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91" r:id="rId3"/>
    <p:sldId id="290" r:id="rId4"/>
    <p:sldId id="278" r:id="rId5"/>
    <p:sldId id="281" r:id="rId6"/>
    <p:sldId id="293" r:id="rId7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C97D"/>
    <a:srgbClr val="336600"/>
    <a:srgbClr val="8BC167"/>
    <a:srgbClr val="FF0066"/>
    <a:srgbClr val="FF5050"/>
    <a:srgbClr val="E2AC00"/>
    <a:srgbClr val="FFFFFF"/>
    <a:srgbClr val="B48900"/>
    <a:srgbClr val="2E2300"/>
    <a:srgbClr val="FAB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26" autoAdjust="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132" y="3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.younesnia\Desktop\&#1606;&#1605;&#1583;&#1575;&#1585;&#1607;&#1575;&#1740;%20&#1575;&#1585;&#1575;&#1574;&#1607;%20&#1583;&#1705;&#1578;&#1585;%20&#1586;&#1585;&#1711;&#1585;&#1575;&#1606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B Nazanin" panose="00000400000000000000" pitchFamily="2" charset="-78"/>
              </a:defRPr>
            </a:pPr>
            <a:r>
              <a:rPr lang="fa-IR" b="1" dirty="0">
                <a:cs typeface="B Nazanin" panose="00000400000000000000" pitchFamily="2" charset="-78"/>
              </a:rPr>
              <a:t>میزان </a:t>
            </a:r>
            <a:r>
              <a:rPr lang="fa-IR" b="1" dirty="0" smtClean="0">
                <a:cs typeface="B Nazanin" panose="00000400000000000000" pitchFamily="2" charset="-78"/>
              </a:rPr>
              <a:t>تولید غلات و نهاده های دامی طی 14 سال </a:t>
            </a:r>
            <a:r>
              <a:rPr lang="fa-IR" b="1" dirty="0">
                <a:cs typeface="B Nazanin" panose="00000400000000000000" pitchFamily="2" charset="-78"/>
              </a:rPr>
              <a:t>(وزن=هزارتن)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B Nazanin" panose="00000400000000000000" pitchFamily="2" charset="-78"/>
            </a:defRPr>
          </a:pPr>
          <a:endParaRPr lang="fa-I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میزان تولید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innerShdw blurRad="63500" dist="50800" dir="13500000">
                        <a:prstClr val="black">
                          <a:alpha val="50000"/>
                        </a:prstClr>
                      </a:innerShdw>
                    </a:effectLst>
                    <a:latin typeface="+mn-lt"/>
                    <a:ea typeface="+mn-ea"/>
                    <a:cs typeface="B Nazanin" panose="00000400000000000000" pitchFamily="2" charset="-78"/>
                  </a:defRPr>
                </a:pPr>
                <a:endParaRPr lang="fa-I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Sheet1!$A$2:$A$16</c:f>
              <c:numCache>
                <c:formatCode>General</c:formatCode>
                <c:ptCount val="15"/>
                <c:pt idx="0">
                  <c:v>84</c:v>
                </c:pt>
                <c:pt idx="1">
                  <c:v>85</c:v>
                </c:pt>
                <c:pt idx="2">
                  <c:v>86</c:v>
                </c:pt>
                <c:pt idx="3">
                  <c:v>87</c:v>
                </c:pt>
                <c:pt idx="4">
                  <c:v>88</c:v>
                </c:pt>
                <c:pt idx="5">
                  <c:v>89</c:v>
                </c:pt>
                <c:pt idx="6">
                  <c:v>90</c:v>
                </c:pt>
                <c:pt idx="7">
                  <c:v>91</c:v>
                </c:pt>
                <c:pt idx="8">
                  <c:v>92</c:v>
                </c:pt>
                <c:pt idx="9">
                  <c:v>93</c:v>
                </c:pt>
                <c:pt idx="10">
                  <c:v>94</c:v>
                </c:pt>
                <c:pt idx="11">
                  <c:v>95</c:v>
                </c:pt>
                <c:pt idx="12">
                  <c:v>96</c:v>
                </c:pt>
                <c:pt idx="13">
                  <c:v>97</c:v>
                </c:pt>
                <c:pt idx="14">
                  <c:v>98</c:v>
                </c:pt>
              </c:numCache>
            </c:numRef>
          </c:cat>
          <c:val>
            <c:numRef>
              <c:f>Sheet1!$B$2:$B$16</c:f>
              <c:numCache>
                <c:formatCode>#,##0</c:formatCode>
                <c:ptCount val="15"/>
                <c:pt idx="0">
                  <c:v>21897</c:v>
                </c:pt>
                <c:pt idx="1">
                  <c:v>22394</c:v>
                </c:pt>
                <c:pt idx="2">
                  <c:v>24016</c:v>
                </c:pt>
                <c:pt idx="3">
                  <c:v>12178</c:v>
                </c:pt>
                <c:pt idx="4">
                  <c:v>17934</c:v>
                </c:pt>
                <c:pt idx="5">
                  <c:v>19584</c:v>
                </c:pt>
                <c:pt idx="6">
                  <c:v>15012</c:v>
                </c:pt>
                <c:pt idx="7">
                  <c:v>15742</c:v>
                </c:pt>
                <c:pt idx="8">
                  <c:v>16418</c:v>
                </c:pt>
                <c:pt idx="9">
                  <c:v>17540</c:v>
                </c:pt>
                <c:pt idx="10">
                  <c:v>18241</c:v>
                </c:pt>
                <c:pt idx="11">
                  <c:v>22408</c:v>
                </c:pt>
                <c:pt idx="12">
                  <c:v>19643</c:v>
                </c:pt>
                <c:pt idx="13">
                  <c:v>20120</c:v>
                </c:pt>
                <c:pt idx="14">
                  <c:v>20520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0F-4C94-98DB-E581C78FD89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3"/>
        <c:overlap val="-27"/>
        <c:axId val="332436512"/>
        <c:axId val="332437760"/>
      </c:barChart>
      <c:catAx>
        <c:axId val="332436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B Nazanin" panose="00000400000000000000" pitchFamily="2" charset="-78"/>
              </a:defRPr>
            </a:pPr>
            <a:endParaRPr lang="fa-IR"/>
          </a:p>
        </c:txPr>
        <c:crossAx val="332437760"/>
        <c:crosses val="autoZero"/>
        <c:auto val="1"/>
        <c:lblAlgn val="ctr"/>
        <c:lblOffset val="100"/>
        <c:noMultiLvlLbl val="0"/>
      </c:catAx>
      <c:valAx>
        <c:axId val="332437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a-IR"/>
          </a:p>
        </c:txPr>
        <c:crossAx val="332436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6">
        <a:lumMod val="40000"/>
        <a:lumOff val="60000"/>
      </a:schemeClr>
    </a:solidFill>
    <a:ln w="9525" cap="flat" cmpd="sng" algn="ctr">
      <a:solidFill>
        <a:schemeClr val="accent4">
          <a:lumMod val="20000"/>
          <a:lumOff val="80000"/>
        </a:schemeClr>
      </a:solidFill>
      <a:round/>
    </a:ln>
    <a:effectLst/>
    <a:scene3d>
      <a:camera prst="orthographicFront"/>
      <a:lightRig rig="threePt" dir="t"/>
    </a:scene3d>
    <a:sp3d>
      <a:bevelT prst="angle"/>
    </a:sp3d>
  </c:spPr>
  <c:txPr>
    <a:bodyPr/>
    <a:lstStyle/>
    <a:p>
      <a:pPr>
        <a:defRPr/>
      </a:pPr>
      <a:endParaRPr lang="fa-I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fa-IR" b="1">
                <a:solidFill>
                  <a:schemeClr val="tx1"/>
                </a:solidFill>
                <a:cs typeface="B Nazanin" panose="00000400000000000000" pitchFamily="2" charset="-78"/>
              </a:rPr>
              <a:t>میزان واردات غلات و نهاده های دامی طی 13 سال (وزن=هزارتن)</a:t>
            </a:r>
            <a:endParaRPr lang="en-US" b="1">
              <a:solidFill>
                <a:schemeClr val="tx1"/>
              </a:solidFill>
              <a:cs typeface="B Nazanin" panose="00000400000000000000" pitchFamily="2" charset="-78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a-IR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'Sheet2 (2)'!$B$1</c:f>
              <c:strCache>
                <c:ptCount val="1"/>
                <c:pt idx="0">
                  <c:v>ورادات کلی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overflow" horzOverflow="overflow" vert="horz" wrap="square" lIns="38100" tIns="19050" rIns="38100" bIns="19050" anchor="b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B Nazanin" panose="00000400000000000000" pitchFamily="2" charset="-78"/>
                  </a:defRPr>
                </a:pPr>
                <a:endParaRPr lang="fa-I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'Sheet2 (2)'!$A$2:$A$15</c:f>
              <c:numCache>
                <c:formatCode>General</c:formatCode>
                <c:ptCount val="14"/>
                <c:pt idx="0">
                  <c:v>84</c:v>
                </c:pt>
                <c:pt idx="1">
                  <c:v>85</c:v>
                </c:pt>
                <c:pt idx="2">
                  <c:v>86</c:v>
                </c:pt>
                <c:pt idx="3">
                  <c:v>87</c:v>
                </c:pt>
                <c:pt idx="4">
                  <c:v>88</c:v>
                </c:pt>
                <c:pt idx="5">
                  <c:v>89</c:v>
                </c:pt>
                <c:pt idx="6">
                  <c:v>90</c:v>
                </c:pt>
                <c:pt idx="7">
                  <c:v>91</c:v>
                </c:pt>
                <c:pt idx="8">
                  <c:v>92</c:v>
                </c:pt>
                <c:pt idx="9">
                  <c:v>93</c:v>
                </c:pt>
                <c:pt idx="10">
                  <c:v>94</c:v>
                </c:pt>
                <c:pt idx="11">
                  <c:v>95</c:v>
                </c:pt>
                <c:pt idx="12">
                  <c:v>96</c:v>
                </c:pt>
                <c:pt idx="13">
                  <c:v>97</c:v>
                </c:pt>
              </c:numCache>
            </c:numRef>
          </c:cat>
          <c:val>
            <c:numRef>
              <c:f>'Sheet2 (2)'!$B$2:$B$15</c:f>
              <c:numCache>
                <c:formatCode>#,##0</c:formatCode>
                <c:ptCount val="14"/>
                <c:pt idx="0">
                  <c:v>4468</c:v>
                </c:pt>
                <c:pt idx="1">
                  <c:v>5660</c:v>
                </c:pt>
                <c:pt idx="2">
                  <c:v>4140</c:v>
                </c:pt>
                <c:pt idx="3">
                  <c:v>6302</c:v>
                </c:pt>
                <c:pt idx="4">
                  <c:v>11182</c:v>
                </c:pt>
                <c:pt idx="5">
                  <c:v>6266</c:v>
                </c:pt>
                <c:pt idx="6">
                  <c:v>6251</c:v>
                </c:pt>
                <c:pt idx="7">
                  <c:v>14560</c:v>
                </c:pt>
                <c:pt idx="8">
                  <c:v>10610</c:v>
                </c:pt>
                <c:pt idx="9">
                  <c:v>16739</c:v>
                </c:pt>
                <c:pt idx="10">
                  <c:v>12016</c:v>
                </c:pt>
                <c:pt idx="11">
                  <c:v>10185</c:v>
                </c:pt>
                <c:pt idx="12">
                  <c:v>11433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FA-4845-8BD3-AB4B4635C13D}"/>
            </c:ext>
          </c:extLst>
        </c:ser>
        <c:ser>
          <c:idx val="2"/>
          <c:order val="1"/>
          <c:tx>
            <c:strRef>
              <c:f>'Sheet2 (2)'!$C$1</c:f>
              <c:strCache>
                <c:ptCount val="1"/>
                <c:pt idx="0">
                  <c:v>گندم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'Sheet2 (2)'!$A$2:$A$15</c:f>
              <c:numCache>
                <c:formatCode>General</c:formatCode>
                <c:ptCount val="14"/>
                <c:pt idx="0">
                  <c:v>84</c:v>
                </c:pt>
                <c:pt idx="1">
                  <c:v>85</c:v>
                </c:pt>
                <c:pt idx="2">
                  <c:v>86</c:v>
                </c:pt>
                <c:pt idx="3">
                  <c:v>87</c:v>
                </c:pt>
                <c:pt idx="4">
                  <c:v>88</c:v>
                </c:pt>
                <c:pt idx="5">
                  <c:v>89</c:v>
                </c:pt>
                <c:pt idx="6">
                  <c:v>90</c:v>
                </c:pt>
                <c:pt idx="7">
                  <c:v>91</c:v>
                </c:pt>
                <c:pt idx="8">
                  <c:v>92</c:v>
                </c:pt>
                <c:pt idx="9">
                  <c:v>93</c:v>
                </c:pt>
                <c:pt idx="10">
                  <c:v>94</c:v>
                </c:pt>
                <c:pt idx="11">
                  <c:v>95</c:v>
                </c:pt>
                <c:pt idx="12">
                  <c:v>96</c:v>
                </c:pt>
                <c:pt idx="13">
                  <c:v>97</c:v>
                </c:pt>
              </c:numCache>
            </c:numRef>
          </c:cat>
          <c:val>
            <c:numRef>
              <c:f>'Sheet2 (2)'!$C$2:$C$15</c:f>
              <c:numCache>
                <c:formatCode>#,##0</c:formatCode>
                <c:ptCount val="14"/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FA-4845-8BD3-AB4B4635C13D}"/>
            </c:ext>
          </c:extLst>
        </c:ser>
        <c:ser>
          <c:idx val="3"/>
          <c:order val="2"/>
          <c:tx>
            <c:strRef>
              <c:f>'Sheet2 (2)'!$D$1</c:f>
              <c:strCache>
                <c:ptCount val="1"/>
                <c:pt idx="0">
                  <c:v>جو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B Nazanin" panose="00000400000000000000" pitchFamily="2" charset="-78"/>
                  </a:defRPr>
                </a:pPr>
                <a:endParaRPr lang="fa-I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'Sheet2 (2)'!$A$2:$A$15</c:f>
              <c:numCache>
                <c:formatCode>General</c:formatCode>
                <c:ptCount val="14"/>
                <c:pt idx="0">
                  <c:v>84</c:v>
                </c:pt>
                <c:pt idx="1">
                  <c:v>85</c:v>
                </c:pt>
                <c:pt idx="2">
                  <c:v>86</c:v>
                </c:pt>
                <c:pt idx="3">
                  <c:v>87</c:v>
                </c:pt>
                <c:pt idx="4">
                  <c:v>88</c:v>
                </c:pt>
                <c:pt idx="5">
                  <c:v>89</c:v>
                </c:pt>
                <c:pt idx="6">
                  <c:v>90</c:v>
                </c:pt>
                <c:pt idx="7">
                  <c:v>91</c:v>
                </c:pt>
                <c:pt idx="8">
                  <c:v>92</c:v>
                </c:pt>
                <c:pt idx="9">
                  <c:v>93</c:v>
                </c:pt>
                <c:pt idx="10">
                  <c:v>94</c:v>
                </c:pt>
                <c:pt idx="11">
                  <c:v>95</c:v>
                </c:pt>
                <c:pt idx="12">
                  <c:v>96</c:v>
                </c:pt>
                <c:pt idx="13">
                  <c:v>97</c:v>
                </c:pt>
              </c:numCache>
            </c:numRef>
          </c:cat>
          <c:val>
            <c:numRef>
              <c:f>'Sheet2 (2)'!$D$2:$D$15</c:f>
              <c:numCache>
                <c:formatCode>#,##0</c:formatCode>
                <c:ptCount val="14"/>
                <c:pt idx="13">
                  <c:v>2651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FFA-4845-8BD3-AB4B4635C13D}"/>
            </c:ext>
          </c:extLst>
        </c:ser>
        <c:ser>
          <c:idx val="4"/>
          <c:order val="3"/>
          <c:tx>
            <c:strRef>
              <c:f>'Sheet2 (2)'!$E$1</c:f>
              <c:strCache>
                <c:ptCount val="1"/>
                <c:pt idx="0">
                  <c:v>ذرت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B Nazanin" panose="00000400000000000000" pitchFamily="2" charset="-78"/>
                  </a:defRPr>
                </a:pPr>
                <a:endParaRPr lang="fa-I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'Sheet2 (2)'!$A$2:$A$15</c:f>
              <c:numCache>
                <c:formatCode>General</c:formatCode>
                <c:ptCount val="14"/>
                <c:pt idx="0">
                  <c:v>84</c:v>
                </c:pt>
                <c:pt idx="1">
                  <c:v>85</c:v>
                </c:pt>
                <c:pt idx="2">
                  <c:v>86</c:v>
                </c:pt>
                <c:pt idx="3">
                  <c:v>87</c:v>
                </c:pt>
                <c:pt idx="4">
                  <c:v>88</c:v>
                </c:pt>
                <c:pt idx="5">
                  <c:v>89</c:v>
                </c:pt>
                <c:pt idx="6">
                  <c:v>90</c:v>
                </c:pt>
                <c:pt idx="7">
                  <c:v>91</c:v>
                </c:pt>
                <c:pt idx="8">
                  <c:v>92</c:v>
                </c:pt>
                <c:pt idx="9">
                  <c:v>93</c:v>
                </c:pt>
                <c:pt idx="10">
                  <c:v>94</c:v>
                </c:pt>
                <c:pt idx="11">
                  <c:v>95</c:v>
                </c:pt>
                <c:pt idx="12">
                  <c:v>96</c:v>
                </c:pt>
                <c:pt idx="13">
                  <c:v>97</c:v>
                </c:pt>
              </c:numCache>
            </c:numRef>
          </c:cat>
          <c:val>
            <c:numRef>
              <c:f>'Sheet2 (2)'!$E$2:$E$15</c:f>
              <c:numCache>
                <c:formatCode>#,##0</c:formatCode>
                <c:ptCount val="14"/>
                <c:pt idx="13">
                  <c:v>8973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FFA-4845-8BD3-AB4B4635C13D}"/>
            </c:ext>
          </c:extLst>
        </c:ser>
        <c:ser>
          <c:idx val="0"/>
          <c:order val="4"/>
          <c:tx>
            <c:strRef>
              <c:f>'Sheet2 (2)'!$F$1</c:f>
              <c:strCache>
                <c:ptCount val="1"/>
                <c:pt idx="0">
                  <c:v>سایر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B Nazanin" panose="00000400000000000000" pitchFamily="2" charset="-78"/>
                  </a:defRPr>
                </a:pPr>
                <a:endParaRPr lang="fa-I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'Sheet2 (2)'!$A$2:$A$15</c:f>
              <c:numCache>
                <c:formatCode>General</c:formatCode>
                <c:ptCount val="14"/>
                <c:pt idx="0">
                  <c:v>84</c:v>
                </c:pt>
                <c:pt idx="1">
                  <c:v>85</c:v>
                </c:pt>
                <c:pt idx="2">
                  <c:v>86</c:v>
                </c:pt>
                <c:pt idx="3">
                  <c:v>87</c:v>
                </c:pt>
                <c:pt idx="4">
                  <c:v>88</c:v>
                </c:pt>
                <c:pt idx="5">
                  <c:v>89</c:v>
                </c:pt>
                <c:pt idx="6">
                  <c:v>90</c:v>
                </c:pt>
                <c:pt idx="7">
                  <c:v>91</c:v>
                </c:pt>
                <c:pt idx="8">
                  <c:v>92</c:v>
                </c:pt>
                <c:pt idx="9">
                  <c:v>93</c:v>
                </c:pt>
                <c:pt idx="10">
                  <c:v>94</c:v>
                </c:pt>
                <c:pt idx="11">
                  <c:v>95</c:v>
                </c:pt>
                <c:pt idx="12">
                  <c:v>96</c:v>
                </c:pt>
                <c:pt idx="13">
                  <c:v>97</c:v>
                </c:pt>
              </c:numCache>
            </c:numRef>
          </c:cat>
          <c:val>
            <c:numRef>
              <c:f>'Sheet2 (2)'!$F$2:$F$15</c:f>
              <c:numCache>
                <c:formatCode>General</c:formatCode>
                <c:ptCount val="14"/>
                <c:pt idx="13" formatCode="#,##0">
                  <c:v>1658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FFA-4845-8BD3-AB4B4635C1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"/>
        <c:overlap val="100"/>
        <c:axId val="887960800"/>
        <c:axId val="887963296"/>
      </c:barChart>
      <c:catAx>
        <c:axId val="887960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B Nazanin" panose="00000400000000000000" pitchFamily="2" charset="-78"/>
              </a:defRPr>
            </a:pPr>
            <a:endParaRPr lang="fa-IR"/>
          </a:p>
        </c:txPr>
        <c:crossAx val="887963296"/>
        <c:crosses val="autoZero"/>
        <c:auto val="1"/>
        <c:lblAlgn val="ctr"/>
        <c:lblOffset val="100"/>
        <c:noMultiLvlLbl val="0"/>
      </c:catAx>
      <c:valAx>
        <c:axId val="887963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a-IR"/>
          </a:p>
        </c:txPr>
        <c:crossAx val="887960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B Nazanin" panose="00000400000000000000" pitchFamily="2" charset="-78"/>
            </a:defRPr>
          </a:pPr>
          <a:endParaRPr lang="fa-IR"/>
        </a:p>
      </c:txPr>
    </c:legend>
    <c:plotVisOnly val="1"/>
    <c:dispBlanksAs val="gap"/>
    <c:showDLblsOverMax val="0"/>
  </c:chart>
  <c:spPr>
    <a:solidFill>
      <a:srgbClr val="9AC97D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  <a:scene3d>
      <a:camera prst="orthographicFront"/>
      <a:lightRig rig="threePt" dir="t"/>
    </a:scene3d>
    <a:sp3d>
      <a:bevelT/>
    </a:sp3d>
  </c:spPr>
  <c:txPr>
    <a:bodyPr/>
    <a:lstStyle/>
    <a:p>
      <a:pPr>
        <a:defRPr/>
      </a:pPr>
      <a:endParaRPr lang="fa-I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60CB-8807-4F96-BA8C-83545ABEB941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1B0A3-0F58-4767-B611-7119549CC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272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60CB-8807-4F96-BA8C-83545ABEB941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1B0A3-0F58-4767-B611-7119549CC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256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60CB-8807-4F96-BA8C-83545ABEB941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1B0A3-0F58-4767-B611-7119549CC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73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60CB-8807-4F96-BA8C-83545ABEB941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1B0A3-0F58-4767-B611-7119549CC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339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60CB-8807-4F96-BA8C-83545ABEB941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1B0A3-0F58-4767-B611-7119549CC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256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60CB-8807-4F96-BA8C-83545ABEB941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1B0A3-0F58-4767-B611-7119549CC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618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60CB-8807-4F96-BA8C-83545ABEB941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1B0A3-0F58-4767-B611-7119549CC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602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60CB-8807-4F96-BA8C-83545ABEB941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1B0A3-0F58-4767-B611-7119549CC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693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60CB-8807-4F96-BA8C-83545ABEB941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1B0A3-0F58-4767-B611-7119549CC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114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60CB-8807-4F96-BA8C-83545ABEB941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1B0A3-0F58-4767-B611-7119549CC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767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60CB-8807-4F96-BA8C-83545ABEB941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1B0A3-0F58-4767-B611-7119549CC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960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060CB-8807-4F96-BA8C-83545ABEB941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1B0A3-0F58-4767-B611-7119549CC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76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65000"/>
              </a:schemeClr>
            </a:gs>
            <a:gs pos="50000">
              <a:schemeClr val="bg1"/>
            </a:gs>
            <a:gs pos="100000">
              <a:schemeClr val="bg1">
                <a:lumMod val="95000"/>
              </a:schemeClr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TextBox 3"/>
          <p:cNvSpPr txBox="1"/>
          <p:nvPr/>
        </p:nvSpPr>
        <p:spPr>
          <a:xfrm>
            <a:off x="2138083" y="2273962"/>
            <a:ext cx="7718611" cy="707886"/>
          </a:xfrm>
          <a:prstGeom prst="rect">
            <a:avLst/>
          </a:prstGeom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 rtl="1"/>
            <a:r>
              <a:rPr lang="fa-IR" sz="4000" b="1" dirty="0" smtClean="0">
                <a:solidFill>
                  <a:srgbClr val="002060"/>
                </a:solidFill>
                <a:cs typeface="B Nazanin" panose="00000400000000000000" pitchFamily="2" charset="-78"/>
              </a:rPr>
              <a:t>به نام </a:t>
            </a:r>
            <a:r>
              <a:rPr lang="fa-IR" sz="4000" b="1" dirty="0" smtClean="0">
                <a:solidFill>
                  <a:srgbClr val="002060"/>
                </a:solidFill>
                <a:cs typeface="B Nazanin" panose="00000400000000000000" pitchFamily="2" charset="-78"/>
              </a:rPr>
              <a:t>خدا</a:t>
            </a:r>
            <a:endParaRPr lang="fa-IR" sz="4000" b="1" dirty="0" smtClean="0">
              <a:solidFill>
                <a:srgbClr val="002060"/>
              </a:solidFill>
              <a:cs typeface="B Nazanin" panose="00000400000000000000" pitchFamily="2" charset="-7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476" y="117020"/>
            <a:ext cx="1383922" cy="1671439"/>
          </a:xfrm>
          <a:prstGeom prst="rect">
            <a:avLst/>
          </a:prstGeom>
          <a:effectLst>
            <a:innerShdw blurRad="63500" dist="50800" dir="10800000">
              <a:prstClr val="black">
                <a:alpha val="50000"/>
              </a:prstClr>
            </a:innerShdw>
          </a:effectLst>
        </p:spPr>
      </p:pic>
      <p:grpSp>
        <p:nvGrpSpPr>
          <p:cNvPr id="20" name="Group 19"/>
          <p:cNvGrpSpPr/>
          <p:nvPr/>
        </p:nvGrpSpPr>
        <p:grpSpPr>
          <a:xfrm>
            <a:off x="780289" y="5232086"/>
            <a:ext cx="10126525" cy="1102021"/>
            <a:chOff x="780289" y="5232086"/>
            <a:chExt cx="10126525" cy="1102021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1737" y="5232087"/>
              <a:ext cx="1622683" cy="1075909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0289" y="5232086"/>
              <a:ext cx="1614495" cy="1075909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prst="angle"/>
            </a:sp3d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61596" y="5232087"/>
              <a:ext cx="1595289" cy="1062007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prst="relaxedInset"/>
            </a:sp3d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69272" y="5232088"/>
              <a:ext cx="1215092" cy="1075909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prst="angle"/>
            </a:sp3d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29216" y="5255143"/>
              <a:ext cx="1326114" cy="1052854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68196" y="5255143"/>
              <a:ext cx="1438618" cy="1078964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</p:pic>
      </p:grpSp>
    </p:spTree>
    <p:extLst>
      <p:ext uri="{BB962C8B-B14F-4D97-AF65-F5344CB8AC3E}">
        <p14:creationId xmlns:p14="http://schemas.microsoft.com/office/powerpoint/2010/main" val="12528724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75000"/>
              </a:schemeClr>
            </a:gs>
            <a:gs pos="50000">
              <a:schemeClr val="bg1">
                <a:lumMod val="95000"/>
              </a:schemeClr>
            </a:gs>
            <a:gs pos="100000">
              <a:schemeClr val="bg1">
                <a:lumMod val="75000"/>
              </a:schemeClr>
            </a:gs>
          </a:gsLst>
          <a:lin ang="19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181600" y="0"/>
            <a:ext cx="1828800" cy="6858000"/>
          </a:xfrm>
          <a:prstGeom prst="rect">
            <a:avLst/>
          </a:prstGeom>
          <a:gradFill>
            <a:gsLst>
              <a:gs pos="10000">
                <a:schemeClr val="bg1">
                  <a:lumMod val="85000"/>
                </a:schemeClr>
              </a:gs>
              <a:gs pos="75000">
                <a:schemeClr val="bg1">
                  <a:lumMod val="85000"/>
                </a:schemeClr>
              </a:gs>
              <a:gs pos="50000">
                <a:schemeClr val="bg1">
                  <a:lumMod val="85000"/>
                </a:schemeClr>
              </a:gs>
              <a:gs pos="25000">
                <a:schemeClr val="bg1">
                  <a:lumMod val="85000"/>
                </a:schemeClr>
              </a:gs>
              <a:gs pos="100000">
                <a:schemeClr val="bg1">
                  <a:lumMod val="85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010400" y="0"/>
            <a:ext cx="640080" cy="6858000"/>
          </a:xfrm>
          <a:prstGeom prst="rect">
            <a:avLst/>
          </a:prstGeom>
          <a:gradFill>
            <a:gsLst>
              <a:gs pos="10000">
                <a:schemeClr val="bg1">
                  <a:lumMod val="85000"/>
                </a:schemeClr>
              </a:gs>
              <a:gs pos="75000">
                <a:schemeClr val="bg1">
                  <a:lumMod val="75000"/>
                </a:schemeClr>
              </a:gs>
              <a:gs pos="50000">
                <a:schemeClr val="bg1">
                  <a:lumMod val="75000"/>
                </a:schemeClr>
              </a:gs>
              <a:gs pos="25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58751" y="0"/>
            <a:ext cx="640080" cy="6858000"/>
          </a:xfrm>
          <a:prstGeom prst="rect">
            <a:avLst/>
          </a:prstGeom>
          <a:gradFill>
            <a:gsLst>
              <a:gs pos="10000">
                <a:schemeClr val="bg1">
                  <a:lumMod val="85000"/>
                </a:schemeClr>
              </a:gs>
              <a:gs pos="75000">
                <a:schemeClr val="bg1">
                  <a:lumMod val="75000"/>
                </a:schemeClr>
              </a:gs>
              <a:gs pos="50000">
                <a:schemeClr val="bg1">
                  <a:lumMod val="75000"/>
                </a:schemeClr>
              </a:gs>
              <a:gs pos="25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86886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695079"/>
              </p:ext>
            </p:extLst>
          </p:nvPr>
        </p:nvGraphicFramePr>
        <p:xfrm>
          <a:off x="1794256" y="2246714"/>
          <a:ext cx="8127999" cy="2123440"/>
        </p:xfrm>
        <a:graphic>
          <a:graphicData uri="http://schemas.openxmlformats.org/drawingml/2006/table">
            <a:tbl>
              <a:tblPr rtl="1" firstRow="1" bandRow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747519">
                  <a:extLst>
                    <a:ext uri="{9D8B030D-6E8A-4147-A177-3AD203B41FA5}">
                      <a16:colId xmlns:a16="http://schemas.microsoft.com/office/drawing/2014/main" val="1016887450"/>
                    </a:ext>
                  </a:extLst>
                </a:gridCol>
                <a:gridCol w="2432304">
                  <a:extLst>
                    <a:ext uri="{9D8B030D-6E8A-4147-A177-3AD203B41FA5}">
                      <a16:colId xmlns:a16="http://schemas.microsoft.com/office/drawing/2014/main" val="732807691"/>
                    </a:ext>
                  </a:extLst>
                </a:gridCol>
                <a:gridCol w="1992685">
                  <a:extLst>
                    <a:ext uri="{9D8B030D-6E8A-4147-A177-3AD203B41FA5}">
                      <a16:colId xmlns:a16="http://schemas.microsoft.com/office/drawing/2014/main" val="1776006178"/>
                    </a:ext>
                  </a:extLst>
                </a:gridCol>
                <a:gridCol w="1955491">
                  <a:extLst>
                    <a:ext uri="{9D8B030D-6E8A-4147-A177-3AD203B41FA5}">
                      <a16:colId xmlns:a16="http://schemas.microsoft.com/office/drawing/2014/main" val="3034546451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متوسط سطح</a:t>
                      </a:r>
                      <a:r>
                        <a:rPr lang="fa-IR" baseline="0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 زیر کشت غلات در ایران طی 10 سال گذشته</a:t>
                      </a:r>
                      <a:endParaRPr lang="fa-IR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fa-IR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246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Nazanin" panose="00000400000000000000" pitchFamily="2" charset="-78"/>
                        </a:rPr>
                        <a:t>نام</a:t>
                      </a:r>
                      <a:r>
                        <a:rPr lang="fa-IR" baseline="0" dirty="0" smtClean="0">
                          <a:cs typeface="B Nazanin" panose="00000400000000000000" pitchFamily="2" charset="-78"/>
                        </a:rPr>
                        <a:t> کالا</a:t>
                      </a:r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Nazanin" panose="00000400000000000000" pitchFamily="2" charset="-78"/>
                        </a:rPr>
                        <a:t>متوسط سطح زیر کشت غلات (میلیون هکتار)</a:t>
                      </a:r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Nazanin" panose="00000400000000000000" pitchFamily="2" charset="-78"/>
                        </a:rPr>
                        <a:t>آبیاری</a:t>
                      </a:r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Nazanin" panose="00000400000000000000" pitchFamily="2" charset="-78"/>
                        </a:rPr>
                        <a:t>دیم</a:t>
                      </a:r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063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Nazanin" panose="00000400000000000000" pitchFamily="2" charset="-78"/>
                        </a:rPr>
                        <a:t>غلات</a:t>
                      </a:r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Nazanin" panose="00000400000000000000" pitchFamily="2" charset="-78"/>
                        </a:rPr>
                        <a:t>7.6</a:t>
                      </a:r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Nazanin" panose="00000400000000000000" pitchFamily="2" charset="-78"/>
                        </a:rPr>
                        <a:t>4.23</a:t>
                      </a:r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Nazanin" panose="00000400000000000000" pitchFamily="2" charset="-78"/>
                        </a:rPr>
                        <a:t>3.42</a:t>
                      </a:r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315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Nazanin" panose="00000400000000000000" pitchFamily="2" charset="-78"/>
                        </a:rPr>
                        <a:t>گندم</a:t>
                      </a:r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>
                          <a:cs typeface="B Nazanin" panose="00000400000000000000" pitchFamily="2" charset="-78"/>
                        </a:rPr>
                        <a:t>5.4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Nazanin" panose="00000400000000000000" pitchFamily="2" charset="-78"/>
                        </a:rPr>
                        <a:t>-</a:t>
                      </a:r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Nazanin" panose="00000400000000000000" pitchFamily="2" charset="-78"/>
                        </a:rPr>
                        <a:t>-</a:t>
                      </a:r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366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Nazanin" panose="00000400000000000000" pitchFamily="2" charset="-78"/>
                        </a:rPr>
                        <a:t>سایر</a:t>
                      </a:r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>
                          <a:cs typeface="B Nazanin" panose="00000400000000000000" pitchFamily="2" charset="-78"/>
                        </a:rPr>
                        <a:t>2.2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Nazanin" panose="00000400000000000000" pitchFamily="2" charset="-78"/>
                        </a:rPr>
                        <a:t>-</a:t>
                      </a:r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Nazanin" panose="00000400000000000000" pitchFamily="2" charset="-78"/>
                        </a:rPr>
                        <a:t>-</a:t>
                      </a:r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307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5088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75000"/>
              </a:schemeClr>
            </a:gs>
            <a:gs pos="50000">
              <a:schemeClr val="bg1">
                <a:lumMod val="95000"/>
              </a:schemeClr>
            </a:gs>
            <a:gs pos="100000">
              <a:schemeClr val="bg1">
                <a:lumMod val="75000"/>
              </a:schemeClr>
            </a:gs>
          </a:gsLst>
          <a:lin ang="19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181600" y="0"/>
            <a:ext cx="1828800" cy="6858000"/>
          </a:xfrm>
          <a:prstGeom prst="rect">
            <a:avLst/>
          </a:prstGeom>
          <a:gradFill>
            <a:gsLst>
              <a:gs pos="10000">
                <a:schemeClr val="bg1">
                  <a:lumMod val="85000"/>
                </a:schemeClr>
              </a:gs>
              <a:gs pos="75000">
                <a:schemeClr val="bg1">
                  <a:lumMod val="85000"/>
                </a:schemeClr>
              </a:gs>
              <a:gs pos="50000">
                <a:schemeClr val="bg1">
                  <a:lumMod val="85000"/>
                </a:schemeClr>
              </a:gs>
              <a:gs pos="25000">
                <a:schemeClr val="bg1">
                  <a:lumMod val="85000"/>
                </a:schemeClr>
              </a:gs>
              <a:gs pos="100000">
                <a:schemeClr val="bg1">
                  <a:lumMod val="85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010400" y="0"/>
            <a:ext cx="640080" cy="6858000"/>
          </a:xfrm>
          <a:prstGeom prst="rect">
            <a:avLst/>
          </a:prstGeom>
          <a:gradFill>
            <a:gsLst>
              <a:gs pos="10000">
                <a:schemeClr val="bg1">
                  <a:lumMod val="85000"/>
                </a:schemeClr>
              </a:gs>
              <a:gs pos="75000">
                <a:schemeClr val="bg1">
                  <a:lumMod val="75000"/>
                </a:schemeClr>
              </a:gs>
              <a:gs pos="50000">
                <a:schemeClr val="bg1">
                  <a:lumMod val="75000"/>
                </a:schemeClr>
              </a:gs>
              <a:gs pos="25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58751" y="0"/>
            <a:ext cx="640080" cy="6858000"/>
          </a:xfrm>
          <a:prstGeom prst="rect">
            <a:avLst/>
          </a:prstGeom>
          <a:gradFill>
            <a:gsLst>
              <a:gs pos="10000">
                <a:schemeClr val="bg1">
                  <a:lumMod val="85000"/>
                </a:schemeClr>
              </a:gs>
              <a:gs pos="75000">
                <a:schemeClr val="bg1">
                  <a:lumMod val="75000"/>
                </a:schemeClr>
              </a:gs>
              <a:gs pos="50000">
                <a:schemeClr val="bg1">
                  <a:lumMod val="75000"/>
                </a:schemeClr>
              </a:gs>
              <a:gs pos="25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86886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2845077"/>
              </p:ext>
            </p:extLst>
          </p:nvPr>
        </p:nvGraphicFramePr>
        <p:xfrm>
          <a:off x="29048" y="85725"/>
          <a:ext cx="5402488" cy="3023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6100471"/>
              </p:ext>
            </p:extLst>
          </p:nvPr>
        </p:nvGraphicFramePr>
        <p:xfrm>
          <a:off x="5586886" y="2878574"/>
          <a:ext cx="6200927" cy="34671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9893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Graphic spid="17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75000"/>
              </a:schemeClr>
            </a:gs>
            <a:gs pos="50000">
              <a:schemeClr val="bg1">
                <a:lumMod val="95000"/>
              </a:schemeClr>
            </a:gs>
            <a:gs pos="100000">
              <a:schemeClr val="bg1">
                <a:lumMod val="75000"/>
              </a:schemeClr>
            </a:gs>
          </a:gsLst>
          <a:lin ang="19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181600" y="0"/>
            <a:ext cx="1828800" cy="6858000"/>
          </a:xfrm>
          <a:prstGeom prst="rect">
            <a:avLst/>
          </a:prstGeom>
          <a:gradFill>
            <a:gsLst>
              <a:gs pos="10000">
                <a:schemeClr val="bg1">
                  <a:lumMod val="85000"/>
                </a:schemeClr>
              </a:gs>
              <a:gs pos="75000">
                <a:schemeClr val="bg1">
                  <a:lumMod val="85000"/>
                </a:schemeClr>
              </a:gs>
              <a:gs pos="50000">
                <a:schemeClr val="bg1">
                  <a:lumMod val="85000"/>
                </a:schemeClr>
              </a:gs>
              <a:gs pos="25000">
                <a:schemeClr val="bg1">
                  <a:lumMod val="85000"/>
                </a:schemeClr>
              </a:gs>
              <a:gs pos="100000">
                <a:schemeClr val="bg1">
                  <a:lumMod val="85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010400" y="0"/>
            <a:ext cx="640080" cy="6858000"/>
          </a:xfrm>
          <a:prstGeom prst="rect">
            <a:avLst/>
          </a:prstGeom>
          <a:gradFill>
            <a:gsLst>
              <a:gs pos="10000">
                <a:schemeClr val="bg1">
                  <a:lumMod val="85000"/>
                </a:schemeClr>
              </a:gs>
              <a:gs pos="75000">
                <a:schemeClr val="bg1">
                  <a:lumMod val="75000"/>
                </a:schemeClr>
              </a:gs>
              <a:gs pos="50000">
                <a:schemeClr val="bg1">
                  <a:lumMod val="75000"/>
                </a:schemeClr>
              </a:gs>
              <a:gs pos="25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58751" y="0"/>
            <a:ext cx="640080" cy="6858000"/>
          </a:xfrm>
          <a:prstGeom prst="rect">
            <a:avLst/>
          </a:prstGeom>
          <a:gradFill>
            <a:gsLst>
              <a:gs pos="10000">
                <a:schemeClr val="bg1">
                  <a:lumMod val="85000"/>
                </a:schemeClr>
              </a:gs>
              <a:gs pos="75000">
                <a:schemeClr val="bg1">
                  <a:lumMod val="75000"/>
                </a:schemeClr>
              </a:gs>
              <a:gs pos="50000">
                <a:schemeClr val="bg1">
                  <a:lumMod val="75000"/>
                </a:schemeClr>
              </a:gs>
              <a:gs pos="25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86886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313962"/>
              </p:ext>
            </p:extLst>
          </p:nvPr>
        </p:nvGraphicFramePr>
        <p:xfrm>
          <a:off x="2199958" y="443811"/>
          <a:ext cx="6958585" cy="5601046"/>
        </p:xfrm>
        <a:graphic>
          <a:graphicData uri="http://schemas.openxmlformats.org/drawingml/2006/table">
            <a:tbl>
              <a:tblPr rtl="1" firstRow="1" bandRow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639703">
                  <a:extLst>
                    <a:ext uri="{9D8B030D-6E8A-4147-A177-3AD203B41FA5}">
                      <a16:colId xmlns:a16="http://schemas.microsoft.com/office/drawing/2014/main" val="2708774130"/>
                    </a:ext>
                  </a:extLst>
                </a:gridCol>
                <a:gridCol w="1029956">
                  <a:extLst>
                    <a:ext uri="{9D8B030D-6E8A-4147-A177-3AD203B41FA5}">
                      <a16:colId xmlns:a16="http://schemas.microsoft.com/office/drawing/2014/main" val="594706566"/>
                    </a:ext>
                  </a:extLst>
                </a:gridCol>
                <a:gridCol w="1383678">
                  <a:extLst>
                    <a:ext uri="{9D8B030D-6E8A-4147-A177-3AD203B41FA5}">
                      <a16:colId xmlns:a16="http://schemas.microsoft.com/office/drawing/2014/main" val="201888150"/>
                    </a:ext>
                  </a:extLst>
                </a:gridCol>
                <a:gridCol w="1206208">
                  <a:extLst>
                    <a:ext uri="{9D8B030D-6E8A-4147-A177-3AD203B41FA5}">
                      <a16:colId xmlns:a16="http://schemas.microsoft.com/office/drawing/2014/main" val="2336213089"/>
                    </a:ext>
                  </a:extLst>
                </a:gridCol>
                <a:gridCol w="1397291">
                  <a:extLst>
                    <a:ext uri="{9D8B030D-6E8A-4147-A177-3AD203B41FA5}">
                      <a16:colId xmlns:a16="http://schemas.microsoft.com/office/drawing/2014/main" val="405363798"/>
                    </a:ext>
                  </a:extLst>
                </a:gridCol>
                <a:gridCol w="1301749">
                  <a:extLst>
                    <a:ext uri="{9D8B030D-6E8A-4147-A177-3AD203B41FA5}">
                      <a16:colId xmlns:a16="http://schemas.microsoft.com/office/drawing/2014/main" val="2983041413"/>
                    </a:ext>
                  </a:extLst>
                </a:gridCol>
              </a:tblGrid>
              <a:tr h="489898">
                <a:tc gridSpan="6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مقایسه میزان واردات روغن و دانه روغنی و نهاده</a:t>
                      </a:r>
                      <a:r>
                        <a:rPr lang="fa-IR" baseline="0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 های دامی</a:t>
                      </a:r>
                      <a:r>
                        <a:rPr lang="fa-IR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 در شش ماهه اول سال 99</a:t>
                      </a:r>
                    </a:p>
                    <a:p>
                      <a:pPr algn="ctr" rtl="1"/>
                      <a:endParaRPr lang="fa-IR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97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fa-IR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97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fa-IR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97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fa-IR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97D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4190594"/>
                  </a:ext>
                </a:extLst>
              </a:tr>
              <a:tr h="471884">
                <a:tc rowSpan="2"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ردیف</a:t>
                      </a:r>
                      <a:endParaRPr lang="fa-IR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کالا</a:t>
                      </a:r>
                      <a:endParaRPr lang="fa-IR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نیاز کشور</a:t>
                      </a:r>
                      <a:endParaRPr lang="fa-IR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97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میزان واردات در شش ماهه اول سال(تن</a:t>
                      </a:r>
                      <a:r>
                        <a:rPr lang="fa-IR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)</a:t>
                      </a:r>
                      <a:endParaRPr lang="fa-IR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97D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408905"/>
                  </a:ext>
                </a:extLst>
              </a:tr>
              <a:tr h="471884"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b="1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99</a:t>
                      </a:r>
                      <a:endParaRPr lang="fa-IR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b="1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98</a:t>
                      </a:r>
                      <a:endParaRPr lang="fa-IR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b="1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درصد</a:t>
                      </a:r>
                      <a:r>
                        <a:rPr lang="fa-IR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fa-I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35930"/>
                  </a:ext>
                </a:extLst>
              </a:tr>
              <a:tr h="511774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1</a:t>
                      </a:r>
                      <a:endParaRPr lang="en-US" dirty="0" smtClean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Nazanin" panose="00000400000000000000" pitchFamily="2" charset="-78"/>
                        </a:rPr>
                        <a:t>روغن</a:t>
                      </a:r>
                      <a:r>
                        <a:rPr lang="fa-IR" baseline="0" dirty="0" smtClean="0">
                          <a:cs typeface="B Nazanin" panose="00000400000000000000" pitchFamily="2" charset="-78"/>
                        </a:rPr>
                        <a:t> خام</a:t>
                      </a:r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Nazanin" panose="00000400000000000000" pitchFamily="2" charset="-78"/>
                        </a:rPr>
                        <a:t>1،600،000</a:t>
                      </a:r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Nazanin" panose="00000400000000000000" pitchFamily="2" charset="-78"/>
                        </a:rPr>
                        <a:t>335،000</a:t>
                      </a:r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Nazanin" panose="00000400000000000000" pitchFamily="2" charset="-78"/>
                        </a:rPr>
                        <a:t>762،000</a:t>
                      </a:r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Nazanin" panose="00000400000000000000" pitchFamily="2" charset="-78"/>
                        </a:rPr>
                        <a:t>56-</a:t>
                      </a:r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3068766"/>
                  </a:ext>
                </a:extLst>
              </a:tr>
              <a:tr h="876356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Nazanin" panose="00000400000000000000" pitchFamily="2" charset="-78"/>
                        </a:rPr>
                        <a:t>2</a:t>
                      </a:r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Nazanin" panose="00000400000000000000" pitchFamily="2" charset="-78"/>
                        </a:rPr>
                        <a:t>دانه های روغنی</a:t>
                      </a:r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Nazanin" panose="00000400000000000000" pitchFamily="2" charset="-78"/>
                        </a:rPr>
                        <a:t>2،500،000</a:t>
                      </a:r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Nazanin" panose="00000400000000000000" pitchFamily="2" charset="-78"/>
                        </a:rPr>
                        <a:t>898،000</a:t>
                      </a:r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Nazanin" panose="00000400000000000000" pitchFamily="2" charset="-78"/>
                        </a:rPr>
                        <a:t>1،374،000</a:t>
                      </a:r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Nazanin" panose="00000400000000000000" pitchFamily="2" charset="-78"/>
                        </a:rPr>
                        <a:t>35-</a:t>
                      </a:r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011513"/>
                  </a:ext>
                </a:extLst>
              </a:tr>
              <a:tr h="876356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Nazanin" panose="00000400000000000000" pitchFamily="2" charset="-78"/>
                        </a:rPr>
                        <a:t>3</a:t>
                      </a:r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Nazanin" panose="00000400000000000000" pitchFamily="2" charset="-78"/>
                        </a:rPr>
                        <a:t>جو</a:t>
                      </a:r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Nazanin" panose="00000400000000000000" pitchFamily="2" charset="-78"/>
                        </a:rPr>
                        <a:t>-</a:t>
                      </a:r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9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>
                          <a:cs typeface="B Nazanin" panose="00000400000000000000" pitchFamily="2" charset="-78"/>
                        </a:rPr>
                        <a:t>966،000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9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>
                          <a:cs typeface="B Nazanin" panose="00000400000000000000" pitchFamily="2" charset="-78"/>
                        </a:rPr>
                        <a:t>1،257،000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9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>
                          <a:cs typeface="B Nazanin" panose="00000400000000000000" pitchFamily="2" charset="-78"/>
                        </a:rPr>
                        <a:t>23-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347064"/>
                  </a:ext>
                </a:extLst>
              </a:tr>
              <a:tr h="876356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Nazanin" panose="00000400000000000000" pitchFamily="2" charset="-78"/>
                        </a:rPr>
                        <a:t>4</a:t>
                      </a:r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Nazanin" panose="00000400000000000000" pitchFamily="2" charset="-78"/>
                        </a:rPr>
                        <a:t>ذرت</a:t>
                      </a:r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Nazanin" panose="00000400000000000000" pitchFamily="2" charset="-78"/>
                        </a:rPr>
                        <a:t>-</a:t>
                      </a:r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9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>
                          <a:cs typeface="B Nazanin" panose="00000400000000000000" pitchFamily="2" charset="-78"/>
                        </a:rPr>
                        <a:t>4،609،000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9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>
                          <a:cs typeface="B Nazanin" panose="00000400000000000000" pitchFamily="2" charset="-78"/>
                        </a:rPr>
                        <a:t>3،814،000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Nazanin" panose="00000400000000000000" pitchFamily="2" charset="-78"/>
                        </a:rPr>
                        <a:t>21</a:t>
                      </a:r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8210917"/>
                  </a:ext>
                </a:extLst>
              </a:tr>
              <a:tr h="876356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Nazanin" panose="00000400000000000000" pitchFamily="2" charset="-78"/>
                        </a:rPr>
                        <a:t>5</a:t>
                      </a:r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Nazanin" panose="00000400000000000000" pitchFamily="2" charset="-78"/>
                        </a:rPr>
                        <a:t>کنجاله سویا</a:t>
                      </a:r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Nazanin" panose="00000400000000000000" pitchFamily="2" charset="-78"/>
                        </a:rPr>
                        <a:t>-</a:t>
                      </a:r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9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>
                          <a:cs typeface="B Nazanin" panose="00000400000000000000" pitchFamily="2" charset="-78"/>
                        </a:rPr>
                        <a:t>415،000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9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>
                          <a:cs typeface="B Nazanin" panose="00000400000000000000" pitchFamily="2" charset="-78"/>
                        </a:rPr>
                        <a:t>1،028،000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9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>
                          <a:cs typeface="B Nazanin" panose="00000400000000000000" pitchFamily="2" charset="-78"/>
                        </a:rPr>
                        <a:t>60-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405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2800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75000"/>
              </a:schemeClr>
            </a:gs>
            <a:gs pos="50000">
              <a:schemeClr val="bg1">
                <a:lumMod val="95000"/>
              </a:schemeClr>
            </a:gs>
            <a:gs pos="100000">
              <a:schemeClr val="bg1">
                <a:lumMod val="75000"/>
              </a:schemeClr>
            </a:gs>
          </a:gsLst>
          <a:lin ang="19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181600" y="0"/>
            <a:ext cx="1828800" cy="6858000"/>
          </a:xfrm>
          <a:prstGeom prst="rect">
            <a:avLst/>
          </a:prstGeom>
          <a:gradFill>
            <a:gsLst>
              <a:gs pos="10000">
                <a:schemeClr val="bg1">
                  <a:lumMod val="85000"/>
                </a:schemeClr>
              </a:gs>
              <a:gs pos="75000">
                <a:schemeClr val="bg1">
                  <a:lumMod val="85000"/>
                </a:schemeClr>
              </a:gs>
              <a:gs pos="50000">
                <a:schemeClr val="bg1">
                  <a:lumMod val="85000"/>
                </a:schemeClr>
              </a:gs>
              <a:gs pos="25000">
                <a:schemeClr val="bg1">
                  <a:lumMod val="85000"/>
                </a:schemeClr>
              </a:gs>
              <a:gs pos="100000">
                <a:schemeClr val="bg1">
                  <a:lumMod val="85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010400" y="0"/>
            <a:ext cx="640080" cy="6858000"/>
          </a:xfrm>
          <a:prstGeom prst="rect">
            <a:avLst/>
          </a:prstGeom>
          <a:gradFill>
            <a:gsLst>
              <a:gs pos="10000">
                <a:schemeClr val="bg1">
                  <a:lumMod val="85000"/>
                </a:schemeClr>
              </a:gs>
              <a:gs pos="75000">
                <a:schemeClr val="bg1">
                  <a:lumMod val="75000"/>
                </a:schemeClr>
              </a:gs>
              <a:gs pos="50000">
                <a:schemeClr val="bg1">
                  <a:lumMod val="75000"/>
                </a:schemeClr>
              </a:gs>
              <a:gs pos="25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58751" y="0"/>
            <a:ext cx="640080" cy="6858000"/>
          </a:xfrm>
          <a:prstGeom prst="rect">
            <a:avLst/>
          </a:prstGeom>
          <a:gradFill>
            <a:gsLst>
              <a:gs pos="10000">
                <a:schemeClr val="bg1">
                  <a:lumMod val="85000"/>
                </a:schemeClr>
              </a:gs>
              <a:gs pos="75000">
                <a:schemeClr val="bg1">
                  <a:lumMod val="75000"/>
                </a:schemeClr>
              </a:gs>
              <a:gs pos="50000">
                <a:schemeClr val="bg1">
                  <a:lumMod val="75000"/>
                </a:schemeClr>
              </a:gs>
              <a:gs pos="25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86886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947895"/>
              </p:ext>
            </p:extLst>
          </p:nvPr>
        </p:nvGraphicFramePr>
        <p:xfrm>
          <a:off x="2032000" y="1552710"/>
          <a:ext cx="8128000" cy="2961640"/>
        </p:xfrm>
        <a:graphic>
          <a:graphicData uri="http://schemas.openxmlformats.org/drawingml/2006/table">
            <a:tbl>
              <a:tblPr rtl="1" firstRow="1" bandRow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657781">
                  <a:extLst>
                    <a:ext uri="{9D8B030D-6E8A-4147-A177-3AD203B41FA5}">
                      <a16:colId xmlns:a16="http://schemas.microsoft.com/office/drawing/2014/main" val="3137903217"/>
                    </a:ext>
                  </a:extLst>
                </a:gridCol>
                <a:gridCol w="2593419">
                  <a:extLst>
                    <a:ext uri="{9D8B030D-6E8A-4147-A177-3AD203B41FA5}">
                      <a16:colId xmlns:a16="http://schemas.microsoft.com/office/drawing/2014/main" val="271853448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3138423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76236330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710781710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مقایسه میزان واردات کالاهای ضروری در شش ماهه اول سال 99</a:t>
                      </a:r>
                      <a:endParaRPr lang="fa-IR" dirty="0" smtClean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fa-IR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dirty="0" smtClean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467973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ردیف</a:t>
                      </a:r>
                      <a:endParaRPr lang="fa-IR" dirty="0" smtClean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کالا</a:t>
                      </a:r>
                      <a:endParaRPr lang="fa-IR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ترخیص وزنی (تن</a:t>
                      </a:r>
                      <a:r>
                        <a:rPr lang="fa-IR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)</a:t>
                      </a:r>
                      <a:endParaRPr lang="fa-IR" dirty="0" smtClean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21009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rtl="1"/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b="1" dirty="0" smtClean="0">
                          <a:cs typeface="B Nazanin" panose="00000400000000000000" pitchFamily="2" charset="-78"/>
                        </a:rPr>
                        <a:t>99</a:t>
                      </a:r>
                      <a:endParaRPr lang="fa-IR" b="1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b="1" dirty="0" smtClean="0">
                          <a:cs typeface="B Nazanin" panose="00000400000000000000" pitchFamily="2" charset="-78"/>
                        </a:rPr>
                        <a:t>98</a:t>
                      </a:r>
                      <a:endParaRPr lang="fa-IR" b="1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b="1" dirty="0" smtClean="0">
                          <a:cs typeface="B Nazanin" panose="00000400000000000000" pitchFamily="2" charset="-78"/>
                        </a:rPr>
                        <a:t>درصد</a:t>
                      </a:r>
                      <a:endParaRPr lang="fa-IR" b="1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7446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Nazanin" panose="00000400000000000000" pitchFamily="2" charset="-78"/>
                        </a:rPr>
                        <a:t>1</a:t>
                      </a:r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Nazanin" panose="00000400000000000000" pitchFamily="2" charset="-78"/>
                        </a:rPr>
                        <a:t>کره</a:t>
                      </a:r>
                      <a:endParaRPr lang="fa-IR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6،000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43،000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b="0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86-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4318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Nazanin" panose="00000400000000000000" pitchFamily="2" charset="-78"/>
                        </a:rPr>
                        <a:t>2</a:t>
                      </a:r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Nazanin" panose="00000400000000000000" pitchFamily="2" charset="-78"/>
                        </a:rPr>
                        <a:t>برنج</a:t>
                      </a:r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514،000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954،000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46-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92387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Nazanin" panose="00000400000000000000" pitchFamily="2" charset="-78"/>
                        </a:rPr>
                        <a:t>3</a:t>
                      </a:r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Nazanin" panose="00000400000000000000" pitchFamily="2" charset="-78"/>
                        </a:rPr>
                        <a:t>چای</a:t>
                      </a:r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25،000</a:t>
                      </a:r>
                      <a:endParaRPr kumimoji="0" lang="fa-IR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38،000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b="0" dirty="0" smtClean="0">
                          <a:cs typeface="B Nazanin" panose="00000400000000000000" pitchFamily="2" charset="-78"/>
                        </a:rPr>
                        <a:t>33-</a:t>
                      </a:r>
                      <a:endParaRPr lang="fa-IR" b="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891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Nazanin" panose="00000400000000000000" pitchFamily="2" charset="-78"/>
                        </a:rPr>
                        <a:t>4</a:t>
                      </a:r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Nazanin" panose="00000400000000000000" pitchFamily="2" charset="-78"/>
                        </a:rPr>
                        <a:t>شکر خام نیشکری</a:t>
                      </a:r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b="0" dirty="0" smtClean="0">
                          <a:cs typeface="B Nazanin" panose="00000400000000000000" pitchFamily="2" charset="-78"/>
                        </a:rPr>
                        <a:t>672،000</a:t>
                      </a:r>
                      <a:r>
                        <a:rPr lang="fa-IR" b="0" baseline="0" dirty="0" smtClean="0">
                          <a:cs typeface="B Nazanin" panose="00000400000000000000" pitchFamily="2" charset="-78"/>
                        </a:rPr>
                        <a:t> </a:t>
                      </a:r>
                      <a:endParaRPr lang="fa-IR" b="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b="0" dirty="0" smtClean="0">
                          <a:cs typeface="B Nazanin" panose="00000400000000000000" pitchFamily="2" charset="-78"/>
                        </a:rPr>
                        <a:t>973،000</a:t>
                      </a:r>
                      <a:endParaRPr lang="fa-IR" b="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b="0" dirty="0" smtClean="0">
                          <a:cs typeface="B Nazanin" panose="00000400000000000000" pitchFamily="2" charset="-78"/>
                        </a:rPr>
                        <a:t>31-</a:t>
                      </a:r>
                      <a:endParaRPr lang="fa-IR" b="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798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Nazanin" panose="00000400000000000000" pitchFamily="2" charset="-78"/>
                        </a:rPr>
                        <a:t>5</a:t>
                      </a:r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Nazanin" panose="00000400000000000000" pitchFamily="2" charset="-78"/>
                        </a:rPr>
                        <a:t>حبوبات</a:t>
                      </a:r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b="0" dirty="0" smtClean="0">
                          <a:cs typeface="B Nazanin" panose="00000400000000000000" pitchFamily="2" charset="-78"/>
                        </a:rPr>
                        <a:t>59،000</a:t>
                      </a:r>
                      <a:r>
                        <a:rPr lang="fa-IR" b="0" baseline="0" dirty="0" smtClean="0">
                          <a:cs typeface="B Nazanin" panose="00000400000000000000" pitchFamily="2" charset="-78"/>
                        </a:rPr>
                        <a:t> </a:t>
                      </a:r>
                      <a:endParaRPr lang="fa-IR" b="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b="0" dirty="0" smtClean="0">
                          <a:cs typeface="B Nazanin" panose="00000400000000000000" pitchFamily="2" charset="-78"/>
                        </a:rPr>
                        <a:t>83،000</a:t>
                      </a:r>
                      <a:endParaRPr lang="fa-IR" b="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b="0" dirty="0" smtClean="0">
                          <a:cs typeface="B Nazanin" panose="00000400000000000000" pitchFamily="2" charset="-78"/>
                        </a:rPr>
                        <a:t>28-</a:t>
                      </a:r>
                      <a:endParaRPr lang="fa-IR" b="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478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975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 rot="3600000">
            <a:off x="3993092" y="283694"/>
            <a:ext cx="2220928" cy="2329240"/>
            <a:chOff x="1289548" y="397730"/>
            <a:chExt cx="2220928" cy="2329240"/>
          </a:xfrm>
        </p:grpSpPr>
        <p:sp>
          <p:nvSpPr>
            <p:cNvPr id="14" name="Freeform 13"/>
            <p:cNvSpPr/>
            <p:nvPr/>
          </p:nvSpPr>
          <p:spPr>
            <a:xfrm rot="737195">
              <a:off x="2496435" y="790778"/>
              <a:ext cx="1014041" cy="1936192"/>
            </a:xfrm>
            <a:custGeom>
              <a:avLst/>
              <a:gdLst>
                <a:gd name="connsiteX0" fmla="*/ 118384 w 1014041"/>
                <a:gd name="connsiteY0" fmla="*/ 0 h 1936192"/>
                <a:gd name="connsiteX1" fmla="*/ 726071 w 1014041"/>
                <a:gd name="connsiteY1" fmla="*/ 194094 h 1936192"/>
                <a:gd name="connsiteX2" fmla="*/ 1014041 w 1014041"/>
                <a:gd name="connsiteY2" fmla="*/ 1245981 h 1936192"/>
                <a:gd name="connsiteX3" fmla="*/ 169647 w 1014041"/>
                <a:gd name="connsiteY3" fmla="*/ 1936192 h 1936192"/>
                <a:gd name="connsiteX4" fmla="*/ 126164 w 1014041"/>
                <a:gd name="connsiteY4" fmla="*/ 1922303 h 1936192"/>
                <a:gd name="connsiteX5" fmla="*/ 122529 w 1014041"/>
                <a:gd name="connsiteY5" fmla="*/ 1910627 h 1936192"/>
                <a:gd name="connsiteX6" fmla="*/ 0 w 1014041"/>
                <a:gd name="connsiteY6" fmla="*/ 947118 h 1936192"/>
                <a:gd name="connsiteX7" fmla="*/ 86592 w 1014041"/>
                <a:gd name="connsiteY7" fmla="*/ 125695 h 1936192"/>
                <a:gd name="connsiteX8" fmla="*/ 118384 w 1014041"/>
                <a:gd name="connsiteY8" fmla="*/ 0 h 1936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14041" h="1936192">
                  <a:moveTo>
                    <a:pt x="118384" y="0"/>
                  </a:moveTo>
                  <a:lnTo>
                    <a:pt x="726071" y="194094"/>
                  </a:lnTo>
                  <a:lnTo>
                    <a:pt x="1014041" y="1245981"/>
                  </a:lnTo>
                  <a:lnTo>
                    <a:pt x="169647" y="1936192"/>
                  </a:lnTo>
                  <a:lnTo>
                    <a:pt x="126164" y="1922303"/>
                  </a:lnTo>
                  <a:lnTo>
                    <a:pt x="122529" y="1910627"/>
                  </a:lnTo>
                  <a:cubicBezTo>
                    <a:pt x="45171" y="1635588"/>
                    <a:pt x="0" y="1304024"/>
                    <a:pt x="0" y="947118"/>
                  </a:cubicBezTo>
                  <a:cubicBezTo>
                    <a:pt x="0" y="649697"/>
                    <a:pt x="31369" y="369873"/>
                    <a:pt x="86592" y="125695"/>
                  </a:cubicBezTo>
                  <a:lnTo>
                    <a:pt x="118384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innerShdw blurRad="63500" dist="114300" dir="12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fa-IR" sz="3600" b="1" dirty="0" smtClean="0">
                  <a:cs typeface="B Nazanin" panose="00000400000000000000" pitchFamily="2" charset="-78"/>
                </a:rPr>
                <a:t>1</a:t>
              </a:r>
              <a:endParaRPr lang="en-US" sz="3600" b="1" dirty="0">
                <a:cs typeface="B Nazanin" panose="00000400000000000000" pitchFamily="2" charset="-78"/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 rot="737195">
              <a:off x="1289548" y="397730"/>
              <a:ext cx="1376850" cy="2089884"/>
            </a:xfrm>
            <a:custGeom>
              <a:avLst/>
              <a:gdLst>
                <a:gd name="connsiteX0" fmla="*/ 844393 w 1376850"/>
                <a:gd name="connsiteY0" fmla="*/ 0 h 2089884"/>
                <a:gd name="connsiteX1" fmla="*/ 1369070 w 1376850"/>
                <a:gd name="connsiteY1" fmla="*/ 167581 h 2089884"/>
                <a:gd name="connsiteX2" fmla="*/ 1337278 w 1376850"/>
                <a:gd name="connsiteY2" fmla="*/ 293276 h 2089884"/>
                <a:gd name="connsiteX3" fmla="*/ 1250686 w 1376850"/>
                <a:gd name="connsiteY3" fmla="*/ 1114699 h 2089884"/>
                <a:gd name="connsiteX4" fmla="*/ 1373215 w 1376850"/>
                <a:gd name="connsiteY4" fmla="*/ 2078208 h 2089884"/>
                <a:gd name="connsiteX5" fmla="*/ 1376850 w 1376850"/>
                <a:gd name="connsiteY5" fmla="*/ 2089884 h 2089884"/>
                <a:gd name="connsiteX6" fmla="*/ 287970 w 1376850"/>
                <a:gd name="connsiteY6" fmla="*/ 1742098 h 2089884"/>
                <a:gd name="connsiteX7" fmla="*/ 0 w 1376850"/>
                <a:gd name="connsiteY7" fmla="*/ 690211 h 2089884"/>
                <a:gd name="connsiteX8" fmla="*/ 844393 w 1376850"/>
                <a:gd name="connsiteY8" fmla="*/ 0 h 2089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76850" h="2089884">
                  <a:moveTo>
                    <a:pt x="844393" y="0"/>
                  </a:moveTo>
                  <a:lnTo>
                    <a:pt x="1369070" y="167581"/>
                  </a:lnTo>
                  <a:lnTo>
                    <a:pt x="1337278" y="293276"/>
                  </a:lnTo>
                  <a:cubicBezTo>
                    <a:pt x="1282055" y="537454"/>
                    <a:pt x="1250686" y="817278"/>
                    <a:pt x="1250686" y="1114699"/>
                  </a:cubicBezTo>
                  <a:cubicBezTo>
                    <a:pt x="1250686" y="1471605"/>
                    <a:pt x="1295857" y="1803169"/>
                    <a:pt x="1373215" y="2078208"/>
                  </a:cubicBezTo>
                  <a:lnTo>
                    <a:pt x="1376850" y="2089884"/>
                  </a:lnTo>
                  <a:lnTo>
                    <a:pt x="287970" y="1742098"/>
                  </a:lnTo>
                  <a:lnTo>
                    <a:pt x="0" y="690211"/>
                  </a:lnTo>
                  <a:lnTo>
                    <a:pt x="844393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fa-IR" b="1" dirty="0" smtClean="0">
                  <a:solidFill>
                    <a:schemeClr val="tx1"/>
                  </a:solidFill>
                  <a:cs typeface="B Nazanin" panose="00000400000000000000" pitchFamily="2" charset="-78"/>
                </a:rPr>
                <a:t>کره</a:t>
              </a:r>
            </a:p>
            <a:p>
              <a:pPr algn="ctr"/>
              <a:r>
                <a:rPr lang="fa-IR" sz="2800" b="1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86%-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 rot="19415659">
            <a:off x="2539677" y="3510762"/>
            <a:ext cx="2220928" cy="2329240"/>
            <a:chOff x="1289548" y="397730"/>
            <a:chExt cx="2220928" cy="2329240"/>
          </a:xfrm>
        </p:grpSpPr>
        <p:sp>
          <p:nvSpPr>
            <p:cNvPr id="17" name="Freeform 16"/>
            <p:cNvSpPr/>
            <p:nvPr/>
          </p:nvSpPr>
          <p:spPr>
            <a:xfrm rot="737195">
              <a:off x="2496435" y="790778"/>
              <a:ext cx="1014041" cy="1936192"/>
            </a:xfrm>
            <a:custGeom>
              <a:avLst/>
              <a:gdLst>
                <a:gd name="connsiteX0" fmla="*/ 118384 w 1014041"/>
                <a:gd name="connsiteY0" fmla="*/ 0 h 1936192"/>
                <a:gd name="connsiteX1" fmla="*/ 726071 w 1014041"/>
                <a:gd name="connsiteY1" fmla="*/ 194094 h 1936192"/>
                <a:gd name="connsiteX2" fmla="*/ 1014041 w 1014041"/>
                <a:gd name="connsiteY2" fmla="*/ 1245981 h 1936192"/>
                <a:gd name="connsiteX3" fmla="*/ 169647 w 1014041"/>
                <a:gd name="connsiteY3" fmla="*/ 1936192 h 1936192"/>
                <a:gd name="connsiteX4" fmla="*/ 126164 w 1014041"/>
                <a:gd name="connsiteY4" fmla="*/ 1922303 h 1936192"/>
                <a:gd name="connsiteX5" fmla="*/ 122529 w 1014041"/>
                <a:gd name="connsiteY5" fmla="*/ 1910627 h 1936192"/>
                <a:gd name="connsiteX6" fmla="*/ 0 w 1014041"/>
                <a:gd name="connsiteY6" fmla="*/ 947118 h 1936192"/>
                <a:gd name="connsiteX7" fmla="*/ 86592 w 1014041"/>
                <a:gd name="connsiteY7" fmla="*/ 125695 h 1936192"/>
                <a:gd name="connsiteX8" fmla="*/ 118384 w 1014041"/>
                <a:gd name="connsiteY8" fmla="*/ 0 h 1936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14041" h="1936192">
                  <a:moveTo>
                    <a:pt x="118384" y="0"/>
                  </a:moveTo>
                  <a:lnTo>
                    <a:pt x="726071" y="194094"/>
                  </a:lnTo>
                  <a:lnTo>
                    <a:pt x="1014041" y="1245981"/>
                  </a:lnTo>
                  <a:lnTo>
                    <a:pt x="169647" y="1936192"/>
                  </a:lnTo>
                  <a:lnTo>
                    <a:pt x="126164" y="1922303"/>
                  </a:lnTo>
                  <a:lnTo>
                    <a:pt x="122529" y="1910627"/>
                  </a:lnTo>
                  <a:cubicBezTo>
                    <a:pt x="45171" y="1635588"/>
                    <a:pt x="0" y="1304024"/>
                    <a:pt x="0" y="947118"/>
                  </a:cubicBezTo>
                  <a:cubicBezTo>
                    <a:pt x="0" y="649697"/>
                    <a:pt x="31369" y="369873"/>
                    <a:pt x="86592" y="125695"/>
                  </a:cubicBezTo>
                  <a:lnTo>
                    <a:pt x="118384" y="0"/>
                  </a:lnTo>
                  <a:close/>
                </a:path>
              </a:pathLst>
            </a:custGeom>
            <a:solidFill>
              <a:srgbClr val="EB701D"/>
            </a:solidFill>
            <a:ln>
              <a:noFill/>
            </a:ln>
            <a:effectLst>
              <a:innerShdw blurRad="63500" dist="114300" dir="12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3600" dirty="0" smtClean="0">
                  <a:cs typeface="B Nazanin" panose="00000400000000000000" pitchFamily="2" charset="-78"/>
                </a:rPr>
                <a:t>6</a:t>
              </a:r>
              <a:endParaRPr lang="en-US" sz="3600" dirty="0">
                <a:cs typeface="B Nazanin" panose="00000400000000000000" pitchFamily="2" charset="-78"/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 rot="737195">
              <a:off x="1289548" y="397730"/>
              <a:ext cx="1376850" cy="2089884"/>
            </a:xfrm>
            <a:custGeom>
              <a:avLst/>
              <a:gdLst>
                <a:gd name="connsiteX0" fmla="*/ 844393 w 1376850"/>
                <a:gd name="connsiteY0" fmla="*/ 0 h 2089884"/>
                <a:gd name="connsiteX1" fmla="*/ 1369070 w 1376850"/>
                <a:gd name="connsiteY1" fmla="*/ 167581 h 2089884"/>
                <a:gd name="connsiteX2" fmla="*/ 1337278 w 1376850"/>
                <a:gd name="connsiteY2" fmla="*/ 293276 h 2089884"/>
                <a:gd name="connsiteX3" fmla="*/ 1250686 w 1376850"/>
                <a:gd name="connsiteY3" fmla="*/ 1114699 h 2089884"/>
                <a:gd name="connsiteX4" fmla="*/ 1373215 w 1376850"/>
                <a:gd name="connsiteY4" fmla="*/ 2078208 h 2089884"/>
                <a:gd name="connsiteX5" fmla="*/ 1376850 w 1376850"/>
                <a:gd name="connsiteY5" fmla="*/ 2089884 h 2089884"/>
                <a:gd name="connsiteX6" fmla="*/ 287970 w 1376850"/>
                <a:gd name="connsiteY6" fmla="*/ 1742098 h 2089884"/>
                <a:gd name="connsiteX7" fmla="*/ 0 w 1376850"/>
                <a:gd name="connsiteY7" fmla="*/ 690211 h 2089884"/>
                <a:gd name="connsiteX8" fmla="*/ 844393 w 1376850"/>
                <a:gd name="connsiteY8" fmla="*/ 0 h 2089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76850" h="2089884">
                  <a:moveTo>
                    <a:pt x="844393" y="0"/>
                  </a:moveTo>
                  <a:lnTo>
                    <a:pt x="1369070" y="167581"/>
                  </a:lnTo>
                  <a:lnTo>
                    <a:pt x="1337278" y="293276"/>
                  </a:lnTo>
                  <a:cubicBezTo>
                    <a:pt x="1282055" y="537454"/>
                    <a:pt x="1250686" y="817278"/>
                    <a:pt x="1250686" y="1114699"/>
                  </a:cubicBezTo>
                  <a:cubicBezTo>
                    <a:pt x="1250686" y="1471605"/>
                    <a:pt x="1295857" y="1803169"/>
                    <a:pt x="1373215" y="2078208"/>
                  </a:cubicBezTo>
                  <a:lnTo>
                    <a:pt x="1376850" y="2089884"/>
                  </a:lnTo>
                  <a:lnTo>
                    <a:pt x="287970" y="1742098"/>
                  </a:lnTo>
                  <a:lnTo>
                    <a:pt x="0" y="690211"/>
                  </a:lnTo>
                  <a:lnTo>
                    <a:pt x="844393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b="1" dirty="0" smtClean="0">
                  <a:solidFill>
                    <a:schemeClr val="tx1"/>
                  </a:solidFill>
                  <a:cs typeface="B Nazanin" panose="00000400000000000000" pitchFamily="2" charset="-78"/>
                </a:rPr>
                <a:t>چای</a:t>
              </a:r>
            </a:p>
            <a:p>
              <a:pPr algn="ctr"/>
              <a:r>
                <a:rPr lang="fa-IR" sz="2800" b="1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33-%</a:t>
              </a:r>
              <a:endParaRPr lang="en-US" sz="2800" b="1" dirty="0">
                <a:solidFill>
                  <a:srgbClr val="FF0000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 rot="14400000">
            <a:off x="6419837" y="3973890"/>
            <a:ext cx="2220928" cy="2329240"/>
            <a:chOff x="1289548" y="397730"/>
            <a:chExt cx="2220928" cy="2329240"/>
          </a:xfrm>
        </p:grpSpPr>
        <p:sp>
          <p:nvSpPr>
            <p:cNvPr id="20" name="Freeform 19"/>
            <p:cNvSpPr/>
            <p:nvPr/>
          </p:nvSpPr>
          <p:spPr>
            <a:xfrm rot="737195">
              <a:off x="2496435" y="790778"/>
              <a:ext cx="1014041" cy="1936192"/>
            </a:xfrm>
            <a:custGeom>
              <a:avLst/>
              <a:gdLst>
                <a:gd name="connsiteX0" fmla="*/ 118384 w 1014041"/>
                <a:gd name="connsiteY0" fmla="*/ 0 h 1936192"/>
                <a:gd name="connsiteX1" fmla="*/ 726071 w 1014041"/>
                <a:gd name="connsiteY1" fmla="*/ 194094 h 1936192"/>
                <a:gd name="connsiteX2" fmla="*/ 1014041 w 1014041"/>
                <a:gd name="connsiteY2" fmla="*/ 1245981 h 1936192"/>
                <a:gd name="connsiteX3" fmla="*/ 169647 w 1014041"/>
                <a:gd name="connsiteY3" fmla="*/ 1936192 h 1936192"/>
                <a:gd name="connsiteX4" fmla="*/ 126164 w 1014041"/>
                <a:gd name="connsiteY4" fmla="*/ 1922303 h 1936192"/>
                <a:gd name="connsiteX5" fmla="*/ 122529 w 1014041"/>
                <a:gd name="connsiteY5" fmla="*/ 1910627 h 1936192"/>
                <a:gd name="connsiteX6" fmla="*/ 0 w 1014041"/>
                <a:gd name="connsiteY6" fmla="*/ 947118 h 1936192"/>
                <a:gd name="connsiteX7" fmla="*/ 86592 w 1014041"/>
                <a:gd name="connsiteY7" fmla="*/ 125695 h 1936192"/>
                <a:gd name="connsiteX8" fmla="*/ 118384 w 1014041"/>
                <a:gd name="connsiteY8" fmla="*/ 0 h 1936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14041" h="1936192">
                  <a:moveTo>
                    <a:pt x="118384" y="0"/>
                  </a:moveTo>
                  <a:lnTo>
                    <a:pt x="726071" y="194094"/>
                  </a:lnTo>
                  <a:lnTo>
                    <a:pt x="1014041" y="1245981"/>
                  </a:lnTo>
                  <a:lnTo>
                    <a:pt x="169647" y="1936192"/>
                  </a:lnTo>
                  <a:lnTo>
                    <a:pt x="126164" y="1922303"/>
                  </a:lnTo>
                  <a:lnTo>
                    <a:pt x="122529" y="1910627"/>
                  </a:lnTo>
                  <a:cubicBezTo>
                    <a:pt x="45171" y="1635588"/>
                    <a:pt x="0" y="1304024"/>
                    <a:pt x="0" y="947118"/>
                  </a:cubicBezTo>
                  <a:cubicBezTo>
                    <a:pt x="0" y="649697"/>
                    <a:pt x="31369" y="369873"/>
                    <a:pt x="86592" y="125695"/>
                  </a:cubicBezTo>
                  <a:lnTo>
                    <a:pt x="118384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>
              <a:innerShdw blurRad="63500" dist="114300" dir="12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fa-IR" sz="3600" b="1" dirty="0">
                  <a:cs typeface="B Nazanin" panose="00000400000000000000" pitchFamily="2" charset="-78"/>
                </a:rPr>
                <a:t>4</a:t>
              </a:r>
              <a:endParaRPr lang="en-US" b="1" dirty="0">
                <a:cs typeface="B Nazanin" panose="00000400000000000000" pitchFamily="2" charset="-78"/>
              </a:endParaRPr>
            </a:p>
          </p:txBody>
        </p:sp>
        <p:sp>
          <p:nvSpPr>
            <p:cNvPr id="21" name="Freeform 20"/>
            <p:cNvSpPr/>
            <p:nvPr/>
          </p:nvSpPr>
          <p:spPr>
            <a:xfrm rot="737195">
              <a:off x="1289548" y="397730"/>
              <a:ext cx="1376850" cy="2089884"/>
            </a:xfrm>
            <a:custGeom>
              <a:avLst/>
              <a:gdLst>
                <a:gd name="connsiteX0" fmla="*/ 844393 w 1376850"/>
                <a:gd name="connsiteY0" fmla="*/ 0 h 2089884"/>
                <a:gd name="connsiteX1" fmla="*/ 1369070 w 1376850"/>
                <a:gd name="connsiteY1" fmla="*/ 167581 h 2089884"/>
                <a:gd name="connsiteX2" fmla="*/ 1337278 w 1376850"/>
                <a:gd name="connsiteY2" fmla="*/ 293276 h 2089884"/>
                <a:gd name="connsiteX3" fmla="*/ 1250686 w 1376850"/>
                <a:gd name="connsiteY3" fmla="*/ 1114699 h 2089884"/>
                <a:gd name="connsiteX4" fmla="*/ 1373215 w 1376850"/>
                <a:gd name="connsiteY4" fmla="*/ 2078208 h 2089884"/>
                <a:gd name="connsiteX5" fmla="*/ 1376850 w 1376850"/>
                <a:gd name="connsiteY5" fmla="*/ 2089884 h 2089884"/>
                <a:gd name="connsiteX6" fmla="*/ 287970 w 1376850"/>
                <a:gd name="connsiteY6" fmla="*/ 1742098 h 2089884"/>
                <a:gd name="connsiteX7" fmla="*/ 0 w 1376850"/>
                <a:gd name="connsiteY7" fmla="*/ 690211 h 2089884"/>
                <a:gd name="connsiteX8" fmla="*/ 844393 w 1376850"/>
                <a:gd name="connsiteY8" fmla="*/ 0 h 2089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76850" h="2089884">
                  <a:moveTo>
                    <a:pt x="844393" y="0"/>
                  </a:moveTo>
                  <a:lnTo>
                    <a:pt x="1369070" y="167581"/>
                  </a:lnTo>
                  <a:lnTo>
                    <a:pt x="1337278" y="293276"/>
                  </a:lnTo>
                  <a:cubicBezTo>
                    <a:pt x="1282055" y="537454"/>
                    <a:pt x="1250686" y="817278"/>
                    <a:pt x="1250686" y="1114699"/>
                  </a:cubicBezTo>
                  <a:cubicBezTo>
                    <a:pt x="1250686" y="1471605"/>
                    <a:pt x="1295857" y="1803169"/>
                    <a:pt x="1373215" y="2078208"/>
                  </a:cubicBezTo>
                  <a:lnTo>
                    <a:pt x="1376850" y="2089884"/>
                  </a:lnTo>
                  <a:lnTo>
                    <a:pt x="287970" y="1742098"/>
                  </a:lnTo>
                  <a:lnTo>
                    <a:pt x="0" y="690211"/>
                  </a:lnTo>
                  <a:lnTo>
                    <a:pt x="844393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fa-IR" b="1" dirty="0" smtClean="0">
                  <a:solidFill>
                    <a:schemeClr val="tx1"/>
                  </a:solidFill>
                  <a:cs typeface="B Nazanin" panose="00000400000000000000" pitchFamily="2" charset="-78"/>
                </a:rPr>
                <a:t>برنج</a:t>
              </a:r>
            </a:p>
            <a:p>
              <a:pPr algn="ctr"/>
              <a:r>
                <a:rPr lang="fa-IR" sz="2800" b="1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46-%</a:t>
              </a:r>
              <a:endParaRPr lang="en-US" sz="2800" b="1" dirty="0">
                <a:solidFill>
                  <a:srgbClr val="FF0000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 rot="16770755">
            <a:off x="4344981" y="4441223"/>
            <a:ext cx="2439235" cy="2270960"/>
            <a:chOff x="1264606" y="1122127"/>
            <a:chExt cx="2439235" cy="2270960"/>
          </a:xfrm>
        </p:grpSpPr>
        <p:sp>
          <p:nvSpPr>
            <p:cNvPr id="23" name="Freeform 22"/>
            <p:cNvSpPr/>
            <p:nvPr/>
          </p:nvSpPr>
          <p:spPr>
            <a:xfrm rot="737195">
              <a:off x="2689800" y="1456895"/>
              <a:ext cx="1014041" cy="1936192"/>
            </a:xfrm>
            <a:custGeom>
              <a:avLst/>
              <a:gdLst>
                <a:gd name="connsiteX0" fmla="*/ 118384 w 1014041"/>
                <a:gd name="connsiteY0" fmla="*/ 0 h 1936192"/>
                <a:gd name="connsiteX1" fmla="*/ 726071 w 1014041"/>
                <a:gd name="connsiteY1" fmla="*/ 194094 h 1936192"/>
                <a:gd name="connsiteX2" fmla="*/ 1014041 w 1014041"/>
                <a:gd name="connsiteY2" fmla="*/ 1245981 h 1936192"/>
                <a:gd name="connsiteX3" fmla="*/ 169647 w 1014041"/>
                <a:gd name="connsiteY3" fmla="*/ 1936192 h 1936192"/>
                <a:gd name="connsiteX4" fmla="*/ 126164 w 1014041"/>
                <a:gd name="connsiteY4" fmla="*/ 1922303 h 1936192"/>
                <a:gd name="connsiteX5" fmla="*/ 122529 w 1014041"/>
                <a:gd name="connsiteY5" fmla="*/ 1910627 h 1936192"/>
                <a:gd name="connsiteX6" fmla="*/ 0 w 1014041"/>
                <a:gd name="connsiteY6" fmla="*/ 947118 h 1936192"/>
                <a:gd name="connsiteX7" fmla="*/ 86592 w 1014041"/>
                <a:gd name="connsiteY7" fmla="*/ 125695 h 1936192"/>
                <a:gd name="connsiteX8" fmla="*/ 118384 w 1014041"/>
                <a:gd name="connsiteY8" fmla="*/ 0 h 1936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14041" h="1936192">
                  <a:moveTo>
                    <a:pt x="118384" y="0"/>
                  </a:moveTo>
                  <a:lnTo>
                    <a:pt x="726071" y="194094"/>
                  </a:lnTo>
                  <a:lnTo>
                    <a:pt x="1014041" y="1245981"/>
                  </a:lnTo>
                  <a:lnTo>
                    <a:pt x="169647" y="1936192"/>
                  </a:lnTo>
                  <a:lnTo>
                    <a:pt x="126164" y="1922303"/>
                  </a:lnTo>
                  <a:lnTo>
                    <a:pt x="122529" y="1910627"/>
                  </a:lnTo>
                  <a:cubicBezTo>
                    <a:pt x="45171" y="1635588"/>
                    <a:pt x="0" y="1304024"/>
                    <a:pt x="0" y="947118"/>
                  </a:cubicBezTo>
                  <a:cubicBezTo>
                    <a:pt x="0" y="649697"/>
                    <a:pt x="31369" y="369873"/>
                    <a:pt x="86592" y="125695"/>
                  </a:cubicBezTo>
                  <a:lnTo>
                    <a:pt x="118384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>
              <a:innerShdw blurRad="63500" dist="114300" dir="12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fa-IR" sz="3600" b="1" dirty="0" smtClean="0">
                  <a:cs typeface="B Nazanin" panose="00000400000000000000" pitchFamily="2" charset="-78"/>
                </a:rPr>
                <a:t>5 </a:t>
              </a:r>
              <a:endParaRPr lang="en-US" sz="3600" b="1" dirty="0">
                <a:cs typeface="B Nazanin" panose="00000400000000000000" pitchFamily="2" charset="-78"/>
              </a:endParaRPr>
            </a:p>
          </p:txBody>
        </p:sp>
        <p:sp>
          <p:nvSpPr>
            <p:cNvPr id="24" name="Freeform 23"/>
            <p:cNvSpPr/>
            <p:nvPr/>
          </p:nvSpPr>
          <p:spPr>
            <a:xfrm rot="737195">
              <a:off x="1264606" y="1122127"/>
              <a:ext cx="1376850" cy="2089884"/>
            </a:xfrm>
            <a:custGeom>
              <a:avLst/>
              <a:gdLst>
                <a:gd name="connsiteX0" fmla="*/ 844393 w 1376850"/>
                <a:gd name="connsiteY0" fmla="*/ 0 h 2089884"/>
                <a:gd name="connsiteX1" fmla="*/ 1369070 w 1376850"/>
                <a:gd name="connsiteY1" fmla="*/ 167581 h 2089884"/>
                <a:gd name="connsiteX2" fmla="*/ 1337278 w 1376850"/>
                <a:gd name="connsiteY2" fmla="*/ 293276 h 2089884"/>
                <a:gd name="connsiteX3" fmla="*/ 1250686 w 1376850"/>
                <a:gd name="connsiteY3" fmla="*/ 1114699 h 2089884"/>
                <a:gd name="connsiteX4" fmla="*/ 1373215 w 1376850"/>
                <a:gd name="connsiteY4" fmla="*/ 2078208 h 2089884"/>
                <a:gd name="connsiteX5" fmla="*/ 1376850 w 1376850"/>
                <a:gd name="connsiteY5" fmla="*/ 2089884 h 2089884"/>
                <a:gd name="connsiteX6" fmla="*/ 287970 w 1376850"/>
                <a:gd name="connsiteY6" fmla="*/ 1742098 h 2089884"/>
                <a:gd name="connsiteX7" fmla="*/ 0 w 1376850"/>
                <a:gd name="connsiteY7" fmla="*/ 690211 h 2089884"/>
                <a:gd name="connsiteX8" fmla="*/ 844393 w 1376850"/>
                <a:gd name="connsiteY8" fmla="*/ 0 h 2089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76850" h="2089884">
                  <a:moveTo>
                    <a:pt x="844393" y="0"/>
                  </a:moveTo>
                  <a:lnTo>
                    <a:pt x="1369070" y="167581"/>
                  </a:lnTo>
                  <a:lnTo>
                    <a:pt x="1337278" y="293276"/>
                  </a:lnTo>
                  <a:cubicBezTo>
                    <a:pt x="1282055" y="537454"/>
                    <a:pt x="1250686" y="817278"/>
                    <a:pt x="1250686" y="1114699"/>
                  </a:cubicBezTo>
                  <a:cubicBezTo>
                    <a:pt x="1250686" y="1471605"/>
                    <a:pt x="1295857" y="1803169"/>
                    <a:pt x="1373215" y="2078208"/>
                  </a:cubicBezTo>
                  <a:lnTo>
                    <a:pt x="1376850" y="2089884"/>
                  </a:lnTo>
                  <a:lnTo>
                    <a:pt x="287970" y="1742098"/>
                  </a:lnTo>
                  <a:lnTo>
                    <a:pt x="0" y="690211"/>
                  </a:lnTo>
                  <a:lnTo>
                    <a:pt x="844393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endPara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endParaRPr>
            </a:p>
            <a:p>
              <a:pPr algn="ctr"/>
              <a:r>
                <a:rPr lang="fa-IR" b="1" dirty="0" smtClean="0">
                  <a:solidFill>
                    <a:schemeClr val="tx1"/>
                  </a:solidFill>
                  <a:cs typeface="B Nazanin" panose="00000400000000000000" pitchFamily="2" charset="-78"/>
                </a:rPr>
                <a:t>دانه های روغنی</a:t>
              </a:r>
            </a:p>
            <a:p>
              <a:pPr algn="ctr"/>
              <a:r>
                <a:rPr lang="fa-IR" sz="2800" b="1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35-%</a:t>
              </a:r>
            </a:p>
            <a:p>
              <a:pPr algn="ctr"/>
              <a:r>
                <a:rPr lang="fa-IR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 </a:t>
              </a:r>
              <a:endParaRPr lang="en-US" dirty="0">
                <a:solidFill>
                  <a:srgbClr val="FF0000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 rot="7200000">
            <a:off x="6084831" y="358621"/>
            <a:ext cx="2047807" cy="2225393"/>
            <a:chOff x="905433" y="212826"/>
            <a:chExt cx="2047807" cy="2225393"/>
          </a:xfrm>
        </p:grpSpPr>
        <p:sp>
          <p:nvSpPr>
            <p:cNvPr id="26" name="Freeform 25"/>
            <p:cNvSpPr/>
            <p:nvPr/>
          </p:nvSpPr>
          <p:spPr>
            <a:xfrm rot="737195">
              <a:off x="1939199" y="502027"/>
              <a:ext cx="1014041" cy="1936192"/>
            </a:xfrm>
            <a:custGeom>
              <a:avLst/>
              <a:gdLst>
                <a:gd name="connsiteX0" fmla="*/ 118384 w 1014041"/>
                <a:gd name="connsiteY0" fmla="*/ 0 h 1936192"/>
                <a:gd name="connsiteX1" fmla="*/ 726071 w 1014041"/>
                <a:gd name="connsiteY1" fmla="*/ 194094 h 1936192"/>
                <a:gd name="connsiteX2" fmla="*/ 1014041 w 1014041"/>
                <a:gd name="connsiteY2" fmla="*/ 1245981 h 1936192"/>
                <a:gd name="connsiteX3" fmla="*/ 169647 w 1014041"/>
                <a:gd name="connsiteY3" fmla="*/ 1936192 h 1936192"/>
                <a:gd name="connsiteX4" fmla="*/ 126164 w 1014041"/>
                <a:gd name="connsiteY4" fmla="*/ 1922303 h 1936192"/>
                <a:gd name="connsiteX5" fmla="*/ 122529 w 1014041"/>
                <a:gd name="connsiteY5" fmla="*/ 1910627 h 1936192"/>
                <a:gd name="connsiteX6" fmla="*/ 0 w 1014041"/>
                <a:gd name="connsiteY6" fmla="*/ 947118 h 1936192"/>
                <a:gd name="connsiteX7" fmla="*/ 86592 w 1014041"/>
                <a:gd name="connsiteY7" fmla="*/ 125695 h 1936192"/>
                <a:gd name="connsiteX8" fmla="*/ 118384 w 1014041"/>
                <a:gd name="connsiteY8" fmla="*/ 0 h 1936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14041" h="1936192">
                  <a:moveTo>
                    <a:pt x="118384" y="0"/>
                  </a:moveTo>
                  <a:lnTo>
                    <a:pt x="726071" y="194094"/>
                  </a:lnTo>
                  <a:lnTo>
                    <a:pt x="1014041" y="1245981"/>
                  </a:lnTo>
                  <a:lnTo>
                    <a:pt x="169647" y="1936192"/>
                  </a:lnTo>
                  <a:lnTo>
                    <a:pt x="126164" y="1922303"/>
                  </a:lnTo>
                  <a:lnTo>
                    <a:pt x="122529" y="1910627"/>
                  </a:lnTo>
                  <a:cubicBezTo>
                    <a:pt x="45171" y="1635588"/>
                    <a:pt x="0" y="1304024"/>
                    <a:pt x="0" y="947118"/>
                  </a:cubicBezTo>
                  <a:cubicBezTo>
                    <a:pt x="0" y="649697"/>
                    <a:pt x="31369" y="369873"/>
                    <a:pt x="86592" y="125695"/>
                  </a:cubicBezTo>
                  <a:lnTo>
                    <a:pt x="11838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innerShdw blurRad="63500" dist="114300" dir="12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fa-IR" sz="3600" b="1" dirty="0">
                  <a:cs typeface="B Nazanin" panose="00000400000000000000" pitchFamily="2" charset="-78"/>
                </a:rPr>
                <a:t>2</a:t>
              </a:r>
              <a:endParaRPr lang="en-US" sz="3600" b="1" dirty="0">
                <a:cs typeface="B Nazanin" panose="00000400000000000000" pitchFamily="2" charset="-78"/>
              </a:endParaRPr>
            </a:p>
          </p:txBody>
        </p:sp>
        <p:sp>
          <p:nvSpPr>
            <p:cNvPr id="27" name="Freeform 26"/>
            <p:cNvSpPr/>
            <p:nvPr/>
          </p:nvSpPr>
          <p:spPr>
            <a:xfrm rot="737195">
              <a:off x="905433" y="212826"/>
              <a:ext cx="1376850" cy="2089884"/>
            </a:xfrm>
            <a:custGeom>
              <a:avLst/>
              <a:gdLst>
                <a:gd name="connsiteX0" fmla="*/ 844393 w 1376850"/>
                <a:gd name="connsiteY0" fmla="*/ 0 h 2089884"/>
                <a:gd name="connsiteX1" fmla="*/ 1369070 w 1376850"/>
                <a:gd name="connsiteY1" fmla="*/ 167581 h 2089884"/>
                <a:gd name="connsiteX2" fmla="*/ 1337278 w 1376850"/>
                <a:gd name="connsiteY2" fmla="*/ 293276 h 2089884"/>
                <a:gd name="connsiteX3" fmla="*/ 1250686 w 1376850"/>
                <a:gd name="connsiteY3" fmla="*/ 1114699 h 2089884"/>
                <a:gd name="connsiteX4" fmla="*/ 1373215 w 1376850"/>
                <a:gd name="connsiteY4" fmla="*/ 2078208 h 2089884"/>
                <a:gd name="connsiteX5" fmla="*/ 1376850 w 1376850"/>
                <a:gd name="connsiteY5" fmla="*/ 2089884 h 2089884"/>
                <a:gd name="connsiteX6" fmla="*/ 287970 w 1376850"/>
                <a:gd name="connsiteY6" fmla="*/ 1742098 h 2089884"/>
                <a:gd name="connsiteX7" fmla="*/ 0 w 1376850"/>
                <a:gd name="connsiteY7" fmla="*/ 690211 h 2089884"/>
                <a:gd name="connsiteX8" fmla="*/ 844393 w 1376850"/>
                <a:gd name="connsiteY8" fmla="*/ 0 h 2089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76850" h="2089884">
                  <a:moveTo>
                    <a:pt x="844393" y="0"/>
                  </a:moveTo>
                  <a:lnTo>
                    <a:pt x="1369070" y="167581"/>
                  </a:lnTo>
                  <a:lnTo>
                    <a:pt x="1337278" y="293276"/>
                  </a:lnTo>
                  <a:cubicBezTo>
                    <a:pt x="1282055" y="537454"/>
                    <a:pt x="1250686" y="817278"/>
                    <a:pt x="1250686" y="1114699"/>
                  </a:cubicBezTo>
                  <a:cubicBezTo>
                    <a:pt x="1250686" y="1471605"/>
                    <a:pt x="1295857" y="1803169"/>
                    <a:pt x="1373215" y="2078208"/>
                  </a:cubicBezTo>
                  <a:lnTo>
                    <a:pt x="1376850" y="2089884"/>
                  </a:lnTo>
                  <a:lnTo>
                    <a:pt x="287970" y="1742098"/>
                  </a:lnTo>
                  <a:lnTo>
                    <a:pt x="0" y="690211"/>
                  </a:lnTo>
                  <a:lnTo>
                    <a:pt x="844393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fa-IR" b="1" dirty="0" smtClean="0">
                  <a:solidFill>
                    <a:schemeClr val="tx1"/>
                  </a:solidFill>
                  <a:cs typeface="B Nazanin" panose="00000400000000000000" pitchFamily="2" charset="-78"/>
                </a:rPr>
                <a:t>کنجاله سویا</a:t>
              </a:r>
            </a:p>
            <a:p>
              <a:pPr algn="ctr"/>
              <a:r>
                <a:rPr lang="fa-IR" sz="2800" b="1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60-%</a:t>
              </a:r>
              <a:endParaRPr lang="en-US" sz="2800" b="1" dirty="0">
                <a:solidFill>
                  <a:srgbClr val="FF0000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 rot="9946020">
            <a:off x="7006726" y="1994802"/>
            <a:ext cx="2285946" cy="2153500"/>
            <a:chOff x="1330936" y="1203445"/>
            <a:chExt cx="2285946" cy="2153500"/>
          </a:xfrm>
        </p:grpSpPr>
        <p:sp>
          <p:nvSpPr>
            <p:cNvPr id="29" name="Freeform 28"/>
            <p:cNvSpPr/>
            <p:nvPr/>
          </p:nvSpPr>
          <p:spPr>
            <a:xfrm rot="737195">
              <a:off x="2602841" y="1420753"/>
              <a:ext cx="1014041" cy="1936192"/>
            </a:xfrm>
            <a:custGeom>
              <a:avLst/>
              <a:gdLst>
                <a:gd name="connsiteX0" fmla="*/ 118384 w 1014041"/>
                <a:gd name="connsiteY0" fmla="*/ 0 h 1936192"/>
                <a:gd name="connsiteX1" fmla="*/ 726071 w 1014041"/>
                <a:gd name="connsiteY1" fmla="*/ 194094 h 1936192"/>
                <a:gd name="connsiteX2" fmla="*/ 1014041 w 1014041"/>
                <a:gd name="connsiteY2" fmla="*/ 1245981 h 1936192"/>
                <a:gd name="connsiteX3" fmla="*/ 169647 w 1014041"/>
                <a:gd name="connsiteY3" fmla="*/ 1936192 h 1936192"/>
                <a:gd name="connsiteX4" fmla="*/ 126164 w 1014041"/>
                <a:gd name="connsiteY4" fmla="*/ 1922303 h 1936192"/>
                <a:gd name="connsiteX5" fmla="*/ 122529 w 1014041"/>
                <a:gd name="connsiteY5" fmla="*/ 1910627 h 1936192"/>
                <a:gd name="connsiteX6" fmla="*/ 0 w 1014041"/>
                <a:gd name="connsiteY6" fmla="*/ 947118 h 1936192"/>
                <a:gd name="connsiteX7" fmla="*/ 86592 w 1014041"/>
                <a:gd name="connsiteY7" fmla="*/ 125695 h 1936192"/>
                <a:gd name="connsiteX8" fmla="*/ 118384 w 1014041"/>
                <a:gd name="connsiteY8" fmla="*/ 0 h 1936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14041" h="1936192">
                  <a:moveTo>
                    <a:pt x="118384" y="0"/>
                  </a:moveTo>
                  <a:lnTo>
                    <a:pt x="726071" y="194094"/>
                  </a:lnTo>
                  <a:lnTo>
                    <a:pt x="1014041" y="1245981"/>
                  </a:lnTo>
                  <a:lnTo>
                    <a:pt x="169647" y="1936192"/>
                  </a:lnTo>
                  <a:lnTo>
                    <a:pt x="126164" y="1922303"/>
                  </a:lnTo>
                  <a:lnTo>
                    <a:pt x="122529" y="1910627"/>
                  </a:lnTo>
                  <a:cubicBezTo>
                    <a:pt x="45171" y="1635588"/>
                    <a:pt x="0" y="1304024"/>
                    <a:pt x="0" y="947118"/>
                  </a:cubicBezTo>
                  <a:cubicBezTo>
                    <a:pt x="0" y="649697"/>
                    <a:pt x="31369" y="369873"/>
                    <a:pt x="86592" y="125695"/>
                  </a:cubicBezTo>
                  <a:lnTo>
                    <a:pt x="118384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innerShdw blurRad="63500" dist="114300" dir="12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fa-IR" sz="3600" b="1" dirty="0">
                  <a:cs typeface="B Nazanin" panose="00000400000000000000" pitchFamily="2" charset="-78"/>
                </a:rPr>
                <a:t>3</a:t>
              </a:r>
              <a:endParaRPr lang="en-US" b="1" dirty="0">
                <a:cs typeface="B Nazanin" panose="00000400000000000000" pitchFamily="2" charset="-78"/>
              </a:endParaRPr>
            </a:p>
          </p:txBody>
        </p:sp>
        <p:sp>
          <p:nvSpPr>
            <p:cNvPr id="30" name="Freeform 29"/>
            <p:cNvSpPr/>
            <p:nvPr/>
          </p:nvSpPr>
          <p:spPr>
            <a:xfrm rot="737195">
              <a:off x="1330936" y="1203445"/>
              <a:ext cx="1376850" cy="2089884"/>
            </a:xfrm>
            <a:custGeom>
              <a:avLst/>
              <a:gdLst>
                <a:gd name="connsiteX0" fmla="*/ 844393 w 1376850"/>
                <a:gd name="connsiteY0" fmla="*/ 0 h 2089884"/>
                <a:gd name="connsiteX1" fmla="*/ 1369070 w 1376850"/>
                <a:gd name="connsiteY1" fmla="*/ 167581 h 2089884"/>
                <a:gd name="connsiteX2" fmla="*/ 1337278 w 1376850"/>
                <a:gd name="connsiteY2" fmla="*/ 293276 h 2089884"/>
                <a:gd name="connsiteX3" fmla="*/ 1250686 w 1376850"/>
                <a:gd name="connsiteY3" fmla="*/ 1114699 h 2089884"/>
                <a:gd name="connsiteX4" fmla="*/ 1373215 w 1376850"/>
                <a:gd name="connsiteY4" fmla="*/ 2078208 h 2089884"/>
                <a:gd name="connsiteX5" fmla="*/ 1376850 w 1376850"/>
                <a:gd name="connsiteY5" fmla="*/ 2089884 h 2089884"/>
                <a:gd name="connsiteX6" fmla="*/ 287970 w 1376850"/>
                <a:gd name="connsiteY6" fmla="*/ 1742098 h 2089884"/>
                <a:gd name="connsiteX7" fmla="*/ 0 w 1376850"/>
                <a:gd name="connsiteY7" fmla="*/ 690211 h 2089884"/>
                <a:gd name="connsiteX8" fmla="*/ 844393 w 1376850"/>
                <a:gd name="connsiteY8" fmla="*/ 0 h 2089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76850" h="2089884">
                  <a:moveTo>
                    <a:pt x="844393" y="0"/>
                  </a:moveTo>
                  <a:lnTo>
                    <a:pt x="1369070" y="167581"/>
                  </a:lnTo>
                  <a:lnTo>
                    <a:pt x="1337278" y="293276"/>
                  </a:lnTo>
                  <a:cubicBezTo>
                    <a:pt x="1282055" y="537454"/>
                    <a:pt x="1250686" y="817278"/>
                    <a:pt x="1250686" y="1114699"/>
                  </a:cubicBezTo>
                  <a:cubicBezTo>
                    <a:pt x="1250686" y="1471605"/>
                    <a:pt x="1295857" y="1803169"/>
                    <a:pt x="1373215" y="2078208"/>
                  </a:cubicBezTo>
                  <a:lnTo>
                    <a:pt x="1376850" y="2089884"/>
                  </a:lnTo>
                  <a:lnTo>
                    <a:pt x="287970" y="1742098"/>
                  </a:lnTo>
                  <a:lnTo>
                    <a:pt x="0" y="690211"/>
                  </a:lnTo>
                  <a:lnTo>
                    <a:pt x="844393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fa-IR" b="1" dirty="0" smtClean="0">
                  <a:solidFill>
                    <a:schemeClr val="tx1"/>
                  </a:solidFill>
                  <a:cs typeface="B Nazanin" panose="00000400000000000000" pitchFamily="2" charset="-78"/>
                </a:rPr>
                <a:t>روغن خام</a:t>
              </a:r>
            </a:p>
            <a:p>
              <a:pPr algn="ctr"/>
              <a:r>
                <a:rPr lang="fa-IR" sz="2800" b="1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56-%</a:t>
              </a:r>
              <a:endParaRPr lang="en-US" sz="2800" b="1" dirty="0">
                <a:solidFill>
                  <a:srgbClr val="FF0000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31" name="Pentagon 30"/>
          <p:cNvSpPr/>
          <p:nvPr/>
        </p:nvSpPr>
        <p:spPr>
          <a:xfrm rot="10800000">
            <a:off x="8320796" y="479083"/>
            <a:ext cx="3443432" cy="658906"/>
          </a:xfrm>
          <a:prstGeom prst="homePlate">
            <a:avLst/>
          </a:prstGeom>
          <a:solidFill>
            <a:schemeClr val="bg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20796" y="623334"/>
            <a:ext cx="34434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400" b="1" dirty="0" smtClean="0">
                <a:cs typeface="B Nazanin" panose="00000400000000000000" pitchFamily="2" charset="-78"/>
              </a:rPr>
              <a:t>درصد تغییر کاهش واردات شش ماهه اول سال</a:t>
            </a:r>
            <a:endParaRPr lang="en-US" sz="1400" b="1" dirty="0">
              <a:cs typeface="B Nazanin" panose="00000400000000000000" pitchFamily="2" charset="-78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2163190" y="1645475"/>
            <a:ext cx="2424875" cy="2249139"/>
            <a:chOff x="1547154" y="573904"/>
            <a:chExt cx="2424875" cy="2249139"/>
          </a:xfrm>
        </p:grpSpPr>
        <p:sp>
          <p:nvSpPr>
            <p:cNvPr id="33" name="Freeform 32"/>
            <p:cNvSpPr/>
            <p:nvPr/>
          </p:nvSpPr>
          <p:spPr>
            <a:xfrm rot="737195">
              <a:off x="2957988" y="886851"/>
              <a:ext cx="1014041" cy="1936192"/>
            </a:xfrm>
            <a:custGeom>
              <a:avLst/>
              <a:gdLst>
                <a:gd name="connsiteX0" fmla="*/ 118384 w 1014041"/>
                <a:gd name="connsiteY0" fmla="*/ 0 h 1936192"/>
                <a:gd name="connsiteX1" fmla="*/ 726071 w 1014041"/>
                <a:gd name="connsiteY1" fmla="*/ 194094 h 1936192"/>
                <a:gd name="connsiteX2" fmla="*/ 1014041 w 1014041"/>
                <a:gd name="connsiteY2" fmla="*/ 1245981 h 1936192"/>
                <a:gd name="connsiteX3" fmla="*/ 169647 w 1014041"/>
                <a:gd name="connsiteY3" fmla="*/ 1936192 h 1936192"/>
                <a:gd name="connsiteX4" fmla="*/ 126164 w 1014041"/>
                <a:gd name="connsiteY4" fmla="*/ 1922303 h 1936192"/>
                <a:gd name="connsiteX5" fmla="*/ 122529 w 1014041"/>
                <a:gd name="connsiteY5" fmla="*/ 1910627 h 1936192"/>
                <a:gd name="connsiteX6" fmla="*/ 0 w 1014041"/>
                <a:gd name="connsiteY6" fmla="*/ 947118 h 1936192"/>
                <a:gd name="connsiteX7" fmla="*/ 86592 w 1014041"/>
                <a:gd name="connsiteY7" fmla="*/ 125695 h 1936192"/>
                <a:gd name="connsiteX8" fmla="*/ 118384 w 1014041"/>
                <a:gd name="connsiteY8" fmla="*/ 0 h 1936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14041" h="1936192">
                  <a:moveTo>
                    <a:pt x="118384" y="0"/>
                  </a:moveTo>
                  <a:lnTo>
                    <a:pt x="726071" y="194094"/>
                  </a:lnTo>
                  <a:lnTo>
                    <a:pt x="1014041" y="1245981"/>
                  </a:lnTo>
                  <a:lnTo>
                    <a:pt x="169647" y="1936192"/>
                  </a:lnTo>
                  <a:lnTo>
                    <a:pt x="126164" y="1922303"/>
                  </a:lnTo>
                  <a:lnTo>
                    <a:pt x="122529" y="1910627"/>
                  </a:lnTo>
                  <a:cubicBezTo>
                    <a:pt x="45171" y="1635588"/>
                    <a:pt x="0" y="1304024"/>
                    <a:pt x="0" y="947118"/>
                  </a:cubicBezTo>
                  <a:cubicBezTo>
                    <a:pt x="0" y="649697"/>
                    <a:pt x="31369" y="369873"/>
                    <a:pt x="86592" y="125695"/>
                  </a:cubicBezTo>
                  <a:lnTo>
                    <a:pt x="118384" y="0"/>
                  </a:lnTo>
                  <a:close/>
                </a:path>
              </a:pathLst>
            </a:custGeom>
            <a:solidFill>
              <a:srgbClr val="EB701D"/>
            </a:solidFill>
            <a:ln>
              <a:noFill/>
            </a:ln>
            <a:effectLst>
              <a:innerShdw blurRad="63500" dist="114300" dir="12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3600" dirty="0" smtClean="0">
                  <a:cs typeface="B Nazanin" panose="00000400000000000000" pitchFamily="2" charset="-78"/>
                </a:rPr>
                <a:t>7</a:t>
              </a:r>
              <a:endParaRPr lang="en-US" sz="3600" dirty="0">
                <a:cs typeface="B Nazanin" panose="00000400000000000000" pitchFamily="2" charset="-78"/>
              </a:endParaRPr>
            </a:p>
          </p:txBody>
        </p:sp>
        <p:sp>
          <p:nvSpPr>
            <p:cNvPr id="34" name="Freeform 33"/>
            <p:cNvSpPr/>
            <p:nvPr/>
          </p:nvSpPr>
          <p:spPr>
            <a:xfrm rot="737195">
              <a:off x="1547154" y="573904"/>
              <a:ext cx="1376850" cy="2089884"/>
            </a:xfrm>
            <a:custGeom>
              <a:avLst/>
              <a:gdLst>
                <a:gd name="connsiteX0" fmla="*/ 844393 w 1376850"/>
                <a:gd name="connsiteY0" fmla="*/ 0 h 2089884"/>
                <a:gd name="connsiteX1" fmla="*/ 1369070 w 1376850"/>
                <a:gd name="connsiteY1" fmla="*/ 167581 h 2089884"/>
                <a:gd name="connsiteX2" fmla="*/ 1337278 w 1376850"/>
                <a:gd name="connsiteY2" fmla="*/ 293276 h 2089884"/>
                <a:gd name="connsiteX3" fmla="*/ 1250686 w 1376850"/>
                <a:gd name="connsiteY3" fmla="*/ 1114699 h 2089884"/>
                <a:gd name="connsiteX4" fmla="*/ 1373215 w 1376850"/>
                <a:gd name="connsiteY4" fmla="*/ 2078208 h 2089884"/>
                <a:gd name="connsiteX5" fmla="*/ 1376850 w 1376850"/>
                <a:gd name="connsiteY5" fmla="*/ 2089884 h 2089884"/>
                <a:gd name="connsiteX6" fmla="*/ 287970 w 1376850"/>
                <a:gd name="connsiteY6" fmla="*/ 1742098 h 2089884"/>
                <a:gd name="connsiteX7" fmla="*/ 0 w 1376850"/>
                <a:gd name="connsiteY7" fmla="*/ 690211 h 2089884"/>
                <a:gd name="connsiteX8" fmla="*/ 844393 w 1376850"/>
                <a:gd name="connsiteY8" fmla="*/ 0 h 2089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76850" h="2089884">
                  <a:moveTo>
                    <a:pt x="844393" y="0"/>
                  </a:moveTo>
                  <a:lnTo>
                    <a:pt x="1369070" y="167581"/>
                  </a:lnTo>
                  <a:lnTo>
                    <a:pt x="1337278" y="293276"/>
                  </a:lnTo>
                  <a:cubicBezTo>
                    <a:pt x="1282055" y="537454"/>
                    <a:pt x="1250686" y="817278"/>
                    <a:pt x="1250686" y="1114699"/>
                  </a:cubicBezTo>
                  <a:cubicBezTo>
                    <a:pt x="1250686" y="1471605"/>
                    <a:pt x="1295857" y="1803169"/>
                    <a:pt x="1373215" y="2078208"/>
                  </a:cubicBezTo>
                  <a:lnTo>
                    <a:pt x="1376850" y="2089884"/>
                  </a:lnTo>
                  <a:lnTo>
                    <a:pt x="287970" y="1742098"/>
                  </a:lnTo>
                  <a:lnTo>
                    <a:pt x="0" y="690211"/>
                  </a:lnTo>
                  <a:lnTo>
                    <a:pt x="844393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b="1" dirty="0" smtClean="0">
                  <a:solidFill>
                    <a:schemeClr val="tx1"/>
                  </a:solidFill>
                  <a:cs typeface="B Nazanin" panose="00000400000000000000" pitchFamily="2" charset="-78"/>
                </a:rPr>
                <a:t>جو</a:t>
              </a:r>
              <a:endParaRPr lang="fa-IR" b="1" dirty="0" smtClean="0">
                <a:solidFill>
                  <a:schemeClr val="tx1"/>
                </a:solidFill>
                <a:cs typeface="B Nazanin" panose="00000400000000000000" pitchFamily="2" charset="-78"/>
              </a:endParaRPr>
            </a:p>
            <a:p>
              <a:pPr algn="ctr"/>
              <a:r>
                <a:rPr lang="fa-IR" sz="2800" b="1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23-</a:t>
              </a:r>
              <a:r>
                <a:rPr lang="fa-IR" sz="2800" b="1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%</a:t>
              </a:r>
              <a:endParaRPr lang="en-US" sz="2800" b="1" dirty="0">
                <a:solidFill>
                  <a:srgbClr val="FF0000"/>
                </a:solidFill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189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1522</TotalTime>
  <Words>234</Words>
  <Application>Microsoft Office PowerPoint</Application>
  <PresentationFormat>Widescreen</PresentationFormat>
  <Paragraphs>128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B Nazanin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mojdeh</dc:creator>
  <cp:lastModifiedBy>Mojdeh Younesnia</cp:lastModifiedBy>
  <cp:revision>94</cp:revision>
  <cp:lastPrinted>2020-09-14T12:30:55Z</cp:lastPrinted>
  <dcterms:created xsi:type="dcterms:W3CDTF">2020-09-11T12:08:16Z</dcterms:created>
  <dcterms:modified xsi:type="dcterms:W3CDTF">2020-09-14T13:36:15Z</dcterms:modified>
</cp:coreProperties>
</file>