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 id="2147483710" r:id="rId2"/>
  </p:sldMasterIdLst>
  <p:notesMasterIdLst>
    <p:notesMasterId r:id="rId116"/>
  </p:notesMasterIdLst>
  <p:handoutMasterIdLst>
    <p:handoutMasterId r:id="rId117"/>
  </p:handoutMasterIdLst>
  <p:sldIdLst>
    <p:sldId id="282" r:id="rId3"/>
    <p:sldId id="669" r:id="rId4"/>
    <p:sldId id="650" r:id="rId5"/>
    <p:sldId id="651" r:id="rId6"/>
    <p:sldId id="652" r:id="rId7"/>
    <p:sldId id="656" r:id="rId8"/>
    <p:sldId id="653" r:id="rId9"/>
    <p:sldId id="654" r:id="rId10"/>
    <p:sldId id="655" r:id="rId11"/>
    <p:sldId id="657" r:id="rId12"/>
    <p:sldId id="658" r:id="rId13"/>
    <p:sldId id="660" r:id="rId14"/>
    <p:sldId id="630" r:id="rId15"/>
    <p:sldId id="661" r:id="rId16"/>
    <p:sldId id="659" r:id="rId17"/>
    <p:sldId id="631" r:id="rId18"/>
    <p:sldId id="640" r:id="rId19"/>
    <p:sldId id="639" r:id="rId20"/>
    <p:sldId id="641" r:id="rId21"/>
    <p:sldId id="642" r:id="rId22"/>
    <p:sldId id="643" r:id="rId23"/>
    <p:sldId id="644" r:id="rId24"/>
    <p:sldId id="646" r:id="rId25"/>
    <p:sldId id="647" r:id="rId26"/>
    <p:sldId id="533" r:id="rId27"/>
    <p:sldId id="662" r:id="rId28"/>
    <p:sldId id="612" r:id="rId29"/>
    <p:sldId id="619" r:id="rId30"/>
    <p:sldId id="618" r:id="rId31"/>
    <p:sldId id="617" r:id="rId32"/>
    <p:sldId id="664" r:id="rId33"/>
    <p:sldId id="665" r:id="rId34"/>
    <p:sldId id="616" r:id="rId35"/>
    <p:sldId id="666" r:id="rId36"/>
    <p:sldId id="670" r:id="rId37"/>
    <p:sldId id="667" r:id="rId38"/>
    <p:sldId id="668" r:id="rId39"/>
    <p:sldId id="671" r:id="rId40"/>
    <p:sldId id="615" r:id="rId41"/>
    <p:sldId id="673" r:id="rId42"/>
    <p:sldId id="614" r:id="rId43"/>
    <p:sldId id="675" r:id="rId44"/>
    <p:sldId id="672" r:id="rId45"/>
    <p:sldId id="676" r:id="rId46"/>
    <p:sldId id="663" r:id="rId47"/>
    <p:sldId id="598" r:id="rId48"/>
    <p:sldId id="535" r:id="rId49"/>
    <p:sldId id="536" r:id="rId50"/>
    <p:sldId id="537" r:id="rId51"/>
    <p:sldId id="538"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552" r:id="rId66"/>
    <p:sldId id="553" r:id="rId67"/>
    <p:sldId id="554" r:id="rId68"/>
    <p:sldId id="555" r:id="rId69"/>
    <p:sldId id="556" r:id="rId70"/>
    <p:sldId id="560" r:id="rId71"/>
    <p:sldId id="561" r:id="rId72"/>
    <p:sldId id="562" r:id="rId73"/>
    <p:sldId id="557" r:id="rId74"/>
    <p:sldId id="558" r:id="rId75"/>
    <p:sldId id="559" r:id="rId76"/>
    <p:sldId id="563" r:id="rId77"/>
    <p:sldId id="571" r:id="rId78"/>
    <p:sldId id="570" r:id="rId79"/>
    <p:sldId id="569" r:id="rId80"/>
    <p:sldId id="568" r:id="rId81"/>
    <p:sldId id="567" r:id="rId82"/>
    <p:sldId id="566" r:id="rId83"/>
    <p:sldId id="565" r:id="rId84"/>
    <p:sldId id="564" r:id="rId85"/>
    <p:sldId id="572" r:id="rId86"/>
    <p:sldId id="577" r:id="rId87"/>
    <p:sldId id="578" r:id="rId88"/>
    <p:sldId id="583" r:id="rId89"/>
    <p:sldId id="582" r:id="rId90"/>
    <p:sldId id="581" r:id="rId91"/>
    <p:sldId id="580" r:id="rId92"/>
    <p:sldId id="579" r:id="rId93"/>
    <p:sldId id="576" r:id="rId94"/>
    <p:sldId id="584" r:id="rId95"/>
    <p:sldId id="585" r:id="rId96"/>
    <p:sldId id="586" r:id="rId97"/>
    <p:sldId id="587" r:id="rId98"/>
    <p:sldId id="590" r:id="rId99"/>
    <p:sldId id="591" r:id="rId100"/>
    <p:sldId id="588" r:id="rId101"/>
    <p:sldId id="589" r:id="rId102"/>
    <p:sldId id="575" r:id="rId103"/>
    <p:sldId id="592" r:id="rId104"/>
    <p:sldId id="596" r:id="rId105"/>
    <p:sldId id="597" r:id="rId106"/>
    <p:sldId id="593" r:id="rId107"/>
    <p:sldId id="594" r:id="rId108"/>
    <p:sldId id="629" r:id="rId109"/>
    <p:sldId id="622" r:id="rId110"/>
    <p:sldId id="626" r:id="rId111"/>
    <p:sldId id="648" r:id="rId112"/>
    <p:sldId id="677" r:id="rId113"/>
    <p:sldId id="678" r:id="rId114"/>
    <p:sldId id="624" r:id="rId115"/>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8FC"/>
    <a:srgbClr val="0000FF"/>
    <a:srgbClr val="000000"/>
    <a:srgbClr val="003FBC"/>
    <a:srgbClr val="00A1DA"/>
    <a:srgbClr val="D6145E"/>
    <a:srgbClr val="009900"/>
    <a:srgbClr val="008000"/>
    <a:srgbClr val="FFCF37"/>
    <a:srgbClr val="5E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97816" autoAdjust="0"/>
  </p:normalViewPr>
  <p:slideViewPr>
    <p:cSldViewPr snapToGrid="0">
      <p:cViewPr>
        <p:scale>
          <a:sx n="70" d="100"/>
          <a:sy n="70" d="100"/>
        </p:scale>
        <p:origin x="-1110" y="-144"/>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3021" y="1"/>
            <a:ext cx="2938780"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71" y="1"/>
            <a:ext cx="2938780" cy="496332"/>
          </a:xfrm>
          <a:prstGeom prst="rect">
            <a:avLst/>
          </a:prstGeom>
        </p:spPr>
        <p:txBody>
          <a:bodyPr vert="horz" lIns="91440" tIns="45720" rIns="91440" bIns="45720" rtlCol="1"/>
          <a:lstStyle>
            <a:lvl1pPr algn="l">
              <a:defRPr sz="1200"/>
            </a:lvl1pPr>
          </a:lstStyle>
          <a:p>
            <a:fld id="{4D0C6503-A97D-421D-B1FD-9A9E5F6C18E1}" type="datetimeFigureOut">
              <a:rPr lang="fa-IR" smtClean="0"/>
              <a:pPr/>
              <a:t>1440/06/15</a:t>
            </a:fld>
            <a:endParaRPr lang="fa-IR"/>
          </a:p>
        </p:txBody>
      </p:sp>
      <p:sp>
        <p:nvSpPr>
          <p:cNvPr id="4" name="Footer Placeholder 3"/>
          <p:cNvSpPr>
            <a:spLocks noGrp="1"/>
          </p:cNvSpPr>
          <p:nvPr>
            <p:ph type="ftr" sz="quarter" idx="2"/>
          </p:nvPr>
        </p:nvSpPr>
        <p:spPr>
          <a:xfrm>
            <a:off x="3843021" y="9428584"/>
            <a:ext cx="2938780" cy="496332"/>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71" y="9428584"/>
            <a:ext cx="2938780" cy="496332"/>
          </a:xfrm>
          <a:prstGeom prst="rect">
            <a:avLst/>
          </a:prstGeom>
        </p:spPr>
        <p:txBody>
          <a:bodyPr vert="horz" lIns="91440" tIns="45720" rIns="91440" bIns="45720" rtlCol="1" anchor="b"/>
          <a:lstStyle>
            <a:lvl1pPr algn="l">
              <a:defRPr sz="1200"/>
            </a:lvl1pPr>
          </a:lstStyle>
          <a:p>
            <a:fld id="{C7BCEC09-66C6-40AD-9BC3-B61233120255}" type="slidenum">
              <a:rPr lang="fa-IR" smtClean="0"/>
              <a:pPr/>
              <a:t>‹#›</a:t>
            </a:fld>
            <a:endParaRPr lang="fa-IR"/>
          </a:p>
        </p:txBody>
      </p:sp>
    </p:spTree>
    <p:extLst>
      <p:ext uri="{BB962C8B-B14F-4D97-AF65-F5344CB8AC3E}">
        <p14:creationId xmlns:p14="http://schemas.microsoft.com/office/powerpoint/2010/main" val="368310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8780"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1" y="1"/>
            <a:ext cx="2938780" cy="498055"/>
          </a:xfrm>
          <a:prstGeom prst="rect">
            <a:avLst/>
          </a:prstGeom>
        </p:spPr>
        <p:txBody>
          <a:bodyPr vert="horz" lIns="91440" tIns="45720" rIns="91440" bIns="45720" rtlCol="0"/>
          <a:lstStyle>
            <a:lvl1pPr algn="r">
              <a:defRPr sz="1200"/>
            </a:lvl1pPr>
          </a:lstStyle>
          <a:p>
            <a:fld id="{19A7F6B0-FD76-414C-BD90-394321E3302A}" type="datetimeFigureOut">
              <a:rPr lang="en-US" smtClean="0"/>
              <a:pPr/>
              <a:t>2/20/2019</a:t>
            </a:fld>
            <a:endParaRPr lang="en-US"/>
          </a:p>
        </p:txBody>
      </p:sp>
      <p:sp>
        <p:nvSpPr>
          <p:cNvPr id="4" name="Slide Image Placeholder 3"/>
          <p:cNvSpPr>
            <a:spLocks noGrp="1" noRot="1" noChangeAspect="1"/>
          </p:cNvSpPr>
          <p:nvPr>
            <p:ph type="sldImg" idx="2"/>
          </p:nvPr>
        </p:nvSpPr>
        <p:spPr>
          <a:xfrm>
            <a:off x="1157288" y="1239838"/>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180" y="4777196"/>
            <a:ext cx="54254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5"/>
            <a:ext cx="2938780"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9428585"/>
            <a:ext cx="2938780" cy="498054"/>
          </a:xfrm>
          <a:prstGeom prst="rect">
            <a:avLst/>
          </a:prstGeom>
        </p:spPr>
        <p:txBody>
          <a:bodyPr vert="horz" lIns="91440" tIns="45720" rIns="91440" bIns="45720" rtlCol="0" anchor="b"/>
          <a:lstStyle>
            <a:lvl1pPr algn="r">
              <a:defRPr sz="1200"/>
            </a:lvl1pPr>
          </a:lstStyle>
          <a:p>
            <a:fld id="{FBCD21F1-A9AD-4ACE-A1D0-F7D12497C889}" type="slidenum">
              <a:rPr lang="en-US" smtClean="0"/>
              <a:pPr/>
              <a:t>‹#›</a:t>
            </a:fld>
            <a:endParaRPr lang="en-US"/>
          </a:p>
        </p:txBody>
      </p:sp>
    </p:spTree>
    <p:extLst>
      <p:ext uri="{BB962C8B-B14F-4D97-AF65-F5344CB8AC3E}">
        <p14:creationId xmlns:p14="http://schemas.microsoft.com/office/powerpoint/2010/main" val="217138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1239838"/>
            <a:ext cx="4467225" cy="3349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CD21F1-A9AD-4ACE-A1D0-F7D12497C88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D21F1-A9AD-4ACE-A1D0-F7D12497C8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D21F1-A9AD-4ACE-A1D0-F7D12497C889}"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584079-8EE2-4D25-B84D-450E8C91E73F}" type="datetime1">
              <a:rPr lang="en-US" smtClean="0">
                <a:solidFill>
                  <a:prstClr val="black">
                    <a:tint val="75000"/>
                  </a:prstClr>
                </a:solidFill>
              </a:rPr>
              <a:pPr/>
              <a:t>2/20/2019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5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A141-6288-4185-B623-59F8063682CC}" type="datetime1">
              <a:rPr lang="en-US" smtClean="0">
                <a:solidFill>
                  <a:prstClr val="black">
                    <a:tint val="75000"/>
                  </a:prstClr>
                </a:solidFill>
              </a:rPr>
              <a:pPr/>
              <a:t>2/20/2019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0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3B35A-E24B-4727-A9E3-51E6B3A83472}" type="datetime1">
              <a:rPr lang="en-US" smtClean="0">
                <a:solidFill>
                  <a:prstClr val="black">
                    <a:tint val="75000"/>
                  </a:prstClr>
                </a:solidFill>
              </a:rPr>
              <a:pPr/>
              <a:t>2/20/2019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6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fld id="{F1D913FF-8541-4CBC-8195-1A176390BB8F}" type="datetime1">
              <a:rPr lang="en-US" smtClean="0">
                <a:solidFill>
                  <a:prstClr val="black">
                    <a:tint val="75000"/>
                  </a:prstClr>
                </a:solidFill>
              </a:rPr>
              <a:pPr>
                <a:defRPr/>
              </a:pPr>
              <a:t>2/20/2019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6131C5D-B0BE-4028-9679-738FB0FC4E2C}" type="slidenum">
              <a:rPr lang="fa-IR"/>
              <a:pPr/>
              <a:t>‹#›</a:t>
            </a:fld>
            <a:endParaRPr lang="fa-IR"/>
          </a:p>
        </p:txBody>
      </p:sp>
    </p:spTree>
    <p:extLst>
      <p:ext uri="{BB962C8B-B14F-4D97-AF65-F5344CB8AC3E}">
        <p14:creationId xmlns:p14="http://schemas.microsoft.com/office/powerpoint/2010/main" val="57907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C7369BE5-2E1B-42B0-A3A1-A5BA5AA92371}" type="datetime1">
              <a:rPr lang="en-US" smtClean="0">
                <a:solidFill>
                  <a:prstClr val="black">
                    <a:tint val="75000"/>
                  </a:prstClr>
                </a:solidFill>
              </a:rPr>
              <a:pPr>
                <a:defRPr/>
              </a:pPr>
              <a:t>2/20/2019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092A381-8558-41A1-9691-F8268093C487}" type="slidenum">
              <a:rPr lang="fa-IR"/>
              <a:pPr/>
              <a:t>‹#›</a:t>
            </a:fld>
            <a:endParaRPr lang="fa-IR"/>
          </a:p>
        </p:txBody>
      </p:sp>
    </p:spTree>
    <p:extLst>
      <p:ext uri="{BB962C8B-B14F-4D97-AF65-F5344CB8AC3E}">
        <p14:creationId xmlns:p14="http://schemas.microsoft.com/office/powerpoint/2010/main" val="392160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r">
              <a:defRPr sz="3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A70BB2-21CC-4360-BD05-D17717D5BDF6}" type="datetime1">
              <a:rPr lang="en-US" smtClean="0">
                <a:solidFill>
                  <a:prstClr val="black">
                    <a:tint val="75000"/>
                  </a:prstClr>
                </a:solidFill>
              </a:rPr>
              <a:pPr>
                <a:defRPr/>
              </a:pPr>
              <a:t>2/20/2019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2C2469-7FA4-41A4-AE54-86A2019368AC}" type="slidenum">
              <a:rPr lang="fa-IR"/>
              <a:pPr/>
              <a:t>‹#›</a:t>
            </a:fld>
            <a:endParaRPr lang="fa-IR"/>
          </a:p>
        </p:txBody>
      </p:sp>
    </p:spTree>
    <p:extLst>
      <p:ext uri="{BB962C8B-B14F-4D97-AF65-F5344CB8AC3E}">
        <p14:creationId xmlns:p14="http://schemas.microsoft.com/office/powerpoint/2010/main" val="375866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fld id="{F01BF3E3-61C3-45FF-8E86-98E1494FD017}" type="datetime1">
              <a:rPr lang="en-US" smtClean="0">
                <a:solidFill>
                  <a:prstClr val="black">
                    <a:tint val="75000"/>
                  </a:prstClr>
                </a:solidFill>
              </a:rPr>
              <a:pPr>
                <a:defRPr/>
              </a:pPr>
              <a:t>2/20/2019</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679B19-3705-4CFC-9FA7-2008F38943F8}" type="slidenum">
              <a:rPr lang="fa-IR"/>
              <a:pPr/>
              <a:t>‹#›</a:t>
            </a:fld>
            <a:endParaRPr lang="fa-IR"/>
          </a:p>
        </p:txBody>
      </p:sp>
    </p:spTree>
    <p:extLst>
      <p:ext uri="{BB962C8B-B14F-4D97-AF65-F5344CB8AC3E}">
        <p14:creationId xmlns:p14="http://schemas.microsoft.com/office/powerpoint/2010/main" val="654414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fld id="{AEE13A76-0A33-4767-9CB9-1A669AF49DF3}" type="datetime1">
              <a:rPr lang="en-US" smtClean="0">
                <a:solidFill>
                  <a:prstClr val="black">
                    <a:tint val="75000"/>
                  </a:prstClr>
                </a:solidFill>
              </a:rPr>
              <a:pPr>
                <a:defRPr/>
              </a:pPr>
              <a:t>2/20/2019</a:t>
            </a:fld>
            <a:endParaRPr lang="fa-I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6125124-C85F-4B81-9B94-33DAFBDEDE44}" type="slidenum">
              <a:rPr lang="fa-IR"/>
              <a:pPr/>
              <a:t>‹#›</a:t>
            </a:fld>
            <a:endParaRPr lang="fa-IR"/>
          </a:p>
        </p:txBody>
      </p:sp>
    </p:spTree>
    <p:extLst>
      <p:ext uri="{BB962C8B-B14F-4D97-AF65-F5344CB8AC3E}">
        <p14:creationId xmlns:p14="http://schemas.microsoft.com/office/powerpoint/2010/main" val="179218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fld id="{98F7B79A-0996-4C3B-B279-951F2F191806}" type="datetime1">
              <a:rPr lang="en-US" smtClean="0">
                <a:solidFill>
                  <a:prstClr val="black">
                    <a:tint val="75000"/>
                  </a:prstClr>
                </a:solidFill>
              </a:rPr>
              <a:pPr>
                <a:defRPr/>
              </a:pPr>
              <a:t>2/20/2019</a:t>
            </a:fld>
            <a:endParaRPr lang="fa-I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AB54EC2-C79E-4606-B89E-1C6E3841B651}" type="slidenum">
              <a:rPr lang="fa-IR"/>
              <a:pPr/>
              <a:t>‹#›</a:t>
            </a:fld>
            <a:endParaRPr lang="fa-IR"/>
          </a:p>
        </p:txBody>
      </p:sp>
    </p:spTree>
    <p:extLst>
      <p:ext uri="{BB962C8B-B14F-4D97-AF65-F5344CB8AC3E}">
        <p14:creationId xmlns:p14="http://schemas.microsoft.com/office/powerpoint/2010/main" val="28924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0873A6-63FA-45A5-899D-E05AE09FE5C9}" type="datetime1">
              <a:rPr lang="en-US" smtClean="0">
                <a:solidFill>
                  <a:prstClr val="black">
                    <a:tint val="75000"/>
                  </a:prstClr>
                </a:solidFill>
              </a:rPr>
              <a:pPr>
                <a:defRPr/>
              </a:pPr>
              <a:t>2/20/2019</a:t>
            </a:fld>
            <a:endParaRPr lang="fa-I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3D47DE7-AD95-42E5-95CC-C66A259FBC22}" type="slidenum">
              <a:rPr lang="fa-IR"/>
              <a:pPr/>
              <a:t>‹#›</a:t>
            </a:fld>
            <a:endParaRPr lang="fa-IR"/>
          </a:p>
        </p:txBody>
      </p:sp>
    </p:spTree>
    <p:extLst>
      <p:ext uri="{BB962C8B-B14F-4D97-AF65-F5344CB8AC3E}">
        <p14:creationId xmlns:p14="http://schemas.microsoft.com/office/powerpoint/2010/main" val="103255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1500" b="1"/>
            </a:lvl1pPr>
          </a:lstStyle>
          <a:p>
            <a:r>
              <a:rPr lang="en-US" smtClean="0"/>
              <a:t>Click to edit Master title style</a:t>
            </a:r>
            <a:endParaRPr lang="fa-I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8129B4-B921-4191-8459-F9E814C7B642}" type="datetime1">
              <a:rPr lang="en-US" smtClean="0">
                <a:solidFill>
                  <a:prstClr val="black">
                    <a:tint val="75000"/>
                  </a:prstClr>
                </a:solidFill>
              </a:rPr>
              <a:pPr>
                <a:defRPr/>
              </a:pPr>
              <a:t>2/20/2019</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1DB5A3A-6FAC-49AC-9D2B-C2F323B267B8}" type="slidenum">
              <a:rPr lang="fa-IR"/>
              <a:pPr/>
              <a:t>‹#›</a:t>
            </a:fld>
            <a:endParaRPr lang="fa-IR"/>
          </a:p>
        </p:txBody>
      </p:sp>
    </p:spTree>
    <p:extLst>
      <p:ext uri="{BB962C8B-B14F-4D97-AF65-F5344CB8AC3E}">
        <p14:creationId xmlns:p14="http://schemas.microsoft.com/office/powerpoint/2010/main" val="280092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8FD5-DE16-4F4D-973F-F4DE73676FAF}" type="datetime1">
              <a:rPr lang="en-US" smtClean="0">
                <a:solidFill>
                  <a:prstClr val="black">
                    <a:tint val="75000"/>
                  </a:prstClr>
                </a:solidFill>
              </a:rPr>
              <a:pPr/>
              <a:t>2/20/2019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94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942A24-7193-4BC6-97EA-58C6F4D5C061}" type="datetime1">
              <a:rPr lang="en-US" smtClean="0">
                <a:solidFill>
                  <a:prstClr val="black">
                    <a:tint val="75000"/>
                  </a:prstClr>
                </a:solidFill>
              </a:rPr>
              <a:pPr>
                <a:defRPr/>
              </a:pPr>
              <a:t>2/20/2019</a:t>
            </a:fld>
            <a:endParaRPr lang="fa-I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840D36-25CD-45E0-9DE7-A8310DBEE992}" type="slidenum">
              <a:rPr lang="fa-IR"/>
              <a:pPr/>
              <a:t>‹#›</a:t>
            </a:fld>
            <a:endParaRPr lang="fa-IR"/>
          </a:p>
        </p:txBody>
      </p:sp>
    </p:spTree>
    <p:extLst>
      <p:ext uri="{BB962C8B-B14F-4D97-AF65-F5344CB8AC3E}">
        <p14:creationId xmlns:p14="http://schemas.microsoft.com/office/powerpoint/2010/main" val="2273839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34AC5024-6B5A-4E29-8598-5FC5350C1F3A}" type="datetime1">
              <a:rPr lang="en-US" smtClean="0">
                <a:solidFill>
                  <a:prstClr val="black">
                    <a:tint val="75000"/>
                  </a:prstClr>
                </a:solidFill>
              </a:rPr>
              <a:pPr>
                <a:defRPr/>
              </a:pPr>
              <a:t>2/20/2019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6BA9CA-7EE1-485B-A621-A5F1F5FAE9F7}" type="slidenum">
              <a:rPr lang="fa-IR"/>
              <a:pPr/>
              <a:t>‹#›</a:t>
            </a:fld>
            <a:endParaRPr lang="fa-IR"/>
          </a:p>
        </p:txBody>
      </p:sp>
    </p:spTree>
    <p:extLst>
      <p:ext uri="{BB962C8B-B14F-4D97-AF65-F5344CB8AC3E}">
        <p14:creationId xmlns:p14="http://schemas.microsoft.com/office/powerpoint/2010/main" val="1108740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fld id="{53C3BA90-C648-47A5-9227-B5402E70E3E0}" type="datetime1">
              <a:rPr lang="en-US" smtClean="0">
                <a:solidFill>
                  <a:prstClr val="black">
                    <a:tint val="75000"/>
                  </a:prstClr>
                </a:solidFill>
              </a:rPr>
              <a:pPr>
                <a:defRPr/>
              </a:pPr>
              <a:t>2/20/2019</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89698B-9619-4D8A-9B8C-3E15DA0404CD}" type="slidenum">
              <a:rPr lang="fa-IR"/>
              <a:pPr/>
              <a:t>‹#›</a:t>
            </a:fld>
            <a:endParaRPr lang="fa-IR"/>
          </a:p>
        </p:txBody>
      </p:sp>
    </p:spTree>
    <p:extLst>
      <p:ext uri="{BB962C8B-B14F-4D97-AF65-F5344CB8AC3E}">
        <p14:creationId xmlns:p14="http://schemas.microsoft.com/office/powerpoint/2010/main" val="151675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E9793-F0B2-42D2-ACD8-A61D2A0B1B51}" type="datetime1">
              <a:rPr lang="en-US" smtClean="0">
                <a:solidFill>
                  <a:prstClr val="black">
                    <a:tint val="75000"/>
                  </a:prstClr>
                </a:solidFill>
              </a:rPr>
              <a:pPr/>
              <a:t>2/20/2019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05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38CAA-B35B-4B8A-AD23-273D41D58EEF}" type="datetime1">
              <a:rPr lang="en-US" smtClean="0">
                <a:solidFill>
                  <a:prstClr val="black">
                    <a:tint val="75000"/>
                  </a:prstClr>
                </a:solidFill>
              </a:rPr>
              <a:pPr/>
              <a:t>2/20/2019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78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C6FC76-3C1A-4684-BB35-14FB59DB7AEA}" type="datetime1">
              <a:rPr lang="en-US" smtClean="0">
                <a:solidFill>
                  <a:prstClr val="black">
                    <a:tint val="75000"/>
                  </a:prstClr>
                </a:solidFill>
              </a:rPr>
              <a:pPr/>
              <a:t>2/20/2019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15748D-43DD-4EDE-9602-96AAC11ED8FD}" type="datetime1">
              <a:rPr lang="en-US" smtClean="0">
                <a:solidFill>
                  <a:prstClr val="black">
                    <a:tint val="75000"/>
                  </a:prstClr>
                </a:solidFill>
              </a:rPr>
              <a:pPr/>
              <a:t>2/20/2019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9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EE7A-DC88-4DC9-A68F-5B870F084D3B}" type="datetime1">
              <a:rPr lang="en-US" smtClean="0">
                <a:solidFill>
                  <a:prstClr val="black">
                    <a:tint val="75000"/>
                  </a:prstClr>
                </a:solidFill>
              </a:rPr>
              <a:pPr/>
              <a:t>2/20/2019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54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CD34F-828F-4B75-8722-0B30F168AA8D}" type="datetime1">
              <a:rPr lang="en-US" smtClean="0">
                <a:solidFill>
                  <a:prstClr val="black">
                    <a:tint val="75000"/>
                  </a:prstClr>
                </a:solidFill>
              </a:rPr>
              <a:pPr/>
              <a:t>2/20/2019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810F2-53EB-4FF4-9CAC-0D6D770131E7}" type="datetime1">
              <a:rPr lang="en-US" smtClean="0">
                <a:solidFill>
                  <a:prstClr val="black">
                    <a:tint val="75000"/>
                  </a:prstClr>
                </a:solidFill>
              </a:rPr>
              <a:pPr/>
              <a:t>2/20/2019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13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1F1A9C-C014-44D3-AD99-57AB23362B88}" type="datetime1">
              <a:rPr lang="en-US" smtClean="0">
                <a:solidFill>
                  <a:prstClr val="black">
                    <a:tint val="75000"/>
                  </a:prstClr>
                </a:solidFill>
              </a:rPr>
              <a:pPr/>
              <a:t>2/20/2019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0598FB-6E59-4DB3-B0E1-3AE75BB8E2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843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4"/>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rtl="1">
              <a:defRPr/>
            </a:pPr>
            <a:fld id="{CB2E0CEC-1F19-40BF-92CC-9952F60A11C4}" type="datetime1">
              <a:rPr lang="en-US" smtClean="0">
                <a:solidFill>
                  <a:prstClr val="black">
                    <a:tint val="75000"/>
                  </a:prstClr>
                </a:solidFill>
              </a:rPr>
              <a:pPr rtl="1">
                <a:defRPr/>
              </a:pPr>
              <a:t>2/20/2019</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rtl="1">
              <a:defRPr/>
            </a:pPr>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900">
                <a:solidFill>
                  <a:srgbClr val="898989"/>
                </a:solidFill>
                <a:latin typeface="Calibri" panose="020F0502020204030204" pitchFamily="34" charset="0"/>
              </a:defRPr>
            </a:lvl1pPr>
          </a:lstStyle>
          <a:p>
            <a:pPr rtl="1" fontAlgn="base">
              <a:spcBef>
                <a:spcPct val="0"/>
              </a:spcBef>
              <a:spcAft>
                <a:spcPct val="0"/>
              </a:spcAft>
            </a:pPr>
            <a:fld id="{7CA2DF7C-2B35-4A5A-B4C1-868114A7CFC1}" type="slidenum">
              <a:rPr lang="fa-IR" smtClean="0"/>
              <a:pPr rtl="1" fontAlgn="base">
                <a:spcBef>
                  <a:spcPct val="0"/>
                </a:spcBef>
                <a:spcAft>
                  <a:spcPct val="0"/>
                </a:spcAft>
              </a:pPr>
              <a:t>‹#›</a:t>
            </a:fld>
            <a:endParaRPr lang="fa-IR" smtClean="0"/>
          </a:p>
        </p:txBody>
      </p:sp>
    </p:spTree>
    <p:extLst>
      <p:ext uri="{BB962C8B-B14F-4D97-AF65-F5344CB8AC3E}">
        <p14:creationId xmlns:p14="http://schemas.microsoft.com/office/powerpoint/2010/main" val="22807073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anose="020B0604020202090204"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anose="020B0604020202090204"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anose="020B0604020202090204"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anose="020B0604020202090204"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anose="020B0604020202090204"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9000" contrast="81000"/>
            <a:extLst>
              <a:ext uri="{28A0092B-C50C-407E-A947-70E740481C1C}">
                <a14:useLocalDpi xmlns:a14="http://schemas.microsoft.com/office/drawing/2010/main" val="0"/>
              </a:ext>
            </a:extLst>
          </a:blip>
          <a:srcRect/>
          <a:stretch>
            <a:fillRect/>
          </a:stretch>
        </p:blipFill>
        <p:spPr bwMode="auto">
          <a:xfrm rot="16200000">
            <a:off x="-1312373" y="3190859"/>
            <a:ext cx="3267000" cy="511629"/>
          </a:xfrm>
          <a:prstGeom prst="rect">
            <a:avLst/>
          </a:prstGeom>
          <a:noFill/>
          <a:ln>
            <a:noFill/>
          </a:ln>
        </p:spPr>
      </p:pic>
      <p:sp>
        <p:nvSpPr>
          <p:cNvPr id="3" name="Rectangle 2"/>
          <p:cNvSpPr/>
          <p:nvPr/>
        </p:nvSpPr>
        <p:spPr>
          <a:xfrm>
            <a:off x="870856" y="1074964"/>
            <a:ext cx="7609116" cy="1131079"/>
          </a:xfrm>
          <a:prstGeom prst="rect">
            <a:avLst/>
          </a:prstGeom>
        </p:spPr>
        <p:txBody>
          <a:bodyPr wrap="square">
            <a:spAutoFit/>
          </a:bodyPr>
          <a:lstStyle/>
          <a:p>
            <a:pPr algn="ctr">
              <a:lnSpc>
                <a:spcPct val="250000"/>
              </a:lnSpc>
            </a:pPr>
            <a:r>
              <a:rPr lang="fa-IR" sz="2700" b="1" dirty="0">
                <a:solidFill>
                  <a:srgbClr val="C00000"/>
                </a:solidFill>
                <a:ea typeface="Calibri"/>
                <a:cs typeface="B Titr"/>
              </a:rPr>
              <a:t>  </a:t>
            </a:r>
            <a:endParaRPr lang="fa-IR" sz="2700" dirty="0">
              <a:solidFill>
                <a:srgbClr val="C00000"/>
              </a:solidFill>
            </a:endParaRPr>
          </a:p>
        </p:txBody>
      </p:sp>
      <p:sp>
        <p:nvSpPr>
          <p:cNvPr id="8" name="Rectangle 14"/>
          <p:cNvSpPr>
            <a:spLocks noChangeArrowheads="1"/>
          </p:cNvSpPr>
          <p:nvPr/>
        </p:nvSpPr>
        <p:spPr bwMode="auto">
          <a:xfrm>
            <a:off x="1534716" y="3039326"/>
            <a:ext cx="5747827" cy="854080"/>
          </a:xfrm>
          <a:prstGeom prst="rect">
            <a:avLst/>
          </a:prstGeom>
          <a:noFill/>
          <a:ln w="12700" cap="sq">
            <a:noFill/>
            <a:miter lim="800000"/>
            <a:headEnd type="none" w="sm" len="sm"/>
            <a:tailEnd type="none" w="sm" len="sm"/>
          </a:ln>
          <a:effectLst/>
        </p:spPr>
        <p:txBody>
          <a:bodyPr wrap="square">
            <a:spAutoFit/>
          </a:bodyPr>
          <a:lstStyle/>
          <a:p>
            <a:pPr algn="ctr" rtl="1" eaLnBrk="1" hangingPunct="1">
              <a:lnSpc>
                <a:spcPct val="150000"/>
              </a:lnSpc>
              <a:defRPr/>
            </a:pPr>
            <a:endParaRPr lang="fa-IR" sz="1650" b="1" dirty="0">
              <a:effectLst>
                <a:outerShdw blurRad="38100" dist="38100" dir="2700000" algn="tl">
                  <a:srgbClr val="C0C0C0"/>
                </a:outerShdw>
              </a:effectLst>
              <a:latin typeface="Arial" charset="0"/>
            </a:endParaRPr>
          </a:p>
          <a:p>
            <a:pPr algn="ctr" rtl="1" eaLnBrk="1" hangingPunct="1">
              <a:lnSpc>
                <a:spcPct val="150000"/>
              </a:lnSpc>
              <a:defRPr/>
            </a:pPr>
            <a:endParaRPr lang="fa-IR" sz="1650" b="1" dirty="0">
              <a:effectLst>
                <a:outerShdw blurRad="38100" dist="38100" dir="2700000" algn="tl">
                  <a:srgbClr val="C0C0C0"/>
                </a:outerShdw>
              </a:effectLst>
              <a:latin typeface="Arial" charset="0"/>
              <a:cs typeface="B Titr" panose="00000700000000000000" pitchFamily="2" charset="-78"/>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28" y="1357993"/>
            <a:ext cx="7707086" cy="4147457"/>
          </a:xfrm>
          <a:prstGeom prst="rect">
            <a:avLst/>
          </a:prstGeom>
          <a:blipFill>
            <a:blip r:embed="rId4" cstate="prin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9000" contrast="81000"/>
            <a:extLst>
              <a:ext uri="{28A0092B-C50C-407E-A947-70E740481C1C}">
                <a14:useLocalDpi xmlns:a14="http://schemas.microsoft.com/office/drawing/2010/main" val="0"/>
              </a:ext>
            </a:extLst>
          </a:blip>
          <a:srcRect/>
          <a:stretch>
            <a:fillRect/>
          </a:stretch>
        </p:blipFill>
        <p:spPr bwMode="auto">
          <a:xfrm rot="5400000">
            <a:off x="7189373" y="3239840"/>
            <a:ext cx="3267000" cy="511629"/>
          </a:xfrm>
          <a:prstGeom prst="rect">
            <a:avLst/>
          </a:prstGeom>
          <a:noFill/>
          <a:ln>
            <a:noFill/>
          </a:ln>
        </p:spPr>
      </p:pic>
      <p:sp>
        <p:nvSpPr>
          <p:cNvPr id="11" name="Slide Number Placeholder 10"/>
          <p:cNvSpPr>
            <a:spLocks noGrp="1"/>
          </p:cNvSpPr>
          <p:nvPr>
            <p:ph type="sldNum" sz="quarter" idx="12"/>
          </p:nvPr>
        </p:nvSpPr>
        <p:spPr/>
        <p:txBody>
          <a:bodyPr/>
          <a:lstStyle/>
          <a:p>
            <a:fld id="{110598FB-6E59-4DB3-B0E1-3AE75BB8E23F}"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737400876"/>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932603"/>
            <a:ext cx="9514114" cy="857250"/>
          </a:xfrm>
        </p:spPr>
        <p:txBody>
          <a:bodyPr>
            <a:normAutofit fontScale="90000"/>
          </a:bodyPr>
          <a:lstStyle/>
          <a:p>
            <a:pPr rtl="1"/>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جلسات هیأت نمایندگان اتاق بازرگانی، صنایع، معادن و کشاورزی </a:t>
            </a:r>
            <a:r>
              <a:rPr lang="fa-IR"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تهران با جناب آقای شمخانی</a:t>
            </a:r>
            <a:endParaRPr lang="en-US" dirty="0"/>
          </a:p>
        </p:txBody>
      </p:sp>
      <p:pic>
        <p:nvPicPr>
          <p:cNvPr id="6" name="Content Placeholder 5" descr="SAE_8566.JPG"/>
          <p:cNvPicPr>
            <a:picLocks noGrp="1" noChangeAspect="1"/>
          </p:cNvPicPr>
          <p:nvPr>
            <p:ph idx="1"/>
          </p:nvPr>
        </p:nvPicPr>
        <p:blipFill>
          <a:blip r:embed="rId2" cstate="print"/>
          <a:stretch>
            <a:fillRect/>
          </a:stretch>
        </p:blipFill>
        <p:spPr>
          <a:xfrm>
            <a:off x="555172" y="1880507"/>
            <a:ext cx="8011886" cy="4087587"/>
          </a:xfrm>
        </p:spPr>
      </p:pic>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424897"/>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61330" y="3441225"/>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10</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5000" contrast="51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9000" contrast="47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sp>
        <p:nvSpPr>
          <p:cNvPr id="4" name="Rectangle 3"/>
          <p:cNvSpPr/>
          <p:nvPr/>
        </p:nvSpPr>
        <p:spPr>
          <a:xfrm>
            <a:off x="5589344" y="242927"/>
            <a:ext cx="2916183" cy="584775"/>
          </a:xfrm>
          <a:prstGeom prst="rect">
            <a:avLst/>
          </a:prstGeom>
        </p:spPr>
        <p:txBody>
          <a:bodyPr wrap="non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sp>
        <p:nvSpPr>
          <p:cNvPr id="3073" name="Rectangle 1"/>
          <p:cNvSpPr>
            <a:spLocks noChangeArrowheads="1"/>
          </p:cNvSpPr>
          <p:nvPr/>
        </p:nvSpPr>
        <p:spPr bwMode="auto">
          <a:xfrm>
            <a:off x="653144" y="909684"/>
            <a:ext cx="7815942" cy="567078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fontAlgn="base">
              <a:spcBef>
                <a:spcPct val="0"/>
              </a:spcBef>
              <a:spcAft>
                <a:spcPct val="0"/>
              </a:spcAft>
              <a:tabLst>
                <a:tab pos="77391" algn="l"/>
              </a:tabLst>
            </a:pPr>
            <a:r>
              <a:rPr lang="fa-IR" sz="24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خروج قیمت گذاری خودرو از شورای رقابت و انجام آن توسط سازمان حمایت از مصرف کنندگان و تولید کنندگان در حاشیه بازار و به تناسب آن تسهیل واردات خودرو از طریق کاهش تعرفه های مستقیم و غیرمستقیم جهت گریز از ایجاد فضای انحصار ضمن افزایش سطح رفاه مصرف </a:t>
            </a:r>
            <a:r>
              <a:rPr lang="fa-IR" sz="2600" b="1" dirty="0" smtClean="0">
                <a:solidFill>
                  <a:srgbClr val="000000"/>
                </a:solidFill>
                <a:latin typeface="Arial" pitchFamily="34" charset="0"/>
                <a:ea typeface="Times New Roman" pitchFamily="18" charset="0"/>
                <a:cs typeface="B Lotus" pitchFamily="2" charset="-78"/>
              </a:rPr>
              <a:t>کنندگان</a:t>
            </a:r>
          </a:p>
          <a:p>
            <a:pPr algn="justLow" rtl="1" fontAlgn="base">
              <a:spcBef>
                <a:spcPct val="0"/>
              </a:spcBef>
              <a:spcAft>
                <a:spcPct val="0"/>
              </a:spcAft>
              <a:tabLst>
                <a:tab pos="77391" algn="l"/>
              </a:tabLst>
            </a:pPr>
            <a:endParaRPr lang="en-US" sz="2600" dirty="0">
              <a:latin typeface="Arial" pitchFamily="34" charset="0"/>
              <a:cs typeface="Arial" pitchFamily="34" charset="0"/>
            </a:endParaRPr>
          </a:p>
          <a:p>
            <a:pPr algn="justLow" rtl="1" eaLnBrk="0" fontAlgn="base" hangingPunct="0">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با توجه به افزایش مواد اولیه و سایر ورودیها قیمت قطعات بصورت شناور باشد و تغییرات قیمت هر ورودی در آنها اعمال </a:t>
            </a:r>
            <a:r>
              <a:rPr lang="fa-IR" sz="2600" b="1" dirty="0" smtClean="0">
                <a:solidFill>
                  <a:srgbClr val="000000"/>
                </a:solidFill>
                <a:latin typeface="Arial" pitchFamily="34" charset="0"/>
                <a:ea typeface="Times New Roman" pitchFamily="18" charset="0"/>
                <a:cs typeface="B Lotus" pitchFamily="2" charset="-78"/>
              </a:rPr>
              <a:t>شود</a:t>
            </a:r>
          </a:p>
          <a:p>
            <a:pPr algn="justLow" rtl="1" eaLnBrk="0" fontAlgn="base" hangingPunct="0">
              <a:spcBef>
                <a:spcPct val="0"/>
              </a:spcBef>
              <a:spcAft>
                <a:spcPct val="0"/>
              </a:spcAft>
              <a:tabLst>
                <a:tab pos="77391" algn="l"/>
              </a:tabLst>
            </a:pPr>
            <a:endParaRPr lang="en-US" sz="2600" dirty="0">
              <a:latin typeface="Arial" pitchFamily="34" charset="0"/>
              <a:cs typeface="Arial" pitchFamily="34" charset="0"/>
            </a:endParaRPr>
          </a:p>
          <a:p>
            <a:pPr algn="justLow" rtl="1" eaLnBrk="0" fontAlgn="base" hangingPunct="0">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تسهیل تخصیص و تامین ارز مورد نیاز این صنعت در روش فعلی سامانه نیما، اینکار عملا قفل شده است به گونه ای که مانند گذشته، پس از ثبت سفارش ارز تامین و حواله شود (درصورت نیاز به کنترل اقلام و </a:t>
            </a:r>
            <a:r>
              <a:rPr lang="fa-IR" sz="2600" b="1" dirty="0" smtClean="0">
                <a:solidFill>
                  <a:srgbClr val="000000"/>
                </a:solidFill>
                <a:latin typeface="Arial" pitchFamily="34" charset="0"/>
                <a:ea typeface="Times New Roman" pitchFamily="18" charset="0"/>
                <a:cs typeface="B Lotus" pitchFamily="2" charset="-78"/>
              </a:rPr>
              <a:t>مبالغ، این </a:t>
            </a:r>
            <a:r>
              <a:rPr lang="fa-IR" sz="2600" b="1" dirty="0">
                <a:solidFill>
                  <a:srgbClr val="000000"/>
                </a:solidFill>
                <a:latin typeface="Arial" pitchFamily="34" charset="0"/>
                <a:ea typeface="Times New Roman" pitchFamily="18" charset="0"/>
                <a:cs typeface="B Lotus" pitchFamily="2" charset="-78"/>
              </a:rPr>
              <a:t>کار توسط تشکل مربوطه می تواند انجام شود ) و از امکانات استانها نیز بهره گیرند</a:t>
            </a: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100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23000" contrast="67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17000" contrast="60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sp>
        <p:nvSpPr>
          <p:cNvPr id="12289" name="Rectangle 1"/>
          <p:cNvSpPr>
            <a:spLocks noChangeArrowheads="1"/>
          </p:cNvSpPr>
          <p:nvPr/>
        </p:nvSpPr>
        <p:spPr bwMode="auto">
          <a:xfrm>
            <a:off x="664028" y="1067701"/>
            <a:ext cx="7826829" cy="482055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fontAlgn="base">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با توجه به تامین مواد واسطه که عمدتاً نقدی است پرداخت به قطعه سازان حداکثر یکماه پس از تحویل کالا صورت پذیرد</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برای مصرف کنندگان خودرو که توان مالی ضعیف دارند اقساط بانکی بلند مدت با نرخ بهره کم منظور گردد</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حداکثر داخلی سازی قطعات و مواد اولیه صورت پذیرد و از واردات قطعاتی که ساخت داخلی دارند خودداری شود</a:t>
            </a:r>
            <a:endParaRPr lang="en-US" sz="2600" b="1" dirty="0">
              <a:solidFill>
                <a:srgbClr val="000000"/>
              </a:solidFill>
              <a:latin typeface="Arial" pitchFamily="34" charset="0"/>
              <a:ea typeface="Times New Roman" pitchFamily="18" charset="0"/>
              <a:cs typeface="B Lotus" pitchFamily="2" charset="-78"/>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پیش بینی ساز و کار جبران خسارت سرمایه گذاری های انجام شده که بعلت تحریم و ترک شرکت های خارجی، متوجه قطعه سازان شده است</a:t>
            </a:r>
            <a:r>
              <a:rPr lang="en-US" sz="2600" dirty="0">
                <a:latin typeface="Arial" pitchFamily="34" charset="0"/>
                <a:cs typeface="Arial" pitchFamily="34" charset="0"/>
              </a:rPr>
              <a:t> </a:t>
            </a: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101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7000" contrast="48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20000" contrast="63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566058" y="162453"/>
            <a:ext cx="797922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a-IR" sz="3600" b="1" dirty="0">
                <a:solidFill>
                  <a:srgbClr val="2818FC"/>
                </a:solidFill>
                <a:cs typeface="B Titr" pitchFamily="2" charset="-78"/>
              </a:rPr>
              <a:t>حوزه پیمانکاران و سازندگان تجهیزات صنعت نفت</a:t>
            </a:r>
            <a:endParaRPr lang="en-US" sz="3600" b="1" dirty="0">
              <a:solidFill>
                <a:srgbClr val="2818FC"/>
              </a:solidFill>
              <a:cs typeface="B Titr" pitchFamily="2" charset="-78"/>
            </a:endParaRPr>
          </a:p>
        </p:txBody>
      </p:sp>
      <p:sp>
        <p:nvSpPr>
          <p:cNvPr id="5" name="Rectangle 4"/>
          <p:cNvSpPr/>
          <p:nvPr/>
        </p:nvSpPr>
        <p:spPr>
          <a:xfrm>
            <a:off x="7259762" y="1145529"/>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b="1" dirty="0">
              <a:solidFill>
                <a:srgbClr val="FF0000"/>
              </a:solidFill>
              <a:cs typeface="B Titr" pitchFamily="2" charset="-78"/>
            </a:endParaRPr>
          </a:p>
        </p:txBody>
      </p:sp>
      <p:sp>
        <p:nvSpPr>
          <p:cNvPr id="6" name="Rectangle 5"/>
          <p:cNvSpPr/>
          <p:nvPr/>
        </p:nvSpPr>
        <p:spPr>
          <a:xfrm>
            <a:off x="598715" y="1760110"/>
            <a:ext cx="7870371" cy="4843634"/>
          </a:xfrm>
          <a:prstGeom prst="rect">
            <a:avLst/>
          </a:prstGeom>
        </p:spPr>
        <p:txBody>
          <a:bodyPr wrap="square">
            <a:spAutoFit/>
          </a:bodyPr>
          <a:lstStyle/>
          <a:p>
            <a:pPr algn="justLow" rtl="1">
              <a:lnSpc>
                <a:spcPct val="150000"/>
              </a:lnSpc>
            </a:pPr>
            <a:r>
              <a:rPr lang="fa-IR" sz="2600" b="1" dirty="0">
                <a:cs typeface="B Lotus" pitchFamily="2" charset="-78"/>
              </a:rPr>
              <a:t>کاهش شدید بخش تقاضا اعم از خرید تجهیزات و تعریف پروژه در سطح ملی، فرسودگی تجهیزات اکتشاف، استخراج و پایداری نفت، عدم پرداخت مطالبات معوق و جرایم دیرکرد بخش خصوصی از شرکت‎های  دولتی و شبه دولتی، عدم تامین تجهیزات و اجرای پروژه ها بدلیل افزایش ناگهانی شاخص ها و مشکلات تامین مواد و کالاهای واسطه‎ای مورد نیاز، تشدید موانع نقل و انتقال پول به مبادی اروپایی و آسیایی، عدم امکان تامین ارز از سامانه های موجود کاهش شدید نقدینگی، بدهی های معوق به بانک، بیمه و مالیات و جرائم آنها</a:t>
            </a:r>
            <a:endParaRPr lang="en-US" sz="2600"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102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9000" contrast="64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6000" contrast="5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7127451" y="526822"/>
            <a:ext cx="1569660" cy="707886"/>
          </a:xfrm>
          <a:prstGeom prst="rect">
            <a:avLst/>
          </a:prstGeom>
        </p:spPr>
        <p:txBody>
          <a:bodyPr wrap="none">
            <a:spAutoFit/>
          </a:bodyPr>
          <a:lstStyle/>
          <a:p>
            <a:r>
              <a:rPr lang="fa-IR" sz="4000" b="1" dirty="0">
                <a:solidFill>
                  <a:srgbClr val="FF0000"/>
                </a:solidFill>
                <a:cs typeface="B Titr" pitchFamily="2" charset="-78"/>
              </a:rPr>
              <a:t>راهکار:</a:t>
            </a:r>
            <a:endParaRPr lang="en-US" sz="4000" b="1" dirty="0">
              <a:solidFill>
                <a:srgbClr val="FF0000"/>
              </a:solidFill>
              <a:cs typeface="B Titr" pitchFamily="2" charset="-78"/>
            </a:endParaRPr>
          </a:p>
        </p:txBody>
      </p:sp>
      <p:sp>
        <p:nvSpPr>
          <p:cNvPr id="2049" name="Rectangle 1"/>
          <p:cNvSpPr>
            <a:spLocks noChangeArrowheads="1"/>
          </p:cNvSpPr>
          <p:nvPr/>
        </p:nvSpPr>
        <p:spPr bwMode="auto">
          <a:xfrm>
            <a:off x="642257" y="1291586"/>
            <a:ext cx="7805057" cy="422038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lnSpc>
                <a:spcPct val="150000"/>
              </a:lnSpc>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افزایش تاب آوری اقتصادی بنگاهای صنعتی و پیمانکاری بخش خصوصی </a:t>
            </a:r>
            <a:endParaRPr lang="en-US" sz="2600" dirty="0">
              <a:latin typeface="Arial"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تثبیت اشتغال موجود</a:t>
            </a:r>
            <a:endParaRPr lang="en-US" sz="2600" dirty="0">
              <a:latin typeface="Arial"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تأمین نیاز صنعت نفت در تولید پایدار نفت، بنزین و سایر فرآوردها</a:t>
            </a:r>
            <a:endParaRPr lang="en-US" sz="2600" dirty="0">
              <a:latin typeface="Arial"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افزایش تاب آوری سطح اجتماعی جامعه هدف</a:t>
            </a:r>
            <a:endParaRPr lang="en-US" sz="2600" b="1" dirty="0">
              <a:latin typeface="Calibri" pitchFamily="34" charset="0"/>
              <a:ea typeface="Calibri"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حفظ سرمایه گذاریها، تکنولوژیهای کسب شده و منابع</a:t>
            </a:r>
            <a:r>
              <a:rPr lang="en-US" sz="2600" b="1" dirty="0">
                <a:latin typeface="Calibri" pitchFamily="34" charset="0"/>
                <a:ea typeface="Calibri" pitchFamily="34" charset="0"/>
                <a:cs typeface="B Lotus" pitchFamily="2" charset="-78"/>
              </a:rPr>
              <a:t> </a:t>
            </a:r>
            <a:r>
              <a:rPr lang="en-US" sz="2600" b="1" dirty="0">
                <a:latin typeface="Arial" pitchFamily="34" charset="0"/>
                <a:ea typeface="Calibri" pitchFamily="34" charset="0"/>
                <a:cs typeface="B Lotus" pitchFamily="2" charset="-78"/>
              </a:rPr>
              <a:t> </a:t>
            </a:r>
            <a:r>
              <a:rPr lang="fa-IR" sz="2600" b="1" dirty="0">
                <a:latin typeface="Calibri" pitchFamily="34" charset="0"/>
                <a:ea typeface="Calibri" pitchFamily="34" charset="0"/>
                <a:cs typeface="B Lotus" pitchFamily="2" charset="-78"/>
              </a:rPr>
              <a:t>انسانی کار آمد و نخبه</a:t>
            </a:r>
            <a:r>
              <a:rPr lang="en-US" sz="2600" dirty="0">
                <a:latin typeface="Arial" pitchFamily="34" charset="0"/>
                <a:cs typeface="B Lotus" pitchFamily="2" charset="-78"/>
              </a:rPr>
              <a:t> </a:t>
            </a: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103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23000" contrast="67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17000" contrast="60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sp>
        <p:nvSpPr>
          <p:cNvPr id="1025" name="Rectangle 1"/>
          <p:cNvSpPr>
            <a:spLocks noChangeArrowheads="1"/>
          </p:cNvSpPr>
          <p:nvPr/>
        </p:nvSpPr>
        <p:spPr bwMode="auto">
          <a:xfrm>
            <a:off x="740228" y="721249"/>
            <a:ext cx="7663544" cy="584006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spcBef>
                <a:spcPct val="0"/>
              </a:spcBef>
              <a:spcAft>
                <a:spcPct val="0"/>
              </a:spcAft>
            </a:pPr>
            <a:r>
              <a:rPr lang="fa-IR" sz="2500" b="1" dirty="0">
                <a:solidFill>
                  <a:srgbClr val="0000FF"/>
                </a:solidFill>
                <a:cs typeface="B Lotus" pitchFamily="2" charset="-78"/>
              </a:rPr>
              <a:t>● </a:t>
            </a:r>
            <a:r>
              <a:rPr lang="fa-IR" sz="2500" b="1" dirty="0">
                <a:latin typeface="Calibri" pitchFamily="34" charset="0"/>
                <a:ea typeface="Calibri" pitchFamily="34" charset="0"/>
                <a:cs typeface="B Lotus" pitchFamily="2" charset="-78"/>
              </a:rPr>
              <a:t>کوچک سازی و پکیج سازی پروژه های ملی و تجمیع کلیه خریدها در سطح صنعت نفت، تعریف پکیج های تعمیر و نگهداری پلنت ها با تامین سرمایه فوری از صندوق توسعه ملی</a:t>
            </a:r>
            <a:endParaRPr lang="en-US" sz="2500" dirty="0">
              <a:latin typeface="Arial" pitchFamily="34" charset="0"/>
              <a:cs typeface="B Lotus" pitchFamily="2" charset="-78"/>
            </a:endParaRPr>
          </a:p>
          <a:p>
            <a:pPr lvl="0" algn="justLow" rtl="1" eaLnBrk="0" fontAlgn="base" hangingPunct="0">
              <a:spcBef>
                <a:spcPct val="0"/>
              </a:spcBef>
              <a:spcAft>
                <a:spcPct val="0"/>
              </a:spcAft>
            </a:pPr>
            <a:r>
              <a:rPr lang="fa-IR" sz="2500" b="1" dirty="0">
                <a:solidFill>
                  <a:srgbClr val="0000FF"/>
                </a:solidFill>
                <a:cs typeface="B Lotus" pitchFamily="2" charset="-78"/>
              </a:rPr>
              <a:t>● </a:t>
            </a:r>
            <a:r>
              <a:rPr lang="fa-IR" sz="2500" b="1" dirty="0">
                <a:latin typeface="Calibri" pitchFamily="34" charset="0"/>
                <a:ea typeface="Calibri" pitchFamily="34" charset="0"/>
                <a:cs typeface="B Lotus" pitchFamily="2" charset="-78"/>
              </a:rPr>
              <a:t>ایجاد مزیت سرمایه گذاری و سرمایه پذیری بهمراه تسهیل در قوانین و یا ایجاد قوانین جدید برای اجرای طرح</a:t>
            </a:r>
            <a:r>
              <a:rPr lang="en-US" sz="2500" b="1" dirty="0">
                <a:latin typeface="Calibri" pitchFamily="34" charset="0"/>
                <a:ea typeface="Calibri" pitchFamily="34" charset="0"/>
                <a:cs typeface="B Lotus" pitchFamily="2" charset="-78"/>
              </a:rPr>
              <a:t>‎</a:t>
            </a:r>
            <a:r>
              <a:rPr lang="fa-IR" sz="2500" b="1" dirty="0">
                <a:latin typeface="Calibri" pitchFamily="34" charset="0"/>
                <a:ea typeface="Calibri" pitchFamily="34" charset="0"/>
                <a:cs typeface="B Lotus" pitchFamily="2" charset="-78"/>
              </a:rPr>
              <a:t>های جمع آوری گازهای همراه نفت و گاز و همچنین توسعه طرح</a:t>
            </a:r>
            <a:r>
              <a:rPr lang="en-US" sz="2500" b="1" dirty="0">
                <a:latin typeface="Calibri" pitchFamily="34" charset="0"/>
                <a:ea typeface="Calibri" pitchFamily="34" charset="0"/>
                <a:cs typeface="B Lotus" pitchFamily="2" charset="-78"/>
              </a:rPr>
              <a:t>‎</a:t>
            </a:r>
            <a:r>
              <a:rPr lang="fa-IR" sz="2500" b="1" dirty="0">
                <a:latin typeface="Calibri" pitchFamily="34" charset="0"/>
                <a:ea typeface="Calibri" pitchFamily="34" charset="0"/>
                <a:cs typeface="B Lotus" pitchFamily="2" charset="-78"/>
              </a:rPr>
              <a:t>های میان دستی و پایان دستی صنعت پتروشیمی</a:t>
            </a:r>
            <a:endParaRPr lang="en-US" sz="2500" dirty="0">
              <a:latin typeface="Arial" pitchFamily="34" charset="0"/>
              <a:cs typeface="B Lotus" pitchFamily="2" charset="-78"/>
            </a:endParaRPr>
          </a:p>
          <a:p>
            <a:pPr lvl="0" algn="justLow" rtl="1" eaLnBrk="0" fontAlgn="base" hangingPunct="0">
              <a:spcBef>
                <a:spcPct val="0"/>
              </a:spcBef>
              <a:spcAft>
                <a:spcPct val="0"/>
              </a:spcAft>
            </a:pPr>
            <a:r>
              <a:rPr lang="fa-IR" sz="2500" b="1" dirty="0">
                <a:latin typeface="Calibri" pitchFamily="34" charset="0"/>
                <a:ea typeface="Calibri" pitchFamily="34" charset="0"/>
                <a:cs typeface="B Lotus" pitchFamily="2" charset="-78"/>
              </a:rPr>
              <a:t> </a:t>
            </a:r>
            <a:r>
              <a:rPr lang="fa-IR" sz="2500" b="1" dirty="0">
                <a:solidFill>
                  <a:srgbClr val="0000FF"/>
                </a:solidFill>
                <a:cs typeface="B Lotus" pitchFamily="2" charset="-78"/>
              </a:rPr>
              <a:t>● </a:t>
            </a:r>
            <a:r>
              <a:rPr lang="fa-IR" sz="2500" b="1" dirty="0">
                <a:latin typeface="Calibri" pitchFamily="34" charset="0"/>
                <a:ea typeface="Calibri" pitchFamily="34" charset="0"/>
                <a:cs typeface="B Lotus" pitchFamily="2" charset="-78"/>
              </a:rPr>
              <a:t>مجوز انتشار اوراق مشارکت با سایر اوراق تامین مالی با ضمانت و پوشش ریسک دولت جهت سرمایه گذاری در بخش بالادستی و پایین دستی صنعت نفت</a:t>
            </a:r>
            <a:endParaRPr lang="en-US" sz="2500" dirty="0">
              <a:latin typeface="Arial" pitchFamily="34" charset="0"/>
              <a:cs typeface="B Lotus" pitchFamily="2" charset="-78"/>
            </a:endParaRPr>
          </a:p>
          <a:p>
            <a:pPr lvl="0" algn="justLow" rtl="1" eaLnBrk="0" fontAlgn="base" hangingPunct="0">
              <a:spcBef>
                <a:spcPct val="0"/>
              </a:spcBef>
              <a:spcAft>
                <a:spcPct val="0"/>
              </a:spcAft>
            </a:pPr>
            <a:r>
              <a:rPr lang="fa-IR" sz="2500" b="1" dirty="0">
                <a:solidFill>
                  <a:srgbClr val="0000FF"/>
                </a:solidFill>
                <a:cs typeface="B Lotus" pitchFamily="2" charset="-78"/>
              </a:rPr>
              <a:t>● </a:t>
            </a:r>
            <a:r>
              <a:rPr lang="fa-IR" sz="2500" b="1" dirty="0">
                <a:latin typeface="Calibri" pitchFamily="34" charset="0"/>
                <a:ea typeface="Calibri" pitchFamily="34" charset="0"/>
                <a:cs typeface="B Lotus" pitchFamily="2" charset="-78"/>
              </a:rPr>
              <a:t>پرداخت فوری مطالبات معوق و هزینه تاخیر در پرداخت بخش خصوصی توسط دولت و یا ما بازاء آن که جبران نقدینگی را انجام دهد</a:t>
            </a:r>
            <a:endParaRPr lang="en-US" sz="2500" dirty="0">
              <a:latin typeface="Arial" pitchFamily="34" charset="0"/>
              <a:cs typeface="B Lotus" pitchFamily="2" charset="-78"/>
            </a:endParaRPr>
          </a:p>
          <a:p>
            <a:pPr lvl="0" algn="justLow" rtl="1" eaLnBrk="0" fontAlgn="base" hangingPunct="0">
              <a:spcBef>
                <a:spcPct val="0"/>
              </a:spcBef>
              <a:spcAft>
                <a:spcPct val="0"/>
              </a:spcAft>
            </a:pPr>
            <a:r>
              <a:rPr lang="fa-IR" sz="2500" b="1" dirty="0">
                <a:solidFill>
                  <a:srgbClr val="0000FF"/>
                </a:solidFill>
                <a:cs typeface="B Lotus" pitchFamily="2" charset="-78"/>
              </a:rPr>
              <a:t>● </a:t>
            </a:r>
            <a:r>
              <a:rPr lang="fa-IR" sz="2500" b="1" dirty="0">
                <a:latin typeface="Calibri" pitchFamily="34" charset="0"/>
                <a:ea typeface="Calibri" pitchFamily="34" charset="0"/>
                <a:cs typeface="B Lotus" pitchFamily="2" charset="-78"/>
              </a:rPr>
              <a:t>تدوین و ابلاغ آیین نامه تعدیل جهت قراردادهای فی مابین شرکت</a:t>
            </a:r>
            <a:r>
              <a:rPr lang="en-US" sz="2500" b="1" dirty="0">
                <a:latin typeface="Calibri" pitchFamily="34" charset="0"/>
                <a:ea typeface="Calibri" pitchFamily="34" charset="0"/>
                <a:cs typeface="B Lotus" pitchFamily="2" charset="-78"/>
              </a:rPr>
              <a:t>‎</a:t>
            </a:r>
            <a:r>
              <a:rPr lang="fa-IR" sz="2500" b="1" dirty="0">
                <a:latin typeface="Calibri" pitchFamily="34" charset="0"/>
                <a:ea typeface="Calibri" pitchFamily="34" charset="0"/>
                <a:cs typeface="B Lotus" pitchFamily="2" charset="-78"/>
              </a:rPr>
              <a:t>های دولتی و شبه دولتی با تولید کنندگان و پیمانکاران بخش خصوصی و یا امکان اصلاح یا خاتمه قرارداد بدون تحمیل هزینه های یک جانبه </a:t>
            </a:r>
            <a:endParaRPr lang="fa-IR" sz="2500" dirty="0">
              <a:latin typeface="Arial" pitchFamily="34" charset="0"/>
              <a:cs typeface="B Lotus" pitchFamily="2" charset="-78"/>
            </a:endParaRPr>
          </a:p>
        </p:txBody>
      </p:sp>
      <p:sp>
        <p:nvSpPr>
          <p:cNvPr id="5" name="Rectangle 4"/>
          <p:cNvSpPr/>
          <p:nvPr/>
        </p:nvSpPr>
        <p:spPr>
          <a:xfrm>
            <a:off x="5520619" y="107806"/>
            <a:ext cx="2916183" cy="584775"/>
          </a:xfrm>
          <a:prstGeom prst="rect">
            <a:avLst/>
          </a:prstGeom>
        </p:spPr>
        <p:txBody>
          <a:bodyPr wrap="non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104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9000" contrast="47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5000" contrast="51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sp>
        <p:nvSpPr>
          <p:cNvPr id="5121" name="Rectangle 1"/>
          <p:cNvSpPr>
            <a:spLocks noChangeArrowheads="1"/>
          </p:cNvSpPr>
          <p:nvPr/>
        </p:nvSpPr>
        <p:spPr bwMode="auto">
          <a:xfrm>
            <a:off x="631372" y="588161"/>
            <a:ext cx="7859486" cy="567078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spcBef>
                <a:spcPct val="0"/>
              </a:spcBef>
              <a:spcAft>
                <a:spcPct val="0"/>
              </a:spcAft>
            </a:pPr>
            <a:r>
              <a:rPr lang="fa-IR" sz="2250" b="1" dirty="0">
                <a:solidFill>
                  <a:srgbClr val="0000FF"/>
                </a:solidFill>
              </a:rPr>
              <a:t>● </a:t>
            </a:r>
            <a:r>
              <a:rPr lang="fa-IR" sz="2600" b="1" dirty="0">
                <a:latin typeface="Calibri" pitchFamily="34" charset="0"/>
                <a:ea typeface="Calibri" pitchFamily="34" charset="0"/>
                <a:cs typeface="B Lotus" pitchFamily="2" charset="-78"/>
              </a:rPr>
              <a:t>اصلاح قرارداد تیپ خرید در تمامی نهادها و لحاظ نمودن تحریم بعنوان فورس ماژور مطابق بندهای 3، 6 ، 8 ، 10 ، 19 ، 23 سیاست های کلی اقتصاد مقاومتی و ماده 23 قانون بهبود مستمر محیط کسب و کار</a:t>
            </a:r>
            <a:endParaRPr lang="en-US" sz="2600" dirty="0">
              <a:latin typeface="Arial" pitchFamily="34" charset="0"/>
              <a:cs typeface="B Lotus" pitchFamily="2" charset="-78"/>
            </a:endParaRPr>
          </a:p>
          <a:p>
            <a:pPr lvl="0" algn="justLow" rtl="1" eaLnBrk="0" fontAlgn="base" hangingPunct="0">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تهیه دستورالعمل نحوه پرداخت ارزی کالاهای وارداتی در خارج از کشور مربوط به قراردادهای ريالی، ارزی</a:t>
            </a:r>
            <a:endParaRPr lang="en-US" sz="2600" dirty="0">
              <a:latin typeface="Arial" pitchFamily="34" charset="0"/>
              <a:cs typeface="B Lotus" pitchFamily="2" charset="-78"/>
            </a:endParaRPr>
          </a:p>
          <a:p>
            <a:pPr lvl="0" algn="justLow" rtl="1" eaLnBrk="0" fontAlgn="base" hangingPunct="0">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توقف کامل کلیه اقدامات اجرایی قراردادی فی مابین شرکت</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پیمانکار و تولید کننده بخش خصوصی با شرکت</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دولتی و شبه دولتی به جهت نوسانات اقتصادی ایجاد شده و افزایش ناگهانی شاخص</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قیمت</a:t>
            </a:r>
            <a:endParaRPr lang="en-US" sz="2600" dirty="0">
              <a:latin typeface="Arial" pitchFamily="34" charset="0"/>
              <a:cs typeface="B Lotus" pitchFamily="2" charset="-78"/>
            </a:endParaRPr>
          </a:p>
          <a:p>
            <a:pPr lvl="0" algn="justLow" rtl="1" eaLnBrk="0" fontAlgn="base" hangingPunct="0">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مدیریت هوشمندانه توافق کلان سیاسی دولت با سایر کشورهای خارجی در سناریو فروش نفت در برابر کالا</a:t>
            </a:r>
            <a:endParaRPr lang="en-US" sz="2600" dirty="0">
              <a:latin typeface="Arial" pitchFamily="34" charset="0"/>
              <a:cs typeface="B Lotus" pitchFamily="2" charset="-78"/>
            </a:endParaRPr>
          </a:p>
          <a:p>
            <a:pPr lvl="0" algn="justLow" rtl="1" eaLnBrk="0" fontAlgn="base" hangingPunct="0">
              <a:spcBef>
                <a:spcPct val="0"/>
              </a:spcBef>
              <a:spcAft>
                <a:spcPct val="0"/>
              </a:spcAft>
            </a:pPr>
            <a:r>
              <a:rPr lang="fa-IR" sz="2600" b="1" dirty="0">
                <a:solidFill>
                  <a:srgbClr val="0000FF"/>
                </a:solidFill>
                <a:cs typeface="B Lotus" pitchFamily="2" charset="-78"/>
              </a:rPr>
              <a:t>● </a:t>
            </a:r>
            <a:r>
              <a:rPr lang="fa-IR" sz="2600" b="1" dirty="0">
                <a:latin typeface="Calibri" pitchFamily="34" charset="0"/>
                <a:ea typeface="Calibri" pitchFamily="34" charset="0"/>
                <a:cs typeface="B Lotus" pitchFamily="2" charset="-78"/>
              </a:rPr>
              <a:t>افزایش 100 درصدی میزان پیش پرداخت تمامی قراردادهای فی مابین شرکت</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بخش خصوصی با شرکت</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دولتی و واگذاری اختیار تعیین ضریب به آنها</a:t>
            </a:r>
            <a:endParaRPr lang="fa-IR" sz="2600" dirty="0">
              <a:latin typeface="Arial" pitchFamily="34" charset="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105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92693" y="3064363"/>
            <a:ext cx="3363314" cy="534386"/>
          </a:xfrm>
          <a:prstGeom prst="rect">
            <a:avLst/>
          </a:prstGeom>
          <a:noFill/>
          <a:ln>
            <a:noFill/>
          </a:ln>
        </p:spPr>
      </p:pic>
      <p:sp>
        <p:nvSpPr>
          <p:cNvPr id="4097" name="Rectangle 1"/>
          <p:cNvSpPr>
            <a:spLocks noChangeArrowheads="1"/>
          </p:cNvSpPr>
          <p:nvPr/>
        </p:nvSpPr>
        <p:spPr bwMode="auto">
          <a:xfrm>
            <a:off x="598715" y="964051"/>
            <a:ext cx="7913914" cy="527067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spcBef>
                <a:spcPct val="0"/>
              </a:spcBef>
              <a:spcAft>
                <a:spcPct val="0"/>
              </a:spcAft>
            </a:pPr>
            <a:r>
              <a:rPr lang="fa-IR" sz="2100" b="1" dirty="0">
                <a:solidFill>
                  <a:srgbClr val="0000FF"/>
                </a:solidFill>
              </a:rPr>
              <a:t>● </a:t>
            </a:r>
            <a:r>
              <a:rPr lang="fa-IR" sz="2600" b="1" dirty="0">
                <a:latin typeface="Calibri" pitchFamily="34" charset="0"/>
                <a:ea typeface="Calibri" pitchFamily="34" charset="0"/>
                <a:cs typeface="B Lotus" pitchFamily="2" charset="-78"/>
              </a:rPr>
              <a:t>تبعیت و اجرایی نمودن مصوبات و بخشنامه های دولت و دستگاههای اجرایی توسط شرکت</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شبه دولتی</a:t>
            </a:r>
          </a:p>
          <a:p>
            <a:pPr lvl="0" algn="justLow" rtl="1" eaLnBrk="0" fontAlgn="base" hangingPunct="0">
              <a:spcBef>
                <a:spcPct val="0"/>
              </a:spcBef>
              <a:spcAft>
                <a:spcPct val="0"/>
              </a:spcAft>
            </a:pPr>
            <a:r>
              <a:rPr lang="fa-IR" sz="2600" b="1" dirty="0">
                <a:solidFill>
                  <a:srgbClr val="0000FF"/>
                </a:solidFill>
              </a:rPr>
              <a:t>● </a:t>
            </a:r>
            <a:r>
              <a:rPr lang="fa-IR" sz="2600" b="1" dirty="0">
                <a:latin typeface="Calibri" pitchFamily="34" charset="0"/>
                <a:ea typeface="Calibri" pitchFamily="34" charset="0"/>
                <a:cs typeface="B Lotus" pitchFamily="2" charset="-78"/>
              </a:rPr>
              <a:t>امکان فروش ارز منشاء داخلی در بازار آزاد</a:t>
            </a:r>
            <a:endParaRPr lang="en-US" sz="2600" dirty="0">
              <a:latin typeface="Arial" pitchFamily="34" charset="0"/>
              <a:cs typeface="Arial" pitchFamily="34" charset="0"/>
            </a:endParaRPr>
          </a:p>
          <a:p>
            <a:pPr lvl="0" algn="justLow" rtl="1" eaLnBrk="0" fontAlgn="base" hangingPunct="0">
              <a:spcBef>
                <a:spcPct val="0"/>
              </a:spcBef>
              <a:spcAft>
                <a:spcPct val="0"/>
              </a:spcAft>
            </a:pPr>
            <a:r>
              <a:rPr lang="fa-IR" sz="2600" b="1" dirty="0">
                <a:solidFill>
                  <a:srgbClr val="0000FF"/>
                </a:solidFill>
              </a:rPr>
              <a:t>● </a:t>
            </a:r>
            <a:r>
              <a:rPr lang="fa-IR" sz="2600" b="1" dirty="0">
                <a:latin typeface="Calibri" pitchFamily="34" charset="0"/>
                <a:ea typeface="Calibri" pitchFamily="34" charset="0"/>
                <a:cs typeface="B Lotus" pitchFamily="2" charset="-78"/>
              </a:rPr>
              <a:t>واگذاری تعیین توانمندی داخلی اعم از واردات تجهیزات و انجام پروژه ها به تشکل</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صنفی- حرفه</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ای ، ملی و مورد تایید اتاق بازرگانی</a:t>
            </a:r>
          </a:p>
          <a:p>
            <a:pPr lvl="0" algn="justLow" rtl="1" eaLnBrk="0" fontAlgn="base" hangingPunct="0">
              <a:spcBef>
                <a:spcPct val="0"/>
              </a:spcBef>
              <a:spcAft>
                <a:spcPct val="0"/>
              </a:spcAft>
            </a:pPr>
            <a:r>
              <a:rPr lang="fa-IR" sz="2600" b="1" dirty="0">
                <a:solidFill>
                  <a:srgbClr val="0000FF"/>
                </a:solidFill>
              </a:rPr>
              <a:t>● </a:t>
            </a:r>
            <a:r>
              <a:rPr lang="fa-IR" sz="2600" b="1" dirty="0">
                <a:latin typeface="Calibri" pitchFamily="34" charset="0"/>
                <a:ea typeface="Calibri" pitchFamily="34" charset="0"/>
                <a:cs typeface="B Lotus" pitchFamily="2" charset="-78"/>
              </a:rPr>
              <a:t>واگذاری تایید تمامی ثبت سفارشات هر حوزه به تشکل</a:t>
            </a:r>
            <a:r>
              <a:rPr lang="en-US" sz="2600" b="1" dirty="0">
                <a:latin typeface="Calibri" pitchFamily="34" charset="0"/>
                <a:ea typeface="Calibri" pitchFamily="34" charset="0"/>
                <a:cs typeface="B Lotus" pitchFamily="2" charset="-78"/>
              </a:rPr>
              <a:t>‎</a:t>
            </a:r>
            <a:r>
              <a:rPr lang="fa-IR" sz="2600" b="1" dirty="0">
                <a:latin typeface="Calibri" pitchFamily="34" charset="0"/>
                <a:ea typeface="Calibri" pitchFamily="34" charset="0"/>
                <a:cs typeface="B Lotus" pitchFamily="2" charset="-78"/>
              </a:rPr>
              <a:t>های صنفی- حرفه ای ملی مورد تایید اتاق بازرگانی</a:t>
            </a:r>
            <a:endParaRPr lang="en-US" sz="2600" dirty="0">
              <a:latin typeface="Arial" pitchFamily="34" charset="0"/>
              <a:cs typeface="Arial" pitchFamily="34" charset="0"/>
            </a:endParaRPr>
          </a:p>
          <a:p>
            <a:pPr lvl="0" algn="justLow" rtl="1" eaLnBrk="0" fontAlgn="base" hangingPunct="0">
              <a:spcBef>
                <a:spcPct val="0"/>
              </a:spcBef>
              <a:spcAft>
                <a:spcPct val="0"/>
              </a:spcAft>
            </a:pPr>
            <a:r>
              <a:rPr lang="fa-IR" sz="2600" b="1" dirty="0">
                <a:solidFill>
                  <a:srgbClr val="0000FF"/>
                </a:solidFill>
              </a:rPr>
              <a:t>● </a:t>
            </a:r>
            <a:r>
              <a:rPr lang="fa-IR" sz="2600" b="1" dirty="0">
                <a:latin typeface="Calibri" pitchFamily="34" charset="0"/>
                <a:ea typeface="Calibri" pitchFamily="34" charset="0"/>
                <a:cs typeface="B Lotus" pitchFamily="2" charset="-78"/>
              </a:rPr>
              <a:t>مشارکت تشکل های صنفی- حرفه ای ملی با سازمان برنامه و بودجه و وزارت صمت در تخصیص بودجه های حمایتی به بخش صنعت</a:t>
            </a:r>
            <a:endParaRPr lang="en-US" sz="2600" dirty="0">
              <a:latin typeface="Arial" pitchFamily="34" charset="0"/>
              <a:cs typeface="Arial" pitchFamily="34" charset="0"/>
            </a:endParaRPr>
          </a:p>
          <a:p>
            <a:pPr lvl="0" algn="justLow" rtl="1" eaLnBrk="0" fontAlgn="base" hangingPunct="0">
              <a:spcBef>
                <a:spcPct val="0"/>
              </a:spcBef>
              <a:spcAft>
                <a:spcPct val="0"/>
              </a:spcAft>
            </a:pPr>
            <a:r>
              <a:rPr lang="fa-IR" sz="2600" b="1" dirty="0">
                <a:solidFill>
                  <a:srgbClr val="0000FF"/>
                </a:solidFill>
              </a:rPr>
              <a:t>● </a:t>
            </a:r>
            <a:r>
              <a:rPr lang="fa-IR" sz="2600" b="1" dirty="0">
                <a:latin typeface="Calibri" pitchFamily="34" charset="0"/>
                <a:ea typeface="Calibri" pitchFamily="34" charset="0"/>
                <a:cs typeface="B Lotus" pitchFamily="2" charset="-78"/>
              </a:rPr>
              <a:t>ایجاد مسیر امن جهت مبادلات پولی بین المللی</a:t>
            </a:r>
            <a:endParaRPr lang="en-US" sz="2600" dirty="0">
              <a:latin typeface="Arial" pitchFamily="34" charset="0"/>
              <a:cs typeface="Arial" pitchFamily="34" charset="0"/>
            </a:endParaRPr>
          </a:p>
          <a:p>
            <a:pPr lvl="0" algn="justLow" rtl="1" eaLnBrk="0" fontAlgn="base" hangingPunct="0">
              <a:spcBef>
                <a:spcPct val="0"/>
              </a:spcBef>
              <a:spcAft>
                <a:spcPct val="0"/>
              </a:spcAft>
            </a:pPr>
            <a:r>
              <a:rPr lang="fa-IR" sz="2600" b="1" dirty="0">
                <a:solidFill>
                  <a:srgbClr val="0000FF"/>
                </a:solidFill>
              </a:rPr>
              <a:t>● </a:t>
            </a:r>
            <a:r>
              <a:rPr lang="fa-IR" sz="2600" b="1" dirty="0">
                <a:latin typeface="Calibri" pitchFamily="34" charset="0"/>
                <a:ea typeface="Calibri" pitchFamily="34" charset="0"/>
                <a:cs typeface="B Lotus" pitchFamily="2" charset="-78"/>
              </a:rPr>
              <a:t>در بخش کلان با امعان نظر و توجه به افزایش نرخ تورم و قیمت ارز و </a:t>
            </a:r>
            <a:r>
              <a:rPr lang="fa-IR" sz="2600" b="1" dirty="0" smtClean="0">
                <a:latin typeface="Calibri" pitchFamily="34" charset="0"/>
                <a:ea typeface="Calibri" pitchFamily="34" charset="0"/>
                <a:cs typeface="B Lotus" pitchFamily="2" charset="-78"/>
              </a:rPr>
              <a:t>جاری</a:t>
            </a:r>
            <a:r>
              <a:rPr lang="fa-IR" sz="2600" b="1" dirty="0">
                <a:latin typeface="Calibri" pitchFamily="34" charset="0"/>
                <a:ea typeface="Calibri" pitchFamily="34" charset="0"/>
                <a:cs typeface="B Lotus" pitchFamily="2" charset="-78"/>
              </a:rPr>
              <a:t> </a:t>
            </a:r>
            <a:r>
              <a:rPr lang="fa-IR" sz="2600" b="1" dirty="0" smtClean="0">
                <a:latin typeface="Calibri" pitchFamily="34" charset="0"/>
                <a:ea typeface="Calibri" pitchFamily="34" charset="0"/>
                <a:cs typeface="B Lotus" pitchFamily="2" charset="-78"/>
              </a:rPr>
              <a:t>شدن </a:t>
            </a:r>
            <a:r>
              <a:rPr lang="fa-IR" sz="2600" b="1" dirty="0">
                <a:latin typeface="Calibri" pitchFamily="34" charset="0"/>
                <a:ea typeface="Calibri" pitchFamily="34" charset="0"/>
                <a:cs typeface="B Lotus" pitchFamily="2" charset="-78"/>
              </a:rPr>
              <a:t>سیل سهمگین نقدینگی موارد ذیل برای بقاء تولید و حفظ و بستر سازی جدید سرمایه گذاری</a:t>
            </a:r>
            <a:endParaRPr lang="en-US"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106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857251"/>
            <a:ext cx="7895717" cy="4931228"/>
          </a:xfrm>
        </p:spPr>
        <p:txBody>
          <a:bodyPr>
            <a:normAutofit/>
          </a:bodyPr>
          <a:lstStyle/>
          <a:p>
            <a:pPr lvl="0" algn="r" rtl="1" eaLnBrk="0" fontAlgn="base" hangingPunct="0">
              <a:spcAft>
                <a:spcPct val="0"/>
              </a:spcAft>
            </a:pPr>
            <a:r>
              <a:rPr lang="fa-IR"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t>بعنوان دو پشتوانه بسیار بزرگ دولت پیشنهادمی</a:t>
            </a:r>
            <a:r>
              <a:rPr lang="en-US"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t>‎</a:t>
            </a:r>
            <a:r>
              <a:rPr lang="fa-IR"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t>شود:</a:t>
            </a:r>
            <a:r>
              <a:rPr lang="en-US"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t/>
            </a:r>
            <a:br>
              <a:rPr lang="en-US"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br>
            <a:r>
              <a:rPr lang="fa-IR"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t/>
            </a:r>
            <a:br>
              <a:rPr lang="fa-IR" b="1" dirty="0" smtClean="0">
                <a:solidFill>
                  <a:srgbClr val="009900"/>
                </a:solidFill>
                <a:effectLst>
                  <a:glow rad="139700">
                    <a:schemeClr val="accent4">
                      <a:satMod val="175000"/>
                      <a:alpha val="40000"/>
                    </a:schemeClr>
                  </a:glow>
                </a:effectLst>
                <a:latin typeface="Calibri" pitchFamily="34" charset="0"/>
                <a:ea typeface="Calibri" pitchFamily="34" charset="0"/>
                <a:cs typeface="B Titr" pitchFamily="2" charset="-78"/>
              </a:rPr>
            </a:br>
            <a:r>
              <a:rPr lang="en-US" sz="4050" dirty="0">
                <a:solidFill>
                  <a:srgbClr val="009900"/>
                </a:solidFill>
                <a:latin typeface="Arial" pitchFamily="34" charset="0"/>
                <a:cs typeface="B Titr" pitchFamily="2" charset="-78"/>
              </a:rPr>
              <a:t/>
            </a:r>
            <a:br>
              <a:rPr lang="en-US" sz="4050" dirty="0">
                <a:solidFill>
                  <a:srgbClr val="009900"/>
                </a:solidFill>
                <a:latin typeface="Arial" pitchFamily="34" charset="0"/>
                <a:cs typeface="B Titr" pitchFamily="2" charset="-78"/>
              </a:rPr>
            </a:br>
            <a:r>
              <a:rPr lang="fa-IR" b="1" dirty="0" smtClean="0">
                <a:solidFill>
                  <a:srgbClr val="0000FF"/>
                </a:solidFill>
              </a:rPr>
              <a:t>● </a:t>
            </a:r>
            <a:r>
              <a:rPr lang="fa-IR" sz="2400" b="1" dirty="0">
                <a:latin typeface="Calibri" pitchFamily="34" charset="0"/>
                <a:ea typeface="Calibri" pitchFamily="34" charset="0"/>
                <a:cs typeface="B Titr" pitchFamily="2" charset="-78"/>
              </a:rPr>
              <a:t>قائل شدن دوره تنفس به مدت 2 سال درخصوص مالیات و بیمه</a:t>
            </a:r>
            <a:r>
              <a:rPr lang="fa-IR" sz="2700" b="1" dirty="0">
                <a:latin typeface="Calibri" pitchFamily="34" charset="0"/>
                <a:ea typeface="Calibri" pitchFamily="34" charset="0"/>
                <a:cs typeface="B Titr" pitchFamily="2" charset="-78"/>
              </a:rPr>
              <a:t/>
            </a:r>
            <a:br>
              <a:rPr lang="fa-IR" sz="2700" b="1" dirty="0">
                <a:latin typeface="Calibri" pitchFamily="34" charset="0"/>
                <a:ea typeface="Calibri" pitchFamily="34" charset="0"/>
                <a:cs typeface="B Titr" pitchFamily="2" charset="-78"/>
              </a:rPr>
            </a:br>
            <a:r>
              <a:rPr lang="en-US" b="1" dirty="0" smtClean="0">
                <a:latin typeface="Calibri" pitchFamily="34" charset="0"/>
                <a:ea typeface="Calibri" pitchFamily="34" charset="0"/>
                <a:cs typeface="B Lotus" pitchFamily="2" charset="-78"/>
              </a:rPr>
              <a:t/>
            </a:r>
            <a:br>
              <a:rPr lang="en-US" b="1" dirty="0" smtClean="0">
                <a:latin typeface="Calibri" pitchFamily="34" charset="0"/>
                <a:ea typeface="Calibri" pitchFamily="34" charset="0"/>
                <a:cs typeface="B Lotus" pitchFamily="2" charset="-78"/>
              </a:rPr>
            </a:br>
            <a:r>
              <a:rPr lang="fa-IR" b="1" dirty="0" smtClean="0">
                <a:solidFill>
                  <a:srgbClr val="0000FF"/>
                </a:solidFill>
              </a:rPr>
              <a:t>● </a:t>
            </a:r>
            <a:r>
              <a:rPr lang="fa-IR" sz="2400" b="1" dirty="0">
                <a:latin typeface="Calibri" pitchFamily="34" charset="0"/>
                <a:ea typeface="Calibri" pitchFamily="34" charset="0"/>
                <a:cs typeface="B Titr" pitchFamily="2" charset="-78"/>
              </a:rPr>
              <a:t>بخشش جرائم بانکی و تقسیط اصل بدهی بصورت بلند مدت</a:t>
            </a:r>
            <a:r>
              <a:rPr lang="en-US" sz="2400" dirty="0">
                <a:latin typeface="Arial" pitchFamily="34" charset="0"/>
                <a:cs typeface="B Titr" pitchFamily="2" charset="-78"/>
              </a:rPr>
              <a:t> </a:t>
            </a:r>
            <a:br>
              <a:rPr lang="en-US" sz="2400" dirty="0">
                <a:latin typeface="Arial" pitchFamily="34" charset="0"/>
                <a:cs typeface="B Titr" pitchFamily="2" charset="-78"/>
              </a:rPr>
            </a:br>
            <a:endParaRPr lang="en-US" sz="2400" dirty="0">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9000" contrast="64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6000" contrast="5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107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9000" contrast="81000"/>
            <a:extLst>
              <a:ext uri="{28A0092B-C50C-407E-A947-70E740481C1C}">
                <a14:useLocalDpi xmlns:a14="http://schemas.microsoft.com/office/drawing/2010/main" val="0"/>
              </a:ext>
            </a:extLst>
          </a:blip>
          <a:srcRect/>
          <a:stretch>
            <a:fillRect/>
          </a:stretch>
        </p:blipFill>
        <p:spPr bwMode="auto">
          <a:xfrm rot="16200000">
            <a:off x="-1355915" y="3190859"/>
            <a:ext cx="3267000" cy="511629"/>
          </a:xfrm>
          <a:prstGeom prst="rect">
            <a:avLst/>
          </a:prstGeom>
          <a:noFill/>
          <a:ln>
            <a:noFill/>
          </a:ln>
        </p:spPr>
      </p:pic>
      <p:sp>
        <p:nvSpPr>
          <p:cNvPr id="3" name="Rectangle 2"/>
          <p:cNvSpPr/>
          <p:nvPr/>
        </p:nvSpPr>
        <p:spPr>
          <a:xfrm>
            <a:off x="870856" y="1074964"/>
            <a:ext cx="7609116" cy="1131079"/>
          </a:xfrm>
          <a:prstGeom prst="rect">
            <a:avLst/>
          </a:prstGeom>
        </p:spPr>
        <p:txBody>
          <a:bodyPr wrap="square">
            <a:spAutoFit/>
          </a:bodyPr>
          <a:lstStyle/>
          <a:p>
            <a:pPr algn="ctr">
              <a:lnSpc>
                <a:spcPct val="250000"/>
              </a:lnSpc>
            </a:pPr>
            <a:r>
              <a:rPr lang="fa-IR" sz="2700" b="1" dirty="0">
                <a:solidFill>
                  <a:srgbClr val="C00000"/>
                </a:solidFill>
                <a:ea typeface="Calibri"/>
                <a:cs typeface="B Titr"/>
              </a:rPr>
              <a:t>  </a:t>
            </a:r>
            <a:endParaRPr lang="fa-IR" sz="2700" dirty="0">
              <a:solidFill>
                <a:srgbClr val="C00000"/>
              </a:solidFill>
            </a:endParaRPr>
          </a:p>
        </p:txBody>
      </p:sp>
      <p:sp>
        <p:nvSpPr>
          <p:cNvPr id="8" name="Rectangle 14"/>
          <p:cNvSpPr>
            <a:spLocks noChangeArrowheads="1"/>
          </p:cNvSpPr>
          <p:nvPr/>
        </p:nvSpPr>
        <p:spPr bwMode="auto">
          <a:xfrm>
            <a:off x="576943" y="1782535"/>
            <a:ext cx="7957457" cy="854080"/>
          </a:xfrm>
          <a:prstGeom prst="rect">
            <a:avLst/>
          </a:prstGeom>
          <a:noFill/>
          <a:ln w="12700" cap="sq">
            <a:noFill/>
            <a:miter lim="800000"/>
            <a:headEnd type="none" w="sm" len="sm"/>
            <a:tailEnd type="none" w="sm" len="sm"/>
          </a:ln>
          <a:effectLst/>
        </p:spPr>
        <p:txBody>
          <a:bodyPr wrap="square">
            <a:spAutoFit/>
          </a:bodyPr>
          <a:lstStyle/>
          <a:p>
            <a:pPr algn="ctr" rtl="1" eaLnBrk="1" hangingPunct="1">
              <a:lnSpc>
                <a:spcPct val="150000"/>
              </a:lnSpc>
              <a:defRPr/>
            </a:pPr>
            <a:endParaRPr lang="fa-IR" sz="1650" b="1" dirty="0">
              <a:effectLst>
                <a:outerShdw blurRad="38100" dist="38100" dir="2700000" algn="tl">
                  <a:srgbClr val="C0C0C0"/>
                </a:outerShdw>
              </a:effectLst>
              <a:latin typeface="Arial" charset="0"/>
            </a:endParaRPr>
          </a:p>
          <a:p>
            <a:pPr algn="ctr" rtl="1" eaLnBrk="1" hangingPunct="1">
              <a:lnSpc>
                <a:spcPct val="150000"/>
              </a:lnSpc>
              <a:defRPr/>
            </a:pPr>
            <a:endParaRPr lang="fa-IR" sz="1650" b="1" dirty="0">
              <a:effectLst>
                <a:outerShdw blurRad="38100" dist="38100" dir="2700000" algn="tl">
                  <a:srgbClr val="C0C0C0"/>
                </a:outerShdw>
              </a:effectLst>
              <a:latin typeface="Arial" charset="0"/>
              <a:cs typeface="B Titr" panose="00000700000000000000" pitchFamily="2" charset="-78"/>
            </a:endParaRPr>
          </a:p>
        </p:txBody>
      </p:sp>
      <p:pic>
        <p:nvPicPr>
          <p:cNvPr id="10" name="Picture 9"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9000" contrast="81000"/>
            <a:extLst>
              <a:ext uri="{28A0092B-C50C-407E-A947-70E740481C1C}">
                <a14:useLocalDpi xmlns:a14="http://schemas.microsoft.com/office/drawing/2010/main" val="0"/>
              </a:ext>
            </a:extLst>
          </a:blip>
          <a:srcRect/>
          <a:stretch>
            <a:fillRect/>
          </a:stretch>
        </p:blipFill>
        <p:spPr bwMode="auto">
          <a:xfrm rot="5400000">
            <a:off x="7216576" y="3228954"/>
            <a:ext cx="3267000" cy="511629"/>
          </a:xfrm>
          <a:prstGeom prst="rect">
            <a:avLst/>
          </a:prstGeom>
          <a:noFill/>
          <a:ln>
            <a:noFill/>
          </a:ln>
        </p:spPr>
      </p:pic>
      <p:sp>
        <p:nvSpPr>
          <p:cNvPr id="11" name="Title 10"/>
          <p:cNvSpPr>
            <a:spLocks noGrp="1"/>
          </p:cNvSpPr>
          <p:nvPr>
            <p:ph type="ctrTitle"/>
          </p:nvPr>
        </p:nvSpPr>
        <p:spPr>
          <a:xfrm>
            <a:off x="1" y="243743"/>
            <a:ext cx="9144000" cy="1339658"/>
          </a:xfrm>
        </p:spPr>
        <p:txBody>
          <a:bodyPr>
            <a:normAutofit/>
          </a:bodyPr>
          <a:lstStyle/>
          <a:p>
            <a:r>
              <a:rPr lang="fa-IR" sz="3000" dirty="0">
                <a:solidFill>
                  <a:srgbClr val="D6145E"/>
                </a:solidFill>
                <a:effectLst>
                  <a:glow rad="139700">
                    <a:schemeClr val="accent6">
                      <a:satMod val="175000"/>
                      <a:alpha val="40000"/>
                    </a:schemeClr>
                  </a:glow>
                </a:effectLst>
                <a:cs typeface="B Titr" pitchFamily="2" charset="-78"/>
              </a:rPr>
              <a:t>گروه اولویت چهارم شامل ممنوعیت ورود 1399 قلم کالای وارداتی</a:t>
            </a:r>
            <a:endParaRPr lang="en-US" sz="3000" dirty="0">
              <a:solidFill>
                <a:srgbClr val="D6145E"/>
              </a:solidFill>
              <a:effectLst>
                <a:glow rad="139700">
                  <a:schemeClr val="accent6">
                    <a:satMod val="175000"/>
                    <a:alpha val="40000"/>
                  </a:schemeClr>
                </a:glow>
              </a:effectLst>
              <a:cs typeface="B Titr" pitchFamily="2" charset="-78"/>
            </a:endParaRPr>
          </a:p>
        </p:txBody>
      </p:sp>
      <p:sp>
        <p:nvSpPr>
          <p:cNvPr id="12" name="Content Placeholder 11"/>
          <p:cNvSpPr>
            <a:spLocks noGrp="1"/>
          </p:cNvSpPr>
          <p:nvPr>
            <p:ph type="subTitle" idx="1"/>
          </p:nvPr>
        </p:nvSpPr>
        <p:spPr>
          <a:xfrm>
            <a:off x="623248" y="1405719"/>
            <a:ext cx="7848600" cy="5158854"/>
          </a:xfrm>
          <a:solidFill>
            <a:schemeClr val="accent5">
              <a:lumMod val="20000"/>
              <a:lumOff val="80000"/>
            </a:schemeClr>
          </a:solidFill>
        </p:spPr>
        <p:txBody>
          <a:bodyPr>
            <a:normAutofit fontScale="40000" lnSpcReduction="20000"/>
          </a:bodyPr>
          <a:lstStyle/>
          <a:p>
            <a:pPr algn="justLow" rtl="1">
              <a:lnSpc>
                <a:spcPct val="170000"/>
              </a:lnSpc>
              <a:buNone/>
            </a:pPr>
            <a:r>
              <a:rPr lang="fa-IR" sz="6000" b="1" dirty="0" smtClean="0">
                <a:solidFill>
                  <a:schemeClr val="tx1"/>
                </a:solidFill>
                <a:cs typeface="B Lotus" pitchFamily="2" charset="-78"/>
              </a:rPr>
              <a:t>این واردات در تاریخ 30 دیماه 1397 با 164 رأی موافق و 12 رأی مخالف در مجلس شورای اسلامی تصویب شد که مبنای آن را چنین تعریف کرده اند:</a:t>
            </a:r>
          </a:p>
          <a:p>
            <a:pPr algn="justLow" rtl="1">
              <a:lnSpc>
                <a:spcPct val="170000"/>
              </a:lnSpc>
              <a:buNone/>
            </a:pPr>
            <a:r>
              <a:rPr lang="fa-IR" sz="6000" b="1" dirty="0" smtClean="0">
                <a:solidFill>
                  <a:schemeClr val="tx1"/>
                </a:solidFill>
                <a:cs typeface="B Lotus" pitchFamily="2" charset="-78"/>
              </a:rPr>
              <a:t>ثبت سفارش کالای مصرفی و مصرفی با دوام خارجی دارای مشابه ایرانی که با کیفیت مناسب و به میزان کافی تولید شده باشد را تا پایان برنامه پنجساله ششم توسعه ممنوع کرده و یا بر اساس ماده 22 قانون احکام دائمی برنامه های توسعه کشور از موانع تعرفه ای و فنی جهت مدیریت واردات استفاده کند.</a:t>
            </a:r>
          </a:p>
          <a:p>
            <a:pPr algn="justLow" rtl="1">
              <a:lnSpc>
                <a:spcPct val="160000"/>
              </a:lnSpc>
              <a:buNone/>
            </a:pPr>
            <a:r>
              <a:rPr lang="fa-IR" sz="6000" b="1" dirty="0" smtClean="0">
                <a:solidFill>
                  <a:schemeClr val="tx1"/>
                </a:solidFill>
                <a:cs typeface="B Lotus" pitchFamily="2" charset="-78"/>
              </a:rPr>
              <a:t>اگرچه این فرصت طلائی است برای حمایت از تولید داخلی و جلوگیری از تعطیل کارخانجات تولیدی ذیربط و ریزش اشتغال و حفظ سرمایه های ملی.</a:t>
            </a:r>
          </a:p>
          <a:p>
            <a:pPr algn="justLow">
              <a:buFont typeface="Courier New" pitchFamily="49" charset="0"/>
              <a:buChar char="o"/>
            </a:pPr>
            <a:endParaRPr lang="en-US" b="1" dirty="0">
              <a:cs typeface="B Lotus" pitchFamily="2" charset="-78"/>
            </a:endParaRPr>
          </a:p>
        </p:txBody>
      </p:sp>
      <p:sp>
        <p:nvSpPr>
          <p:cNvPr id="9" name="Slide Number Placeholder 8"/>
          <p:cNvSpPr>
            <a:spLocks noGrp="1"/>
          </p:cNvSpPr>
          <p:nvPr>
            <p:ph type="sldNum" sz="quarter" idx="12"/>
          </p:nvPr>
        </p:nvSpPr>
        <p:spPr/>
        <p:txBody>
          <a:bodyPr/>
          <a:lstStyle/>
          <a:p>
            <a:fld id="{110598FB-6E59-4DB3-B0E1-3AE75BB8E23F}" type="slidenum">
              <a:rPr lang="en-US" smtClean="0">
                <a:solidFill>
                  <a:prstClr val="black">
                    <a:tint val="75000"/>
                  </a:prstClr>
                </a:solidFill>
              </a:rPr>
              <a:pPr/>
              <a:t>108</a:t>
            </a:fld>
            <a:endParaRPr lang="en-US">
              <a:solidFill>
                <a:prstClr val="black">
                  <a:tint val="75000"/>
                </a:prstClr>
              </a:solidFill>
            </a:endParaRPr>
          </a:p>
        </p:txBody>
      </p:sp>
    </p:spTree>
    <p:extLst>
      <p:ext uri="{BB962C8B-B14F-4D97-AF65-F5344CB8AC3E}">
        <p14:creationId xmlns:p14="http://schemas.microsoft.com/office/powerpoint/2010/main" val="737400876"/>
      </p:ext>
    </p:extLst>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372" y="130654"/>
            <a:ext cx="7859485" cy="4746171"/>
          </a:xfrm>
        </p:spPr>
        <p:txBody>
          <a:bodyPr>
            <a:noAutofit/>
          </a:bodyPr>
          <a:lstStyle/>
          <a:p>
            <a:pPr algn="justLow" rtl="1">
              <a:lnSpc>
                <a:spcPct val="150000"/>
              </a:lnSpc>
            </a:pPr>
            <a:r>
              <a:rPr lang="fa-IR" sz="2600" b="1" dirty="0">
                <a:solidFill>
                  <a:schemeClr val="tx1"/>
                </a:solidFill>
                <a:cs typeface="B Lotus" pitchFamily="2" charset="-78"/>
              </a:rPr>
              <a:t>امّا بسیاری از این 1399 قلم کالا از نظر کیفی و کمی تعادل عرضه و تقاضا را بهمراه ندارد و نتیجتاً ضمن اعتراض عمومی مصرف کنندگان نابسامانی قیمت را نیز در بازار دامن میزند.</a:t>
            </a:r>
          </a:p>
          <a:p>
            <a:pPr algn="justLow" rtl="1">
              <a:lnSpc>
                <a:spcPct val="150000"/>
              </a:lnSpc>
            </a:pPr>
            <a:r>
              <a:rPr lang="fa-IR" sz="2600" b="1" dirty="0">
                <a:solidFill>
                  <a:schemeClr val="tx1"/>
                </a:solidFill>
                <a:cs typeface="B Lotus" pitchFamily="2" charset="-78"/>
              </a:rPr>
              <a:t>لذا توصیه بخش خصوصی اینست که ظرف مهلت کوتاهی از سوی وزارت صنعت، معدن و تجارت و وزارت جهاد کشاورزی و در استان تهران توسط سازمانهای ذیربط فهرستی از تولیدات، میزان ظرفیت و تولید محقق شده اقلام مهم و پرمصرف داخلی را از نظر کمی و کیفی و مقایسه با نیاز کشور تهیه و برای احیاء و توسعه و حمایت و تشریح ضریب های حمایتی برای حصول به تعدیل بازار ارائه دهند تا ستاد اقتصاد مقاومتی با تصویب آن این فرصت را به سامان برساند و به این ترتیب قیمت های موجود در بازار را تعدیل و واقعی نماید. </a:t>
            </a:r>
            <a:endParaRPr lang="en-US" sz="2600" b="1" dirty="0">
              <a:solidFill>
                <a:schemeClr val="tx1"/>
              </a:solidFill>
              <a:cs typeface="B Lotus" pitchFamily="2" charset="-78"/>
            </a:endParaRPr>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8" y="3271198"/>
            <a:ext cx="3363314" cy="534386"/>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109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307286" cy="1063229"/>
          </a:xfrm>
        </p:spPr>
        <p:txBody>
          <a:bodyPr>
            <a:normAutofit fontScale="90000"/>
          </a:bodyPr>
          <a:lstStyle/>
          <a:p>
            <a:pPr rtl="1"/>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جلسات هیأت نمایندگان اتاق بازرگانی، صنایع، معادن و کشاورزی تهران با جناب آقای دکتر عزیزی </a:t>
            </a:r>
            <a:endParaRPr lang="en-US" dirty="0"/>
          </a:p>
        </p:txBody>
      </p:sp>
      <p:pic>
        <p:nvPicPr>
          <p:cNvPr id="6" name="Content Placeholder 5" descr="SAE_9312.JPG"/>
          <p:cNvPicPr>
            <a:picLocks noGrp="1" noChangeAspect="1"/>
          </p:cNvPicPr>
          <p:nvPr>
            <p:ph idx="1"/>
          </p:nvPr>
        </p:nvPicPr>
        <p:blipFill>
          <a:blip r:embed="rId2" cstate="print"/>
          <a:stretch>
            <a:fillRect/>
          </a:stretch>
        </p:blipFill>
        <p:spPr>
          <a:xfrm>
            <a:off x="566059" y="1913164"/>
            <a:ext cx="8000999" cy="4044044"/>
          </a:xfrm>
        </p:spPr>
      </p:pic>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424897"/>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61330" y="3441225"/>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11</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973" y="177418"/>
            <a:ext cx="7728857" cy="6639638"/>
          </a:xfrm>
        </p:spPr>
        <p:txBody>
          <a:bodyPr>
            <a:normAutofit lnSpcReduction="10000"/>
          </a:bodyPr>
          <a:lstStyle/>
          <a:p>
            <a:pPr algn="justLow" rtl="1">
              <a:lnSpc>
                <a:spcPct val="160000"/>
              </a:lnSpc>
            </a:pPr>
            <a:r>
              <a:rPr lang="fa-IR" sz="2600" b="1" dirty="0" smtClean="0">
                <a:solidFill>
                  <a:schemeClr val="tx1"/>
                </a:solidFill>
                <a:cs typeface="B Lotus" pitchFamily="2" charset="-78"/>
              </a:rPr>
              <a:t>امروز بغیر از نیاز داخلی بدلیل کاهش ارزش ریال، خریداران زیادی از کشورهای همجوار متقاضی خرید کالای تولید داخلی ایران هستند.</a:t>
            </a:r>
          </a:p>
          <a:p>
            <a:pPr algn="justLow" rtl="1">
              <a:lnSpc>
                <a:spcPct val="160000"/>
              </a:lnSpc>
            </a:pPr>
            <a:r>
              <a:rPr lang="fa-IR" sz="2600" b="1" dirty="0" smtClean="0">
                <a:solidFill>
                  <a:schemeClr val="tx1"/>
                </a:solidFill>
                <a:cs typeface="B Lotus" pitchFamily="2" charset="-78"/>
              </a:rPr>
              <a:t>اگر این مهم بسرعت مورد توجه واقع نشود، بازار بالاجبار و بهر طریقی کمبود کالا را تأمین خواهد کرد که منجر به فراهم شدن زمینه قاچاق و افزایش بی رویه قیمت کالاهای موجود در بازار می شود.</a:t>
            </a:r>
          </a:p>
          <a:p>
            <a:pPr algn="justLow" rtl="1">
              <a:lnSpc>
                <a:spcPct val="160000"/>
              </a:lnSpc>
            </a:pPr>
            <a:r>
              <a:rPr lang="fa-IR" sz="2600" b="1" dirty="0" smtClean="0">
                <a:solidFill>
                  <a:schemeClr val="tx1"/>
                </a:solidFill>
                <a:cs typeface="B Lotus" pitchFamily="2" charset="-78"/>
              </a:rPr>
              <a:t>پیامد واردات از طریق قاچاق، بازار ارز را از ثبات خارج و افزایش </a:t>
            </a:r>
            <a:br>
              <a:rPr lang="fa-IR" sz="2600" b="1" dirty="0" smtClean="0">
                <a:solidFill>
                  <a:schemeClr val="tx1"/>
                </a:solidFill>
                <a:cs typeface="B Lotus" pitchFamily="2" charset="-78"/>
              </a:rPr>
            </a:br>
            <a:r>
              <a:rPr lang="fa-IR" sz="2600" b="1" dirty="0" smtClean="0">
                <a:solidFill>
                  <a:schemeClr val="tx1"/>
                </a:solidFill>
                <a:cs typeface="B Lotus" pitchFamily="2" charset="-78"/>
              </a:rPr>
              <a:t>بی رویه قیمت، بلحاظ ضعف قدرت خرید مردم نارضایتی اجتماعی را بدنبال خواهد داشت.</a:t>
            </a:r>
          </a:p>
          <a:p>
            <a:pPr algn="justLow" rtl="1">
              <a:lnSpc>
                <a:spcPct val="160000"/>
              </a:lnSpc>
            </a:pPr>
            <a:endParaRPr lang="fa-IR" sz="2600" b="1" dirty="0" smtClean="0">
              <a:solidFill>
                <a:schemeClr val="tx1"/>
              </a:solidFill>
              <a:cs typeface="B Lotus" pitchFamily="2" charset="-78"/>
            </a:endParaRPr>
          </a:p>
          <a:p>
            <a:pPr algn="justLow" rtl="1"/>
            <a:r>
              <a:rPr lang="fa-IR" sz="2500" b="1" dirty="0" smtClean="0">
                <a:solidFill>
                  <a:srgbClr val="0000FF"/>
                </a:solidFill>
                <a:cs typeface="B Lotus" pitchFamily="2" charset="-78"/>
              </a:rPr>
              <a:t>زیرنویس:</a:t>
            </a:r>
          </a:p>
          <a:p>
            <a:pPr algn="justLow" rtl="1"/>
            <a:r>
              <a:rPr lang="fa-IR" sz="2500" b="1" dirty="0" smtClean="0">
                <a:solidFill>
                  <a:srgbClr val="0000FF"/>
                </a:solidFill>
                <a:cs typeface="B Lotus" pitchFamily="2" charset="-78"/>
              </a:rPr>
              <a:t> * برای تبیین گفته های فوق به یک مثال بسنده می شود که قابل تعمیم به  </a:t>
            </a:r>
            <a:endParaRPr lang="en-US" sz="2500" dirty="0">
              <a:cs typeface="B Lotus" pitchFamily="2" charset="-78"/>
            </a:endParaRPr>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9000" contrast="64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6000" contrast="5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cxnSp>
        <p:nvCxnSpPr>
          <p:cNvPr id="8" name="Straight Connector 7"/>
          <p:cNvCxnSpPr/>
          <p:nvPr/>
        </p:nvCxnSpPr>
        <p:spPr>
          <a:xfrm flipH="1">
            <a:off x="2999013" y="5416562"/>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110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4" y="491319"/>
            <a:ext cx="7833815" cy="5991367"/>
          </a:xfrm>
        </p:spPr>
        <p:txBody>
          <a:bodyPr>
            <a:normAutofit lnSpcReduction="10000"/>
          </a:bodyPr>
          <a:lstStyle/>
          <a:p>
            <a:pPr algn="justLow" rtl="1">
              <a:buNone/>
            </a:pPr>
            <a:r>
              <a:rPr lang="fa-IR" sz="2500" b="1" dirty="0" smtClean="0">
                <a:solidFill>
                  <a:srgbClr val="0000FF"/>
                </a:solidFill>
                <a:cs typeface="B Lotus" pitchFamily="2" charset="-78"/>
              </a:rPr>
              <a:t>سایر اقلام می تواند باشد.</a:t>
            </a:r>
          </a:p>
          <a:p>
            <a:pPr algn="justLow" rtl="1">
              <a:buNone/>
            </a:pPr>
            <a:r>
              <a:rPr lang="fa-IR" sz="2500" b="1" dirty="0" smtClean="0">
                <a:solidFill>
                  <a:srgbClr val="0000FF"/>
                </a:solidFill>
                <a:cs typeface="B Lotus" pitchFamily="2" charset="-78"/>
              </a:rPr>
              <a:t>مثال: یخچال و فریزر بعنوان یک کالای اساسی و مهم خانوار</a:t>
            </a:r>
          </a:p>
          <a:p>
            <a:pPr algn="justLow" rtl="1">
              <a:buNone/>
            </a:pPr>
            <a:r>
              <a:rPr lang="fa-IR" sz="2500" b="1" dirty="0" smtClean="0">
                <a:solidFill>
                  <a:srgbClr val="0000FF"/>
                </a:solidFill>
                <a:cs typeface="B Lotus" pitchFamily="2" charset="-78"/>
              </a:rPr>
              <a:t>الف- نیاز کشور:</a:t>
            </a:r>
          </a:p>
          <a:p>
            <a:pPr algn="justLow" rtl="1">
              <a:buNone/>
            </a:pPr>
            <a:r>
              <a:rPr lang="fa-IR" sz="2500" b="1" dirty="0" smtClean="0">
                <a:solidFill>
                  <a:srgbClr val="0000FF"/>
                </a:solidFill>
                <a:cs typeface="B Lotus" pitchFamily="2" charset="-78"/>
              </a:rPr>
              <a:t>1- وقایع ازدواج براساس آمار 6 ماهه نخست سالجاری در طول سال 		                                                       حداقل 640,000 واقعه</a:t>
            </a:r>
          </a:p>
          <a:p>
            <a:pPr algn="justLow" rtl="1">
              <a:buNone/>
            </a:pPr>
            <a:r>
              <a:rPr lang="fa-IR" sz="2500" b="1" dirty="0" smtClean="0">
                <a:solidFill>
                  <a:srgbClr val="0000FF"/>
                </a:solidFill>
                <a:cs typeface="B Lotus" pitchFamily="2" charset="-78"/>
              </a:rPr>
              <a:t>2- نیاز به تعویض وسیله مذکور بازاء هر بیست سال یکبار (20 سال معادل 5 درصد خانوارهای دارای یخچال)</a:t>
            </a:r>
          </a:p>
          <a:p>
            <a:pPr algn="justLow" rtl="1">
              <a:buNone/>
            </a:pPr>
            <a:r>
              <a:rPr lang="fa-IR" sz="2500" b="1" dirty="0" smtClean="0">
                <a:solidFill>
                  <a:srgbClr val="0000FF"/>
                </a:solidFill>
                <a:cs typeface="B Lotus" pitchFamily="2" charset="-78"/>
              </a:rPr>
              <a:t>جمعاً:								   1,160,000دستگاه</a:t>
            </a:r>
          </a:p>
          <a:p>
            <a:pPr algn="justLow" rtl="1">
              <a:buNone/>
            </a:pPr>
            <a:r>
              <a:rPr lang="fa-IR" sz="2500" b="1" dirty="0" smtClean="0">
                <a:solidFill>
                  <a:srgbClr val="0000FF"/>
                </a:solidFill>
                <a:cs typeface="B Lotus" pitchFamily="2" charset="-78"/>
              </a:rPr>
              <a:t>جمع نیاز باستثناء کشش بازار کشورهای همجوار	   1,800,000دستگاه</a:t>
            </a:r>
          </a:p>
          <a:p>
            <a:pPr algn="justLow" rtl="1">
              <a:buNone/>
            </a:pPr>
            <a:r>
              <a:rPr lang="fa-IR" sz="2500" b="1" dirty="0" smtClean="0">
                <a:solidFill>
                  <a:srgbClr val="0000FF"/>
                </a:solidFill>
                <a:cs typeface="B Lotus" pitchFamily="2" charset="-78"/>
              </a:rPr>
              <a:t>ب- تأمین:</a:t>
            </a:r>
          </a:p>
          <a:p>
            <a:pPr algn="justLow" rtl="1">
              <a:buNone/>
            </a:pPr>
            <a:r>
              <a:rPr lang="fa-IR" sz="2500" b="1" dirty="0" smtClean="0">
                <a:solidFill>
                  <a:srgbClr val="0000FF"/>
                </a:solidFill>
                <a:cs typeface="B Lotus" pitchFamily="2" charset="-78"/>
              </a:rPr>
              <a:t>1- کل تولید سال 1396 براساس آمار وزارت صنعت، معدن و تجارت</a:t>
            </a:r>
          </a:p>
          <a:p>
            <a:pPr algn="justLow" rtl="1">
              <a:buNone/>
            </a:pPr>
            <a:r>
              <a:rPr lang="fa-IR" sz="2500" b="1" dirty="0" smtClean="0">
                <a:solidFill>
                  <a:srgbClr val="0000FF"/>
                </a:solidFill>
                <a:cs typeface="B Lotus" pitchFamily="2" charset="-78"/>
              </a:rPr>
              <a:t>                                                                   1,108,000 دستگاه</a:t>
            </a:r>
          </a:p>
          <a:p>
            <a:pPr algn="justLow" rtl="1">
              <a:buNone/>
            </a:pPr>
            <a:r>
              <a:rPr lang="fa-IR" sz="2500" b="1" dirty="0" smtClean="0">
                <a:solidFill>
                  <a:srgbClr val="0000FF"/>
                </a:solidFill>
                <a:cs typeface="B Lotus" pitchFamily="2" charset="-78"/>
              </a:rPr>
              <a:t>2- تأمین کسری در سالهای گذشته از محل واردات اعم از رسمی و غیررسمی صورت می پذیرفته</a:t>
            </a:r>
            <a:endParaRPr lang="en-US" sz="2500" dirty="0"/>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111</a:t>
            </a:fld>
            <a:endParaRPr lang="en-US">
              <a:solidFill>
                <a:prstClr val="black">
                  <a:tint val="75000"/>
                </a:prstClr>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68" y="1392072"/>
            <a:ext cx="7724632" cy="4544704"/>
          </a:xfrm>
        </p:spPr>
        <p:txBody>
          <a:bodyPr>
            <a:normAutofit lnSpcReduction="10000"/>
          </a:bodyPr>
          <a:lstStyle/>
          <a:p>
            <a:pPr algn="justLow" rtl="1">
              <a:buNone/>
            </a:pPr>
            <a:r>
              <a:rPr lang="fa-IR" sz="2500" b="1" dirty="0" smtClean="0">
                <a:solidFill>
                  <a:srgbClr val="0000FF"/>
                </a:solidFill>
                <a:cs typeface="B Lotus" pitchFamily="2" charset="-78"/>
              </a:rPr>
              <a:t>   تولید یخچال فریزر خانگی در ششماهه نخست سالجاری حاکی از کاهش 22- درصدی است که با توجه به مشکلات جاری تا پایان سال با این کاهش روبرو خواهیم بود.</a:t>
            </a:r>
          </a:p>
          <a:p>
            <a:pPr algn="justLow" rtl="1">
              <a:buNone/>
            </a:pPr>
            <a:r>
              <a:rPr lang="fa-IR" sz="2500" b="1" dirty="0" smtClean="0">
                <a:solidFill>
                  <a:srgbClr val="0000FF"/>
                </a:solidFill>
                <a:cs typeface="B Lotus" pitchFamily="2" charset="-78"/>
              </a:rPr>
              <a:t>   نتیجه: </a:t>
            </a:r>
          </a:p>
          <a:p>
            <a:pPr algn="justLow" rtl="1">
              <a:buNone/>
            </a:pPr>
            <a:r>
              <a:rPr lang="fa-IR" sz="2500" b="1" dirty="0" smtClean="0">
                <a:solidFill>
                  <a:srgbClr val="0000FF"/>
                </a:solidFill>
                <a:cs typeface="B Lotus" pitchFamily="2" charset="-78"/>
              </a:rPr>
              <a:t>   با فرض 22 کاهش، در سالجاری میزان عرضه محصول برابر 894240 دستگاه و تقاضای بازار منهای کشش بازارهای همسایه 1800000 دستگاه است.</a:t>
            </a:r>
          </a:p>
          <a:p>
            <a:pPr algn="justLow" rtl="1">
              <a:buNone/>
            </a:pPr>
            <a:r>
              <a:rPr lang="fa-IR" sz="2500" b="1" dirty="0" smtClean="0">
                <a:solidFill>
                  <a:srgbClr val="0000FF"/>
                </a:solidFill>
                <a:cs typeface="B Lotus" pitchFamily="2" charset="-78"/>
              </a:rPr>
              <a:t>   مابه التفاوت یا کسر عرضه و تقاضا از کجا باید تأمین گردد؟</a:t>
            </a:r>
          </a:p>
          <a:p>
            <a:pPr algn="justLow" rtl="1">
              <a:buNone/>
            </a:pPr>
            <a:r>
              <a:rPr lang="fa-IR" sz="2500" b="1" dirty="0" smtClean="0">
                <a:solidFill>
                  <a:srgbClr val="0000FF"/>
                </a:solidFill>
                <a:cs typeface="B Lotus" pitchFamily="2" charset="-78"/>
              </a:rPr>
              <a:t>   یا باید تولید داخلی را حمایت کرد و یا از طریق واردات این کسری را جبران نمود.</a:t>
            </a:r>
          </a:p>
          <a:p>
            <a:pPr algn="justLow" rtl="1">
              <a:buNone/>
            </a:pPr>
            <a:r>
              <a:rPr lang="fa-IR" sz="2500" b="1" dirty="0" smtClean="0">
                <a:solidFill>
                  <a:srgbClr val="0000FF"/>
                </a:solidFill>
                <a:cs typeface="B Lotus" pitchFamily="2" charset="-78"/>
              </a:rPr>
              <a:t>   </a:t>
            </a:r>
          </a:p>
          <a:p>
            <a:pPr algn="justLow" rtl="1">
              <a:buFont typeface="Arial" charset="0"/>
              <a:buChar char="•"/>
            </a:pPr>
            <a:endParaRPr lang="en-US" sz="2500" dirty="0"/>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73379" y="3516117"/>
            <a:ext cx="3363314" cy="534386"/>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70922" y="3499791"/>
            <a:ext cx="3363314" cy="534386"/>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112</a:t>
            </a:fld>
            <a:endParaRPr lang="en-US">
              <a:solidFill>
                <a:prstClr val="black">
                  <a:tint val="75000"/>
                </a:prstClr>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59" y="414211"/>
            <a:ext cx="9971314" cy="85725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2700" b="1" spc="38" dirty="0">
                <a:ln w="11430"/>
                <a:solidFill>
                  <a:srgbClr val="003FBC"/>
                </a:solidFill>
                <a:effectLst>
                  <a:glow rad="139700">
                    <a:schemeClr val="accent4">
                      <a:satMod val="175000"/>
                      <a:alpha val="40000"/>
                    </a:schemeClr>
                  </a:glow>
                  <a:outerShdw blurRad="76200" dist="50800" dir="5400000" algn="tl" rotWithShape="0">
                    <a:srgbClr val="000000">
                      <a:alpha val="65000"/>
                    </a:srgbClr>
                  </a:outerShdw>
                </a:effectLst>
                <a:cs typeface="B Titr" pitchFamily="2" charset="-78"/>
              </a:rPr>
              <a:t>توجه : گزارش سایر بخش ها متعاقباً به سمع و نظر ستاد خواهد رسید</a:t>
            </a:r>
          </a:p>
        </p:txBody>
      </p:sp>
      <p:sp>
        <p:nvSpPr>
          <p:cNvPr id="4" name="Content Placeholder 7"/>
          <p:cNvSpPr>
            <a:spLocks noGrp="1"/>
          </p:cNvSpPr>
          <p:nvPr>
            <p:ph idx="1"/>
          </p:nvPr>
        </p:nvSpPr>
        <p:spPr>
          <a:xfrm>
            <a:off x="794654" y="1486348"/>
            <a:ext cx="7478487" cy="3931269"/>
          </a:xfrm>
          <a:blipFill>
            <a:blip r:embed="rId2" cstate="print"/>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lvl="0" algn="justLow">
              <a:buNone/>
            </a:pPr>
            <a:endParaRPr lang="en-US" sz="1875" dirty="0">
              <a:cs typeface="B Zar" pitchFamily="2" charset="-78"/>
            </a:endParaRPr>
          </a:p>
          <a:p>
            <a:pPr algn="ctr">
              <a:lnSpc>
                <a:spcPct val="200000"/>
              </a:lnSpc>
              <a:buNone/>
            </a:pPr>
            <a:r>
              <a:rPr lang="fa-IR" sz="6375"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cs typeface="IranNastaliq" pitchFamily="18" charset="0"/>
              </a:rPr>
              <a:t>    </a:t>
            </a:r>
            <a:r>
              <a:rPr lang="fa-IR" sz="6375"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cs typeface="IranNastaliq" pitchFamily="18" charset="0"/>
              </a:rPr>
              <a:t>با سپاس از توجه حضار گرامي </a:t>
            </a:r>
            <a:endParaRPr lang="en-US" sz="6375"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cs typeface="IranNastaliq" pitchFamily="18" charset="0"/>
            </a:endParaRPr>
          </a:p>
          <a:p>
            <a:pPr algn="ctr">
              <a:lnSpc>
                <a:spcPct val="200000"/>
              </a:lnSpc>
              <a:buNone/>
            </a:pPr>
            <a:endParaRPr lang="en-US" sz="6000" dirty="0">
              <a:solidFill>
                <a:srgbClr val="009900"/>
              </a:solidFill>
              <a:latin typeface="IranNastaliq" pitchFamily="18" charset="0"/>
              <a:cs typeface="IranNastaliq" pitchFamily="18" charset="0"/>
            </a:endParaRPr>
          </a:p>
        </p:txBody>
      </p:sp>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lum bright="-14000" contrast="52000"/>
            <a:extLst>
              <a:ext uri="{28A0092B-C50C-407E-A947-70E740481C1C}">
                <a14:useLocalDpi xmlns:a14="http://schemas.microsoft.com/office/drawing/2010/main" val="0"/>
              </a:ext>
            </a:extLst>
          </a:blip>
          <a:srcRect/>
          <a:stretch>
            <a:fillRect/>
          </a:stretch>
        </p:blipFill>
        <p:spPr bwMode="auto">
          <a:xfrm rot="5400000">
            <a:off x="7173379" y="3516117"/>
            <a:ext cx="3363314" cy="534386"/>
          </a:xfrm>
          <a:prstGeom prst="rect">
            <a:avLst/>
          </a:prstGeom>
          <a:noFill/>
          <a:ln>
            <a:noFill/>
          </a:ln>
        </p:spPr>
      </p:pic>
      <p:pic>
        <p:nvPicPr>
          <p:cNvPr id="6" name="Picture 5"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lum bright="-14000" contrast="48000"/>
            <a:extLst>
              <a:ext uri="{28A0092B-C50C-407E-A947-70E740481C1C}">
                <a14:useLocalDpi xmlns:a14="http://schemas.microsoft.com/office/drawing/2010/main" val="0"/>
              </a:ext>
            </a:extLst>
          </a:blip>
          <a:srcRect/>
          <a:stretch>
            <a:fillRect/>
          </a:stretch>
        </p:blipFill>
        <p:spPr bwMode="auto">
          <a:xfrm rot="16200000">
            <a:off x="-1370922" y="3499791"/>
            <a:ext cx="3363314" cy="534386"/>
          </a:xfrm>
          <a:prstGeom prst="rect">
            <a:avLst/>
          </a:prstGeom>
          <a:noFill/>
          <a:ln>
            <a:noFill/>
          </a:ln>
        </p:spPr>
      </p:pic>
      <p:pic>
        <p:nvPicPr>
          <p:cNvPr id="7" name="Picture 6"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lum bright="-14000" contrast="48000"/>
            <a:extLst>
              <a:ext uri="{28A0092B-C50C-407E-A947-70E740481C1C}">
                <a14:useLocalDpi xmlns:a14="http://schemas.microsoft.com/office/drawing/2010/main" val="0"/>
              </a:ext>
            </a:extLst>
          </a:blip>
          <a:srcRect/>
          <a:stretch>
            <a:fillRect/>
          </a:stretch>
        </p:blipFill>
        <p:spPr bwMode="auto">
          <a:xfrm rot="10800000">
            <a:off x="2820077" y="5713451"/>
            <a:ext cx="3363314" cy="534386"/>
          </a:xfrm>
          <a:prstGeom prst="rect">
            <a:avLst/>
          </a:prstGeom>
          <a:noFill/>
          <a:ln>
            <a:noFill/>
          </a:ln>
        </p:spPr>
      </p:pic>
      <p:sp>
        <p:nvSpPr>
          <p:cNvPr id="8" name="Title 1"/>
          <p:cNvSpPr txBox="1">
            <a:spLocks/>
          </p:cNvSpPr>
          <p:nvPr/>
        </p:nvSpPr>
        <p:spPr>
          <a:xfrm>
            <a:off x="85164" y="4240613"/>
            <a:ext cx="8897471" cy="1224354"/>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fa-IR" sz="2400" b="1" spc="38" dirty="0" smtClean="0">
                <a:ln w="11430"/>
                <a:effectLst>
                  <a:outerShdw blurRad="76200" dist="50800" dir="5400000" algn="tl" rotWithShape="0">
                    <a:srgbClr val="000000">
                      <a:alpha val="65000"/>
                    </a:srgbClr>
                  </a:outerShdw>
                </a:effectLst>
                <a:cs typeface="B Titr" pitchFamily="2" charset="-78"/>
              </a:rPr>
              <a:t>تهیه شده توسط : دبیرخانه شورای گفتگوی دولت و بخش خصوصی </a:t>
            </a:r>
          </a:p>
          <a:p>
            <a:r>
              <a:rPr lang="fa-IR" sz="2400" b="1" spc="38" dirty="0" smtClean="0">
                <a:ln w="11430"/>
                <a:effectLst>
                  <a:outerShdw blurRad="76200" dist="50800" dir="5400000" algn="tl" rotWithShape="0">
                    <a:srgbClr val="000000">
                      <a:alpha val="65000"/>
                    </a:srgbClr>
                  </a:outerShdw>
                </a:effectLst>
                <a:cs typeface="B Titr" pitchFamily="2" charset="-78"/>
              </a:rPr>
              <a:t>استان تهران</a:t>
            </a:r>
            <a:r>
              <a:rPr lang="fa-IR" sz="2400" b="1" spc="38" dirty="0" smtClean="0">
                <a:ln w="11430"/>
                <a:solidFill>
                  <a:srgbClr val="0000FF"/>
                </a:solidFill>
                <a:effectLst>
                  <a:outerShdw blurRad="76200" dist="50800" dir="5400000" algn="tl" rotWithShape="0">
                    <a:srgbClr val="000000">
                      <a:alpha val="65000"/>
                    </a:srgbClr>
                  </a:outerShdw>
                </a:effectLst>
                <a:cs typeface="B Titr" pitchFamily="2" charset="-78"/>
              </a:rPr>
              <a:t> </a:t>
            </a:r>
            <a:endParaRPr lang="fa-IR" sz="2400" b="1" spc="38" dirty="0">
              <a:ln w="11430"/>
              <a:solidFill>
                <a:srgbClr val="0000FF"/>
              </a:solidFill>
              <a:effectLst>
                <a:outerShdw blurRad="76200" dist="50800" dir="5400000" algn="tl" rotWithShape="0">
                  <a:srgbClr val="000000">
                    <a:alpha val="65000"/>
                  </a:srgbClr>
                </a:outerShdw>
              </a:effectLst>
              <a:cs typeface="B Titr" pitchFamily="2" charset="-78"/>
            </a:endParaRPr>
          </a:p>
        </p:txBody>
      </p:sp>
      <p:sp>
        <p:nvSpPr>
          <p:cNvPr id="9" name="Slide Number Placeholder 8"/>
          <p:cNvSpPr>
            <a:spLocks noGrp="1"/>
          </p:cNvSpPr>
          <p:nvPr>
            <p:ph type="sldNum" sz="quarter" idx="12"/>
          </p:nvPr>
        </p:nvSpPr>
        <p:spPr/>
        <p:txBody>
          <a:bodyPr/>
          <a:lstStyle/>
          <a:p>
            <a:fld id="{110598FB-6E59-4DB3-B0E1-3AE75BB8E23F}" type="slidenum">
              <a:rPr lang="en-US" smtClean="0">
                <a:solidFill>
                  <a:prstClr val="black">
                    <a:tint val="75000"/>
                  </a:prstClr>
                </a:solidFill>
              </a:rPr>
              <a:pPr/>
              <a:t>113</a:t>
            </a:fld>
            <a:endParaRPr lang="en-US">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جلسات شورای گفتگوی دولت و بخش خصوصی استان تهران </a:t>
            </a:r>
            <a:endParaRPr lang="en-US" sz="2800" dirty="0"/>
          </a:p>
        </p:txBody>
      </p:sp>
      <p:pic>
        <p:nvPicPr>
          <p:cNvPr id="6" name="Content Placeholder 5" descr="2_204.JPG"/>
          <p:cNvPicPr>
            <a:picLocks noGrp="1" noChangeAspect="1"/>
          </p:cNvPicPr>
          <p:nvPr>
            <p:ph idx="1"/>
          </p:nvPr>
        </p:nvPicPr>
        <p:blipFill>
          <a:blip r:embed="rId2" cstate="print"/>
          <a:stretch>
            <a:fillRect/>
          </a:stretch>
        </p:blipFill>
        <p:spPr>
          <a:xfrm>
            <a:off x="587829" y="1847850"/>
            <a:ext cx="7957456" cy="4005943"/>
          </a:xfrm>
        </p:spPr>
      </p:pic>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32915" y="3424897"/>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61330" y="3441225"/>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12</a:t>
            </a:fld>
            <a:endParaRPr lang="en-US">
              <a:solidFill>
                <a:prstClr val="black">
                  <a:tint val="75000"/>
                </a:prst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229"/>
            <a:ext cx="7870372" cy="4757907"/>
          </a:xfrm>
          <a:solidFill>
            <a:schemeClr val="bg1"/>
          </a:solidFill>
        </p:spPr>
        <p:txBody>
          <a:bodyPr>
            <a:normAutofit/>
          </a:bodyPr>
          <a:lstStyle/>
          <a:p>
            <a:pPr algn="r" rtl="1">
              <a:lnSpc>
                <a:spcPct val="150000"/>
              </a:lnSpc>
            </a:pPr>
            <a:r>
              <a:rPr lang="fa-IR" dirty="0" smtClean="0">
                <a:solidFill>
                  <a:srgbClr val="2818FC"/>
                </a:solidFill>
                <a:effectLst>
                  <a:glow rad="101600">
                    <a:schemeClr val="accent6">
                      <a:satMod val="175000"/>
                      <a:alpha val="40000"/>
                    </a:schemeClr>
                  </a:glow>
                </a:effectLst>
                <a:cs typeface="B Titr" pitchFamily="2" charset="-78"/>
              </a:rPr>
              <a:t>ات</a:t>
            </a:r>
            <a:r>
              <a:rPr lang="fa-IR" dirty="0" smtClean="0">
                <a:solidFill>
                  <a:srgbClr val="2818FC"/>
                </a:solidFill>
                <a:effectLst>
                  <a:glow rad="228600">
                    <a:schemeClr val="accent6">
                      <a:satMod val="175000"/>
                      <a:alpha val="40000"/>
                    </a:schemeClr>
                  </a:glow>
                </a:effectLst>
                <a:cs typeface="B Titr" pitchFamily="2" charset="-78"/>
              </a:rPr>
              <a:t>اق بازرگانی تهران با داشتن 4 معاونت:</a:t>
            </a:r>
            <a:r>
              <a:rPr lang="fa-IR" dirty="0" smtClean="0">
                <a:cs typeface="B Titr" pitchFamily="2" charset="-78"/>
              </a:rPr>
              <a:t/>
            </a:r>
            <a:br>
              <a:rPr lang="fa-IR" dirty="0" smtClean="0">
                <a:cs typeface="B Titr" pitchFamily="2" charset="-78"/>
              </a:rPr>
            </a:br>
            <a:r>
              <a:rPr lang="fa-IR" dirty="0" smtClean="0">
                <a:cs typeface="B Titr" pitchFamily="2" charset="-78"/>
              </a:rPr>
              <a:t>1- معاونت امور بین الملل</a:t>
            </a:r>
            <a:br>
              <a:rPr lang="fa-IR" dirty="0" smtClean="0">
                <a:cs typeface="B Titr" pitchFamily="2" charset="-78"/>
              </a:rPr>
            </a:br>
            <a:r>
              <a:rPr lang="fa-IR" dirty="0" smtClean="0">
                <a:cs typeface="B Titr" pitchFamily="2" charset="-78"/>
              </a:rPr>
              <a:t>2- معاونت کسب و کار</a:t>
            </a:r>
            <a:br>
              <a:rPr lang="fa-IR" dirty="0" smtClean="0">
                <a:cs typeface="B Titr" pitchFamily="2" charset="-78"/>
              </a:rPr>
            </a:br>
            <a:r>
              <a:rPr lang="fa-IR" dirty="0" smtClean="0">
                <a:cs typeface="B Titr" pitchFamily="2" charset="-78"/>
              </a:rPr>
              <a:t>3- معاونت بررسی های اقتصادی</a:t>
            </a:r>
            <a:br>
              <a:rPr lang="fa-IR" dirty="0" smtClean="0">
                <a:cs typeface="B Titr" pitchFamily="2" charset="-78"/>
              </a:rPr>
            </a:br>
            <a:r>
              <a:rPr lang="fa-IR" dirty="0" smtClean="0">
                <a:cs typeface="B Titr" pitchFamily="2" charset="-78"/>
              </a:rPr>
              <a:t>4- معاونت امور کمیسیونها و هیأت نمایندگان</a:t>
            </a:r>
            <a:br>
              <a:rPr lang="fa-IR" dirty="0" smtClean="0">
                <a:cs typeface="B Titr" pitchFamily="2" charset="-78"/>
              </a:rPr>
            </a:br>
            <a:endParaRPr lang="en-US" dirty="0">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2915" y="3370469"/>
            <a:ext cx="3267000" cy="511629"/>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55915" y="3386800"/>
            <a:ext cx="3267000" cy="511629"/>
          </a:xfrm>
          <a:prstGeom prst="rect">
            <a:avLst/>
          </a:prstGeom>
          <a:noFill/>
          <a:ln>
            <a:noFill/>
          </a:ln>
        </p:spPr>
      </p:pic>
      <p:pic>
        <p:nvPicPr>
          <p:cNvPr id="5" name="Picture 4" descr="tccim_logo.jpg"/>
          <p:cNvPicPr>
            <a:picLocks noChangeAspect="1"/>
          </p:cNvPicPr>
          <p:nvPr/>
        </p:nvPicPr>
        <p:blipFill>
          <a:blip r:embed="rId3" cstate="print"/>
          <a:stretch>
            <a:fillRect/>
          </a:stretch>
        </p:blipFill>
        <p:spPr>
          <a:xfrm>
            <a:off x="620490" y="1076227"/>
            <a:ext cx="1262743" cy="1266776"/>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7289"/>
            <a:ext cx="9144000" cy="1492189"/>
          </a:xfrm>
        </p:spPr>
        <p:txBody>
          <a:bodyPr/>
          <a:lstStyle/>
          <a:p>
            <a:pPr rtl="1"/>
            <a:r>
              <a:rPr lang="fa-IR" b="1" cap="all" dirty="0" smtClean="0">
                <a:ln w="9000" cmpd="sng">
                  <a:solidFill>
                    <a:schemeClr val="accent4">
                      <a:shade val="50000"/>
                      <a:satMod val="120000"/>
                    </a:schemeClr>
                  </a:solidFill>
                  <a:prstDash val="solid"/>
                </a:ln>
                <a:solidFill>
                  <a:srgbClr val="2818FC"/>
                </a:solidFill>
                <a:effectLst>
                  <a:glow rad="139700">
                    <a:schemeClr val="accent6">
                      <a:satMod val="175000"/>
                      <a:alpha val="40000"/>
                    </a:schemeClr>
                  </a:glow>
                  <a:reflection blurRad="12700" stA="28000" endPos="45000" dist="1000" dir="5400000" sy="-100000" algn="bl" rotWithShape="0"/>
                </a:effectLst>
                <a:cs typeface="B Titr" pitchFamily="2" charset="-78"/>
              </a:rPr>
              <a:t>جلسات برگزار شده در طول چهار سال (1394-1397)</a:t>
            </a:r>
            <a:br>
              <a:rPr lang="fa-IR" b="1" cap="all" dirty="0" smtClean="0">
                <a:ln w="9000" cmpd="sng">
                  <a:solidFill>
                    <a:schemeClr val="accent4">
                      <a:shade val="50000"/>
                      <a:satMod val="120000"/>
                    </a:schemeClr>
                  </a:solidFill>
                  <a:prstDash val="solid"/>
                </a:ln>
                <a:solidFill>
                  <a:srgbClr val="2818FC"/>
                </a:solidFill>
                <a:effectLst>
                  <a:glow rad="139700">
                    <a:schemeClr val="accent6">
                      <a:satMod val="175000"/>
                      <a:alpha val="40000"/>
                    </a:schemeClr>
                  </a:glow>
                  <a:reflection blurRad="12700" stA="28000" endPos="45000" dist="1000" dir="5400000" sy="-100000" algn="bl" rotWithShape="0"/>
                </a:effectLst>
                <a:cs typeface="B Titr" pitchFamily="2" charset="-78"/>
              </a:rPr>
            </a:br>
            <a:r>
              <a:rPr lang="fa-IR" sz="3000" b="1" cap="all" dirty="0">
                <a:ln w="9000" cmpd="sng">
                  <a:solidFill>
                    <a:schemeClr val="accent4">
                      <a:shade val="50000"/>
                      <a:satMod val="120000"/>
                    </a:schemeClr>
                  </a:solidFill>
                  <a:prstDash val="solid"/>
                </a:ln>
                <a:solidFill>
                  <a:srgbClr val="FF0000"/>
                </a:solidFill>
                <a:effectLst>
                  <a:glow rad="139700">
                    <a:schemeClr val="accent6">
                      <a:satMod val="175000"/>
                      <a:alpha val="40000"/>
                    </a:schemeClr>
                  </a:glow>
                  <a:reflection blurRad="12700" stA="28000" endPos="45000" dist="1000" dir="5400000" sy="-100000" algn="bl" rotWithShape="0"/>
                </a:effectLst>
                <a:cs typeface="B Titr" pitchFamily="2" charset="-78"/>
              </a:rPr>
              <a:t>(شورای گفتگوی استان تهران و هیأت های تجاری خارجی)</a:t>
            </a:r>
            <a:endParaRPr lang="en-US" sz="3000" dirty="0">
              <a:solidFill>
                <a:srgbClr val="FF0000"/>
              </a:solidFill>
            </a:endParaRPr>
          </a:p>
        </p:txBody>
      </p:sp>
      <p:sp>
        <p:nvSpPr>
          <p:cNvPr id="3" name="Content Placeholder 2"/>
          <p:cNvSpPr>
            <a:spLocks noGrp="1"/>
          </p:cNvSpPr>
          <p:nvPr>
            <p:ph idx="1"/>
          </p:nvPr>
        </p:nvSpPr>
        <p:spPr>
          <a:xfrm>
            <a:off x="609600" y="2237757"/>
            <a:ext cx="7935686" cy="3616036"/>
          </a:xfrm>
          <a:blipFill>
            <a:blip r:embed="rId2" cstate="print"/>
            <a:tile tx="0" ty="0" sx="100000" sy="100000" flip="none" algn="tl"/>
          </a:blipFill>
        </p:spPr>
        <p:txBody>
          <a:bodyPr>
            <a:normAutofit/>
          </a:bodyPr>
          <a:lstStyle/>
          <a:p>
            <a:pPr algn="justLow" rtl="1">
              <a:buClr>
                <a:srgbClr val="009999"/>
              </a:buClr>
              <a:buFont typeface="Wingdings" pitchFamily="2" charset="2"/>
              <a:buChar char="v"/>
            </a:pPr>
            <a:r>
              <a:rPr lang="fa-IR" b="1" dirty="0" smtClean="0">
                <a:cs typeface="B Lotus" pitchFamily="2" charset="-78"/>
              </a:rPr>
              <a:t>از شروع جلسات شورای گفتگوی استان تهران تا پایان دیماه 1397 تعداد 53 جلسه شورای گفتگوی استان تهران برگزار شده است که در طول چهار سال اخیر تعداد 40 جلسه با 341 مصوبه بوده که از این تعداد 268 مصوبه اجرائی، 24 مصوبه درحال پیگیری و 49 مصوبه اجرایی نشده است.</a:t>
            </a:r>
          </a:p>
          <a:p>
            <a:pPr algn="justLow" rtl="1">
              <a:buClr>
                <a:srgbClr val="009999"/>
              </a:buClr>
              <a:buFont typeface="Wingdings" pitchFamily="2" charset="2"/>
              <a:buChar char="v"/>
            </a:pPr>
            <a:endParaRPr lang="fa-IR" b="1" dirty="0" smtClean="0">
              <a:cs typeface="B Lotus" pitchFamily="2" charset="-78"/>
            </a:endParaRPr>
          </a:p>
          <a:p>
            <a:pPr algn="justLow" rtl="1">
              <a:buClr>
                <a:srgbClr val="009999"/>
              </a:buClr>
              <a:buFont typeface="Wingdings" pitchFamily="2" charset="2"/>
              <a:buChar char="v"/>
            </a:pPr>
            <a:r>
              <a:rPr lang="fa-IR" b="1" dirty="0" smtClean="0">
                <a:cs typeface="B Lotus" pitchFamily="2" charset="-78"/>
              </a:rPr>
              <a:t>تا پایان دیماه 1397 به تعداد 54 جلسه  بصورت </a:t>
            </a:r>
            <a:r>
              <a:rPr lang="en-US" b="1" dirty="0" smtClean="0">
                <a:cs typeface="B Lotus" pitchFamily="2" charset="-78"/>
              </a:rPr>
              <a:t>B2B</a:t>
            </a:r>
            <a:r>
              <a:rPr lang="fa-IR" b="1" dirty="0" smtClean="0">
                <a:cs typeface="B Lotus" pitchFamily="2" charset="-78"/>
              </a:rPr>
              <a:t> از سوی اتاق بازرگانی با هیأت های تجاری و سرمایه گذاری خارجی برگزار شده است و همچنین تعداد 109 جلسه بصورت هیأتهای دو یا چند نفره تخصصی برگزار گردیده است.</a:t>
            </a:r>
            <a:endParaRPr lang="en-US" b="1" dirty="0" smtClean="0">
              <a:cs typeface="B Lotus" pitchFamily="2" charset="-78"/>
            </a:endParaRPr>
          </a:p>
        </p:txBody>
      </p:sp>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lum bright="-18000" contrast="54000"/>
            <a:extLst>
              <a:ext uri="{28A0092B-C50C-407E-A947-70E740481C1C}">
                <a14:useLocalDpi xmlns:a14="http://schemas.microsoft.com/office/drawing/2010/main" val="0"/>
              </a:ext>
            </a:extLst>
          </a:blip>
          <a:srcRect/>
          <a:stretch>
            <a:fillRect/>
          </a:stretch>
        </p:blipFill>
        <p:spPr bwMode="auto">
          <a:xfrm rot="5400000">
            <a:off x="7243800" y="3370469"/>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lum bright="-20000" contrast="59000"/>
            <a:extLst>
              <a:ext uri="{28A0092B-C50C-407E-A947-70E740481C1C}">
                <a14:useLocalDpi xmlns:a14="http://schemas.microsoft.com/office/drawing/2010/main" val="0"/>
              </a:ext>
            </a:extLst>
          </a:blip>
          <a:srcRect/>
          <a:stretch>
            <a:fillRect/>
          </a:stretch>
        </p:blipFill>
        <p:spPr bwMode="auto">
          <a:xfrm rot="16200000">
            <a:off x="-1355915" y="3386800"/>
            <a:ext cx="3267000" cy="511629"/>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14</a:t>
            </a:fld>
            <a:endParaRPr lang="en-US">
              <a:solidFill>
                <a:prstClr val="black">
                  <a:tint val="75000"/>
                </a:prst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6624"/>
            <a:ext cx="9144000" cy="1063229"/>
          </a:xfrm>
        </p:spPr>
        <p:txBody>
          <a:bodyPr/>
          <a:lstStyle/>
          <a:p>
            <a:pPr rtl="1"/>
            <a:r>
              <a:rPr lang="fa-IR" b="1" cap="all" dirty="0" smtClean="0">
                <a:ln w="9000" cmpd="sng">
                  <a:solidFill>
                    <a:schemeClr val="accent4">
                      <a:shade val="50000"/>
                      <a:satMod val="120000"/>
                    </a:schemeClr>
                  </a:solidFill>
                  <a:prstDash val="solid"/>
                </a:ln>
                <a:solidFill>
                  <a:srgbClr val="2818FC"/>
                </a:solidFill>
                <a:effectLst>
                  <a:glow rad="139700">
                    <a:schemeClr val="accent6">
                      <a:satMod val="175000"/>
                      <a:alpha val="40000"/>
                    </a:schemeClr>
                  </a:glow>
                  <a:reflection blurRad="12700" stA="28000" endPos="45000" dist="1000" dir="5400000" sy="-100000" algn="bl" rotWithShape="0"/>
                </a:effectLst>
                <a:cs typeface="B Titr" pitchFamily="2" charset="-78"/>
              </a:rPr>
              <a:t>جلسات برگزار شده در طول چهار سال (1394-1397)</a:t>
            </a:r>
            <a:endParaRPr lang="en-US" dirty="0">
              <a:solidFill>
                <a:srgbClr val="2818FC"/>
              </a:solidFill>
              <a:effectLst>
                <a:glow rad="139700">
                  <a:schemeClr val="accent6">
                    <a:satMod val="175000"/>
                    <a:alpha val="40000"/>
                  </a:schemeClr>
                </a:glow>
                <a:reflection blurRad="12700" stA="28000" endPos="45000" dist="1000" dir="5400000" sy="-100000" algn="bl" rotWithShape="0"/>
              </a:effectLst>
            </a:endParaRPr>
          </a:p>
        </p:txBody>
      </p:sp>
      <p:sp>
        <p:nvSpPr>
          <p:cNvPr id="3" name="Content Placeholder 2"/>
          <p:cNvSpPr>
            <a:spLocks noGrp="1"/>
          </p:cNvSpPr>
          <p:nvPr>
            <p:ph idx="1"/>
          </p:nvPr>
        </p:nvSpPr>
        <p:spPr>
          <a:xfrm>
            <a:off x="609600" y="1684564"/>
            <a:ext cx="7946572" cy="4125685"/>
          </a:xfrm>
          <a:blipFill>
            <a:blip r:embed="rId2" cstate="print"/>
            <a:tile tx="0" ty="0" sx="100000" sy="100000" flip="none" algn="tl"/>
          </a:blipFill>
        </p:spPr>
        <p:txBody>
          <a:bodyPr>
            <a:normAutofit lnSpcReduction="10000"/>
          </a:bodyPr>
          <a:lstStyle/>
          <a:p>
            <a:pPr algn="justLow" rtl="1">
              <a:buClr>
                <a:srgbClr val="009999"/>
              </a:buClr>
              <a:buFont typeface="Wingdings" pitchFamily="2" charset="2"/>
              <a:buChar char="v"/>
            </a:pPr>
            <a:r>
              <a:rPr lang="fa-IR" sz="3000" b="1" dirty="0">
                <a:cs typeface="B Lotus" pitchFamily="2" charset="-78"/>
              </a:rPr>
              <a:t>تا پایان دیماه 1397 تعداد 46 جلسه هیأت نمایندگان برگزار شده است و تا پایان سال طبق برنامه مصوب تعداد 48 جلسه در طی 4 سال برگزار می گردد.</a:t>
            </a:r>
          </a:p>
          <a:p>
            <a:pPr algn="justLow" rtl="1">
              <a:buClr>
                <a:srgbClr val="009999"/>
              </a:buClr>
              <a:buFont typeface="Wingdings" pitchFamily="2" charset="2"/>
              <a:buChar char="v"/>
            </a:pPr>
            <a:endParaRPr lang="fa-IR" sz="3000" b="1" dirty="0">
              <a:cs typeface="B Lotus" pitchFamily="2" charset="-78"/>
            </a:endParaRPr>
          </a:p>
          <a:p>
            <a:pPr algn="justLow" rtl="1">
              <a:buClr>
                <a:srgbClr val="009999"/>
              </a:buClr>
              <a:buFont typeface="Wingdings" pitchFamily="2" charset="2"/>
              <a:buChar char="v"/>
            </a:pPr>
            <a:r>
              <a:rPr lang="fa-IR" sz="3000" b="1" dirty="0">
                <a:cs typeface="B Lotus" pitchFamily="2" charset="-78"/>
              </a:rPr>
              <a:t>تعداد 400 نامه رسمی بعنوان خروجی کمیسیون های 8 گانه مشورتی و هیأت نمایندگان اتاق بازرگانی، صنایع، معادن و کشاورزی تهران ( از سال 1394 تا پایان دی ماه 1397) به مقام معظم رهبری، قوای سه گانه، وزرا و معاونین ذی ربط ارسال گردیده است.</a:t>
            </a:r>
          </a:p>
        </p:txBody>
      </p:sp>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lum bright="-18000" contrast="54000"/>
            <a:extLst>
              <a:ext uri="{28A0092B-C50C-407E-A947-70E740481C1C}">
                <a14:useLocalDpi xmlns:a14="http://schemas.microsoft.com/office/drawing/2010/main" val="0"/>
              </a:ext>
            </a:extLst>
          </a:blip>
          <a:srcRect/>
          <a:stretch>
            <a:fillRect/>
          </a:stretch>
        </p:blipFill>
        <p:spPr bwMode="auto">
          <a:xfrm rot="5400000">
            <a:off x="7243800" y="3370469"/>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lum bright="-20000" contrast="59000"/>
            <a:extLst>
              <a:ext uri="{28A0092B-C50C-407E-A947-70E740481C1C}">
                <a14:useLocalDpi xmlns:a14="http://schemas.microsoft.com/office/drawing/2010/main" val="0"/>
              </a:ext>
            </a:extLst>
          </a:blip>
          <a:srcRect/>
          <a:stretch>
            <a:fillRect/>
          </a:stretch>
        </p:blipFill>
        <p:spPr bwMode="auto">
          <a:xfrm rot="16200000">
            <a:off x="-1355915" y="3386800"/>
            <a:ext cx="3267000" cy="511629"/>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5" y="715736"/>
            <a:ext cx="9361715" cy="957943"/>
          </a:xfrm>
        </p:spPr>
        <p:txBody>
          <a:bodyPr>
            <a:normAutofit/>
          </a:bodyPr>
          <a:lstStyle/>
          <a:p>
            <a:r>
              <a:rPr lang="fa-IR" sz="3600" dirty="0">
                <a:effectLst>
                  <a:glow rad="101600">
                    <a:schemeClr val="accent5">
                      <a:satMod val="175000"/>
                      <a:alpha val="40000"/>
                    </a:schemeClr>
                  </a:glow>
                </a:effectLst>
                <a:cs typeface="B Titr" pitchFamily="2" charset="-78"/>
              </a:rPr>
              <a:t>8</a:t>
            </a:r>
            <a:r>
              <a:rPr lang="fa-IR" sz="4050" dirty="0">
                <a:effectLst>
                  <a:glow rad="101600">
                    <a:schemeClr val="accent5">
                      <a:satMod val="175000"/>
                      <a:alpha val="40000"/>
                    </a:schemeClr>
                  </a:glow>
                </a:effectLst>
                <a:cs typeface="B Titr" pitchFamily="2" charset="-78"/>
              </a:rPr>
              <a:t> کمیسیون مشورتی :</a:t>
            </a:r>
            <a:endParaRPr lang="en-US" sz="4050" dirty="0">
              <a:effectLst>
                <a:glow rad="101600">
                  <a:schemeClr val="accent5">
                    <a:satMod val="175000"/>
                    <a:alpha val="40000"/>
                  </a:schemeClr>
                </a:glow>
              </a:effectLst>
              <a:cs typeface="B Titr" pitchFamily="2" charset="-78"/>
            </a:endParaRPr>
          </a:p>
        </p:txBody>
      </p:sp>
      <p:sp>
        <p:nvSpPr>
          <p:cNvPr id="7" name="Subtitle 6"/>
          <p:cNvSpPr>
            <a:spLocks noGrp="1"/>
          </p:cNvSpPr>
          <p:nvPr>
            <p:ph type="subTitle" idx="1"/>
          </p:nvPr>
        </p:nvSpPr>
        <p:spPr>
          <a:xfrm>
            <a:off x="489857" y="1564822"/>
            <a:ext cx="7913915" cy="4425044"/>
          </a:xfrm>
        </p:spPr>
        <p:txBody>
          <a:bodyPr/>
          <a:lstStyle/>
          <a:p>
            <a:pPr algn="justLow" rtl="1"/>
            <a:r>
              <a:rPr lang="fa-IR" sz="3000" dirty="0">
                <a:solidFill>
                  <a:srgbClr val="FF0000"/>
                </a:solidFill>
                <a:cs typeface="B Titr" pitchFamily="2" charset="-78"/>
              </a:rPr>
              <a:t>1- کمیسیون صنعت و معدن</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32915" y="3370469"/>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8" name="Picture 7" descr="TCCIMir_971101_59254.jpg"/>
          <p:cNvPicPr>
            <a:picLocks noChangeAspect="1"/>
          </p:cNvPicPr>
          <p:nvPr/>
        </p:nvPicPr>
        <p:blipFill>
          <a:blip r:embed="rId3" cstate="print"/>
          <a:stretch>
            <a:fillRect/>
          </a:stretch>
        </p:blipFill>
        <p:spPr>
          <a:xfrm>
            <a:off x="587828" y="2119993"/>
            <a:ext cx="7957458" cy="3842655"/>
          </a:xfrm>
          <a:prstGeom prst="rect">
            <a:avLst/>
          </a:prstGeom>
        </p:spPr>
      </p:pic>
      <p:sp>
        <p:nvSpPr>
          <p:cNvPr id="9" name="Slide Number Placeholder 8"/>
          <p:cNvSpPr>
            <a:spLocks noGrp="1"/>
          </p:cNvSpPr>
          <p:nvPr>
            <p:ph type="sldNum" sz="quarter" idx="12"/>
          </p:nvPr>
        </p:nvSpPr>
        <p:spPr/>
        <p:txBody>
          <a:bodyPr/>
          <a:lstStyle/>
          <a:p>
            <a:fld id="{110598FB-6E59-4DB3-B0E1-3AE75BB8E23F}" type="slidenum">
              <a:rPr lang="en-US" smtClean="0">
                <a:solidFill>
                  <a:prstClr val="black">
                    <a:tint val="75000"/>
                  </a:prstClr>
                </a:solidFill>
              </a:rPr>
              <a:pPr/>
              <a:t>16</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1009650"/>
            <a:ext cx="7913915" cy="4991101"/>
          </a:xfrm>
        </p:spPr>
        <p:txBody>
          <a:bodyPr/>
          <a:lstStyle/>
          <a:p>
            <a:pPr algn="justLow" rtl="1"/>
            <a:r>
              <a:rPr lang="fa-IR" sz="3000" dirty="0">
                <a:solidFill>
                  <a:srgbClr val="FF0000"/>
                </a:solidFill>
                <a:cs typeface="B Titr" pitchFamily="2" charset="-78"/>
              </a:rPr>
              <a:t>2- کمیسیون تسهیل کسب و کار</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22029" y="3348698"/>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9" name="Picture 8" descr="TCCIMir_971004_58917.jpg"/>
          <p:cNvPicPr>
            <a:picLocks noChangeAspect="1"/>
          </p:cNvPicPr>
          <p:nvPr/>
        </p:nvPicPr>
        <p:blipFill>
          <a:blip r:embed="rId3" cstate="print"/>
          <a:stretch>
            <a:fillRect/>
          </a:stretch>
        </p:blipFill>
        <p:spPr>
          <a:xfrm>
            <a:off x="576942" y="1553938"/>
            <a:ext cx="7968343" cy="4403270"/>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17</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98765"/>
            <a:ext cx="7913915" cy="5001986"/>
          </a:xfrm>
        </p:spPr>
        <p:txBody>
          <a:bodyPr/>
          <a:lstStyle/>
          <a:p>
            <a:pPr algn="justLow" rtl="1"/>
            <a:r>
              <a:rPr lang="fa-IR" sz="3000" dirty="0">
                <a:solidFill>
                  <a:srgbClr val="FF0000"/>
                </a:solidFill>
                <a:cs typeface="B Titr" pitchFamily="2" charset="-78"/>
              </a:rPr>
              <a:t>3- کمیسیون تسهیل تجارت و توسعه صادرات</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54686" y="3326927"/>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10" name="Picture 9" descr="TCCIMir_971012_59025.jpg"/>
          <p:cNvPicPr>
            <a:picLocks noChangeAspect="1"/>
          </p:cNvPicPr>
          <p:nvPr/>
        </p:nvPicPr>
        <p:blipFill>
          <a:blip r:embed="rId3" cstate="print"/>
          <a:stretch>
            <a:fillRect/>
          </a:stretch>
        </p:blipFill>
        <p:spPr>
          <a:xfrm>
            <a:off x="576942" y="1564821"/>
            <a:ext cx="8001001" cy="4403272"/>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18</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33449"/>
            <a:ext cx="7913915" cy="5143501"/>
          </a:xfrm>
        </p:spPr>
        <p:txBody>
          <a:bodyPr/>
          <a:lstStyle/>
          <a:p>
            <a:pPr algn="justLow" rtl="1"/>
            <a:r>
              <a:rPr lang="fa-IR" sz="3000" dirty="0">
                <a:solidFill>
                  <a:srgbClr val="FF0000"/>
                </a:solidFill>
                <a:cs typeface="B Titr" pitchFamily="2" charset="-78"/>
              </a:rPr>
              <a:t>4- کمیسیون بازار پول و سرمایه</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326927"/>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10" name="Picture 9" descr="TCCIMir_971029_59234.jpg"/>
          <p:cNvPicPr>
            <a:picLocks noChangeAspect="1"/>
          </p:cNvPicPr>
          <p:nvPr/>
        </p:nvPicPr>
        <p:blipFill>
          <a:blip r:embed="rId3" cstate="print"/>
          <a:stretch>
            <a:fillRect/>
          </a:stretch>
        </p:blipFill>
        <p:spPr>
          <a:xfrm>
            <a:off x="576943" y="1477735"/>
            <a:ext cx="8001000" cy="4484913"/>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19</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70" y="1201003"/>
            <a:ext cx="7506269" cy="4449170"/>
          </a:xfrm>
        </p:spPr>
        <p:style>
          <a:lnRef idx="1">
            <a:schemeClr val="accent6"/>
          </a:lnRef>
          <a:fillRef idx="2">
            <a:schemeClr val="accent6"/>
          </a:fillRef>
          <a:effectRef idx="1">
            <a:schemeClr val="accent6"/>
          </a:effectRef>
          <a:fontRef idx="minor">
            <a:schemeClr val="dk1"/>
          </a:fontRef>
        </p:style>
        <p:txBody>
          <a:bodyPr>
            <a:normAutofit/>
          </a:bodyPr>
          <a:lstStyle/>
          <a:p>
            <a:pPr algn="ctr" rtl="1">
              <a:lnSpc>
                <a:spcPct val="150000"/>
              </a:lnSpc>
              <a:buNone/>
            </a:pPr>
            <a:endParaRPr lang="fa-IR" sz="4000" dirty="0" smtClean="0">
              <a:cs typeface="B Titr" pitchFamily="2" charset="-78"/>
            </a:endParaRPr>
          </a:p>
          <a:p>
            <a:pPr algn="ctr" rtl="1">
              <a:lnSpc>
                <a:spcPct val="150000"/>
              </a:lnSpc>
              <a:buNone/>
            </a:pPr>
            <a:r>
              <a:rPr lang="fa-IR" sz="4000" dirty="0" smtClean="0">
                <a:cs typeface="B Titr" pitchFamily="2" charset="-78"/>
              </a:rPr>
              <a:t>جهت ارائه در چهل و هشتمین جلسه </a:t>
            </a:r>
            <a:br>
              <a:rPr lang="fa-IR" sz="4000" dirty="0" smtClean="0">
                <a:cs typeface="B Titr" pitchFamily="2" charset="-78"/>
              </a:rPr>
            </a:br>
            <a:r>
              <a:rPr lang="fa-IR" sz="4000" dirty="0" smtClean="0">
                <a:cs typeface="B Titr" pitchFamily="2" charset="-78"/>
              </a:rPr>
              <a:t>ستاد فرماندهی اقتصاد مقاومتی</a:t>
            </a:r>
          </a:p>
          <a:p>
            <a:pPr algn="ctr" rtl="1">
              <a:lnSpc>
                <a:spcPct val="150000"/>
              </a:lnSpc>
              <a:buNone/>
            </a:pPr>
            <a:r>
              <a:rPr lang="fa-IR" sz="4000" dirty="0" smtClean="0">
                <a:cs typeface="B Titr" pitchFamily="2" charset="-78"/>
              </a:rPr>
              <a:t>1397/11/07</a:t>
            </a:r>
            <a:endParaRPr lang="en-US" sz="4000" dirty="0">
              <a:cs typeface="B Titr" pitchFamily="2" charset="-78"/>
            </a:endParaRPr>
          </a:p>
        </p:txBody>
      </p:sp>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9000" contrast="64000"/>
            <a:extLst>
              <a:ext uri="{28A0092B-C50C-407E-A947-70E740481C1C}">
                <a14:useLocalDpi xmlns:a14="http://schemas.microsoft.com/office/drawing/2010/main" val="0"/>
              </a:ext>
            </a:extLst>
          </a:blip>
          <a:srcRect/>
          <a:stretch>
            <a:fillRect/>
          </a:stretch>
        </p:blipFill>
        <p:spPr bwMode="auto">
          <a:xfrm rot="5400000">
            <a:off x="7167854" y="3121637"/>
            <a:ext cx="3363314" cy="534386"/>
          </a:xfrm>
          <a:prstGeom prst="rect">
            <a:avLst/>
          </a:prstGeom>
          <a:noFill/>
          <a:ln>
            <a:noFill/>
          </a:ln>
        </p:spPr>
      </p:pic>
      <p:pic>
        <p:nvPicPr>
          <p:cNvPr id="9" name="Picture 8"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9000" contrast="64000"/>
            <a:extLst>
              <a:ext uri="{28A0092B-C50C-407E-A947-70E740481C1C}">
                <a14:useLocalDpi xmlns:a14="http://schemas.microsoft.com/office/drawing/2010/main" val="0"/>
              </a:ext>
            </a:extLst>
          </a:blip>
          <a:srcRect/>
          <a:stretch>
            <a:fillRect/>
          </a:stretch>
        </p:blipFill>
        <p:spPr bwMode="auto">
          <a:xfrm rot="16200000">
            <a:off x="-1399765" y="3342276"/>
            <a:ext cx="3363314" cy="534386"/>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98765"/>
            <a:ext cx="7913915" cy="5001986"/>
          </a:xfrm>
        </p:spPr>
        <p:txBody>
          <a:bodyPr/>
          <a:lstStyle/>
          <a:p>
            <a:pPr algn="justLow" rtl="1"/>
            <a:r>
              <a:rPr lang="fa-IR" sz="3000" dirty="0">
                <a:solidFill>
                  <a:srgbClr val="FF0000"/>
                </a:solidFill>
                <a:cs typeface="B Titr" pitchFamily="2" charset="-78"/>
              </a:rPr>
              <a:t>5- کمیسیون اقتصاد سلامت</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326927"/>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10" name="Picture 9" descr="TCCIMir_970517_57144.jpg"/>
          <p:cNvPicPr>
            <a:picLocks noChangeAspect="1"/>
          </p:cNvPicPr>
          <p:nvPr/>
        </p:nvPicPr>
        <p:blipFill>
          <a:blip r:embed="rId3" cstate="print"/>
          <a:stretch>
            <a:fillRect/>
          </a:stretch>
        </p:blipFill>
        <p:spPr>
          <a:xfrm>
            <a:off x="576944" y="1543050"/>
            <a:ext cx="8001000" cy="4419598"/>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20</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87878"/>
            <a:ext cx="7913915" cy="5012873"/>
          </a:xfrm>
        </p:spPr>
        <p:txBody>
          <a:bodyPr/>
          <a:lstStyle/>
          <a:p>
            <a:pPr algn="justLow" rtl="1"/>
            <a:r>
              <a:rPr lang="fa-IR" sz="3000" dirty="0">
                <a:solidFill>
                  <a:srgbClr val="FF0000"/>
                </a:solidFill>
                <a:cs typeface="B Titr" pitchFamily="2" charset="-78"/>
              </a:rPr>
              <a:t>6- کمیسیون انرژی و محیط زیست</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54686" y="3326927"/>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10" name="Picture 9" descr="TCCIMir_971003_58899.jpg"/>
          <p:cNvPicPr>
            <a:picLocks noChangeAspect="1"/>
          </p:cNvPicPr>
          <p:nvPr/>
        </p:nvPicPr>
        <p:blipFill>
          <a:blip r:embed="rId3" cstate="print"/>
          <a:stretch>
            <a:fillRect/>
          </a:stretch>
        </p:blipFill>
        <p:spPr>
          <a:xfrm>
            <a:off x="576942" y="1532162"/>
            <a:ext cx="8022772" cy="4430485"/>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21</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98765"/>
            <a:ext cx="7913915" cy="5001986"/>
          </a:xfrm>
        </p:spPr>
        <p:txBody>
          <a:bodyPr/>
          <a:lstStyle/>
          <a:p>
            <a:pPr algn="justLow" rtl="1"/>
            <a:r>
              <a:rPr lang="fa-IR" sz="3000" dirty="0">
                <a:solidFill>
                  <a:srgbClr val="FF0000"/>
                </a:solidFill>
                <a:cs typeface="B Titr" pitchFamily="2" charset="-78"/>
              </a:rPr>
              <a:t>7- کمیسیون کشاورزی، آب و صنایع غذایی</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326927"/>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10" name="Picture 9" descr="SAE_2717.jpg"/>
          <p:cNvPicPr>
            <a:picLocks noChangeAspect="1"/>
          </p:cNvPicPr>
          <p:nvPr/>
        </p:nvPicPr>
        <p:blipFill>
          <a:blip r:embed="rId3" cstate="print"/>
          <a:stretch>
            <a:fillRect/>
          </a:stretch>
        </p:blipFill>
        <p:spPr>
          <a:xfrm>
            <a:off x="566058" y="1564822"/>
            <a:ext cx="8011885" cy="4414157"/>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22</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00792"/>
            <a:ext cx="7913915" cy="5143501"/>
          </a:xfrm>
        </p:spPr>
        <p:txBody>
          <a:bodyPr/>
          <a:lstStyle/>
          <a:p>
            <a:pPr algn="justLow" rtl="1"/>
            <a:r>
              <a:rPr lang="fa-IR" sz="3000" dirty="0">
                <a:solidFill>
                  <a:srgbClr val="FF0000"/>
                </a:solidFill>
                <a:cs typeface="B Titr" pitchFamily="2" charset="-78"/>
              </a:rPr>
              <a:t>8- کمیسیون گردشگری</a:t>
            </a:r>
            <a:endParaRPr lang="en-US" sz="3000"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54686" y="3326927"/>
            <a:ext cx="3267000" cy="511629"/>
          </a:xfrm>
          <a:prstGeom prst="rect">
            <a:avLst/>
          </a:prstGeom>
          <a:noFill/>
          <a:ln>
            <a:noFill/>
          </a:ln>
        </p:spPr>
      </p:pic>
      <p:pic>
        <p:nvPicPr>
          <p:cNvPr id="4" name="Picture 3" descr="C:\Users\aminamin\Desktop\g-ptn-romance-pattern-000004123.png"/>
          <p:cNvPicPr/>
          <p:nvPr/>
        </p:nvPicPr>
        <p:blipFill>
          <a:blip r:embed="rId2" cstate="print">
            <a:duotone>
              <a:prstClr val="black"/>
              <a:schemeClr val="accent1">
                <a:tint val="45000"/>
                <a:satMod val="400000"/>
              </a:schemeClr>
            </a:duotone>
            <a:clrChange>
              <a:clrFrom>
                <a:srgbClr val="FFFFFF"/>
              </a:clrFrom>
              <a:clrTo>
                <a:srgbClr val="FFFFFF">
                  <a:alpha val="0"/>
                </a:srgbClr>
              </a:clrTo>
            </a:clrChange>
            <a:lum bright="-38000" contrast="6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10" name="Picture 9" descr="SAE_0515.jpg"/>
          <p:cNvPicPr>
            <a:picLocks noChangeAspect="1"/>
          </p:cNvPicPr>
          <p:nvPr/>
        </p:nvPicPr>
        <p:blipFill>
          <a:blip r:embed="rId3" cstate="print"/>
          <a:stretch>
            <a:fillRect/>
          </a:stretch>
        </p:blipFill>
        <p:spPr>
          <a:xfrm>
            <a:off x="576943" y="1477736"/>
            <a:ext cx="8001000" cy="4474025"/>
          </a:xfrm>
          <a:prstGeom prst="rect">
            <a:avLst/>
          </a:prstGeo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23</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573205"/>
            <a:ext cx="8011886" cy="5936777"/>
          </a:xfrm>
          <a:solidFill>
            <a:schemeClr val="accent5">
              <a:lumMod val="20000"/>
              <a:lumOff val="80000"/>
            </a:schemeClr>
          </a:solidFill>
        </p:spPr>
        <p:txBody>
          <a:bodyPr>
            <a:noAutofit/>
          </a:bodyPr>
          <a:lstStyle/>
          <a:p>
            <a:pPr algn="justLow" rtl="1">
              <a:lnSpc>
                <a:spcPct val="150000"/>
              </a:lnSpc>
            </a:pPr>
            <a:r>
              <a:rPr lang="fa-IR" sz="2600" b="1" dirty="0">
                <a:cs typeface="B Lotus" pitchFamily="2" charset="-78"/>
              </a:rPr>
              <a:t>اتاق بازرگانی تهران با در اختیار داشتن نیروهای متخصص و همچنین استفاده از نظرات هیأت نمایندگان با ترکیب 40 نفر از خبرگان بخش خصوصی به انتخاب تشکل ها و اعضاء تحت پوشش اتاق بعلاوه 20 نماینده به انتخاب وزارت صنعت، معدن و تجارت و وزارت کشاورزی با استفاده از ابزاری همچون قانون رفع موانع تولید، قانون بهبود مستمر فضای کسب و کار و شورای گفتگوی دولت و بخش خصوصی، وظائف قانونی خود را در قبال بخش خصوصی ایفا می نماید.قطعاً اگر دولت و بخش خصوصی در عمل یکدیگر را باور داشته باشند، 34 اتاق بازرگانی تحت پوشش اتاق ایران می توانند بازوی فعال و قدرتمند و مجرب و متخصص در تصمیمات دولت بویژه بخش اقتصادی باشند.</a:t>
            </a:r>
            <a:endParaRPr lang="en-US" sz="2600" b="1" dirty="0">
              <a:cs typeface="B Lotus"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3000" contrast="66000"/>
            <a:extLst>
              <a:ext uri="{28A0092B-C50C-407E-A947-70E740481C1C}">
                <a14:useLocalDpi xmlns:a14="http://schemas.microsoft.com/office/drawing/2010/main" val="0"/>
              </a:ext>
            </a:extLst>
          </a:blip>
          <a:srcRect/>
          <a:stretch>
            <a:fillRect/>
          </a:stretch>
        </p:blipFill>
        <p:spPr bwMode="auto">
          <a:xfrm rot="5400000">
            <a:off x="7243800" y="3326927"/>
            <a:ext cx="3267000" cy="511629"/>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8000" contrast="77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24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20000" contrast="86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1000" contrast="96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sp>
        <p:nvSpPr>
          <p:cNvPr id="6" name="Rectangle 5"/>
          <p:cNvSpPr/>
          <p:nvPr/>
        </p:nvSpPr>
        <p:spPr>
          <a:xfrm>
            <a:off x="653142" y="933448"/>
            <a:ext cx="7815943" cy="4455066"/>
          </a:xfrm>
          <a:prstGeom prst="rect">
            <a:avLst/>
          </a:prstGeom>
        </p:spPr>
        <p:txBody>
          <a:bodyPr wrap="square">
            <a:spAutoFit/>
          </a:bodyPr>
          <a:lstStyle/>
          <a:p>
            <a:pPr algn="justLow" rtl="1">
              <a:lnSpc>
                <a:spcPct val="150000"/>
              </a:lnSpc>
            </a:pPr>
            <a:r>
              <a:rPr lang="fa-IR"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سیاستهای برنامه ششم توسعه جمهوری اسلامی ایران در خصوص بخش تولید و خدمات و نتایج بررسی شده برخی از بخش ها در کمیسیون های تخصصی، معاونت بررسی های اقتصادی، ستاد مقابله با تحریم ها در اتاق بازرگانی صنایع، معادن و کشاورزی تهران و شورای گفتگوی دولت و بخش خصوصی استان تهران و جمعبندی توسط دبیرخانه شورا جهت طرح در ستاد فرماندهی اقتصاد مقاومتی استان ارائه می گردد.</a:t>
            </a: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660" y="1124442"/>
            <a:ext cx="7962406" cy="4800600"/>
          </a:xfrm>
        </p:spPr>
        <p:txBody>
          <a:bodyPr>
            <a:normAutofit/>
          </a:bodyPr>
          <a:lstStyle/>
          <a:p>
            <a:pPr algn="justLow" rtl="1">
              <a:lnSpc>
                <a:spcPct val="150000"/>
              </a:lnSpc>
              <a:buNone/>
            </a:pPr>
            <a:r>
              <a:rPr lang="fa-IR" sz="2475"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a:t>
            </a:r>
            <a:r>
              <a:rPr lang="fa-IR"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ضمناً پیشنهاد می شود برای حصول به اهداف سیاستهای 24 گانه ابلاغی اقتصاد مقاومتی، خط مشی و سیاستهای برنامه پنجساله ششم توسعه درخصوص اقتصاد مقاومتی مورد عنایت ویژه قرارگرفته و در هر جلسه متناسب با دستورهای جلسه بخشی از مواد قانونی مرتبط مطرح و شاخص های تحقق یافته منعکس گردد. </a:t>
            </a:r>
          </a:p>
          <a:p>
            <a:pPr algn="justLow" rtl="1">
              <a:lnSpc>
                <a:spcPct val="150000"/>
              </a:lnSpc>
              <a:buNone/>
            </a:pPr>
            <a:r>
              <a:rPr lang="fa-IR"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و میزان انحراف از برنامه ها  با ارائه دلایل و مستندات جهت رفع موانع و رسیدن به شاخص های مطلوب در یک برنامه قابل قبول مورد عنایت این ستاد قرارگیرد.</a:t>
            </a:r>
            <a:endParaRPr lang="en-US"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endParaRPr lang="fa-IR" sz="2475" dirty="0"/>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1000" contrast="96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20000" contrast="86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26</a:t>
            </a:fld>
            <a:endParaRPr lang="en-US">
              <a:solidFill>
                <a:prstClr val="black">
                  <a:tint val="7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39000" contrast="85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50000" contrast="96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sp>
        <p:nvSpPr>
          <p:cNvPr id="7" name="Title 6"/>
          <p:cNvSpPr>
            <a:spLocks noGrp="1"/>
          </p:cNvSpPr>
          <p:nvPr>
            <p:ph type="ctrTitle"/>
          </p:nvPr>
        </p:nvSpPr>
        <p:spPr>
          <a:xfrm>
            <a:off x="533400" y="796667"/>
            <a:ext cx="8022771" cy="633719"/>
          </a:xfrm>
        </p:spPr>
        <p:txBody>
          <a:bodyPr>
            <a:normAutofit fontScale="90000"/>
          </a:bodyPr>
          <a:lstStyle/>
          <a:p>
            <a:pPr algn="justLow" rtl="1"/>
            <a:r>
              <a:rPr lang="fa-IR" sz="3000" dirty="0">
                <a:solidFill>
                  <a:srgbClr val="FF0000"/>
                </a:solidFill>
                <a:cs typeface="B Titr" pitchFamily="2" charset="-78"/>
              </a:rPr>
              <a:t>ماده 3- </a:t>
            </a:r>
            <a:r>
              <a:rPr lang="fa-IR" sz="2700" b="1" dirty="0">
                <a:cs typeface="B Titr" pitchFamily="2" charset="-78"/>
              </a:rPr>
              <a:t>دولت مکلف شده است متغیرهای اقتصادی را در برنامه ششم  توسعه به شرح زیر تحقق بخشد :</a:t>
            </a:r>
            <a:endParaRPr lang="en-US" sz="2700" b="1" dirty="0">
              <a:cs typeface="B Titr" pitchFamily="2" charset="-78"/>
            </a:endParaRPr>
          </a:p>
        </p:txBody>
      </p:sp>
      <p:sp>
        <p:nvSpPr>
          <p:cNvPr id="11" name="Rectangle 10"/>
          <p:cNvSpPr/>
          <p:nvPr/>
        </p:nvSpPr>
        <p:spPr>
          <a:xfrm>
            <a:off x="672193" y="1602908"/>
            <a:ext cx="7761514" cy="6571030"/>
          </a:xfrm>
          <a:prstGeom prst="rect">
            <a:avLst/>
          </a:prstGeom>
        </p:spPr>
        <p:txBody>
          <a:bodyPr wrap="square">
            <a:spAutoFit/>
          </a:bodyPr>
          <a:lstStyle/>
          <a:p>
            <a:pPr algn="justLow" rtl="1"/>
            <a:r>
              <a:rPr lang="fa-IR" sz="3200" b="1" dirty="0">
                <a:solidFill>
                  <a:srgbClr val="0000FF"/>
                </a:solidFill>
                <a:cs typeface="B Titr" pitchFamily="2" charset="-78"/>
              </a:rPr>
              <a:t>1)  </a:t>
            </a:r>
            <a:r>
              <a:rPr lang="fa-IR" sz="3200" b="1" dirty="0">
                <a:cs typeface="B Lotus" pitchFamily="2" charset="-78"/>
              </a:rPr>
              <a:t>متوسط رشد اقتصادی		</a:t>
            </a:r>
            <a:r>
              <a:rPr lang="fa-IR" sz="3200" b="1" dirty="0" smtClean="0">
                <a:cs typeface="B Lotus" pitchFamily="2" charset="-78"/>
              </a:rPr>
              <a:t>         8</a:t>
            </a:r>
            <a:r>
              <a:rPr lang="fa-IR" sz="3200" b="1" dirty="0">
                <a:cs typeface="B Lotus" pitchFamily="2" charset="-78"/>
              </a:rPr>
              <a:t>%</a:t>
            </a:r>
          </a:p>
          <a:p>
            <a:pPr algn="justLow" rtl="1"/>
            <a:r>
              <a:rPr lang="fa-IR" sz="3200" b="1" dirty="0">
                <a:solidFill>
                  <a:srgbClr val="0000FF"/>
                </a:solidFill>
                <a:cs typeface="B Titr" pitchFamily="2" charset="-78"/>
              </a:rPr>
              <a:t>2) </a:t>
            </a:r>
            <a:r>
              <a:rPr lang="fa-IR" sz="3200" b="1" dirty="0">
                <a:cs typeface="B Lotus" pitchFamily="2" charset="-78"/>
              </a:rPr>
              <a:t>متوسط رشد ارزش </a:t>
            </a:r>
            <a:r>
              <a:rPr lang="fa-IR" sz="3200" b="1" dirty="0" smtClean="0">
                <a:cs typeface="B Lotus" pitchFamily="2" charset="-78"/>
              </a:rPr>
              <a:t>افزوده</a:t>
            </a:r>
            <a:r>
              <a:rPr lang="fa-IR" sz="3200" b="1" dirty="0">
                <a:cs typeface="B Lotus" pitchFamily="2" charset="-78"/>
              </a:rPr>
              <a:t>	</a:t>
            </a:r>
            <a:r>
              <a:rPr lang="fa-IR" sz="3200" b="1" dirty="0" smtClean="0">
                <a:cs typeface="B Lotus" pitchFamily="2" charset="-78"/>
              </a:rPr>
              <a:t>          </a:t>
            </a:r>
            <a:r>
              <a:rPr lang="fa-IR" sz="3200" b="1" dirty="0">
                <a:cs typeface="B Lotus" pitchFamily="2" charset="-78"/>
              </a:rPr>
              <a:t>8%</a:t>
            </a:r>
          </a:p>
          <a:p>
            <a:pPr algn="justLow" rtl="1"/>
            <a:r>
              <a:rPr lang="fa-IR" sz="3200" b="1" dirty="0">
                <a:solidFill>
                  <a:srgbClr val="0000FF"/>
                </a:solidFill>
                <a:cs typeface="B Titr" pitchFamily="2" charset="-78"/>
              </a:rPr>
              <a:t>3) </a:t>
            </a:r>
            <a:r>
              <a:rPr lang="fa-IR" sz="3200" b="1" dirty="0">
                <a:cs typeface="B Lotus" pitchFamily="2" charset="-78"/>
              </a:rPr>
              <a:t>متوسط رشد سالیانه </a:t>
            </a:r>
            <a:r>
              <a:rPr lang="fa-IR" sz="3200" b="1" dirty="0" smtClean="0">
                <a:cs typeface="B Lotus" pitchFamily="2" charset="-78"/>
              </a:rPr>
              <a:t>اشتغال</a:t>
            </a:r>
            <a:r>
              <a:rPr lang="fa-IR" sz="3200" b="1" dirty="0">
                <a:cs typeface="B Lotus" pitchFamily="2" charset="-78"/>
              </a:rPr>
              <a:t> </a:t>
            </a:r>
            <a:r>
              <a:rPr lang="fa-IR" sz="3200" b="1" dirty="0" smtClean="0">
                <a:cs typeface="B Lotus" pitchFamily="2" charset="-78"/>
              </a:rPr>
              <a:t>             3/9</a:t>
            </a:r>
            <a:r>
              <a:rPr lang="fa-IR" sz="3200" b="1" dirty="0">
                <a:cs typeface="B Lotus" pitchFamily="2" charset="-78"/>
              </a:rPr>
              <a:t>%</a:t>
            </a:r>
          </a:p>
          <a:p>
            <a:pPr algn="justLow" rtl="1"/>
            <a:r>
              <a:rPr lang="fa-IR" sz="3200" b="1" dirty="0">
                <a:solidFill>
                  <a:srgbClr val="0000FF"/>
                </a:solidFill>
                <a:cs typeface="B Titr" pitchFamily="2" charset="-78"/>
              </a:rPr>
              <a:t>4) </a:t>
            </a:r>
            <a:r>
              <a:rPr lang="fa-IR" sz="3200" b="1" dirty="0">
                <a:cs typeface="B Lotus" pitchFamily="2" charset="-78"/>
              </a:rPr>
              <a:t>متوسط رشد سرمایه </a:t>
            </a:r>
            <a:r>
              <a:rPr lang="fa-IR" sz="3200" b="1" dirty="0" smtClean="0">
                <a:cs typeface="B Lotus" pitchFamily="2" charset="-78"/>
              </a:rPr>
              <a:t>گذاری</a:t>
            </a:r>
            <a:r>
              <a:rPr lang="fa-IR" sz="3200" b="1" dirty="0">
                <a:cs typeface="B Lotus" pitchFamily="2" charset="-78"/>
              </a:rPr>
              <a:t> </a:t>
            </a:r>
            <a:r>
              <a:rPr lang="fa-IR" sz="3200" b="1" dirty="0" smtClean="0">
                <a:cs typeface="B Lotus" pitchFamily="2" charset="-78"/>
              </a:rPr>
              <a:t>            </a:t>
            </a:r>
            <a:r>
              <a:rPr lang="fa-IR" sz="3200" b="1" dirty="0">
                <a:cs typeface="B Lotus" pitchFamily="2" charset="-78"/>
              </a:rPr>
              <a:t>21/5%</a:t>
            </a:r>
          </a:p>
          <a:p>
            <a:pPr algn="justLow" rtl="1"/>
            <a:r>
              <a:rPr lang="fa-IR" sz="3200" b="1" dirty="0">
                <a:solidFill>
                  <a:srgbClr val="0000FF"/>
                </a:solidFill>
                <a:cs typeface="B Titr" pitchFamily="2" charset="-78"/>
              </a:rPr>
              <a:t>5) </a:t>
            </a:r>
            <a:r>
              <a:rPr lang="fa-IR" sz="3200" b="1" dirty="0">
                <a:cs typeface="B Lotus" pitchFamily="2" charset="-78"/>
              </a:rPr>
              <a:t>متوسط رشد بهره وری کل عوامل تولید </a:t>
            </a:r>
            <a:r>
              <a:rPr lang="fa-IR" sz="3200" b="1" dirty="0" smtClean="0">
                <a:cs typeface="B Lotus" pitchFamily="2" charset="-78"/>
              </a:rPr>
              <a:t>2/8%</a:t>
            </a:r>
          </a:p>
          <a:p>
            <a:pPr algn="justLow" rtl="1"/>
            <a:endParaRPr lang="fa-IR" sz="2700" b="1" dirty="0" smtClean="0">
              <a:cs typeface="B Lotus" pitchFamily="2" charset="-78"/>
            </a:endParaRPr>
          </a:p>
          <a:p>
            <a:pPr algn="justLow" rtl="1"/>
            <a:r>
              <a:rPr lang="fa-IR" sz="2500" b="1" dirty="0" smtClean="0">
                <a:solidFill>
                  <a:srgbClr val="0000FF"/>
                </a:solidFill>
                <a:cs typeface="B Lotus" pitchFamily="2" charset="-78"/>
              </a:rPr>
              <a:t>زیرنویس:</a:t>
            </a:r>
          </a:p>
          <a:p>
            <a:pPr algn="justLow" rtl="1"/>
            <a:r>
              <a:rPr lang="fa-IR" sz="2800" b="1" dirty="0" smtClean="0">
                <a:solidFill>
                  <a:srgbClr val="0000FF"/>
                </a:solidFill>
                <a:cs typeface="B Lotus" pitchFamily="2" charset="-78"/>
              </a:rPr>
              <a:t>*</a:t>
            </a:r>
            <a:r>
              <a:rPr lang="fa-IR" sz="2500" b="1" dirty="0" smtClean="0">
                <a:solidFill>
                  <a:srgbClr val="0000FF"/>
                </a:solidFill>
                <a:cs typeface="B Lotus" pitchFamily="2" charset="-78"/>
              </a:rPr>
              <a:t> آمار بانک مرکزی و مرکز آمار ایران حاکی از عدم توفیق در ارتقاء متغیرهای اقتصادی فوق است و فاصله زیادی با این ارقام دارد،</a:t>
            </a:r>
            <a:br>
              <a:rPr lang="fa-IR" sz="2500" b="1" dirty="0" smtClean="0">
                <a:solidFill>
                  <a:srgbClr val="0000FF"/>
                </a:solidFill>
                <a:cs typeface="B Lotus" pitchFamily="2" charset="-78"/>
              </a:rPr>
            </a:br>
            <a:r>
              <a:rPr lang="fa-IR" sz="2500" b="1" dirty="0" smtClean="0">
                <a:solidFill>
                  <a:srgbClr val="0000FF"/>
                </a:solidFill>
                <a:cs typeface="B Lotus" pitchFamily="2" charset="-78"/>
              </a:rPr>
              <a:t>بطوریکه در سالهای باقیمانده از برنامه جبران انحراف این متغیرها بعید بنظر می رسد.</a:t>
            </a:r>
          </a:p>
          <a:p>
            <a:pPr algn="justLow" rtl="1"/>
            <a:endParaRPr lang="fa-IR" sz="2800" b="1" dirty="0" smtClean="0">
              <a:solidFill>
                <a:srgbClr val="0000FF"/>
              </a:solidFill>
              <a:cs typeface="B Lotus" pitchFamily="2" charset="-78"/>
            </a:endParaRPr>
          </a:p>
          <a:p>
            <a:pPr algn="justLow" rtl="1"/>
            <a:endParaRPr lang="fa-IR" sz="2700" b="1" dirty="0" smtClean="0">
              <a:cs typeface="B Lotus" pitchFamily="2" charset="-78"/>
            </a:endParaRPr>
          </a:p>
          <a:p>
            <a:pPr algn="justLow" rtl="1"/>
            <a:endParaRPr lang="fa-IR" sz="2700" b="1" dirty="0" smtClean="0">
              <a:cs typeface="B Lotus" pitchFamily="2" charset="-78"/>
            </a:endParaRPr>
          </a:p>
          <a:p>
            <a:pPr algn="justLow" rtl="1"/>
            <a:endParaRPr lang="en-US" sz="2700" b="1" dirty="0">
              <a:cs typeface="B Lotus" pitchFamily="2" charset="-78"/>
            </a:endParaRPr>
          </a:p>
        </p:txBody>
      </p:sp>
      <p:sp>
        <p:nvSpPr>
          <p:cNvPr id="6" name="Rectangle 5"/>
          <p:cNvSpPr/>
          <p:nvPr/>
        </p:nvSpPr>
        <p:spPr>
          <a:xfrm>
            <a:off x="649060" y="102833"/>
            <a:ext cx="7772400" cy="646331"/>
          </a:xfrm>
          <a:prstGeom prst="rect">
            <a:avLst/>
          </a:prstGeom>
        </p:spPr>
        <p:txBody>
          <a:bodyPr wrap="square">
            <a:spAutoFit/>
          </a:bodyPr>
          <a:lstStyle/>
          <a:p>
            <a:pPr algn="ctr" rtl="1"/>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 تکالیف عمده برنامه پنجساله ششم در این بخش</a:t>
            </a: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0" name="Straight Connector 9"/>
          <p:cNvCxnSpPr/>
          <p:nvPr/>
        </p:nvCxnSpPr>
        <p:spPr>
          <a:xfrm flipH="1">
            <a:off x="2952750" y="4343400"/>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10598FB-6E59-4DB3-B0E1-3AE75BB8E23F}"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rgbClr val="D9C3A5">
                <a:tint val="50000"/>
                <a:satMod val="180000"/>
              </a:srgbClr>
            </a:duotone>
            <a:lum bright="-31000" contrast="74000"/>
            <a:extLst>
              <a:ext uri="{28A0092B-C50C-407E-A947-70E740481C1C}">
                <a14:useLocalDpi xmlns:a14="http://schemas.microsoft.com/office/drawing/2010/main" val="0"/>
              </a:ext>
            </a:extLst>
          </a:blip>
          <a:srcRect/>
          <a:stretch>
            <a:fillRect/>
          </a:stretch>
        </p:blipFill>
        <p:spPr bwMode="auto">
          <a:xfrm rot="16200000">
            <a:off x="-1377686" y="3386798"/>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rgbClr val="D9C3A5">
                <a:tint val="50000"/>
                <a:satMod val="180000"/>
              </a:srgbClr>
            </a:duotone>
            <a:lum bright="-36000" contrast="76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sp>
        <p:nvSpPr>
          <p:cNvPr id="6" name="Title 5"/>
          <p:cNvSpPr>
            <a:spLocks noGrp="1"/>
          </p:cNvSpPr>
          <p:nvPr>
            <p:ph type="title"/>
          </p:nvPr>
        </p:nvSpPr>
        <p:spPr>
          <a:xfrm>
            <a:off x="304803" y="246823"/>
            <a:ext cx="8229600" cy="857250"/>
          </a:xfrm>
        </p:spPr>
        <p:txBody>
          <a:bodyPr>
            <a:normAutofit/>
          </a:bodyPr>
          <a:lstStyle/>
          <a:p>
            <a:pPr algn="justLow" rtl="1"/>
            <a:r>
              <a:rPr lang="fa-IR" sz="3600" dirty="0">
                <a:solidFill>
                  <a:srgbClr val="FF0000"/>
                </a:solidFill>
                <a:cs typeface="B Titr" pitchFamily="2" charset="-78"/>
              </a:rPr>
              <a:t>بند الف ماده 4 : </a:t>
            </a:r>
            <a:r>
              <a:rPr lang="fa-IR" sz="3000" dirty="0">
                <a:cs typeface="B Titr" pitchFamily="2" charset="-78"/>
              </a:rPr>
              <a:t>سرمایه گذاری</a:t>
            </a:r>
            <a:endParaRPr lang="en-US" sz="3000" dirty="0">
              <a:cs typeface="B Titr" pitchFamily="2" charset="-78"/>
            </a:endParaRPr>
          </a:p>
        </p:txBody>
      </p:sp>
      <p:sp>
        <p:nvSpPr>
          <p:cNvPr id="8" name="Content Placeholder 7"/>
          <p:cNvSpPr>
            <a:spLocks noGrp="1"/>
          </p:cNvSpPr>
          <p:nvPr>
            <p:ph idx="1"/>
          </p:nvPr>
        </p:nvSpPr>
        <p:spPr>
          <a:xfrm>
            <a:off x="761999" y="938151"/>
            <a:ext cx="7848600" cy="5153891"/>
          </a:xfrm>
        </p:spPr>
        <p:txBody>
          <a:bodyPr>
            <a:normAutofit/>
          </a:bodyPr>
          <a:lstStyle/>
          <a:p>
            <a:pPr algn="justLow" rtl="1">
              <a:lnSpc>
                <a:spcPct val="150000"/>
              </a:lnSpc>
              <a:buNone/>
            </a:pPr>
            <a:r>
              <a:rPr lang="fa-IR" sz="3200" b="1" dirty="0">
                <a:cs typeface="B Lotus" pitchFamily="2" charset="-78"/>
              </a:rPr>
              <a:t>   باید سالیانه بطور متوسط 35 میلیارد دلار از خطوط اعتباری بانکهای خارجی در قالب تأمین مالی </a:t>
            </a:r>
            <a:r>
              <a:rPr lang="fa-IR" sz="3200" b="1" dirty="0" smtClean="0">
                <a:cs typeface="B Lotus" pitchFamily="2" charset="-78"/>
              </a:rPr>
              <a:t>فاینانس شامل 15میلیارد </a:t>
            </a:r>
            <a:r>
              <a:rPr lang="fa-IR" sz="3200" b="1" dirty="0">
                <a:cs typeface="B Lotus" pitchFamily="2" charset="-78"/>
              </a:rPr>
              <a:t>دلار به شکل سرمایه گذاری مستقیم و </a:t>
            </a:r>
            <a:r>
              <a:rPr lang="fa-IR" sz="3200" b="1" dirty="0" smtClean="0">
                <a:cs typeface="B Lotus" pitchFamily="2" charset="-78"/>
              </a:rPr>
              <a:t>20 میلیارد </a:t>
            </a:r>
            <a:r>
              <a:rPr lang="fa-IR" sz="3200" b="1" dirty="0">
                <a:cs typeface="B Lotus" pitchFamily="2" charset="-78"/>
              </a:rPr>
              <a:t>دلار با قراردادهای مشارکتی خارجی استفاده </a:t>
            </a:r>
            <a:r>
              <a:rPr lang="fa-IR" sz="3200" b="1" dirty="0" smtClean="0">
                <a:cs typeface="B Lotus" pitchFamily="2" charset="-78"/>
              </a:rPr>
              <a:t>شود.</a:t>
            </a:r>
          </a:p>
          <a:p>
            <a:pPr algn="justLow" rtl="1">
              <a:lnSpc>
                <a:spcPct val="150000"/>
              </a:lnSpc>
              <a:buNone/>
            </a:pPr>
            <a:r>
              <a:rPr lang="fa-IR" sz="3000" b="1" dirty="0" smtClean="0">
                <a:cs typeface="B Lotus" pitchFamily="2" charset="-78"/>
              </a:rPr>
              <a:t> </a:t>
            </a:r>
          </a:p>
          <a:p>
            <a:pPr algn="justLow" rtl="1">
              <a:buNone/>
            </a:pPr>
            <a:r>
              <a:rPr lang="fa-IR" sz="2500" b="1" dirty="0" smtClean="0">
                <a:solidFill>
                  <a:srgbClr val="0000FF"/>
                </a:solidFill>
                <a:cs typeface="B Lotus" pitchFamily="2" charset="-78"/>
              </a:rPr>
              <a:t>  زیرنویس:</a:t>
            </a:r>
          </a:p>
          <a:p>
            <a:pPr algn="justLow" rtl="1">
              <a:buNone/>
            </a:pPr>
            <a:r>
              <a:rPr lang="fa-IR" sz="2500" b="1" dirty="0" smtClean="0">
                <a:solidFill>
                  <a:srgbClr val="0000FF"/>
                </a:solidFill>
                <a:cs typeface="B Lotus" pitchFamily="2" charset="-78"/>
              </a:rPr>
              <a:t> </a:t>
            </a:r>
            <a:r>
              <a:rPr lang="fa-IR" sz="2800" b="1" dirty="0" smtClean="0">
                <a:solidFill>
                  <a:srgbClr val="0000FF"/>
                </a:solidFill>
                <a:cs typeface="B Lotus" pitchFamily="2" charset="-78"/>
              </a:rPr>
              <a:t>*</a:t>
            </a:r>
            <a:r>
              <a:rPr lang="fa-IR" sz="2500" b="1" dirty="0" smtClean="0">
                <a:solidFill>
                  <a:srgbClr val="0000FF"/>
                </a:solidFill>
                <a:cs typeface="B Lotus" pitchFamily="2" charset="-78"/>
              </a:rPr>
              <a:t> این بند نیز اجرائی نشده و آمار موجود حاکی از عدم استفاده از این فرصت بوده است.</a:t>
            </a:r>
            <a:endParaRPr lang="en-US" sz="2500" b="1" dirty="0">
              <a:cs typeface="B Lotus" pitchFamily="2" charset="-78"/>
            </a:endParaRPr>
          </a:p>
        </p:txBody>
      </p:sp>
      <p:cxnSp>
        <p:nvCxnSpPr>
          <p:cNvPr id="9" name="Straight Connector 8"/>
          <p:cNvCxnSpPr/>
          <p:nvPr/>
        </p:nvCxnSpPr>
        <p:spPr>
          <a:xfrm flipH="1">
            <a:off x="2952750" y="4234051"/>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lum bright="-14000" contrast="80000"/>
            <a:extLst>
              <a:ext uri="{28A0092B-C50C-407E-A947-70E740481C1C}">
                <a14:useLocalDpi xmlns:a14="http://schemas.microsoft.com/office/drawing/2010/main" val="0"/>
              </a:ext>
            </a:extLst>
          </a:blip>
          <a:srcRect/>
          <a:stretch>
            <a:fillRect/>
          </a:stretch>
        </p:blipFill>
        <p:spPr bwMode="auto">
          <a:xfrm rot="16200000">
            <a:off x="-1355915" y="3397683"/>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lum bright="-18000" contrast="70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sp>
        <p:nvSpPr>
          <p:cNvPr id="7" name="Title 6"/>
          <p:cNvSpPr>
            <a:spLocks noGrp="1"/>
          </p:cNvSpPr>
          <p:nvPr>
            <p:ph type="ctrTitle"/>
          </p:nvPr>
        </p:nvSpPr>
        <p:spPr>
          <a:xfrm>
            <a:off x="838202" y="-183771"/>
            <a:ext cx="7522028" cy="1102519"/>
          </a:xfrm>
        </p:spPr>
        <p:txBody>
          <a:bodyPr/>
          <a:lstStyle/>
          <a:p>
            <a:pPr algn="justLow" rtl="1"/>
            <a:r>
              <a:rPr lang="fa-IR" dirty="0" smtClean="0">
                <a:solidFill>
                  <a:srgbClr val="FF0000"/>
                </a:solidFill>
                <a:cs typeface="B Titr" pitchFamily="2" charset="-78"/>
              </a:rPr>
              <a:t>بند ب ماده 4 تا 65 :</a:t>
            </a:r>
            <a:endParaRPr lang="en-US" sz="2400" b="1" dirty="0">
              <a:solidFill>
                <a:srgbClr val="0000FF"/>
              </a:solidFill>
              <a:latin typeface="+mn-lt"/>
              <a:ea typeface="+mn-ea"/>
              <a:cs typeface="B Titr" pitchFamily="2" charset="-78"/>
            </a:endParaRPr>
          </a:p>
        </p:txBody>
      </p:sp>
      <p:sp>
        <p:nvSpPr>
          <p:cNvPr id="6" name="Rectangle 5"/>
          <p:cNvSpPr/>
          <p:nvPr/>
        </p:nvSpPr>
        <p:spPr>
          <a:xfrm>
            <a:off x="566057" y="600503"/>
            <a:ext cx="7935686" cy="6678751"/>
          </a:xfrm>
          <a:prstGeom prst="rect">
            <a:avLst/>
          </a:prstGeom>
        </p:spPr>
        <p:txBody>
          <a:bodyPr wrap="square">
            <a:spAutoFit/>
          </a:bodyPr>
          <a:lstStyle/>
          <a:p>
            <a:pPr algn="justLow" rtl="1"/>
            <a:r>
              <a:rPr lang="fa-IR" sz="2800" b="1" dirty="0">
                <a:solidFill>
                  <a:srgbClr val="0000FF"/>
                </a:solidFill>
                <a:cs typeface="B Titr" pitchFamily="2" charset="-78"/>
              </a:rPr>
              <a:t>1</a:t>
            </a:r>
            <a:r>
              <a:rPr lang="fa-IR" sz="2600" b="1" dirty="0">
                <a:solidFill>
                  <a:srgbClr val="0000FF"/>
                </a:solidFill>
                <a:cs typeface="B Titr" pitchFamily="2" charset="-78"/>
              </a:rPr>
              <a:t>)  </a:t>
            </a:r>
            <a:r>
              <a:rPr lang="fa-IR" sz="2700" b="1" dirty="0">
                <a:cs typeface="B Lotus" pitchFamily="2" charset="-78"/>
              </a:rPr>
              <a:t>حمایت از حقوق مالکیت و تولید ثروت</a:t>
            </a:r>
          </a:p>
          <a:p>
            <a:pPr algn="justLow" rtl="1"/>
            <a:r>
              <a:rPr lang="fa-IR" sz="2700" b="1" dirty="0">
                <a:solidFill>
                  <a:srgbClr val="0000FF"/>
                </a:solidFill>
                <a:cs typeface="B Titr" pitchFamily="2" charset="-78"/>
              </a:rPr>
              <a:t>2) </a:t>
            </a:r>
            <a:r>
              <a:rPr lang="fa-IR" sz="2700" b="1" dirty="0">
                <a:cs typeface="B Lotus" pitchFamily="2" charset="-78"/>
              </a:rPr>
              <a:t>نگاه ارزشی به کار و ثروت آفرینی قانونی و مشروع</a:t>
            </a:r>
          </a:p>
          <a:p>
            <a:pPr algn="justLow" rtl="1"/>
            <a:r>
              <a:rPr lang="fa-IR" sz="2700" b="1" dirty="0">
                <a:solidFill>
                  <a:srgbClr val="0000FF"/>
                </a:solidFill>
                <a:cs typeface="B Titr" pitchFamily="2" charset="-78"/>
              </a:rPr>
              <a:t>3) </a:t>
            </a:r>
            <a:r>
              <a:rPr lang="fa-IR" sz="2700" b="1" dirty="0">
                <a:cs typeface="B Lotus" pitchFamily="2" charset="-78"/>
              </a:rPr>
              <a:t>عدم مداخله در تصمیم گیری فعالان اقتصادی</a:t>
            </a:r>
          </a:p>
          <a:p>
            <a:pPr algn="justLow" rtl="1"/>
            <a:r>
              <a:rPr lang="fa-IR" sz="2700" b="1" dirty="0">
                <a:solidFill>
                  <a:srgbClr val="0000FF"/>
                </a:solidFill>
                <a:cs typeface="B Titr" pitchFamily="2" charset="-78"/>
              </a:rPr>
              <a:t>4) </a:t>
            </a:r>
            <a:r>
              <a:rPr lang="fa-IR" sz="2700" b="1" dirty="0">
                <a:cs typeface="B Lotus" pitchFamily="2" charset="-78"/>
              </a:rPr>
              <a:t>تدوین بنگاهداری نوین در بخش دولتی</a:t>
            </a:r>
          </a:p>
          <a:p>
            <a:pPr algn="justLow" rtl="1"/>
            <a:r>
              <a:rPr lang="fa-IR" sz="2700" b="1" dirty="0">
                <a:solidFill>
                  <a:srgbClr val="0000FF"/>
                </a:solidFill>
                <a:cs typeface="B Titr" pitchFamily="2" charset="-78"/>
              </a:rPr>
              <a:t>5) </a:t>
            </a:r>
            <a:r>
              <a:rPr lang="fa-IR" sz="2700" b="1" dirty="0">
                <a:cs typeface="B Lotus" pitchFamily="2" charset="-78"/>
              </a:rPr>
              <a:t>ممنوعیت سرمایه گذاری جدید برای بخش دولتی</a:t>
            </a:r>
          </a:p>
          <a:p>
            <a:pPr algn="justLow" rtl="1"/>
            <a:r>
              <a:rPr lang="fa-IR" sz="2700" b="1" dirty="0">
                <a:solidFill>
                  <a:srgbClr val="0000FF"/>
                </a:solidFill>
                <a:cs typeface="B Titr" pitchFamily="2" charset="-78"/>
              </a:rPr>
              <a:t>6) </a:t>
            </a:r>
            <a:r>
              <a:rPr lang="fa-IR" sz="2700" b="1" dirty="0">
                <a:cs typeface="B Lotus" pitchFamily="2" charset="-78"/>
              </a:rPr>
              <a:t>قطع وابستگی بودجه کشور به نفت</a:t>
            </a:r>
          </a:p>
          <a:p>
            <a:pPr algn="justLow" rtl="1"/>
            <a:r>
              <a:rPr lang="fa-IR" sz="2700" b="1" dirty="0">
                <a:solidFill>
                  <a:srgbClr val="0000FF"/>
                </a:solidFill>
                <a:cs typeface="B Titr" pitchFamily="2" charset="-78"/>
              </a:rPr>
              <a:t>7) </a:t>
            </a:r>
            <a:r>
              <a:rPr lang="fa-IR" sz="2700" b="1" dirty="0">
                <a:cs typeface="B Lotus" pitchFamily="2" charset="-78"/>
              </a:rPr>
              <a:t>توسعه بازار سرمایه</a:t>
            </a:r>
          </a:p>
          <a:p>
            <a:pPr algn="justLow" rtl="1"/>
            <a:r>
              <a:rPr lang="fa-IR" sz="2700" b="1" dirty="0">
                <a:solidFill>
                  <a:srgbClr val="0000FF"/>
                </a:solidFill>
                <a:cs typeface="B Titr" pitchFamily="2" charset="-78"/>
              </a:rPr>
              <a:t>8) </a:t>
            </a:r>
            <a:r>
              <a:rPr lang="fa-IR" sz="2700" b="1" dirty="0">
                <a:cs typeface="B Lotus" pitchFamily="2" charset="-78"/>
              </a:rPr>
              <a:t>ممنوعیت تخفیف یا معافیت مالیاتی</a:t>
            </a:r>
          </a:p>
          <a:p>
            <a:pPr algn="justLow" rtl="1"/>
            <a:r>
              <a:rPr lang="fa-IR" sz="2700" b="1" dirty="0">
                <a:solidFill>
                  <a:srgbClr val="0000FF"/>
                </a:solidFill>
                <a:cs typeface="B Titr" pitchFamily="2" charset="-78"/>
              </a:rPr>
              <a:t>9) </a:t>
            </a:r>
            <a:r>
              <a:rPr lang="fa-IR" sz="2700" b="1" dirty="0">
                <a:cs typeface="B Lotus" pitchFamily="2" charset="-78"/>
              </a:rPr>
              <a:t>استقرار سامانه های نظارتی برخط برای نظارت مستمر در نظام </a:t>
            </a:r>
            <a:r>
              <a:rPr lang="fa-IR" sz="2700" b="1" dirty="0" smtClean="0">
                <a:cs typeface="B Lotus" pitchFamily="2" charset="-78"/>
              </a:rPr>
              <a:t>بانکی جهت </a:t>
            </a:r>
            <a:r>
              <a:rPr lang="fa-IR" sz="2700" b="1" dirty="0">
                <a:cs typeface="B Lotus" pitchFamily="2" charset="-78"/>
              </a:rPr>
              <a:t>جلوگیری از تخلف های احتمالی قبل از </a:t>
            </a:r>
            <a:r>
              <a:rPr lang="fa-IR" sz="2700" b="1" dirty="0" smtClean="0">
                <a:cs typeface="B Lotus" pitchFamily="2" charset="-78"/>
              </a:rPr>
              <a:t>وقوع</a:t>
            </a:r>
          </a:p>
          <a:p>
            <a:pPr algn="justLow" rtl="1"/>
            <a:endParaRPr lang="fa-IR" sz="2600" b="1" dirty="0" smtClean="0">
              <a:cs typeface="B Lotus" pitchFamily="2" charset="-78"/>
            </a:endParaRPr>
          </a:p>
          <a:p>
            <a:pPr algn="justLow" rtl="1">
              <a:buNone/>
            </a:pPr>
            <a:r>
              <a:rPr lang="fa-IR" sz="2500" b="1" dirty="0" smtClean="0">
                <a:solidFill>
                  <a:srgbClr val="0000FF"/>
                </a:solidFill>
                <a:cs typeface="B Lotus" pitchFamily="2" charset="-78"/>
              </a:rPr>
              <a:t>زیرنویس:</a:t>
            </a:r>
          </a:p>
          <a:p>
            <a:pPr algn="justLow" rtl="1">
              <a:buNone/>
            </a:pPr>
            <a:r>
              <a:rPr lang="fa-IR" sz="2500" b="1" dirty="0" smtClean="0">
                <a:solidFill>
                  <a:srgbClr val="0000FF"/>
                </a:solidFill>
                <a:cs typeface="B Lotus" pitchFamily="2" charset="-78"/>
              </a:rPr>
              <a:t> </a:t>
            </a:r>
            <a:r>
              <a:rPr lang="fa-IR" sz="2800" b="1" dirty="0" smtClean="0">
                <a:solidFill>
                  <a:srgbClr val="0000FF"/>
                </a:solidFill>
                <a:cs typeface="B Lotus" pitchFamily="2" charset="-78"/>
              </a:rPr>
              <a:t>*</a:t>
            </a:r>
            <a:r>
              <a:rPr lang="fa-IR" sz="2500" b="1" dirty="0" smtClean="0">
                <a:solidFill>
                  <a:srgbClr val="0000FF"/>
                </a:solidFill>
                <a:cs typeface="B Lotus" pitchFamily="2" charset="-78"/>
              </a:rPr>
              <a:t> شاخص های کسب و کار ارائه شده از سوی سازمانهای بین المللی و همچنین گزارش فصلنامه های بانک مرکزی حاکی از عدم توفیق در بندهای یک الی 8 و در برخی از موارد نزول رتبه ایران را شاهد هستیم.</a:t>
            </a:r>
            <a:endParaRPr lang="fa-IR" sz="2500" b="1" dirty="0">
              <a:cs typeface="B Lotus" pitchFamily="2" charset="-78"/>
            </a:endParaRPr>
          </a:p>
          <a:p>
            <a:pPr algn="justLow" rtl="1"/>
            <a:r>
              <a:rPr lang="fa-IR" sz="2400" b="1" dirty="0">
                <a:cs typeface="B Lotus" pitchFamily="2" charset="-78"/>
              </a:rPr>
              <a:t> </a:t>
            </a:r>
            <a:endParaRPr lang="en-US" sz="2400" b="1" dirty="0">
              <a:cs typeface="B Lotus" pitchFamily="2" charset="-78"/>
            </a:endParaRPr>
          </a:p>
        </p:txBody>
      </p:sp>
      <p:cxnSp>
        <p:nvCxnSpPr>
          <p:cNvPr id="10" name="Straight Connector 9"/>
          <p:cNvCxnSpPr/>
          <p:nvPr/>
        </p:nvCxnSpPr>
        <p:spPr>
          <a:xfrm flipH="1">
            <a:off x="2896386" y="4974548"/>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10598FB-6E59-4DB3-B0E1-3AE75BB8E23F}"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89857" y="944334"/>
            <a:ext cx="8098971" cy="5143501"/>
          </a:xfrm>
        </p:spPr>
        <p:txBody>
          <a:bodyPr>
            <a:normAutofit/>
          </a:bodyPr>
          <a:lstStyle/>
          <a:p>
            <a:pPr algn="justLow" rtl="1"/>
            <a:r>
              <a:rPr lang="fa-IR" sz="2925" dirty="0">
                <a:solidFill>
                  <a:srgbClr val="FF0000"/>
                </a:solidFill>
                <a:effectLst>
                  <a:glow rad="228600">
                    <a:schemeClr val="accent6">
                      <a:satMod val="175000"/>
                      <a:alpha val="40000"/>
                    </a:schemeClr>
                  </a:glow>
                </a:effectLst>
                <a:cs typeface="B Titr" pitchFamily="2" charset="-78"/>
              </a:rPr>
              <a:t>هیأت رئیسه اتاق بازرگانی، صنایع، معادن و کشاورزی تهران</a:t>
            </a:r>
            <a:endParaRPr lang="en-US" sz="2925" dirty="0">
              <a:solidFill>
                <a:srgbClr val="FF0000"/>
              </a:solidFill>
              <a:effectLst>
                <a:glow rad="228600">
                  <a:schemeClr val="accent6">
                    <a:satMod val="175000"/>
                    <a:alpha val="40000"/>
                  </a:schemeClr>
                </a:glow>
              </a:effectLst>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pic>
        <p:nvPicPr>
          <p:cNvPr id="8" name="Picture 7" descr="SAE_6744.JPG"/>
          <p:cNvPicPr>
            <a:picLocks noChangeAspect="1"/>
          </p:cNvPicPr>
          <p:nvPr/>
        </p:nvPicPr>
        <p:blipFill>
          <a:blip r:embed="rId3" cstate="print"/>
          <a:stretch>
            <a:fillRect/>
          </a:stretch>
        </p:blipFill>
        <p:spPr>
          <a:xfrm>
            <a:off x="576943" y="1553922"/>
            <a:ext cx="7946572" cy="4388008"/>
          </a:xfrm>
          <a:prstGeom prst="rect">
            <a:avLst/>
          </a:prstGeom>
        </p:spPr>
      </p:pic>
      <p:pic>
        <p:nvPicPr>
          <p:cNvPr id="9" name="Picture 8"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55912" y="3424899"/>
            <a:ext cx="3267000" cy="511629"/>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3</a:t>
            </a:fld>
            <a:endParaRPr lang="en-US">
              <a:solidFill>
                <a:prstClr val="black">
                  <a:tint val="75000"/>
                </a:prstClr>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7000" contrast="76000"/>
            <a:extLst>
              <a:ext uri="{28A0092B-C50C-407E-A947-70E740481C1C}">
                <a14:useLocalDpi xmlns:a14="http://schemas.microsoft.com/office/drawing/2010/main" val="0"/>
              </a:ext>
            </a:extLst>
          </a:blip>
          <a:srcRect/>
          <a:stretch>
            <a:fillRect/>
          </a:stretch>
        </p:blipFill>
        <p:spPr bwMode="auto">
          <a:xfrm rot="16200000">
            <a:off x="-1355915" y="3299714"/>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6000" contrast="82000"/>
            <a:extLst>
              <a:ext uri="{28A0092B-C50C-407E-A947-70E740481C1C}">
                <a14:useLocalDpi xmlns:a14="http://schemas.microsoft.com/office/drawing/2010/main" val="0"/>
              </a:ext>
            </a:extLst>
          </a:blip>
          <a:srcRect/>
          <a:stretch>
            <a:fillRect/>
          </a:stretch>
        </p:blipFill>
        <p:spPr bwMode="auto">
          <a:xfrm rot="5400000">
            <a:off x="7232915" y="3283385"/>
            <a:ext cx="3267000" cy="511629"/>
          </a:xfrm>
          <a:prstGeom prst="rect">
            <a:avLst/>
          </a:prstGeom>
          <a:noFill/>
          <a:ln>
            <a:noFill/>
          </a:ln>
        </p:spPr>
      </p:pic>
      <p:sp>
        <p:nvSpPr>
          <p:cNvPr id="6" name="Content Placeholder 5"/>
          <p:cNvSpPr>
            <a:spLocks noGrp="1"/>
          </p:cNvSpPr>
          <p:nvPr>
            <p:ph idx="1"/>
          </p:nvPr>
        </p:nvSpPr>
        <p:spPr>
          <a:xfrm>
            <a:off x="620486" y="365744"/>
            <a:ext cx="7935686" cy="6587791"/>
          </a:xfrm>
        </p:spPr>
        <p:txBody>
          <a:bodyPr/>
          <a:lstStyle/>
          <a:p>
            <a:pPr algn="justLow">
              <a:buNone/>
            </a:pPr>
            <a:r>
              <a:rPr lang="fa-IR" dirty="0" smtClean="0">
                <a:solidFill>
                  <a:srgbClr val="0000FF"/>
                </a:solidFill>
                <a:cs typeface="B Titr" pitchFamily="2" charset="-78"/>
              </a:rPr>
              <a:t>10</a:t>
            </a:r>
            <a:r>
              <a:rPr lang="fa-IR" sz="2600" dirty="0" smtClean="0">
                <a:solidFill>
                  <a:srgbClr val="0000FF"/>
                </a:solidFill>
                <a:cs typeface="B Titr" pitchFamily="2" charset="-78"/>
              </a:rPr>
              <a:t>) </a:t>
            </a:r>
            <a:r>
              <a:rPr lang="fa-IR" sz="2600" b="1" dirty="0" smtClean="0">
                <a:cs typeface="B Lotus" pitchFamily="2" charset="-78"/>
              </a:rPr>
              <a:t>دولت مکلف به اصلاح قوانین، مقررات، رویه ها، محیط کسب و کار را به گونه ای که شاخص های رقابت پذیری بین المللی و حقوق مالکیت را هر سال 20% ارتقاء داده و رتبه ایران را به کمتر از 70 برساند</a:t>
            </a:r>
          </a:p>
          <a:p>
            <a:pPr algn="justLow">
              <a:buNone/>
            </a:pPr>
            <a:r>
              <a:rPr lang="fa-IR" sz="2600" dirty="0" smtClean="0">
                <a:solidFill>
                  <a:srgbClr val="0000FF"/>
                </a:solidFill>
                <a:cs typeface="B Titr" pitchFamily="2" charset="-78"/>
              </a:rPr>
              <a:t>11)</a:t>
            </a:r>
            <a:r>
              <a:rPr lang="fa-IR" sz="2600" b="1" dirty="0" smtClean="0">
                <a:cs typeface="B Lotus" pitchFamily="2" charset="-78"/>
              </a:rPr>
              <a:t> دولت مکلف شده است نسبت به کاهش خطر پذیری (ریسک) اجتماعی در محیط کسب و کار الزام امنیت فضای کسب و کار را به تصویب شورای امنیت ملی برساند</a:t>
            </a:r>
          </a:p>
          <a:p>
            <a:pPr algn="justLow">
              <a:buNone/>
            </a:pPr>
            <a:r>
              <a:rPr lang="fa-IR" sz="2600" dirty="0" smtClean="0">
                <a:solidFill>
                  <a:srgbClr val="0000FF"/>
                </a:solidFill>
                <a:cs typeface="B Titr" pitchFamily="2" charset="-78"/>
              </a:rPr>
              <a:t>12) </a:t>
            </a:r>
            <a:r>
              <a:rPr lang="fa-IR" sz="2600" b="1" dirty="0" smtClean="0">
                <a:cs typeface="B Lotus" pitchFamily="2" charset="-78"/>
              </a:rPr>
              <a:t>دولت مکلف شده است تا سهم تعاون در اقتصاد را با همکاری اتاق های بازرگانی و تعاون به 25% ارتقاء دهد</a:t>
            </a:r>
          </a:p>
          <a:p>
            <a:pPr algn="justLow">
              <a:buNone/>
            </a:pPr>
            <a:r>
              <a:rPr lang="fa-IR" sz="2600" dirty="0" smtClean="0">
                <a:solidFill>
                  <a:srgbClr val="0000FF"/>
                </a:solidFill>
                <a:cs typeface="B Titr" pitchFamily="2" charset="-78"/>
              </a:rPr>
              <a:t>13 ) </a:t>
            </a:r>
            <a:r>
              <a:rPr lang="fa-IR" sz="2600" b="1" dirty="0" smtClean="0">
                <a:cs typeface="B Lotus" pitchFamily="2" charset="-78"/>
              </a:rPr>
              <a:t>دولت مکلف شده است اقدامات لازم را در جهت افزایش ارزش افزوده و تکمیل زنجیره ارزش در بخش انرژی، پتروشیمی و پالایشگاهها انجام دهد و ظرفیت پتروشیمی ها را به 100 میلیون تن برساند </a:t>
            </a:r>
          </a:p>
          <a:p>
            <a:pPr algn="justLow">
              <a:buNone/>
            </a:pPr>
            <a:r>
              <a:rPr lang="fa-IR" sz="2500" b="1" dirty="0" smtClean="0">
                <a:solidFill>
                  <a:srgbClr val="0000FF"/>
                </a:solidFill>
                <a:cs typeface="B Lotus" pitchFamily="2" charset="-78"/>
              </a:rPr>
              <a:t>زیرنویس:</a:t>
            </a:r>
          </a:p>
          <a:p>
            <a:pPr algn="justLow">
              <a:buNone/>
            </a:pPr>
            <a:r>
              <a:rPr lang="fa-IR" sz="2500" b="1" dirty="0" smtClean="0">
                <a:solidFill>
                  <a:srgbClr val="0000FF"/>
                </a:solidFill>
                <a:cs typeface="B Lotus" pitchFamily="2" charset="-78"/>
              </a:rPr>
              <a:t> 1) بند10: علیرغم شناسائی بیش از 2000 قانون و بخشنامه و دستورالعمل</a:t>
            </a:r>
            <a:endParaRPr lang="fa-IR" sz="2500" b="1" dirty="0" smtClean="0">
              <a:cs typeface="B Lotus" pitchFamily="2" charset="-78"/>
            </a:endParaRPr>
          </a:p>
          <a:p>
            <a:pPr algn="justLow">
              <a:buNone/>
            </a:pPr>
            <a:endParaRPr lang="fa-IR" b="1" dirty="0" smtClean="0">
              <a:cs typeface="B Lotus" pitchFamily="2" charset="-78"/>
            </a:endParaRPr>
          </a:p>
          <a:p>
            <a:pPr algn="justLow">
              <a:buNone/>
            </a:pPr>
            <a:endParaRPr lang="en-US" b="1" dirty="0" smtClean="0">
              <a:cs typeface="B Lotus" pitchFamily="2" charset="-78"/>
            </a:endParaRPr>
          </a:p>
        </p:txBody>
      </p:sp>
      <p:cxnSp>
        <p:nvCxnSpPr>
          <p:cNvPr id="8" name="Straight Connector 7"/>
          <p:cNvCxnSpPr/>
          <p:nvPr/>
        </p:nvCxnSpPr>
        <p:spPr>
          <a:xfrm flipH="1">
            <a:off x="2999013" y="5430210"/>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7092A381-8558-41A1-9691-F8268093C487}" type="slidenum">
              <a:rPr lang="fa-IR" smtClean="0"/>
              <a:pPr/>
              <a:t>30</a:t>
            </a:fld>
            <a:endParaRPr lang="fa-I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61" y="723338"/>
            <a:ext cx="8325134" cy="5744030"/>
          </a:xfrm>
        </p:spPr>
        <p:txBody>
          <a:bodyPr/>
          <a:lstStyle/>
          <a:p>
            <a:pPr algn="justLow">
              <a:lnSpc>
                <a:spcPct val="150000"/>
              </a:lnSpc>
              <a:buNone/>
            </a:pPr>
            <a:r>
              <a:rPr lang="fa-IR" sz="2600" b="1" dirty="0" smtClean="0">
                <a:solidFill>
                  <a:srgbClr val="0000FF"/>
                </a:solidFill>
                <a:cs typeface="B Lotus" pitchFamily="2" charset="-78"/>
              </a:rPr>
              <a:t>  </a:t>
            </a:r>
            <a:r>
              <a:rPr lang="fa-IR" sz="2500" b="1" dirty="0" smtClean="0">
                <a:solidFill>
                  <a:srgbClr val="0000FF"/>
                </a:solidFill>
                <a:cs typeface="B Lotus" pitchFamily="2" charset="-78"/>
              </a:rPr>
              <a:t>مخل کسب و کار و 540 مجوز زائد از سوی اتاقهای</a:t>
            </a:r>
            <a:r>
              <a:rPr lang="fa-IR" sz="2500" b="1" dirty="0" smtClean="0">
                <a:cs typeface="B Lotus" pitchFamily="2" charset="-78"/>
              </a:rPr>
              <a:t> </a:t>
            </a:r>
            <a:r>
              <a:rPr lang="fa-IR" sz="2500" b="1" dirty="0" smtClean="0">
                <a:solidFill>
                  <a:srgbClr val="0000FF"/>
                </a:solidFill>
                <a:cs typeface="B Lotus" pitchFamily="2" charset="-78"/>
              </a:rPr>
              <a:t>بازرگانی، صنایع، معادن و کشاورزی و همچنین وزارت محترم اقتصاد و دارایی، متأسفانه اصلاح یا حذف این قوانین بقدری کند و بطئی است که دهها سال بطول خواهد انجامید تا اصلاح شود، ضمن اینکه هرروز نیز به این قوانین افزوده می شود.</a:t>
            </a:r>
          </a:p>
          <a:p>
            <a:pPr algn="justLow">
              <a:lnSpc>
                <a:spcPct val="150000"/>
              </a:lnSpc>
              <a:buNone/>
            </a:pPr>
            <a:r>
              <a:rPr lang="fa-IR" sz="2500" b="1" dirty="0" smtClean="0">
                <a:solidFill>
                  <a:srgbClr val="0000FF"/>
                </a:solidFill>
                <a:cs typeface="B Lotus" pitchFamily="2" charset="-78"/>
              </a:rPr>
              <a:t>   2) بند 12: سهم تعاون در اقتصاد نیز افزایش نیافته است</a:t>
            </a:r>
          </a:p>
          <a:p>
            <a:pPr algn="justLow">
              <a:lnSpc>
                <a:spcPct val="150000"/>
              </a:lnSpc>
              <a:buNone/>
            </a:pPr>
            <a:r>
              <a:rPr lang="fa-IR" sz="2500" b="1" dirty="0" smtClean="0">
                <a:solidFill>
                  <a:srgbClr val="0000FF"/>
                </a:solidFill>
                <a:cs typeface="B Lotus" pitchFamily="2" charset="-78"/>
              </a:rPr>
              <a:t>  3) بند 13: گزارش صادرات فرآورده های پتروشیمی حاکی از بهای متوسط 430 دلار برای هرتن محصولات است. درحالیکه عربستان سعودی با متوسط هرتن 720 دلار و ترکیه هرتن 930 دلار و کره جنوبی هرتن 1100 دلار و کشور آلمان هرتن 4900 دلار محصولات  پتروشیمی خود را صادر می کنند. </a:t>
            </a:r>
            <a:endParaRPr lang="en-US" sz="2500" b="1" dirty="0" smtClean="0">
              <a:solidFill>
                <a:srgbClr val="0000FF"/>
              </a:solidFill>
              <a:cs typeface="B Lotus" pitchFamily="2" charset="-78"/>
            </a:endParaRPr>
          </a:p>
        </p:txBody>
      </p:sp>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46563" y="3283385"/>
            <a:ext cx="3267000" cy="511629"/>
          </a:xfrm>
          <a:prstGeom prst="rect">
            <a:avLst/>
          </a:prstGeom>
          <a:noFill/>
          <a:ln>
            <a:noFill/>
          </a:ln>
        </p:spPr>
      </p:pic>
      <p:pic>
        <p:nvPicPr>
          <p:cNvPr id="6" name="Picture 5"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55915" y="3299714"/>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31</a:t>
            </a:fld>
            <a:endParaRPr lang="fa-I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736" y="969006"/>
            <a:ext cx="8229600" cy="5962394"/>
          </a:xfrm>
        </p:spPr>
        <p:txBody>
          <a:bodyPr/>
          <a:lstStyle/>
          <a:p>
            <a:pPr algn="justLow">
              <a:lnSpc>
                <a:spcPct val="150000"/>
              </a:lnSpc>
              <a:buNone/>
            </a:pPr>
            <a:r>
              <a:rPr lang="fa-IR" sz="2500" b="1" dirty="0" smtClean="0">
                <a:solidFill>
                  <a:srgbClr val="0000FF"/>
                </a:solidFill>
                <a:cs typeface="B Lotus" pitchFamily="2" charset="-78"/>
              </a:rPr>
              <a:t>   معنای این آمار اینست که ما در تکمیل زنجیره تولید هنوز اقدام بایسته ای نکرده ایم. درحالیکه با تخصص و تجارب و شرکتهای متعدد و همچنین استفاده از شرکتهای دانش بنیان می توانیم با ایجاد مجموعه های کوچک پتروشیمی در حد 100 میلیون یورو نسبت به تکمیل این زنجیره تولید ارزش صادرات این بخش را به چند برابر افزایش دهیم. </a:t>
            </a:r>
          </a:p>
          <a:p>
            <a:pPr algn="justLow">
              <a:lnSpc>
                <a:spcPct val="150000"/>
              </a:lnSpc>
              <a:buNone/>
            </a:pPr>
            <a:r>
              <a:rPr lang="fa-IR" sz="2500" b="1" dirty="0" smtClean="0">
                <a:solidFill>
                  <a:srgbClr val="0000FF"/>
                </a:solidFill>
                <a:cs typeface="B Lotus" pitchFamily="2" charset="-78"/>
              </a:rPr>
              <a:t>   محدودۀ ظرفیت تولید فرآورده های پتروشیمی امروز قریب 85 میلیون تن اعم از درحال بهره برداری و در دست اجرا است، که براساس آمار وزارت صنعت و معدن 53 هزار تن تولید داریم.</a:t>
            </a:r>
          </a:p>
          <a:p>
            <a:pPr algn="justLow">
              <a:lnSpc>
                <a:spcPct val="150000"/>
              </a:lnSpc>
              <a:buNone/>
            </a:pPr>
            <a:r>
              <a:rPr lang="fa-IR" sz="2500" dirty="0" smtClean="0">
                <a:cs typeface="B Lotus" pitchFamily="2" charset="-78"/>
              </a:rPr>
              <a:t>  </a:t>
            </a:r>
            <a:endParaRPr lang="en-US" sz="2500" dirty="0" smtClean="0">
              <a:cs typeface="B Lotus" pitchFamily="2" charset="-78"/>
            </a:endParaRPr>
          </a:p>
          <a:p>
            <a:pPr>
              <a:buNone/>
            </a:pPr>
            <a:endParaRPr lang="en-US" dirty="0"/>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2915" y="3283385"/>
            <a:ext cx="3267000" cy="511629"/>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55915" y="3299714"/>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32</a:t>
            </a:fld>
            <a:endParaRPr lang="fa-I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1000" contrast="96000"/>
            <a:extLst>
              <a:ext uri="{28A0092B-C50C-407E-A947-70E740481C1C}">
                <a14:useLocalDpi xmlns:a14="http://schemas.microsoft.com/office/drawing/2010/main" val="0"/>
              </a:ext>
            </a:extLst>
          </a:blip>
          <a:srcRect/>
          <a:stretch>
            <a:fillRect/>
          </a:stretch>
        </p:blipFill>
        <p:spPr bwMode="auto">
          <a:xfrm rot="5400000">
            <a:off x="7222029" y="3305156"/>
            <a:ext cx="3267000" cy="511629"/>
          </a:xfrm>
          <a:prstGeom prst="rect">
            <a:avLst/>
          </a:prstGeom>
          <a:noFill/>
          <a:ln>
            <a:noFill/>
          </a:ln>
        </p:spPr>
      </p:pic>
      <p:sp>
        <p:nvSpPr>
          <p:cNvPr id="11" name="Content Placeholder 10"/>
          <p:cNvSpPr>
            <a:spLocks noGrp="1"/>
          </p:cNvSpPr>
          <p:nvPr>
            <p:ph idx="1"/>
          </p:nvPr>
        </p:nvSpPr>
        <p:spPr>
          <a:xfrm>
            <a:off x="609600" y="435944"/>
            <a:ext cx="7924800" cy="6128632"/>
          </a:xfrm>
        </p:spPr>
        <p:txBody>
          <a:bodyPr/>
          <a:lstStyle/>
          <a:p>
            <a:pPr algn="just">
              <a:buNone/>
            </a:pPr>
            <a:r>
              <a:rPr lang="fa-IR" dirty="0" smtClean="0">
                <a:solidFill>
                  <a:srgbClr val="0000FF"/>
                </a:solidFill>
                <a:cs typeface="B Titr" pitchFamily="2" charset="-78"/>
              </a:rPr>
              <a:t>14</a:t>
            </a:r>
            <a:r>
              <a:rPr lang="fa-IR" sz="2600" dirty="0" smtClean="0">
                <a:solidFill>
                  <a:srgbClr val="0000FF"/>
                </a:solidFill>
                <a:cs typeface="B Titr" pitchFamily="2" charset="-78"/>
              </a:rPr>
              <a:t>) </a:t>
            </a:r>
            <a:r>
              <a:rPr lang="fa-IR" sz="2600" b="1" dirty="0" smtClean="0">
                <a:cs typeface="B Lotus" pitchFamily="2" charset="-78"/>
              </a:rPr>
              <a:t>بانک مرکزی( شورای پول و اعتبار) مکلف شده است با تنظیم سیاستهای بانکی؛ سهم صنعت و معدن را به 40% از تسهیلات پرداختی ارتقاء دهد</a:t>
            </a:r>
          </a:p>
          <a:p>
            <a:pPr algn="just">
              <a:buNone/>
            </a:pPr>
            <a:r>
              <a:rPr lang="fa-IR" sz="2600" dirty="0" smtClean="0">
                <a:solidFill>
                  <a:srgbClr val="0000FF"/>
                </a:solidFill>
                <a:cs typeface="B Titr" pitchFamily="2" charset="-78"/>
              </a:rPr>
              <a:t>15) </a:t>
            </a:r>
            <a:r>
              <a:rPr lang="fa-IR" sz="2600" b="1" dirty="0" smtClean="0">
                <a:cs typeface="B Lotus" pitchFamily="2" charset="-78"/>
              </a:rPr>
              <a:t>دولت مکلف شده است پوشش خطرات افزایش سالیانه بیش از 10% نرخ را در بودجه سنواتی پیش بینی کند</a:t>
            </a:r>
          </a:p>
          <a:p>
            <a:pPr algn="just">
              <a:buNone/>
            </a:pPr>
            <a:r>
              <a:rPr lang="fa-IR" sz="2600" dirty="0" smtClean="0">
                <a:solidFill>
                  <a:srgbClr val="0000FF"/>
                </a:solidFill>
                <a:cs typeface="B Titr" pitchFamily="2" charset="-78"/>
              </a:rPr>
              <a:t>16) </a:t>
            </a:r>
            <a:r>
              <a:rPr lang="fa-IR" sz="2600" b="1" dirty="0" smtClean="0">
                <a:cs typeface="B Lotus" pitchFamily="2" charset="-78"/>
              </a:rPr>
              <a:t>دولت مکلف شده است با همکاری سایر قوا، ورود کالای قاچاق را در طول سالهای برنامه؛ سالیانه 10% کاهش دهد</a:t>
            </a:r>
          </a:p>
          <a:p>
            <a:pPr algn="just">
              <a:buNone/>
            </a:pPr>
            <a:r>
              <a:rPr lang="fa-IR" sz="2600" dirty="0" smtClean="0">
                <a:solidFill>
                  <a:srgbClr val="0000FF"/>
                </a:solidFill>
                <a:cs typeface="B Titr" pitchFamily="2" charset="-78"/>
              </a:rPr>
              <a:t>17) </a:t>
            </a:r>
            <a:r>
              <a:rPr lang="fa-IR" sz="2600" b="1" dirty="0" smtClean="0">
                <a:cs typeface="B Lotus" pitchFamily="2" charset="-78"/>
              </a:rPr>
              <a:t>دولت مکلف شده است 10% از منابع ورودی صندوق توسعه ملی را برای ارائه تسهیلات ریالی به </a:t>
            </a:r>
            <a:r>
              <a:rPr lang="en-US" sz="2600" b="1" dirty="0">
                <a:cs typeface="B Lotus" pitchFamily="2" charset="-78"/>
              </a:rPr>
              <a:t>SME</a:t>
            </a:r>
            <a:r>
              <a:rPr lang="fa-IR" sz="2600" b="1" dirty="0" smtClean="0">
                <a:cs typeface="B Lotus" pitchFamily="2" charset="-78"/>
              </a:rPr>
              <a:t> ها از طریق بانکهای عامل دولتی تخصیص دهد</a:t>
            </a:r>
          </a:p>
          <a:p>
            <a:pPr algn="just">
              <a:buNone/>
            </a:pPr>
            <a:endParaRPr lang="fa-IR" sz="2700" b="1" dirty="0" smtClean="0">
              <a:cs typeface="B Lotus" pitchFamily="2" charset="-78"/>
            </a:endParaRPr>
          </a:p>
          <a:p>
            <a:pPr algn="justLow">
              <a:buNone/>
            </a:pPr>
            <a:r>
              <a:rPr lang="fa-IR" sz="2500" b="1" dirty="0" smtClean="0">
                <a:solidFill>
                  <a:srgbClr val="0000FF"/>
                </a:solidFill>
                <a:cs typeface="B Lotus" pitchFamily="2" charset="-78"/>
              </a:rPr>
              <a:t>زیرنویس:</a:t>
            </a:r>
          </a:p>
          <a:p>
            <a:pPr algn="justLow">
              <a:buNone/>
            </a:pPr>
            <a:r>
              <a:rPr lang="fa-IR" sz="2500" b="1" dirty="0" smtClean="0">
                <a:solidFill>
                  <a:srgbClr val="0000FF"/>
                </a:solidFill>
                <a:cs typeface="B Lotus" pitchFamily="2" charset="-78"/>
              </a:rPr>
              <a:t> 1) بند14: از وضعیت اسفباری برخوردار است و سهم صنعت و معدن که در سال 1396 برابر 31 درصد بود در 9 ماهه سالجاری به 27/4% کاهش یافته</a:t>
            </a:r>
            <a:endParaRPr lang="en-US" sz="2500" dirty="0" smtClean="0"/>
          </a:p>
          <a:p>
            <a:pPr algn="justLow">
              <a:buNone/>
            </a:pPr>
            <a:endParaRPr lang="fa-IR" sz="2600" b="1" dirty="0" smtClean="0">
              <a:cs typeface="B Lotus" pitchFamily="2" charset="-78"/>
            </a:endParaRPr>
          </a:p>
        </p:txBody>
      </p:sp>
      <p:pic>
        <p:nvPicPr>
          <p:cNvPr id="12" name="Picture 1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1000" contrast="96000"/>
            <a:extLst>
              <a:ext uri="{28A0092B-C50C-407E-A947-70E740481C1C}">
                <a14:useLocalDpi xmlns:a14="http://schemas.microsoft.com/office/drawing/2010/main" val="0"/>
              </a:ext>
            </a:extLst>
          </a:blip>
          <a:srcRect/>
          <a:stretch>
            <a:fillRect/>
          </a:stretch>
        </p:blipFill>
        <p:spPr bwMode="auto">
          <a:xfrm rot="16200000">
            <a:off x="-1361355" y="3267053"/>
            <a:ext cx="3267000" cy="511629"/>
          </a:xfrm>
          <a:prstGeom prst="rect">
            <a:avLst/>
          </a:prstGeom>
          <a:noFill/>
          <a:ln>
            <a:noFill/>
          </a:ln>
        </p:spPr>
      </p:pic>
      <p:cxnSp>
        <p:nvCxnSpPr>
          <p:cNvPr id="8" name="Straight Connector 7"/>
          <p:cNvCxnSpPr/>
          <p:nvPr/>
        </p:nvCxnSpPr>
        <p:spPr>
          <a:xfrm flipH="1">
            <a:off x="2999013" y="5007122"/>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092A381-8558-41A1-9691-F8268093C487}" type="slidenum">
              <a:rPr lang="fa-IR" smtClean="0"/>
              <a:pPr/>
              <a:t>33</a:t>
            </a:fld>
            <a:endParaRPr lang="fa-I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9" y="491326"/>
            <a:ext cx="8202306" cy="5935098"/>
          </a:xfrm>
        </p:spPr>
        <p:txBody>
          <a:bodyPr/>
          <a:lstStyle/>
          <a:p>
            <a:pPr algn="justLow">
              <a:lnSpc>
                <a:spcPct val="150000"/>
              </a:lnSpc>
              <a:buNone/>
            </a:pPr>
            <a:r>
              <a:rPr lang="fa-IR" sz="2500" b="1" dirty="0" smtClean="0">
                <a:solidFill>
                  <a:srgbClr val="0000FF"/>
                </a:solidFill>
                <a:cs typeface="B Lotus" pitchFamily="2" charset="-78"/>
              </a:rPr>
              <a:t>   و این کاهش در حالیست که:</a:t>
            </a:r>
          </a:p>
          <a:p>
            <a:pPr algn="justLow">
              <a:lnSpc>
                <a:spcPct val="150000"/>
              </a:lnSpc>
              <a:buNone/>
            </a:pPr>
            <a:r>
              <a:rPr lang="fa-IR" sz="2500" b="1" dirty="0" smtClean="0">
                <a:solidFill>
                  <a:srgbClr val="0000FF"/>
                </a:solidFill>
                <a:cs typeface="B Lotus" pitchFamily="2" charset="-78"/>
              </a:rPr>
              <a:t>   اولاً: نرخ ارز برای مواد اولیه، قطعات منفصله، ماشین آلات خط تولید بیش از 2/4 برابر شده</a:t>
            </a:r>
          </a:p>
          <a:p>
            <a:pPr algn="justLow">
              <a:lnSpc>
                <a:spcPct val="150000"/>
              </a:lnSpc>
              <a:buNone/>
            </a:pPr>
            <a:r>
              <a:rPr lang="fa-IR" sz="2500" b="1" dirty="0" smtClean="0">
                <a:solidFill>
                  <a:srgbClr val="0000FF"/>
                </a:solidFill>
                <a:cs typeface="B Lotus" pitchFamily="2" charset="-78"/>
              </a:rPr>
              <a:t>   ثانیاً: بهای مواد اولیه و محصولات داخلی نیز بیش از 2 برابر گردیده</a:t>
            </a:r>
          </a:p>
          <a:p>
            <a:pPr algn="justLow">
              <a:lnSpc>
                <a:spcPct val="150000"/>
              </a:lnSpc>
              <a:buNone/>
            </a:pPr>
            <a:r>
              <a:rPr lang="fa-IR" sz="2500" b="1" dirty="0" smtClean="0">
                <a:solidFill>
                  <a:srgbClr val="0000FF"/>
                </a:solidFill>
                <a:cs typeface="B Lotus" pitchFamily="2" charset="-78"/>
              </a:rPr>
              <a:t>   ثالثاً: پیش پرداخت در گشایش اعتبار از 15 تا 30 درصد به 135 درصد افزایش یافته است</a:t>
            </a:r>
          </a:p>
          <a:p>
            <a:pPr algn="justLow">
              <a:lnSpc>
                <a:spcPct val="150000"/>
              </a:lnSpc>
              <a:buNone/>
            </a:pPr>
            <a:r>
              <a:rPr lang="fa-IR" sz="2500" b="1" dirty="0" smtClean="0">
                <a:solidFill>
                  <a:srgbClr val="0000FF"/>
                </a:solidFill>
                <a:cs typeface="B Lotus" pitchFamily="2" charset="-78"/>
              </a:rPr>
              <a:t>   * لذا بخش تولید قطعاً به نقدینگی 2/5 برابر سال 1396 نیاز داشته ولی سهم تخصیص تسهیلات از 31% به 27/4 درصد کاهش یافته که زنگ خطر جدی برای رشد تولید است.</a:t>
            </a:r>
          </a:p>
          <a:p>
            <a:pPr algn="justLow">
              <a:lnSpc>
                <a:spcPct val="150000"/>
              </a:lnSpc>
              <a:buNone/>
            </a:pPr>
            <a:endParaRPr lang="fa-IR" sz="2500" b="1" dirty="0" smtClean="0">
              <a:solidFill>
                <a:srgbClr val="0000FF"/>
              </a:solidFill>
              <a:cs typeface="B Lotus" pitchFamily="2" charset="-78"/>
            </a:endParaRPr>
          </a:p>
          <a:p>
            <a:pPr algn="justLow">
              <a:lnSpc>
                <a:spcPct val="150000"/>
              </a:lnSpc>
              <a:buNone/>
            </a:pPr>
            <a:endParaRPr lang="fa-IR" sz="2500" b="1" dirty="0" smtClean="0">
              <a:solidFill>
                <a:srgbClr val="0000FF"/>
              </a:solidFill>
              <a:cs typeface="B Lotus" pitchFamily="2" charset="-78"/>
            </a:endParaRPr>
          </a:p>
          <a:p>
            <a:pPr algn="justLow">
              <a:lnSpc>
                <a:spcPct val="150000"/>
              </a:lnSpc>
              <a:buNone/>
            </a:pPr>
            <a:endParaRPr lang="en-US" sz="2600" dirty="0"/>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5677" y="3305156"/>
            <a:ext cx="3267000" cy="511629"/>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61355" y="3267053"/>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34</a:t>
            </a:fld>
            <a:endParaRPr lang="fa-I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2" y="245660"/>
            <a:ext cx="7956645" cy="6237026"/>
          </a:xfrm>
        </p:spPr>
        <p:txBody>
          <a:bodyPr/>
          <a:lstStyle/>
          <a:p>
            <a:pPr algn="justLow">
              <a:lnSpc>
                <a:spcPct val="150000"/>
              </a:lnSpc>
              <a:buNone/>
            </a:pPr>
            <a:r>
              <a:rPr lang="fa-IR" sz="2500" b="1" dirty="0" smtClean="0">
                <a:solidFill>
                  <a:srgbClr val="0000FF"/>
                </a:solidFill>
                <a:cs typeface="B Lotus" pitchFamily="2" charset="-78"/>
              </a:rPr>
              <a:t> بررسی عملکرد 22 بانک خصوصی در سال 1396درخصوص نسبت های نقدینگی حاکی از:</a:t>
            </a:r>
          </a:p>
          <a:p>
            <a:pPr algn="justLow">
              <a:lnSpc>
                <a:spcPct val="150000"/>
              </a:lnSpc>
              <a:buNone/>
            </a:pPr>
            <a:r>
              <a:rPr lang="fa-IR" sz="2500" b="1" dirty="0" smtClean="0">
                <a:solidFill>
                  <a:srgbClr val="0000FF"/>
                </a:solidFill>
                <a:cs typeface="B Lotus" pitchFamily="2" charset="-78"/>
              </a:rPr>
              <a:t>1- سهم اسکناس و مسکوکات در گردش از حجم نقدینگی         3/2درصد</a:t>
            </a:r>
          </a:p>
          <a:p>
            <a:pPr>
              <a:lnSpc>
                <a:spcPct val="150000"/>
              </a:lnSpc>
              <a:buNone/>
            </a:pPr>
            <a:r>
              <a:rPr lang="fa-IR" sz="2500" b="1" dirty="0" smtClean="0">
                <a:solidFill>
                  <a:srgbClr val="0000FF"/>
                </a:solidFill>
                <a:cs typeface="B Lotus" pitchFamily="2" charset="-78"/>
              </a:rPr>
              <a:t>2- سهم سپرده نزد بانک مرکزی از حجم نقدینگی                     10درصد</a:t>
            </a:r>
          </a:p>
          <a:p>
            <a:pPr>
              <a:lnSpc>
                <a:spcPct val="150000"/>
              </a:lnSpc>
              <a:buNone/>
            </a:pPr>
            <a:r>
              <a:rPr lang="fa-IR" sz="2500" b="1" dirty="0" smtClean="0">
                <a:solidFill>
                  <a:srgbClr val="0000FF"/>
                </a:solidFill>
                <a:cs typeface="B Lotus" pitchFamily="2" charset="-78"/>
              </a:rPr>
              <a:t>3- سهم تسهیلات سررسید گذشته از حجم نقدینگی                2/69درصد</a:t>
            </a:r>
          </a:p>
          <a:p>
            <a:pPr>
              <a:lnSpc>
                <a:spcPct val="150000"/>
              </a:lnSpc>
              <a:buNone/>
            </a:pPr>
            <a:r>
              <a:rPr lang="fa-IR" sz="2500" b="1" dirty="0" smtClean="0">
                <a:solidFill>
                  <a:srgbClr val="0000FF"/>
                </a:solidFill>
                <a:cs typeface="B Lotus" pitchFamily="2" charset="-78"/>
              </a:rPr>
              <a:t>4- سهم معوقات از حجم نقدینگی                                        2 درصد</a:t>
            </a:r>
          </a:p>
          <a:p>
            <a:pPr>
              <a:lnSpc>
                <a:spcPct val="150000"/>
              </a:lnSpc>
              <a:buNone/>
            </a:pPr>
            <a:r>
              <a:rPr lang="fa-IR" sz="2500" b="1" dirty="0" smtClean="0">
                <a:solidFill>
                  <a:srgbClr val="0000FF"/>
                </a:solidFill>
                <a:cs typeface="B Lotus" pitchFamily="2" charset="-78"/>
              </a:rPr>
              <a:t>5- سهم مطالبات مشکوک الوصول از حجم نقدینگی               2/48درصد</a:t>
            </a:r>
          </a:p>
          <a:p>
            <a:pPr>
              <a:lnSpc>
                <a:spcPct val="150000"/>
              </a:lnSpc>
              <a:buNone/>
            </a:pPr>
            <a:r>
              <a:rPr lang="fa-IR" sz="2500" b="1" dirty="0" smtClean="0">
                <a:solidFill>
                  <a:srgbClr val="0000FF"/>
                </a:solidFill>
                <a:cs typeface="B Lotus" pitchFamily="2" charset="-78"/>
              </a:rPr>
              <a:t>6- سهم مطالبات از دولت و شرکتهای دولتی از حجم نقدینگی   17/8درصد</a:t>
            </a:r>
          </a:p>
          <a:p>
            <a:pPr>
              <a:lnSpc>
                <a:spcPct val="150000"/>
              </a:lnSpc>
              <a:buNone/>
            </a:pPr>
            <a:r>
              <a:rPr lang="fa-IR" sz="2500" b="1" dirty="0" smtClean="0">
                <a:solidFill>
                  <a:srgbClr val="0000FF"/>
                </a:solidFill>
                <a:cs typeface="B Lotus" pitchFamily="2" charset="-78"/>
              </a:rPr>
              <a:t>7- سهم بنگاهداری بانکها از حجم نقدینگی                          15/3درصد</a:t>
            </a:r>
          </a:p>
          <a:p>
            <a:pPr>
              <a:lnSpc>
                <a:spcPct val="150000"/>
              </a:lnSpc>
              <a:buNone/>
            </a:pPr>
            <a:r>
              <a:rPr lang="fa-IR" sz="2500" b="1" dirty="0" smtClean="0">
                <a:solidFill>
                  <a:srgbClr val="0000FF"/>
                </a:solidFill>
                <a:cs typeface="B Lotus" pitchFamily="2" charset="-78"/>
              </a:rPr>
              <a:t>جمع این 7 بند از حجم نقدینگی                                     57/47درصد</a:t>
            </a:r>
          </a:p>
          <a:p>
            <a:pPr>
              <a:lnSpc>
                <a:spcPct val="150000"/>
              </a:lnSpc>
              <a:buNone/>
            </a:pPr>
            <a:endParaRPr lang="fa-IR" b="1" dirty="0" smtClean="0">
              <a:solidFill>
                <a:srgbClr val="0000FF"/>
              </a:solidFill>
              <a:cs typeface="B Lotus" pitchFamily="2" charset="-78"/>
            </a:endParaRPr>
          </a:p>
          <a:p>
            <a:pPr>
              <a:lnSpc>
                <a:spcPct val="150000"/>
              </a:lnSpc>
              <a:buNone/>
            </a:pPr>
            <a:endParaRPr lang="fa-IR" b="1" dirty="0" smtClean="0">
              <a:solidFill>
                <a:srgbClr val="0000FF"/>
              </a:solidFill>
              <a:cs typeface="B Lotus" pitchFamily="2" charset="-78"/>
            </a:endParaRPr>
          </a:p>
          <a:p>
            <a:pPr algn="justLow">
              <a:lnSpc>
                <a:spcPct val="150000"/>
              </a:lnSpc>
              <a:buNone/>
            </a:pPr>
            <a:r>
              <a:rPr lang="fa-IR" dirty="0" smtClean="0"/>
              <a:t>    </a:t>
            </a:r>
            <a:endParaRPr lang="en-US" dirty="0"/>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5677" y="3305156"/>
            <a:ext cx="3267000" cy="511629"/>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77685" y="3226111"/>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35</a:t>
            </a:fld>
            <a:endParaRPr lang="fa-I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80" y="440124"/>
            <a:ext cx="8229600" cy="6083506"/>
          </a:xfrm>
        </p:spPr>
        <p:txBody>
          <a:bodyPr/>
          <a:lstStyle/>
          <a:p>
            <a:pPr algn="justLow">
              <a:lnSpc>
                <a:spcPct val="150000"/>
              </a:lnSpc>
              <a:buNone/>
            </a:pPr>
            <a:r>
              <a:rPr lang="fa-IR" sz="2500" b="1" dirty="0" smtClean="0">
                <a:solidFill>
                  <a:srgbClr val="0000FF"/>
                </a:solidFill>
                <a:cs typeface="B Lotus" pitchFamily="2" charset="-78"/>
              </a:rPr>
              <a:t>   براساس این آمار سهم تسهیلات از کل حجم نقدینگی 42/53درصد خواهدرسید.</a:t>
            </a:r>
            <a:endParaRPr lang="fa-IR" sz="2600" b="1" dirty="0" smtClean="0">
              <a:solidFill>
                <a:srgbClr val="0000FF"/>
              </a:solidFill>
              <a:cs typeface="B Lotus" pitchFamily="2" charset="-78"/>
            </a:endParaRPr>
          </a:p>
          <a:p>
            <a:pPr algn="justLow">
              <a:lnSpc>
                <a:spcPct val="150000"/>
              </a:lnSpc>
              <a:buNone/>
            </a:pPr>
            <a:r>
              <a:rPr lang="fa-IR" sz="2600" b="1" dirty="0" smtClean="0">
                <a:solidFill>
                  <a:srgbClr val="0000FF"/>
                </a:solidFill>
                <a:cs typeface="B Lotus" pitchFamily="2" charset="-78"/>
              </a:rPr>
              <a:t>   </a:t>
            </a:r>
            <a:r>
              <a:rPr lang="fa-IR" sz="2500" b="1" dirty="0" smtClean="0">
                <a:solidFill>
                  <a:srgbClr val="0000FF"/>
                </a:solidFill>
                <a:cs typeface="B Lotus" pitchFamily="2" charset="-78"/>
              </a:rPr>
              <a:t>یعنی در حقیقت 57/47درصد از حجم نقدینگی از دایره کمک به تولید و خدمات و سرمایه گذاری خارج و درآمد قابل توجهی هم برای بانکها ندارد.</a:t>
            </a:r>
          </a:p>
          <a:p>
            <a:pPr algn="justLow">
              <a:lnSpc>
                <a:spcPct val="150000"/>
              </a:lnSpc>
              <a:buNone/>
            </a:pPr>
            <a:r>
              <a:rPr lang="fa-IR" sz="2500" b="1" dirty="0" smtClean="0">
                <a:solidFill>
                  <a:srgbClr val="0000FF"/>
                </a:solidFill>
                <a:cs typeface="B Lotus" pitchFamily="2" charset="-78"/>
              </a:rPr>
              <a:t>  * مزید براین علت ها؛ گاهی هم دولت با انتشار اوراق مالی به این 42/53درصد ناخنک میزند که این رقم در سال 1396 برابر 8% بود. بدین معنا که اثر بخشی حجم نقدینگی بانکها برای کمک به چرخه اقتصاد مولد درحقیقت 34/53 درصد است.</a:t>
            </a:r>
          </a:p>
          <a:p>
            <a:pPr algn="justLow">
              <a:lnSpc>
                <a:spcPct val="150000"/>
              </a:lnSpc>
              <a:buNone/>
            </a:pPr>
            <a:r>
              <a:rPr lang="fa-IR" sz="2500" b="1" dirty="0" smtClean="0">
                <a:solidFill>
                  <a:srgbClr val="0000FF"/>
                </a:solidFill>
                <a:cs typeface="B Lotus" pitchFamily="2" charset="-78"/>
              </a:rPr>
              <a:t>   این بیماری اگر درمان نشود، هم اقتصاد مولد در کشور دچار بحران نقدینگی می شود و هم درآمد بانکها توان پاسخ دهی به سپرده گذاران را نخواهدداشت </a:t>
            </a:r>
          </a:p>
          <a:p>
            <a:pPr>
              <a:lnSpc>
                <a:spcPct val="150000"/>
              </a:lnSpc>
              <a:buNone/>
            </a:pPr>
            <a:r>
              <a:rPr lang="fa-IR" sz="2800" b="1" dirty="0" smtClean="0">
                <a:solidFill>
                  <a:srgbClr val="0000FF"/>
                </a:solidFill>
                <a:cs typeface="B Lotus" pitchFamily="2" charset="-78"/>
              </a:rPr>
              <a:t>   </a:t>
            </a:r>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5677" y="3305156"/>
            <a:ext cx="3267000" cy="511629"/>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64037" y="3226111"/>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36</a:t>
            </a:fld>
            <a:endParaRPr lang="fa-I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328" y="600506"/>
            <a:ext cx="8229600" cy="5744030"/>
          </a:xfrm>
        </p:spPr>
        <p:txBody>
          <a:bodyPr/>
          <a:lstStyle/>
          <a:p>
            <a:pPr algn="justLow">
              <a:lnSpc>
                <a:spcPct val="150000"/>
              </a:lnSpc>
              <a:buNone/>
            </a:pPr>
            <a:r>
              <a:rPr lang="fa-IR" sz="2500" b="1" dirty="0" smtClean="0">
                <a:solidFill>
                  <a:srgbClr val="0000FF"/>
                </a:solidFill>
                <a:cs typeface="B Lotus" pitchFamily="2" charset="-78"/>
              </a:rPr>
              <a:t>   و از همه بدتر هرساله افزایش نقدینگی سرسام آوری که پشتوانه تولیدی نداشته و باصطلاح غیرمولد است نرخ تورم را بی ثبات و همچنان دور تسلسل باطلی را درپی خواهدداشت. </a:t>
            </a:r>
          </a:p>
          <a:p>
            <a:pPr algn="justLow">
              <a:lnSpc>
                <a:spcPct val="150000"/>
              </a:lnSpc>
              <a:buNone/>
            </a:pPr>
            <a:r>
              <a:rPr lang="fa-IR" sz="2500" b="1" dirty="0" smtClean="0">
                <a:solidFill>
                  <a:srgbClr val="0000FF"/>
                </a:solidFill>
                <a:cs typeface="B Lotus" pitchFamily="2" charset="-78"/>
              </a:rPr>
              <a:t>   2) بند 15: در بودجه دیده نشده است</a:t>
            </a:r>
          </a:p>
          <a:p>
            <a:pPr algn="justLow">
              <a:lnSpc>
                <a:spcPct val="150000"/>
              </a:lnSpc>
              <a:buNone/>
            </a:pPr>
            <a:r>
              <a:rPr lang="fa-IR" sz="2500" b="1" dirty="0" smtClean="0">
                <a:solidFill>
                  <a:srgbClr val="0000FF"/>
                </a:solidFill>
                <a:cs typeface="B Lotus" pitchFamily="2" charset="-78"/>
              </a:rPr>
              <a:t>   3) بند 16: بدلیل ممنوعیت 1339 قلم کالا از یک طرف و کاهش تولید داخلی   در اقلام 1339 گانه از طرف دیگر (حسب آمار کالای منتخب وزارت صنعت، معدن و تجارت) و بالتبع بهم خوردن تعادل عرضه و تقاضا از یکسو و کشش بازارهای کشورهای همسایه در خرید محصولات مذکور، بدلیل کاهش ارزش ریال، از دیگر سو واردات کالای قاچاق را در این بخش افزایش داده است.      </a:t>
            </a:r>
            <a:endParaRPr lang="en-US" sz="2500" dirty="0"/>
          </a:p>
        </p:txBody>
      </p:sp>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5677" y="3305156"/>
            <a:ext cx="3267000" cy="511629"/>
          </a:xfrm>
          <a:prstGeom prst="rect">
            <a:avLst/>
          </a:prstGeom>
          <a:noFill/>
          <a:ln>
            <a:noFill/>
          </a:ln>
        </p:spPr>
      </p:pic>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61355" y="3267053"/>
            <a:ext cx="3267000" cy="511629"/>
          </a:xfrm>
          <a:prstGeom prst="rect">
            <a:avLst/>
          </a:prstGeom>
          <a:noFill/>
          <a:ln>
            <a:noFill/>
          </a:ln>
        </p:spPr>
      </p:pic>
      <p:sp>
        <p:nvSpPr>
          <p:cNvPr id="5" name="Slide Number Placeholder 4"/>
          <p:cNvSpPr>
            <a:spLocks noGrp="1"/>
          </p:cNvSpPr>
          <p:nvPr>
            <p:ph type="sldNum" sz="quarter" idx="12"/>
          </p:nvPr>
        </p:nvSpPr>
        <p:spPr/>
        <p:txBody>
          <a:bodyPr/>
          <a:lstStyle/>
          <a:p>
            <a:fld id="{7092A381-8558-41A1-9691-F8268093C487}" type="slidenum">
              <a:rPr lang="fa-IR" smtClean="0"/>
              <a:pPr/>
              <a:t>37</a:t>
            </a:fld>
            <a:endParaRPr lang="fa-I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388" y="1992572"/>
            <a:ext cx="7922523" cy="2743201"/>
          </a:xfrm>
        </p:spPr>
        <p:txBody>
          <a:bodyPr/>
          <a:lstStyle/>
          <a:p>
            <a:pPr algn="justLow">
              <a:lnSpc>
                <a:spcPct val="150000"/>
              </a:lnSpc>
              <a:buNone/>
            </a:pPr>
            <a:r>
              <a:rPr lang="fa-IR" sz="2500" b="1" dirty="0" smtClean="0">
                <a:solidFill>
                  <a:srgbClr val="0000FF"/>
                </a:solidFill>
                <a:cs typeface="B Lotus" pitchFamily="2" charset="-78"/>
              </a:rPr>
              <a:t>   4) بند 17: در این بند نیز براساس آمار ارائه شده از سوی وزارت صنعت، معدن و تجارت، از سوی بانکها با استقبال محدود روبرو بوده است؛ و این در حالیست که 10% منابع صندوق توسعه بعنوان وجوه اداره شده تلقی</a:t>
            </a:r>
            <a:br>
              <a:rPr lang="fa-IR" sz="2500" b="1" dirty="0" smtClean="0">
                <a:solidFill>
                  <a:srgbClr val="0000FF"/>
                </a:solidFill>
                <a:cs typeface="B Lotus" pitchFamily="2" charset="-78"/>
              </a:rPr>
            </a:br>
            <a:r>
              <a:rPr lang="fa-IR" sz="2500" b="1" dirty="0" smtClean="0">
                <a:solidFill>
                  <a:srgbClr val="0000FF"/>
                </a:solidFill>
                <a:cs typeface="B Lotus" pitchFamily="2" charset="-78"/>
              </a:rPr>
              <a:t>می گردد. </a:t>
            </a:r>
            <a:endParaRPr lang="en-US" sz="2500" dirty="0"/>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32000" contrast="92000"/>
            <a:extLst>
              <a:ext uri="{28A0092B-C50C-407E-A947-70E740481C1C}">
                <a14:useLocalDpi xmlns:a14="http://schemas.microsoft.com/office/drawing/2010/main" val="0"/>
              </a:ext>
            </a:extLst>
          </a:blip>
          <a:srcRect/>
          <a:stretch>
            <a:fillRect/>
          </a:stretch>
        </p:blipFill>
        <p:spPr bwMode="auto">
          <a:xfrm rot="5400000">
            <a:off x="7222029" y="3305156"/>
            <a:ext cx="3267000" cy="511629"/>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32000" contrast="92000"/>
            <a:extLst>
              <a:ext uri="{28A0092B-C50C-407E-A947-70E740481C1C}">
                <a14:useLocalDpi xmlns:a14="http://schemas.microsoft.com/office/drawing/2010/main" val="0"/>
              </a:ext>
            </a:extLst>
          </a:blip>
          <a:srcRect/>
          <a:stretch>
            <a:fillRect/>
          </a:stretch>
        </p:blipFill>
        <p:spPr bwMode="auto">
          <a:xfrm rot="16200000">
            <a:off x="-1361354" y="3223513"/>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38</a:t>
            </a:fld>
            <a:endParaRPr lang="fa-I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22029" y="3305156"/>
            <a:ext cx="3267000" cy="511629"/>
          </a:xfrm>
          <a:prstGeom prst="rect">
            <a:avLst/>
          </a:prstGeom>
          <a:noFill/>
          <a:ln>
            <a:noFill/>
          </a:ln>
        </p:spPr>
      </p:pic>
      <p:sp>
        <p:nvSpPr>
          <p:cNvPr id="8" name="Content Placeholder 7"/>
          <p:cNvSpPr>
            <a:spLocks noGrp="1"/>
          </p:cNvSpPr>
          <p:nvPr>
            <p:ph idx="1"/>
          </p:nvPr>
        </p:nvSpPr>
        <p:spPr>
          <a:xfrm>
            <a:off x="555172" y="531457"/>
            <a:ext cx="8055428" cy="5719217"/>
          </a:xfrm>
        </p:spPr>
        <p:txBody>
          <a:bodyPr/>
          <a:lstStyle/>
          <a:p>
            <a:pPr algn="justLow">
              <a:buNone/>
            </a:pPr>
            <a:r>
              <a:rPr lang="fa-IR" dirty="0" smtClean="0">
                <a:solidFill>
                  <a:srgbClr val="0000FF"/>
                </a:solidFill>
                <a:cs typeface="B Titr" pitchFamily="2" charset="-78"/>
              </a:rPr>
              <a:t>18</a:t>
            </a:r>
            <a:r>
              <a:rPr lang="fa-IR" sz="2600" dirty="0" smtClean="0">
                <a:solidFill>
                  <a:srgbClr val="0000FF"/>
                </a:solidFill>
                <a:cs typeface="B Titr" pitchFamily="2" charset="-78"/>
              </a:rPr>
              <a:t>) </a:t>
            </a:r>
            <a:r>
              <a:rPr lang="fa-IR" sz="2600" b="1" dirty="0" smtClean="0">
                <a:cs typeface="B Lotus" pitchFamily="2" charset="-78"/>
              </a:rPr>
              <a:t>وزارت صمت مکلف شده است حداکثر تا پایان سال اول برنامه طرح نوسازی و بازسازی صنایع؛ به منظور کاهش مصرف انرژی و آلایندگی، افزایش بازدهی، ارتقاء کیفیت تولیدات داخلی و رقابت پذیری ارائه دهد</a:t>
            </a:r>
            <a:endParaRPr lang="fa-IR" sz="2600" dirty="0" smtClean="0">
              <a:solidFill>
                <a:srgbClr val="0000FF"/>
              </a:solidFill>
              <a:cs typeface="B Titr" pitchFamily="2" charset="-78"/>
            </a:endParaRPr>
          </a:p>
          <a:p>
            <a:pPr algn="justLow">
              <a:buNone/>
            </a:pPr>
            <a:r>
              <a:rPr lang="fa-IR" sz="2600" dirty="0" smtClean="0">
                <a:solidFill>
                  <a:srgbClr val="0000FF"/>
                </a:solidFill>
                <a:cs typeface="B Titr" pitchFamily="2" charset="-78"/>
              </a:rPr>
              <a:t>19) </a:t>
            </a:r>
            <a:r>
              <a:rPr lang="fa-IR" sz="2600" b="1" dirty="0" smtClean="0">
                <a:cs typeface="B Lotus" pitchFamily="2" charset="-78"/>
              </a:rPr>
              <a:t>کلیه وزارتخانه ها از جمله نفت و نیرو و انرژی اتمی و بنگاههای عمومی مکلف شده اند پروژه های خود را در شرایط برابر به پیمانکاران بومی واجد شرایط واگذار کنند</a:t>
            </a:r>
          </a:p>
          <a:p>
            <a:pPr algn="justLow">
              <a:buNone/>
            </a:pPr>
            <a:r>
              <a:rPr lang="fa-IR" sz="2600" dirty="0" smtClean="0">
                <a:solidFill>
                  <a:srgbClr val="0000FF"/>
                </a:solidFill>
                <a:cs typeface="B Titr" pitchFamily="2" charset="-78"/>
              </a:rPr>
              <a:t>20) </a:t>
            </a:r>
            <a:r>
              <a:rPr lang="fa-IR" sz="2600" b="1" dirty="0" smtClean="0">
                <a:cs typeface="B Lotus" pitchFamily="2" charset="-78"/>
              </a:rPr>
              <a:t>وزارت نفت مکلف شده است از ظرفیت ها و توانمندی های شرکتهای بخش خصوصی و تعاونی و نهادهای عمومی غیر دولتی برای سرمایه گذاری در بخش اکتشاف، تولید و بهره برداری میادین نفت؛ تمهیدات لازم را بعمل آورد</a:t>
            </a:r>
          </a:p>
          <a:p>
            <a:pPr algn="justLow">
              <a:buNone/>
            </a:pPr>
            <a:endParaRPr lang="fa-IR" sz="2600" b="1" dirty="0" smtClean="0">
              <a:cs typeface="B Lotus" pitchFamily="2" charset="-78"/>
            </a:endParaRPr>
          </a:p>
          <a:p>
            <a:pPr algn="justLow">
              <a:buNone/>
            </a:pPr>
            <a:r>
              <a:rPr lang="fa-IR" sz="2500" b="1" dirty="0" smtClean="0">
                <a:solidFill>
                  <a:srgbClr val="0000FF"/>
                </a:solidFill>
                <a:cs typeface="B Lotus" pitchFamily="2" charset="-78"/>
              </a:rPr>
              <a:t>زیرنویس:</a:t>
            </a:r>
          </a:p>
          <a:p>
            <a:pPr algn="justLow">
              <a:buNone/>
            </a:pPr>
            <a:r>
              <a:rPr lang="fa-IR" sz="2500" b="1" dirty="0" smtClean="0">
                <a:solidFill>
                  <a:srgbClr val="0000FF"/>
                </a:solidFill>
                <a:cs typeface="B Lotus" pitchFamily="2" charset="-78"/>
              </a:rPr>
              <a:t> 5) بند18: هنوز چهارچوبی برایش تعریف نشده است</a:t>
            </a:r>
            <a:endParaRPr lang="fa-IR" sz="2500" b="1" dirty="0" smtClean="0">
              <a:cs typeface="B Lotus" pitchFamily="2" charset="-78"/>
            </a:endParaRPr>
          </a:p>
          <a:p>
            <a:pPr algn="justLow">
              <a:buNone/>
            </a:pPr>
            <a:endParaRPr lang="fa-IR" sz="2600" b="1" dirty="0" smtClean="0">
              <a:cs typeface="B Lotus" pitchFamily="2" charset="-78"/>
            </a:endParaRPr>
          </a:p>
        </p:txBody>
      </p:sp>
      <p:pic>
        <p:nvPicPr>
          <p:cNvPr id="9" name="Picture 8"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61354" y="3223513"/>
            <a:ext cx="3267000" cy="511629"/>
          </a:xfrm>
          <a:prstGeom prst="rect">
            <a:avLst/>
          </a:prstGeom>
          <a:noFill/>
          <a:ln>
            <a:noFill/>
          </a:ln>
        </p:spPr>
      </p:pic>
      <p:cxnSp>
        <p:nvCxnSpPr>
          <p:cNvPr id="10" name="Straight Connector 9"/>
          <p:cNvCxnSpPr/>
          <p:nvPr/>
        </p:nvCxnSpPr>
        <p:spPr>
          <a:xfrm flipH="1">
            <a:off x="2999013" y="5007122"/>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092A381-8558-41A1-9691-F8268093C487}" type="slidenum">
              <a:rPr lang="fa-IR" smtClean="0"/>
              <a:pPr/>
              <a:t>39</a:t>
            </a:fld>
            <a:endParaRPr lang="fa-I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5" y="823748"/>
            <a:ext cx="8839200" cy="857250"/>
          </a:xfrm>
        </p:spPr>
        <p:txBody>
          <a:bodyPr>
            <a:noAutofit/>
          </a:bodyPr>
          <a:lstStyle/>
          <a:p>
            <a:pPr rtl="1"/>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گردهمایی اتاق بازرگانی، صنایع، معادن و کشاورزی تهران با هیأت اتریش</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endParaRPr>
          </a:p>
        </p:txBody>
      </p:sp>
      <p:pic>
        <p:nvPicPr>
          <p:cNvPr id="7" name="Content Placeholder 6" descr="هیات اتریش (7).JPG"/>
          <p:cNvPicPr>
            <a:picLocks noGrp="1" noChangeAspect="1"/>
          </p:cNvPicPr>
          <p:nvPr>
            <p:ph idx="1"/>
          </p:nvPr>
        </p:nvPicPr>
        <p:blipFill>
          <a:blip r:embed="rId2" cstate="print"/>
          <a:stretch>
            <a:fillRect/>
          </a:stretch>
        </p:blipFill>
        <p:spPr>
          <a:xfrm>
            <a:off x="576943" y="1575707"/>
            <a:ext cx="3951515" cy="4278086"/>
          </a:xfrm>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424897"/>
            <a:ext cx="3267000" cy="511629"/>
          </a:xfrm>
          <a:prstGeom prst="rect">
            <a:avLst/>
          </a:prstGeom>
          <a:noFill/>
          <a:ln>
            <a:noFill/>
          </a:ln>
        </p:spPr>
      </p:pic>
      <p:pic>
        <p:nvPicPr>
          <p:cNvPr id="6" name="Picture 5"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77686" y="3424899"/>
            <a:ext cx="3267000" cy="511629"/>
          </a:xfrm>
          <a:prstGeom prst="rect">
            <a:avLst/>
          </a:prstGeom>
          <a:noFill/>
          <a:ln>
            <a:noFill/>
          </a:ln>
        </p:spPr>
      </p:pic>
      <p:pic>
        <p:nvPicPr>
          <p:cNvPr id="12" name="Picture 11" descr="هیات اتریش (6).JPG"/>
          <p:cNvPicPr>
            <a:picLocks noChangeAspect="1"/>
          </p:cNvPicPr>
          <p:nvPr/>
        </p:nvPicPr>
        <p:blipFill>
          <a:blip r:embed="rId4" cstate="print"/>
          <a:stretch>
            <a:fillRect/>
          </a:stretch>
        </p:blipFill>
        <p:spPr>
          <a:xfrm>
            <a:off x="4550229" y="1586593"/>
            <a:ext cx="4027715" cy="4267200"/>
          </a:xfrm>
          <a:prstGeom prst="rect">
            <a:avLst/>
          </a:prstGeom>
        </p:spPr>
      </p:pic>
      <p:sp>
        <p:nvSpPr>
          <p:cNvPr id="8" name="Slide Number Placeholder 7"/>
          <p:cNvSpPr>
            <a:spLocks noGrp="1"/>
          </p:cNvSpPr>
          <p:nvPr>
            <p:ph type="sldNum" sz="quarter" idx="12"/>
          </p:nvPr>
        </p:nvSpPr>
        <p:spPr/>
        <p:txBody>
          <a:bodyPr/>
          <a:lstStyle/>
          <a:p>
            <a:fld id="{110598FB-6E59-4DB3-B0E1-3AE75BB8E23F}" type="slidenum">
              <a:rPr lang="en-US" smtClean="0">
                <a:solidFill>
                  <a:prstClr val="black">
                    <a:tint val="75000"/>
                  </a:prstClr>
                </a:solidFill>
              </a:rPr>
              <a:pPr/>
              <a:t>4</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2756857"/>
            <a:ext cx="7861110" cy="1610436"/>
          </a:xfrm>
        </p:spPr>
        <p:txBody>
          <a:bodyPr/>
          <a:lstStyle/>
          <a:p>
            <a:pPr algn="justLow">
              <a:buNone/>
            </a:pPr>
            <a:r>
              <a:rPr lang="fa-IR" sz="2500" b="1" dirty="0" smtClean="0">
                <a:solidFill>
                  <a:srgbClr val="0000FF"/>
                </a:solidFill>
                <a:cs typeface="B Lotus" pitchFamily="2" charset="-78"/>
              </a:rPr>
              <a:t>6) بند 19 و 20 : امروز یکی از مشکلات شرکتهای پیمانکاری، طراحی و ساخت و مشاوره در بخش های نفت، پتروشیمی، برق و ... عدم اجرای این بند است.</a:t>
            </a:r>
            <a:endParaRPr lang="en-US" sz="2500" dirty="0"/>
          </a:p>
        </p:txBody>
      </p:sp>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22029" y="3305156"/>
            <a:ext cx="3267000" cy="511629"/>
          </a:xfrm>
          <a:prstGeom prst="rect">
            <a:avLst/>
          </a:prstGeom>
          <a:noFill/>
          <a:ln>
            <a:noFill/>
          </a:ln>
        </p:spPr>
      </p:pic>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61354" y="3223513"/>
            <a:ext cx="3267000" cy="511629"/>
          </a:xfrm>
          <a:prstGeom prst="rect">
            <a:avLst/>
          </a:prstGeom>
          <a:noFill/>
          <a:ln>
            <a:noFill/>
          </a:ln>
        </p:spPr>
      </p:pic>
      <p:sp>
        <p:nvSpPr>
          <p:cNvPr id="5" name="Slide Number Placeholder 4"/>
          <p:cNvSpPr>
            <a:spLocks noGrp="1"/>
          </p:cNvSpPr>
          <p:nvPr>
            <p:ph type="sldNum" sz="quarter" idx="12"/>
          </p:nvPr>
        </p:nvSpPr>
        <p:spPr/>
        <p:txBody>
          <a:bodyPr/>
          <a:lstStyle/>
          <a:p>
            <a:fld id="{7092A381-8558-41A1-9691-F8268093C487}" type="slidenum">
              <a:rPr lang="fa-IR" smtClean="0"/>
              <a:pPr/>
              <a:t>40</a:t>
            </a:fld>
            <a:endParaRPr lang="fa-I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46000" contrast="78000"/>
            <a:extLst>
              <a:ext uri="{28A0092B-C50C-407E-A947-70E740481C1C}">
                <a14:useLocalDpi xmlns:a14="http://schemas.microsoft.com/office/drawing/2010/main" val="0"/>
              </a:ext>
            </a:extLst>
          </a:blip>
          <a:srcRect/>
          <a:stretch>
            <a:fillRect/>
          </a:stretch>
        </p:blipFill>
        <p:spPr bwMode="auto">
          <a:xfrm rot="5400000">
            <a:off x="7158016" y="3265747"/>
            <a:ext cx="3363314" cy="534386"/>
          </a:xfrm>
          <a:prstGeom prst="rect">
            <a:avLst/>
          </a:prstGeom>
          <a:noFill/>
          <a:ln>
            <a:noFill/>
          </a:ln>
        </p:spPr>
      </p:pic>
      <p:pic>
        <p:nvPicPr>
          <p:cNvPr id="9" name="Picture 8"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40000" contrast="74000"/>
            <a:extLst>
              <a:ext uri="{28A0092B-C50C-407E-A947-70E740481C1C}">
                <a14:useLocalDpi xmlns:a14="http://schemas.microsoft.com/office/drawing/2010/main" val="0"/>
              </a:ext>
            </a:extLst>
          </a:blip>
          <a:srcRect/>
          <a:stretch>
            <a:fillRect/>
          </a:stretch>
        </p:blipFill>
        <p:spPr bwMode="auto">
          <a:xfrm rot="16200000">
            <a:off x="-1392695" y="3162334"/>
            <a:ext cx="3363314" cy="534386"/>
          </a:xfrm>
          <a:prstGeom prst="rect">
            <a:avLst/>
          </a:prstGeom>
          <a:noFill/>
          <a:ln>
            <a:noFill/>
          </a:ln>
        </p:spPr>
      </p:pic>
      <p:sp>
        <p:nvSpPr>
          <p:cNvPr id="11" name="Content Placeholder 10"/>
          <p:cNvSpPr>
            <a:spLocks noGrp="1"/>
          </p:cNvSpPr>
          <p:nvPr>
            <p:ph idx="1"/>
          </p:nvPr>
        </p:nvSpPr>
        <p:spPr>
          <a:xfrm>
            <a:off x="620486" y="563642"/>
            <a:ext cx="7870372" cy="6028227"/>
          </a:xfrm>
        </p:spPr>
        <p:txBody>
          <a:bodyPr/>
          <a:lstStyle/>
          <a:p>
            <a:pPr algn="justLow">
              <a:buNone/>
            </a:pPr>
            <a:r>
              <a:rPr lang="fa-IR" dirty="0" smtClean="0">
                <a:solidFill>
                  <a:srgbClr val="0000FF"/>
                </a:solidFill>
                <a:cs typeface="B Titr" pitchFamily="2" charset="-78"/>
              </a:rPr>
              <a:t>21</a:t>
            </a:r>
            <a:r>
              <a:rPr lang="fa-IR" sz="2600" dirty="0" smtClean="0">
                <a:solidFill>
                  <a:srgbClr val="0000FF"/>
                </a:solidFill>
                <a:cs typeface="B Titr" pitchFamily="2" charset="-78"/>
              </a:rPr>
              <a:t>) </a:t>
            </a:r>
            <a:r>
              <a:rPr lang="fa-IR" sz="2600" b="1" dirty="0" smtClean="0">
                <a:cs typeface="B Lotus" pitchFamily="2" charset="-78"/>
              </a:rPr>
              <a:t>دولت مکلف شده است فرهنگ جهادی ارزش افزوده، تولید ثروت، بهره وری، کارآفرینی، سرمایه گذاری، اشتغال مولد و اعطای نشان اقتصاد مقاومتی به اشخاص دارای خدمات برجسته را تقویت نماید</a:t>
            </a:r>
          </a:p>
          <a:p>
            <a:pPr algn="justLow">
              <a:buNone/>
            </a:pPr>
            <a:r>
              <a:rPr lang="fa-IR" sz="2600" dirty="0" smtClean="0">
                <a:solidFill>
                  <a:srgbClr val="0000FF"/>
                </a:solidFill>
                <a:cs typeface="B Titr" pitchFamily="2" charset="-78"/>
              </a:rPr>
              <a:t>22) </a:t>
            </a:r>
            <a:r>
              <a:rPr lang="fa-IR" sz="2600" b="1" dirty="0" smtClean="0">
                <a:cs typeface="B Lotus" pitchFamily="2" charset="-78"/>
              </a:rPr>
              <a:t>دولت موظف شده است نسبت به ایجاد قطب (هاب) منطقه ای برق؛ </a:t>
            </a:r>
            <a:br>
              <a:rPr lang="fa-IR" sz="2600" b="1" dirty="0" smtClean="0">
                <a:cs typeface="B Lotus" pitchFamily="2" charset="-78"/>
              </a:rPr>
            </a:br>
            <a:r>
              <a:rPr lang="fa-IR" sz="2600" b="1" dirty="0" smtClean="0">
                <a:cs typeface="B Lotus" pitchFamily="2" charset="-78"/>
              </a:rPr>
              <a:t>بطوریکه شبکه برق کشور از شمال، جنوب، شرق و غرب به کشورهای همسایه وصل شود</a:t>
            </a:r>
            <a:endParaRPr lang="fa-IR" sz="2600" dirty="0" smtClean="0">
              <a:solidFill>
                <a:srgbClr val="0000FF"/>
              </a:solidFill>
              <a:cs typeface="B Titr" pitchFamily="2" charset="-78"/>
            </a:endParaRPr>
          </a:p>
          <a:p>
            <a:pPr algn="justLow">
              <a:buNone/>
            </a:pPr>
            <a:r>
              <a:rPr lang="fa-IR" sz="2600" dirty="0" smtClean="0">
                <a:solidFill>
                  <a:srgbClr val="0000FF"/>
                </a:solidFill>
                <a:cs typeface="B Titr" pitchFamily="2" charset="-78"/>
              </a:rPr>
              <a:t>23) </a:t>
            </a:r>
            <a:r>
              <a:rPr lang="fa-IR" sz="2600" b="1" dirty="0" smtClean="0">
                <a:cs typeface="B Lotus" pitchFamily="2" charset="-78"/>
              </a:rPr>
              <a:t>دولت مکلف شده است سهم نیروگاههای تجدیدپذیر و پاک با اولویت سرمایه گذاری بخش خصوصی اعم از داخلی و خارجی با استفاده از حداکثر ظرفیت داخلی تا پایان برنامه به </a:t>
            </a:r>
            <a:r>
              <a:rPr lang="fa-IR" sz="2600" b="1" dirty="0"/>
              <a:t>55</a:t>
            </a:r>
            <a:r>
              <a:rPr lang="fa-IR" sz="2600" b="1" dirty="0" smtClean="0">
                <a:cs typeface="B Lotus" pitchFamily="2" charset="-78"/>
              </a:rPr>
              <a:t> درصد ظرفیت</a:t>
            </a:r>
            <a:r>
              <a:rPr lang="fa-IR" b="1" dirty="0" smtClean="0">
                <a:cs typeface="B Lotus" pitchFamily="2" charset="-78"/>
              </a:rPr>
              <a:t> برق کشور برساند</a:t>
            </a:r>
          </a:p>
          <a:p>
            <a:pPr algn="justLow">
              <a:buNone/>
            </a:pPr>
            <a:endParaRPr lang="fa-IR" b="1" dirty="0" smtClean="0">
              <a:cs typeface="B Lotus" pitchFamily="2" charset="-78"/>
            </a:endParaRPr>
          </a:p>
          <a:p>
            <a:pPr algn="justLow">
              <a:buNone/>
            </a:pPr>
            <a:r>
              <a:rPr lang="fa-IR" sz="2500" b="1" dirty="0" smtClean="0">
                <a:solidFill>
                  <a:srgbClr val="0000FF"/>
                </a:solidFill>
                <a:cs typeface="B Lotus" pitchFamily="2" charset="-78"/>
              </a:rPr>
              <a:t>زیرنویس:</a:t>
            </a:r>
          </a:p>
          <a:p>
            <a:pPr algn="justLow">
              <a:buNone/>
            </a:pPr>
            <a:r>
              <a:rPr lang="fa-IR" sz="2500" b="1" dirty="0" smtClean="0">
                <a:solidFill>
                  <a:srgbClr val="0000FF"/>
                </a:solidFill>
                <a:cs typeface="B Lotus" pitchFamily="2" charset="-78"/>
              </a:rPr>
              <a:t> 7) بند22: اگر به بند 22 توجه بشود با اجرای پروژه های کوچک تا 50 میلیون دلار که کمک صندوق بین المللی پول را درپی دارد و با اتصال </a:t>
            </a:r>
            <a:endParaRPr lang="fa-IR" sz="2500" b="1" dirty="0" smtClean="0">
              <a:cs typeface="B Lotus" pitchFamily="2" charset="-78"/>
            </a:endParaRPr>
          </a:p>
          <a:p>
            <a:pPr algn="justLow">
              <a:buNone/>
            </a:pPr>
            <a:endParaRPr lang="fa-IR" b="1" dirty="0" smtClean="0">
              <a:cs typeface="B Lotus" pitchFamily="2" charset="-78"/>
            </a:endParaRPr>
          </a:p>
          <a:p>
            <a:pPr algn="justLow">
              <a:buNone/>
            </a:pPr>
            <a:endParaRPr lang="fa-IR" b="1" dirty="0" smtClean="0">
              <a:cs typeface="B Lotus" pitchFamily="2" charset="-78"/>
            </a:endParaRPr>
          </a:p>
        </p:txBody>
      </p:sp>
      <p:cxnSp>
        <p:nvCxnSpPr>
          <p:cNvPr id="10" name="Straight Connector 9"/>
          <p:cNvCxnSpPr/>
          <p:nvPr/>
        </p:nvCxnSpPr>
        <p:spPr>
          <a:xfrm flipH="1">
            <a:off x="2999013" y="5007122"/>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092A381-8558-41A1-9691-F8268093C487}" type="slidenum">
              <a:rPr lang="fa-IR" smtClean="0"/>
              <a:pPr/>
              <a:t>41</a:t>
            </a:fld>
            <a:endParaRPr lang="fa-I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517" y="709686"/>
            <a:ext cx="7861110" cy="5909481"/>
          </a:xfrm>
        </p:spPr>
        <p:txBody>
          <a:bodyPr/>
          <a:lstStyle/>
          <a:p>
            <a:pPr algn="justLow">
              <a:lnSpc>
                <a:spcPct val="150000"/>
              </a:lnSpc>
              <a:buNone/>
            </a:pPr>
            <a:r>
              <a:rPr lang="fa-IR" sz="2500" b="1" dirty="0" smtClean="0">
                <a:solidFill>
                  <a:srgbClr val="0000FF"/>
                </a:solidFill>
                <a:cs typeface="B Lotus" pitchFamily="2" charset="-78"/>
              </a:rPr>
              <a:t>   شبکه سراسری برق کشور به کلیه کشورهای همسایه ایران با دارا بودن ظرفیت 75000 مگاوات تولید برق، توان آن را خواهدیافت که در 9 ماه از سال برق صادر کند و با استفاده از ظرفیت و توان تولید هزینه های تمام شده را کاهش دهد و سه ماهه پیک مصرف کشور را با واردات از این کشورها تأمین نماید. </a:t>
            </a:r>
          </a:p>
          <a:p>
            <a:pPr algn="justLow">
              <a:lnSpc>
                <a:spcPct val="150000"/>
              </a:lnSpc>
              <a:buNone/>
            </a:pPr>
            <a:r>
              <a:rPr lang="fa-IR" sz="2500" b="1" dirty="0" smtClean="0">
                <a:solidFill>
                  <a:srgbClr val="0000FF"/>
                </a:solidFill>
                <a:cs typeface="B Lotus" pitchFamily="2" charset="-78"/>
              </a:rPr>
              <a:t>   امّا علیرغم برگزاری همایش ها و جلسات برای انجام این مهم هنوز اتفاقی نیفتاده است.</a:t>
            </a:r>
          </a:p>
          <a:p>
            <a:pPr algn="justLow">
              <a:lnSpc>
                <a:spcPct val="150000"/>
              </a:lnSpc>
              <a:buNone/>
            </a:pPr>
            <a:r>
              <a:rPr lang="fa-IR" sz="2500" b="1" dirty="0" smtClean="0">
                <a:solidFill>
                  <a:srgbClr val="0000FF"/>
                </a:solidFill>
                <a:cs typeface="B Lotus" pitchFamily="2" charset="-78"/>
              </a:rPr>
              <a:t>   8) بند 23: اتفاق قابل توجهی صورت نپذیرفته است</a:t>
            </a:r>
          </a:p>
          <a:p>
            <a:pPr algn="justLow">
              <a:lnSpc>
                <a:spcPct val="150000"/>
              </a:lnSpc>
              <a:buNone/>
            </a:pPr>
            <a:r>
              <a:rPr lang="fa-IR" sz="2500" b="1" dirty="0" smtClean="0">
                <a:solidFill>
                  <a:srgbClr val="0000FF"/>
                </a:solidFill>
                <a:cs typeface="B Lotus" pitchFamily="2" charset="-78"/>
              </a:rPr>
              <a:t>   </a:t>
            </a:r>
            <a:endParaRPr lang="en-US" sz="2500" dirty="0"/>
          </a:p>
        </p:txBody>
      </p:sp>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22029" y="3305156"/>
            <a:ext cx="3267000" cy="511629"/>
          </a:xfrm>
          <a:prstGeom prst="rect">
            <a:avLst/>
          </a:prstGeom>
          <a:noFill/>
          <a:ln>
            <a:noFill/>
          </a:ln>
        </p:spPr>
      </p:pic>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61354" y="3223513"/>
            <a:ext cx="3267000" cy="511629"/>
          </a:xfrm>
          <a:prstGeom prst="rect">
            <a:avLst/>
          </a:prstGeom>
          <a:noFill/>
          <a:ln>
            <a:noFill/>
          </a:ln>
        </p:spPr>
      </p:pic>
      <p:sp>
        <p:nvSpPr>
          <p:cNvPr id="5" name="Slide Number Placeholder 4"/>
          <p:cNvSpPr>
            <a:spLocks noGrp="1"/>
          </p:cNvSpPr>
          <p:nvPr>
            <p:ph type="sldNum" sz="quarter" idx="12"/>
          </p:nvPr>
        </p:nvSpPr>
        <p:spPr/>
        <p:txBody>
          <a:bodyPr/>
          <a:lstStyle/>
          <a:p>
            <a:fld id="{7092A381-8558-41A1-9691-F8268093C487}" type="slidenum">
              <a:rPr lang="fa-IR" smtClean="0"/>
              <a:pPr/>
              <a:t>42</a:t>
            </a:fld>
            <a:endParaRPr lang="fa-I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00" y="481068"/>
            <a:ext cx="7929351" cy="6138096"/>
          </a:xfrm>
        </p:spPr>
        <p:txBody>
          <a:bodyPr/>
          <a:lstStyle/>
          <a:p>
            <a:pPr algn="justLow">
              <a:buNone/>
            </a:pPr>
            <a:r>
              <a:rPr lang="fa-IR" sz="2800" dirty="0" smtClean="0">
                <a:solidFill>
                  <a:srgbClr val="0000FF"/>
                </a:solidFill>
                <a:cs typeface="B Titr" pitchFamily="2" charset="-78"/>
              </a:rPr>
              <a:t>24) </a:t>
            </a:r>
            <a:r>
              <a:rPr lang="fa-IR" sz="2600" b="1" dirty="0" smtClean="0">
                <a:cs typeface="B Lotus" pitchFamily="2" charset="-78"/>
              </a:rPr>
              <a:t>دولت مکلف شده است به منظور افزایش درون زایی اقتصاد با رعایت قانون تشویق و حمایت از سرمایه گذاری خارجی و قانون حمایت از شرکتها و مؤسسات دانش بنیان در داخل کشور با مشارکت شرکتهای خارجی برای طراحی، مهندسی، ساخت، نصب تجهیزات و انتقال فناوری در حوزه های بالادستی و پایین دستی نفت و گاز و تبدیل نیروگاهی با اعطای تسهیلات لازم اقدام نماید</a:t>
            </a:r>
          </a:p>
          <a:p>
            <a:pPr algn="justLow">
              <a:buNone/>
            </a:pPr>
            <a:r>
              <a:rPr lang="fa-IR" sz="2800" dirty="0" smtClean="0">
                <a:solidFill>
                  <a:srgbClr val="0000FF"/>
                </a:solidFill>
                <a:cs typeface="B Titr" pitchFamily="2" charset="-78"/>
              </a:rPr>
              <a:t>25) </a:t>
            </a:r>
            <a:r>
              <a:rPr lang="fa-IR" sz="2600" b="1" dirty="0" smtClean="0">
                <a:cs typeface="B Lotus" pitchFamily="2" charset="-78"/>
              </a:rPr>
              <a:t>تکالیف قوه قضائیه درخصوص تولید و اقتصاد مقاومتی و داوری تخصصی</a:t>
            </a:r>
          </a:p>
          <a:p>
            <a:pPr algn="justLow">
              <a:buNone/>
            </a:pPr>
            <a:r>
              <a:rPr lang="fa-IR" sz="2800" dirty="0" smtClean="0">
                <a:solidFill>
                  <a:srgbClr val="0000FF"/>
                </a:solidFill>
                <a:cs typeface="B Titr" pitchFamily="2" charset="-78"/>
              </a:rPr>
              <a:t>26</a:t>
            </a:r>
            <a:r>
              <a:rPr lang="fa-IR" sz="2600" dirty="0" smtClean="0">
                <a:solidFill>
                  <a:srgbClr val="0000FF"/>
                </a:solidFill>
                <a:cs typeface="B Lotus" pitchFamily="2" charset="-78"/>
              </a:rPr>
              <a:t>) </a:t>
            </a:r>
            <a:r>
              <a:rPr lang="fa-IR" sz="2600" b="1" dirty="0" smtClean="0">
                <a:cs typeface="B Lotus" pitchFamily="2" charset="-78"/>
              </a:rPr>
              <a:t>وزارت صمت با همکاری وزارت امور خارجه مکلف شده اند تا پایان سال اول برنامه با کمک و پیشنهاد اتاق بازرگانی ایران نسبت به معرفی رایزنان بازرگانی در سفارتخانه ها اقدام نمایند</a:t>
            </a:r>
          </a:p>
          <a:p>
            <a:pPr algn="justLow">
              <a:buNone/>
            </a:pPr>
            <a:endParaRPr lang="fa-IR" sz="2600" b="1" dirty="0" smtClean="0">
              <a:cs typeface="B Lotus" pitchFamily="2" charset="-78"/>
            </a:endParaRPr>
          </a:p>
          <a:p>
            <a:pPr algn="justLow">
              <a:buNone/>
            </a:pPr>
            <a:r>
              <a:rPr lang="fa-IR" sz="2500" b="1" dirty="0" smtClean="0">
                <a:solidFill>
                  <a:srgbClr val="0000FF"/>
                </a:solidFill>
                <a:cs typeface="B Lotus" pitchFamily="2" charset="-78"/>
              </a:rPr>
              <a:t>زیرنویس:</a:t>
            </a:r>
          </a:p>
          <a:p>
            <a:pPr algn="justLow">
              <a:buNone/>
            </a:pPr>
            <a:r>
              <a:rPr lang="fa-IR" sz="2500" b="1" dirty="0" smtClean="0">
                <a:solidFill>
                  <a:srgbClr val="0000FF"/>
                </a:solidFill>
                <a:cs typeface="B Lotus" pitchFamily="2" charset="-78"/>
              </a:rPr>
              <a:t> 9) بند24: اگر بطور جدّی و پیگیر به این موضوع پرداخته نشود، قطعاً </a:t>
            </a:r>
            <a:endParaRPr lang="fa-IR" sz="2500" b="1" dirty="0" smtClean="0">
              <a:cs typeface="B Lotus" pitchFamily="2" charset="-78"/>
            </a:endParaRPr>
          </a:p>
          <a:p>
            <a:pPr algn="justLow">
              <a:buNone/>
            </a:pPr>
            <a:endParaRPr lang="en-US" sz="2600" dirty="0" smtClean="0">
              <a:cs typeface="B Lotus" pitchFamily="2" charset="-78"/>
            </a:endParaRPr>
          </a:p>
          <a:p>
            <a:pPr algn="justLow">
              <a:buNone/>
            </a:pPr>
            <a:endParaRPr lang="en-US" sz="2600" dirty="0">
              <a:cs typeface="B Lotus" pitchFamily="2" charset="-78"/>
            </a:endParaRPr>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46000" contrast="78000"/>
            <a:extLst>
              <a:ext uri="{28A0092B-C50C-407E-A947-70E740481C1C}">
                <a14:useLocalDpi xmlns:a14="http://schemas.microsoft.com/office/drawing/2010/main" val="0"/>
              </a:ext>
            </a:extLst>
          </a:blip>
          <a:srcRect/>
          <a:stretch>
            <a:fillRect/>
          </a:stretch>
        </p:blipFill>
        <p:spPr bwMode="auto">
          <a:xfrm rot="5400000">
            <a:off x="7171664" y="3265747"/>
            <a:ext cx="3363314" cy="534386"/>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40000" contrast="74000"/>
            <a:extLst>
              <a:ext uri="{28A0092B-C50C-407E-A947-70E740481C1C}">
                <a14:useLocalDpi xmlns:a14="http://schemas.microsoft.com/office/drawing/2010/main" val="0"/>
              </a:ext>
            </a:extLst>
          </a:blip>
          <a:srcRect/>
          <a:stretch>
            <a:fillRect/>
          </a:stretch>
        </p:blipFill>
        <p:spPr bwMode="auto">
          <a:xfrm rot="16200000">
            <a:off x="-1406343" y="3121390"/>
            <a:ext cx="3363314" cy="534386"/>
          </a:xfrm>
          <a:prstGeom prst="rect">
            <a:avLst/>
          </a:prstGeom>
          <a:noFill/>
          <a:ln>
            <a:noFill/>
          </a:ln>
        </p:spPr>
      </p:pic>
      <p:cxnSp>
        <p:nvCxnSpPr>
          <p:cNvPr id="7" name="Straight Connector 6"/>
          <p:cNvCxnSpPr/>
          <p:nvPr/>
        </p:nvCxnSpPr>
        <p:spPr>
          <a:xfrm flipH="1">
            <a:off x="2999013" y="5280082"/>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7092A381-8558-41A1-9691-F8268093C487}" type="slidenum">
              <a:rPr lang="fa-IR" smtClean="0"/>
              <a:pPr/>
              <a:t>43</a:t>
            </a:fld>
            <a:endParaRPr lang="fa-I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71" y="1501254"/>
            <a:ext cx="7806519" cy="4067033"/>
          </a:xfrm>
        </p:spPr>
        <p:txBody>
          <a:bodyPr/>
          <a:lstStyle/>
          <a:p>
            <a:pPr algn="justLow">
              <a:lnSpc>
                <a:spcPct val="150000"/>
              </a:lnSpc>
              <a:buNone/>
            </a:pPr>
            <a:r>
              <a:rPr lang="fa-IR" sz="2500" b="1" dirty="0" smtClean="0">
                <a:solidFill>
                  <a:srgbClr val="0000FF"/>
                </a:solidFill>
                <a:cs typeface="B Lotus" pitchFamily="2" charset="-78"/>
              </a:rPr>
              <a:t>   خسارات جبران ناپذیری بر این سرمایه ارزشمند که در طول چهل سال صورت پذیرفته وارد خواهد شد.</a:t>
            </a:r>
          </a:p>
          <a:p>
            <a:pPr algn="justLow">
              <a:lnSpc>
                <a:spcPct val="150000"/>
              </a:lnSpc>
              <a:buNone/>
            </a:pPr>
            <a:r>
              <a:rPr lang="fa-IR" sz="2500" b="1" dirty="0" smtClean="0">
                <a:solidFill>
                  <a:srgbClr val="0000FF"/>
                </a:solidFill>
                <a:cs typeface="B Lotus" pitchFamily="2" charset="-78"/>
              </a:rPr>
              <a:t>   9) بند 26: درخصوص اجرای این بند فقط معاونت اقتصادی وزارت امور خارجه مجدداً احیاء گردیده ولی درخصوص مهمترین مرحلۀ اجرائی این بند یعنی معرفی رایزنان بازرگانی سفارتخانه ها با پیشنهاد اتاق بازرگانی ایران، اجرای این بند قابل قبول نیست.</a:t>
            </a:r>
            <a:endParaRPr lang="en-US" sz="2500" dirty="0"/>
          </a:p>
        </p:txBody>
      </p:sp>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71664" y="3265747"/>
            <a:ext cx="3363314" cy="534386"/>
          </a:xfrm>
          <a:prstGeom prst="rect">
            <a:avLst/>
          </a:prstGeom>
          <a:noFill/>
          <a:ln>
            <a:noFill/>
          </a:ln>
        </p:spPr>
      </p:pic>
      <p:pic>
        <p:nvPicPr>
          <p:cNvPr id="6" name="Picture 5"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406343" y="3121390"/>
            <a:ext cx="3363314" cy="534386"/>
          </a:xfrm>
          <a:prstGeom prst="rect">
            <a:avLst/>
          </a:prstGeom>
          <a:noFill/>
          <a:ln>
            <a:noFill/>
          </a:ln>
        </p:spPr>
      </p:pic>
      <p:sp>
        <p:nvSpPr>
          <p:cNvPr id="7" name="Slide Number Placeholder 6"/>
          <p:cNvSpPr>
            <a:spLocks noGrp="1"/>
          </p:cNvSpPr>
          <p:nvPr>
            <p:ph type="sldNum" sz="quarter" idx="12"/>
          </p:nvPr>
        </p:nvSpPr>
        <p:spPr/>
        <p:txBody>
          <a:bodyPr/>
          <a:lstStyle/>
          <a:p>
            <a:fld id="{7092A381-8558-41A1-9691-F8268093C487}" type="slidenum">
              <a:rPr lang="fa-IR" smtClean="0"/>
              <a:pPr/>
              <a:t>44</a:t>
            </a:fld>
            <a:endParaRPr lang="fa-I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445" y="709683"/>
            <a:ext cx="7847462" cy="5472753"/>
          </a:xfrm>
        </p:spPr>
        <p:style>
          <a:lnRef idx="1">
            <a:schemeClr val="accent4"/>
          </a:lnRef>
          <a:fillRef idx="2">
            <a:schemeClr val="accent4"/>
          </a:fillRef>
          <a:effectRef idx="1">
            <a:schemeClr val="accent4"/>
          </a:effectRef>
          <a:fontRef idx="minor">
            <a:schemeClr val="dk1"/>
          </a:fontRef>
        </p:style>
        <p:txBody>
          <a:bodyPr>
            <a:noAutofit/>
          </a:bodyPr>
          <a:lstStyle/>
          <a:p>
            <a:pPr algn="justLow" rtl="1">
              <a:buNone/>
            </a:pPr>
            <a:r>
              <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نتیجه :</a:t>
            </a:r>
          </a:p>
          <a:p>
            <a:pPr algn="justLow" rtl="1">
              <a:lnSpc>
                <a:spcPct val="150000"/>
              </a:lnSpc>
              <a:buNone/>
            </a:pPr>
            <a:r>
              <a:rPr lang="fa-IR" sz="2800" b="1" cap="all" dirty="0" smtClean="0">
                <a:ln w="9000" cmpd="sng">
                  <a:solidFill>
                    <a:sysClr val="windowText" lastClr="000000"/>
                  </a:solidFill>
                  <a:prstDash val="solid"/>
                </a:ln>
                <a:effectLst>
                  <a:reflection blurRad="12700" stA="28000" endPos="45000" dist="1000" dir="5400000" sy="-100000" algn="bl" rotWithShape="0"/>
                </a:effectLst>
                <a:cs typeface="B Lotus" pitchFamily="2" charset="-78"/>
              </a:rPr>
              <a:t>   دولتمردان ما با اینکه خود لایحه برنامه ششم را تهیه کرده اند و پس از تصویب مجلس نیز ابلاغ نموده اند امّا به دلیل ضعف در پذیرش بخش خصوصی و گرفتار شدن در سیستم اقتصاد دولتی و بویژه نفت بعنوان صندوق کمکی بودجه، از پرداختن به تکالیف موضوعه عقب مانده اند و هر روز با مصوبات متناقض با قوانین برنامه؛ زاویه رسیدن به اهداف ماده 3 را بازتر کرده اند </a:t>
            </a:r>
            <a:endParaRPr lang="en-US" sz="2800" b="1" cap="all" dirty="0">
              <a:ln w="9000" cmpd="sng">
                <a:solidFill>
                  <a:sysClr val="windowText" lastClr="000000"/>
                </a:solidFill>
                <a:prstDash val="solid"/>
              </a:ln>
              <a:effectLst>
                <a:reflection blurRad="12700" stA="28000" endPos="45000" dist="1000" dir="5400000" sy="-100000" algn="bl" rotWithShape="0"/>
              </a:effectLst>
              <a:cs typeface="B Lotus" pitchFamily="2" charset="-78"/>
            </a:endParaRPr>
          </a:p>
        </p:txBody>
      </p:sp>
      <p:pic>
        <p:nvPicPr>
          <p:cNvPr id="7" name="Picture 6"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25000" contrast="90000"/>
            <a:extLst>
              <a:ext uri="{28A0092B-C50C-407E-A947-70E740481C1C}">
                <a14:useLocalDpi xmlns:a14="http://schemas.microsoft.com/office/drawing/2010/main" val="0"/>
              </a:ext>
            </a:extLst>
          </a:blip>
          <a:srcRect/>
          <a:stretch>
            <a:fillRect/>
          </a:stretch>
        </p:blipFill>
        <p:spPr bwMode="auto">
          <a:xfrm rot="16200000">
            <a:off x="-1355915" y="3343256"/>
            <a:ext cx="3267000" cy="511629"/>
          </a:xfrm>
          <a:prstGeom prst="rect">
            <a:avLst/>
          </a:prstGeom>
          <a:noFill/>
          <a:ln>
            <a:noFill/>
          </a:ln>
        </p:spPr>
      </p:pic>
      <p:pic>
        <p:nvPicPr>
          <p:cNvPr id="8" name="Picture 7"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28000" contrast="92000"/>
            <a:extLst>
              <a:ext uri="{28A0092B-C50C-407E-A947-70E740481C1C}">
                <a14:useLocalDpi xmlns:a14="http://schemas.microsoft.com/office/drawing/2010/main" val="0"/>
              </a:ext>
            </a:extLst>
          </a:blip>
          <a:srcRect/>
          <a:stretch>
            <a:fillRect/>
          </a:stretch>
        </p:blipFill>
        <p:spPr bwMode="auto">
          <a:xfrm rot="5400000">
            <a:off x="7232915" y="3326927"/>
            <a:ext cx="3267000" cy="511629"/>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45</a:t>
            </a:fld>
            <a:endParaRPr lang="en-US">
              <a:solidFill>
                <a:prstClr val="black">
                  <a:tint val="75000"/>
                </a:prst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029" y="1249133"/>
            <a:ext cx="7728857" cy="3148354"/>
          </a:xfrm>
        </p:spPr>
        <p:txBody>
          <a:bodyPr anchor="ctr"/>
          <a:lstStyle/>
          <a:p>
            <a:pPr algn="ctr" rtl="1">
              <a:lnSpc>
                <a:spcPct val="200000"/>
              </a:lnSpc>
            </a:pPr>
            <a:r>
              <a:rPr lang="fa-IR" b="1" dirty="0">
                <a:cs typeface="B Titr" pitchFamily="2" charset="-78"/>
              </a:rPr>
              <a:t>سیاست های کلان صنعتی در طول برنامه ششم توسعه</a:t>
            </a:r>
            <a:r>
              <a:rPr lang="en-US" dirty="0"/>
              <a:t/>
            </a:r>
            <a:br>
              <a:rPr lang="en-US" dirty="0"/>
            </a:br>
            <a:endParaRPr lang="en-US" dirty="0"/>
          </a:p>
        </p:txBody>
      </p:sp>
      <p:sp>
        <p:nvSpPr>
          <p:cNvPr id="3" name="Subtitle 2"/>
          <p:cNvSpPr>
            <a:spLocks noGrp="1"/>
          </p:cNvSpPr>
          <p:nvPr>
            <p:ph type="subTitle" idx="1"/>
          </p:nvPr>
        </p:nvSpPr>
        <p:spPr>
          <a:xfrm>
            <a:off x="555172" y="3714750"/>
            <a:ext cx="8055428" cy="800100"/>
          </a:xfrm>
        </p:spPr>
        <p:txBody>
          <a:bodyPr anchor="ctr"/>
          <a:lstStyle/>
          <a:p>
            <a:pPr algn="ctr"/>
            <a:r>
              <a:rPr lang="fa-IR" b="1" dirty="0">
                <a:solidFill>
                  <a:schemeClr val="tx1"/>
                </a:solidFill>
                <a:cs typeface="B Titr" pitchFamily="2" charset="-78"/>
              </a:rPr>
              <a:t> ( بدون در نظر گرفتن شرایط تحریم )</a:t>
            </a:r>
            <a:r>
              <a:rPr lang="fa-IR" dirty="0">
                <a:solidFill>
                  <a:schemeClr val="tx1"/>
                </a:solidFill>
                <a:cs typeface="B Titr" pitchFamily="2" charset="-78"/>
              </a:rPr>
              <a:t> </a:t>
            </a:r>
            <a:endParaRPr lang="en-US" dirty="0">
              <a:solidFill>
                <a:schemeClr val="tx1"/>
              </a:solidFill>
              <a:cs typeface="B Titr" pitchFamily="2" charset="-78"/>
            </a:endParaRPr>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14000" contrast="49000"/>
            <a:extLst>
              <a:ext uri="{28A0092B-C50C-407E-A947-70E740481C1C}">
                <a14:useLocalDpi xmlns:a14="http://schemas.microsoft.com/office/drawing/2010/main" val="0"/>
              </a:ext>
            </a:extLst>
          </a:blip>
          <a:srcRect/>
          <a:stretch>
            <a:fillRect/>
          </a:stretch>
        </p:blipFill>
        <p:spPr bwMode="auto">
          <a:xfrm rot="16200000">
            <a:off x="-1355915" y="3375912"/>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18000" contrast="38000"/>
            <a:extLst>
              <a:ext uri="{28A0092B-C50C-407E-A947-70E740481C1C}">
                <a14:useLocalDpi xmlns:a14="http://schemas.microsoft.com/office/drawing/2010/main" val="0"/>
              </a:ext>
            </a:extLst>
          </a:blip>
          <a:srcRect/>
          <a:stretch>
            <a:fillRect/>
          </a:stretch>
        </p:blipFill>
        <p:spPr bwMode="auto">
          <a:xfrm rot="5400000">
            <a:off x="7254686" y="3316042"/>
            <a:ext cx="3267000" cy="511629"/>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875463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652" y="1485896"/>
            <a:ext cx="7391400" cy="1543050"/>
          </a:xfrm>
        </p:spPr>
        <p:txBody>
          <a:bodyPr/>
          <a:lstStyle/>
          <a:p>
            <a:pPr algn="ctr" rtl="1"/>
            <a:r>
              <a:rPr lang="fa-IR" sz="3000" b="1" dirty="0">
                <a:cs typeface="B Titr" pitchFamily="2" charset="-78"/>
              </a:rPr>
              <a:t>1</a:t>
            </a:r>
            <a:r>
              <a:rPr lang="fa-IR" b="1" dirty="0">
                <a:cs typeface="B Titr" pitchFamily="2" charset="-78"/>
              </a:rPr>
              <a:t>- محیط </a:t>
            </a:r>
            <a:r>
              <a:rPr lang="en-US" b="1" dirty="0">
                <a:cs typeface="B Titr" pitchFamily="2" charset="-78"/>
              </a:rPr>
              <a:t> </a:t>
            </a:r>
            <a:r>
              <a:rPr lang="fa-IR" b="1" dirty="0">
                <a:cs typeface="B Titr" pitchFamily="2" charset="-78"/>
              </a:rPr>
              <a:t>با</a:t>
            </a:r>
            <a:r>
              <a:rPr lang="en-US" b="1" dirty="0">
                <a:cs typeface="B Titr" pitchFamily="2" charset="-78"/>
              </a:rPr>
              <a:t> </a:t>
            </a:r>
            <a:r>
              <a:rPr lang="fa-IR" b="1" dirty="0">
                <a:cs typeface="B Titr" pitchFamily="2" charset="-78"/>
              </a:rPr>
              <a:t>ثبات در اقتصاد کلان</a:t>
            </a:r>
            <a:r>
              <a:rPr lang="en-US" dirty="0"/>
              <a:t/>
            </a:r>
            <a:br>
              <a:rPr lang="en-US" dirty="0"/>
            </a:br>
            <a:endParaRPr lang="en-US" dirty="0"/>
          </a:p>
        </p:txBody>
      </p:sp>
      <p:sp>
        <p:nvSpPr>
          <p:cNvPr id="3" name="Subtitle 2"/>
          <p:cNvSpPr>
            <a:spLocks noGrp="1"/>
          </p:cNvSpPr>
          <p:nvPr>
            <p:ph type="subTitle" idx="1"/>
          </p:nvPr>
        </p:nvSpPr>
        <p:spPr>
          <a:xfrm>
            <a:off x="655093" y="2381260"/>
            <a:ext cx="7833814" cy="2764964"/>
          </a:xfrm>
        </p:spPr>
        <p:txBody>
          <a:bodyPr>
            <a:noAutofit/>
          </a:bodyPr>
          <a:lstStyle/>
          <a:p>
            <a:pPr algn="justLow" rtl="1">
              <a:lnSpc>
                <a:spcPct val="200000"/>
              </a:lnSpc>
            </a:pPr>
            <a:r>
              <a:rPr lang="fa-IR" sz="2700" b="1" dirty="0">
                <a:solidFill>
                  <a:schemeClr val="tx1"/>
                </a:solidFill>
                <a:cs typeface="B Lotus" pitchFamily="2" charset="-78"/>
              </a:rPr>
              <a:t>ایجاد محیط با ثبات در اقتصاد کلان از ضروریات توسعه صنعتی </a:t>
            </a:r>
            <a:r>
              <a:rPr lang="fa-IR" sz="2700" b="1" dirty="0" smtClean="0">
                <a:solidFill>
                  <a:schemeClr val="tx1"/>
                </a:solidFill>
                <a:cs typeface="B Lotus" pitchFamily="2" charset="-78"/>
              </a:rPr>
              <a:t>است.</a:t>
            </a:r>
            <a:endParaRPr lang="fa-IR" sz="2700" b="1" dirty="0">
              <a:solidFill>
                <a:schemeClr val="tx1"/>
              </a:solidFill>
              <a:cs typeface="B Lotus" pitchFamily="2" charset="-78"/>
            </a:endParaRPr>
          </a:p>
          <a:p>
            <a:pPr algn="justLow" rtl="1">
              <a:lnSpc>
                <a:spcPct val="200000"/>
              </a:lnSpc>
            </a:pPr>
            <a:r>
              <a:rPr lang="fa-IR" sz="2700" b="1" dirty="0">
                <a:solidFill>
                  <a:schemeClr val="tx1"/>
                </a:solidFill>
                <a:cs typeface="B Lotus" pitchFamily="2" charset="-78"/>
              </a:rPr>
              <a:t>در این راستا انتظار می رود که موارد زیر انجام شود :</a:t>
            </a:r>
            <a:r>
              <a:rPr lang="en-US" sz="2700" dirty="0">
                <a:cs typeface="B Lotus" pitchFamily="2" charset="-78"/>
              </a:rPr>
              <a:t/>
            </a:r>
            <a:br>
              <a:rPr lang="en-US" sz="2700" dirty="0">
                <a:cs typeface="B Lotus" pitchFamily="2" charset="-78"/>
              </a:rPr>
            </a:br>
            <a:endParaRPr lang="en-US" sz="2700" dirty="0">
              <a:cs typeface="B Lotus" pitchFamily="2" charset="-78"/>
            </a:endParaRPr>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1000"/>
            <a:extLst>
              <a:ext uri="{28A0092B-C50C-407E-A947-70E740481C1C}">
                <a14:useLocalDpi xmlns:a14="http://schemas.microsoft.com/office/drawing/2010/main" val="0"/>
              </a:ext>
            </a:extLst>
          </a:blip>
          <a:srcRect/>
          <a:stretch>
            <a:fillRect/>
          </a:stretch>
        </p:blipFill>
        <p:spPr bwMode="auto">
          <a:xfrm rot="5400000">
            <a:off x="7222026" y="3065675"/>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4000"/>
            <a:extLst>
              <a:ext uri="{28A0092B-C50C-407E-A947-70E740481C1C}">
                <a14:useLocalDpi xmlns:a14="http://schemas.microsoft.com/office/drawing/2010/main" val="0"/>
              </a:ext>
            </a:extLst>
          </a:blip>
          <a:srcRect/>
          <a:stretch>
            <a:fillRect/>
          </a:stretch>
        </p:blipFill>
        <p:spPr bwMode="auto">
          <a:xfrm rot="16200000">
            <a:off x="-1345029" y="3092894"/>
            <a:ext cx="3267000" cy="511629"/>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2949749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3251" y="3194987"/>
            <a:ext cx="3363314" cy="414642"/>
          </a:xfrm>
          <a:prstGeom prst="rect">
            <a:avLst/>
          </a:prstGeom>
          <a:noFill/>
          <a:ln>
            <a:noFill/>
          </a:ln>
        </p:spPr>
      </p:pic>
      <p:pic>
        <p:nvPicPr>
          <p:cNvPr id="3" name="Picture 2"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428560" y="3221859"/>
            <a:ext cx="3363313" cy="473526"/>
          </a:xfrm>
          <a:prstGeom prst="rect">
            <a:avLst/>
          </a:prstGeom>
          <a:noFill/>
          <a:ln>
            <a:noFill/>
          </a:ln>
        </p:spPr>
      </p:pic>
      <p:sp>
        <p:nvSpPr>
          <p:cNvPr id="4" name="Rectangle 3"/>
          <p:cNvSpPr/>
          <p:nvPr/>
        </p:nvSpPr>
        <p:spPr>
          <a:xfrm>
            <a:off x="544286" y="313899"/>
            <a:ext cx="8055429" cy="6093976"/>
          </a:xfrm>
          <a:prstGeom prst="rect">
            <a:avLst/>
          </a:prstGeom>
        </p:spPr>
        <p:txBody>
          <a:bodyPr wrap="square">
            <a:spAutoFit/>
          </a:bodyPr>
          <a:lstStyle/>
          <a:p>
            <a:pPr algn="justLow" rtl="1">
              <a:lnSpc>
                <a:spcPct val="150000"/>
              </a:lnSpc>
            </a:pPr>
            <a:r>
              <a:rPr lang="fa-IR" sz="2400" b="1" dirty="0">
                <a:solidFill>
                  <a:srgbClr val="0000FF"/>
                </a:solidFill>
              </a:rPr>
              <a:t>●</a:t>
            </a:r>
            <a:r>
              <a:rPr lang="fa-IR" sz="1350" dirty="0"/>
              <a:t> </a:t>
            </a:r>
            <a:r>
              <a:rPr lang="fa-IR" sz="2600" b="1" dirty="0">
                <a:cs typeface="B Lotus" pitchFamily="2" charset="-78"/>
              </a:rPr>
              <a:t>طی برنامه ششم از اعلام و اجرای سیاست های اقتصادی به صورت ناگهانی، بدون اعلام قبلی و به شکل غافلگیرانه  خودداری شود . برای اجرای سیاست های اقتصادی عادی فرصت 3 ماهه و برای اجرای سیاست های اقتصادی اضطراری فرصت 1 ماهه بین اعلام عمومی سیاست و اجرای آن درنظر </a:t>
            </a:r>
            <a:r>
              <a:rPr lang="fa-IR" sz="2600" b="1" dirty="0" smtClean="0">
                <a:cs typeface="B Lotus" pitchFamily="2" charset="-78"/>
              </a:rPr>
              <a:t>گرفته </a:t>
            </a:r>
            <a:r>
              <a:rPr lang="fa-IR" sz="2600" b="1" dirty="0">
                <a:cs typeface="B Lotus" pitchFamily="2" charset="-78"/>
              </a:rPr>
              <a:t>شود .</a:t>
            </a:r>
            <a:endParaRPr lang="en-US" sz="2600" b="1" dirty="0">
              <a:cs typeface="B Lotus" pitchFamily="2" charset="-78"/>
            </a:endParaRPr>
          </a:p>
          <a:p>
            <a:pPr algn="justLow" rtl="1">
              <a:lnSpc>
                <a:spcPct val="150000"/>
              </a:lnSpc>
            </a:pPr>
            <a:r>
              <a:rPr lang="fa-IR" sz="2600" b="1" dirty="0" smtClean="0">
                <a:solidFill>
                  <a:srgbClr val="0000FF"/>
                </a:solidFill>
                <a:cs typeface="B Lotus" pitchFamily="2" charset="-78"/>
              </a:rPr>
              <a:t>●</a:t>
            </a:r>
            <a:r>
              <a:rPr lang="fa-IR" sz="2600" b="1" dirty="0" smtClean="0">
                <a:cs typeface="B Lotus" pitchFamily="2" charset="-78"/>
              </a:rPr>
              <a:t> </a:t>
            </a:r>
            <a:r>
              <a:rPr lang="fa-IR" sz="2600" b="1" dirty="0">
                <a:cs typeface="B Lotus" pitchFamily="2" charset="-78"/>
              </a:rPr>
              <a:t>سیاستهای اقتصادی تنها از طریق یک سخنگو اعلام عمومی شود . مسئولین از اعلام سیاستهای متناقض خودداری کنند . سیاستهای سنجیده و پخته ای که حداقل 6 ماه اعتبار داشته باشد اتخاذ شود . از اعلام سیاستهایی که غیر قابل اجرا است ، خودداری شود . اعتماد عمومی به دولت و سیاستگذاران که بشدت کاهش یافته بتدریج  باز سازی شود . </a:t>
            </a:r>
            <a:endParaRPr lang="en-US" sz="2600" b="1"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48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45000" contrast="96000"/>
            <a:extLst>
              <a:ext uri="{28A0092B-C50C-407E-A947-70E740481C1C}">
                <a14:useLocalDpi xmlns:a14="http://schemas.microsoft.com/office/drawing/2010/main" val="0"/>
              </a:ext>
            </a:extLst>
          </a:blip>
          <a:srcRect/>
          <a:stretch>
            <a:fillRect/>
          </a:stretch>
        </p:blipFill>
        <p:spPr bwMode="auto">
          <a:xfrm rot="5400000">
            <a:off x="7222026" y="3065675"/>
            <a:ext cx="3267000" cy="511629"/>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55000" contrast="100000"/>
            <a:extLst>
              <a:ext uri="{28A0092B-C50C-407E-A947-70E740481C1C}">
                <a14:useLocalDpi xmlns:a14="http://schemas.microsoft.com/office/drawing/2010/main" val="0"/>
              </a:ext>
            </a:extLst>
          </a:blip>
          <a:srcRect/>
          <a:stretch>
            <a:fillRect/>
          </a:stretch>
        </p:blipFill>
        <p:spPr bwMode="auto">
          <a:xfrm rot="16200000">
            <a:off x="-1355915" y="3092894"/>
            <a:ext cx="3267000" cy="511629"/>
          </a:xfrm>
          <a:prstGeom prst="rect">
            <a:avLst/>
          </a:prstGeom>
          <a:noFill/>
          <a:ln>
            <a:noFill/>
          </a:ln>
        </p:spPr>
      </p:pic>
      <p:sp>
        <p:nvSpPr>
          <p:cNvPr id="4" name="Rectangle 3"/>
          <p:cNvSpPr/>
          <p:nvPr/>
        </p:nvSpPr>
        <p:spPr>
          <a:xfrm>
            <a:off x="740228" y="35459"/>
            <a:ext cx="7663544" cy="6601807"/>
          </a:xfrm>
          <a:prstGeom prst="rect">
            <a:avLst/>
          </a:prstGeom>
        </p:spPr>
        <p:txBody>
          <a:bodyPr wrap="square">
            <a:spAutoFit/>
          </a:bodyPr>
          <a:lstStyle/>
          <a:p>
            <a:pPr algn="justLow" rtl="1">
              <a:lnSpc>
                <a:spcPct val="150000"/>
              </a:lnSpc>
              <a:buClr>
                <a:srgbClr val="FF0000"/>
              </a:buClr>
            </a:pPr>
            <a:r>
              <a:rPr lang="fa-IR" sz="2400" b="1" dirty="0"/>
              <a:t> </a:t>
            </a:r>
            <a:r>
              <a:rPr lang="fa-IR" sz="2400" b="1" dirty="0">
                <a:solidFill>
                  <a:srgbClr val="0000FF"/>
                </a:solidFill>
              </a:rPr>
              <a:t>● </a:t>
            </a:r>
            <a:r>
              <a:rPr lang="fa-IR" sz="2600" b="1" dirty="0">
                <a:cs typeface="B Lotus" pitchFamily="2" charset="-78"/>
              </a:rPr>
              <a:t>در فرآیند تصمیم گیری درباره سیاست های اقتصادی، بخش خصوصی از طریق تشکل های خود مورد مشورت قرار گیرد. همچنین به تشکل های همه طرف های ذینفع در یک تصمیم اقتصادی ، امکان طرح و دفاع از نظرات و منافع خود داده  شود . </a:t>
            </a:r>
          </a:p>
          <a:p>
            <a:pPr algn="justLow" rtl="1">
              <a:lnSpc>
                <a:spcPct val="150000"/>
              </a:lnSpc>
              <a:buClr>
                <a:srgbClr val="FF0000"/>
              </a:buClr>
            </a:pPr>
            <a:r>
              <a:rPr lang="fa-IR" sz="2600" b="1" dirty="0" smtClean="0">
                <a:cs typeface="B Lotus" pitchFamily="2" charset="-78"/>
              </a:rPr>
              <a:t> </a:t>
            </a:r>
            <a:r>
              <a:rPr lang="fa-IR" sz="2600" b="1" dirty="0">
                <a:solidFill>
                  <a:srgbClr val="0000FF"/>
                </a:solidFill>
                <a:cs typeface="B Lotus" pitchFamily="2" charset="-78"/>
              </a:rPr>
              <a:t>● </a:t>
            </a:r>
            <a:r>
              <a:rPr lang="fa-IR" sz="2600" b="1" dirty="0">
                <a:cs typeface="B Lotus" pitchFamily="2" charset="-78"/>
              </a:rPr>
              <a:t>سیاستهای اقتصادی به نحوی تنظیم و اجرا شود که نیاز به دستگاه نظارتی ، بگیر و ببند های پلیسی و کنترل های فیزیکی نباشد . بنگاه هایی که بر اساس مقررات و قوانین جاری  خرید داشته اند مورد اتهام احتکار قرار </a:t>
            </a:r>
            <a:r>
              <a:rPr lang="fa-IR" sz="2600" b="1" dirty="0" smtClean="0">
                <a:cs typeface="B Lotus" pitchFamily="2" charset="-78"/>
              </a:rPr>
              <a:t>نگیرند.</a:t>
            </a:r>
          </a:p>
          <a:p>
            <a:pPr algn="justLow" rtl="1">
              <a:lnSpc>
                <a:spcPct val="150000"/>
              </a:lnSpc>
              <a:buClr>
                <a:srgbClr val="FF0000"/>
              </a:buClr>
            </a:pPr>
            <a:endParaRPr lang="fa-IR" sz="2600" b="1" dirty="0" smtClean="0">
              <a:cs typeface="B Lotus" pitchFamily="2" charset="-78"/>
            </a:endParaRPr>
          </a:p>
          <a:p>
            <a:pPr algn="justLow" rtl="1">
              <a:buNone/>
            </a:pPr>
            <a:r>
              <a:rPr lang="fa-IR" sz="2400" b="1" dirty="0" smtClean="0">
                <a:solidFill>
                  <a:srgbClr val="0000FF"/>
                </a:solidFill>
                <a:cs typeface="B Lotus" pitchFamily="2" charset="-78"/>
              </a:rPr>
              <a:t>زیرنویس:</a:t>
            </a:r>
          </a:p>
          <a:p>
            <a:pPr algn="justLow" rtl="1">
              <a:buNone/>
            </a:pPr>
            <a:r>
              <a:rPr lang="fa-IR" sz="2400" b="1" dirty="0" smtClean="0">
                <a:solidFill>
                  <a:srgbClr val="0000FF"/>
                </a:solidFill>
                <a:cs typeface="B Lotus" pitchFamily="2" charset="-78"/>
              </a:rPr>
              <a:t> اگر سه پاراگراف تحت این پیشنهاد که تصریح قانونی را هم درپی دارد از سوی دولتمردان اجرا می شد، قطعاً مشکلات 9 ماهه سال 1397 را نداشتیم.</a:t>
            </a:r>
            <a:endParaRPr lang="fa-IR" sz="2400" b="1" dirty="0">
              <a:cs typeface="B Lotus" pitchFamily="2" charset="-78"/>
            </a:endParaRPr>
          </a:p>
        </p:txBody>
      </p:sp>
      <p:cxnSp>
        <p:nvCxnSpPr>
          <p:cNvPr id="7" name="Straight Connector 6"/>
          <p:cNvCxnSpPr/>
          <p:nvPr/>
        </p:nvCxnSpPr>
        <p:spPr>
          <a:xfrm flipH="1">
            <a:off x="2999013" y="5116306"/>
            <a:ext cx="5362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49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0167"/>
            <a:ext cx="9144000" cy="947057"/>
          </a:xfrm>
        </p:spPr>
        <p:txBody>
          <a:bodyPr>
            <a:normAutofit/>
          </a:bodyPr>
          <a:lstStyle/>
          <a:p>
            <a:r>
              <a:rPr lang="fa-I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گردهمایی اتاق بازرگانی، صنایع، معادن و کشاورزی تهران با هیأت </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پاکستان</a:t>
            </a:r>
            <a:endParaRPr lang="en-US" sz="2800" dirty="0"/>
          </a:p>
        </p:txBody>
      </p:sp>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424897"/>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66797" y="3424899"/>
            <a:ext cx="3267000" cy="511629"/>
          </a:xfrm>
          <a:prstGeom prst="rect">
            <a:avLst/>
          </a:prstGeom>
          <a:noFill/>
          <a:ln>
            <a:noFill/>
          </a:ln>
        </p:spPr>
      </p:pic>
      <p:pic>
        <p:nvPicPr>
          <p:cNvPr id="11" name="Content Placeholder 10" descr="هیات پاکستان (8).JPG"/>
          <p:cNvPicPr>
            <a:picLocks noGrp="1" noChangeAspect="1"/>
          </p:cNvPicPr>
          <p:nvPr>
            <p:ph idx="1"/>
          </p:nvPr>
        </p:nvPicPr>
        <p:blipFill>
          <a:blip r:embed="rId4" cstate="print"/>
          <a:stretch>
            <a:fillRect/>
          </a:stretch>
        </p:blipFill>
        <p:spPr>
          <a:xfrm>
            <a:off x="544285" y="1597478"/>
            <a:ext cx="3929743" cy="4321628"/>
          </a:xfrm>
        </p:spPr>
      </p:pic>
      <p:pic>
        <p:nvPicPr>
          <p:cNvPr id="7" name="Picture 6" descr="هیات پاکستان (5).JPG"/>
          <p:cNvPicPr>
            <a:picLocks noChangeAspect="1"/>
          </p:cNvPicPr>
          <p:nvPr/>
        </p:nvPicPr>
        <p:blipFill>
          <a:blip r:embed="rId5" cstate="print"/>
          <a:stretch>
            <a:fillRect/>
          </a:stretch>
        </p:blipFill>
        <p:spPr>
          <a:xfrm>
            <a:off x="4506686" y="1608366"/>
            <a:ext cx="4071257" cy="4316185"/>
          </a:xfrm>
          <a:prstGeom prst="rect">
            <a:avLst/>
          </a:prstGeom>
        </p:spPr>
      </p:pic>
      <p:sp>
        <p:nvSpPr>
          <p:cNvPr id="8" name="Slide Number Placeholder 7"/>
          <p:cNvSpPr>
            <a:spLocks noGrp="1"/>
          </p:cNvSpPr>
          <p:nvPr>
            <p:ph type="sldNum" sz="quarter" idx="12"/>
          </p:nvPr>
        </p:nvSpPr>
        <p:spPr/>
        <p:txBody>
          <a:bodyPr/>
          <a:lstStyle/>
          <a:p>
            <a:fld id="{110598FB-6E59-4DB3-B0E1-3AE75BB8E23F}" type="slidenum">
              <a:rPr lang="en-US" smtClean="0">
                <a:solidFill>
                  <a:prstClr val="black">
                    <a:tint val="75000"/>
                  </a:prstClr>
                </a:solidFill>
              </a:rPr>
              <a:pPr/>
              <a:t>5</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3251" y="3173216"/>
            <a:ext cx="3363314" cy="414642"/>
          </a:xfrm>
          <a:prstGeom prst="rect">
            <a:avLst/>
          </a:prstGeom>
          <a:noFill/>
          <a:ln>
            <a:noFill/>
          </a:ln>
        </p:spPr>
      </p:pic>
      <p:pic>
        <p:nvPicPr>
          <p:cNvPr id="3" name="Picture 2"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428560" y="3221859"/>
            <a:ext cx="3363313" cy="473526"/>
          </a:xfrm>
          <a:prstGeom prst="rect">
            <a:avLst/>
          </a:prstGeom>
          <a:noFill/>
          <a:ln>
            <a:noFill/>
          </a:ln>
        </p:spPr>
      </p:pic>
      <p:sp>
        <p:nvSpPr>
          <p:cNvPr id="4" name="Rectangle 3"/>
          <p:cNvSpPr/>
          <p:nvPr/>
        </p:nvSpPr>
        <p:spPr>
          <a:xfrm>
            <a:off x="729343" y="1673672"/>
            <a:ext cx="7892143" cy="600164"/>
          </a:xfrm>
          <a:prstGeom prst="rect">
            <a:avLst/>
          </a:prstGeom>
        </p:spPr>
        <p:txBody>
          <a:bodyPr wrap="square">
            <a:spAutoFit/>
          </a:bodyPr>
          <a:lstStyle/>
          <a:p>
            <a:pPr algn="ctr"/>
            <a:r>
              <a:rPr lang="fa-IR" sz="3300" b="1" dirty="0">
                <a:cs typeface="B Titr" pitchFamily="2" charset="-78"/>
              </a:rPr>
              <a:t>2- حمایت ها، مشوق ها، یارانه ها</a:t>
            </a:r>
            <a:endParaRPr lang="en-US" sz="3300" dirty="0">
              <a:cs typeface="B Titr" pitchFamily="2" charset="-78"/>
            </a:endParaRPr>
          </a:p>
        </p:txBody>
      </p:sp>
      <p:sp>
        <p:nvSpPr>
          <p:cNvPr id="5" name="Rectangle 4"/>
          <p:cNvSpPr/>
          <p:nvPr/>
        </p:nvSpPr>
        <p:spPr>
          <a:xfrm>
            <a:off x="566057" y="1378424"/>
            <a:ext cx="8098971" cy="3600986"/>
          </a:xfrm>
          <a:prstGeom prst="rect">
            <a:avLst/>
          </a:prstGeom>
        </p:spPr>
        <p:txBody>
          <a:bodyPr wrap="square">
            <a:spAutoFit/>
          </a:bodyPr>
          <a:lstStyle/>
          <a:p>
            <a:pPr marL="85725" algn="r" rtl="1"/>
            <a:endParaRPr lang="fa-IR" sz="2400" b="1" dirty="0"/>
          </a:p>
          <a:p>
            <a:pPr marL="85725" algn="r" rtl="1"/>
            <a:endParaRPr lang="fa-IR" sz="2400" b="1" dirty="0"/>
          </a:p>
          <a:p>
            <a:pPr marL="85725" algn="r" rtl="1"/>
            <a:endParaRPr lang="fa-IR" sz="2400" b="1" dirty="0"/>
          </a:p>
          <a:p>
            <a:pPr marL="85725" algn="justLow" rtl="1">
              <a:lnSpc>
                <a:spcPct val="150000"/>
              </a:lnSpc>
            </a:pPr>
            <a:r>
              <a:rPr lang="fa-IR" sz="2600" b="1" dirty="0">
                <a:cs typeface="B Lotus" pitchFamily="2" charset="-78"/>
              </a:rPr>
              <a:t>برای رسیدن به اهداف توسعه، بخش های اولویت دار اقتصاد مورد حمایت و تشویق قرار می گیرند ، یا مشمول دریافت یارانه می شوند یا </a:t>
            </a:r>
            <a:r>
              <a:rPr lang="fa-IR" sz="2600" b="1" dirty="0" smtClean="0">
                <a:cs typeface="B Lotus" pitchFamily="2" charset="-78"/>
              </a:rPr>
              <a:t/>
            </a:r>
            <a:br>
              <a:rPr lang="fa-IR" sz="2600" b="1" dirty="0" smtClean="0">
                <a:cs typeface="B Lotus" pitchFamily="2" charset="-78"/>
              </a:rPr>
            </a:br>
            <a:r>
              <a:rPr lang="fa-IR" sz="2600" b="1" dirty="0" smtClean="0">
                <a:cs typeface="B Lotus" pitchFamily="2" charset="-78"/>
              </a:rPr>
              <a:t>مورد </a:t>
            </a:r>
            <a:r>
              <a:rPr lang="fa-IR" sz="2600" b="1" dirty="0">
                <a:cs typeface="B Lotus" pitchFamily="2" charset="-78"/>
              </a:rPr>
              <a:t>حمایت تعرفه ای قرار می گیرند . در اعمال حمایت ها و مشوق ها و یارانه های  بالا به موارد زیر توجه شود:</a:t>
            </a:r>
            <a:endParaRPr lang="en-US" sz="2600" b="1"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50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3251" y="3173216"/>
            <a:ext cx="3363314" cy="414642"/>
          </a:xfrm>
          <a:prstGeom prst="rect">
            <a:avLst/>
          </a:prstGeom>
          <a:noFill/>
          <a:ln>
            <a:noFill/>
          </a:ln>
        </p:spPr>
      </p:pic>
      <p:pic>
        <p:nvPicPr>
          <p:cNvPr id="3" name="Picture 2"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428560" y="3221859"/>
            <a:ext cx="3363313" cy="473526"/>
          </a:xfrm>
          <a:prstGeom prst="rect">
            <a:avLst/>
          </a:prstGeom>
          <a:noFill/>
          <a:ln>
            <a:noFill/>
          </a:ln>
        </p:spPr>
      </p:pic>
      <p:sp>
        <p:nvSpPr>
          <p:cNvPr id="4" name="Rectangle 3"/>
          <p:cNvSpPr/>
          <p:nvPr/>
        </p:nvSpPr>
        <p:spPr>
          <a:xfrm>
            <a:off x="598714" y="1358001"/>
            <a:ext cx="8033657" cy="4243469"/>
          </a:xfrm>
          <a:prstGeom prst="rect">
            <a:avLst/>
          </a:prstGeom>
        </p:spPr>
        <p:txBody>
          <a:bodyPr wrap="square">
            <a:spAutoFit/>
          </a:bodyPr>
          <a:lstStyle/>
          <a:p>
            <a:pPr algn="justLow" rtl="1">
              <a:lnSpc>
                <a:spcPct val="150000"/>
              </a:lnSpc>
            </a:pPr>
            <a:r>
              <a:rPr lang="fa-IR" sz="1350" dirty="0"/>
              <a:t> </a:t>
            </a:r>
            <a:r>
              <a:rPr lang="fa-IR" sz="2400" b="1" dirty="0">
                <a:solidFill>
                  <a:srgbClr val="0000FF"/>
                </a:solidFill>
              </a:rPr>
              <a:t>● </a:t>
            </a:r>
            <a:r>
              <a:rPr lang="fa-IR" sz="2600" b="1" dirty="0">
                <a:cs typeface="B Lotus" pitchFamily="2" charset="-78"/>
              </a:rPr>
              <a:t>هدف از هر گونه حمایت به طور واضح و شفاف تبیین شود . نوع حمایت متناسب با هدف تعریف شده خواهد بود و ترجیحا پس از وصول به هدف اعمال خواهد شد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مدت دوره اعمال سیاست حمایتی ، قبل از شروع حمایت تعیین شود . هیچ حمایتی بدون مشخص کردن پایان دوره حمایت انجام نخواهد شد . میزان حمایت طی این دوره ترجیحاً کاهنده خواهد بود .</a:t>
            </a:r>
            <a:endParaRPr lang="en-US" sz="2600" b="1"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51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3251" y="3173216"/>
            <a:ext cx="3363314" cy="414642"/>
          </a:xfrm>
          <a:prstGeom prst="rect">
            <a:avLst/>
          </a:prstGeom>
          <a:noFill/>
          <a:ln>
            <a:noFill/>
          </a:ln>
        </p:spPr>
      </p:pic>
      <p:pic>
        <p:nvPicPr>
          <p:cNvPr id="3" name="Picture 2"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428560" y="3221859"/>
            <a:ext cx="3363313" cy="473526"/>
          </a:xfrm>
          <a:prstGeom prst="rect">
            <a:avLst/>
          </a:prstGeom>
          <a:noFill/>
          <a:ln>
            <a:noFill/>
          </a:ln>
        </p:spPr>
      </p:pic>
      <p:sp>
        <p:nvSpPr>
          <p:cNvPr id="4" name="Rectangle 3"/>
          <p:cNvSpPr/>
          <p:nvPr/>
        </p:nvSpPr>
        <p:spPr>
          <a:xfrm>
            <a:off x="2416621" y="1521275"/>
            <a:ext cx="4202923" cy="600164"/>
          </a:xfrm>
          <a:prstGeom prst="rect">
            <a:avLst/>
          </a:prstGeom>
        </p:spPr>
        <p:txBody>
          <a:bodyPr wrap="square">
            <a:spAutoFit/>
          </a:bodyPr>
          <a:lstStyle/>
          <a:p>
            <a:r>
              <a:rPr lang="fa-IR" sz="3300" b="1" dirty="0">
                <a:cs typeface="B Titr" pitchFamily="2" charset="-78"/>
              </a:rPr>
              <a:t>3-  بخش های اولویت دار</a:t>
            </a:r>
            <a:endParaRPr lang="en-US" sz="3300" dirty="0">
              <a:cs typeface="B Titr" pitchFamily="2" charset="-78"/>
            </a:endParaRPr>
          </a:p>
        </p:txBody>
      </p:sp>
      <p:sp>
        <p:nvSpPr>
          <p:cNvPr id="6" name="Rectangle 5"/>
          <p:cNvSpPr/>
          <p:nvPr/>
        </p:nvSpPr>
        <p:spPr>
          <a:xfrm>
            <a:off x="566057" y="2544536"/>
            <a:ext cx="8011886" cy="1842812"/>
          </a:xfrm>
          <a:prstGeom prst="rect">
            <a:avLst/>
          </a:prstGeom>
        </p:spPr>
        <p:txBody>
          <a:bodyPr wrap="square">
            <a:spAutoFit/>
          </a:bodyPr>
          <a:lstStyle/>
          <a:p>
            <a:pPr algn="justLow" rtl="1">
              <a:lnSpc>
                <a:spcPct val="150000"/>
              </a:lnSpc>
            </a:pPr>
            <a:r>
              <a:rPr lang="fa-IR" sz="2600" b="1" dirty="0">
                <a:cs typeface="B Lotus" pitchFamily="2" charset="-78"/>
              </a:rPr>
              <a:t>از آنجا که منابع برای کمک به توسعه اقتصادی / صنعتی محدود میباشد ، در طول برنامه ششم بخش های اولویت دار اقتصادی منحصراً به شرح زیر تعریف می شوند :</a:t>
            </a:r>
            <a:endParaRPr lang="en-US" sz="2600" b="1"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52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1000"/>
            <a:extLst>
              <a:ext uri="{28A0092B-C50C-407E-A947-70E740481C1C}">
                <a14:useLocalDpi xmlns:a14="http://schemas.microsoft.com/office/drawing/2010/main" val="0"/>
              </a:ext>
            </a:extLst>
          </a:blip>
          <a:srcRect/>
          <a:stretch>
            <a:fillRect/>
          </a:stretch>
        </p:blipFill>
        <p:spPr bwMode="auto">
          <a:xfrm rot="5400000">
            <a:off x="7222026" y="3065675"/>
            <a:ext cx="3267000" cy="511629"/>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4000"/>
            <a:extLst>
              <a:ext uri="{28A0092B-C50C-407E-A947-70E740481C1C}">
                <a14:useLocalDpi xmlns:a14="http://schemas.microsoft.com/office/drawing/2010/main" val="0"/>
              </a:ext>
            </a:extLst>
          </a:blip>
          <a:srcRect/>
          <a:stretch>
            <a:fillRect/>
          </a:stretch>
        </p:blipFill>
        <p:spPr bwMode="auto">
          <a:xfrm rot="16200000">
            <a:off x="-1355915" y="3092894"/>
            <a:ext cx="3267000" cy="511629"/>
          </a:xfrm>
          <a:prstGeom prst="rect">
            <a:avLst/>
          </a:prstGeom>
          <a:noFill/>
          <a:ln>
            <a:noFill/>
          </a:ln>
        </p:spPr>
      </p:pic>
      <p:sp>
        <p:nvSpPr>
          <p:cNvPr id="4" name="Rectangle 3"/>
          <p:cNvSpPr/>
          <p:nvPr/>
        </p:nvSpPr>
        <p:spPr>
          <a:xfrm>
            <a:off x="653143" y="1131502"/>
            <a:ext cx="7815943" cy="4916731"/>
          </a:xfrm>
          <a:prstGeom prst="rect">
            <a:avLst/>
          </a:prstGeom>
        </p:spPr>
        <p:txBody>
          <a:bodyPr wrap="square">
            <a:spAutoFit/>
          </a:bodyPr>
          <a:lstStyle/>
          <a:p>
            <a:pPr algn="justLow" rtl="1">
              <a:lnSpc>
                <a:spcPct val="150000"/>
              </a:lnSpc>
            </a:pPr>
            <a:r>
              <a:rPr lang="fa-IR" sz="2600" b="1" dirty="0">
                <a:solidFill>
                  <a:srgbClr val="0000FF"/>
                </a:solidFill>
                <a:cs typeface="B Lotus" pitchFamily="2" charset="-78"/>
              </a:rPr>
              <a:t>الف – </a:t>
            </a:r>
            <a:r>
              <a:rPr lang="fa-IR" sz="2600" b="1" dirty="0">
                <a:cs typeface="B Lotus" pitchFamily="2" charset="-78"/>
              </a:rPr>
              <a:t>محصولات صنعتی صادراتی که منجر به توسعه صادرات ، توسعه بازارهای مقصد صادراتی و تنوع محصولات صادراتی به خصوص صادرات مبتنی بر منابع پایدار (نه منابع معدنی پایان پذیر) می شود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solidFill>
                  <a:srgbClr val="0000FF"/>
                </a:solidFill>
                <a:cs typeface="B Lotus" pitchFamily="2" charset="-78"/>
              </a:rPr>
              <a:t>ب – </a:t>
            </a:r>
            <a:r>
              <a:rPr lang="fa-IR" sz="2600" b="1" dirty="0">
                <a:cs typeface="B Lotus" pitchFamily="2" charset="-78"/>
              </a:rPr>
              <a:t>بخش های دانش بنیان ، مبتنی بر فن آوری های روز ، و هوشمند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solidFill>
                  <a:srgbClr val="0000FF"/>
                </a:solidFill>
                <a:cs typeface="B Lotus" pitchFamily="2" charset="-78"/>
              </a:rPr>
              <a:t>پ – </a:t>
            </a:r>
            <a:r>
              <a:rPr lang="fa-IR" sz="2600" b="1" dirty="0">
                <a:cs typeface="B Lotus" pitchFamily="2" charset="-78"/>
              </a:rPr>
              <a:t>بخش های دارای بهره وری ارتقاء یافته ، مبتنی بر پژوهش و دارای توسعه </a:t>
            </a:r>
            <a:r>
              <a:rPr lang="fa-IR" sz="2600" dirty="0">
                <a:cs typeface="B Lotus" pitchFamily="2" charset="-78"/>
              </a:rPr>
              <a:t>.</a:t>
            </a:r>
            <a:endParaRPr lang="en-US" sz="2600"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53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7000" contrast="79000"/>
            <a:extLst>
              <a:ext uri="{28A0092B-C50C-407E-A947-70E740481C1C}">
                <a14:useLocalDpi xmlns:a14="http://schemas.microsoft.com/office/drawing/2010/main" val="0"/>
              </a:ext>
            </a:extLst>
          </a:blip>
          <a:srcRect/>
          <a:stretch>
            <a:fillRect/>
          </a:stretch>
        </p:blipFill>
        <p:spPr bwMode="auto">
          <a:xfrm rot="5400000">
            <a:off x="7222026" y="3065675"/>
            <a:ext cx="3267000" cy="511629"/>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9000" contrast="81000"/>
            <a:extLst>
              <a:ext uri="{28A0092B-C50C-407E-A947-70E740481C1C}">
                <a14:useLocalDpi xmlns:a14="http://schemas.microsoft.com/office/drawing/2010/main" val="0"/>
              </a:ext>
            </a:extLst>
          </a:blip>
          <a:srcRect/>
          <a:stretch>
            <a:fillRect/>
          </a:stretch>
        </p:blipFill>
        <p:spPr bwMode="auto">
          <a:xfrm rot="16200000">
            <a:off x="-1355915" y="3092894"/>
            <a:ext cx="3267000" cy="511629"/>
          </a:xfrm>
          <a:prstGeom prst="rect">
            <a:avLst/>
          </a:prstGeom>
          <a:noFill/>
          <a:ln>
            <a:noFill/>
          </a:ln>
        </p:spPr>
      </p:pic>
      <p:sp>
        <p:nvSpPr>
          <p:cNvPr id="4" name="Rectangle 3"/>
          <p:cNvSpPr/>
          <p:nvPr/>
        </p:nvSpPr>
        <p:spPr>
          <a:xfrm>
            <a:off x="544285" y="1445076"/>
            <a:ext cx="8022772" cy="600164"/>
          </a:xfrm>
          <a:prstGeom prst="rect">
            <a:avLst/>
          </a:prstGeom>
        </p:spPr>
        <p:txBody>
          <a:bodyPr wrap="square">
            <a:spAutoFit/>
          </a:bodyPr>
          <a:lstStyle/>
          <a:p>
            <a:pPr algn="ctr"/>
            <a:r>
              <a:rPr lang="fa-IR" sz="3300" b="1" dirty="0">
                <a:cs typeface="B Titr" pitchFamily="2" charset="-78"/>
              </a:rPr>
              <a:t>4- فضای رقابت</a:t>
            </a:r>
            <a:endParaRPr lang="en-US" sz="3300" dirty="0">
              <a:cs typeface="B Titr" pitchFamily="2" charset="-78"/>
            </a:endParaRPr>
          </a:p>
        </p:txBody>
      </p:sp>
      <p:sp>
        <p:nvSpPr>
          <p:cNvPr id="5" name="Rectangle 4"/>
          <p:cNvSpPr/>
          <p:nvPr/>
        </p:nvSpPr>
        <p:spPr>
          <a:xfrm>
            <a:off x="598714" y="2337707"/>
            <a:ext cx="7881257" cy="2392963"/>
          </a:xfrm>
          <a:prstGeom prst="rect">
            <a:avLst/>
          </a:prstGeom>
        </p:spPr>
        <p:txBody>
          <a:bodyPr wrap="square">
            <a:spAutoFit/>
          </a:bodyPr>
          <a:lstStyle/>
          <a:p>
            <a:pPr algn="justLow" rtl="1">
              <a:lnSpc>
                <a:spcPct val="200000"/>
              </a:lnSpc>
            </a:pPr>
            <a:r>
              <a:rPr lang="fa-IR" sz="2600" b="1" dirty="0">
                <a:cs typeface="B Lotus" pitchFamily="2" charset="-78"/>
              </a:rPr>
              <a:t>تامین فضای رقابت از مهمترین پیش نیازهای توسعه و از جمله مهمترین سیاست های توسعه صنعتی می باشد . در این راستا انتظار می رود که موارد زیر مورد توجه قرار گیرد :</a:t>
            </a:r>
            <a:endParaRPr lang="en-US" sz="2600" b="1"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54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7000" contrast="65000"/>
            <a:extLst>
              <a:ext uri="{28A0092B-C50C-407E-A947-70E740481C1C}">
                <a14:useLocalDpi xmlns:a14="http://schemas.microsoft.com/office/drawing/2010/main" val="0"/>
              </a:ext>
            </a:extLst>
          </a:blip>
          <a:srcRect/>
          <a:stretch>
            <a:fillRect/>
          </a:stretch>
        </p:blipFill>
        <p:spPr bwMode="auto">
          <a:xfrm rot="5400000">
            <a:off x="7233251" y="3173216"/>
            <a:ext cx="3363314" cy="414642"/>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7000" contrast="65000"/>
            <a:extLst>
              <a:ext uri="{28A0092B-C50C-407E-A947-70E740481C1C}">
                <a14:useLocalDpi xmlns:a14="http://schemas.microsoft.com/office/drawing/2010/main" val="0"/>
              </a:ext>
            </a:extLst>
          </a:blip>
          <a:srcRect/>
          <a:stretch>
            <a:fillRect/>
          </a:stretch>
        </p:blipFill>
        <p:spPr bwMode="auto">
          <a:xfrm rot="16200000">
            <a:off x="-1452564" y="3222204"/>
            <a:ext cx="3363314" cy="414642"/>
          </a:xfrm>
          <a:prstGeom prst="rect">
            <a:avLst/>
          </a:prstGeom>
          <a:noFill/>
          <a:ln>
            <a:noFill/>
          </a:ln>
        </p:spPr>
      </p:pic>
      <p:sp>
        <p:nvSpPr>
          <p:cNvPr id="5" name="Rectangle 4"/>
          <p:cNvSpPr/>
          <p:nvPr/>
        </p:nvSpPr>
        <p:spPr>
          <a:xfrm>
            <a:off x="511628" y="1016956"/>
            <a:ext cx="8077200" cy="4693593"/>
          </a:xfrm>
          <a:prstGeom prst="rect">
            <a:avLst/>
          </a:prstGeom>
        </p:spPr>
        <p:txBody>
          <a:bodyPr wrap="square">
            <a:spAutoFit/>
          </a:bodyPr>
          <a:lstStyle/>
          <a:p>
            <a:pPr algn="justLow" rtl="1">
              <a:lnSpc>
                <a:spcPct val="150000"/>
              </a:lnSpc>
            </a:pPr>
            <a:r>
              <a:rPr lang="fa-IR" sz="2400" b="1" dirty="0">
                <a:solidFill>
                  <a:srgbClr val="0000FF"/>
                </a:solidFill>
              </a:rPr>
              <a:t>●</a:t>
            </a:r>
            <a:r>
              <a:rPr lang="fa-IR" sz="1350" dirty="0"/>
              <a:t> </a:t>
            </a:r>
            <a:r>
              <a:rPr lang="fa-IR" sz="2600" b="1" dirty="0">
                <a:cs typeface="B Lotus" pitchFamily="2" charset="-78"/>
              </a:rPr>
              <a:t>ساختار شورای رقابت تقویت شده  و به طور مستقل از دولت عمل </a:t>
            </a:r>
            <a:r>
              <a:rPr lang="fa-IR" sz="2600" b="1" dirty="0" smtClean="0">
                <a:cs typeface="B Lotus" pitchFamily="2" charset="-78"/>
              </a:rPr>
              <a:t>نماید</a:t>
            </a:r>
            <a:endParaRPr lang="en-US" sz="2600" b="1" dirty="0">
              <a:cs typeface="B Lotus" pitchFamily="2" charset="-78"/>
            </a:endParaRPr>
          </a:p>
          <a:p>
            <a:pPr marL="85725" algn="justLow" rtl="1"/>
            <a:endParaRPr lang="en-US" sz="2600" b="1" dirty="0">
              <a:cs typeface="B Lotus" pitchFamily="2" charset="-78"/>
            </a:endParaRPr>
          </a:p>
          <a:p>
            <a:pPr algn="justLow" rtl="1">
              <a:lnSpc>
                <a:spcPct val="150000"/>
              </a:lnSpc>
            </a:pPr>
            <a:r>
              <a:rPr lang="fa-IR" sz="2600" b="1" baseline="-25000"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دولت، قوه قضاییه و قوه مقننه با تصمیم های شورای رقابت همراهی و همکاری نمایند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solidFill>
                  <a:srgbClr val="0000FF"/>
                </a:solidFill>
                <a:cs typeface="B Lotus" pitchFamily="2" charset="-78"/>
              </a:rPr>
              <a:t>● </a:t>
            </a:r>
            <a:r>
              <a:rPr lang="fa-IR" sz="2600" b="1" dirty="0">
                <a:cs typeface="B Lotus" pitchFamily="2" charset="-78"/>
              </a:rPr>
              <a:t>تصمیم های شورای رقابت بایستی در جهت تضمین فضای رقابت برای فعالین اقتصادی و در جهت کوچک شدن رانت ها ، امتیازهای ویژه و معافیت های ویژه در اقتصاد باشد .</a:t>
            </a:r>
            <a:endParaRPr lang="en-US" sz="2600" b="1"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55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35476"/>
            <a:ext cx="8077200" cy="4893647"/>
          </a:xfrm>
          <a:prstGeom prst="rect">
            <a:avLst/>
          </a:prstGeom>
        </p:spPr>
        <p:txBody>
          <a:bodyPr wrap="square">
            <a:spAutoFit/>
          </a:bodyPr>
          <a:lstStyle/>
          <a:p>
            <a:pPr algn="justLow" rtl="1">
              <a:lnSpc>
                <a:spcPct val="150000"/>
              </a:lnSpc>
            </a:pPr>
            <a:r>
              <a:rPr lang="fa-IR" sz="2600" b="1" dirty="0">
                <a:solidFill>
                  <a:srgbClr val="0000FF"/>
                </a:solidFill>
              </a:rPr>
              <a:t>● </a:t>
            </a:r>
            <a:r>
              <a:rPr lang="fa-IR" sz="2600" b="1" dirty="0">
                <a:cs typeface="B Lotus" pitchFamily="2" charset="-78"/>
              </a:rPr>
              <a:t>شورای رقابت تأمین مواد خام (که در دست دولت یا بخش های عمومی و شبه دولتی است مثل مس ، فولاد ، آلمینیوم ، مواد پتروشیمی ، اشکال مختلف انرژی ، ...)  را برای صنایع پایین دست ( بر اساس قیمت های منطقه ای با درنظر گرفتن تخفیف ناچیز به عنوان مزیت محلی ) تضمین  نماید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رقابت بخش های </a:t>
            </a:r>
            <a:r>
              <a:rPr lang="fa-IR" sz="2600" b="1" dirty="0" smtClean="0">
                <a:cs typeface="B Lotus" pitchFamily="2" charset="-78"/>
              </a:rPr>
              <a:t>دولتی(حتی </a:t>
            </a:r>
            <a:r>
              <a:rPr lang="fa-IR" sz="2600" b="1" dirty="0">
                <a:cs typeface="B Lotus" pitchFamily="2" charset="-78"/>
              </a:rPr>
              <a:t>نظامی) با بخش خصوصی در عرصه های اقتصادی ممنوع است . </a:t>
            </a:r>
            <a:endParaRPr lang="en-US" sz="2600" b="1" dirty="0">
              <a:cs typeface="B Lotus"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233251" y="3173216"/>
            <a:ext cx="3363314" cy="414642"/>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452564" y="3222204"/>
            <a:ext cx="3363314" cy="414642"/>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56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84265" y="3516117"/>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8064" y="3499790"/>
            <a:ext cx="3363314" cy="534386"/>
          </a:xfrm>
          <a:prstGeom prst="rect">
            <a:avLst/>
          </a:prstGeom>
          <a:noFill/>
          <a:ln>
            <a:noFill/>
          </a:ln>
        </p:spPr>
      </p:pic>
      <p:sp>
        <p:nvSpPr>
          <p:cNvPr id="4" name="Rectangle 3"/>
          <p:cNvSpPr/>
          <p:nvPr/>
        </p:nvSpPr>
        <p:spPr>
          <a:xfrm>
            <a:off x="664029" y="1420377"/>
            <a:ext cx="7881257" cy="4243469"/>
          </a:xfrm>
          <a:prstGeom prst="rect">
            <a:avLst/>
          </a:prstGeom>
        </p:spPr>
        <p:txBody>
          <a:bodyPr wrap="square">
            <a:spAutoFit/>
          </a:bodyPr>
          <a:lstStyle/>
          <a:p>
            <a:pPr algn="justLow" rtl="1">
              <a:lnSpc>
                <a:spcPct val="150000"/>
              </a:lnSpc>
            </a:pPr>
            <a:r>
              <a:rPr lang="fa-IR" sz="2400" b="1" dirty="0">
                <a:solidFill>
                  <a:srgbClr val="0000FF"/>
                </a:solidFill>
              </a:rPr>
              <a:t>● </a:t>
            </a:r>
            <a:r>
              <a:rPr lang="fa-IR" sz="2600" b="1" dirty="0">
                <a:cs typeface="B Lotus" pitchFamily="2" charset="-78"/>
              </a:rPr>
              <a:t>کلیه فعالین اقتصادی (از جمله آستان های متبرکه) بایستی در شرایط یکسان با بخش خصوصی به اظهار فعالیت های اقتصادی خود و پرداخت مالیات و عوارض مربوطه  اقدام کنند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قیمت گذاری در موارد وجود انحصار (انحصار طبیعی یا دولتی) و یا موارد مشمول یارانه خاص (امتیاز خاص) به عهده شورای رقابت و بر اساس معیارهای منطقه ای خواهد بود . </a:t>
            </a:r>
            <a:endParaRPr lang="en-US" sz="2600" b="1"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57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73379" y="3341949"/>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4000"/>
            <a:extLst>
              <a:ext uri="{28A0092B-C50C-407E-A947-70E740481C1C}">
                <a14:useLocalDpi xmlns:a14="http://schemas.microsoft.com/office/drawing/2010/main" val="0"/>
              </a:ext>
            </a:extLst>
          </a:blip>
          <a:srcRect/>
          <a:stretch>
            <a:fillRect/>
          </a:stretch>
        </p:blipFill>
        <p:spPr bwMode="auto">
          <a:xfrm rot="16200000">
            <a:off x="-1388064" y="3445363"/>
            <a:ext cx="3363314" cy="534386"/>
          </a:xfrm>
          <a:prstGeom prst="rect">
            <a:avLst/>
          </a:prstGeom>
          <a:noFill/>
          <a:ln>
            <a:noFill/>
          </a:ln>
        </p:spPr>
      </p:pic>
      <p:sp>
        <p:nvSpPr>
          <p:cNvPr id="4" name="Rectangle 3"/>
          <p:cNvSpPr/>
          <p:nvPr/>
        </p:nvSpPr>
        <p:spPr>
          <a:xfrm>
            <a:off x="2460159" y="1673674"/>
            <a:ext cx="4536523" cy="600164"/>
          </a:xfrm>
          <a:prstGeom prst="rect">
            <a:avLst/>
          </a:prstGeom>
        </p:spPr>
        <p:txBody>
          <a:bodyPr wrap="square">
            <a:spAutoFit/>
          </a:bodyPr>
          <a:lstStyle/>
          <a:p>
            <a:r>
              <a:rPr lang="fa-IR" sz="3300" b="1" dirty="0">
                <a:cs typeface="B Titr" pitchFamily="2" charset="-78"/>
              </a:rPr>
              <a:t>5- شفاف سازی در اقتصاد</a:t>
            </a:r>
            <a:endParaRPr lang="en-US" sz="3300" dirty="0">
              <a:cs typeface="B Titr" pitchFamily="2" charset="-78"/>
            </a:endParaRPr>
          </a:p>
        </p:txBody>
      </p:sp>
      <p:sp>
        <p:nvSpPr>
          <p:cNvPr id="5" name="Rectangle 4"/>
          <p:cNvSpPr/>
          <p:nvPr/>
        </p:nvSpPr>
        <p:spPr>
          <a:xfrm>
            <a:off x="653143" y="2917087"/>
            <a:ext cx="7848600" cy="1592744"/>
          </a:xfrm>
          <a:prstGeom prst="rect">
            <a:avLst/>
          </a:prstGeom>
        </p:spPr>
        <p:txBody>
          <a:bodyPr wrap="square">
            <a:spAutoFit/>
          </a:bodyPr>
          <a:lstStyle/>
          <a:p>
            <a:pPr algn="justLow" rtl="1">
              <a:lnSpc>
                <a:spcPct val="200000"/>
              </a:lnSpc>
            </a:pPr>
            <a:r>
              <a:rPr lang="fa-IR" sz="2600" b="1" dirty="0">
                <a:cs typeface="B Lotus" pitchFamily="2" charset="-78"/>
              </a:rPr>
              <a:t>توسعه اقتصادی در فضای فساد آمیز و دور از شفافیت به کندی </a:t>
            </a:r>
            <a:br>
              <a:rPr lang="fa-IR" sz="2600" b="1" dirty="0">
                <a:cs typeface="B Lotus" pitchFamily="2" charset="-78"/>
              </a:rPr>
            </a:br>
            <a:r>
              <a:rPr lang="fa-IR" sz="2600" b="1" dirty="0">
                <a:cs typeface="B Lotus" pitchFamily="2" charset="-78"/>
              </a:rPr>
              <a:t>انجام خواهد شد. در این راستا انتظار می رود که :</a:t>
            </a:r>
            <a:endParaRPr lang="en-US" sz="2600" b="1"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58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1000"/>
            <a:extLst>
              <a:ext uri="{28A0092B-C50C-407E-A947-70E740481C1C}">
                <a14:useLocalDpi xmlns:a14="http://schemas.microsoft.com/office/drawing/2010/main" val="0"/>
              </a:ext>
            </a:extLst>
          </a:blip>
          <a:srcRect/>
          <a:stretch>
            <a:fillRect/>
          </a:stretch>
        </p:blipFill>
        <p:spPr bwMode="auto">
          <a:xfrm rot="5400000">
            <a:off x="7173379" y="3341949"/>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1000"/>
            <a:extLst>
              <a:ext uri="{28A0092B-C50C-407E-A947-70E740481C1C}">
                <a14:useLocalDpi xmlns:a14="http://schemas.microsoft.com/office/drawing/2010/main" val="0"/>
              </a:ext>
            </a:extLst>
          </a:blip>
          <a:srcRect/>
          <a:stretch>
            <a:fillRect/>
          </a:stretch>
        </p:blipFill>
        <p:spPr bwMode="auto">
          <a:xfrm rot="16200000">
            <a:off x="-1388064" y="3423592"/>
            <a:ext cx="3363314" cy="534386"/>
          </a:xfrm>
          <a:prstGeom prst="rect">
            <a:avLst/>
          </a:prstGeom>
          <a:noFill/>
          <a:ln>
            <a:noFill/>
          </a:ln>
        </p:spPr>
      </p:pic>
      <p:sp>
        <p:nvSpPr>
          <p:cNvPr id="4" name="Rectangle 3"/>
          <p:cNvSpPr/>
          <p:nvPr/>
        </p:nvSpPr>
        <p:spPr>
          <a:xfrm>
            <a:off x="740229" y="1016971"/>
            <a:ext cx="7707086" cy="4843634"/>
          </a:xfrm>
          <a:prstGeom prst="rect">
            <a:avLst/>
          </a:prstGeom>
        </p:spPr>
        <p:txBody>
          <a:bodyPr wrap="square">
            <a:spAutoFit/>
          </a:bodyPr>
          <a:lstStyle/>
          <a:p>
            <a:pPr algn="justLow" rtl="1">
              <a:lnSpc>
                <a:spcPct val="150000"/>
              </a:lnSpc>
            </a:pPr>
            <a:r>
              <a:rPr lang="fa-IR" sz="2400" b="1" dirty="0">
                <a:solidFill>
                  <a:srgbClr val="0000FF"/>
                </a:solidFill>
              </a:rPr>
              <a:t>● </a:t>
            </a:r>
            <a:r>
              <a:rPr lang="fa-IR" sz="2600" b="1" dirty="0">
                <a:cs typeface="B Lotus" pitchFamily="2" charset="-78"/>
              </a:rPr>
              <a:t>دولت ، مرکز آمارو بانک مرکزی ، شاخص های اقتصادی را به طور شفاف و در فاصله زمانی ثابت و بدون تاخیر اعلام عمومی کنند .</a:t>
            </a:r>
            <a:r>
              <a:rPr lang="fa-IR" sz="2600" b="1" baseline="-25000" dirty="0">
                <a:cs typeface="B Lotus" pitchFamily="2" charset="-78"/>
              </a:rPr>
              <a:t> </a:t>
            </a:r>
            <a:endParaRPr lang="en-US" sz="2600" b="1" baseline="-25000"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baseline="-25000"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ساماندهی دولت الکترونیک و پنجره واحد با سرعت اجرا شود .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استفاده کنندگان از منابع دولتی / عمومی – امتیاز های خاص،</a:t>
            </a:r>
            <a:br>
              <a:rPr lang="fa-IR" sz="2600" b="1" dirty="0">
                <a:cs typeface="B Lotus" pitchFamily="2" charset="-78"/>
              </a:rPr>
            </a:br>
            <a:r>
              <a:rPr lang="fa-IR" sz="2600" b="1" dirty="0">
                <a:cs typeface="B Lotus" pitchFamily="2" charset="-78"/>
              </a:rPr>
              <a:t> معافیت های خاص، همچنین استفاده کنندگان از منابع بانکی، مالی و </a:t>
            </a:r>
            <a:br>
              <a:rPr lang="fa-IR" sz="2600" b="1" dirty="0">
                <a:cs typeface="B Lotus" pitchFamily="2" charset="-78"/>
              </a:rPr>
            </a:br>
            <a:r>
              <a:rPr lang="fa-IR" sz="2600" b="1" dirty="0">
                <a:cs typeface="B Lotus" pitchFamily="2" charset="-78"/>
              </a:rPr>
              <a:t>ارزی، اعلام عمومی شود .</a:t>
            </a:r>
            <a:endParaRPr lang="en-US" sz="2600" b="1"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59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857250"/>
            <a:ext cx="9470572" cy="1063229"/>
          </a:xfrm>
        </p:spPr>
        <p:txBody>
          <a:bodyPr>
            <a:normAutofit/>
          </a:bodyPr>
          <a:lstStyle/>
          <a:p>
            <a:pPr rtl="1"/>
            <a:r>
              <a:rPr lang="fa-IR"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نشست هم اندیشی نمایندگان خارجی مقیم ایران و فعالان تجاری  درخصوص فرصت های کسب و کار آتی ایران با حضور جناب آقای دکتر ظریف</a:t>
            </a:r>
            <a:endParaRPr lang="en-US" sz="2700" dirty="0"/>
          </a:p>
        </p:txBody>
      </p:sp>
      <p:pic>
        <p:nvPicPr>
          <p:cNvPr id="4" name="Content Placeholder 3" descr="SAE_7367.JPG"/>
          <p:cNvPicPr>
            <a:picLocks noGrp="1" noChangeAspect="1"/>
          </p:cNvPicPr>
          <p:nvPr>
            <p:ph idx="1"/>
          </p:nvPr>
        </p:nvPicPr>
        <p:blipFill>
          <a:blip r:embed="rId2" cstate="print"/>
          <a:stretch>
            <a:fillRect/>
          </a:stretch>
        </p:blipFill>
        <p:spPr>
          <a:xfrm>
            <a:off x="576943" y="1934936"/>
            <a:ext cx="7990114" cy="4022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32915" y="3424897"/>
            <a:ext cx="3267000" cy="511629"/>
          </a:xfrm>
          <a:prstGeom prst="rect">
            <a:avLst/>
          </a:prstGeom>
          <a:noFill/>
          <a:ln>
            <a:noFill/>
          </a:ln>
        </p:spPr>
      </p:pic>
      <p:pic>
        <p:nvPicPr>
          <p:cNvPr id="6" name="Picture 5"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55912" y="3424899"/>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6</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1000" contrast="81000"/>
            <a:extLst>
              <a:ext uri="{28A0092B-C50C-407E-A947-70E740481C1C}">
                <a14:useLocalDpi xmlns:a14="http://schemas.microsoft.com/office/drawing/2010/main" val="0"/>
              </a:ext>
            </a:extLst>
          </a:blip>
          <a:srcRect/>
          <a:stretch>
            <a:fillRect/>
          </a:stretch>
        </p:blipFill>
        <p:spPr bwMode="auto">
          <a:xfrm rot="5400000">
            <a:off x="7173379" y="3341949"/>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1000" contrast="81000"/>
            <a:extLst>
              <a:ext uri="{28A0092B-C50C-407E-A947-70E740481C1C}">
                <a14:useLocalDpi xmlns:a14="http://schemas.microsoft.com/office/drawing/2010/main" val="0"/>
              </a:ext>
            </a:extLst>
          </a:blip>
          <a:srcRect/>
          <a:stretch>
            <a:fillRect/>
          </a:stretch>
        </p:blipFill>
        <p:spPr bwMode="auto">
          <a:xfrm rot="16200000">
            <a:off x="-1392693" y="3194991"/>
            <a:ext cx="3363314" cy="534386"/>
          </a:xfrm>
          <a:prstGeom prst="rect">
            <a:avLst/>
          </a:prstGeom>
          <a:noFill/>
          <a:ln>
            <a:noFill/>
          </a:ln>
        </p:spPr>
      </p:pic>
      <p:sp>
        <p:nvSpPr>
          <p:cNvPr id="5" name="Rectangle 4"/>
          <p:cNvSpPr/>
          <p:nvPr/>
        </p:nvSpPr>
        <p:spPr>
          <a:xfrm>
            <a:off x="598715" y="509225"/>
            <a:ext cx="7870371" cy="6043962"/>
          </a:xfrm>
          <a:prstGeom prst="rect">
            <a:avLst/>
          </a:prstGeom>
        </p:spPr>
        <p:txBody>
          <a:bodyPr wrap="square">
            <a:spAutoFit/>
          </a:bodyPr>
          <a:lstStyle/>
          <a:p>
            <a:pPr algn="justLow" rtl="1">
              <a:lnSpc>
                <a:spcPct val="150000"/>
              </a:lnSpc>
            </a:pPr>
            <a:r>
              <a:rPr lang="fa-IR" sz="2600" b="1" dirty="0">
                <a:solidFill>
                  <a:srgbClr val="0000FF"/>
                </a:solidFill>
                <a:cs typeface="B Lotus" pitchFamily="2" charset="-78"/>
              </a:rPr>
              <a:t>● </a:t>
            </a:r>
            <a:r>
              <a:rPr lang="fa-IR" sz="2600" b="1" dirty="0">
                <a:cs typeface="B Lotus" pitchFamily="2" charset="-78"/>
              </a:rPr>
              <a:t>دولت از دخالت  در تصدی گری و قیمت گذاری خودداری کند . قیمت گذاری برای کالاهای با انحصار دولتی ، انحصار طبیعی ، یا هر نوع انحصار دیگری فقط توسط شورای رقابت انجام شود .</a:t>
            </a:r>
          </a:p>
          <a:p>
            <a:pPr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تشکیل انجمن های حمایت از حقوق مصرف کنندگان توسط بخش خصوصی مورد حمایت دولت و قوه قضاییه قرار بگیرد.</a:t>
            </a:r>
          </a:p>
          <a:p>
            <a:pPr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بانک مرکزی بر عملکرد موسسات مالی / پولی که سپرده های سرمایه گذاران را جذب کرده اند نظارت کافی داشته باشد و میزان سلامت این عملکرد را اعلام عمومی کند. </a:t>
            </a:r>
            <a:endParaRPr lang="en-US" sz="2600" b="1"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60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6433" y="2528494"/>
            <a:ext cx="4657044" cy="600164"/>
          </a:xfrm>
          <a:prstGeom prst="rect">
            <a:avLst/>
          </a:prstGeom>
        </p:spPr>
        <p:txBody>
          <a:bodyPr wrap="none">
            <a:spAutoFit/>
          </a:bodyPr>
          <a:lstStyle/>
          <a:p>
            <a:r>
              <a:rPr lang="fa-IR" sz="3300" b="1" dirty="0">
                <a:cs typeface="B Titr" pitchFamily="2" charset="-78"/>
              </a:rPr>
              <a:t>6- سیاست های پولی /  مالی </a:t>
            </a:r>
            <a:endParaRPr lang="en-US" sz="3300" dirty="0">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26000" contrast="61000"/>
            <a:extLst>
              <a:ext uri="{28A0092B-C50C-407E-A947-70E740481C1C}">
                <a14:useLocalDpi xmlns:a14="http://schemas.microsoft.com/office/drawing/2010/main" val="0"/>
              </a:ext>
            </a:extLst>
          </a:blip>
          <a:srcRect/>
          <a:stretch>
            <a:fillRect/>
          </a:stretch>
        </p:blipFill>
        <p:spPr bwMode="auto">
          <a:xfrm rot="5400000">
            <a:off x="7173379" y="3341949"/>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28000" contrast="66000"/>
            <a:extLst>
              <a:ext uri="{28A0092B-C50C-407E-A947-70E740481C1C}">
                <a14:useLocalDpi xmlns:a14="http://schemas.microsoft.com/office/drawing/2010/main" val="0"/>
              </a:ext>
            </a:extLst>
          </a:blip>
          <a:srcRect/>
          <a:stretch>
            <a:fillRect/>
          </a:stretch>
        </p:blipFill>
        <p:spPr bwMode="auto">
          <a:xfrm rot="16200000">
            <a:off x="-1392693" y="3238533"/>
            <a:ext cx="3363314" cy="534386"/>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61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73" y="812084"/>
            <a:ext cx="7739742" cy="5443798"/>
          </a:xfrm>
          <a:prstGeom prst="rect">
            <a:avLst/>
          </a:prstGeom>
        </p:spPr>
        <p:txBody>
          <a:bodyPr wrap="square">
            <a:spAutoFit/>
          </a:bodyPr>
          <a:lstStyle/>
          <a:p>
            <a:pPr algn="justLow" rtl="1">
              <a:lnSpc>
                <a:spcPct val="150000"/>
              </a:lnSpc>
            </a:pPr>
            <a:r>
              <a:rPr lang="fa-IR" sz="2600" b="1" dirty="0">
                <a:solidFill>
                  <a:srgbClr val="0000FF"/>
                </a:solidFill>
                <a:cs typeface="B Lotus" pitchFamily="2" charset="-78"/>
              </a:rPr>
              <a:t>● </a:t>
            </a:r>
            <a:r>
              <a:rPr lang="fa-IR" sz="2600" b="1" dirty="0">
                <a:cs typeface="B Lotus" pitchFamily="2" charset="-78"/>
              </a:rPr>
              <a:t>از ریالی کردن منابع صندوق توسعه ملی خودداری شود . تلاش شود که منابع این صندوق به صورت ارز به صندوق برگردد تا بتواند مورد استفاده سایر سرمایه گذاران قرار گیرد. نرخ بهره این صندوق جذاب ترین در منطقه باشد . برای این کار دولت لایحه مناسب را به مجلس تقدیم نماید .</a:t>
            </a:r>
            <a:endParaRPr lang="en-US" sz="2600" b="1" dirty="0">
              <a:cs typeface="B Lotus" pitchFamily="2" charset="-78"/>
            </a:endParaRPr>
          </a:p>
          <a:p>
            <a:pPr marL="85725" algn="justLow" rtl="1">
              <a:lnSpc>
                <a:spcPct val="150000"/>
              </a:lnSpc>
            </a:pPr>
            <a:endParaRPr lang="en-US" sz="2600" b="1" dirty="0">
              <a:cs typeface="B Lotus" pitchFamily="2" charset="-78"/>
            </a:endParaRPr>
          </a:p>
          <a:p>
            <a:pPr algn="justLow" rtl="1">
              <a:lnSpc>
                <a:spcPct val="150000"/>
              </a:lnSpc>
            </a:pPr>
            <a:r>
              <a:rPr lang="fa-IR" sz="2600" b="1" dirty="0">
                <a:solidFill>
                  <a:srgbClr val="0000FF"/>
                </a:solidFill>
                <a:cs typeface="B Lotus" pitchFamily="2" charset="-78"/>
              </a:rPr>
              <a:t>●</a:t>
            </a:r>
            <a:r>
              <a:rPr lang="fa-IR" sz="2600" b="1" dirty="0">
                <a:cs typeface="B Lotus" pitchFamily="2" charset="-78"/>
              </a:rPr>
              <a:t> ارز بدون تاخیر تک نرخی شود . ارز ارزان برای هیچ کس در نظر گرفته نشود . اگر قرار است یارانه ای پرداخت شود بطور ریالی و در انتهای کار به مصرف کننده نهایی پرداخت شود . </a:t>
            </a:r>
            <a:endParaRPr lang="en-US" sz="2600" b="1" dirty="0">
              <a:cs typeface="B Lotus" pitchFamily="2" charset="-78"/>
            </a:endParaRPr>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1000" contrast="53000"/>
            <a:extLst>
              <a:ext uri="{28A0092B-C50C-407E-A947-70E740481C1C}">
                <a14:useLocalDpi xmlns:a14="http://schemas.microsoft.com/office/drawing/2010/main" val="0"/>
              </a:ext>
            </a:extLst>
          </a:blip>
          <a:srcRect/>
          <a:stretch>
            <a:fillRect/>
          </a:stretch>
        </p:blipFill>
        <p:spPr bwMode="auto">
          <a:xfrm rot="16200000">
            <a:off x="-1392693" y="3238533"/>
            <a:ext cx="3363314" cy="534386"/>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1000" contrast="53000"/>
            <a:extLst>
              <a:ext uri="{28A0092B-C50C-407E-A947-70E740481C1C}">
                <a14:useLocalDpi xmlns:a14="http://schemas.microsoft.com/office/drawing/2010/main" val="0"/>
              </a:ext>
            </a:extLst>
          </a:blip>
          <a:srcRect/>
          <a:stretch>
            <a:fillRect/>
          </a:stretch>
        </p:blipFill>
        <p:spPr bwMode="auto">
          <a:xfrm rot="5400000">
            <a:off x="7147148" y="3396377"/>
            <a:ext cx="3363314" cy="534386"/>
          </a:xfrm>
          <a:prstGeom prst="rect">
            <a:avLst/>
          </a:prstGeom>
          <a:noFill/>
          <a:ln>
            <a:noFill/>
          </a:ln>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62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257" y="1118357"/>
            <a:ext cx="7805057" cy="5431743"/>
          </a:xfrm>
          <a:prstGeom prst="rect">
            <a:avLst/>
          </a:prstGeom>
        </p:spPr>
        <p:txBody>
          <a:bodyPr wrap="square">
            <a:spAutoFit/>
          </a:bodyPr>
          <a:lstStyle/>
          <a:p>
            <a:pPr algn="justLow" rtl="1">
              <a:lnSpc>
                <a:spcPct val="150000"/>
              </a:lnSpc>
            </a:pPr>
            <a:r>
              <a:rPr lang="fa-IR" sz="2400" b="1" dirty="0">
                <a:solidFill>
                  <a:srgbClr val="0000FF"/>
                </a:solidFill>
              </a:rPr>
              <a:t>● </a:t>
            </a:r>
            <a:r>
              <a:rPr lang="fa-IR" sz="2600" b="1" dirty="0">
                <a:cs typeface="B Lotus" pitchFamily="2" charset="-78"/>
              </a:rPr>
              <a:t>بانک مرکزی  مکانیزم تعیین  قیمت بر اساس عرضه و تقاضا در بازار ارز  را به رسمیت بشناسد و به آن احترام بگذارد . بانک مرکزی ضمن رصد وضعیت عرضه و تقاضا در بازار ارز ، متعهد شود که تغییرات  نرخ ارز کمتر از نرخ تورم نباشد.</a:t>
            </a:r>
          </a:p>
          <a:p>
            <a:pPr algn="justLow" rtl="1">
              <a:lnSpc>
                <a:spcPct val="150000"/>
              </a:lnSpc>
            </a:pPr>
            <a:endParaRPr lang="en-US" sz="2600" b="1" dirty="0">
              <a:cs typeface="B Lotus" pitchFamily="2" charset="-78"/>
            </a:endParaRPr>
          </a:p>
          <a:p>
            <a:pPr algn="justLow" rtl="1">
              <a:lnSpc>
                <a:spcPct val="150000"/>
              </a:lnSpc>
            </a:pPr>
            <a:r>
              <a:rPr lang="fa-IR" sz="2600" b="1" dirty="0">
                <a:solidFill>
                  <a:srgbClr val="0000FF"/>
                </a:solidFill>
                <a:cs typeface="B Lotus" pitchFamily="2" charset="-78"/>
              </a:rPr>
              <a:t>●</a:t>
            </a:r>
            <a:r>
              <a:rPr lang="fa-IR" sz="2600" b="1" dirty="0">
                <a:cs typeface="B Lotus" pitchFamily="2" charset="-78"/>
              </a:rPr>
              <a:t> سیاست تغییر تدریجی نرخ بهره متناسب با تورم اعلام و اجرا شود .</a:t>
            </a:r>
            <a:endParaRPr lang="en-US" sz="2600" b="1" dirty="0">
              <a:cs typeface="B Lotus" pitchFamily="2" charset="-78"/>
            </a:endParaRPr>
          </a:p>
          <a:p>
            <a:pPr algn="justLow" rtl="1">
              <a:lnSpc>
                <a:spcPct val="150000"/>
              </a:lnSpc>
            </a:pPr>
            <a:r>
              <a:rPr lang="fa-IR" sz="2600" b="1" dirty="0">
                <a:cs typeface="B Lotus" pitchFamily="2" charset="-78"/>
              </a:rPr>
              <a:t> رشد نقدینگی بیشتر از نرخ تورم به اضافه نرخ رشد اقتصادی نباشد .</a:t>
            </a:r>
            <a:endParaRPr lang="en-US" sz="2600" b="1" dirty="0">
              <a:cs typeface="B Lotus" pitchFamily="2" charset="-78"/>
            </a:endParaRPr>
          </a:p>
          <a:p>
            <a:pPr algn="justLow" rtl="1">
              <a:lnSpc>
                <a:spcPct val="150000"/>
              </a:lnSpc>
            </a:pPr>
            <a:r>
              <a:rPr lang="fa-IR" sz="2600" b="1" dirty="0">
                <a:cs typeface="B Lotus" pitchFamily="2" charset="-78"/>
              </a:rPr>
              <a:t> زمینه حضور منابع مالی بین المللی در اقتصاد فراهم شود . </a:t>
            </a:r>
            <a:endParaRPr lang="en-US" sz="2600" b="1" dirty="0">
              <a:cs typeface="B Lotus" pitchFamily="2" charset="-78"/>
            </a:endParaRPr>
          </a:p>
          <a:p>
            <a:pPr algn="justLow">
              <a:lnSpc>
                <a:spcPct val="150000"/>
              </a:lnSpc>
            </a:pPr>
            <a:endParaRPr lang="en-US" sz="2600" dirty="0">
              <a:cs typeface="B Lotus"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4000" contrast="68000"/>
            <a:extLst>
              <a:ext uri="{28A0092B-C50C-407E-A947-70E740481C1C}">
                <a14:useLocalDpi xmlns:a14="http://schemas.microsoft.com/office/drawing/2010/main" val="0"/>
              </a:ext>
            </a:extLst>
          </a:blip>
          <a:srcRect/>
          <a:stretch>
            <a:fillRect/>
          </a:stretch>
        </p:blipFill>
        <p:spPr bwMode="auto">
          <a:xfrm rot="16200000">
            <a:off x="-1392693" y="3238533"/>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4000" contrast="68000"/>
            <a:extLst>
              <a:ext uri="{28A0092B-C50C-407E-A947-70E740481C1C}">
                <a14:useLocalDpi xmlns:a14="http://schemas.microsoft.com/office/drawing/2010/main" val="0"/>
              </a:ext>
            </a:extLst>
          </a:blip>
          <a:srcRect/>
          <a:stretch>
            <a:fillRect/>
          </a:stretch>
        </p:blipFill>
        <p:spPr bwMode="auto">
          <a:xfrm rot="5400000">
            <a:off x="7147132" y="3309289"/>
            <a:ext cx="3363314" cy="534386"/>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63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35000" contrast="100000"/>
            <a:extLst>
              <a:ext uri="{28A0092B-C50C-407E-A947-70E740481C1C}">
                <a14:useLocalDpi xmlns:a14="http://schemas.microsoft.com/office/drawing/2010/main" val="0"/>
              </a:ext>
            </a:extLst>
          </a:blip>
          <a:srcRect/>
          <a:stretch>
            <a:fillRect/>
          </a:stretch>
        </p:blipFill>
        <p:spPr bwMode="auto">
          <a:xfrm rot="16200000">
            <a:off x="-1392693" y="3238533"/>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35000" contrast="100000"/>
            <a:extLst>
              <a:ext uri="{28A0092B-C50C-407E-A947-70E740481C1C}">
                <a14:useLocalDpi xmlns:a14="http://schemas.microsoft.com/office/drawing/2010/main" val="0"/>
              </a:ext>
            </a:extLst>
          </a:blip>
          <a:srcRect/>
          <a:stretch>
            <a:fillRect/>
          </a:stretch>
        </p:blipFill>
        <p:spPr bwMode="auto">
          <a:xfrm rot="5400000">
            <a:off x="7147134" y="3254860"/>
            <a:ext cx="3363314" cy="534386"/>
          </a:xfrm>
          <a:prstGeom prst="rect">
            <a:avLst/>
          </a:prstGeom>
          <a:noFill/>
          <a:ln>
            <a:noFill/>
          </a:ln>
        </p:spPr>
      </p:pic>
      <p:sp>
        <p:nvSpPr>
          <p:cNvPr id="6" name="Rectangle 5"/>
          <p:cNvSpPr/>
          <p:nvPr/>
        </p:nvSpPr>
        <p:spPr>
          <a:xfrm>
            <a:off x="983419" y="1869621"/>
            <a:ext cx="7474781" cy="1615827"/>
          </a:xfrm>
          <a:prstGeom prst="rect">
            <a:avLst/>
          </a:prstGeom>
        </p:spPr>
        <p:txBody>
          <a:bodyPr wrap="square">
            <a:spAutoFit/>
          </a:bodyPr>
          <a:lstStyle/>
          <a:p>
            <a:pPr algn="ctr">
              <a:lnSpc>
                <a:spcPct val="150000"/>
              </a:lnSpc>
            </a:pPr>
            <a:r>
              <a:rPr lang="fa-IR" sz="3300" b="1" dirty="0">
                <a:cs typeface="B Titr" pitchFamily="2" charset="-78"/>
              </a:rPr>
              <a:t>7 – سایر سیاستهای کلان لازم برای توسعه  اقتصادی / صنعتی</a:t>
            </a:r>
            <a:endParaRPr lang="en-US" sz="3300" dirty="0">
              <a:cs typeface="B Titr" pitchFamily="2" charset="-78"/>
            </a:endParaRPr>
          </a:p>
        </p:txBody>
      </p:sp>
      <p:sp>
        <p:nvSpPr>
          <p:cNvPr id="7" name="Rectangle 6"/>
          <p:cNvSpPr/>
          <p:nvPr/>
        </p:nvSpPr>
        <p:spPr>
          <a:xfrm>
            <a:off x="2286000" y="4166499"/>
            <a:ext cx="4572000" cy="715581"/>
          </a:xfrm>
          <a:prstGeom prst="rect">
            <a:avLst/>
          </a:prstGeom>
        </p:spPr>
        <p:txBody>
          <a:bodyPr wrap="square">
            <a:spAutoFit/>
          </a:bodyPr>
          <a:lstStyle/>
          <a:p>
            <a:pPr algn="ctr"/>
            <a:r>
              <a:rPr lang="fa-IR" sz="2700" b="1" dirty="0">
                <a:cs typeface="B Titr" pitchFamily="2" charset="-78"/>
              </a:rPr>
              <a:t>( برخی خارج  از وزارت صمت )</a:t>
            </a:r>
            <a:r>
              <a:rPr lang="en-US" sz="1350" dirty="0"/>
              <a:t/>
            </a:r>
            <a:br>
              <a:rPr lang="en-US" sz="1350" dirty="0"/>
            </a:br>
            <a:endParaRPr lang="en-US" sz="1350" dirty="0"/>
          </a:p>
        </p:txBody>
      </p:sp>
      <p:sp>
        <p:nvSpPr>
          <p:cNvPr id="8" name="Slide Number Placeholder 7"/>
          <p:cNvSpPr>
            <a:spLocks noGrp="1"/>
          </p:cNvSpPr>
          <p:nvPr>
            <p:ph type="sldNum" sz="quarter" idx="12"/>
          </p:nvPr>
        </p:nvSpPr>
        <p:spPr/>
        <p:txBody>
          <a:bodyPr/>
          <a:lstStyle/>
          <a:p>
            <a:fld id="{110598FB-6E59-4DB3-B0E1-3AE75BB8E23F}" type="slidenum">
              <a:rPr lang="en-US" smtClean="0">
                <a:solidFill>
                  <a:prstClr val="black">
                    <a:tint val="75000"/>
                  </a:prstClr>
                </a:solidFill>
              </a:rPr>
              <a:pPr/>
              <a:t>64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486" y="458544"/>
            <a:ext cx="7815942" cy="5493812"/>
          </a:xfrm>
          <a:prstGeom prst="rect">
            <a:avLst/>
          </a:prstGeom>
        </p:spPr>
        <p:txBody>
          <a:bodyPr wrap="square">
            <a:spAutoFit/>
          </a:bodyPr>
          <a:lstStyle/>
          <a:p>
            <a:pPr algn="justLow" rtl="1">
              <a:lnSpc>
                <a:spcPct val="150000"/>
              </a:lnSpc>
            </a:pPr>
            <a:r>
              <a:rPr lang="fa-IR" sz="1350" dirty="0"/>
              <a:t> </a:t>
            </a:r>
            <a:r>
              <a:rPr lang="fa-IR" sz="2400" b="1" dirty="0">
                <a:solidFill>
                  <a:srgbClr val="0000FF"/>
                </a:solidFill>
              </a:rPr>
              <a:t>● </a:t>
            </a:r>
            <a:r>
              <a:rPr lang="fa-IR" sz="2600" b="1" dirty="0">
                <a:cs typeface="B Lotus" pitchFamily="2" charset="-78"/>
              </a:rPr>
              <a:t>از وزارت خارجه و دولت خواسته شود که دیپلماسی کشور در جهت هم پیوندی فعال با اقتصاد و صنعت جهانی در چارچوب منافع ملی باشد </a:t>
            </a:r>
            <a:r>
              <a:rPr lang="fa-IR" sz="2600" b="1" dirty="0" smtClean="0">
                <a:cs typeface="B Lotus" pitchFamily="2" charset="-78"/>
              </a:rPr>
              <a:t> </a:t>
            </a:r>
            <a:endParaRPr lang="fa-IR" sz="2600" b="1" dirty="0">
              <a:cs typeface="B Lotus" pitchFamily="2" charset="-78"/>
            </a:endParaRPr>
          </a:p>
          <a:p>
            <a:pPr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برقراری پیمان های دوجانبه و چند جانبه منطقه ای و برطرف کردن موانع توسعه روابط تجاری با کشورهای همسایه در دستور کار باشد . تعامل با جهان متوازن و بر اساس منافع دوطرفه و پایدار باشد .</a:t>
            </a:r>
          </a:p>
          <a:p>
            <a:pPr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پیوستن هر چه سریعتر به </a:t>
            </a:r>
            <a:r>
              <a:rPr lang="en-US" sz="2600" b="1" dirty="0">
                <a:cs typeface="B Lotus" pitchFamily="2" charset="-78"/>
              </a:rPr>
              <a:t>WTO</a:t>
            </a:r>
            <a:r>
              <a:rPr lang="fa-IR" sz="2600" b="1" dirty="0">
                <a:cs typeface="B Lotus" pitchFamily="2" charset="-78"/>
              </a:rPr>
              <a:t> به عنوان یک استراتژی قطعی اعلام و پیگیری شود . </a:t>
            </a:r>
            <a:endParaRPr lang="en-US" sz="2600" b="1" dirty="0">
              <a:cs typeface="B Lotus"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5000" contrast="71000"/>
            <a:extLst>
              <a:ext uri="{28A0092B-C50C-407E-A947-70E740481C1C}">
                <a14:useLocalDpi xmlns:a14="http://schemas.microsoft.com/office/drawing/2010/main" val="0"/>
              </a:ext>
            </a:extLst>
          </a:blip>
          <a:srcRect/>
          <a:stretch>
            <a:fillRect/>
          </a:stretch>
        </p:blipFill>
        <p:spPr bwMode="auto">
          <a:xfrm rot="5400000">
            <a:off x="7147134" y="3233089"/>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5000" contrast="71000"/>
            <a:extLst>
              <a:ext uri="{28A0092B-C50C-407E-A947-70E740481C1C}">
                <a14:useLocalDpi xmlns:a14="http://schemas.microsoft.com/office/drawing/2010/main" val="0"/>
              </a:ext>
            </a:extLst>
          </a:blip>
          <a:srcRect/>
          <a:stretch>
            <a:fillRect/>
          </a:stretch>
        </p:blipFill>
        <p:spPr bwMode="auto">
          <a:xfrm rot="16200000">
            <a:off x="-1381807" y="3162331"/>
            <a:ext cx="3363314" cy="534386"/>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65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5000" contrast="4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6000" contrast="40000"/>
            <a:extLst>
              <a:ext uri="{28A0092B-C50C-407E-A947-70E740481C1C}">
                <a14:useLocalDpi xmlns:a14="http://schemas.microsoft.com/office/drawing/2010/main" val="0"/>
              </a:ext>
            </a:extLst>
          </a:blip>
          <a:srcRect/>
          <a:stretch>
            <a:fillRect/>
          </a:stretch>
        </p:blipFill>
        <p:spPr bwMode="auto">
          <a:xfrm rot="5400000">
            <a:off x="7147141" y="3222204"/>
            <a:ext cx="3363314" cy="534386"/>
          </a:xfrm>
          <a:prstGeom prst="rect">
            <a:avLst/>
          </a:prstGeom>
          <a:noFill/>
          <a:ln>
            <a:noFill/>
          </a:ln>
        </p:spPr>
      </p:pic>
      <p:sp>
        <p:nvSpPr>
          <p:cNvPr id="4" name="Rectangle 3"/>
          <p:cNvSpPr/>
          <p:nvPr/>
        </p:nvSpPr>
        <p:spPr>
          <a:xfrm>
            <a:off x="653142" y="766926"/>
            <a:ext cx="7794172" cy="5443798"/>
          </a:xfrm>
          <a:prstGeom prst="rect">
            <a:avLst/>
          </a:prstGeom>
        </p:spPr>
        <p:txBody>
          <a:bodyPr wrap="square">
            <a:spAutoFit/>
          </a:bodyPr>
          <a:lstStyle/>
          <a:p>
            <a:pPr algn="justLow" rtl="1">
              <a:lnSpc>
                <a:spcPct val="150000"/>
              </a:lnSpc>
            </a:pPr>
            <a:r>
              <a:rPr lang="fa-IR" sz="2600" b="1" dirty="0">
                <a:solidFill>
                  <a:srgbClr val="0000FF"/>
                </a:solidFill>
                <a:cs typeface="B Lotus" pitchFamily="2" charset="-78"/>
              </a:rPr>
              <a:t>● </a:t>
            </a:r>
            <a:r>
              <a:rPr lang="fa-IR" sz="2600" b="1" dirty="0">
                <a:cs typeface="B Lotus" pitchFamily="2" charset="-78"/>
              </a:rPr>
              <a:t>سازمان های توسعه ای اهداف خود را در جهت فراهم کردن زیر ساخت ها و تقویت بخش های اولویت دار متمرکز نمایند .</a:t>
            </a:r>
            <a:endParaRPr lang="en-US" sz="2600" b="1" dirty="0">
              <a:cs typeface="B Lotus" pitchFamily="2" charset="-78"/>
            </a:endParaRPr>
          </a:p>
          <a:p>
            <a:pPr marL="85725" algn="justLow" rtl="1">
              <a:lnSpc>
                <a:spcPct val="150000"/>
              </a:lnSpc>
            </a:pPr>
            <a:endParaRPr lang="fa-IR"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وزارت آموزش و پرورش و وزارت علوم سیاست های پرورش نیروی انسانی را بازبینی نمایند به طوریکه نیروی با مهارت و آموزش دیده در زمینه چگونگی کار تیمی ، پیروی از استانداردها و مقررات ، تسلط به زبان های خارجی ، تسلط به دانش روز و به کار گیری آن در صنعت و اقتصاد ، آشنا به اصول خلاقیت و نوآوری ، آشنا به چگونگی حل </a:t>
            </a:r>
            <a:r>
              <a:rPr lang="fa-IR" sz="2600" b="1" dirty="0" smtClean="0">
                <a:cs typeface="B Lotus" pitchFamily="2" charset="-78"/>
              </a:rPr>
              <a:t>مسئله و ... </a:t>
            </a:r>
            <a:r>
              <a:rPr lang="fa-IR" sz="2600" b="1" dirty="0">
                <a:cs typeface="B Lotus" pitchFamily="2" charset="-78"/>
              </a:rPr>
              <a:t>را تحویل صنعت و اقتصاد کشور نماید .</a:t>
            </a:r>
            <a:endParaRPr lang="en-US" sz="2600" b="1"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66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1684569"/>
            <a:ext cx="7805057" cy="3643305"/>
          </a:xfrm>
          <a:prstGeom prst="rect">
            <a:avLst/>
          </a:prstGeom>
        </p:spPr>
        <p:txBody>
          <a:bodyPr wrap="square">
            <a:spAutoFit/>
          </a:bodyPr>
          <a:lstStyle/>
          <a:p>
            <a:pPr algn="justLow" rtl="1">
              <a:lnSpc>
                <a:spcPct val="150000"/>
              </a:lnSpc>
            </a:pPr>
            <a:r>
              <a:rPr lang="fa-IR" sz="2600" b="1" dirty="0">
                <a:solidFill>
                  <a:srgbClr val="0000FF"/>
                </a:solidFill>
                <a:cs typeface="B Lotus" pitchFamily="2" charset="-78"/>
              </a:rPr>
              <a:t>● </a:t>
            </a:r>
            <a:r>
              <a:rPr lang="fa-IR" sz="2600" b="1" dirty="0">
                <a:cs typeface="B Lotus" pitchFamily="2" charset="-78"/>
              </a:rPr>
              <a:t>آیین نامه ای برای نحوه حمایت از پژوهش و گسترش ، کاربست فناوری های پیشرفته ، حمایت از نوآوری و خلاقیت ، ابداعات ، اکتشافات و اختراعات ،  فناوری های هوشمند ، تهیه و اجرا شود .</a:t>
            </a:r>
          </a:p>
          <a:p>
            <a:pPr algn="justLow" rtl="1">
              <a:lnSpc>
                <a:spcPct val="150000"/>
              </a:lnSpc>
            </a:pPr>
            <a:endParaRPr lang="en-US" sz="2600" b="1" dirty="0">
              <a:cs typeface="B Lotus" pitchFamily="2" charset="-78"/>
            </a:endParaRPr>
          </a:p>
          <a:p>
            <a:pPr algn="justLow" rtl="1">
              <a:lnSpc>
                <a:spcPct val="150000"/>
              </a:lnSpc>
            </a:pPr>
            <a:r>
              <a:rPr lang="fa-IR" sz="2600" b="1" dirty="0">
                <a:cs typeface="B Lotus" pitchFamily="2" charset="-78"/>
              </a:rPr>
              <a:t> </a:t>
            </a:r>
            <a:r>
              <a:rPr lang="fa-IR" sz="2600" b="1" dirty="0">
                <a:solidFill>
                  <a:srgbClr val="0000FF"/>
                </a:solidFill>
                <a:cs typeface="B Lotus" pitchFamily="2" charset="-78"/>
              </a:rPr>
              <a:t>● </a:t>
            </a:r>
            <a:r>
              <a:rPr lang="fa-IR" sz="2600" b="1" dirty="0">
                <a:cs typeface="B Lotus" pitchFamily="2" charset="-78"/>
              </a:rPr>
              <a:t>تدوین قطعی استراتژی توسعه اقتصادی و به دنبال آن توسعه صنعتی بر مبنای گزارش های آسیب شناسی حرفه ای در دستور کار باشد .</a:t>
            </a:r>
            <a:endParaRPr lang="en-US" sz="2600" b="1" dirty="0">
              <a:cs typeface="B Lotus"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rgbClr val="D9C3A5">
                <a:tint val="50000"/>
                <a:satMod val="180000"/>
              </a:srgbClr>
            </a:duotone>
            <a:lum bright="-41000" contrast="89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rgbClr val="D9C3A5">
                <a:tint val="50000"/>
                <a:satMod val="180000"/>
              </a:srgbClr>
            </a:duotone>
            <a:lum bright="-41000" contrast="89000"/>
            <a:extLst>
              <a:ext uri="{28A0092B-C50C-407E-A947-70E740481C1C}">
                <a14:useLocalDpi xmlns:a14="http://schemas.microsoft.com/office/drawing/2010/main" val="0"/>
              </a:ext>
            </a:extLst>
          </a:blip>
          <a:srcRect/>
          <a:stretch>
            <a:fillRect/>
          </a:stretch>
        </p:blipFill>
        <p:spPr bwMode="auto">
          <a:xfrm rot="5400000">
            <a:off x="7147138" y="3331061"/>
            <a:ext cx="3363314" cy="534386"/>
          </a:xfrm>
          <a:prstGeom prst="rect">
            <a:avLst/>
          </a:prstGeom>
          <a:noFill/>
          <a:ln>
            <a:noFill/>
          </a:ln>
        </p:spPr>
      </p:pic>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67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7000" contrast="13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3000" contrast="22000"/>
            <a:extLst>
              <a:ext uri="{28A0092B-C50C-407E-A947-70E740481C1C}">
                <a14:useLocalDpi xmlns:a14="http://schemas.microsoft.com/office/drawing/2010/main" val="0"/>
              </a:ext>
            </a:extLst>
          </a:blip>
          <a:srcRect/>
          <a:stretch>
            <a:fillRect/>
          </a:stretch>
        </p:blipFill>
        <p:spPr bwMode="auto">
          <a:xfrm rot="5400000">
            <a:off x="7158025" y="3156890"/>
            <a:ext cx="3363314" cy="534386"/>
          </a:xfrm>
          <a:prstGeom prst="rect">
            <a:avLst/>
          </a:prstGeom>
          <a:noFill/>
          <a:ln>
            <a:noFill/>
          </a:ln>
        </p:spPr>
      </p:pic>
      <p:sp>
        <p:nvSpPr>
          <p:cNvPr id="4" name="Rectangle 3"/>
          <p:cNvSpPr/>
          <p:nvPr/>
        </p:nvSpPr>
        <p:spPr>
          <a:xfrm>
            <a:off x="642257" y="1842451"/>
            <a:ext cx="7826828" cy="298543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lnSpc>
                <a:spcPct val="150000"/>
              </a:lnSpc>
            </a:pPr>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مشکلات، راهکارها و پیشنهادات اجرایی اتاق بازرگانی، صنایع، معادن و کشاورزی تهران در مسائل مرتبط با حوزه عمومی اقتصاد کلان، </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r>
            <a:b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b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و </a:t>
            </a:r>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8 حوزه مرتبط با صنعت</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68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lum bright="-18000" contrast="45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lum bright="-18000" contrast="45000"/>
            <a:extLst>
              <a:ext uri="{28A0092B-C50C-407E-A947-70E740481C1C}">
                <a14:useLocalDpi xmlns:a14="http://schemas.microsoft.com/office/drawing/2010/main" val="0"/>
              </a:ext>
            </a:extLst>
          </a:blip>
          <a:srcRect/>
          <a:stretch>
            <a:fillRect/>
          </a:stretch>
        </p:blipFill>
        <p:spPr bwMode="auto">
          <a:xfrm rot="5400000">
            <a:off x="7168912" y="3254861"/>
            <a:ext cx="3363314" cy="534386"/>
          </a:xfrm>
          <a:prstGeom prst="rect">
            <a:avLst/>
          </a:prstGeom>
          <a:noFill/>
          <a:ln>
            <a:noFill/>
          </a:ln>
        </p:spPr>
      </p:pic>
      <p:sp>
        <p:nvSpPr>
          <p:cNvPr id="5" name="Rectangle 4"/>
          <p:cNvSpPr/>
          <p:nvPr/>
        </p:nvSpPr>
        <p:spPr>
          <a:xfrm>
            <a:off x="1692322" y="122828"/>
            <a:ext cx="5609230" cy="9387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lnSpc>
                <a:spcPct val="150000"/>
              </a:lnSpc>
            </a:pPr>
            <a:r>
              <a:rPr lang="fa-IR" sz="4000" b="1" dirty="0" smtClean="0">
                <a:solidFill>
                  <a:srgbClr val="0000FF"/>
                </a:solidFill>
                <a:cs typeface="B Titr" pitchFamily="2" charset="-78"/>
              </a:rPr>
              <a:t>حوزه عمومی اقتصاد کلان</a:t>
            </a:r>
            <a:endParaRPr lang="en-US" sz="4000" dirty="0">
              <a:cs typeface="B Titr" pitchFamily="2" charset="-78"/>
            </a:endParaRPr>
          </a:p>
        </p:txBody>
      </p:sp>
      <p:sp>
        <p:nvSpPr>
          <p:cNvPr id="6" name="Rectangle 5"/>
          <p:cNvSpPr/>
          <p:nvPr/>
        </p:nvSpPr>
        <p:spPr>
          <a:xfrm>
            <a:off x="7581181" y="938897"/>
            <a:ext cx="1562819" cy="646331"/>
          </a:xfrm>
          <a:prstGeom prst="rect">
            <a:avLst/>
          </a:prstGeom>
        </p:spPr>
        <p:txBody>
          <a:bodyPr wrap="square">
            <a:spAutoFit/>
          </a:bodyPr>
          <a:lstStyle/>
          <a:p>
            <a:r>
              <a:rPr lang="fa-IR" sz="3600" b="1" dirty="0">
                <a:solidFill>
                  <a:srgbClr val="FF0000"/>
                </a:solidFill>
                <a:cs typeface="B Titr" pitchFamily="2" charset="-78"/>
              </a:rPr>
              <a:t>مشکل:</a:t>
            </a:r>
            <a:endParaRPr lang="en-US" sz="3600" dirty="0">
              <a:solidFill>
                <a:srgbClr val="FF0000"/>
              </a:solidFill>
              <a:cs typeface="B Titr" pitchFamily="2" charset="-78"/>
            </a:endParaRPr>
          </a:p>
        </p:txBody>
      </p:sp>
      <p:sp>
        <p:nvSpPr>
          <p:cNvPr id="8" name="Rectangle 7"/>
          <p:cNvSpPr/>
          <p:nvPr/>
        </p:nvSpPr>
        <p:spPr>
          <a:xfrm>
            <a:off x="631372" y="1405677"/>
            <a:ext cx="7837714" cy="5237972"/>
          </a:xfrm>
          <a:prstGeom prst="rect">
            <a:avLst/>
          </a:prstGeom>
        </p:spPr>
        <p:txBody>
          <a:bodyPr wrap="square">
            <a:spAutoFit/>
          </a:bodyPr>
          <a:lstStyle/>
          <a:p>
            <a:pPr algn="justLow" rtl="1">
              <a:lnSpc>
                <a:spcPct val="150000"/>
              </a:lnSpc>
            </a:pPr>
            <a:r>
              <a:rPr lang="fa-IR" sz="2500" b="1" dirty="0">
                <a:cs typeface="B Lotus" pitchFamily="2" charset="-78"/>
              </a:rPr>
              <a:t>افزایش نرخ رشد نقدینگی، افزایش بی سابقه بدهی بانکها به بانک مرکزی، رشد بدهی دولت به بانکها، کاهش سپرده‏های بلند مدت، افزایش مطالبات غیر جاری بانکها، تخصیص ناکارآمد تسهیلات بانکی، عدم تعادل در ترازنامه بانکها، کاهش واردات مواد اولیه و واسطه‏ای، افزایش هزینه و زمان مرتبط با فرآیند واردات، کاهش میزان صادرات کالای غیر نفتی، افزایش شکاف بین نرخ ارز بازار ثانویه و بازار آزاد، تشدید شکاف درآمدی طبقاتی، نبود اطمینان از دسترسی اقشار آسیب پذیر به اقلام اساسی مشمول دریافت یارانه، شکل گیری رانت و فساد، تشدید رشد ماهانه تورم، شدت گرفتن قاچاق کالاهای اساسی و سوخت به کشورهای همسایه </a:t>
            </a:r>
            <a:endParaRPr lang="en-US" sz="2500"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69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063229"/>
          </a:xfrm>
        </p:spPr>
        <p:txBody>
          <a:bodyPr>
            <a:normAutofit/>
          </a:bodyPr>
          <a:lstStyle/>
          <a:p>
            <a:r>
              <a:rPr lang="fa-IR" sz="2925"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نشست هم اندیشی نمایندگان خارجی مقیم ایران و فعالان تجاری درخصوص فرصت های کسب و کار آتی ایران</a:t>
            </a:r>
            <a:endParaRPr lang="en-US" sz="2925" dirty="0"/>
          </a:p>
        </p:txBody>
      </p:sp>
      <p:pic>
        <p:nvPicPr>
          <p:cNvPr id="6" name="Content Placeholder 5" descr="SAE_7053.JPG"/>
          <p:cNvPicPr>
            <a:picLocks noGrp="1" noChangeAspect="1"/>
          </p:cNvPicPr>
          <p:nvPr>
            <p:ph idx="1"/>
          </p:nvPr>
        </p:nvPicPr>
        <p:blipFill>
          <a:blip r:embed="rId2" cstate="print"/>
          <a:stretch>
            <a:fillRect/>
          </a:stretch>
        </p:blipFill>
        <p:spPr>
          <a:xfrm>
            <a:off x="598716" y="1924050"/>
            <a:ext cx="7957457" cy="4044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32915" y="3424897"/>
            <a:ext cx="3267000" cy="511629"/>
          </a:xfrm>
          <a:prstGeom prst="rect">
            <a:avLst/>
          </a:prstGeom>
          <a:noFill/>
          <a:ln>
            <a:noFill/>
          </a:ln>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61330" y="3441225"/>
            <a:ext cx="3267000" cy="511629"/>
          </a:xfrm>
          <a:prstGeom prst="rect">
            <a:avLst/>
          </a:prstGeom>
          <a:noFill/>
          <a:ln>
            <a:noFill/>
          </a:ln>
        </p:spPr>
      </p:pic>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7</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9000" contrast="58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9000" contrast="58000"/>
            <a:extLst>
              <a:ext uri="{28A0092B-C50C-407E-A947-70E740481C1C}">
                <a14:useLocalDpi xmlns:a14="http://schemas.microsoft.com/office/drawing/2010/main" val="0"/>
              </a:ext>
            </a:extLst>
          </a:blip>
          <a:srcRect/>
          <a:stretch>
            <a:fillRect/>
          </a:stretch>
        </p:blipFill>
        <p:spPr bwMode="auto">
          <a:xfrm rot="5400000">
            <a:off x="7158032" y="3298404"/>
            <a:ext cx="3363314" cy="534386"/>
          </a:xfrm>
          <a:prstGeom prst="rect">
            <a:avLst/>
          </a:prstGeom>
          <a:noFill/>
          <a:ln>
            <a:noFill/>
          </a:ln>
        </p:spPr>
      </p:pic>
      <p:sp>
        <p:nvSpPr>
          <p:cNvPr id="4" name="Rectangle 3"/>
          <p:cNvSpPr/>
          <p:nvPr/>
        </p:nvSpPr>
        <p:spPr>
          <a:xfrm>
            <a:off x="6531265" y="860596"/>
            <a:ext cx="1894115" cy="707886"/>
          </a:xfrm>
          <a:prstGeom prst="rect">
            <a:avLst/>
          </a:prstGeom>
        </p:spPr>
        <p:txBody>
          <a:bodyPr wrap="square">
            <a:spAutoFit/>
          </a:bodyPr>
          <a:lstStyle/>
          <a:p>
            <a:pPr algn="ctr"/>
            <a:r>
              <a:rPr lang="fa-IR" sz="4000" b="1" dirty="0">
                <a:solidFill>
                  <a:srgbClr val="FF0000"/>
                </a:solidFill>
                <a:cs typeface="B Titr" pitchFamily="2" charset="-78"/>
              </a:rPr>
              <a:t>راهکار:</a:t>
            </a:r>
            <a:endParaRPr lang="en-US" sz="4000" dirty="0">
              <a:solidFill>
                <a:srgbClr val="FF0000"/>
              </a:solidFill>
              <a:cs typeface="B Titr" pitchFamily="2" charset="-78"/>
            </a:endParaRPr>
          </a:p>
        </p:txBody>
      </p:sp>
      <p:sp>
        <p:nvSpPr>
          <p:cNvPr id="5" name="Rectangle 4"/>
          <p:cNvSpPr/>
          <p:nvPr/>
        </p:nvSpPr>
        <p:spPr>
          <a:xfrm>
            <a:off x="587829" y="2446565"/>
            <a:ext cx="7892143" cy="1286891"/>
          </a:xfrm>
          <a:prstGeom prst="rect">
            <a:avLst/>
          </a:prstGeom>
        </p:spPr>
        <p:txBody>
          <a:bodyPr wrap="square">
            <a:spAutoFit/>
          </a:bodyPr>
          <a:lstStyle/>
          <a:p>
            <a:pPr algn="justLow" rtl="1">
              <a:lnSpc>
                <a:spcPct val="150000"/>
              </a:lnSpc>
            </a:pPr>
            <a:r>
              <a:rPr lang="fa-IR" sz="2700" b="1" dirty="0">
                <a:cs typeface="B Lotus" pitchFamily="2" charset="-78"/>
              </a:rPr>
              <a:t>ساماندهی نرخ ارز و آزاد سازی بهای حامل‏های انرژی با </a:t>
            </a:r>
            <a:r>
              <a:rPr lang="fa-IR" sz="2700" b="1" dirty="0" smtClean="0">
                <a:cs typeface="B Lotus" pitchFamily="2" charset="-78"/>
              </a:rPr>
              <a:t>رعایت</a:t>
            </a:r>
            <a:br>
              <a:rPr lang="fa-IR" sz="2700" b="1" dirty="0" smtClean="0">
                <a:cs typeface="B Lotus" pitchFamily="2" charset="-78"/>
              </a:rPr>
            </a:br>
            <a:r>
              <a:rPr lang="fa-IR" sz="2700" b="1" dirty="0" smtClean="0">
                <a:cs typeface="B Lotus" pitchFamily="2" charset="-78"/>
              </a:rPr>
              <a:t>دهک </a:t>
            </a:r>
            <a:r>
              <a:rPr lang="fa-IR" sz="2700" b="1" dirty="0">
                <a:cs typeface="B Lotus" pitchFamily="2" charset="-78"/>
              </a:rPr>
              <a:t>های پائین درآمد و آسیب پذیر</a:t>
            </a:r>
            <a:endParaRPr lang="en-US" sz="27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70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32000" contrast="6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32000" contrast="60000"/>
            <a:extLst>
              <a:ext uri="{28A0092B-C50C-407E-A947-70E740481C1C}">
                <a14:useLocalDpi xmlns:a14="http://schemas.microsoft.com/office/drawing/2010/main" val="0"/>
              </a:ext>
            </a:extLst>
          </a:blip>
          <a:srcRect/>
          <a:stretch>
            <a:fillRect/>
          </a:stretch>
        </p:blipFill>
        <p:spPr bwMode="auto">
          <a:xfrm rot="5400000">
            <a:off x="7158030" y="3222205"/>
            <a:ext cx="3363314" cy="534386"/>
          </a:xfrm>
          <a:prstGeom prst="rect">
            <a:avLst/>
          </a:prstGeom>
          <a:noFill/>
          <a:ln>
            <a:noFill/>
          </a:ln>
        </p:spPr>
      </p:pic>
      <p:sp>
        <p:nvSpPr>
          <p:cNvPr id="4" name="Rectangle 3"/>
          <p:cNvSpPr/>
          <p:nvPr/>
        </p:nvSpPr>
        <p:spPr>
          <a:xfrm>
            <a:off x="5431972" y="461459"/>
            <a:ext cx="3228266" cy="584775"/>
          </a:xfrm>
          <a:prstGeom prst="rect">
            <a:avLst/>
          </a:prstGeom>
        </p:spPr>
        <p:txBody>
          <a:bodyPr wrap="squar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sp>
        <p:nvSpPr>
          <p:cNvPr id="10" name="Rectangle 9"/>
          <p:cNvSpPr/>
          <p:nvPr/>
        </p:nvSpPr>
        <p:spPr>
          <a:xfrm>
            <a:off x="707572" y="1196815"/>
            <a:ext cx="7783286" cy="4843634"/>
          </a:xfrm>
          <a:prstGeom prst="rect">
            <a:avLst/>
          </a:prstGeom>
        </p:spPr>
        <p:txBody>
          <a:bodyPr wrap="square">
            <a:spAutoFit/>
          </a:bodyPr>
          <a:lstStyle/>
          <a:p>
            <a:pPr algn="justLow" rtl="1">
              <a:lnSpc>
                <a:spcPct val="150000"/>
              </a:lnSpc>
            </a:pPr>
            <a:r>
              <a:rPr lang="fa-IR" sz="2100" b="1" dirty="0">
                <a:solidFill>
                  <a:srgbClr val="0000FF"/>
                </a:solidFill>
              </a:rPr>
              <a:t>● </a:t>
            </a:r>
            <a:r>
              <a:rPr lang="fa-IR" sz="2600" b="1" dirty="0">
                <a:cs typeface="B Lotus" pitchFamily="2" charset="-78"/>
              </a:rPr>
              <a:t>حذف سامانه نیما و واگذاری مبادله ارز به سیستم بانکی و صرافی ها مبتنی بر انجام فرآیند ثبت سفارش</a:t>
            </a:r>
            <a:endParaRPr lang="en-US" sz="2600" dirty="0">
              <a:cs typeface="B Lotus" pitchFamily="2" charset="-78"/>
            </a:endParaRPr>
          </a:p>
          <a:p>
            <a:pPr algn="justLow" rtl="1">
              <a:lnSpc>
                <a:spcPct val="150000"/>
              </a:lnSpc>
            </a:pPr>
            <a:r>
              <a:rPr lang="fa-IR" sz="2600" b="1" dirty="0">
                <a:solidFill>
                  <a:srgbClr val="0000FF"/>
                </a:solidFill>
                <a:cs typeface="B Lotus" pitchFamily="2" charset="-78"/>
              </a:rPr>
              <a:t>● </a:t>
            </a:r>
            <a:r>
              <a:rPr lang="fa-IR" sz="2600" b="1" dirty="0">
                <a:cs typeface="B Lotus" pitchFamily="2" charset="-78"/>
              </a:rPr>
              <a:t>کاهش زمان لازم صدور هر فقره ثبت سفارش برای هر محموله وارداتی به حداکثر 4 ساعت بدون الزام به تشخیص و تایید نیاز ارزی توسط کارشناسان دستگاهها</a:t>
            </a:r>
            <a:endParaRPr lang="en-US" sz="2600" dirty="0">
              <a:cs typeface="B Lotus" pitchFamily="2" charset="-78"/>
            </a:endParaRPr>
          </a:p>
          <a:p>
            <a:pPr algn="justLow" rtl="1">
              <a:lnSpc>
                <a:spcPct val="150000"/>
              </a:lnSpc>
            </a:pPr>
            <a:r>
              <a:rPr lang="fa-IR" sz="2600" b="1" dirty="0">
                <a:solidFill>
                  <a:srgbClr val="0000FF"/>
                </a:solidFill>
                <a:cs typeface="B Lotus" pitchFamily="2" charset="-78"/>
              </a:rPr>
              <a:t>● </a:t>
            </a:r>
            <a:r>
              <a:rPr lang="fa-IR" sz="2600" b="1" dirty="0">
                <a:cs typeface="B Lotus" pitchFamily="2" charset="-78"/>
              </a:rPr>
              <a:t>تسهیل و تسریع در ترخیص محمولات وارداتی در گمرک </a:t>
            </a:r>
            <a:endParaRPr lang="en-US" sz="2600" dirty="0">
              <a:cs typeface="B Lotus" pitchFamily="2" charset="-78"/>
            </a:endParaRPr>
          </a:p>
          <a:p>
            <a:pPr algn="justLow" rtl="1">
              <a:lnSpc>
                <a:spcPct val="150000"/>
              </a:lnSpc>
            </a:pPr>
            <a:r>
              <a:rPr lang="fa-IR" sz="2600" b="1" dirty="0">
                <a:solidFill>
                  <a:srgbClr val="0000FF"/>
                </a:solidFill>
                <a:cs typeface="B Lotus" pitchFamily="2" charset="-78"/>
              </a:rPr>
              <a:t>● </a:t>
            </a:r>
            <a:r>
              <a:rPr lang="fa-IR" sz="2600" b="1" dirty="0">
                <a:cs typeface="B Lotus" pitchFamily="2" charset="-78"/>
              </a:rPr>
              <a:t>کاهش یکسان و هماهنگ نرخ تعرفه اقلام وارداتی به تناسب افزایش نرخ ارز مبنای محاسبه ارزش ریالی درامد حقوق ورودی گمرک</a:t>
            </a:r>
            <a:endParaRPr lang="en-US" sz="26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71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34000" contrast="72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48000" contrast="88000"/>
            <a:extLst>
              <a:ext uri="{28A0092B-C50C-407E-A947-70E740481C1C}">
                <a14:useLocalDpi xmlns:a14="http://schemas.microsoft.com/office/drawing/2010/main" val="0"/>
              </a:ext>
            </a:extLst>
          </a:blip>
          <a:srcRect/>
          <a:stretch>
            <a:fillRect/>
          </a:stretch>
        </p:blipFill>
        <p:spPr bwMode="auto">
          <a:xfrm rot="5400000">
            <a:off x="7158031" y="3298404"/>
            <a:ext cx="3363314" cy="534386"/>
          </a:xfrm>
          <a:prstGeom prst="rect">
            <a:avLst/>
          </a:prstGeom>
          <a:noFill/>
          <a:ln>
            <a:noFill/>
          </a:ln>
        </p:spPr>
      </p:pic>
      <p:sp>
        <p:nvSpPr>
          <p:cNvPr id="4" name="Rectangle 3"/>
          <p:cNvSpPr/>
          <p:nvPr/>
        </p:nvSpPr>
        <p:spPr>
          <a:xfrm>
            <a:off x="674914" y="72965"/>
            <a:ext cx="7707086" cy="6694140"/>
          </a:xfrm>
          <a:prstGeom prst="rect">
            <a:avLst/>
          </a:prstGeom>
        </p:spPr>
        <p:txBody>
          <a:bodyPr wrap="square">
            <a:spAutoFit/>
          </a:bodyPr>
          <a:lstStyle/>
          <a:p>
            <a:pPr lvl="0" algn="justLow" rtl="1">
              <a:lnSpc>
                <a:spcPct val="150000"/>
              </a:lnSpc>
            </a:pPr>
            <a:r>
              <a:rPr lang="fa-IR" sz="2400" b="1" dirty="0" smtClean="0">
                <a:solidFill>
                  <a:srgbClr val="0000FF"/>
                </a:solidFill>
              </a:rPr>
              <a:t>●</a:t>
            </a:r>
            <a:r>
              <a:rPr lang="fa-IR" sz="1950" b="1" dirty="0" smtClean="0"/>
              <a:t> </a:t>
            </a:r>
            <a:r>
              <a:rPr lang="fa-IR" sz="2400" b="1" dirty="0">
                <a:cs typeface="B Lotus" pitchFamily="2" charset="-78"/>
              </a:rPr>
              <a:t>واقعی‏سازی بهای فروش حامل‏های انرژی به منظور جلوگیری از قاچاق سوخت، کاهش نابرابری و بهبود سطح رفاهی خانوارهای ضعیف از طریق اختصاص یارانه مستقیم برای عموم   </a:t>
            </a:r>
            <a:endParaRPr lang="en-US" sz="2400" b="1" dirty="0">
              <a:cs typeface="B Lotus" pitchFamily="2" charset="-78"/>
            </a:endParaRPr>
          </a:p>
          <a:p>
            <a:pPr lvl="0" algn="justLow" rtl="1">
              <a:lnSpc>
                <a:spcPct val="150000"/>
              </a:lnSpc>
            </a:pPr>
            <a:r>
              <a:rPr lang="fa-IR" sz="2400" b="1" dirty="0" smtClean="0">
                <a:solidFill>
                  <a:srgbClr val="0000FF"/>
                </a:solidFill>
              </a:rPr>
              <a:t>●</a:t>
            </a:r>
            <a:r>
              <a:rPr lang="fa-IR" sz="2400" b="1" dirty="0" smtClean="0">
                <a:cs typeface="B Lotus" pitchFamily="2" charset="-78"/>
              </a:rPr>
              <a:t> </a:t>
            </a:r>
            <a:r>
              <a:rPr lang="fa-IR" sz="2400" b="1" dirty="0">
                <a:cs typeface="B Lotus" pitchFamily="2" charset="-78"/>
              </a:rPr>
              <a:t>جلوگیری از برخوردهای تعزیراتی، تعیین قیمت‏های دستوری و کنترل قیمت در واحدهای تولیدی و  بهره برداری از کمک تشکل ها و انجمن های صنفی در اطلاع رسانی قیمتها</a:t>
            </a:r>
            <a:endParaRPr lang="en-US" sz="2400" b="1" dirty="0">
              <a:cs typeface="B Lotus" pitchFamily="2" charset="-78"/>
            </a:endParaRPr>
          </a:p>
          <a:p>
            <a:pPr algn="justLow" rtl="1">
              <a:lnSpc>
                <a:spcPct val="150000"/>
              </a:lnSpc>
            </a:pPr>
            <a:r>
              <a:rPr lang="fa-IR" sz="2400" b="1" dirty="0" smtClean="0">
                <a:solidFill>
                  <a:srgbClr val="0000FF"/>
                </a:solidFill>
              </a:rPr>
              <a:t>●</a:t>
            </a:r>
            <a:r>
              <a:rPr lang="fa-IR" sz="2400" b="1" dirty="0" smtClean="0">
                <a:cs typeface="B Lotus" pitchFamily="2" charset="-78"/>
              </a:rPr>
              <a:t> </a:t>
            </a:r>
            <a:r>
              <a:rPr lang="fa-IR" sz="2400" b="1" dirty="0">
                <a:cs typeface="B Lotus" pitchFamily="2" charset="-78"/>
              </a:rPr>
              <a:t>ساماندهی طرح و توسعه ونوسازی و بهسازی ناوگان حمل و نقل درون شهری با اولویت اول و برون شهری با اولویت دوم از محل درآمد مازاد حاصل از آزادسازی بهای حلمل های انرژی بمنظور صرفه جویی در سوخت و رفع آلودگی هوا و کاهش هزینه های حمل و نقل و ایجاد درآمد برای دولت و همچنین تسویه بدهی دولت به بانکها از محل درآمد مازاد حاصل از آزادسازی نرخ ارز و ممانعت دولت از برداشت از منابع بانک مرکزی.</a:t>
            </a:r>
            <a:endParaRPr lang="en-US" sz="2400" b="1"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72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68915" y="3233090"/>
            <a:ext cx="3363314" cy="534386"/>
          </a:xfrm>
          <a:prstGeom prst="rect">
            <a:avLst/>
          </a:prstGeom>
          <a:noFill/>
          <a:ln>
            <a:noFill/>
          </a:ln>
        </p:spPr>
      </p:pic>
      <p:sp>
        <p:nvSpPr>
          <p:cNvPr id="4" name="Rectangle 3"/>
          <p:cNvSpPr/>
          <p:nvPr/>
        </p:nvSpPr>
        <p:spPr>
          <a:xfrm>
            <a:off x="3369206" y="434047"/>
            <a:ext cx="2116285" cy="71558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a-IR" sz="4050" b="1" dirty="0">
                <a:solidFill>
                  <a:srgbClr val="0000FF"/>
                </a:solidFill>
                <a:cs typeface="B Titr" pitchFamily="2" charset="-78"/>
              </a:rPr>
              <a:t>حوزه دارو</a:t>
            </a:r>
            <a:endParaRPr lang="en-US" sz="4050" dirty="0">
              <a:cs typeface="B Titr" pitchFamily="2" charset="-78"/>
            </a:endParaRPr>
          </a:p>
        </p:txBody>
      </p:sp>
      <p:sp>
        <p:nvSpPr>
          <p:cNvPr id="5" name="Rectangle 4"/>
          <p:cNvSpPr/>
          <p:nvPr/>
        </p:nvSpPr>
        <p:spPr>
          <a:xfrm>
            <a:off x="7074825" y="1199465"/>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dirty="0">
              <a:solidFill>
                <a:srgbClr val="FF0000"/>
              </a:solidFill>
              <a:cs typeface="B Titr" pitchFamily="2" charset="-78"/>
            </a:endParaRPr>
          </a:p>
        </p:txBody>
      </p:sp>
      <p:sp>
        <p:nvSpPr>
          <p:cNvPr id="6" name="Rectangle 5"/>
          <p:cNvSpPr/>
          <p:nvPr/>
        </p:nvSpPr>
        <p:spPr>
          <a:xfrm>
            <a:off x="620486" y="2239736"/>
            <a:ext cx="7815942" cy="3043141"/>
          </a:xfrm>
          <a:prstGeom prst="rect">
            <a:avLst/>
          </a:prstGeom>
        </p:spPr>
        <p:txBody>
          <a:bodyPr wrap="square">
            <a:spAutoFit/>
          </a:bodyPr>
          <a:lstStyle/>
          <a:p>
            <a:pPr algn="justLow" rtl="1">
              <a:lnSpc>
                <a:spcPct val="150000"/>
              </a:lnSpc>
            </a:pPr>
            <a:r>
              <a:rPr lang="fa-IR" sz="2600" b="1" dirty="0">
                <a:cs typeface="B Lotus" pitchFamily="2" charset="-78"/>
              </a:rPr>
              <a:t>اختلالات در ارتباط با گروه‏بندی اولویت کالاها در راستای تامین ارز، مواد اولیه در گروه کالایی ۱ بوده و مواد جانبی تولید، حلال‏ها و مواد بسته بندی، محیط‏های کشت و ماشین‏آلات تولید دارو در سایر گروه ها قرار گرفته است؛ این امر موجب توقف عملی زنجیره تامین دارو شده و آینده حوزه داروی کشور را با خطر مواجه ساخته است.</a:t>
            </a:r>
            <a:endParaRPr lang="en-US" sz="2600"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73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6000" contrast="76000"/>
            <a:extLst>
              <a:ext uri="{28A0092B-C50C-407E-A947-70E740481C1C}">
                <a14:useLocalDpi xmlns:a14="http://schemas.microsoft.com/office/drawing/2010/main" val="0"/>
              </a:ext>
            </a:extLst>
          </a:blip>
          <a:srcRect/>
          <a:stretch>
            <a:fillRect/>
          </a:stretch>
        </p:blipFill>
        <p:spPr bwMode="auto">
          <a:xfrm rot="16200000">
            <a:off x="-1381807" y="323853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6000" contrast="76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sp>
        <p:nvSpPr>
          <p:cNvPr id="4" name="Rectangle 3"/>
          <p:cNvSpPr/>
          <p:nvPr/>
        </p:nvSpPr>
        <p:spPr>
          <a:xfrm>
            <a:off x="6802513" y="1200443"/>
            <a:ext cx="1569660" cy="707886"/>
          </a:xfrm>
          <a:prstGeom prst="rect">
            <a:avLst/>
          </a:prstGeom>
        </p:spPr>
        <p:txBody>
          <a:bodyPr wrap="none">
            <a:spAutoFit/>
          </a:bodyPr>
          <a:lstStyle/>
          <a:p>
            <a:pPr algn="ctr"/>
            <a:r>
              <a:rPr lang="fa-IR" sz="4000" b="1" dirty="0">
                <a:solidFill>
                  <a:srgbClr val="FF0000"/>
                </a:solidFill>
                <a:cs typeface="B Titr" pitchFamily="2" charset="-78"/>
              </a:rPr>
              <a:t>راهکار:</a:t>
            </a:r>
            <a:endParaRPr lang="en-US" sz="4000" dirty="0">
              <a:solidFill>
                <a:srgbClr val="FF0000"/>
              </a:solidFill>
              <a:cs typeface="B Titr" pitchFamily="2" charset="-78"/>
            </a:endParaRPr>
          </a:p>
        </p:txBody>
      </p:sp>
      <p:sp>
        <p:nvSpPr>
          <p:cNvPr id="5" name="Rectangle 4"/>
          <p:cNvSpPr/>
          <p:nvPr/>
        </p:nvSpPr>
        <p:spPr>
          <a:xfrm>
            <a:off x="642258" y="2588066"/>
            <a:ext cx="7805057" cy="1842812"/>
          </a:xfrm>
          <a:prstGeom prst="rect">
            <a:avLst/>
          </a:prstGeom>
        </p:spPr>
        <p:txBody>
          <a:bodyPr wrap="square">
            <a:spAutoFit/>
          </a:bodyPr>
          <a:lstStyle/>
          <a:p>
            <a:pPr algn="justLow" rtl="1">
              <a:lnSpc>
                <a:spcPct val="150000"/>
              </a:lnSpc>
            </a:pPr>
            <a:r>
              <a:rPr lang="fa-IR" sz="2600" b="1" dirty="0">
                <a:cs typeface="B Lotus" pitchFamily="2" charset="-78"/>
              </a:rPr>
              <a:t>قرار دادن کلیه موارد مرتبط با تولید و تامین دارو در گروه‏های کالایی ۲، به منظور امکان تامین ارز مورد نیاز برای تولید دارو به صورت همزمان برای کلیه اجزاء و اقلام مورد نیاز</a:t>
            </a:r>
            <a:endParaRPr lang="en-US" sz="26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74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28000" contrast="74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28000" contrast="74000"/>
            <a:extLst>
              <a:ext uri="{28A0092B-C50C-407E-A947-70E740481C1C}">
                <a14:useLocalDpi xmlns:a14="http://schemas.microsoft.com/office/drawing/2010/main" val="0"/>
              </a:ext>
            </a:extLst>
          </a:blip>
          <a:srcRect/>
          <a:stretch>
            <a:fillRect/>
          </a:stretch>
        </p:blipFill>
        <p:spPr bwMode="auto">
          <a:xfrm rot="5400000">
            <a:off x="7168916" y="3331063"/>
            <a:ext cx="3363314" cy="534386"/>
          </a:xfrm>
          <a:prstGeom prst="rect">
            <a:avLst/>
          </a:prstGeom>
          <a:noFill/>
          <a:ln>
            <a:noFill/>
          </a:ln>
        </p:spPr>
      </p:pic>
      <p:sp>
        <p:nvSpPr>
          <p:cNvPr id="5" name="Rectangle 4"/>
          <p:cNvSpPr/>
          <p:nvPr/>
        </p:nvSpPr>
        <p:spPr>
          <a:xfrm>
            <a:off x="5440591" y="79157"/>
            <a:ext cx="3329277" cy="584775"/>
          </a:xfrm>
          <a:prstGeom prst="rect">
            <a:avLst/>
          </a:prstGeom>
        </p:spPr>
        <p:txBody>
          <a:bodyPr wrap="squar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sp>
        <p:nvSpPr>
          <p:cNvPr id="11266" name="Rectangle 2"/>
          <p:cNvSpPr>
            <a:spLocks noChangeArrowheads="1"/>
          </p:cNvSpPr>
          <p:nvPr/>
        </p:nvSpPr>
        <p:spPr bwMode="auto">
          <a:xfrm>
            <a:off x="620486" y="698430"/>
            <a:ext cx="7826830" cy="60401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fontAlgn="base">
              <a:spcBef>
                <a:spcPct val="0"/>
              </a:spcBef>
              <a:spcAft>
                <a:spcPct val="0"/>
              </a:spcAft>
              <a:tabLst>
                <a:tab pos="77391" algn="l"/>
              </a:tabLst>
            </a:pPr>
            <a:r>
              <a:rPr lang="fa-IR" sz="21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مسیر تأمین ارز دارو بانک مرکزی باشد، با این تفاوت که ارز را با نرخ ثانویه برای   تولید و واردات دارو را فراهم </a:t>
            </a:r>
            <a:r>
              <a:rPr lang="fa-IR" sz="2600" b="1" dirty="0" smtClean="0">
                <a:solidFill>
                  <a:srgbClr val="000000"/>
                </a:solidFill>
                <a:latin typeface="Arial" pitchFamily="34" charset="0"/>
                <a:ea typeface="Times New Roman" pitchFamily="18" charset="0"/>
                <a:cs typeface="B Lotus" pitchFamily="2" charset="-78"/>
              </a:rPr>
              <a:t>کند</a:t>
            </a:r>
          </a:p>
          <a:p>
            <a:pPr algn="justLow" rtl="1" fontAlgn="base">
              <a:spcBef>
                <a:spcPct val="0"/>
              </a:spcBef>
              <a:spcAft>
                <a:spcPct val="0"/>
              </a:spcAft>
              <a:tabLst>
                <a:tab pos="77391" algn="l"/>
              </a:tabLst>
            </a:pPr>
            <a:endParaRPr lang="en-US" sz="2600" b="1" dirty="0" smtClean="0">
              <a:latin typeface="Arial" pitchFamily="34" charset="0"/>
              <a:cs typeface="B Lotus" pitchFamily="2" charset="-78"/>
            </a:endParaRPr>
          </a:p>
          <a:p>
            <a:pPr algn="justLow" rtl="1" eaLnBrk="0" fontAlgn="base" hangingPunct="0">
              <a:spcBef>
                <a:spcPct val="0"/>
              </a:spcBef>
              <a:spcAft>
                <a:spcPct val="0"/>
              </a:spcAft>
              <a:tabLst>
                <a:tab pos="77391" algn="l"/>
              </a:tabLst>
            </a:pPr>
            <a:r>
              <a:rPr lang="fa-IR" sz="2600" b="1" dirty="0" smtClean="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با توجه به قیمت ارز ثانویه، قیمت گذاری جدید و عادلانه برای داروها، بر اساس قیمت تمام شده صورت </a:t>
            </a:r>
            <a:r>
              <a:rPr lang="fa-IR" sz="2600" b="1" dirty="0" smtClean="0">
                <a:solidFill>
                  <a:srgbClr val="000000"/>
                </a:solidFill>
                <a:latin typeface="Arial" pitchFamily="34" charset="0"/>
                <a:ea typeface="Times New Roman" pitchFamily="18" charset="0"/>
                <a:cs typeface="B Lotus" pitchFamily="2" charset="-78"/>
              </a:rPr>
              <a:t>گیرد‌</a:t>
            </a:r>
            <a:endParaRPr lang="en-US" sz="2600" b="1" dirty="0" smtClean="0">
              <a:latin typeface="Arial" pitchFamily="34" charset="0"/>
              <a:cs typeface="B Lotus" pitchFamily="2" charset="-78"/>
            </a:endParaRPr>
          </a:p>
          <a:p>
            <a:pPr algn="justLow" rtl="1" eaLnBrk="0" fontAlgn="base" hangingPunct="0">
              <a:spcBef>
                <a:spcPct val="0"/>
              </a:spcBef>
              <a:spcAft>
                <a:spcPct val="0"/>
              </a:spcAft>
              <a:tabLst>
                <a:tab pos="77391" algn="l"/>
              </a:tabLst>
            </a:pPr>
            <a:r>
              <a:rPr lang="fa-IR" sz="2600" b="1" dirty="0" smtClean="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به منظور عدم اعمال فشار بر روی مصرف کننده، دولت متعهد شود </a:t>
            </a:r>
            <a:r>
              <a:rPr lang="fa-IR" sz="2500" b="1" dirty="0">
                <a:solidFill>
                  <a:srgbClr val="000000"/>
                </a:solidFill>
                <a:latin typeface="Arial" pitchFamily="34" charset="0"/>
                <a:ea typeface="Times New Roman" pitchFamily="18" charset="0"/>
                <a:cs typeface="B Lotus" pitchFamily="2" charset="-78"/>
              </a:rPr>
              <a:t>مابه التفاوت قیمت ارز مبادله ای و ارز بازار ثانویه را به بیمه ها پرداخت </a:t>
            </a:r>
            <a:r>
              <a:rPr lang="fa-IR" sz="2500" b="1" dirty="0" smtClean="0">
                <a:solidFill>
                  <a:srgbClr val="000000"/>
                </a:solidFill>
                <a:latin typeface="Arial" pitchFamily="34" charset="0"/>
                <a:ea typeface="Times New Roman" pitchFamily="18" charset="0"/>
                <a:cs typeface="B Lotus" pitchFamily="2" charset="-78"/>
              </a:rPr>
              <a:t>کند</a:t>
            </a:r>
          </a:p>
          <a:p>
            <a:pPr algn="justLow" rtl="1" eaLnBrk="0" fontAlgn="base" hangingPunct="0">
              <a:spcBef>
                <a:spcPct val="0"/>
              </a:spcBef>
              <a:spcAft>
                <a:spcPct val="0"/>
              </a:spcAft>
              <a:tabLst>
                <a:tab pos="77391" algn="l"/>
              </a:tabLst>
            </a:pPr>
            <a:endParaRPr lang="en-US" sz="2500" b="1" dirty="0" smtClean="0">
              <a:latin typeface="Arial" pitchFamily="34" charset="0"/>
              <a:cs typeface="B Lotus" pitchFamily="2" charset="-78"/>
            </a:endParaRPr>
          </a:p>
          <a:p>
            <a:pPr algn="justLow" rtl="1" eaLnBrk="0" fontAlgn="base" hangingPunct="0">
              <a:spcBef>
                <a:spcPct val="0"/>
              </a:spcBef>
              <a:spcAft>
                <a:spcPct val="0"/>
              </a:spcAft>
              <a:tabLst>
                <a:tab pos="77391" algn="l"/>
              </a:tabLst>
            </a:pPr>
            <a:r>
              <a:rPr lang="fa-IR" sz="2600" b="1" dirty="0" smtClean="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با توجه به مشکلات مالی شرکت های دارویی، دولت از محل افزایش درآمد ناشی از تسعیر ارز هرچه سریعتر نسبت به تأمین منابع و پرداخت بدهی های خود به این شرکتها اقدام </a:t>
            </a:r>
            <a:r>
              <a:rPr lang="fa-IR" sz="2600" b="1" dirty="0" smtClean="0">
                <a:solidFill>
                  <a:srgbClr val="000000"/>
                </a:solidFill>
                <a:latin typeface="Arial" pitchFamily="34" charset="0"/>
                <a:ea typeface="Times New Roman" pitchFamily="18" charset="0"/>
                <a:cs typeface="B Lotus" pitchFamily="2" charset="-78"/>
              </a:rPr>
              <a:t>کند</a:t>
            </a:r>
          </a:p>
          <a:p>
            <a:pPr algn="justLow" rtl="1" eaLnBrk="0" fontAlgn="base" hangingPunct="0">
              <a:spcBef>
                <a:spcPct val="0"/>
              </a:spcBef>
              <a:spcAft>
                <a:spcPct val="0"/>
              </a:spcAft>
              <a:tabLst>
                <a:tab pos="77391" algn="l"/>
              </a:tabLst>
            </a:pPr>
            <a:endParaRPr lang="en-US" sz="2600" b="1" dirty="0">
              <a:latin typeface="Arial" pitchFamily="34" charset="0"/>
              <a:cs typeface="B Lotus" pitchFamily="2" charset="-78"/>
            </a:endParaRPr>
          </a:p>
          <a:p>
            <a:pPr algn="justLow" rtl="1" eaLnBrk="0" fontAlgn="base" hangingPunct="0">
              <a:spcBef>
                <a:spcPct val="0"/>
              </a:spcBef>
              <a:spcAft>
                <a:spcPct val="0"/>
              </a:spcAft>
              <a:tabLst>
                <a:tab pos="77391" algn="l"/>
              </a:tabLs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به منظور جبران کسری منابع جاری شرکت ها جهت تامین مواد مورد نیاز با قیمت بازار ثانویه، اعتبارات مورد نیاز با همکاری بانک های عامل برای شرکت ها در نظر گرفته شود</a:t>
            </a:r>
            <a:endParaRPr lang="en-US" sz="2600" b="1" dirty="0">
              <a:solidFill>
                <a:srgbClr val="000000"/>
              </a:solidFill>
              <a:latin typeface="Arial" pitchFamily="34" charset="0"/>
              <a:ea typeface="Times New Roman" pitchFamily="18" charset="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75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38000" contrast="65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30000" contrast="50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sp>
        <p:nvSpPr>
          <p:cNvPr id="4" name="Rectangle 3"/>
          <p:cNvSpPr/>
          <p:nvPr/>
        </p:nvSpPr>
        <p:spPr>
          <a:xfrm>
            <a:off x="631372" y="477675"/>
            <a:ext cx="7859486" cy="6578724"/>
          </a:xfrm>
          <a:prstGeom prst="rect">
            <a:avLst/>
          </a:prstGeom>
        </p:spPr>
        <p:txBody>
          <a:bodyPr wrap="square">
            <a:spAutoFit/>
          </a:bodyPr>
          <a:lstStyle/>
          <a:p>
            <a:pPr lvl="0" algn="justLow" rtl="1"/>
            <a:r>
              <a:rPr lang="fa-IR" sz="1350" b="1" dirty="0"/>
              <a:t> </a:t>
            </a:r>
            <a:r>
              <a:rPr lang="fa-IR" sz="2175" b="1" dirty="0">
                <a:solidFill>
                  <a:srgbClr val="2818FC"/>
                </a:solidFill>
              </a:rPr>
              <a:t>●</a:t>
            </a:r>
            <a:r>
              <a:rPr lang="fa-IR" sz="2175" b="1" dirty="0"/>
              <a:t> </a:t>
            </a:r>
            <a:r>
              <a:rPr lang="fa-IR" sz="2600" b="1" dirty="0">
                <a:cs typeface="B Lotus" pitchFamily="2" charset="-78"/>
              </a:rPr>
              <a:t>جهت مقابله با شرایط غیر قابل پیش‏بینی، امکان تهیه ارز حوزه دارو از بازار ثانویه نیز، علاوه بر بانک مرکزی، وجود داشته </a:t>
            </a:r>
            <a:r>
              <a:rPr lang="fa-IR" sz="2600" b="1" dirty="0" smtClean="0">
                <a:cs typeface="B Lotus" pitchFamily="2" charset="-78"/>
              </a:rPr>
              <a:t>باشد</a:t>
            </a:r>
          </a:p>
          <a:p>
            <a:pPr lvl="0" algn="justLow" rtl="1"/>
            <a:endParaRPr lang="en-US" sz="2600" b="1" dirty="0">
              <a:cs typeface="B Lotus" pitchFamily="2" charset="-78"/>
            </a:endParaRPr>
          </a:p>
          <a:p>
            <a:pPr algn="justLow" rtl="1"/>
            <a:r>
              <a:rPr lang="fa-IR" sz="2600" b="1" dirty="0">
                <a:solidFill>
                  <a:srgbClr val="0000FF"/>
                </a:solidFill>
                <a:cs typeface="B Lotus" pitchFamily="2" charset="-78"/>
              </a:rPr>
              <a:t>● </a:t>
            </a:r>
            <a:r>
              <a:rPr lang="fa-IR" sz="2600" b="1" dirty="0">
                <a:cs typeface="B Lotus" pitchFamily="2" charset="-78"/>
              </a:rPr>
              <a:t>با توجه به گذشت نیمی از سال و نیاز به تأمین دارو و تجهیزات و ملزومات پزشکی، تخصیص ارز کالای سلامت محور در اولویت قرار </a:t>
            </a:r>
            <a:r>
              <a:rPr lang="fa-IR" sz="2600" b="1" dirty="0" smtClean="0">
                <a:cs typeface="B Lotus" pitchFamily="2" charset="-78"/>
              </a:rPr>
              <a:t>گیرد</a:t>
            </a:r>
          </a:p>
          <a:p>
            <a:pPr algn="justLow" rtl="1"/>
            <a:endParaRPr lang="fa-IR" sz="2600" dirty="0" smtClean="0">
              <a:cs typeface="B Lotus" pitchFamily="2" charset="-78"/>
            </a:endParaRPr>
          </a:p>
          <a:p>
            <a:pPr algn="justLow" rtl="1"/>
            <a:r>
              <a:rPr lang="fa-IR" sz="2600" b="1" dirty="0" smtClean="0">
                <a:solidFill>
                  <a:srgbClr val="0000FF"/>
                </a:solidFill>
                <a:cs typeface="B Lotus" pitchFamily="2" charset="-78"/>
              </a:rPr>
              <a:t>● </a:t>
            </a:r>
            <a:r>
              <a:rPr lang="fa-IR" sz="2600" b="1" dirty="0">
                <a:cs typeface="B Lotus" pitchFamily="2" charset="-78"/>
              </a:rPr>
              <a:t>از تعطیلی کارخانجات بنا به هردلیلی جلوگیری و از تولید دارو حمایت و از سرمایه گذاریهای انجام شده حفاظت و روند رشد تولید تقویت گردد</a:t>
            </a:r>
            <a:r>
              <a:rPr lang="fa-IR" sz="2600" dirty="0">
                <a:cs typeface="B Lotus" pitchFamily="2" charset="-78"/>
              </a:rPr>
              <a:t> </a:t>
            </a:r>
            <a:r>
              <a:rPr lang="fa-IR" sz="2600" b="1" dirty="0">
                <a:cs typeface="B Lotus" pitchFamily="2" charset="-78"/>
              </a:rPr>
              <a:t>قیمت گذاری علمی و از طریق محاسبه حسابداری صنعتی صورت پذیرد، نه دستوری و در مورد اخیر جبران ضرر و زیان تولید کننده در بودجه سالیانه دیده </a:t>
            </a:r>
            <a:r>
              <a:rPr lang="fa-IR" sz="2600" b="1" dirty="0" smtClean="0">
                <a:cs typeface="B Lotus" pitchFamily="2" charset="-78"/>
              </a:rPr>
              <a:t>شود</a:t>
            </a:r>
          </a:p>
          <a:p>
            <a:pPr algn="justLow" rtl="1"/>
            <a:endParaRPr lang="fa-IR" sz="2600" dirty="0">
              <a:cs typeface="B Lotus" pitchFamily="2" charset="-78"/>
            </a:endParaRPr>
          </a:p>
          <a:p>
            <a:pPr algn="justLow" rtl="1"/>
            <a:r>
              <a:rPr lang="fa-IR" sz="2600" b="1" dirty="0">
                <a:solidFill>
                  <a:srgbClr val="0000FF"/>
                </a:solidFill>
                <a:cs typeface="B Lotus" pitchFamily="2" charset="-78"/>
              </a:rPr>
              <a:t>● </a:t>
            </a:r>
            <a:r>
              <a:rPr lang="fa-IR" sz="2600" b="1" dirty="0">
                <a:cs typeface="B Lotus" pitchFamily="2" charset="-78"/>
              </a:rPr>
              <a:t>مالیات بر ارزش افزوده در بخش دارو و درمان و تجهیزات پزشکی همانند داروی ساخته شده وارداتی، معاف شود</a:t>
            </a:r>
          </a:p>
          <a:p>
            <a:pPr algn="justLow" rtl="1">
              <a:lnSpc>
                <a:spcPct val="150000"/>
              </a:lnSpc>
            </a:pPr>
            <a:r>
              <a:rPr lang="fa-IR" sz="2100" b="1" dirty="0"/>
              <a:t> </a:t>
            </a:r>
            <a:r>
              <a:rPr lang="fa-IR" sz="2100" dirty="0"/>
              <a:t>   </a:t>
            </a: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76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6000" contrast="76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36000" contrast="76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sp>
        <p:nvSpPr>
          <p:cNvPr id="4" name="Rectangle 3"/>
          <p:cNvSpPr/>
          <p:nvPr/>
        </p:nvSpPr>
        <p:spPr>
          <a:xfrm>
            <a:off x="683365" y="354707"/>
            <a:ext cx="7750630" cy="6463308"/>
          </a:xfrm>
          <a:prstGeom prst="rect">
            <a:avLst/>
          </a:prstGeom>
        </p:spPr>
        <p:txBody>
          <a:bodyPr wrap="square">
            <a:spAutoFit/>
          </a:bodyPr>
          <a:lstStyle/>
          <a:p>
            <a:pPr algn="justLow" rtl="1"/>
            <a:r>
              <a:rPr lang="fa-IR" sz="2100" b="1" dirty="0">
                <a:solidFill>
                  <a:srgbClr val="0000FF"/>
                </a:solidFill>
              </a:rPr>
              <a:t>● </a:t>
            </a:r>
            <a:r>
              <a:rPr lang="fa-IR" sz="2600" b="1" dirty="0">
                <a:cs typeface="B Lotus" pitchFamily="2" charset="-78"/>
              </a:rPr>
              <a:t>کلیه موارد مرتبط با تولید و تأمین دارو و تجهیزات پزشکی در یک گروه مشخص قرارگیرد تا امکان تأمین ارز مورد نیاز برای کالای سلامت محور به صورت همزمان برای کلیه اجزاء و اقلام مورد نیاز فراهم </a:t>
            </a:r>
            <a:r>
              <a:rPr lang="fa-IR" sz="2600" b="1" dirty="0" smtClean="0">
                <a:cs typeface="B Lotus" pitchFamily="2" charset="-78"/>
              </a:rPr>
              <a:t>شود</a:t>
            </a:r>
          </a:p>
          <a:p>
            <a:pPr algn="justLow" rtl="1"/>
            <a:endParaRPr lang="fa-IR" sz="2600" dirty="0">
              <a:cs typeface="B Lotus" pitchFamily="2" charset="-78"/>
            </a:endParaRPr>
          </a:p>
          <a:p>
            <a:pPr algn="justLow" rtl="1"/>
            <a:r>
              <a:rPr lang="fa-IR" sz="2600" b="1" dirty="0">
                <a:solidFill>
                  <a:srgbClr val="0000FF"/>
                </a:solidFill>
                <a:cs typeface="B Lotus" pitchFamily="2" charset="-78"/>
              </a:rPr>
              <a:t>● </a:t>
            </a:r>
            <a:r>
              <a:rPr lang="fa-IR" sz="2600" b="1" dirty="0">
                <a:cs typeface="B Lotus" pitchFamily="2" charset="-78"/>
              </a:rPr>
              <a:t>تهاتر اوراق بهادار منتشرشده از سوی بانکها، دارائی، بیمه و گمرک پذیرفته </a:t>
            </a:r>
            <a:r>
              <a:rPr lang="fa-IR" sz="2600" b="1" dirty="0" smtClean="0">
                <a:cs typeface="B Lotus" pitchFamily="2" charset="-78"/>
              </a:rPr>
              <a:t>شود</a:t>
            </a:r>
          </a:p>
          <a:p>
            <a:pPr algn="justLow" rtl="1"/>
            <a:endParaRPr lang="fa-IR" sz="2600" dirty="0">
              <a:cs typeface="B Lotus" pitchFamily="2" charset="-78"/>
            </a:endParaRPr>
          </a:p>
          <a:p>
            <a:pPr algn="justLow" rtl="1"/>
            <a:r>
              <a:rPr lang="fa-IR" sz="2600" b="1" dirty="0">
                <a:solidFill>
                  <a:srgbClr val="0000FF"/>
                </a:solidFill>
                <a:cs typeface="B Lotus" pitchFamily="2" charset="-78"/>
              </a:rPr>
              <a:t>● </a:t>
            </a:r>
            <a:r>
              <a:rPr lang="fa-IR" sz="2600" b="1" dirty="0">
                <a:cs typeface="B Lotus" pitchFamily="2" charset="-78"/>
              </a:rPr>
              <a:t>برای قاچاق دارو و تجهیزات و ملزومات پزشکی تدبیر </a:t>
            </a:r>
            <a:r>
              <a:rPr lang="fa-IR" sz="2600" b="1" dirty="0" smtClean="0">
                <a:cs typeface="B Lotus" pitchFamily="2" charset="-78"/>
              </a:rPr>
              <a:t>شود</a:t>
            </a:r>
          </a:p>
          <a:p>
            <a:pPr algn="justLow" rtl="1"/>
            <a:endParaRPr lang="fa-IR" sz="2600" dirty="0">
              <a:cs typeface="B Lotus" pitchFamily="2" charset="-78"/>
            </a:endParaRPr>
          </a:p>
          <a:p>
            <a:pPr algn="justLow" rtl="1"/>
            <a:r>
              <a:rPr lang="fa-IR" sz="2600" b="1" dirty="0">
                <a:solidFill>
                  <a:srgbClr val="0000FF"/>
                </a:solidFill>
                <a:cs typeface="B Lotus" pitchFamily="2" charset="-78"/>
              </a:rPr>
              <a:t>● </a:t>
            </a:r>
            <a:r>
              <a:rPr lang="fa-IR" sz="2600" b="1" dirty="0">
                <a:cs typeface="B Lotus" pitchFamily="2" charset="-78"/>
              </a:rPr>
              <a:t>درخصوص اعتبارات مدت دار (یوزانس) محاسبه نرخ ارز در سررسید، براساس روز گشایش اعتبار صورت پذیرد و از اینگونه اعتبارات به دلیل کاهش در قیمت تمام شده حمایت </a:t>
            </a:r>
            <a:r>
              <a:rPr lang="fa-IR" sz="2600" b="1" dirty="0" smtClean="0">
                <a:cs typeface="B Lotus" pitchFamily="2" charset="-78"/>
              </a:rPr>
              <a:t>گردد</a:t>
            </a:r>
          </a:p>
          <a:p>
            <a:pPr algn="justLow" rtl="1"/>
            <a:endParaRPr lang="fa-IR" sz="2600" dirty="0">
              <a:cs typeface="B Lotus" pitchFamily="2" charset="-78"/>
            </a:endParaRPr>
          </a:p>
          <a:p>
            <a:pPr algn="justLow" rtl="1"/>
            <a:r>
              <a:rPr lang="fa-IR" sz="2600" b="1" dirty="0">
                <a:solidFill>
                  <a:srgbClr val="0000FF"/>
                </a:solidFill>
                <a:cs typeface="B Lotus" pitchFamily="2" charset="-78"/>
              </a:rPr>
              <a:t>● </a:t>
            </a:r>
            <a:r>
              <a:rPr lang="fa-IR" sz="2600" b="1" dirty="0">
                <a:cs typeface="B Lotus" pitchFamily="2" charset="-78"/>
              </a:rPr>
              <a:t>ضریب مالیاتی از سوی وزارت دارائی با هماهنگی صاحبنظران صنعت دارو و تجهیزات پزشکی اصلاح و تعدیل گردد</a:t>
            </a:r>
          </a:p>
          <a:p>
            <a:pPr algn="justLow" rtl="1"/>
            <a:endParaRPr lang="en-US" sz="2400" dirty="0"/>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77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lum bright="-28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lum bright="-23000"/>
            <a:extLst>
              <a:ext uri="{28A0092B-C50C-407E-A947-70E740481C1C}">
                <a14:useLocalDpi xmlns:a14="http://schemas.microsoft.com/office/drawing/2010/main" val="0"/>
              </a:ext>
            </a:extLst>
          </a:blip>
          <a:srcRect/>
          <a:stretch>
            <a:fillRect/>
          </a:stretch>
        </p:blipFill>
        <p:spPr bwMode="auto">
          <a:xfrm rot="5400000">
            <a:off x="7158032" y="3156893"/>
            <a:ext cx="3363314" cy="534386"/>
          </a:xfrm>
          <a:prstGeom prst="rect">
            <a:avLst/>
          </a:prstGeom>
          <a:noFill/>
          <a:ln>
            <a:noFill/>
          </a:ln>
        </p:spPr>
      </p:pic>
      <p:sp>
        <p:nvSpPr>
          <p:cNvPr id="4" name="Rectangle 3"/>
          <p:cNvSpPr/>
          <p:nvPr/>
        </p:nvSpPr>
        <p:spPr>
          <a:xfrm>
            <a:off x="685800" y="190770"/>
            <a:ext cx="7739742" cy="6378669"/>
          </a:xfrm>
          <a:prstGeom prst="rect">
            <a:avLst/>
          </a:prstGeom>
        </p:spPr>
        <p:txBody>
          <a:bodyPr wrap="square">
            <a:spAutoFit/>
          </a:bodyPr>
          <a:lstStyle/>
          <a:p>
            <a:pPr algn="justLow" rtl="1">
              <a:lnSpc>
                <a:spcPct val="150000"/>
              </a:lnSpc>
            </a:pPr>
            <a:endParaRPr lang="fa-IR" sz="2100" b="1" dirty="0"/>
          </a:p>
          <a:p>
            <a:pPr algn="justLow" rtl="1"/>
            <a:r>
              <a:rPr lang="fa-IR" sz="2600" b="1" dirty="0">
                <a:solidFill>
                  <a:srgbClr val="0000FF"/>
                </a:solidFill>
                <a:cs typeface="B Lotus" pitchFamily="2" charset="-78"/>
              </a:rPr>
              <a:t>● </a:t>
            </a:r>
            <a:r>
              <a:rPr lang="fa-IR" sz="2600" b="1" dirty="0">
                <a:cs typeface="B Lotus" pitchFamily="2" charset="-78"/>
              </a:rPr>
              <a:t>70% بهای داروی تحویلی نقداً پرداخت </a:t>
            </a:r>
            <a:r>
              <a:rPr lang="fa-IR" sz="2600" b="1" dirty="0" smtClean="0">
                <a:cs typeface="B Lotus" pitchFamily="2" charset="-78"/>
              </a:rPr>
              <a:t>شود</a:t>
            </a:r>
          </a:p>
          <a:p>
            <a:pPr algn="justLow" rtl="1"/>
            <a:endParaRPr lang="fa-IR" sz="2600" dirty="0" smtClean="0">
              <a:cs typeface="B Lotus" pitchFamily="2" charset="-78"/>
            </a:endParaRPr>
          </a:p>
          <a:p>
            <a:pPr algn="justLow" rtl="1"/>
            <a:r>
              <a:rPr lang="fa-IR" sz="2600" b="1" dirty="0" smtClean="0">
                <a:solidFill>
                  <a:srgbClr val="0000FF"/>
                </a:solidFill>
                <a:cs typeface="B Lotus" pitchFamily="2" charset="-78"/>
              </a:rPr>
              <a:t>● </a:t>
            </a:r>
            <a:r>
              <a:rPr lang="fa-IR" sz="2600" b="1" dirty="0" smtClean="0">
                <a:cs typeface="B Lotus" pitchFamily="2" charset="-78"/>
              </a:rPr>
              <a:t>ا ز توسعه اقتصاد دولتی که قانون هم تکلیف کرده است پرهیز شود </a:t>
            </a:r>
          </a:p>
          <a:p>
            <a:pPr algn="justLow" rtl="1"/>
            <a:endParaRPr lang="fa-IR" sz="2600" dirty="0" smtClean="0">
              <a:cs typeface="B Lotus" pitchFamily="2" charset="-78"/>
            </a:endParaRPr>
          </a:p>
          <a:p>
            <a:pPr algn="justLow" rtl="1">
              <a:lnSpc>
                <a:spcPct val="150000"/>
              </a:lnSpc>
            </a:pPr>
            <a:r>
              <a:rPr lang="fa-IR" sz="2600" b="1" dirty="0" smtClean="0">
                <a:solidFill>
                  <a:srgbClr val="0000FF"/>
                </a:solidFill>
                <a:cs typeface="B Lotus" pitchFamily="2" charset="-78"/>
              </a:rPr>
              <a:t>● </a:t>
            </a:r>
            <a:r>
              <a:rPr lang="fa-IR" sz="2600" b="1" dirty="0">
                <a:cs typeface="B Lotus" pitchFamily="2" charset="-78"/>
              </a:rPr>
              <a:t>باتوجه به محدودیت اقلام داروئی و تجهیزات پزشکی و داشتن بارکد کالا، پیشنهاد </a:t>
            </a:r>
            <a:r>
              <a:rPr lang="fa-IR" sz="2600" b="1" dirty="0" smtClean="0">
                <a:cs typeface="B Lotus" pitchFamily="2" charset="-78"/>
              </a:rPr>
              <a:t>می </a:t>
            </a:r>
            <a:r>
              <a:rPr lang="fa-IR" sz="2600" b="1" dirty="0">
                <a:cs typeface="B Lotus" pitchFamily="2" charset="-78"/>
              </a:rPr>
              <a:t>گردد وزارت بهداشت و درمان با ایجاد سامانه داروئی کشور از اعلام نیاز تا واردات و تولید و پخش و داروخانه ها و نسخه پزشکان و همچنین تعیین خطوط  قرمز </a:t>
            </a:r>
            <a:r>
              <a:rPr lang="fa-IR" sz="2600" b="1" dirty="0" smtClean="0">
                <a:cs typeface="B Lotus" pitchFamily="2" charset="-78"/>
              </a:rPr>
              <a:t>موجودی </a:t>
            </a:r>
            <a:r>
              <a:rPr lang="fa-IR" sz="2600" b="1" dirty="0">
                <a:cs typeface="B Lotus" pitchFamily="2" charset="-78"/>
              </a:rPr>
              <a:t>ها نظارت کامل بر بازار دارو را که وظیفه ذاتی وزارتخانه است بر عهده گیرد. این برنامه ضمن اینکه امنیت و تنظیم دقیق بازار داروئی کشور را در هر زمانی تأمین</a:t>
            </a:r>
            <a:r>
              <a:rPr lang="fa-IR" sz="2600" b="1">
                <a:cs typeface="B Lotus" pitchFamily="2" charset="-78"/>
              </a:rPr>
              <a:t> </a:t>
            </a:r>
            <a:r>
              <a:rPr lang="fa-IR" sz="2600" b="1" smtClean="0">
                <a:cs typeface="B Lotus" pitchFamily="2" charset="-78"/>
              </a:rPr>
              <a:t/>
            </a:r>
            <a:br>
              <a:rPr lang="fa-IR" sz="2600" b="1" smtClean="0">
                <a:cs typeface="B Lotus" pitchFamily="2" charset="-78"/>
              </a:rPr>
            </a:br>
            <a:r>
              <a:rPr lang="fa-IR" sz="2600" b="1" smtClean="0">
                <a:cs typeface="B Lotus" pitchFamily="2" charset="-78"/>
              </a:rPr>
              <a:t>می </a:t>
            </a:r>
            <a:r>
              <a:rPr lang="fa-IR" sz="2600" b="1" dirty="0">
                <a:cs typeface="B Lotus" pitchFamily="2" charset="-78"/>
              </a:rPr>
              <a:t>کند، مسیر خروج دارو برای قاچاق را نیز می تواند شناسائی نماید.</a:t>
            </a:r>
            <a:r>
              <a:rPr lang="fa-IR" sz="2600" dirty="0">
                <a:cs typeface="B Lotus" pitchFamily="2" charset="-78"/>
              </a:rPr>
              <a:t> </a:t>
            </a:r>
            <a:endParaRPr lang="en-US" sz="2600"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78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23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21000"/>
            <a:extLst>
              <a:ext uri="{28A0092B-C50C-407E-A947-70E740481C1C}">
                <a14:useLocalDpi xmlns:a14="http://schemas.microsoft.com/office/drawing/2010/main" val="0"/>
              </a:ext>
            </a:extLst>
          </a:blip>
          <a:srcRect/>
          <a:stretch>
            <a:fillRect/>
          </a:stretch>
        </p:blipFill>
        <p:spPr bwMode="auto">
          <a:xfrm rot="5400000">
            <a:off x="7158032" y="3189550"/>
            <a:ext cx="3363314" cy="534386"/>
          </a:xfrm>
          <a:prstGeom prst="rect">
            <a:avLst/>
          </a:prstGeom>
          <a:noFill/>
          <a:ln>
            <a:noFill/>
          </a:ln>
        </p:spPr>
      </p:pic>
      <p:sp>
        <p:nvSpPr>
          <p:cNvPr id="4" name="Rectangle 3"/>
          <p:cNvSpPr/>
          <p:nvPr/>
        </p:nvSpPr>
        <p:spPr>
          <a:xfrm>
            <a:off x="685800" y="1281793"/>
            <a:ext cx="7739744" cy="4243469"/>
          </a:xfrm>
          <a:prstGeom prst="rect">
            <a:avLst/>
          </a:prstGeom>
        </p:spPr>
        <p:txBody>
          <a:bodyPr wrap="square">
            <a:spAutoFit/>
          </a:bodyPr>
          <a:lstStyle/>
          <a:p>
            <a:pPr algn="justLow" rtl="1">
              <a:lnSpc>
                <a:spcPct val="150000"/>
              </a:lnSpc>
            </a:pPr>
            <a:r>
              <a:rPr lang="fa-IR" sz="2400" b="1" dirty="0">
                <a:solidFill>
                  <a:srgbClr val="0000FF"/>
                </a:solidFill>
              </a:rPr>
              <a:t>● </a:t>
            </a:r>
            <a:r>
              <a:rPr lang="fa-IR" sz="2600" b="1" dirty="0">
                <a:cs typeface="B Lotus" pitchFamily="2" charset="-78"/>
              </a:rPr>
              <a:t>درصورت تأمین و تخصیص کلیه هزینه های مترتبه بر بخش اقتصاد سلامت از سوی وزارت بهداشت و درمان و صندوق های بیمه ای و تأمین ارز مورد نیاز به ترتیبی که افزایش هزینه برای خانوار را درپی نداشته باشد، می توان ارز بخش اقتصاد سلامت را از گروه اولویت یک خارج کرد. به این ترتیب هم توسعه و رقابت در تولید و تأمین حادث خواهدشد و هم قاچاق منتفی می شود و هم بیماران از کیفیت مطلوب تولیدات بهره مند خواهندشد</a:t>
            </a:r>
            <a:endParaRPr lang="en-US" sz="2600" dirty="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79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57250"/>
            <a:ext cx="8893628" cy="1063229"/>
          </a:xfrm>
        </p:spPr>
        <p:txBody>
          <a:bodyPr>
            <a:normAutofit fontScale="90000"/>
          </a:bodyPr>
          <a:lstStyle/>
          <a:p>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نشست هم اندیشی نمایندگان خارجی مقیم ایران و فعالان تجاری درخصوص فرصت های کسب و کار آتی ایران</a:t>
            </a:r>
            <a:endParaRPr lang="en-US" dirty="0"/>
          </a:p>
        </p:txBody>
      </p:sp>
      <p:pic>
        <p:nvPicPr>
          <p:cNvPr id="7" name="Content Placeholder 6" descr="SAE_7150.JPG"/>
          <p:cNvPicPr>
            <a:picLocks noGrp="1" noChangeAspect="1"/>
          </p:cNvPicPr>
          <p:nvPr>
            <p:ph idx="1"/>
          </p:nvPr>
        </p:nvPicPr>
        <p:blipFill>
          <a:blip r:embed="rId2" cstate="print"/>
          <a:stretch>
            <a:fillRect/>
          </a:stretch>
        </p:blipFill>
        <p:spPr>
          <a:xfrm>
            <a:off x="576942" y="1937660"/>
            <a:ext cx="7979228" cy="4030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32915" y="3424897"/>
            <a:ext cx="3267000" cy="511629"/>
          </a:xfrm>
          <a:prstGeom prst="rect">
            <a:avLst/>
          </a:prstGeom>
          <a:noFill/>
          <a:ln>
            <a:noFill/>
          </a:ln>
        </p:spPr>
      </p:pic>
      <p:pic>
        <p:nvPicPr>
          <p:cNvPr id="6" name="Picture 5" descr="C:\Users\aminamin\Desktop\g-ptn-romance-pattern-000004123.png"/>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61330" y="3441225"/>
            <a:ext cx="3267000" cy="511629"/>
          </a:xfrm>
          <a:prstGeom prst="rect">
            <a:avLst/>
          </a:prstGeom>
          <a:noFill/>
          <a:ln>
            <a:noFill/>
          </a:ln>
        </p:spPr>
      </p:pic>
      <p:sp>
        <p:nvSpPr>
          <p:cNvPr id="8" name="Slide Number Placeholder 7"/>
          <p:cNvSpPr>
            <a:spLocks noGrp="1"/>
          </p:cNvSpPr>
          <p:nvPr>
            <p:ph type="sldNum" sz="quarter" idx="12"/>
          </p:nvPr>
        </p:nvSpPr>
        <p:spPr/>
        <p:txBody>
          <a:bodyPr/>
          <a:lstStyle/>
          <a:p>
            <a:fld id="{110598FB-6E59-4DB3-B0E1-3AE75BB8E23F}" type="slidenum">
              <a:rPr lang="en-US" smtClean="0">
                <a:solidFill>
                  <a:prstClr val="black">
                    <a:tint val="75000"/>
                  </a:prstClr>
                </a:solidFill>
              </a:rPr>
              <a:pPr/>
              <a:t>8</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6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2000"/>
            <a:extLst>
              <a:ext uri="{28A0092B-C50C-407E-A947-70E740481C1C}">
                <a14:useLocalDpi xmlns:a14="http://schemas.microsoft.com/office/drawing/2010/main" val="0"/>
              </a:ext>
            </a:extLst>
          </a:blip>
          <a:srcRect/>
          <a:stretch>
            <a:fillRect/>
          </a:stretch>
        </p:blipFill>
        <p:spPr bwMode="auto">
          <a:xfrm rot="5400000">
            <a:off x="7168918" y="3320176"/>
            <a:ext cx="3363314" cy="534386"/>
          </a:xfrm>
          <a:prstGeom prst="rect">
            <a:avLst/>
          </a:prstGeom>
          <a:noFill/>
          <a:ln>
            <a:noFill/>
          </a:ln>
        </p:spPr>
      </p:pic>
      <p:sp>
        <p:nvSpPr>
          <p:cNvPr id="4" name="Rectangle 3"/>
          <p:cNvSpPr/>
          <p:nvPr/>
        </p:nvSpPr>
        <p:spPr>
          <a:xfrm>
            <a:off x="3002198" y="622356"/>
            <a:ext cx="3073277" cy="7155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4050" b="1" dirty="0">
                <a:solidFill>
                  <a:srgbClr val="2818FC"/>
                </a:solidFill>
                <a:cs typeface="B Titr" pitchFamily="2" charset="-78"/>
              </a:rPr>
              <a:t>حوزه پتروشیمی</a:t>
            </a:r>
            <a:endParaRPr lang="en-US" sz="4050" b="1" dirty="0">
              <a:solidFill>
                <a:srgbClr val="2818FC"/>
              </a:solidFill>
              <a:cs typeface="B Titr" pitchFamily="2" charset="-78"/>
            </a:endParaRPr>
          </a:p>
        </p:txBody>
      </p:sp>
      <p:sp>
        <p:nvSpPr>
          <p:cNvPr id="5" name="Rectangle 4"/>
          <p:cNvSpPr/>
          <p:nvPr/>
        </p:nvSpPr>
        <p:spPr>
          <a:xfrm>
            <a:off x="6934149" y="1639908"/>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b="1" dirty="0">
              <a:solidFill>
                <a:srgbClr val="FF0000"/>
              </a:solidFill>
              <a:cs typeface="B Titr" pitchFamily="2" charset="-78"/>
            </a:endParaRPr>
          </a:p>
        </p:txBody>
      </p:sp>
      <p:sp>
        <p:nvSpPr>
          <p:cNvPr id="6145" name="Rectangle 1"/>
          <p:cNvSpPr>
            <a:spLocks noChangeArrowheads="1"/>
          </p:cNvSpPr>
          <p:nvPr/>
        </p:nvSpPr>
        <p:spPr bwMode="auto">
          <a:xfrm>
            <a:off x="642258" y="2783268"/>
            <a:ext cx="7805057" cy="121956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fontAlgn="base">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قیمت گذاری دستوری این صنعت</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عدم</a:t>
            </a: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عرضه کافی محصولات پتروشیمی در بازار داخلی</a:t>
            </a:r>
            <a:endParaRPr lang="en-US" sz="2600" b="1" dirty="0">
              <a:solidFill>
                <a:srgbClr val="000000"/>
              </a:solidFill>
              <a:latin typeface="Arial" pitchFamily="34" charset="0"/>
              <a:ea typeface="Times New Roman" pitchFamily="18" charset="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80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3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8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sp>
        <p:nvSpPr>
          <p:cNvPr id="4" name="Rectangle 3"/>
          <p:cNvSpPr/>
          <p:nvPr/>
        </p:nvSpPr>
        <p:spPr>
          <a:xfrm>
            <a:off x="6944028" y="1135129"/>
            <a:ext cx="1569660" cy="707886"/>
          </a:xfrm>
          <a:prstGeom prst="rect">
            <a:avLst/>
          </a:prstGeom>
        </p:spPr>
        <p:txBody>
          <a:bodyPr wrap="none">
            <a:spAutoFit/>
          </a:bodyPr>
          <a:lstStyle/>
          <a:p>
            <a:pPr algn="ctr"/>
            <a:r>
              <a:rPr lang="fa-IR" sz="4000" b="1" dirty="0">
                <a:solidFill>
                  <a:srgbClr val="FF0000"/>
                </a:solidFill>
                <a:cs typeface="B Titr" pitchFamily="2" charset="-78"/>
              </a:rPr>
              <a:t>راهکار:</a:t>
            </a:r>
            <a:endParaRPr lang="en-US" sz="4000" dirty="0">
              <a:solidFill>
                <a:srgbClr val="FF0000"/>
              </a:solidFill>
              <a:cs typeface="B Titr" pitchFamily="2" charset="-78"/>
            </a:endParaRPr>
          </a:p>
        </p:txBody>
      </p:sp>
      <p:sp>
        <p:nvSpPr>
          <p:cNvPr id="5" name="Rectangle 4"/>
          <p:cNvSpPr/>
          <p:nvPr/>
        </p:nvSpPr>
        <p:spPr>
          <a:xfrm>
            <a:off x="674915" y="2604701"/>
            <a:ext cx="7739743" cy="1419619"/>
          </a:xfrm>
          <a:prstGeom prst="rect">
            <a:avLst/>
          </a:prstGeom>
        </p:spPr>
        <p:txBody>
          <a:bodyPr wrap="square">
            <a:spAutoFit/>
          </a:bodyPr>
          <a:lstStyle/>
          <a:p>
            <a:pPr algn="justLow" rtl="1">
              <a:lnSpc>
                <a:spcPct val="150000"/>
              </a:lnSpc>
            </a:pPr>
            <a:r>
              <a:rPr lang="fa-IR" sz="3000" b="1" dirty="0">
                <a:cs typeface="B Lotus" pitchFamily="2" charset="-78"/>
              </a:rPr>
              <a:t>اصلاح نظام قیمت گذاری زنجیره صنعت پتروشیمی مبتنی </a:t>
            </a:r>
            <a:br>
              <a:rPr lang="fa-IR" sz="3000" b="1" dirty="0">
                <a:cs typeface="B Lotus" pitchFamily="2" charset="-78"/>
              </a:rPr>
            </a:br>
            <a:r>
              <a:rPr lang="fa-IR" sz="3000" b="1" dirty="0">
                <a:cs typeface="B Lotus" pitchFamily="2" charset="-78"/>
              </a:rPr>
              <a:t>برعرضه و تقاضا</a:t>
            </a:r>
            <a:endParaRPr lang="en-US" sz="30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81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7000" contrast="54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7000" contrast="59000"/>
            <a:extLst>
              <a:ext uri="{28A0092B-C50C-407E-A947-70E740481C1C}">
                <a14:useLocalDpi xmlns:a14="http://schemas.microsoft.com/office/drawing/2010/main" val="0"/>
              </a:ext>
            </a:extLst>
          </a:blip>
          <a:srcRect/>
          <a:stretch>
            <a:fillRect/>
          </a:stretch>
        </p:blipFill>
        <p:spPr bwMode="auto">
          <a:xfrm rot="5400000">
            <a:off x="7162494" y="3243977"/>
            <a:ext cx="3363314" cy="534386"/>
          </a:xfrm>
          <a:prstGeom prst="rect">
            <a:avLst/>
          </a:prstGeom>
          <a:noFill/>
          <a:ln>
            <a:noFill/>
          </a:ln>
        </p:spPr>
      </p:pic>
      <p:sp>
        <p:nvSpPr>
          <p:cNvPr id="4098" name="Rectangle 2"/>
          <p:cNvSpPr>
            <a:spLocks noChangeArrowheads="1"/>
          </p:cNvSpPr>
          <p:nvPr/>
        </p:nvSpPr>
        <p:spPr bwMode="auto">
          <a:xfrm>
            <a:off x="824716" y="1479042"/>
            <a:ext cx="7576457" cy="422038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eaLnBrk="0" fontAlgn="base" hangingPunct="0">
              <a:lnSpc>
                <a:spcPct val="150000"/>
              </a:lnSpc>
              <a:spcBef>
                <a:spcPct val="0"/>
              </a:spcBef>
              <a:spcAft>
                <a:spcPct val="0"/>
              </a:spcAft>
              <a:tabLst>
                <a:tab pos="77391" algn="l"/>
              </a:tabLst>
            </a:pPr>
            <a:r>
              <a:rPr lang="fa-IR" sz="21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برداشت سقف رقابت قیمت در بورس کالا برای جلوگیری از شکل گیری رانت جدید در عرضه محصولات پتروشیمی</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غربالگری پروانه های بهره برداری صنایع پایین دستی با اتکا به اظهارنامه های مالیات بر ارزش افزوده دارندگان این پروانه ها، به نحوی که فعال بودن واحد مربوطه با احراز فروش محصولاتش و وصول و واریز مالیات برارزش افزوده مزبور احراز و پروانه های صوری از رده خارج گردد</a:t>
            </a:r>
            <a:endParaRPr lang="fa-IR" sz="2600" dirty="0">
              <a:latin typeface="Arial" pitchFamily="34" charset="0"/>
              <a:cs typeface="Arial" pitchFamily="34" charset="0"/>
            </a:endParaRPr>
          </a:p>
        </p:txBody>
      </p:sp>
      <p:sp>
        <p:nvSpPr>
          <p:cNvPr id="7" name="Rectangle 6"/>
          <p:cNvSpPr/>
          <p:nvPr/>
        </p:nvSpPr>
        <p:spPr>
          <a:xfrm>
            <a:off x="5790742" y="481794"/>
            <a:ext cx="2872902" cy="577081"/>
          </a:xfrm>
          <a:prstGeom prst="rect">
            <a:avLst/>
          </a:prstGeom>
        </p:spPr>
        <p:txBody>
          <a:bodyPr wrap="none">
            <a:spAutoFit/>
          </a:bodyPr>
          <a:lstStyle/>
          <a:p>
            <a:r>
              <a:rPr lang="fa-IR" sz="3150" b="1" dirty="0">
                <a:solidFill>
                  <a:srgbClr val="FF0000"/>
                </a:solidFill>
                <a:cs typeface="B Titr" pitchFamily="2" charset="-78"/>
              </a:rPr>
              <a:t>پیشنهادات اجرایی:</a:t>
            </a:r>
            <a:endParaRPr lang="en-US" sz="3150" b="1" dirty="0">
              <a:solidFill>
                <a:srgbClr val="FF0000"/>
              </a:solidFill>
              <a:cs typeface="B Titr"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82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sp>
        <p:nvSpPr>
          <p:cNvPr id="3073" name="Rectangle 1"/>
          <p:cNvSpPr>
            <a:spLocks noChangeArrowheads="1"/>
          </p:cNvSpPr>
          <p:nvPr/>
        </p:nvSpPr>
        <p:spPr bwMode="auto">
          <a:xfrm>
            <a:off x="566058" y="107158"/>
            <a:ext cx="7859486" cy="667105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fontAlgn="base">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لغو معافیت صادرات مواد اولیه پتروشیمی به جهت برابر شدن مطلوبیت فروش این مواد در داخل کشور با صادرات آنها</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لغو استرداد مالیات بر ارزش افزوده صادرات مواد اولیه پتروشیمی به جهت حفظ رقابت پذیری تولید صنایع پایین دستی پتروشیمی</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از ظرفیت تشکلها در رابطه با راستی آزمایی سهمیه واحدهای تولیدی استفاده شود</a:t>
            </a:r>
            <a:endParaRPr lang="en-US" sz="26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از طریق بررسی مجدد اطلاعات سامانه بهین یاب، بر اساس اظهارنامه </a:t>
            </a:r>
            <a:r>
              <a:rPr lang="fa-IR" sz="2600" b="1" dirty="0" smtClean="0">
                <a:solidFill>
                  <a:srgbClr val="000000"/>
                </a:solidFill>
                <a:latin typeface="Arial" pitchFamily="34" charset="0"/>
                <a:ea typeface="Times New Roman" pitchFamily="18" charset="0"/>
                <a:cs typeface="B Lotus" pitchFamily="2" charset="-78"/>
              </a:rPr>
              <a:t>مالیات </a:t>
            </a:r>
            <a:r>
              <a:rPr lang="fa-IR" sz="2600" b="1" dirty="0">
                <a:solidFill>
                  <a:srgbClr val="000000"/>
                </a:solidFill>
                <a:latin typeface="Arial" pitchFamily="34" charset="0"/>
                <a:ea typeface="Times New Roman" pitchFamily="18" charset="0"/>
                <a:cs typeface="B Lotus" pitchFamily="2" charset="-78"/>
              </a:rPr>
              <a:t>بر ارزش افزوده ، قبوض آب و برق نسبت به مسدود سازی کد متقاضیان متخلف، اقدام شود</a:t>
            </a:r>
            <a:endParaRPr lang="en-US" sz="2600" b="1" dirty="0">
              <a:solidFill>
                <a:srgbClr val="000000"/>
              </a:solidFill>
              <a:latin typeface="Arial" pitchFamily="34" charset="0"/>
              <a:ea typeface="Times New Roman" pitchFamily="18" charset="0"/>
              <a:cs typeface="B Lotus" pitchFamily="2" charset="-78"/>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امکان استفاده از شرایط گشایش اعتبار ریالی در خرید کالا از بورس، فراهم شود</a:t>
            </a:r>
            <a:r>
              <a:rPr lang="en-US" sz="2600" b="1" dirty="0">
                <a:solidFill>
                  <a:srgbClr val="000000"/>
                </a:solidFill>
                <a:latin typeface="Arial" pitchFamily="34" charset="0"/>
                <a:ea typeface="Times New Roman" pitchFamily="18" charset="0"/>
                <a:cs typeface="B Lotus" pitchFamily="2" charset="-78"/>
              </a:rPr>
              <a:t>.</a:t>
            </a:r>
            <a:endParaRPr lang="en-US" sz="26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83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12000"/>
            <a:extLst>
              <a:ext uri="{28A0092B-C50C-407E-A947-70E740481C1C}">
                <a14:useLocalDpi xmlns:a14="http://schemas.microsoft.com/office/drawing/2010/main" val="0"/>
              </a:ext>
            </a:extLst>
          </a:blip>
          <a:srcRect/>
          <a:stretch>
            <a:fillRect/>
          </a:stretch>
        </p:blipFill>
        <p:spPr bwMode="auto">
          <a:xfrm rot="5400000">
            <a:off x="7158032" y="3233092"/>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14000"/>
            <a:extLst>
              <a:ext uri="{28A0092B-C50C-407E-A947-70E740481C1C}">
                <a14:useLocalDpi xmlns:a14="http://schemas.microsoft.com/office/drawing/2010/main" val="0"/>
              </a:ext>
            </a:extLst>
          </a:blip>
          <a:srcRect/>
          <a:stretch>
            <a:fillRect/>
          </a:stretch>
        </p:blipFill>
        <p:spPr bwMode="auto">
          <a:xfrm rot="16200000">
            <a:off x="-1392693" y="3140560"/>
            <a:ext cx="3363314" cy="534386"/>
          </a:xfrm>
          <a:prstGeom prst="rect">
            <a:avLst/>
          </a:prstGeom>
          <a:noFill/>
          <a:ln>
            <a:noFill/>
          </a:ln>
        </p:spPr>
      </p:pic>
      <p:sp>
        <p:nvSpPr>
          <p:cNvPr id="4" name="Rectangle 3"/>
          <p:cNvSpPr/>
          <p:nvPr/>
        </p:nvSpPr>
        <p:spPr>
          <a:xfrm>
            <a:off x="3315280" y="270222"/>
            <a:ext cx="2234907" cy="71558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a-IR" sz="4050" b="1" dirty="0">
                <a:solidFill>
                  <a:srgbClr val="2818FC"/>
                </a:solidFill>
                <a:cs typeface="B Titr" pitchFamily="2" charset="-78"/>
              </a:rPr>
              <a:t>حوزه فولاد</a:t>
            </a:r>
            <a:endParaRPr lang="en-US" sz="4050" b="1" dirty="0">
              <a:solidFill>
                <a:srgbClr val="2818FC"/>
              </a:solidFill>
              <a:cs typeface="B Titr" pitchFamily="2" charset="-78"/>
            </a:endParaRPr>
          </a:p>
        </p:txBody>
      </p:sp>
      <p:sp>
        <p:nvSpPr>
          <p:cNvPr id="5" name="Rectangle 4"/>
          <p:cNvSpPr/>
          <p:nvPr/>
        </p:nvSpPr>
        <p:spPr>
          <a:xfrm>
            <a:off x="7183684" y="799293"/>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b="1" dirty="0">
              <a:solidFill>
                <a:srgbClr val="FF0000"/>
              </a:solidFill>
              <a:cs typeface="B Titr" pitchFamily="2" charset="-78"/>
            </a:endParaRPr>
          </a:p>
        </p:txBody>
      </p:sp>
      <p:sp>
        <p:nvSpPr>
          <p:cNvPr id="79873" name="Rectangle 1"/>
          <p:cNvSpPr>
            <a:spLocks noChangeArrowheads="1"/>
          </p:cNvSpPr>
          <p:nvPr/>
        </p:nvSpPr>
        <p:spPr bwMode="auto">
          <a:xfrm>
            <a:off x="664029" y="1520445"/>
            <a:ext cx="7717972" cy="4270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eaLnBrk="0" fontAlgn="base" hangingPunct="0">
              <a:lnSpc>
                <a:spcPct val="150000"/>
              </a:lnSpc>
              <a:spcBef>
                <a:spcPct val="0"/>
              </a:spcBef>
              <a:spcAft>
                <a:spcPct val="0"/>
              </a:spcAft>
              <a:tabLst>
                <a:tab pos="77391" algn="l"/>
              </a:tabLst>
            </a:pPr>
            <a:r>
              <a:rPr lang="fa-IR" sz="2325"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ارتقاء فرآیند ارزش افزوده در بخش فولاد از سنگ آهن تا آلیاژهای فولادی و جلوگیری از خام فروشی</a:t>
            </a:r>
            <a:endParaRPr lang="en-US" sz="2600" b="1" dirty="0">
              <a:solidFill>
                <a:srgbClr val="000000"/>
              </a:solidFill>
              <a:latin typeface="Arial" pitchFamily="34" charset="0"/>
              <a:ea typeface="Times New Roman" pitchFamily="18" charset="0"/>
              <a:cs typeface="B Lotus" pitchFamily="2" charset="-78"/>
            </a:endParaRPr>
          </a:p>
          <a:p>
            <a:pPr algn="justLow" rtl="1" eaLnBrk="0" fontAlgn="base" hangingPunct="0">
              <a:lnSpc>
                <a:spcPct val="150000"/>
              </a:lnSpc>
              <a:spcBef>
                <a:spcPct val="0"/>
              </a:spcBef>
              <a:spcAft>
                <a:spcPct val="0"/>
              </a:spcAft>
              <a:tabLst>
                <a:tab pos="77391" algn="l"/>
              </a:tabLs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عدم تأمین منافع مصرف کنندگان نهایی واقعی به دلیل رانت موجود در این </a:t>
            </a:r>
            <a:r>
              <a:rPr lang="fa-IR" sz="2600" b="1" dirty="0" smtClean="0">
                <a:solidFill>
                  <a:srgbClr val="000000"/>
                </a:solidFill>
                <a:latin typeface="Arial" pitchFamily="34" charset="0"/>
                <a:ea typeface="Times New Roman" pitchFamily="18" charset="0"/>
                <a:cs typeface="B Lotus" pitchFamily="2" charset="-78"/>
              </a:rPr>
              <a:t>ساز </a:t>
            </a:r>
            <a:r>
              <a:rPr lang="fa-IR" sz="2600" b="1" dirty="0">
                <a:solidFill>
                  <a:srgbClr val="000000"/>
                </a:solidFill>
                <a:latin typeface="Arial" pitchFamily="34" charset="0"/>
                <a:ea typeface="Times New Roman" pitchFamily="18" charset="0"/>
                <a:cs typeface="B Lotus" pitchFamily="2" charset="-78"/>
              </a:rPr>
              <a:t>و کار، که اجازه نمی دهد محصولات فولادی با قیمت بورس کالا به دست مصرف کننده برسد</a:t>
            </a:r>
          </a:p>
          <a:p>
            <a:pPr algn="justLow" rtl="1" eaLnBrk="0" fontAlgn="base" hangingPunct="0">
              <a:lnSpc>
                <a:spcPct val="150000"/>
              </a:lnSpc>
              <a:spcBef>
                <a:spcPct val="0"/>
              </a:spcBef>
              <a:spcAft>
                <a:spcPct val="0"/>
              </a:spcAft>
              <a:tabLst>
                <a:tab pos="77391" algn="l"/>
              </a:tabLs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کاهش ارزآوری صادراتی فولاد کشور به دلیل مشروط کردن اعطای مجوزهای صادراتی به عرضه در بورس با کمتر از قیمت بازار</a:t>
            </a:r>
            <a:endParaRPr lang="fa-IR" sz="2600" b="1" dirty="0">
              <a:latin typeface="Arial" pitchFamily="34" charset="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84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74753" name="Rectangle 1"/>
          <p:cNvSpPr>
            <a:spLocks noChangeArrowheads="1"/>
          </p:cNvSpPr>
          <p:nvPr/>
        </p:nvSpPr>
        <p:spPr bwMode="auto">
          <a:xfrm>
            <a:off x="631372" y="1452656"/>
            <a:ext cx="7805057" cy="394723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rtl="1" fontAlgn="base">
              <a:lnSpc>
                <a:spcPct val="150000"/>
              </a:lnSpc>
              <a:spcBef>
                <a:spcPct val="0"/>
              </a:spcBef>
              <a:spcAft>
                <a:spcPct val="0"/>
              </a:spcAft>
              <a:tabLst>
                <a:tab pos="77391" algn="l"/>
              </a:tabLst>
            </a:pPr>
            <a:r>
              <a:rPr lang="fa-IR" sz="2400" b="1" dirty="0">
                <a:solidFill>
                  <a:srgbClr val="0000FF"/>
                </a:solidFill>
              </a:rPr>
              <a:t>● </a:t>
            </a:r>
            <a:r>
              <a:rPr lang="fa-IR" sz="2400" b="1" dirty="0">
                <a:solidFill>
                  <a:srgbClr val="000000"/>
                </a:solidFill>
                <a:latin typeface="Arial" pitchFamily="34" charset="0"/>
                <a:ea typeface="Times New Roman" pitchFamily="18" charset="0"/>
                <a:cs typeface="B Lotus" pitchFamily="2" charset="-78"/>
              </a:rPr>
              <a:t>کاهش توجیه اقتصادی تولید فولاد به دلیل بالاتر بودن قیمت خرید مواد اولیه ( قراضه ) از قیمت فولاد تولیدی در بورس کالا</a:t>
            </a:r>
            <a:endParaRPr lang="en-US" sz="24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400" b="1" dirty="0">
                <a:solidFill>
                  <a:srgbClr val="0000FF"/>
                </a:solidFill>
              </a:rPr>
              <a:t>● </a:t>
            </a:r>
            <a:r>
              <a:rPr lang="fa-IR" sz="2400" b="1" dirty="0">
                <a:solidFill>
                  <a:srgbClr val="000000"/>
                </a:solidFill>
                <a:latin typeface="Arial" pitchFamily="34" charset="0"/>
                <a:ea typeface="Times New Roman" pitchFamily="18" charset="0"/>
                <a:cs typeface="B Lotus" pitchFamily="2" charset="-78"/>
              </a:rPr>
              <a:t>کاهش امکان مدیریت و نظارت دولت بر بازار فولاد به دلیل تغییر الگوی تعیین قیمت از سمت فولادسازان بزرگ به واحدهای تولیدی کوچکتر</a:t>
            </a:r>
            <a:endParaRPr lang="en-US" sz="2400" dirty="0">
              <a:latin typeface="Arial" pitchFamily="34" charset="0"/>
              <a:cs typeface="Arial" pitchFamily="34" charset="0"/>
            </a:endParaRPr>
          </a:p>
          <a:p>
            <a:pPr algn="justLow" rtl="1" eaLnBrk="0" fontAlgn="base" hangingPunct="0">
              <a:lnSpc>
                <a:spcPct val="150000"/>
              </a:lnSpc>
              <a:spcBef>
                <a:spcPct val="0"/>
              </a:spcBef>
              <a:spcAft>
                <a:spcPct val="0"/>
              </a:spcAft>
              <a:tabLst>
                <a:tab pos="77391" algn="l"/>
              </a:tabLst>
            </a:pPr>
            <a:r>
              <a:rPr lang="fa-IR" sz="2400" b="1" dirty="0">
                <a:solidFill>
                  <a:srgbClr val="0000FF"/>
                </a:solidFill>
              </a:rPr>
              <a:t>● </a:t>
            </a:r>
            <a:r>
              <a:rPr lang="fa-IR" sz="2400" b="1" dirty="0">
                <a:solidFill>
                  <a:srgbClr val="000000"/>
                </a:solidFill>
                <a:latin typeface="Arial" pitchFamily="34" charset="0"/>
                <a:ea typeface="Times New Roman" pitchFamily="18" charset="0"/>
                <a:cs typeface="B Lotus" pitchFamily="2" charset="-78"/>
              </a:rPr>
              <a:t>اتلاف انرژی دولت و نهادهای نظارتی در جهت الزام به عرضه همه واحدهای فولادی در بورس کالا</a:t>
            </a:r>
            <a:endParaRPr lang="en-US" sz="2400" b="1" dirty="0">
              <a:solidFill>
                <a:srgbClr val="000000"/>
              </a:solidFill>
              <a:latin typeface="Arial" pitchFamily="34" charset="0"/>
              <a:ea typeface="Times New Roman" pitchFamily="18" charset="0"/>
              <a:cs typeface="B Lotus" pitchFamily="2" charset="-78"/>
            </a:endParaRPr>
          </a:p>
          <a:p>
            <a:pPr algn="justLow" rtl="1" eaLnBrk="0" fontAlgn="base" hangingPunct="0">
              <a:lnSpc>
                <a:spcPct val="150000"/>
              </a:lnSpc>
              <a:spcBef>
                <a:spcPct val="0"/>
              </a:spcBef>
              <a:spcAft>
                <a:spcPct val="0"/>
              </a:spcAft>
              <a:tabLst>
                <a:tab pos="77391" algn="l"/>
              </a:tabLst>
            </a:pPr>
            <a:r>
              <a:rPr lang="fa-IR" sz="2400" b="1" dirty="0">
                <a:solidFill>
                  <a:srgbClr val="0000FF"/>
                </a:solidFill>
              </a:rPr>
              <a:t>● </a:t>
            </a:r>
            <a:r>
              <a:rPr lang="fa-IR" sz="2400" b="1" dirty="0">
                <a:solidFill>
                  <a:srgbClr val="000000"/>
                </a:solidFill>
                <a:latin typeface="Arial" pitchFamily="34" charset="0"/>
                <a:ea typeface="Times New Roman" pitchFamily="18" charset="0"/>
                <a:cs typeface="B Lotus" pitchFamily="2" charset="-78"/>
              </a:rPr>
              <a:t>کم رنگ شدن نقش مدیریت عرضه و تقاضا برای تنظیم بازار فولاد</a:t>
            </a:r>
            <a:endParaRPr lang="en-US" sz="135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85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17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21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6800885" y="1113358"/>
            <a:ext cx="1569660" cy="707886"/>
          </a:xfrm>
          <a:prstGeom prst="rect">
            <a:avLst/>
          </a:prstGeom>
        </p:spPr>
        <p:txBody>
          <a:bodyPr wrap="none">
            <a:spAutoFit/>
          </a:bodyPr>
          <a:lstStyle/>
          <a:p>
            <a:r>
              <a:rPr lang="fa-IR" sz="4000" b="1" dirty="0">
                <a:solidFill>
                  <a:srgbClr val="FF0000"/>
                </a:solidFill>
                <a:cs typeface="B Titr" pitchFamily="2" charset="-78"/>
              </a:rPr>
              <a:t>راهکار:</a:t>
            </a:r>
            <a:endParaRPr lang="en-US" sz="4000" b="1" dirty="0">
              <a:solidFill>
                <a:srgbClr val="FF0000"/>
              </a:solidFill>
              <a:cs typeface="B Titr" pitchFamily="2" charset="-78"/>
            </a:endParaRPr>
          </a:p>
        </p:txBody>
      </p:sp>
      <p:sp>
        <p:nvSpPr>
          <p:cNvPr id="5" name="Rectangle 4"/>
          <p:cNvSpPr/>
          <p:nvPr/>
        </p:nvSpPr>
        <p:spPr>
          <a:xfrm>
            <a:off x="1056696" y="3127218"/>
            <a:ext cx="7172156" cy="553998"/>
          </a:xfrm>
          <a:prstGeom prst="rect">
            <a:avLst/>
          </a:prstGeom>
        </p:spPr>
        <p:txBody>
          <a:bodyPr wrap="none">
            <a:spAutoFit/>
          </a:bodyPr>
          <a:lstStyle/>
          <a:p>
            <a:r>
              <a:rPr lang="fa-IR" sz="3000" b="1" dirty="0">
                <a:cs typeface="B Lotus" pitchFamily="2" charset="-78"/>
              </a:rPr>
              <a:t>اصلاح نظام قیمت گذاری فولاد مبتنی بر عرضه و تقاضا</a:t>
            </a:r>
            <a:endParaRPr lang="en-US" sz="30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86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5654172" y="485718"/>
            <a:ext cx="2916183" cy="584775"/>
          </a:xfrm>
          <a:prstGeom prst="rect">
            <a:avLst/>
          </a:prstGeom>
        </p:spPr>
        <p:txBody>
          <a:bodyPr wrap="non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sp>
        <p:nvSpPr>
          <p:cNvPr id="68609" name="Rectangle 1"/>
          <p:cNvSpPr>
            <a:spLocks noChangeArrowheads="1"/>
          </p:cNvSpPr>
          <p:nvPr/>
        </p:nvSpPr>
        <p:spPr bwMode="auto">
          <a:xfrm>
            <a:off x="631372" y="1552840"/>
            <a:ext cx="7826828" cy="422038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lnSpc>
                <a:spcPct val="150000"/>
              </a:lnSpc>
              <a:spcBef>
                <a:spcPct val="0"/>
              </a:spcBef>
              <a:spcAft>
                <a:spcPct val="0"/>
              </a:spcAft>
            </a:pPr>
            <a:r>
              <a:rPr lang="fa-IR" sz="24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اجازه داده شود تولیدکنندگان فولاد کالای تولیدی خود را با قیمت حاشیه بازار در بورس کالا به فروش برسانند به طوری که قیمت پایه اصلاح گردیده و سقف رقابت حذف گردد</a:t>
            </a:r>
            <a:endParaRPr lang="en-US" sz="2600" dirty="0">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2600" b="1" dirty="0">
                <a:solidFill>
                  <a:srgbClr val="000000"/>
                </a:solidFill>
                <a:latin typeface="Arial" pitchFamily="34" charset="0"/>
                <a:ea typeface="Times New Roman" pitchFamily="18" charset="0"/>
                <a:cs typeface="B Lotus" pitchFamily="2" charset="-78"/>
              </a:rPr>
              <a:t> </a:t>
            </a: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از تولید کنندگان در صورت کسب درآمد اضافی، عوارض متناسب</a:t>
            </a:r>
            <a:br>
              <a:rPr lang="fa-IR" sz="2600" b="1" dirty="0">
                <a:solidFill>
                  <a:srgbClr val="000000"/>
                </a:solidFill>
                <a:latin typeface="Arial" pitchFamily="34" charset="0"/>
                <a:ea typeface="Times New Roman" pitchFamily="18" charset="0"/>
                <a:cs typeface="B Lotus" pitchFamily="2" charset="-78"/>
              </a:rPr>
            </a:br>
            <a:r>
              <a:rPr lang="fa-IR" sz="2600" b="1" dirty="0">
                <a:solidFill>
                  <a:srgbClr val="000000"/>
                </a:solidFill>
                <a:latin typeface="Arial" pitchFamily="34" charset="0"/>
                <a:ea typeface="Times New Roman" pitchFamily="18" charset="0"/>
                <a:cs typeface="B Lotus" pitchFamily="2" charset="-78"/>
              </a:rPr>
              <a:t> دریافت کنند</a:t>
            </a:r>
            <a:endParaRPr lang="en-US" sz="2600" b="1" dirty="0">
              <a:solidFill>
                <a:srgbClr val="000000"/>
              </a:solidFill>
              <a:latin typeface="Arial" pitchFamily="34" charset="0"/>
              <a:ea typeface="Times New Roman" pitchFamily="18"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دریافت مالیات اتفاقی در صورت تحقق افزایش سود ناشی از فروش فولاد توسط فولادسازان</a:t>
            </a:r>
            <a:r>
              <a:rPr lang="en-US" sz="2600" dirty="0">
                <a:latin typeface="Arial" pitchFamily="34" charset="0"/>
                <a:cs typeface="Arial" pitchFamily="34" charset="0"/>
              </a:rPr>
              <a:t> </a:t>
            </a: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87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16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lum bright="-14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3046552" y="663415"/>
            <a:ext cx="3013967"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a-IR" sz="4000" b="1" dirty="0">
                <a:solidFill>
                  <a:srgbClr val="2818FC"/>
                </a:solidFill>
                <a:cs typeface="B Titr" pitchFamily="2" charset="-78"/>
              </a:rPr>
              <a:t>حوزه آلومینیوم</a:t>
            </a:r>
            <a:endParaRPr lang="en-US" sz="4000" b="1" dirty="0">
              <a:solidFill>
                <a:srgbClr val="2818FC"/>
              </a:solidFill>
              <a:cs typeface="B Titr" pitchFamily="2" charset="-78"/>
            </a:endParaRPr>
          </a:p>
        </p:txBody>
      </p:sp>
      <p:sp>
        <p:nvSpPr>
          <p:cNvPr id="5" name="Rectangle 4"/>
          <p:cNvSpPr/>
          <p:nvPr/>
        </p:nvSpPr>
        <p:spPr>
          <a:xfrm>
            <a:off x="7001438" y="1213601"/>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b="1" dirty="0">
              <a:solidFill>
                <a:srgbClr val="FF0000"/>
              </a:solidFill>
              <a:cs typeface="B Titr" pitchFamily="2" charset="-78"/>
            </a:endParaRPr>
          </a:p>
        </p:txBody>
      </p:sp>
      <p:sp>
        <p:nvSpPr>
          <p:cNvPr id="6" name="Rectangle 5"/>
          <p:cNvSpPr/>
          <p:nvPr/>
        </p:nvSpPr>
        <p:spPr>
          <a:xfrm>
            <a:off x="794658" y="2261505"/>
            <a:ext cx="7489371" cy="1842812"/>
          </a:xfrm>
          <a:prstGeom prst="rect">
            <a:avLst/>
          </a:prstGeom>
        </p:spPr>
        <p:txBody>
          <a:bodyPr wrap="square">
            <a:spAutoFit/>
          </a:bodyPr>
          <a:lstStyle/>
          <a:p>
            <a:pPr algn="justLow" rtl="1">
              <a:lnSpc>
                <a:spcPct val="150000"/>
              </a:lnSpc>
            </a:pPr>
            <a:r>
              <a:rPr lang="fa-IR" sz="2600" b="1" dirty="0">
                <a:cs typeface="B Lotus" pitchFamily="2" charset="-78"/>
              </a:rPr>
              <a:t>مشکل دسترسی به مواد اولیه برای خطوط تولید صنایع پایین دستی آلومینیم، تفاوت فاحش میان قیمت عرضه در بورس و بازار آزاد، عدم نظارت بر فرآیند عرضه در بورس کالا</a:t>
            </a:r>
            <a:endParaRPr lang="en-US" sz="2600"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88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22000" contrast="55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6000" contrast="5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6768222" y="1200444"/>
            <a:ext cx="1569660" cy="707886"/>
          </a:xfrm>
          <a:prstGeom prst="rect">
            <a:avLst/>
          </a:prstGeom>
        </p:spPr>
        <p:txBody>
          <a:bodyPr wrap="none">
            <a:spAutoFit/>
          </a:bodyPr>
          <a:lstStyle/>
          <a:p>
            <a:r>
              <a:rPr lang="fa-IR" sz="4000" b="1" dirty="0">
                <a:solidFill>
                  <a:srgbClr val="FF0000"/>
                </a:solidFill>
                <a:cs typeface="B Titr" pitchFamily="2" charset="-78"/>
              </a:rPr>
              <a:t>راهکار:</a:t>
            </a:r>
            <a:endParaRPr lang="en-US" sz="4000" b="1" dirty="0">
              <a:solidFill>
                <a:srgbClr val="FF0000"/>
              </a:solidFill>
              <a:cs typeface="B Titr" pitchFamily="2" charset="-78"/>
            </a:endParaRPr>
          </a:p>
        </p:txBody>
      </p:sp>
      <p:sp>
        <p:nvSpPr>
          <p:cNvPr id="5" name="Rectangle 4"/>
          <p:cNvSpPr/>
          <p:nvPr/>
        </p:nvSpPr>
        <p:spPr>
          <a:xfrm>
            <a:off x="587828" y="3154125"/>
            <a:ext cx="7772400" cy="553998"/>
          </a:xfrm>
          <a:prstGeom prst="rect">
            <a:avLst/>
          </a:prstGeom>
        </p:spPr>
        <p:txBody>
          <a:bodyPr wrap="square">
            <a:spAutoFit/>
          </a:bodyPr>
          <a:lstStyle/>
          <a:p>
            <a:pPr algn="justLow" rtl="1"/>
            <a:r>
              <a:rPr lang="fa-IR" sz="3000" b="1" dirty="0">
                <a:cs typeface="B Lotus" pitchFamily="2" charset="-78"/>
              </a:rPr>
              <a:t>آزادسازی قیمت ضمن نظارت بر عرضه و توزیع </a:t>
            </a:r>
            <a:endParaRPr lang="en-US" sz="30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89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063229"/>
          </a:xfrm>
        </p:spPr>
        <p:txBody>
          <a:bodyPr>
            <a:noAutofit/>
          </a:bodyPr>
          <a:lstStyle/>
          <a:p>
            <a:pPr rtl="1"/>
            <a:r>
              <a:rPr lang="fa-IR"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rPr>
              <a:t>جلسات هیأت نمایندگان اتاق بازرگانی، صنایع، معادن و کشاورزی تهران با جناب آقای دکتر آقا محمّدی</a:t>
            </a:r>
            <a:endPar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39700">
                  <a:schemeClr val="accent6">
                    <a:satMod val="175000"/>
                    <a:alpha val="40000"/>
                  </a:schemeClr>
                </a:glow>
                <a:reflection blurRad="12700" stA="28000" endPos="45000" dist="1000" dir="5400000" sy="-100000" algn="bl" rotWithShape="0"/>
              </a:effectLst>
              <a:cs typeface="B Titr" pitchFamily="2" charset="-78"/>
            </a:endParaRPr>
          </a:p>
        </p:txBody>
      </p:sp>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5400000">
            <a:off x="7243800" y="3424897"/>
            <a:ext cx="3267000" cy="511629"/>
          </a:xfrm>
          <a:prstGeom prst="rect">
            <a:avLst/>
          </a:prstGeom>
          <a:noFill/>
          <a:ln>
            <a:noFill/>
          </a:ln>
        </p:spPr>
      </p:pic>
      <p:pic>
        <p:nvPicPr>
          <p:cNvPr id="5" name="Picture 4"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lum bright="-46000" contrast="69000"/>
            <a:extLst>
              <a:ext uri="{28A0092B-C50C-407E-A947-70E740481C1C}">
                <a14:useLocalDpi xmlns:a14="http://schemas.microsoft.com/office/drawing/2010/main" val="0"/>
              </a:ext>
            </a:extLst>
          </a:blip>
          <a:srcRect/>
          <a:stretch>
            <a:fillRect/>
          </a:stretch>
        </p:blipFill>
        <p:spPr bwMode="auto">
          <a:xfrm rot="16200000">
            <a:off x="-1372215" y="3441225"/>
            <a:ext cx="3267000" cy="511629"/>
          </a:xfrm>
          <a:prstGeom prst="rect">
            <a:avLst/>
          </a:prstGeom>
          <a:noFill/>
          <a:ln>
            <a:noFill/>
          </a:ln>
        </p:spPr>
      </p:pic>
      <p:pic>
        <p:nvPicPr>
          <p:cNvPr id="8" name="Content Placeholder 7" descr="SAE_7439.JPG"/>
          <p:cNvPicPr>
            <a:picLocks noGrp="1" noChangeAspect="1"/>
          </p:cNvPicPr>
          <p:nvPr>
            <p:ph idx="1"/>
          </p:nvPr>
        </p:nvPicPr>
        <p:blipFill>
          <a:blip r:embed="rId3" cstate="print"/>
          <a:stretch>
            <a:fillRect/>
          </a:stretch>
        </p:blipFill>
        <p:spPr>
          <a:xfrm>
            <a:off x="555170" y="1934937"/>
            <a:ext cx="8044545" cy="4044042"/>
          </a:xfrm>
        </p:spPr>
      </p:pic>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a:t>
            </a:fld>
            <a:endParaRPr lang="en-US">
              <a:solidFill>
                <a:prstClr val="black">
                  <a:tint val="75000"/>
                </a:prstClr>
              </a:solidFill>
            </a:endParaRP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5729495" y="149866"/>
            <a:ext cx="2997937" cy="600164"/>
          </a:xfrm>
          <a:prstGeom prst="rect">
            <a:avLst/>
          </a:prstGeom>
        </p:spPr>
        <p:txBody>
          <a:bodyPr wrap="non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sp>
        <p:nvSpPr>
          <p:cNvPr id="71681" name="Rectangle 1"/>
          <p:cNvSpPr>
            <a:spLocks noChangeArrowheads="1"/>
          </p:cNvSpPr>
          <p:nvPr/>
        </p:nvSpPr>
        <p:spPr bwMode="auto">
          <a:xfrm>
            <a:off x="598714" y="673751"/>
            <a:ext cx="7913915" cy="597856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لغو سقف قیمت در معاملات آلومینیم در بورس</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عرضه بر اساس دستورالعمل وزارت صمت و شورای رقابت و نظارت بر عرضه آلومینیم و با تعیین سهمیه، از خرید بیش از حد بنگاه‏های بزرگ جلوگیری شود.  </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غربال‏گری پروانه‌های بهره‌برداری واحدهای پایین‌دستی (خریداران محصول میانی در بورس) با استفاده از اظهارنامه‌های مالیات ارزش افزوده آنها و حذف پروانه‏های بهره برداری غیر فعال</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استفاده از ظرفیت تشکل‏ها در رابطه با راستی آزمایی سهمیه واحدهای تولیدی </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00"/>
                </a:solidFill>
                <a:latin typeface="Arial" pitchFamily="34" charset="0"/>
                <a:ea typeface="Times New Roman" pitchFamily="18" charset="0"/>
                <a:cs typeface="B Lotus" pitchFamily="2" charset="-78"/>
              </a:rPr>
              <a:t>از طریق بررسی مجدد اطلاعات سامانه بهین یاب، بر اساس اظهارنامه مالیات بر ارزش افزوده، قبوض آب و برق نسبت به مسدود سازی کد متقاضیان متخلف، اقدام شود.امکان استفاده از شرایط گشایش اعتبار ریالی در خرید کالا از بورس، فراهم شود.</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شرایط پرداخت اعتبار اسنادی داخلی با مهلت پرداخت 90 روز و با پیش پرداخت 10%، ایجاد شود.</a:t>
            </a:r>
            <a:endParaRPr lang="en-US" sz="2400" b="1" dirty="0">
              <a:solidFill>
                <a:srgbClr val="000000"/>
              </a:solidFill>
              <a:latin typeface="Arial" pitchFamily="34" charset="0"/>
              <a:ea typeface="Times New Roman" pitchFamily="18"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لغو معافیت صادرات مواد اولیه و محصولات میانی آلومینیم از پرداخت مالیات</a:t>
            </a:r>
            <a:r>
              <a:rPr lang="en-US" sz="2400" dirty="0">
                <a:latin typeface="Arial" pitchFamily="34" charset="0"/>
                <a:cs typeface="B Lotus" pitchFamily="2" charset="-78"/>
              </a:rPr>
              <a:t> </a:t>
            </a: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26000" contrast="45000"/>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lum bright="-14000" contrast="23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3440056" y="693145"/>
            <a:ext cx="1996059" cy="707886"/>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4000" b="1" dirty="0">
                <a:solidFill>
                  <a:srgbClr val="2818FC"/>
                </a:solidFill>
                <a:cs typeface="B Titr" pitchFamily="2" charset="-78"/>
              </a:rPr>
              <a:t>حوزه مس</a:t>
            </a:r>
            <a:endParaRPr lang="en-US" sz="4000" b="1" dirty="0">
              <a:solidFill>
                <a:srgbClr val="2818FC"/>
              </a:solidFill>
              <a:cs typeface="B Titr" pitchFamily="2" charset="-78"/>
            </a:endParaRPr>
          </a:p>
        </p:txBody>
      </p:sp>
      <p:sp>
        <p:nvSpPr>
          <p:cNvPr id="5" name="Rectangle 4"/>
          <p:cNvSpPr/>
          <p:nvPr/>
        </p:nvSpPr>
        <p:spPr>
          <a:xfrm>
            <a:off x="7053102" y="1341141"/>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b="1" dirty="0">
              <a:solidFill>
                <a:srgbClr val="FF0000"/>
              </a:solidFill>
              <a:cs typeface="B Titr" pitchFamily="2" charset="-78"/>
            </a:endParaRPr>
          </a:p>
        </p:txBody>
      </p:sp>
      <p:sp>
        <p:nvSpPr>
          <p:cNvPr id="6" name="Rectangle 5"/>
          <p:cNvSpPr/>
          <p:nvPr/>
        </p:nvSpPr>
        <p:spPr>
          <a:xfrm>
            <a:off x="609601" y="2500993"/>
            <a:ext cx="7805057" cy="1419619"/>
          </a:xfrm>
          <a:prstGeom prst="rect">
            <a:avLst/>
          </a:prstGeom>
        </p:spPr>
        <p:txBody>
          <a:bodyPr wrap="square">
            <a:spAutoFit/>
          </a:bodyPr>
          <a:lstStyle/>
          <a:p>
            <a:pPr algn="justLow" rtl="1">
              <a:lnSpc>
                <a:spcPct val="150000"/>
              </a:lnSpc>
            </a:pPr>
            <a:r>
              <a:rPr lang="fa-IR" sz="3000" b="1" dirty="0">
                <a:cs typeface="B Lotus" pitchFamily="2" charset="-78"/>
              </a:rPr>
              <a:t>اختلال در تأمین مواد اولیه مورد نیاز صنایع پایین دستی مس بدلیل نبود ساز و کار مناسب برای عرضه و تعیین قیمت </a:t>
            </a:r>
            <a:endParaRPr lang="en-US" sz="3000"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91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sp>
        <p:nvSpPr>
          <p:cNvPr id="4" name="Rectangle 3"/>
          <p:cNvSpPr/>
          <p:nvPr/>
        </p:nvSpPr>
        <p:spPr>
          <a:xfrm>
            <a:off x="6693805" y="1026108"/>
            <a:ext cx="1569660" cy="707886"/>
          </a:xfrm>
          <a:prstGeom prst="rect">
            <a:avLst/>
          </a:prstGeom>
        </p:spPr>
        <p:txBody>
          <a:bodyPr wrap="none">
            <a:spAutoFit/>
          </a:bodyPr>
          <a:lstStyle/>
          <a:p>
            <a:r>
              <a:rPr lang="fa-IR" sz="4000" b="1" dirty="0">
                <a:solidFill>
                  <a:srgbClr val="FF0000"/>
                </a:solidFill>
                <a:cs typeface="B Titr" pitchFamily="2" charset="-78"/>
              </a:rPr>
              <a:t>راهکار:</a:t>
            </a:r>
            <a:endParaRPr lang="en-US" sz="4000" b="1" dirty="0">
              <a:solidFill>
                <a:srgbClr val="FF0000"/>
              </a:solidFill>
              <a:cs typeface="B Titr" pitchFamily="2" charset="-78"/>
            </a:endParaRPr>
          </a:p>
        </p:txBody>
      </p:sp>
      <p:sp>
        <p:nvSpPr>
          <p:cNvPr id="5" name="Rectangle 4"/>
          <p:cNvSpPr/>
          <p:nvPr/>
        </p:nvSpPr>
        <p:spPr>
          <a:xfrm>
            <a:off x="707572" y="2609684"/>
            <a:ext cx="7772399" cy="1331134"/>
          </a:xfrm>
          <a:prstGeom prst="rect">
            <a:avLst/>
          </a:prstGeom>
        </p:spPr>
        <p:txBody>
          <a:bodyPr wrap="square">
            <a:spAutoFit/>
          </a:bodyPr>
          <a:lstStyle/>
          <a:p>
            <a:pPr algn="justLow" rtl="1">
              <a:lnSpc>
                <a:spcPct val="150000"/>
              </a:lnSpc>
            </a:pPr>
            <a:r>
              <a:rPr lang="fa-IR" sz="2800" b="1" dirty="0">
                <a:cs typeface="B Lotus" pitchFamily="2" charset="-78"/>
              </a:rPr>
              <a:t>افزایش عرضه، برقراری توازن بین عرضه محصولات مسی در بازار بورس و تامین نیاز بنگاه‏های کوچک و متوسط</a:t>
            </a:r>
            <a:endParaRPr lang="en-US" sz="28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5797467" y="68644"/>
            <a:ext cx="2741456" cy="553998"/>
          </a:xfrm>
          <a:prstGeom prst="rect">
            <a:avLst/>
          </a:prstGeom>
        </p:spPr>
        <p:txBody>
          <a:bodyPr wrap="none">
            <a:spAutoFit/>
          </a:bodyPr>
          <a:lstStyle/>
          <a:p>
            <a:r>
              <a:rPr lang="fa-IR" sz="3000" b="1" dirty="0">
                <a:solidFill>
                  <a:srgbClr val="FF0000"/>
                </a:solidFill>
                <a:cs typeface="B Titr" pitchFamily="2" charset="-78"/>
              </a:rPr>
              <a:t>پیشنهادات اجرایی:</a:t>
            </a:r>
            <a:endParaRPr lang="en-US" sz="3000" b="1" dirty="0">
              <a:solidFill>
                <a:srgbClr val="FF0000"/>
              </a:solidFill>
              <a:cs typeface="B Titr" pitchFamily="2" charset="-78"/>
            </a:endParaRPr>
          </a:p>
        </p:txBody>
      </p:sp>
      <p:sp>
        <p:nvSpPr>
          <p:cNvPr id="8193" name="Rectangle 1"/>
          <p:cNvSpPr>
            <a:spLocks noChangeArrowheads="1"/>
          </p:cNvSpPr>
          <p:nvPr/>
        </p:nvSpPr>
        <p:spPr bwMode="auto">
          <a:xfrm>
            <a:off x="664028" y="523830"/>
            <a:ext cx="7815944" cy="634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spcBef>
                <a:spcPct val="0"/>
              </a:spcBef>
              <a:spcAft>
                <a:spcPct val="0"/>
              </a:spcAft>
            </a:pPr>
            <a:r>
              <a:rPr lang="fa-IR" sz="2100" b="1" dirty="0">
                <a:solidFill>
                  <a:srgbClr val="0000FF"/>
                </a:solidFill>
              </a:rPr>
              <a:t>● </a:t>
            </a:r>
            <a:r>
              <a:rPr lang="fa-IR" sz="2400" b="1" dirty="0">
                <a:solidFill>
                  <a:srgbClr val="000000"/>
                </a:solidFill>
                <a:latin typeface="Arial" pitchFamily="34" charset="0"/>
                <a:ea typeface="Times New Roman" pitchFamily="18" charset="0"/>
                <a:cs typeface="B Lotus" pitchFamily="2" charset="-78"/>
              </a:rPr>
              <a:t>عرضه 120 درصد مس در مقایسه با سال قبل</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عرضه حداقل 75% مفتول مس در مقایسه با فروش کاتد مس</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با تعیین سهمیه، از خرید بیش از حد بنگاه‏های بزرگ جلوگیری شود.  </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از ظرفیت تشکل‏ها در رابطه با راستی آزمایی سهمیه واحدهای تولیدی استفاده شود.</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از طریق بررسی مجدد اطلاعات سامانه بهین یاب، بر اساس اظهارنامه مالیات بر ارزش افزوده، قبوض آب و برق نسبت به مسدود سازی کد متقاضیان متخلف، اقدام شود.  </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امکان استفاده از شرایط گشایش اعتبار ریالی در خرید کالا از بورس، فراهم شود. </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شرایط پرداخت اعتبار اسنادی داخلی با مهلت پرداخت 90 روز و با پیش پرداخت 10%، ایجاد شود. </a:t>
            </a:r>
            <a:endParaRPr lang="en-US" sz="2400" dirty="0">
              <a:latin typeface="Arial" pitchFamily="34"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معافیت صادرات مواد اولیه و محصولات میانی مس از پرداخت مالیات، لغو گردد. </a:t>
            </a:r>
            <a:endParaRPr lang="en-US" sz="2400" b="1" dirty="0">
              <a:solidFill>
                <a:srgbClr val="000000"/>
              </a:solidFill>
              <a:latin typeface="Arial" pitchFamily="34" charset="0"/>
              <a:ea typeface="Times New Roman" pitchFamily="18" charset="0"/>
              <a:cs typeface="B Lotus" pitchFamily="2" charset="-78"/>
            </a:endParaRPr>
          </a:p>
          <a:p>
            <a:pPr lvl="0" algn="justLow" rtl="1" eaLnBrk="0" fontAlgn="base" hangingPunct="0">
              <a:spcBef>
                <a:spcPct val="0"/>
              </a:spcBef>
              <a:spcAft>
                <a:spcPct val="0"/>
              </a:spcAft>
            </a:pPr>
            <a:r>
              <a:rPr lang="fa-IR" sz="2400" b="1" dirty="0">
                <a:solidFill>
                  <a:srgbClr val="0000FF"/>
                </a:solidFill>
                <a:cs typeface="B Lotus" pitchFamily="2" charset="-78"/>
              </a:rPr>
              <a:t>● </a:t>
            </a:r>
            <a:r>
              <a:rPr lang="fa-IR" sz="2400" b="1" dirty="0">
                <a:solidFill>
                  <a:srgbClr val="000000"/>
                </a:solidFill>
                <a:latin typeface="Arial" pitchFamily="34" charset="0"/>
                <a:ea typeface="Times New Roman" pitchFamily="18" charset="0"/>
                <a:cs typeface="B Lotus" pitchFamily="2" charset="-78"/>
              </a:rPr>
              <a:t>استردا</a:t>
            </a:r>
            <a:r>
              <a:rPr lang="fa-IR" sz="2400" b="1" dirty="0">
                <a:latin typeface="Calibri" pitchFamily="34" charset="0"/>
                <a:ea typeface="Calibri" pitchFamily="34" charset="0"/>
                <a:cs typeface="B Lotus" pitchFamily="2" charset="-78"/>
              </a:rPr>
              <a:t>د مالیات ارزش افزوده در صادرات زنجیره ارزش مس به‌صورت </a:t>
            </a:r>
            <a:r>
              <a:rPr lang="fa-IR" sz="2400" b="1" dirty="0" smtClean="0">
                <a:latin typeface="Calibri" pitchFamily="34" charset="0"/>
                <a:ea typeface="Calibri" pitchFamily="34" charset="0"/>
                <a:cs typeface="B Lotus" pitchFamily="2" charset="-78"/>
              </a:rPr>
              <a:t>تنازلی متوقف </a:t>
            </a:r>
            <a:r>
              <a:rPr lang="fa-IR" sz="2400" b="1" dirty="0">
                <a:latin typeface="Calibri" pitchFamily="34" charset="0"/>
                <a:ea typeface="Calibri" pitchFamily="34" charset="0"/>
                <a:cs typeface="B Lotus" pitchFamily="2" charset="-78"/>
              </a:rPr>
              <a:t>شود،‌ به نحوی که به تناسب ایجاد ارزش افزوده و تولید کالای نهایی، مالیات وصول شده مسترد شود</a:t>
            </a:r>
            <a:r>
              <a:rPr lang="en-US" sz="2400" dirty="0">
                <a:latin typeface="Arial" pitchFamily="34" charset="0"/>
                <a:cs typeface="B Lotus" pitchFamily="2" charset="-78"/>
              </a:rPr>
              <a:t> </a:t>
            </a: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320176"/>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3005176" y="407081"/>
            <a:ext cx="3171061" cy="715581"/>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fa-IR" sz="4000" b="1" dirty="0">
                <a:solidFill>
                  <a:srgbClr val="2818FC"/>
                </a:solidFill>
                <a:cs typeface="B Titr" pitchFamily="2" charset="-78"/>
              </a:rPr>
              <a:t>حوزه صنعت برق</a:t>
            </a:r>
            <a:endParaRPr lang="en-US" sz="4000" b="1" dirty="0">
              <a:solidFill>
                <a:srgbClr val="2818FC"/>
              </a:solidFill>
              <a:cs typeface="B Titr" pitchFamily="2" charset="-78"/>
            </a:endParaRPr>
          </a:p>
        </p:txBody>
      </p:sp>
      <p:sp>
        <p:nvSpPr>
          <p:cNvPr id="5" name="Rectangle 4"/>
          <p:cNvSpPr/>
          <p:nvPr/>
        </p:nvSpPr>
        <p:spPr>
          <a:xfrm>
            <a:off x="7156761" y="1270628"/>
            <a:ext cx="1300356" cy="646331"/>
          </a:xfrm>
          <a:prstGeom prst="rect">
            <a:avLst/>
          </a:prstGeom>
        </p:spPr>
        <p:txBody>
          <a:bodyPr wrap="none">
            <a:spAutoFit/>
          </a:bodyPr>
          <a:lstStyle/>
          <a:p>
            <a:r>
              <a:rPr lang="fa-IR" sz="3600" b="1" dirty="0" smtClean="0">
                <a:solidFill>
                  <a:srgbClr val="FF0000"/>
                </a:solidFill>
                <a:cs typeface="B Titr" pitchFamily="2" charset="-78"/>
              </a:rPr>
              <a:t>مشکل:</a:t>
            </a:r>
            <a:endParaRPr lang="en-US" sz="3600" b="1" dirty="0">
              <a:solidFill>
                <a:srgbClr val="FF0000"/>
              </a:solidFill>
              <a:cs typeface="B Titr" pitchFamily="2" charset="-78"/>
            </a:endParaRPr>
          </a:p>
        </p:txBody>
      </p:sp>
      <p:sp>
        <p:nvSpPr>
          <p:cNvPr id="6" name="Rectangle 5"/>
          <p:cNvSpPr/>
          <p:nvPr/>
        </p:nvSpPr>
        <p:spPr>
          <a:xfrm>
            <a:off x="620486" y="2010646"/>
            <a:ext cx="7826829" cy="3643305"/>
          </a:xfrm>
          <a:prstGeom prst="rect">
            <a:avLst/>
          </a:prstGeom>
        </p:spPr>
        <p:txBody>
          <a:bodyPr wrap="square">
            <a:spAutoFit/>
          </a:bodyPr>
          <a:lstStyle/>
          <a:p>
            <a:pPr algn="justLow" rtl="1">
              <a:lnSpc>
                <a:spcPct val="150000"/>
              </a:lnSpc>
            </a:pPr>
            <a:r>
              <a:rPr lang="fa-IR" sz="2600" b="1" dirty="0">
                <a:cs typeface="B Lotus" pitchFamily="2" charset="-78"/>
              </a:rPr>
              <a:t>نظام قیمت گذاری ناکارآمد و غیر شفاف، کاهش سرمایه گذاری برای توسعه ظرفیت تولید و شبکه برق، فرسودگی تجهیزات تولید و انتقال و توزیع برق، عدم پرداخت مطالبات و جرایم دیرکرد بخش خصوصی، توقف پروژه ها بدلیل عدم جبران افزایش قیمت نهاده ها در قراردادها و تامین مواد خام و فلزات، قطع همکاری شرکتهای اروپایی و امریکایی بدلیل تحریم و عدم فروش محصولات مورد نیاز به شرکتهای ایرانی</a:t>
            </a:r>
            <a:endParaRPr lang="en-US" sz="2600" dirty="0">
              <a:cs typeface="B Lotus" pitchFamily="2" charset="-78"/>
            </a:endParaRP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94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6898851" y="543395"/>
            <a:ext cx="1569660" cy="707886"/>
          </a:xfrm>
          <a:prstGeom prst="rect">
            <a:avLst/>
          </a:prstGeom>
        </p:spPr>
        <p:txBody>
          <a:bodyPr wrap="none">
            <a:spAutoFit/>
          </a:bodyPr>
          <a:lstStyle/>
          <a:p>
            <a:r>
              <a:rPr lang="fa-IR" sz="4000" b="1" dirty="0">
                <a:solidFill>
                  <a:srgbClr val="FF0000"/>
                </a:solidFill>
                <a:cs typeface="B Titr" pitchFamily="2" charset="-78"/>
              </a:rPr>
              <a:t>راهکار:</a:t>
            </a:r>
            <a:endParaRPr lang="en-US" sz="4000" b="1" dirty="0">
              <a:solidFill>
                <a:srgbClr val="FF0000"/>
              </a:solidFill>
              <a:cs typeface="B Titr" pitchFamily="2" charset="-78"/>
            </a:endParaRPr>
          </a:p>
        </p:txBody>
      </p:sp>
      <p:sp>
        <p:nvSpPr>
          <p:cNvPr id="5" name="Rectangle 4"/>
          <p:cNvSpPr/>
          <p:nvPr/>
        </p:nvSpPr>
        <p:spPr>
          <a:xfrm>
            <a:off x="664029" y="1850943"/>
            <a:ext cx="7772400" cy="3043141"/>
          </a:xfrm>
          <a:prstGeom prst="rect">
            <a:avLst/>
          </a:prstGeom>
        </p:spPr>
        <p:txBody>
          <a:bodyPr wrap="square">
            <a:spAutoFit/>
          </a:bodyPr>
          <a:lstStyle/>
          <a:p>
            <a:pPr algn="justLow" rtl="1">
              <a:lnSpc>
                <a:spcPct val="150000"/>
              </a:lnSpc>
            </a:pPr>
            <a:r>
              <a:rPr lang="fa-IR" sz="2600" b="1" dirty="0">
                <a:cs typeface="B Lotus" pitchFamily="2" charset="-78"/>
              </a:rPr>
              <a:t>جبران هزینه تمام شده برق از طریق اصلاح نظام قیمت گذاری، افزایش سرمایه گذاری، پرداخت مطالبات شرکتهای تولید برق و زنجیره تامین، جبران افزایش قیمت نهاده ها در قراردادها، بهینه سازی و کاهش تلفات در زنجیره تولید تا مصرف و رفع موانع قانونی و مبادلات پولی برای صادرات کالا، خدمات و انرژی برق توسط بخش خصوصی</a:t>
            </a:r>
            <a:endParaRPr lang="en-US" sz="26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9510" y="134120"/>
            <a:ext cx="2916183" cy="584775"/>
          </a:xfrm>
          <a:prstGeom prst="rect">
            <a:avLst/>
          </a:prstGeom>
        </p:spPr>
        <p:txBody>
          <a:bodyPr wrap="none">
            <a:spAutoFit/>
          </a:bodyPr>
          <a:lstStyle/>
          <a:p>
            <a:r>
              <a:rPr lang="fa-IR" sz="3200" b="1" dirty="0">
                <a:solidFill>
                  <a:srgbClr val="FF0000"/>
                </a:solidFill>
                <a:cs typeface="B Titr" pitchFamily="2" charset="-78"/>
              </a:rPr>
              <a:t>پیشنهادات اجرایی:</a:t>
            </a:r>
            <a:endParaRPr lang="en-US" sz="3200" b="1" dirty="0">
              <a:solidFill>
                <a:srgbClr val="FF0000"/>
              </a:solidFill>
              <a:cs typeface="B Titr" pitchFamily="2" charset="-78"/>
            </a:endParaRPr>
          </a:p>
        </p:txBody>
      </p:sp>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4" name="Picture 3"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5121" name="Rectangle 1"/>
          <p:cNvSpPr>
            <a:spLocks noChangeArrowheads="1"/>
          </p:cNvSpPr>
          <p:nvPr/>
        </p:nvSpPr>
        <p:spPr bwMode="auto">
          <a:xfrm>
            <a:off x="707572" y="685414"/>
            <a:ext cx="7739742" cy="6020879"/>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lnSpc>
                <a:spcPct val="150000"/>
              </a:lnSpc>
              <a:spcBef>
                <a:spcPct val="0"/>
              </a:spcBef>
              <a:spcAft>
                <a:spcPct val="0"/>
              </a:spcAft>
            </a:pPr>
            <a:r>
              <a:rPr lang="fa-IR" sz="24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افزایش متوسط قیمت فروش برق با شیب تدریجی نرخ تورم +10%</a:t>
            </a:r>
            <a:endParaRPr lang="en-US" sz="2600" dirty="0">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تشکیل نهاد تنظیم مقررات بخشی برق برای تعیین نظام قیمت گذاری برق مستقل از وزارت نیرو با همکاری شورای رقابت، وزارت نیرو، اتاق بازرگانی و تشکل های مرتبط با صنعت برق</a:t>
            </a:r>
            <a:endParaRPr lang="en-US" sz="2600" dirty="0">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سرمایه گذاری فوری جهت تامین مالی پروژه های اولویت دار و استراتژیک صنعت برق از محل منابع صندوق توسعه ملی</a:t>
            </a:r>
            <a:endParaRPr lang="en-US" sz="2600" dirty="0">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انتشار اوراق مشارکت یا سایر اوراق تامین مالی با ضمانت و پوشش ریسک دولت جهت سرمایه گذاری در صنعت برق</a:t>
            </a:r>
            <a:endParaRPr lang="en-US" sz="2600" dirty="0">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26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ترغیب مصرف کنندگان به مصرف بهینه برق از طریق طراحی مدلهایی توسط موسسات دانش بنیان با محوریت مرکز تحقیقات وزارت نیرو</a:t>
            </a:r>
            <a:endParaRPr lang="fa-IR" sz="26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2049" name="Rectangle 1"/>
          <p:cNvSpPr>
            <a:spLocks noChangeArrowheads="1"/>
          </p:cNvSpPr>
          <p:nvPr/>
        </p:nvSpPr>
        <p:spPr bwMode="auto">
          <a:xfrm>
            <a:off x="532263" y="25951"/>
            <a:ext cx="8024883" cy="662104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justLow" rtl="1" fontAlgn="base">
              <a:lnSpc>
                <a:spcPct val="150000"/>
              </a:lnSpc>
              <a:spcBef>
                <a:spcPct val="0"/>
              </a:spcBef>
              <a:spcAft>
                <a:spcPct val="0"/>
              </a:spcAft>
            </a:pPr>
            <a:r>
              <a:rPr lang="fa-IR" sz="2400" b="1" dirty="0">
                <a:solidFill>
                  <a:srgbClr val="0000FF"/>
                </a:solidFill>
              </a:rPr>
              <a:t>● </a:t>
            </a:r>
            <a:r>
              <a:rPr lang="fa-IR" sz="2600" b="1" dirty="0">
                <a:solidFill>
                  <a:srgbClr val="000000"/>
                </a:solidFill>
                <a:latin typeface="Arial" pitchFamily="34" charset="0"/>
                <a:ea typeface="Times New Roman" pitchFamily="18" charset="0"/>
                <a:cs typeface="B Lotus" pitchFamily="2" charset="-78"/>
              </a:rPr>
              <a:t>پرداخت مطالبات و هزینه تاخیر در پرداخت بخش خصوصی توسط دولت </a:t>
            </a:r>
            <a:endParaRPr lang="en-US" sz="2600" b="1" dirty="0">
              <a:latin typeface="Arial"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ایجاد امکان اصلاح یا خاتمه قرارداد بدون تحمیل هزینه های یکجانبه از طریق اعلام شرایط هاردشیپ و ابلاغ دستورالعمل اصلاح قراردادهای جاری توسط وزارت نیرو و سازمان برنامه و بودجه</a:t>
            </a:r>
            <a:endParaRPr lang="en-US" sz="2600" b="1" dirty="0">
              <a:latin typeface="Arial"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اصلاح قرارداد تیپ، شرایط تعدیل و پوشش ریسک مناسب با تغییرات قیمت فلزات اساسی و تجهیزات وابسته به ارز و تسهیم منصفانه ریسک های متعلقه بین طرفین</a:t>
            </a:r>
            <a:endParaRPr lang="en-US" sz="2600" b="1" dirty="0">
              <a:latin typeface="Arial" pitchFamily="34"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انتخاب و معرفی موسسات مالی با توان انتقال پول در شرایط تحریم توسط وزارت صمت</a:t>
            </a:r>
            <a:endParaRPr lang="en-US" sz="2600" b="1" dirty="0">
              <a:solidFill>
                <a:srgbClr val="000000"/>
              </a:solidFill>
              <a:latin typeface="Arial" pitchFamily="34" charset="0"/>
              <a:ea typeface="Times New Roman" pitchFamily="18" charset="0"/>
              <a:cs typeface="B Lotus" pitchFamily="2" charset="-78"/>
            </a:endParaRPr>
          </a:p>
          <a:p>
            <a:pPr lvl="0" algn="justLow" rtl="1" eaLnBrk="0" fontAlgn="base" hangingPunct="0">
              <a:lnSpc>
                <a:spcPct val="150000"/>
              </a:lnSpc>
              <a:spcBef>
                <a:spcPct val="0"/>
              </a:spcBef>
              <a:spcAft>
                <a:spcPct val="0"/>
              </a:spcAft>
            </a:pPr>
            <a:r>
              <a:rPr lang="fa-IR" sz="2600" b="1" dirty="0">
                <a:solidFill>
                  <a:srgbClr val="0000FF"/>
                </a:solidFill>
                <a:cs typeface="B Lotus" pitchFamily="2" charset="-78"/>
              </a:rPr>
              <a:t>● </a:t>
            </a:r>
            <a:r>
              <a:rPr lang="fa-IR" sz="2600" b="1" dirty="0">
                <a:solidFill>
                  <a:srgbClr val="000000"/>
                </a:solidFill>
                <a:latin typeface="Arial" pitchFamily="34" charset="0"/>
                <a:ea typeface="Times New Roman" pitchFamily="18" charset="0"/>
                <a:cs typeface="B Lotus" pitchFamily="2" charset="-78"/>
              </a:rPr>
              <a:t>رفع موانع قانونی برای صادرات برق توسط بخش خصوصی</a:t>
            </a:r>
            <a:r>
              <a:rPr lang="en-US" sz="2600" b="1" dirty="0">
                <a:latin typeface="Calibri" pitchFamily="34" charset="0"/>
                <a:ea typeface="Calibri" pitchFamily="34" charset="0"/>
                <a:cs typeface="B Lotus" pitchFamily="2" charset="-78"/>
              </a:rPr>
              <a:t> </a:t>
            </a:r>
            <a:endParaRPr lang="en-US" sz="2600" dirty="0">
              <a:latin typeface="Arial" pitchFamily="34" charset="0"/>
              <a:cs typeface="B Lotus" pitchFamily="2" charset="-78"/>
            </a:endParaRPr>
          </a:p>
        </p:txBody>
      </p:sp>
      <p:sp>
        <p:nvSpPr>
          <p:cNvPr id="5" name="Slide Number Placeholder 4"/>
          <p:cNvSpPr>
            <a:spLocks noGrp="1"/>
          </p:cNvSpPr>
          <p:nvPr>
            <p:ph type="sldNum" sz="quarter" idx="12"/>
          </p:nvPr>
        </p:nvSpPr>
        <p:spPr/>
        <p:txBody>
          <a:bodyPr/>
          <a:lstStyle/>
          <a:p>
            <a:fld id="{110598FB-6E59-4DB3-B0E1-3AE75BB8E23F}" type="slidenum">
              <a:rPr lang="en-US" smtClean="0">
                <a:solidFill>
                  <a:prstClr val="black">
                    <a:tint val="75000"/>
                  </a:prstClr>
                </a:solidFill>
              </a:rPr>
              <a:pPr/>
              <a:t>97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9000" contrast="64000"/>
            <a:extLst>
              <a:ext uri="{28A0092B-C50C-407E-A947-70E740481C1C}">
                <a14:useLocalDpi xmlns:a14="http://schemas.microsoft.com/office/drawing/2010/main" val="0"/>
              </a:ext>
            </a:extLst>
          </a:blip>
          <a:srcRect/>
          <a:stretch>
            <a:fillRect/>
          </a:stretch>
        </p:blipFill>
        <p:spPr bwMode="auto">
          <a:xfrm rot="5400000">
            <a:off x="7158032" y="3091580"/>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lum bright="-16000" contrast="50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3288180" y="488968"/>
            <a:ext cx="2502608"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a-IR" sz="4000" b="1" dirty="0">
                <a:solidFill>
                  <a:srgbClr val="2818FC"/>
                </a:solidFill>
                <a:cs typeface="B Titr" pitchFamily="2" charset="-78"/>
              </a:rPr>
              <a:t>حوزه خودرو</a:t>
            </a:r>
            <a:endParaRPr lang="en-US" sz="4000" b="1" dirty="0">
              <a:solidFill>
                <a:srgbClr val="2818FC"/>
              </a:solidFill>
              <a:cs typeface="B Titr" pitchFamily="2" charset="-78"/>
            </a:endParaRPr>
          </a:p>
        </p:txBody>
      </p:sp>
      <p:sp>
        <p:nvSpPr>
          <p:cNvPr id="5" name="Rectangle 4"/>
          <p:cNvSpPr/>
          <p:nvPr/>
        </p:nvSpPr>
        <p:spPr>
          <a:xfrm>
            <a:off x="7197540" y="1068836"/>
            <a:ext cx="1300356" cy="646331"/>
          </a:xfrm>
          <a:prstGeom prst="rect">
            <a:avLst/>
          </a:prstGeom>
        </p:spPr>
        <p:txBody>
          <a:bodyPr wrap="none">
            <a:spAutoFit/>
          </a:bodyPr>
          <a:lstStyle/>
          <a:p>
            <a:r>
              <a:rPr lang="fa-IR" sz="3600" b="1" dirty="0">
                <a:solidFill>
                  <a:srgbClr val="FF0000"/>
                </a:solidFill>
                <a:cs typeface="B Titr" pitchFamily="2" charset="-78"/>
              </a:rPr>
              <a:t>مشکل:</a:t>
            </a:r>
            <a:endParaRPr lang="en-US" sz="3600" b="1" dirty="0">
              <a:solidFill>
                <a:srgbClr val="FF0000"/>
              </a:solidFill>
              <a:cs typeface="B Titr" pitchFamily="2" charset="-78"/>
            </a:endParaRPr>
          </a:p>
        </p:txBody>
      </p:sp>
      <p:sp>
        <p:nvSpPr>
          <p:cNvPr id="1025" name="Rectangle 1"/>
          <p:cNvSpPr>
            <a:spLocks noChangeArrowheads="1"/>
          </p:cNvSpPr>
          <p:nvPr/>
        </p:nvSpPr>
        <p:spPr bwMode="auto">
          <a:xfrm>
            <a:off x="751114" y="1601259"/>
            <a:ext cx="7630886" cy="482055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Low" defTabSz="685800" rtl="1" fontAlgn="base">
              <a:lnSpc>
                <a:spcPct val="150000"/>
              </a:lnSpc>
              <a:spcBef>
                <a:spcPct val="0"/>
              </a:spcBef>
              <a:spcAft>
                <a:spcPct val="0"/>
              </a:spcAft>
              <a:tabLst>
                <a:tab pos="77391" algn="l"/>
              </a:tabLst>
            </a:pPr>
            <a:r>
              <a:rPr lang="fa-IR" sz="2600" b="1" dirty="0">
                <a:solidFill>
                  <a:srgbClr val="000000"/>
                </a:solidFill>
                <a:latin typeface="Arial" pitchFamily="34" charset="0"/>
                <a:ea typeface="Times New Roman" pitchFamily="18" charset="0"/>
                <a:cs typeface="B Lotus" pitchFamily="2" charset="-78"/>
              </a:rPr>
              <a:t>قیمت گذاری تحمیلی نرخ ارز، مشکلات تخصیص و تامین ارز و نقدینگی از مشکلات عمده این صنعت می باشد</a:t>
            </a:r>
            <a:endParaRPr lang="en-US" sz="2600" dirty="0">
              <a:latin typeface="Arial" pitchFamily="34" charset="0"/>
              <a:cs typeface="B Lotus" pitchFamily="2" charset="-78"/>
            </a:endParaRPr>
          </a:p>
          <a:p>
            <a:pPr algn="justLow" defTabSz="685800" rtl="1" eaLnBrk="0" fontAlgn="base" hangingPunct="0">
              <a:lnSpc>
                <a:spcPct val="150000"/>
              </a:lnSpc>
              <a:spcBef>
                <a:spcPct val="0"/>
              </a:spcBef>
              <a:spcAft>
                <a:spcPct val="0"/>
              </a:spcAft>
              <a:tabLst>
                <a:tab pos="77391" algn="l"/>
              </a:tabLst>
            </a:pPr>
            <a:r>
              <a:rPr lang="fa-IR" sz="2600" b="1" dirty="0">
                <a:solidFill>
                  <a:srgbClr val="000000"/>
                </a:solidFill>
                <a:latin typeface="Arial" pitchFamily="34" charset="0"/>
                <a:ea typeface="Times New Roman" pitchFamily="18" charset="0"/>
                <a:cs typeface="B Lotus" pitchFamily="2" charset="-78"/>
              </a:rPr>
              <a:t>به علت قیمت گذاری تحمیلی، خودروسازان کشور با زیان مواجه گردیده اند</a:t>
            </a:r>
            <a:endParaRPr lang="en-US" sz="2600" dirty="0">
              <a:latin typeface="Arial" pitchFamily="34" charset="0"/>
              <a:cs typeface="B Lotus" pitchFamily="2" charset="-78"/>
            </a:endParaRPr>
          </a:p>
          <a:p>
            <a:pPr algn="justLow" defTabSz="685800" rtl="1" eaLnBrk="0" fontAlgn="base" hangingPunct="0">
              <a:lnSpc>
                <a:spcPct val="150000"/>
              </a:lnSpc>
              <a:spcBef>
                <a:spcPct val="0"/>
              </a:spcBef>
              <a:spcAft>
                <a:spcPct val="0"/>
              </a:spcAft>
              <a:tabLst>
                <a:tab pos="77391" algn="l"/>
              </a:tabLst>
            </a:pPr>
            <a:r>
              <a:rPr lang="fa-IR" sz="2600" b="1" dirty="0">
                <a:solidFill>
                  <a:srgbClr val="000000"/>
                </a:solidFill>
                <a:latin typeface="Arial" pitchFamily="34" charset="0"/>
                <a:ea typeface="Times New Roman" pitchFamily="18" charset="0"/>
                <a:cs typeface="B Lotus" pitchFamily="2" charset="-78"/>
              </a:rPr>
              <a:t>پرداخت مطالبات قطعه سازان با تاخیر حداقل 4 ماهه صورت می گیرد</a:t>
            </a:r>
            <a:endParaRPr lang="en-US" sz="2600" b="1" dirty="0">
              <a:solidFill>
                <a:srgbClr val="000000"/>
              </a:solidFill>
              <a:latin typeface="Arial" pitchFamily="34" charset="0"/>
              <a:ea typeface="Times New Roman" pitchFamily="18" charset="0"/>
              <a:cs typeface="B Lotus" pitchFamily="2" charset="-78"/>
            </a:endParaRPr>
          </a:p>
          <a:p>
            <a:pPr algn="justLow" defTabSz="685800" rtl="1" eaLnBrk="0" fontAlgn="base" hangingPunct="0">
              <a:lnSpc>
                <a:spcPct val="150000"/>
              </a:lnSpc>
              <a:spcBef>
                <a:spcPct val="0"/>
              </a:spcBef>
              <a:spcAft>
                <a:spcPct val="0"/>
              </a:spcAft>
              <a:tabLst>
                <a:tab pos="77391" algn="l"/>
              </a:tabLst>
            </a:pPr>
            <a:r>
              <a:rPr lang="fa-IR" sz="2600" b="1" dirty="0">
                <a:solidFill>
                  <a:srgbClr val="000000"/>
                </a:solidFill>
                <a:latin typeface="Arial" pitchFamily="34" charset="0"/>
                <a:ea typeface="Times New Roman" pitchFamily="18" charset="0"/>
                <a:cs typeface="B Lotus" pitchFamily="2" charset="-78"/>
              </a:rPr>
              <a:t>از نظر بانکی قانون ذینفع واحد بر دو خودروسازی سایپا و ایران خودرو حاکم است و توان سیستم بانکی با وجود این قانون اجازه تامین مالی کافی را نمی دهد</a:t>
            </a:r>
            <a:r>
              <a:rPr lang="en-US" sz="2600" dirty="0">
                <a:latin typeface="Arial" pitchFamily="34" charset="0"/>
                <a:cs typeface="B Lotus" pitchFamily="2" charset="-78"/>
              </a:rPr>
              <a:t> </a:t>
            </a:r>
          </a:p>
        </p:txBody>
      </p:sp>
      <p:sp>
        <p:nvSpPr>
          <p:cNvPr id="7" name="Slide Number Placeholder 6"/>
          <p:cNvSpPr>
            <a:spLocks noGrp="1"/>
          </p:cNvSpPr>
          <p:nvPr>
            <p:ph type="sldNum" sz="quarter" idx="12"/>
          </p:nvPr>
        </p:nvSpPr>
        <p:spPr/>
        <p:txBody>
          <a:bodyPr/>
          <a:lstStyle/>
          <a:p>
            <a:fld id="{110598FB-6E59-4DB3-B0E1-3AE75BB8E23F}" type="slidenum">
              <a:rPr lang="en-US" smtClean="0">
                <a:solidFill>
                  <a:prstClr val="black">
                    <a:tint val="75000"/>
                  </a:prstClr>
                </a:solidFill>
              </a:rPr>
              <a:pPr/>
              <a:t>98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17000" contrast="48000"/>
            <a:extLst>
              <a:ext uri="{28A0092B-C50C-407E-A947-70E740481C1C}">
                <a14:useLocalDpi xmlns:a14="http://schemas.microsoft.com/office/drawing/2010/main" val="0"/>
              </a:ext>
            </a:extLst>
          </a:blip>
          <a:srcRect/>
          <a:stretch>
            <a:fillRect/>
          </a:stretch>
        </p:blipFill>
        <p:spPr bwMode="auto">
          <a:xfrm rot="5400000">
            <a:off x="7158032" y="3080695"/>
            <a:ext cx="3363314" cy="534386"/>
          </a:xfrm>
          <a:prstGeom prst="rect">
            <a:avLst/>
          </a:prstGeom>
          <a:noFill/>
          <a:ln>
            <a:noFill/>
          </a:ln>
        </p:spPr>
      </p:pic>
      <p:pic>
        <p:nvPicPr>
          <p:cNvPr id="3" name="Picture 2" descr="C:\Users\aminamin\Desktop\g-ptn-romance-pattern-000004123.png"/>
          <p:cNvPicPr/>
          <p:nvPr/>
        </p:nvPicPr>
        <p:blipFill>
          <a:blip r:embed="rId2" cstate="print">
            <a:clrChange>
              <a:clrFrom>
                <a:srgbClr val="FFFFFF"/>
              </a:clrFrom>
              <a:clrTo>
                <a:srgbClr val="FFFFFF">
                  <a:alpha val="0"/>
                </a:srgbClr>
              </a:clrTo>
            </a:clrChange>
            <a:duotone>
              <a:prstClr val="black"/>
              <a:schemeClr val="accent5">
                <a:tint val="45000"/>
                <a:satMod val="400000"/>
              </a:schemeClr>
            </a:duotone>
            <a:lum bright="-20000" contrast="63000"/>
            <a:extLst>
              <a:ext uri="{28A0092B-C50C-407E-A947-70E740481C1C}">
                <a14:useLocalDpi xmlns:a14="http://schemas.microsoft.com/office/drawing/2010/main" val="0"/>
              </a:ext>
            </a:extLst>
          </a:blip>
          <a:srcRect/>
          <a:stretch>
            <a:fillRect/>
          </a:stretch>
        </p:blipFill>
        <p:spPr bwMode="auto">
          <a:xfrm rot="16200000">
            <a:off x="-1381807" y="3140560"/>
            <a:ext cx="3363314" cy="534386"/>
          </a:xfrm>
          <a:prstGeom prst="rect">
            <a:avLst/>
          </a:prstGeom>
          <a:noFill/>
          <a:ln>
            <a:noFill/>
          </a:ln>
        </p:spPr>
      </p:pic>
      <p:sp>
        <p:nvSpPr>
          <p:cNvPr id="4" name="Rectangle 3"/>
          <p:cNvSpPr/>
          <p:nvPr/>
        </p:nvSpPr>
        <p:spPr>
          <a:xfrm>
            <a:off x="6866194" y="1225467"/>
            <a:ext cx="1569660" cy="707886"/>
          </a:xfrm>
          <a:prstGeom prst="rect">
            <a:avLst/>
          </a:prstGeom>
        </p:spPr>
        <p:txBody>
          <a:bodyPr wrap="none">
            <a:spAutoFit/>
          </a:bodyPr>
          <a:lstStyle/>
          <a:p>
            <a:r>
              <a:rPr lang="fa-IR" sz="4000" b="1" dirty="0">
                <a:solidFill>
                  <a:srgbClr val="FF0000"/>
                </a:solidFill>
                <a:cs typeface="B Titr" pitchFamily="2" charset="-78"/>
              </a:rPr>
              <a:t>راهکار:</a:t>
            </a:r>
            <a:endParaRPr lang="en-US" sz="4000" b="1" dirty="0">
              <a:solidFill>
                <a:srgbClr val="FF0000"/>
              </a:solidFill>
              <a:cs typeface="B Titr" pitchFamily="2" charset="-78"/>
            </a:endParaRPr>
          </a:p>
        </p:txBody>
      </p:sp>
      <p:sp>
        <p:nvSpPr>
          <p:cNvPr id="5" name="Rectangle 4"/>
          <p:cNvSpPr/>
          <p:nvPr/>
        </p:nvSpPr>
        <p:spPr>
          <a:xfrm>
            <a:off x="729343" y="2773117"/>
            <a:ext cx="7685315" cy="1331134"/>
          </a:xfrm>
          <a:prstGeom prst="rect">
            <a:avLst/>
          </a:prstGeom>
        </p:spPr>
        <p:txBody>
          <a:bodyPr wrap="square">
            <a:spAutoFit/>
          </a:bodyPr>
          <a:lstStyle/>
          <a:p>
            <a:pPr algn="justLow" rtl="1">
              <a:lnSpc>
                <a:spcPct val="150000"/>
              </a:lnSpc>
            </a:pPr>
            <a:r>
              <a:rPr lang="fa-IR" sz="2800" b="1" dirty="0">
                <a:cs typeface="B Lotus" pitchFamily="2" charset="-78"/>
              </a:rPr>
              <a:t>اصلاح نظام قیمت گذاری براساس قیمت حاشیه بازار همانند سالهای 95 و 96 </a:t>
            </a:r>
            <a:endParaRPr lang="en-US" sz="2800" dirty="0">
              <a:cs typeface="B Lotus" pitchFamily="2" charset="-78"/>
            </a:endParaRPr>
          </a:p>
        </p:txBody>
      </p:sp>
      <p:sp>
        <p:nvSpPr>
          <p:cNvPr id="6" name="Slide Number Placeholder 5"/>
          <p:cNvSpPr>
            <a:spLocks noGrp="1"/>
          </p:cNvSpPr>
          <p:nvPr>
            <p:ph type="sldNum" sz="quarter" idx="12"/>
          </p:nvPr>
        </p:nvSpPr>
        <p:spPr/>
        <p:txBody>
          <a:bodyPr/>
          <a:lstStyle/>
          <a:p>
            <a:fld id="{110598FB-6E59-4DB3-B0E1-3AE75BB8E23F}" type="slidenum">
              <a:rPr lang="en-US" smtClean="0">
                <a:solidFill>
                  <a:prstClr val="black">
                    <a:tint val="75000"/>
                  </a:prstClr>
                </a:solidFill>
              </a:rPr>
              <a:pPr/>
              <a:t>99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egration in MAPSA ">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5450</TotalTime>
  <Words>7571</Words>
  <Application>Microsoft Office PowerPoint</Application>
  <PresentationFormat>On-screen Show (4:3)</PresentationFormat>
  <Paragraphs>536</Paragraphs>
  <Slides>113</Slides>
  <Notes>3</Notes>
  <HiddenSlides>0</HiddenSlides>
  <MMClips>0</MMClips>
  <ScaleCrop>false</ScaleCrop>
  <HeadingPairs>
    <vt:vector size="4" baseType="variant">
      <vt:variant>
        <vt:lpstr>Theme</vt:lpstr>
      </vt:variant>
      <vt:variant>
        <vt:i4>2</vt:i4>
      </vt:variant>
      <vt:variant>
        <vt:lpstr>Slide Titles</vt:lpstr>
      </vt:variant>
      <vt:variant>
        <vt:i4>113</vt:i4>
      </vt:variant>
    </vt:vector>
  </HeadingPairs>
  <TitlesOfParts>
    <vt:vector size="115" baseType="lpstr">
      <vt:lpstr>Integration in MAPSA </vt:lpstr>
      <vt:lpstr>9_Office Theme</vt:lpstr>
      <vt:lpstr>PowerPoint Presentation</vt:lpstr>
      <vt:lpstr>PowerPoint Presentation</vt:lpstr>
      <vt:lpstr>PowerPoint Presentation</vt:lpstr>
      <vt:lpstr>گردهمایی اتاق بازرگانی، صنایع، معادن و کشاورزی تهران با هیأت اتریش</vt:lpstr>
      <vt:lpstr>گردهمایی اتاق بازرگانی، صنایع، معادن و کشاورزی تهران با هیأت پاکستان</vt:lpstr>
      <vt:lpstr>نشست هم اندیشی نمایندگان خارجی مقیم ایران و فعالان تجاری  درخصوص فرصت های کسب و کار آتی ایران با حضور جناب آقای دکتر ظریف</vt:lpstr>
      <vt:lpstr>نشست هم اندیشی نمایندگان خارجی مقیم ایران و فعالان تجاری درخصوص فرصت های کسب و کار آتی ایران</vt:lpstr>
      <vt:lpstr>نشست هم اندیشی نمایندگان خارجی مقیم ایران و فعالان تجاری درخصوص فرصت های کسب و کار آتی ایران</vt:lpstr>
      <vt:lpstr>جلسات هیأت نمایندگان اتاق بازرگانی، صنایع، معادن و کشاورزی تهران با جناب آقای دکتر آقا محمّدی</vt:lpstr>
      <vt:lpstr>جلسات هیأت نمایندگان اتاق بازرگانی، صنایع، معادن و کشاورزی تهران با جناب آقای شمخانی</vt:lpstr>
      <vt:lpstr>جلسات هیأت نمایندگان اتاق بازرگانی، صنایع، معادن و کشاورزی تهران با جناب آقای دکتر عزیزی </vt:lpstr>
      <vt:lpstr>جلسات شورای گفتگوی دولت و بخش خصوصی استان تهران </vt:lpstr>
      <vt:lpstr>اتاق بازرگانی تهران با داشتن 4 معاونت: 1- معاونت امور بین الملل 2- معاونت کسب و کار 3- معاونت بررسی های اقتصادی 4- معاونت امور کمیسیونها و هیأت نمایندگان </vt:lpstr>
      <vt:lpstr>جلسات برگزار شده در طول چهار سال (1394-1397) (شورای گفتگوی استان تهران و هیأت های تجاری خارجی)</vt:lpstr>
      <vt:lpstr>جلسات برگزار شده در طول چهار سال (1394-1397)</vt:lpstr>
      <vt:lpstr>8 کمیسیون مشورتی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اتاق بازرگانی تهران با در اختیار داشتن نیروهای متخصص و همچنین استفاده از نظرات هیأت نمایندگان با ترکیب 40 نفر از خبرگان بخش خصوصی به انتخاب تشکل ها و اعضاء تحت پوشش اتاق بعلاوه 20 نماینده به انتخاب وزارت صنعت، معدن و تجارت و وزارت کشاورزی با استفاده از ابزاری همچون قانون رفع موانع تولید، قانون بهبود مستمر فضای کسب و کار و شورای گفتگوی دولت و بخش خصوصی، وظائف قانونی خود را در قبال بخش خصوصی ایفا می نماید.قطعاً اگر دولت و بخش خصوصی در عمل یکدیگر را باور داشته باشند، 34 اتاق بازرگانی تحت پوشش اتاق ایران می توانند بازوی فعال و قدرتمند و مجرب و متخصص در تصمیمات دولت بویژه بخش اقتصادی باشند.</vt:lpstr>
      <vt:lpstr>PowerPoint Presentation</vt:lpstr>
      <vt:lpstr>PowerPoint Presentation</vt:lpstr>
      <vt:lpstr>ماده 3- دولت مکلف شده است متغیرهای اقتصادی را در برنامه ششم  توسعه به شرح زیر تحقق بخشد :</vt:lpstr>
      <vt:lpstr>بند الف ماده 4 : سرمایه گذاری</vt:lpstr>
      <vt:lpstr>بند ب ماده 4 تا 65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سیاست های کلان صنعتی در طول برنامه ششم توسعه </vt:lpstr>
      <vt:lpstr>1- محیط  با ثبات در اقتصاد کلان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بعنوان دو پشتوانه بسیار بزرگ دولت پیشنهادمی‎شود:   ● قائل شدن دوره تنفس به مدت 2 سال درخصوص مالیات و بیمه  ● بخشش جرائم بانکی و تقسیط اصل بدهی بصورت بلند مدت  </vt:lpstr>
      <vt:lpstr>گروه اولویت چهارم شامل ممنوعیت ورود 1399 قلم کالای وارداتی</vt:lpstr>
      <vt:lpstr>PowerPoint Presentation</vt:lpstr>
      <vt:lpstr>PowerPoint Presentation</vt:lpstr>
      <vt:lpstr>PowerPoint Presentation</vt:lpstr>
      <vt:lpstr>PowerPoint Presentation</vt:lpstr>
      <vt:lpstr>توجه : گزارش سایر بخش ها متعاقباً به سمع و نظر ستاد خواهد رسید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aminamin</dc:creator>
  <cp:lastModifiedBy>Neda Ganji</cp:lastModifiedBy>
  <cp:revision>1833</cp:revision>
  <cp:lastPrinted>2018-05-13T06:26:22Z</cp:lastPrinted>
  <dcterms:created xsi:type="dcterms:W3CDTF">2016-12-05T21:58:49Z</dcterms:created>
  <dcterms:modified xsi:type="dcterms:W3CDTF">2019-02-20T07:38:38Z</dcterms:modified>
</cp:coreProperties>
</file>