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handoutMasterIdLst>
    <p:handoutMasterId r:id="rId45"/>
  </p:handoutMasterIdLst>
  <p:sldIdLst>
    <p:sldId id="256" r:id="rId2"/>
    <p:sldId id="299" r:id="rId3"/>
    <p:sldId id="283" r:id="rId4"/>
    <p:sldId id="317" r:id="rId5"/>
    <p:sldId id="297" r:id="rId6"/>
    <p:sldId id="307" r:id="rId7"/>
    <p:sldId id="306" r:id="rId8"/>
    <p:sldId id="305" r:id="rId9"/>
    <p:sldId id="296" r:id="rId10"/>
    <p:sldId id="302" r:id="rId11"/>
    <p:sldId id="303" r:id="rId12"/>
    <p:sldId id="308" r:id="rId13"/>
    <p:sldId id="309" r:id="rId14"/>
    <p:sldId id="310" r:id="rId15"/>
    <p:sldId id="311" r:id="rId16"/>
    <p:sldId id="312" r:id="rId17"/>
    <p:sldId id="313" r:id="rId18"/>
    <p:sldId id="318" r:id="rId19"/>
    <p:sldId id="319" r:id="rId20"/>
    <p:sldId id="320" r:id="rId21"/>
    <p:sldId id="336" r:id="rId22"/>
    <p:sldId id="337" r:id="rId23"/>
    <p:sldId id="338" r:id="rId24"/>
    <p:sldId id="329" r:id="rId25"/>
    <p:sldId id="330" r:id="rId26"/>
    <p:sldId id="331" r:id="rId27"/>
    <p:sldId id="332" r:id="rId28"/>
    <p:sldId id="333" r:id="rId29"/>
    <p:sldId id="334" r:id="rId30"/>
    <p:sldId id="335" r:id="rId31"/>
    <p:sldId id="321" r:id="rId32"/>
    <p:sldId id="322" r:id="rId33"/>
    <p:sldId id="323" r:id="rId34"/>
    <p:sldId id="324" r:id="rId35"/>
    <p:sldId id="325" r:id="rId36"/>
    <p:sldId id="326" r:id="rId37"/>
    <p:sldId id="327" r:id="rId38"/>
    <p:sldId id="328" r:id="rId39"/>
    <p:sldId id="314" r:id="rId40"/>
    <p:sldId id="315" r:id="rId41"/>
    <p:sldId id="316" r:id="rId42"/>
    <p:sldId id="269"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9966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98" y="12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AD6757B-3DD9-4E28-9C58-2A2867A3A772}" type="datetimeFigureOut">
              <a:rPr lang="en-US" smtClean="0"/>
              <a:pPr/>
              <a:t>5/5/2015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BF11014-54E3-49C8-978C-9D8E0C8A3AD8}" type="slidenum">
              <a:rPr lang="en-US" smtClean="0"/>
              <a:pPr/>
              <a:t>‹#›</a:t>
            </a:fld>
            <a:endParaRPr lang="en-US"/>
          </a:p>
        </p:txBody>
      </p:sp>
    </p:spTree>
    <p:extLst>
      <p:ext uri="{BB962C8B-B14F-4D97-AF65-F5344CB8AC3E}">
        <p14:creationId xmlns:p14="http://schemas.microsoft.com/office/powerpoint/2010/main" val="3455686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719FCFF-3248-4811-B460-D54F6CAB6442}" type="datetimeFigureOut">
              <a:rPr lang="en-US" smtClean="0"/>
              <a:pPr/>
              <a:t>5/5/2015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9277ED-09F9-4A8F-B258-7EABD6CCD6D6}" type="slidenum">
              <a:rPr lang="en-US" smtClean="0"/>
              <a:pPr/>
              <a:t>‹#›</a:t>
            </a:fld>
            <a:endParaRPr lang="en-US"/>
          </a:p>
        </p:txBody>
      </p:sp>
    </p:spTree>
    <p:extLst>
      <p:ext uri="{BB962C8B-B14F-4D97-AF65-F5344CB8AC3E}">
        <p14:creationId xmlns:p14="http://schemas.microsoft.com/office/powerpoint/2010/main" val="367261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9277ED-09F9-4A8F-B258-7EABD6CCD6D6}"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9277ED-09F9-4A8F-B258-7EABD6CCD6D6}"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6FC57BE-8C25-4755-B540-81074483D640}" type="datetime1">
              <a:rPr lang="en-US" smtClean="0"/>
              <a:pPr/>
              <a:t>5/5/2015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ED2F68-A566-43CB-BA56-D6155BBCCC45}" type="datetime1">
              <a:rPr lang="en-US" smtClean="0"/>
              <a:pPr/>
              <a:t>5/5/2015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B12C1A-DC43-4682-AD3F-85320219FDA8}" type="datetime1">
              <a:rPr lang="en-US" smtClean="0"/>
              <a:pPr/>
              <a:t>5/5/2015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B07BC1-2F6E-49C9-B794-B29C4840A2A7}" type="datetime1">
              <a:rPr lang="en-US" smtClean="0"/>
              <a:pPr/>
              <a:t>5/5/2015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9932341-DA10-4B27-8B1C-1F024F79F239}" type="datetime1">
              <a:rPr lang="en-US" smtClean="0"/>
              <a:pPr/>
              <a:t>5/5/2015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C3F0DF-7909-42AB-A218-E33B5A9CB89B}" type="datetime1">
              <a:rPr lang="en-US" smtClean="0"/>
              <a:pPr/>
              <a:t>5/5/2015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AE2B03-451F-499F-AF00-3BB3B1AC48A3}" type="datetime1">
              <a:rPr lang="en-US" smtClean="0"/>
              <a:pPr/>
              <a:t>5/5/2015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9393295-E545-4E6E-A021-9BE8919C8287}" type="datetime1">
              <a:rPr lang="en-US" smtClean="0"/>
              <a:pPr/>
              <a:t>5/5/2015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8D978DB-BE2B-415B-8574-67ED09EBDF04}" type="datetime1">
              <a:rPr lang="en-US" smtClean="0"/>
              <a:pPr/>
              <a:t>5/5/2015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1F14BD-EBB1-46AF-836F-D0533C3863FD}" type="datetime1">
              <a:rPr lang="en-US" smtClean="0"/>
              <a:pPr/>
              <a:t>5/5/2015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C00BCE8-3F7C-40FD-B4BB-26363AD15AD9}" type="datetime1">
              <a:rPr lang="en-US" smtClean="0"/>
              <a:pPr/>
              <a:t>5/5/2015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C13A288-39D9-4159-9F64-A7AFE6FB35A2}" type="datetime1">
              <a:rPr lang="en-US" smtClean="0"/>
              <a:pPr/>
              <a:t>5/5/2015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tair.i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farmani@tccim.ir" TargetMode="External"/><Relationship Id="rId2" Type="http://schemas.openxmlformats.org/officeDocument/2006/relationships/hyperlink" Target="mailto:zohrefarmani@gmail.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438400"/>
            <a:ext cx="7467600" cy="2362200"/>
          </a:xfrm>
        </p:spPr>
        <p:txBody>
          <a:bodyPr anchor="ctr">
            <a:noAutofit/>
          </a:bodyPr>
          <a:lstStyle/>
          <a:p>
            <a:pPr lvl="0" algn="ctr" rtl="1">
              <a:lnSpc>
                <a:spcPct val="150000"/>
              </a:lnSpc>
              <a:defRPr/>
            </a:pPr>
            <a:r>
              <a:rPr lang="fa-IR" sz="40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آنچه در مورد صادرات بايد بدانيم</a:t>
            </a:r>
            <a:r>
              <a:rPr lang="en-US" sz="32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
            </a:r>
            <a:br>
              <a:rPr lang="en-US" sz="32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br>
            <a:r>
              <a:rPr lang="en-US" sz="32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
            </a:r>
            <a:br>
              <a:rPr lang="en-US" sz="32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br>
            <a:endParaRPr lang="fa-IR" sz="32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endParaRPr>
          </a:p>
        </p:txBody>
      </p:sp>
      <p:sp>
        <p:nvSpPr>
          <p:cNvPr id="3" name="Subtitle 2"/>
          <p:cNvSpPr>
            <a:spLocks noGrp="1"/>
          </p:cNvSpPr>
          <p:nvPr>
            <p:ph type="subTitle" idx="1"/>
          </p:nvPr>
        </p:nvSpPr>
        <p:spPr>
          <a:xfrm>
            <a:off x="1066800" y="5029200"/>
            <a:ext cx="5410200" cy="1524000"/>
          </a:xfrm>
        </p:spPr>
        <p:txBody>
          <a:bodyPr anchor="ctr">
            <a:normAutofit/>
          </a:bodyPr>
          <a:lstStyle/>
          <a:p>
            <a:pPr algn="ctr" rtl="1"/>
            <a:r>
              <a:rPr lang="fa-IR" sz="2000" b="1" dirty="0"/>
              <a:t>زهره فرمانی</a:t>
            </a:r>
          </a:p>
          <a:p>
            <a:pPr algn="ctr" rtl="1"/>
            <a:r>
              <a:rPr lang="ar-SA" sz="1700" b="1" dirty="0"/>
              <a:t>کارشناس دفتر مشاوره بازاریابی صادراتی</a:t>
            </a:r>
            <a:endParaRPr lang="en-US" sz="1700" b="1" dirty="0"/>
          </a:p>
          <a:p>
            <a:pPr algn="ctr" rtl="1"/>
            <a:r>
              <a:rPr lang="ar-SA" sz="1700" b="1" dirty="0"/>
              <a:t>اتاق بازرگانی، صنایع، معادن و </a:t>
            </a:r>
            <a:r>
              <a:rPr lang="ar-SA" sz="1700" b="1" dirty="0"/>
              <a:t>کشاورزي</a:t>
            </a:r>
            <a:r>
              <a:rPr lang="fa-IR" sz="1700" b="1" dirty="0"/>
              <a:t> </a:t>
            </a:r>
            <a:r>
              <a:rPr lang="ar-SA" sz="1700" b="1" dirty="0"/>
              <a:t>تهران</a:t>
            </a:r>
            <a:endParaRPr lang="fa-IR" sz="1700" b="1" dirty="0"/>
          </a:p>
          <a:p>
            <a:pPr algn="ctr" rtl="1"/>
            <a:r>
              <a:rPr lang="fa-IR" sz="1700" b="1" dirty="0"/>
              <a:t>بهار 1394</a:t>
            </a:r>
            <a:endParaRPr lang="en-US" sz="17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600201" y="381000"/>
            <a:ext cx="1905000" cy="1828800"/>
          </a:xfrm>
          <a:prstGeom prst="rect">
            <a:avLst/>
          </a:prstGeom>
          <a:noFill/>
          <a:ln w="9525">
            <a:noFill/>
            <a:miter lim="800000"/>
            <a:headEnd/>
            <a:tailEnd/>
          </a:ln>
        </p:spPr>
      </p:pic>
      <p:sp>
        <p:nvSpPr>
          <p:cNvPr id="7" name="Rectangle 6"/>
          <p:cNvSpPr/>
          <p:nvPr/>
        </p:nvSpPr>
        <p:spPr>
          <a:xfrm>
            <a:off x="4876800" y="990600"/>
            <a:ext cx="1219200" cy="369332"/>
          </a:xfrm>
          <a:prstGeom prst="rect">
            <a:avLst/>
          </a:prstGeom>
        </p:spPr>
        <p:txBody>
          <a:bodyPr wrap="square">
            <a:spAutoFit/>
          </a:bodyPr>
          <a:lstStyle/>
          <a:p>
            <a:r>
              <a:rPr lang="fa-IR" dirty="0" smtClean="0">
                <a:cs typeface="B Titr" pitchFamily="2" charset="-78"/>
              </a:rPr>
              <a:t>بسمه تعالی</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pPr lvl="0" algn="r" rtl="1">
              <a:defRPr/>
            </a:pPr>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صادرات مجدد</a:t>
            </a:r>
            <a:endParaRPr lang="en-US" sz="3600" b="1" dirty="0">
              <a:solidFill>
                <a:schemeClr val="accent2"/>
              </a:solidFill>
              <a:effectLst>
                <a:outerShdw blurRad="38100" dist="38100" dir="2700000" algn="tl">
                  <a:srgbClr val="000000">
                    <a:alpha val="43137"/>
                  </a:srgbClr>
                </a:outerShdw>
              </a:effectLst>
              <a:latin typeface="Tahoma" pitchFamily="34" charset="0"/>
              <a:cs typeface="B Titr" pitchFamily="2" charset="-78"/>
            </a:endParaRPr>
          </a:p>
        </p:txBody>
      </p:sp>
      <p:sp>
        <p:nvSpPr>
          <p:cNvPr id="3" name="Content Placeholder 2"/>
          <p:cNvSpPr>
            <a:spLocks noGrp="1"/>
          </p:cNvSpPr>
          <p:nvPr>
            <p:ph idx="1"/>
          </p:nvPr>
        </p:nvSpPr>
        <p:spPr>
          <a:xfrm>
            <a:off x="1435608" y="1524000"/>
            <a:ext cx="7498080" cy="4724400"/>
          </a:xfrm>
        </p:spPr>
        <p:txBody>
          <a:bodyPr>
            <a:noAutofit/>
          </a:bodyPr>
          <a:lstStyle/>
          <a:p>
            <a:pPr algn="just" rtl="1">
              <a:lnSpc>
                <a:spcPct val="150000"/>
              </a:lnSpc>
              <a:buFont typeface="Wingdings" pitchFamily="2" charset="2"/>
              <a:buChar char="q"/>
            </a:pPr>
            <a:r>
              <a:rPr lang="fa-IR" sz="1800" dirty="0" smtClean="0">
                <a:cs typeface="B Nazanin" pitchFamily="2" charset="-78"/>
              </a:rPr>
              <a:t>عبارت است از «صدور کالاهايي که قبلاً وارد شده است بدون فرآوري يا تغيير اضافي»</a:t>
            </a:r>
          </a:p>
          <a:p>
            <a:pPr algn="just" rtl="1">
              <a:lnSpc>
                <a:spcPct val="150000"/>
              </a:lnSpc>
              <a:buFont typeface="Wingdings" pitchFamily="2" charset="2"/>
              <a:buChar char="q"/>
            </a:pPr>
            <a:r>
              <a:rPr lang="fa-IR" sz="1800" dirty="0" smtClean="0">
                <a:cs typeface="B Nazanin" pitchFamily="2" charset="-78"/>
              </a:rPr>
              <a:t>فرهنگ «وبستر» صدور کالاهايي را که قبلاً وارد يک کشور يا قلمروي جغرافيايي شده است، صادرات مجدد تلقي کرده است؛ مشروط بر آنکه جنبه عمده فروشي داشته باشد.</a:t>
            </a:r>
          </a:p>
          <a:p>
            <a:pPr algn="just" rtl="1">
              <a:lnSpc>
                <a:spcPct val="150000"/>
              </a:lnSpc>
              <a:buFont typeface="Wingdings" pitchFamily="2" charset="2"/>
              <a:buChar char="q"/>
            </a:pPr>
            <a:r>
              <a:rPr lang="fa-IR" sz="1800" dirty="0" smtClean="0">
                <a:cs typeface="B Nazanin" pitchFamily="2" charset="-78"/>
              </a:rPr>
              <a:t>براي ترخيص اين کالاها، حقوق ورودي پرداخت مي شود؛ اما به هنگام صدور مجدد وجه پرداختي مسترد مي گردد. چنانچه صادرات مجدد از طريق بنادر، مناطق آزاد يا انبارهاي تحت حفاظت گمرک انجام گيرد، مشمول پرداخت حقوق گمرکي نخواهد بود.</a:t>
            </a:r>
          </a:p>
          <a:p>
            <a:pPr algn="just" rtl="1">
              <a:lnSpc>
                <a:spcPct val="150000"/>
              </a:lnSpc>
              <a:buFont typeface="Wingdings" pitchFamily="2" charset="2"/>
              <a:buChar char="q"/>
            </a:pPr>
            <a:r>
              <a:rPr lang="fa-IR" sz="1800" dirty="0" smtClean="0">
                <a:cs typeface="B Nazanin" pitchFamily="2" charset="-78"/>
              </a:rPr>
              <a:t>به کالاهاي ترانزيتي يا شبه ترانزيتي تحت هيچ شرايطي عنوان «صادرات مجدد» اطلاق نمي شود.</a:t>
            </a:r>
          </a:p>
          <a:p>
            <a:pPr algn="just" rtl="1">
              <a:lnSpc>
                <a:spcPct val="150000"/>
              </a:lnSpc>
              <a:buFont typeface="Wingdings" pitchFamily="2" charset="2"/>
              <a:buChar char="q"/>
            </a:pPr>
            <a:r>
              <a:rPr lang="fa-IR" sz="1800" dirty="0" smtClean="0">
                <a:cs typeface="B Nazanin" pitchFamily="2" charset="-78"/>
              </a:rPr>
              <a:t>«کالاهاي شبه ترانزيتي» اقلامي هستند که مالک يا صاحب آن ها شناخته شده نيست و اين افراد تابعيت کشوري را که کالا در قلمروي آن قرار گرفته است دارا نيستند.</a:t>
            </a:r>
            <a:endParaRPr lang="en-US" sz="1800" dirty="0" smtClean="0">
              <a:cs typeface="B Nazanin" pitchFamily="2" charset="-78"/>
            </a:endParaRPr>
          </a:p>
          <a:p>
            <a:pPr algn="just" rtl="1"/>
            <a:endParaRPr lang="en-US" sz="18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defRPr/>
            </a:pPr>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صادرات موقت</a:t>
            </a:r>
            <a:endParaRPr lang="en-US" sz="3600" b="1" dirty="0">
              <a:solidFill>
                <a:schemeClr val="accent2"/>
              </a:solidFill>
              <a:effectLst>
                <a:outerShdw blurRad="38100" dist="38100" dir="2700000" algn="tl">
                  <a:srgbClr val="000000">
                    <a:alpha val="43137"/>
                  </a:srgbClr>
                </a:outerShdw>
              </a:effectLst>
              <a:latin typeface="Tahoma" pitchFamily="34" charset="0"/>
              <a:cs typeface="B Titr" pitchFamily="2" charset="-78"/>
            </a:endParaRPr>
          </a:p>
        </p:txBody>
      </p:sp>
      <p:sp>
        <p:nvSpPr>
          <p:cNvPr id="3" name="Content Placeholder 2"/>
          <p:cNvSpPr>
            <a:spLocks noGrp="1"/>
          </p:cNvSpPr>
          <p:nvPr>
            <p:ph idx="1"/>
          </p:nvPr>
        </p:nvSpPr>
        <p:spPr/>
        <p:txBody>
          <a:bodyPr>
            <a:normAutofit/>
          </a:bodyPr>
          <a:lstStyle/>
          <a:p>
            <a:pPr algn="just" rtl="1">
              <a:lnSpc>
                <a:spcPct val="150000"/>
              </a:lnSpc>
              <a:buFont typeface="Wingdings" pitchFamily="2" charset="2"/>
              <a:buChar char="q"/>
            </a:pPr>
            <a:r>
              <a:rPr lang="fa-IR" sz="2400" dirty="0" smtClean="0">
                <a:cs typeface="B Nazanin" pitchFamily="2" charset="-78"/>
              </a:rPr>
              <a:t> عبارت است از خارج کردن کالا از قلمرو گمرکي کشور به منظور عرضه و نمايش در نمايشگاه ها، تعمير، تکميل و فرآوري در خارج از قلمرو گمرکي کشور و سپس بازگرداندن آن به داخل قلمرو گمرکي</a:t>
            </a:r>
          </a:p>
          <a:p>
            <a:pPr algn="just" rtl="1">
              <a:lnSpc>
                <a:spcPct val="150000"/>
              </a:lnSpc>
              <a:buFont typeface="Wingdings" pitchFamily="2" charset="2"/>
              <a:buChar char="q"/>
            </a:pPr>
            <a:endParaRPr lang="fa-IR" sz="2400" dirty="0" smtClean="0">
              <a:cs typeface="B Nazanin" pitchFamily="2" charset="-78"/>
            </a:endParaRPr>
          </a:p>
          <a:p>
            <a:pPr algn="just" rtl="1">
              <a:lnSpc>
                <a:spcPct val="150000"/>
              </a:lnSpc>
              <a:buFont typeface="Wingdings" pitchFamily="2" charset="2"/>
              <a:buChar char="q"/>
            </a:pPr>
            <a:r>
              <a:rPr lang="fa-IR" sz="2400" dirty="0" smtClean="0">
                <a:cs typeface="B Nazanin" pitchFamily="2" charset="-78"/>
              </a:rPr>
              <a:t> اگر منظور صاحب كالا از صادرات موقت در مدت اعتبار انجام نشود، مي تواند از گمرك صادركننده پروانه تقاضاي تمديد كند. گمرك صادركننده پروانه به مدت سه ماه، و مازاد بر آن تمديد مهلت با موافقت دفتر صادرات گمرك ايران مي باشد.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r"/>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صادرات موقت؛ ادامه</a:t>
            </a:r>
            <a:r>
              <a:rPr lang="en-US"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
            </a:r>
            <a:br>
              <a:rPr lang="en-US"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br>
            <a:endParaRPr lang="en-US" sz="3600" dirty="0"/>
          </a:p>
        </p:txBody>
      </p:sp>
      <p:sp>
        <p:nvSpPr>
          <p:cNvPr id="3" name="Content Placeholder 2"/>
          <p:cNvSpPr>
            <a:spLocks noGrp="1"/>
          </p:cNvSpPr>
          <p:nvPr>
            <p:ph idx="1"/>
          </p:nvPr>
        </p:nvSpPr>
        <p:spPr/>
        <p:txBody>
          <a:bodyPr>
            <a:normAutofit fontScale="70000" lnSpcReduction="20000"/>
          </a:bodyPr>
          <a:lstStyle/>
          <a:p>
            <a:pPr algn="just" rtl="1">
              <a:lnSpc>
                <a:spcPct val="150000"/>
              </a:lnSpc>
              <a:buFont typeface="Wingdings" pitchFamily="2" charset="2"/>
              <a:buChar char="q"/>
            </a:pPr>
            <a:r>
              <a:rPr lang="fa-IR" dirty="0" smtClean="0">
                <a:cs typeface="B Nazanin" pitchFamily="2" charset="-78"/>
              </a:rPr>
              <a:t>بخش اول: كالاهاي ايراني كه به منظور تعمير يا تكميل يا براي شركت در نمايشگاه ها به خارج از كشور ارسال و پس از انجام منظور اعاده مي شوند</a:t>
            </a:r>
          </a:p>
          <a:p>
            <a:pPr algn="just" rtl="1">
              <a:lnSpc>
                <a:spcPct val="150000"/>
              </a:lnSpc>
              <a:buFont typeface="Wingdings" pitchFamily="2" charset="2"/>
              <a:buChar char="q"/>
            </a:pPr>
            <a:r>
              <a:rPr lang="fa-IR" dirty="0" smtClean="0">
                <a:cs typeface="B Nazanin" pitchFamily="2" charset="-78"/>
              </a:rPr>
              <a:t>  بخش دوم: وسايط نقليه از نوع لكوموتيو، ‌واگن، هواپيما و حتي كشتي متعلق به كشور ايران كه به طور منظم درخطوط بين ايران و كشورهاي خارجي در حركت هستند</a:t>
            </a:r>
          </a:p>
          <a:p>
            <a:pPr algn="just" rtl="1">
              <a:lnSpc>
                <a:spcPct val="150000"/>
              </a:lnSpc>
              <a:buFont typeface="Wingdings" pitchFamily="2" charset="2"/>
              <a:buChar char="q"/>
            </a:pPr>
            <a:r>
              <a:rPr lang="fa-IR" dirty="0" smtClean="0">
                <a:cs typeface="B Nazanin" pitchFamily="2" charset="-78"/>
              </a:rPr>
              <a:t>  بخش سوم: ماشين آلات و تجهيزات؛ موسسات و شركت هاي صادركننده خدمات مجازند ماشين آلات و تجهيزات مورد نياز فعاليت خود را با ارائه قرارداد از مرزهاي مجاز كشور طبق رويه صادرات موقت خارج كنند. گمرك موظف است براي خروج ماشين آلات و تجهيزاتي كه صادرات قطعي آن ها از كشور به هر شكل مجاز و يا مجاز مشروط مي باشد (چنانچه براي اقلام مجاز مشروط مجوز لازم اخذ شده باشد) هيچ گونه سپرده يا تضميني مطالبه نكند</a:t>
            </a:r>
          </a:p>
          <a:p>
            <a:pPr algn="just" rtl="1">
              <a:lnSpc>
                <a:spcPct val="150000"/>
              </a:lnSpc>
              <a:buFont typeface="Wingdings" pitchFamily="2" charset="2"/>
              <a:buChar char="q"/>
            </a:pPr>
            <a:r>
              <a:rPr lang="fa-IR" dirty="0" smtClean="0">
                <a:cs typeface="B Nazanin" pitchFamily="2" charset="-78"/>
              </a:rPr>
              <a:t>  بخش چهارم: دام هايي كه براي تعليف به طور موقت از كشور خارج مي شوند</a:t>
            </a:r>
          </a:p>
          <a:p>
            <a:pPr algn="just"/>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r" rtl="1"/>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صادرات از طريق قرارداد (</a:t>
            </a:r>
            <a:r>
              <a:rPr lang="en-US" sz="3600" b="1" dirty="0" smtClean="0">
                <a:solidFill>
                  <a:schemeClr val="accent2"/>
                </a:solidFill>
                <a:effectLst>
                  <a:outerShdw blurRad="38100" dist="38100" dir="2700000" algn="tl">
                    <a:srgbClr val="000000">
                      <a:alpha val="43137"/>
                    </a:srgbClr>
                  </a:outerShdw>
                </a:effectLst>
                <a:latin typeface="Times New Roman" pitchFamily="18" charset="0"/>
                <a:cs typeface="B Titr" pitchFamily="2" charset="-78"/>
              </a:rPr>
              <a:t>SWAP</a:t>
            </a:r>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a:t>
            </a:r>
            <a:r>
              <a:rPr lang="en-US"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
            </a:r>
            <a:br>
              <a:rPr lang="en-US"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br>
            <a:endParaRPr lang="en-US" sz="3600" dirty="0">
              <a:cs typeface="B Titr" pitchFamily="2" charset="-78"/>
            </a:endParaRPr>
          </a:p>
        </p:txBody>
      </p:sp>
      <p:sp>
        <p:nvSpPr>
          <p:cNvPr id="3" name="Content Placeholder 2"/>
          <p:cNvSpPr>
            <a:spLocks noGrp="1"/>
          </p:cNvSpPr>
          <p:nvPr>
            <p:ph idx="1"/>
          </p:nvPr>
        </p:nvSpPr>
        <p:spPr/>
        <p:txBody>
          <a:bodyPr/>
          <a:lstStyle/>
          <a:p>
            <a:pPr marL="0" lvl="0" indent="0" algn="r" rtl="1">
              <a:spcBef>
                <a:spcPct val="0"/>
              </a:spcBef>
              <a:buClrTx/>
              <a:buSzTx/>
              <a:buNone/>
              <a:defRPr/>
            </a:pPr>
            <a:r>
              <a:rPr lang="fa-IR" sz="3600" b="1" dirty="0" smtClean="0">
                <a:effectLst>
                  <a:outerShdw blurRad="38100" dist="38100" dir="2700000" algn="tl">
                    <a:srgbClr val="000000">
                      <a:alpha val="43137"/>
                    </a:srgbClr>
                  </a:outerShdw>
                </a:effectLst>
                <a:latin typeface="Tahoma" pitchFamily="34" charset="0"/>
                <a:cs typeface="B Nazanin" pitchFamily="2" charset="-78"/>
              </a:rPr>
              <a:t>شرايط عادي:</a:t>
            </a:r>
            <a:endParaRPr lang="en-US" sz="3600" b="1" dirty="0" smtClean="0">
              <a:effectLst>
                <a:outerShdw blurRad="38100" dist="38100" dir="2700000" algn="tl">
                  <a:srgbClr val="000000">
                    <a:alpha val="43137"/>
                  </a:srgbClr>
                </a:outerShdw>
              </a:effectLst>
              <a:latin typeface="Tahoma" pitchFamily="34" charset="0"/>
              <a:cs typeface="B Nazanin" pitchFamily="2" charset="-78"/>
            </a:endParaRPr>
          </a:p>
          <a:p>
            <a:pPr marL="0" lvl="0" indent="0" algn="r" rtl="1">
              <a:spcBef>
                <a:spcPct val="0"/>
              </a:spcBef>
              <a:buClrTx/>
              <a:buSzTx/>
              <a:buNone/>
              <a:defRPr/>
            </a:pPr>
            <a:endParaRPr lang="en-US" dirty="0" smtClean="0">
              <a:latin typeface="Tahoma" pitchFamily="34" charset="0"/>
              <a:cs typeface="B Nazanin" pitchFamily="2" charset="-78"/>
            </a:endParaRPr>
          </a:p>
          <a:p>
            <a:pPr marL="0" lvl="0" indent="0" algn="just" rtl="1">
              <a:spcBef>
                <a:spcPct val="0"/>
              </a:spcBef>
              <a:buClrTx/>
              <a:buSzTx/>
              <a:buNone/>
              <a:defRPr/>
            </a:pPr>
            <a:r>
              <a:rPr lang="fa-IR" sz="2400" dirty="0" smtClean="0">
                <a:latin typeface="Tahoma" pitchFamily="34" charset="0"/>
                <a:cs typeface="B Nazanin" pitchFamily="2" charset="-78"/>
              </a:rPr>
              <a:t>در این حالت تامین کننده به خریدار در کشور دوم کالا می دهد.</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pSp>
        <p:nvGrpSpPr>
          <p:cNvPr id="5" name="Group 22"/>
          <p:cNvGrpSpPr/>
          <p:nvPr/>
        </p:nvGrpSpPr>
        <p:grpSpPr>
          <a:xfrm>
            <a:off x="990600" y="3280228"/>
            <a:ext cx="5105400" cy="3196772"/>
            <a:chOff x="197893" y="2823028"/>
            <a:chExt cx="5212307" cy="3425372"/>
          </a:xfrm>
        </p:grpSpPr>
        <p:grpSp>
          <p:nvGrpSpPr>
            <p:cNvPr id="6" name="Group 15"/>
            <p:cNvGrpSpPr/>
            <p:nvPr/>
          </p:nvGrpSpPr>
          <p:grpSpPr>
            <a:xfrm>
              <a:off x="197893" y="2823028"/>
              <a:ext cx="5212307" cy="3425372"/>
              <a:chOff x="197893" y="2823028"/>
              <a:chExt cx="5212307" cy="3425372"/>
            </a:xfrm>
          </p:grpSpPr>
          <p:sp>
            <p:nvSpPr>
              <p:cNvPr id="13" name="TextBox 12"/>
              <p:cNvSpPr txBox="1"/>
              <p:nvPr/>
            </p:nvSpPr>
            <p:spPr>
              <a:xfrm>
                <a:off x="1407994" y="4876800"/>
                <a:ext cx="1676400" cy="400110"/>
              </a:xfrm>
              <a:prstGeom prst="rect">
                <a:avLst/>
              </a:prstGeom>
              <a:noFill/>
            </p:spPr>
            <p:txBody>
              <a:bodyPr wrap="square" rtlCol="0" anchor="ctr" anchorCtr="1">
                <a:spAutoFit/>
              </a:bodyPr>
              <a:lstStyle/>
              <a:p>
                <a:r>
                  <a:rPr lang="fa-IR" sz="2000" b="1" dirty="0" smtClean="0">
                    <a:solidFill>
                      <a:srgbClr val="FF0000"/>
                    </a:solidFill>
                    <a:effectLst>
                      <a:outerShdw blurRad="38100" dist="38100" dir="2700000" algn="tl">
                        <a:srgbClr val="000000">
                          <a:alpha val="43137"/>
                        </a:srgbClr>
                      </a:outerShdw>
                    </a:effectLst>
                    <a:latin typeface="Times New Roman" pitchFamily="18" charset="0"/>
                    <a:cs typeface="B Nazanin" pitchFamily="2" charset="-78"/>
                  </a:rPr>
                  <a:t>تامین کننده</a:t>
                </a:r>
                <a:endParaRPr lang="en-US" sz="2000" b="1" dirty="0">
                  <a:solidFill>
                    <a:srgbClr val="FF0000"/>
                  </a:solidFill>
                  <a:effectLst>
                    <a:outerShdw blurRad="38100" dist="38100" dir="2700000" algn="tl">
                      <a:srgbClr val="000000">
                        <a:alpha val="43137"/>
                      </a:srgbClr>
                    </a:outerShdw>
                  </a:effectLst>
                  <a:latin typeface="Times New Roman" pitchFamily="18" charset="0"/>
                  <a:cs typeface="B Nazanin" pitchFamily="2" charset="-78"/>
                </a:endParaRPr>
              </a:p>
            </p:txBody>
          </p:sp>
          <p:sp>
            <p:nvSpPr>
              <p:cNvPr id="14" name="TextBox 13"/>
              <p:cNvSpPr txBox="1"/>
              <p:nvPr/>
            </p:nvSpPr>
            <p:spPr>
              <a:xfrm>
                <a:off x="1407994" y="3352800"/>
                <a:ext cx="1255594" cy="646331"/>
              </a:xfrm>
              <a:prstGeom prst="rect">
                <a:avLst/>
              </a:prstGeom>
              <a:noFill/>
            </p:spPr>
            <p:txBody>
              <a:bodyPr wrap="square" rtlCol="0" anchor="ctr" anchorCtr="1">
                <a:spAutoFit/>
              </a:bodyPr>
              <a:lstStyle/>
              <a:p>
                <a:pPr algn="ctr"/>
                <a:r>
                  <a:rPr lang="fa-IR" b="1" dirty="0" smtClean="0">
                    <a:solidFill>
                      <a:srgbClr val="002060"/>
                    </a:solidFill>
                    <a:effectLst>
                      <a:outerShdw blurRad="38100" dist="38100" dir="2700000" algn="tl">
                        <a:srgbClr val="000000">
                          <a:alpha val="43137"/>
                        </a:srgbClr>
                      </a:outerShdw>
                    </a:effectLst>
                    <a:latin typeface="Times New Roman" pitchFamily="18" charset="0"/>
                    <a:cs typeface="B Nazanin" pitchFamily="2" charset="-78"/>
                  </a:rPr>
                  <a:t>خریدار</a:t>
                </a:r>
                <a:endParaRPr lang="en-US" b="1" dirty="0" smtClean="0">
                  <a:solidFill>
                    <a:srgbClr val="002060"/>
                  </a:solidFill>
                  <a:effectLst>
                    <a:outerShdw blurRad="38100" dist="38100" dir="2700000" algn="tl">
                      <a:srgbClr val="000000">
                        <a:alpha val="43137"/>
                      </a:srgbClr>
                    </a:outerShdw>
                  </a:effectLst>
                  <a:latin typeface="Times New Roman" pitchFamily="18" charset="0"/>
                  <a:cs typeface="B Nazanin" pitchFamily="2" charset="-78"/>
                </a:endParaRPr>
              </a:p>
              <a:p>
                <a:pPr algn="ctr"/>
                <a:r>
                  <a:rPr lang="fa-IR" b="1" dirty="0" smtClean="0">
                    <a:solidFill>
                      <a:srgbClr val="002060"/>
                    </a:solidFill>
                    <a:effectLst>
                      <a:outerShdw blurRad="38100" dist="38100" dir="2700000" algn="tl">
                        <a:srgbClr val="000000">
                          <a:alpha val="43137"/>
                        </a:srgbClr>
                      </a:outerShdw>
                    </a:effectLst>
                    <a:latin typeface="Times New Roman" pitchFamily="18" charset="0"/>
                    <a:cs typeface="B Nazanin" pitchFamily="2" charset="-78"/>
                  </a:rPr>
                  <a:t>(وارد کننده)</a:t>
                </a:r>
                <a:endParaRPr lang="en-US" b="1" dirty="0">
                  <a:solidFill>
                    <a:srgbClr val="002060"/>
                  </a:solidFill>
                  <a:effectLst>
                    <a:outerShdw blurRad="38100" dist="38100" dir="2700000" algn="tl">
                      <a:srgbClr val="000000">
                        <a:alpha val="43137"/>
                      </a:srgbClr>
                    </a:outerShdw>
                  </a:effectLst>
                  <a:latin typeface="Times New Roman" pitchFamily="18" charset="0"/>
                  <a:cs typeface="B Nazanin" pitchFamily="2" charset="-78"/>
                </a:endParaRPr>
              </a:p>
            </p:txBody>
          </p:sp>
          <p:sp>
            <p:nvSpPr>
              <p:cNvPr id="15" name="TextBox 14"/>
              <p:cNvSpPr txBox="1"/>
              <p:nvPr/>
            </p:nvSpPr>
            <p:spPr>
              <a:xfrm>
                <a:off x="197893" y="5373469"/>
                <a:ext cx="1524000" cy="646331"/>
              </a:xfrm>
              <a:prstGeom prst="rect">
                <a:avLst/>
              </a:prstGeom>
              <a:noFill/>
            </p:spPr>
            <p:txBody>
              <a:bodyPr wrap="square" rtlCol="0" anchor="ctr" anchorCtr="1">
                <a:spAutoFit/>
              </a:bodyPr>
              <a:lstStyle/>
              <a:p>
                <a:pPr algn="ctr"/>
                <a:r>
                  <a:rPr lang="fa-IR" b="1" dirty="0" smtClean="0">
                    <a:solidFill>
                      <a:srgbClr val="FF00FF"/>
                    </a:solidFill>
                    <a:effectLst>
                      <a:outerShdw blurRad="38100" dist="38100" dir="2700000" algn="tl">
                        <a:srgbClr val="000000">
                          <a:alpha val="43137"/>
                        </a:srgbClr>
                      </a:outerShdw>
                    </a:effectLst>
                    <a:latin typeface="Times New Roman" pitchFamily="18" charset="0"/>
                    <a:cs typeface="B Nazanin" pitchFamily="2" charset="-78"/>
                  </a:rPr>
                  <a:t>وارد کننده در کشور سوم</a:t>
                </a:r>
                <a:endParaRPr lang="en-US" b="1" dirty="0">
                  <a:solidFill>
                    <a:srgbClr val="FF00FF"/>
                  </a:solidFill>
                  <a:effectLst>
                    <a:outerShdw blurRad="38100" dist="38100" dir="2700000" algn="tl">
                      <a:srgbClr val="000000">
                        <a:alpha val="43137"/>
                      </a:srgbClr>
                    </a:outerShdw>
                  </a:effectLst>
                  <a:latin typeface="Times New Roman" pitchFamily="18" charset="0"/>
                  <a:cs typeface="B Nazanin" pitchFamily="2" charset="-78"/>
                </a:endParaRPr>
              </a:p>
            </p:txBody>
          </p:sp>
          <p:sp>
            <p:nvSpPr>
              <p:cNvPr id="16" name="TextBox 15"/>
              <p:cNvSpPr txBox="1"/>
              <p:nvPr/>
            </p:nvSpPr>
            <p:spPr>
              <a:xfrm>
                <a:off x="2623458" y="2879466"/>
                <a:ext cx="1752600" cy="646331"/>
              </a:xfrm>
              <a:prstGeom prst="rect">
                <a:avLst/>
              </a:prstGeom>
              <a:noFill/>
            </p:spPr>
            <p:txBody>
              <a:bodyPr wrap="square" rtlCol="0" anchor="ctr" anchorCtr="1">
                <a:spAutoFit/>
              </a:bodyPr>
              <a:lstStyle/>
              <a:p>
                <a:pPr algn="ctr"/>
                <a:r>
                  <a:rPr lang="fa-IR" b="1" dirty="0" smtClean="0">
                    <a:solidFill>
                      <a:srgbClr val="7030A0"/>
                    </a:solidFill>
                    <a:effectLst>
                      <a:outerShdw blurRad="38100" dist="38100" dir="2700000" algn="tl">
                        <a:srgbClr val="000000">
                          <a:alpha val="43137"/>
                        </a:srgbClr>
                      </a:outerShdw>
                    </a:effectLst>
                    <a:latin typeface="Times New Roman" pitchFamily="18" charset="0"/>
                    <a:cs typeface="B Nazanin" pitchFamily="2" charset="-78"/>
                  </a:rPr>
                  <a:t>صادر کننده در کشور اول</a:t>
                </a:r>
                <a:endParaRPr lang="en-US" b="1" dirty="0" smtClean="0">
                  <a:solidFill>
                    <a:srgbClr val="7030A0"/>
                  </a:solidFill>
                  <a:effectLst>
                    <a:outerShdw blurRad="38100" dist="38100" dir="2700000" algn="tl">
                      <a:srgbClr val="000000">
                        <a:alpha val="43137"/>
                      </a:srgbClr>
                    </a:outerShdw>
                  </a:effectLst>
                  <a:latin typeface="Times New Roman" pitchFamily="18" charset="0"/>
                  <a:cs typeface="B Nazanin" pitchFamily="2" charset="-78"/>
                </a:endParaRPr>
              </a:p>
            </p:txBody>
          </p:sp>
          <p:sp>
            <p:nvSpPr>
              <p:cNvPr id="17" name="Freeform 16"/>
              <p:cNvSpPr/>
              <p:nvPr/>
            </p:nvSpPr>
            <p:spPr>
              <a:xfrm>
                <a:off x="1288142" y="2823028"/>
                <a:ext cx="4122058" cy="3425372"/>
              </a:xfrm>
              <a:custGeom>
                <a:avLst/>
                <a:gdLst>
                  <a:gd name="connsiteX0" fmla="*/ 1291772 w 5638801"/>
                  <a:gd name="connsiteY0" fmla="*/ 3614057 h 3614057"/>
                  <a:gd name="connsiteX1" fmla="*/ 203200 w 5638801"/>
                  <a:gd name="connsiteY1" fmla="*/ 2206171 h 3614057"/>
                  <a:gd name="connsiteX2" fmla="*/ 72572 w 5638801"/>
                  <a:gd name="connsiteY2" fmla="*/ 1045028 h 3614057"/>
                  <a:gd name="connsiteX3" fmla="*/ 362858 w 5638801"/>
                  <a:gd name="connsiteY3" fmla="*/ 159657 h 3614057"/>
                  <a:gd name="connsiteX4" fmla="*/ 1045029 w 5638801"/>
                  <a:gd name="connsiteY4" fmla="*/ 87085 h 3614057"/>
                  <a:gd name="connsiteX5" fmla="*/ 1669143 w 5638801"/>
                  <a:gd name="connsiteY5" fmla="*/ 174171 h 3614057"/>
                  <a:gd name="connsiteX6" fmla="*/ 1828800 w 5638801"/>
                  <a:gd name="connsiteY6" fmla="*/ 986971 h 3614057"/>
                  <a:gd name="connsiteX7" fmla="*/ 2380343 w 5638801"/>
                  <a:gd name="connsiteY7" fmla="*/ 1277257 h 3614057"/>
                  <a:gd name="connsiteX8" fmla="*/ 2975429 w 5638801"/>
                  <a:gd name="connsiteY8" fmla="*/ 1611085 h 3614057"/>
                  <a:gd name="connsiteX9" fmla="*/ 3541486 w 5638801"/>
                  <a:gd name="connsiteY9" fmla="*/ 1654628 h 3614057"/>
                  <a:gd name="connsiteX10" fmla="*/ 3875315 w 5638801"/>
                  <a:gd name="connsiteY10" fmla="*/ 812800 h 3614057"/>
                  <a:gd name="connsiteX11" fmla="*/ 4325258 w 5638801"/>
                  <a:gd name="connsiteY11" fmla="*/ 667657 h 3614057"/>
                  <a:gd name="connsiteX12" fmla="*/ 4891315 w 5638801"/>
                  <a:gd name="connsiteY12" fmla="*/ 1436914 h 3614057"/>
                  <a:gd name="connsiteX13" fmla="*/ 5384800 w 5638801"/>
                  <a:gd name="connsiteY13" fmla="*/ 2627085 h 3614057"/>
                  <a:gd name="connsiteX14" fmla="*/ 5617029 w 5638801"/>
                  <a:gd name="connsiteY14" fmla="*/ 2888343 h 3614057"/>
                  <a:gd name="connsiteX15" fmla="*/ 5515429 w 5638801"/>
                  <a:gd name="connsiteY15" fmla="*/ 2801257 h 361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3614057">
                    <a:moveTo>
                      <a:pt x="1291772" y="3614057"/>
                    </a:moveTo>
                    <a:cubicBezTo>
                      <a:pt x="849086" y="3124199"/>
                      <a:pt x="406400" y="2634342"/>
                      <a:pt x="203200" y="2206171"/>
                    </a:cubicBezTo>
                    <a:cubicBezTo>
                      <a:pt x="0" y="1778000"/>
                      <a:pt x="45962" y="1386114"/>
                      <a:pt x="72572" y="1045028"/>
                    </a:cubicBezTo>
                    <a:cubicBezTo>
                      <a:pt x="99182" y="703942"/>
                      <a:pt x="200782" y="319314"/>
                      <a:pt x="362858" y="159657"/>
                    </a:cubicBezTo>
                    <a:cubicBezTo>
                      <a:pt x="524934" y="0"/>
                      <a:pt x="827315" y="84666"/>
                      <a:pt x="1045029" y="87085"/>
                    </a:cubicBezTo>
                    <a:cubicBezTo>
                      <a:pt x="1262743" y="89504"/>
                      <a:pt x="1538515" y="24190"/>
                      <a:pt x="1669143" y="174171"/>
                    </a:cubicBezTo>
                    <a:cubicBezTo>
                      <a:pt x="1799771" y="324152"/>
                      <a:pt x="1710267" y="803123"/>
                      <a:pt x="1828800" y="986971"/>
                    </a:cubicBezTo>
                    <a:cubicBezTo>
                      <a:pt x="1947333" y="1170819"/>
                      <a:pt x="2189238" y="1173238"/>
                      <a:pt x="2380343" y="1277257"/>
                    </a:cubicBezTo>
                    <a:cubicBezTo>
                      <a:pt x="2571448" y="1381276"/>
                      <a:pt x="2781905" y="1548190"/>
                      <a:pt x="2975429" y="1611085"/>
                    </a:cubicBezTo>
                    <a:cubicBezTo>
                      <a:pt x="3168953" y="1673980"/>
                      <a:pt x="3391505" y="1787675"/>
                      <a:pt x="3541486" y="1654628"/>
                    </a:cubicBezTo>
                    <a:cubicBezTo>
                      <a:pt x="3691467" y="1521581"/>
                      <a:pt x="3744686" y="977295"/>
                      <a:pt x="3875315" y="812800"/>
                    </a:cubicBezTo>
                    <a:cubicBezTo>
                      <a:pt x="4005944" y="648305"/>
                      <a:pt x="4155925" y="563638"/>
                      <a:pt x="4325258" y="667657"/>
                    </a:cubicBezTo>
                    <a:cubicBezTo>
                      <a:pt x="4494591" y="771676"/>
                      <a:pt x="4714725" y="1110343"/>
                      <a:pt x="4891315" y="1436914"/>
                    </a:cubicBezTo>
                    <a:cubicBezTo>
                      <a:pt x="5067905" y="1763485"/>
                      <a:pt x="5263848" y="2385180"/>
                      <a:pt x="5384800" y="2627085"/>
                    </a:cubicBezTo>
                    <a:cubicBezTo>
                      <a:pt x="5505752" y="2868990"/>
                      <a:pt x="5595258" y="2859314"/>
                      <a:pt x="5617029" y="2888343"/>
                    </a:cubicBezTo>
                    <a:cubicBezTo>
                      <a:pt x="5638801" y="2917372"/>
                      <a:pt x="5577115" y="2859314"/>
                      <a:pt x="5515429" y="280125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20"/>
            <p:cNvGrpSpPr/>
            <p:nvPr/>
          </p:nvGrpSpPr>
          <p:grpSpPr>
            <a:xfrm>
              <a:off x="838200" y="3505200"/>
              <a:ext cx="2997959" cy="1828800"/>
              <a:chOff x="838200" y="3505200"/>
              <a:chExt cx="2997959" cy="1828800"/>
            </a:xfrm>
          </p:grpSpPr>
          <p:sp>
            <p:nvSpPr>
              <p:cNvPr id="8" name="Oval 7"/>
              <p:cNvSpPr/>
              <p:nvPr/>
            </p:nvSpPr>
            <p:spPr>
              <a:xfrm>
                <a:off x="1957317" y="3962400"/>
                <a:ext cx="152400" cy="1524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18815" y="4724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8200" y="5181600"/>
                <a:ext cx="152400" cy="152400"/>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3505200"/>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83759" y="5181600"/>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Up Arrow 17"/>
          <p:cNvSpPr/>
          <p:nvPr/>
        </p:nvSpPr>
        <p:spPr>
          <a:xfrm>
            <a:off x="3124200" y="4343400"/>
            <a:ext cx="198119"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0" y="5506136"/>
            <a:ext cx="1219200" cy="646331"/>
          </a:xfrm>
          <a:prstGeom prst="rect">
            <a:avLst/>
          </a:prstGeom>
          <a:noFill/>
        </p:spPr>
        <p:txBody>
          <a:bodyPr wrap="square" rtlCol="0" anchor="ctr" anchorCtr="1">
            <a:spAutoFit/>
          </a:bodyPr>
          <a:lstStyle/>
          <a:p>
            <a:pPr algn="ctr"/>
            <a:r>
              <a:rPr lang="fa-IR" b="1" dirty="0" smtClean="0">
                <a:solidFill>
                  <a:srgbClr val="7030A0"/>
                </a:solidFill>
                <a:effectLst>
                  <a:outerShdw blurRad="38100" dist="38100" dir="2700000" algn="tl">
                    <a:srgbClr val="000000">
                      <a:alpha val="43137"/>
                    </a:srgbClr>
                  </a:outerShdw>
                </a:effectLst>
                <a:latin typeface="Times New Roman" pitchFamily="18" charset="0"/>
                <a:cs typeface="B Nazanin" pitchFamily="2" charset="-78"/>
              </a:rPr>
              <a:t>صادر کننده در کشور دوم</a:t>
            </a:r>
            <a:endParaRPr lang="en-US" b="1" dirty="0" smtClean="0">
              <a:solidFill>
                <a:srgbClr val="7030A0"/>
              </a:solidFill>
              <a:effectLst>
                <a:outerShdw blurRad="38100" dist="38100" dir="2700000" algn="tl">
                  <a:srgbClr val="000000">
                    <a:alpha val="43137"/>
                  </a:srgbClr>
                </a:outerShdw>
              </a:effectLst>
              <a:latin typeface="Times New Roman" pitchFamily="18" charset="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r" rtl="1"/>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صادرات از طريق قرارداد (</a:t>
            </a:r>
            <a:r>
              <a:rPr lang="en-US" sz="3600" b="1" dirty="0" smtClean="0">
                <a:solidFill>
                  <a:schemeClr val="accent2"/>
                </a:solidFill>
                <a:effectLst>
                  <a:outerShdw blurRad="38100" dist="38100" dir="2700000" algn="tl">
                    <a:srgbClr val="000000">
                      <a:alpha val="43137"/>
                    </a:srgbClr>
                  </a:outerShdw>
                </a:effectLst>
                <a:latin typeface="Times New Roman" pitchFamily="18" charset="0"/>
                <a:cs typeface="B Titr" pitchFamily="2" charset="-78"/>
              </a:rPr>
              <a:t>SWAP</a:t>
            </a:r>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 ادامه</a:t>
            </a:r>
            <a:endParaRPr lang="en-US" sz="3600" dirty="0">
              <a:cs typeface="B Titr" pitchFamily="2" charset="-78"/>
            </a:endParaRPr>
          </a:p>
        </p:txBody>
      </p:sp>
      <p:sp>
        <p:nvSpPr>
          <p:cNvPr id="3" name="Content Placeholder 2"/>
          <p:cNvSpPr>
            <a:spLocks noGrp="1"/>
          </p:cNvSpPr>
          <p:nvPr>
            <p:ph idx="1"/>
          </p:nvPr>
        </p:nvSpPr>
        <p:spPr/>
        <p:txBody>
          <a:bodyPr/>
          <a:lstStyle/>
          <a:p>
            <a:pPr marL="0" lvl="0" indent="0" algn="r" rtl="1">
              <a:spcBef>
                <a:spcPct val="0"/>
              </a:spcBef>
              <a:buClrTx/>
              <a:buSzTx/>
              <a:buNone/>
              <a:defRPr/>
            </a:pPr>
            <a:r>
              <a:rPr lang="fa-IR" sz="3600" b="1" dirty="0" smtClean="0">
                <a:effectLst>
                  <a:outerShdw blurRad="38100" dist="38100" dir="2700000" algn="tl">
                    <a:srgbClr val="000000">
                      <a:alpha val="43137"/>
                    </a:srgbClr>
                  </a:outerShdw>
                </a:effectLst>
                <a:latin typeface="Tahoma" pitchFamily="34" charset="0"/>
                <a:cs typeface="B Nazanin" pitchFamily="2" charset="-78"/>
              </a:rPr>
              <a:t>شرايط صادراتي:</a:t>
            </a:r>
          </a:p>
          <a:p>
            <a:pPr marL="0" lvl="0" indent="0" algn="r" rtl="1">
              <a:spcBef>
                <a:spcPct val="0"/>
              </a:spcBef>
              <a:buClrTx/>
              <a:buSzTx/>
              <a:buNone/>
              <a:defRPr/>
            </a:pPr>
            <a:endParaRPr lang="en-US" sz="1800" b="1" dirty="0" smtClean="0">
              <a:effectLst>
                <a:outerShdw blurRad="38100" dist="38100" dir="2700000" algn="tl">
                  <a:srgbClr val="000000">
                    <a:alpha val="43137"/>
                  </a:srgbClr>
                </a:outerShdw>
              </a:effectLst>
              <a:latin typeface="Tahoma" pitchFamily="34" charset="0"/>
              <a:cs typeface="B Titr" pitchFamily="2" charset="-78"/>
            </a:endParaRPr>
          </a:p>
          <a:p>
            <a:pPr algn="just" rtl="1">
              <a:spcBef>
                <a:spcPct val="0"/>
              </a:spcBef>
              <a:buNone/>
              <a:defRPr/>
            </a:pPr>
            <a:r>
              <a:rPr lang="fa-IR" sz="1800" dirty="0" smtClean="0">
                <a:latin typeface="Tahoma" pitchFamily="34" charset="0"/>
                <a:cs typeface="B Nazanin" pitchFamily="2" charset="-78"/>
              </a:rPr>
              <a:t>در این حالت طبق توافق صادرکننده در کشور دوم با تامين کننده از يک طرف؛ و توافق صادرکننده در کشور دوم با صادر کننده در کشور اول از طرف ديگر، صادر کننده کشور اول به خریدار کالا می دهد و تامین کننده نیز از طرف صادرکننده در کشور دوم به واردکننده در کشور سوم کالا می دهد.</a:t>
            </a:r>
            <a:endParaRPr lang="en-US" sz="1800" dirty="0" smtClean="0">
              <a:latin typeface="Tahoma" pitchFamily="34" charset="0"/>
              <a:cs typeface="B Nazanin" pitchFamily="2" charset="-78"/>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grpSp>
        <p:nvGrpSpPr>
          <p:cNvPr id="5" name="Group 45"/>
          <p:cNvGrpSpPr/>
          <p:nvPr/>
        </p:nvGrpSpPr>
        <p:grpSpPr>
          <a:xfrm>
            <a:off x="1219200" y="3356428"/>
            <a:ext cx="5257800" cy="3272972"/>
            <a:chOff x="197893" y="2823028"/>
            <a:chExt cx="5212307" cy="3425372"/>
          </a:xfrm>
        </p:grpSpPr>
        <p:grpSp>
          <p:nvGrpSpPr>
            <p:cNvPr id="6" name="Group 15"/>
            <p:cNvGrpSpPr/>
            <p:nvPr/>
          </p:nvGrpSpPr>
          <p:grpSpPr>
            <a:xfrm>
              <a:off x="197893" y="2823028"/>
              <a:ext cx="5212307" cy="3425372"/>
              <a:chOff x="197893" y="2823028"/>
              <a:chExt cx="5212307" cy="3425372"/>
            </a:xfrm>
          </p:grpSpPr>
          <p:sp>
            <p:nvSpPr>
              <p:cNvPr id="13" name="TextBox 12"/>
              <p:cNvSpPr txBox="1"/>
              <p:nvPr/>
            </p:nvSpPr>
            <p:spPr>
              <a:xfrm>
                <a:off x="1407994" y="4876800"/>
                <a:ext cx="1676400" cy="400110"/>
              </a:xfrm>
              <a:prstGeom prst="rect">
                <a:avLst/>
              </a:prstGeom>
              <a:noFill/>
            </p:spPr>
            <p:txBody>
              <a:bodyPr wrap="square" rtlCol="0" anchor="ctr" anchorCtr="1">
                <a:spAutoFit/>
              </a:bodyPr>
              <a:lstStyle/>
              <a:p>
                <a:r>
                  <a:rPr lang="fa-IR" sz="2000" b="1" dirty="0" smtClean="0">
                    <a:solidFill>
                      <a:srgbClr val="FF0000"/>
                    </a:solidFill>
                    <a:effectLst>
                      <a:outerShdw blurRad="38100" dist="38100" dir="2700000" algn="tl">
                        <a:srgbClr val="000000">
                          <a:alpha val="43137"/>
                        </a:srgbClr>
                      </a:outerShdw>
                    </a:effectLst>
                    <a:latin typeface="Times New Roman" pitchFamily="18" charset="0"/>
                    <a:cs typeface="B Nazanin" pitchFamily="2" charset="-78"/>
                  </a:rPr>
                  <a:t>تامین کننده</a:t>
                </a:r>
                <a:endParaRPr lang="en-US" sz="2000" b="1" dirty="0">
                  <a:solidFill>
                    <a:srgbClr val="FF0000"/>
                  </a:solidFill>
                  <a:effectLst>
                    <a:outerShdw blurRad="38100" dist="38100" dir="2700000" algn="tl">
                      <a:srgbClr val="000000">
                        <a:alpha val="43137"/>
                      </a:srgbClr>
                    </a:outerShdw>
                  </a:effectLst>
                  <a:latin typeface="Times New Roman" pitchFamily="18" charset="0"/>
                  <a:cs typeface="B Nazanin" pitchFamily="2" charset="-78"/>
                </a:endParaRPr>
              </a:p>
            </p:txBody>
          </p:sp>
          <p:sp>
            <p:nvSpPr>
              <p:cNvPr id="14" name="TextBox 13"/>
              <p:cNvSpPr txBox="1"/>
              <p:nvPr/>
            </p:nvSpPr>
            <p:spPr>
              <a:xfrm>
                <a:off x="1407994" y="3352800"/>
                <a:ext cx="1255594" cy="646331"/>
              </a:xfrm>
              <a:prstGeom prst="rect">
                <a:avLst/>
              </a:prstGeom>
              <a:noFill/>
            </p:spPr>
            <p:txBody>
              <a:bodyPr wrap="square" rtlCol="0" anchor="ctr" anchorCtr="1">
                <a:spAutoFit/>
              </a:bodyPr>
              <a:lstStyle/>
              <a:p>
                <a:pPr algn="ctr"/>
                <a:r>
                  <a:rPr lang="fa-IR" b="1" dirty="0" smtClean="0">
                    <a:solidFill>
                      <a:srgbClr val="002060"/>
                    </a:solidFill>
                    <a:effectLst>
                      <a:outerShdw blurRad="38100" dist="38100" dir="2700000" algn="tl">
                        <a:srgbClr val="000000">
                          <a:alpha val="43137"/>
                        </a:srgbClr>
                      </a:outerShdw>
                    </a:effectLst>
                    <a:latin typeface="Times New Roman" pitchFamily="18" charset="0"/>
                    <a:cs typeface="B Nazanin" pitchFamily="2" charset="-78"/>
                  </a:rPr>
                  <a:t>خریدار</a:t>
                </a:r>
                <a:endParaRPr lang="en-US" b="1" dirty="0" smtClean="0">
                  <a:solidFill>
                    <a:srgbClr val="002060"/>
                  </a:solidFill>
                  <a:effectLst>
                    <a:outerShdw blurRad="38100" dist="38100" dir="2700000" algn="tl">
                      <a:srgbClr val="000000">
                        <a:alpha val="43137"/>
                      </a:srgbClr>
                    </a:outerShdw>
                  </a:effectLst>
                  <a:latin typeface="Times New Roman" pitchFamily="18" charset="0"/>
                  <a:cs typeface="B Nazanin" pitchFamily="2" charset="-78"/>
                </a:endParaRPr>
              </a:p>
              <a:p>
                <a:pPr algn="ctr"/>
                <a:r>
                  <a:rPr lang="fa-IR" b="1" dirty="0" smtClean="0">
                    <a:solidFill>
                      <a:srgbClr val="002060"/>
                    </a:solidFill>
                    <a:effectLst>
                      <a:outerShdw blurRad="38100" dist="38100" dir="2700000" algn="tl">
                        <a:srgbClr val="000000">
                          <a:alpha val="43137"/>
                        </a:srgbClr>
                      </a:outerShdw>
                    </a:effectLst>
                    <a:latin typeface="Times New Roman" pitchFamily="18" charset="0"/>
                    <a:cs typeface="B Nazanin" pitchFamily="2" charset="-78"/>
                  </a:rPr>
                  <a:t>(وارد کننده)</a:t>
                </a:r>
                <a:endParaRPr lang="en-US" b="1" dirty="0">
                  <a:solidFill>
                    <a:srgbClr val="002060"/>
                  </a:solidFill>
                  <a:effectLst>
                    <a:outerShdw blurRad="38100" dist="38100" dir="2700000" algn="tl">
                      <a:srgbClr val="000000">
                        <a:alpha val="43137"/>
                      </a:srgbClr>
                    </a:outerShdw>
                  </a:effectLst>
                  <a:latin typeface="Times New Roman" pitchFamily="18" charset="0"/>
                  <a:cs typeface="B Nazanin" pitchFamily="2" charset="-78"/>
                </a:endParaRPr>
              </a:p>
            </p:txBody>
          </p:sp>
          <p:sp>
            <p:nvSpPr>
              <p:cNvPr id="15" name="TextBox 14"/>
              <p:cNvSpPr txBox="1"/>
              <p:nvPr/>
            </p:nvSpPr>
            <p:spPr>
              <a:xfrm>
                <a:off x="197893" y="5373469"/>
                <a:ext cx="1524000" cy="646331"/>
              </a:xfrm>
              <a:prstGeom prst="rect">
                <a:avLst/>
              </a:prstGeom>
              <a:noFill/>
            </p:spPr>
            <p:txBody>
              <a:bodyPr wrap="square" rtlCol="0" anchor="ctr" anchorCtr="1">
                <a:spAutoFit/>
              </a:bodyPr>
              <a:lstStyle/>
              <a:p>
                <a:pPr algn="ctr"/>
                <a:r>
                  <a:rPr lang="fa-IR" b="1" dirty="0" smtClean="0">
                    <a:solidFill>
                      <a:srgbClr val="FF00FF"/>
                    </a:solidFill>
                    <a:effectLst>
                      <a:outerShdw blurRad="38100" dist="38100" dir="2700000" algn="tl">
                        <a:srgbClr val="000000">
                          <a:alpha val="43137"/>
                        </a:srgbClr>
                      </a:outerShdw>
                    </a:effectLst>
                    <a:latin typeface="Times New Roman" pitchFamily="18" charset="0"/>
                    <a:cs typeface="B Nazanin" pitchFamily="2" charset="-78"/>
                  </a:rPr>
                  <a:t>وارد کننده در کشور سوم</a:t>
                </a:r>
                <a:endParaRPr lang="en-US" b="1" dirty="0">
                  <a:solidFill>
                    <a:srgbClr val="FF00FF"/>
                  </a:solidFill>
                  <a:effectLst>
                    <a:outerShdw blurRad="38100" dist="38100" dir="2700000" algn="tl">
                      <a:srgbClr val="000000">
                        <a:alpha val="43137"/>
                      </a:srgbClr>
                    </a:outerShdw>
                  </a:effectLst>
                  <a:latin typeface="Times New Roman" pitchFamily="18" charset="0"/>
                  <a:cs typeface="B Nazanin" pitchFamily="2" charset="-78"/>
                </a:endParaRPr>
              </a:p>
            </p:txBody>
          </p:sp>
          <p:sp>
            <p:nvSpPr>
              <p:cNvPr id="16" name="TextBox 15"/>
              <p:cNvSpPr txBox="1"/>
              <p:nvPr/>
            </p:nvSpPr>
            <p:spPr>
              <a:xfrm>
                <a:off x="2623458" y="2879466"/>
                <a:ext cx="1752600" cy="646331"/>
              </a:xfrm>
              <a:prstGeom prst="rect">
                <a:avLst/>
              </a:prstGeom>
              <a:noFill/>
            </p:spPr>
            <p:txBody>
              <a:bodyPr wrap="square" rtlCol="0" anchor="ctr" anchorCtr="1">
                <a:spAutoFit/>
              </a:bodyPr>
              <a:lstStyle/>
              <a:p>
                <a:pPr algn="ctr"/>
                <a:r>
                  <a:rPr lang="fa-IR" b="1" dirty="0" smtClean="0">
                    <a:solidFill>
                      <a:srgbClr val="7030A0"/>
                    </a:solidFill>
                    <a:effectLst>
                      <a:outerShdw blurRad="38100" dist="38100" dir="2700000" algn="tl">
                        <a:srgbClr val="000000">
                          <a:alpha val="43137"/>
                        </a:srgbClr>
                      </a:outerShdw>
                    </a:effectLst>
                    <a:latin typeface="Times New Roman" pitchFamily="18" charset="0"/>
                    <a:cs typeface="B Nazanin" pitchFamily="2" charset="-78"/>
                  </a:rPr>
                  <a:t>صادر کننده در کشور اول</a:t>
                </a:r>
                <a:endParaRPr lang="en-US" b="1" dirty="0" smtClean="0">
                  <a:solidFill>
                    <a:srgbClr val="7030A0"/>
                  </a:solidFill>
                  <a:effectLst>
                    <a:outerShdw blurRad="38100" dist="38100" dir="2700000" algn="tl">
                      <a:srgbClr val="000000">
                        <a:alpha val="43137"/>
                      </a:srgbClr>
                    </a:outerShdw>
                  </a:effectLst>
                  <a:latin typeface="Times New Roman" pitchFamily="18" charset="0"/>
                  <a:cs typeface="B Nazanin" pitchFamily="2" charset="-78"/>
                </a:endParaRPr>
              </a:p>
            </p:txBody>
          </p:sp>
          <p:sp>
            <p:nvSpPr>
              <p:cNvPr id="17" name="Freeform 16"/>
              <p:cNvSpPr/>
              <p:nvPr/>
            </p:nvSpPr>
            <p:spPr>
              <a:xfrm>
                <a:off x="1288142" y="2823028"/>
                <a:ext cx="4122058" cy="3425372"/>
              </a:xfrm>
              <a:custGeom>
                <a:avLst/>
                <a:gdLst>
                  <a:gd name="connsiteX0" fmla="*/ 1291772 w 5638801"/>
                  <a:gd name="connsiteY0" fmla="*/ 3614057 h 3614057"/>
                  <a:gd name="connsiteX1" fmla="*/ 203200 w 5638801"/>
                  <a:gd name="connsiteY1" fmla="*/ 2206171 h 3614057"/>
                  <a:gd name="connsiteX2" fmla="*/ 72572 w 5638801"/>
                  <a:gd name="connsiteY2" fmla="*/ 1045028 h 3614057"/>
                  <a:gd name="connsiteX3" fmla="*/ 362858 w 5638801"/>
                  <a:gd name="connsiteY3" fmla="*/ 159657 h 3614057"/>
                  <a:gd name="connsiteX4" fmla="*/ 1045029 w 5638801"/>
                  <a:gd name="connsiteY4" fmla="*/ 87085 h 3614057"/>
                  <a:gd name="connsiteX5" fmla="*/ 1669143 w 5638801"/>
                  <a:gd name="connsiteY5" fmla="*/ 174171 h 3614057"/>
                  <a:gd name="connsiteX6" fmla="*/ 1828800 w 5638801"/>
                  <a:gd name="connsiteY6" fmla="*/ 986971 h 3614057"/>
                  <a:gd name="connsiteX7" fmla="*/ 2380343 w 5638801"/>
                  <a:gd name="connsiteY7" fmla="*/ 1277257 h 3614057"/>
                  <a:gd name="connsiteX8" fmla="*/ 2975429 w 5638801"/>
                  <a:gd name="connsiteY8" fmla="*/ 1611085 h 3614057"/>
                  <a:gd name="connsiteX9" fmla="*/ 3541486 w 5638801"/>
                  <a:gd name="connsiteY9" fmla="*/ 1654628 h 3614057"/>
                  <a:gd name="connsiteX10" fmla="*/ 3875315 w 5638801"/>
                  <a:gd name="connsiteY10" fmla="*/ 812800 h 3614057"/>
                  <a:gd name="connsiteX11" fmla="*/ 4325258 w 5638801"/>
                  <a:gd name="connsiteY11" fmla="*/ 667657 h 3614057"/>
                  <a:gd name="connsiteX12" fmla="*/ 4891315 w 5638801"/>
                  <a:gd name="connsiteY12" fmla="*/ 1436914 h 3614057"/>
                  <a:gd name="connsiteX13" fmla="*/ 5384800 w 5638801"/>
                  <a:gd name="connsiteY13" fmla="*/ 2627085 h 3614057"/>
                  <a:gd name="connsiteX14" fmla="*/ 5617029 w 5638801"/>
                  <a:gd name="connsiteY14" fmla="*/ 2888343 h 3614057"/>
                  <a:gd name="connsiteX15" fmla="*/ 5515429 w 5638801"/>
                  <a:gd name="connsiteY15" fmla="*/ 2801257 h 361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8801" h="3614057">
                    <a:moveTo>
                      <a:pt x="1291772" y="3614057"/>
                    </a:moveTo>
                    <a:cubicBezTo>
                      <a:pt x="849086" y="3124199"/>
                      <a:pt x="406400" y="2634342"/>
                      <a:pt x="203200" y="2206171"/>
                    </a:cubicBezTo>
                    <a:cubicBezTo>
                      <a:pt x="0" y="1778000"/>
                      <a:pt x="45962" y="1386114"/>
                      <a:pt x="72572" y="1045028"/>
                    </a:cubicBezTo>
                    <a:cubicBezTo>
                      <a:pt x="99182" y="703942"/>
                      <a:pt x="200782" y="319314"/>
                      <a:pt x="362858" y="159657"/>
                    </a:cubicBezTo>
                    <a:cubicBezTo>
                      <a:pt x="524934" y="0"/>
                      <a:pt x="827315" y="84666"/>
                      <a:pt x="1045029" y="87085"/>
                    </a:cubicBezTo>
                    <a:cubicBezTo>
                      <a:pt x="1262743" y="89504"/>
                      <a:pt x="1538515" y="24190"/>
                      <a:pt x="1669143" y="174171"/>
                    </a:cubicBezTo>
                    <a:cubicBezTo>
                      <a:pt x="1799771" y="324152"/>
                      <a:pt x="1710267" y="803123"/>
                      <a:pt x="1828800" y="986971"/>
                    </a:cubicBezTo>
                    <a:cubicBezTo>
                      <a:pt x="1947333" y="1170819"/>
                      <a:pt x="2189238" y="1173238"/>
                      <a:pt x="2380343" y="1277257"/>
                    </a:cubicBezTo>
                    <a:cubicBezTo>
                      <a:pt x="2571448" y="1381276"/>
                      <a:pt x="2781905" y="1548190"/>
                      <a:pt x="2975429" y="1611085"/>
                    </a:cubicBezTo>
                    <a:cubicBezTo>
                      <a:pt x="3168953" y="1673980"/>
                      <a:pt x="3391505" y="1787675"/>
                      <a:pt x="3541486" y="1654628"/>
                    </a:cubicBezTo>
                    <a:cubicBezTo>
                      <a:pt x="3691467" y="1521581"/>
                      <a:pt x="3744686" y="977295"/>
                      <a:pt x="3875315" y="812800"/>
                    </a:cubicBezTo>
                    <a:cubicBezTo>
                      <a:pt x="4005944" y="648305"/>
                      <a:pt x="4155925" y="563638"/>
                      <a:pt x="4325258" y="667657"/>
                    </a:cubicBezTo>
                    <a:cubicBezTo>
                      <a:pt x="4494591" y="771676"/>
                      <a:pt x="4714725" y="1110343"/>
                      <a:pt x="4891315" y="1436914"/>
                    </a:cubicBezTo>
                    <a:cubicBezTo>
                      <a:pt x="5067905" y="1763485"/>
                      <a:pt x="5263848" y="2385180"/>
                      <a:pt x="5384800" y="2627085"/>
                    </a:cubicBezTo>
                    <a:cubicBezTo>
                      <a:pt x="5505752" y="2868990"/>
                      <a:pt x="5595258" y="2859314"/>
                      <a:pt x="5617029" y="2888343"/>
                    </a:cubicBezTo>
                    <a:cubicBezTo>
                      <a:pt x="5638801" y="2917372"/>
                      <a:pt x="5577115" y="2859314"/>
                      <a:pt x="5515429" y="280125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20"/>
            <p:cNvGrpSpPr/>
            <p:nvPr/>
          </p:nvGrpSpPr>
          <p:grpSpPr>
            <a:xfrm>
              <a:off x="838200" y="3505200"/>
              <a:ext cx="2997959" cy="1828800"/>
              <a:chOff x="838200" y="3505200"/>
              <a:chExt cx="2997959" cy="1828800"/>
            </a:xfrm>
          </p:grpSpPr>
          <p:sp>
            <p:nvSpPr>
              <p:cNvPr id="8" name="Oval 7"/>
              <p:cNvSpPr/>
              <p:nvPr/>
            </p:nvSpPr>
            <p:spPr>
              <a:xfrm>
                <a:off x="1957317" y="3962400"/>
                <a:ext cx="152400" cy="1524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18815" y="4724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8200" y="5181600"/>
                <a:ext cx="152400" cy="152400"/>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3505200"/>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83759" y="5181600"/>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Left Arrow 17"/>
          <p:cNvSpPr/>
          <p:nvPr/>
        </p:nvSpPr>
        <p:spPr>
          <a:xfrm rot="20517208">
            <a:off x="3366881" y="4273639"/>
            <a:ext cx="1066800" cy="260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2286000" y="5638800"/>
            <a:ext cx="2362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00600" y="5620436"/>
            <a:ext cx="1447800" cy="646331"/>
          </a:xfrm>
          <a:prstGeom prst="rect">
            <a:avLst/>
          </a:prstGeom>
          <a:noFill/>
        </p:spPr>
        <p:txBody>
          <a:bodyPr wrap="square" rtlCol="0" anchor="ctr" anchorCtr="1">
            <a:spAutoFit/>
          </a:bodyPr>
          <a:lstStyle/>
          <a:p>
            <a:pPr algn="ctr"/>
            <a:r>
              <a:rPr lang="fa-IR" b="1" dirty="0" smtClean="0">
                <a:solidFill>
                  <a:srgbClr val="7030A0"/>
                </a:solidFill>
                <a:effectLst>
                  <a:outerShdw blurRad="38100" dist="38100" dir="2700000" algn="tl">
                    <a:srgbClr val="000000">
                      <a:alpha val="43137"/>
                    </a:srgbClr>
                  </a:outerShdw>
                </a:effectLst>
                <a:latin typeface="Times New Roman" pitchFamily="18" charset="0"/>
                <a:cs typeface="B Nazanin" pitchFamily="2" charset="-78"/>
              </a:rPr>
              <a:t>صادر کننده در کشور دوم</a:t>
            </a:r>
            <a:endParaRPr lang="en-US" b="1" dirty="0" smtClean="0">
              <a:solidFill>
                <a:srgbClr val="7030A0"/>
              </a:solidFill>
              <a:effectLst>
                <a:outerShdw blurRad="38100" dist="38100" dir="2700000" algn="tl">
                  <a:srgbClr val="000000">
                    <a:alpha val="43137"/>
                  </a:srgbClr>
                </a:outerShdw>
              </a:effectLst>
              <a:latin typeface="Times New Roman" pitchFamily="18" charset="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r" rtl="1"/>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ترانزیت خارجی</a:t>
            </a:r>
            <a:endParaRPr lang="en-US" sz="3600" dirty="0"/>
          </a:p>
        </p:txBody>
      </p:sp>
      <p:sp>
        <p:nvSpPr>
          <p:cNvPr id="3" name="Content Placeholder 2"/>
          <p:cNvSpPr>
            <a:spLocks noGrp="1"/>
          </p:cNvSpPr>
          <p:nvPr>
            <p:ph idx="1"/>
          </p:nvPr>
        </p:nvSpPr>
        <p:spPr/>
        <p:txBody>
          <a:bodyPr>
            <a:normAutofit/>
          </a:bodyPr>
          <a:lstStyle/>
          <a:p>
            <a:pPr algn="just" rtl="1">
              <a:lnSpc>
                <a:spcPct val="150000"/>
              </a:lnSpc>
              <a:buFont typeface="Wingdings" pitchFamily="2" charset="2"/>
              <a:buChar char="q"/>
            </a:pPr>
            <a:r>
              <a:rPr lang="fa-IR" sz="2400" dirty="0" smtClean="0">
                <a:cs typeface="B Nazanin" pitchFamily="2" charset="-78"/>
              </a:rPr>
              <a:t>عبارت است از عبور کالای خارجی از سرزمین کشور</a:t>
            </a:r>
          </a:p>
          <a:p>
            <a:pPr algn="just" rtl="1">
              <a:lnSpc>
                <a:spcPct val="150000"/>
              </a:lnSpc>
              <a:buFont typeface="Wingdings" pitchFamily="2" charset="2"/>
              <a:buChar char="q"/>
            </a:pPr>
            <a:r>
              <a:rPr lang="fa-IR" sz="2400" dirty="0" smtClean="0">
                <a:cs typeface="B Nazanin" pitchFamily="2" charset="-78"/>
              </a:rPr>
              <a:t>  عبارت از اين است که کالاى خارجى به ‌منظور عبور از خاک یک کشور از يک نقطه مرزى کشور وارد و از نقطه مرزى ديگر خارج شود</a:t>
            </a:r>
          </a:p>
          <a:p>
            <a:pPr algn="just" rtl="1">
              <a:buFont typeface="Wingdings" pitchFamily="2" charset="2"/>
              <a:buChar char="q"/>
            </a:pPr>
            <a:r>
              <a:rPr lang="fa-IR" sz="2400" dirty="0" smtClean="0">
                <a:cs typeface="B Nazanin" pitchFamily="2" charset="-78"/>
              </a:rPr>
              <a:t>کالایى که تحت عنوان ترانزيت از کشور عبور مى‌کند جزء واردات و صادرات قطعى محسوب نمی شود و از پرداخت حقوق گمرکى، سود بازرگانى و عوارض معاف است. اما مشمول پرداخت هزينه‌هاى گمرکى ذکر شده مى‌باشد و تابع مقررات اين مبحث خواهد بود، مگر اينکه در قراردادهاى ترانزيتى دولت با کشورهاى ديگر و يا قراردادهاى صورت کالاى ترانزيتى تابع همان مقرراتى خواهد بود که در قراردادهاى مربوط تعيين شده است.</a:t>
            </a:r>
            <a:endParaRPr lang="en-US" sz="2400" dirty="0" smtClean="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r" rtl="1"/>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ترانزیت خارجی</a:t>
            </a:r>
            <a:endParaRPr lang="en-US" sz="3600" dirty="0"/>
          </a:p>
        </p:txBody>
      </p:sp>
      <p:sp>
        <p:nvSpPr>
          <p:cNvPr id="3" name="Content Placeholder 2"/>
          <p:cNvSpPr>
            <a:spLocks noGrp="1"/>
          </p:cNvSpPr>
          <p:nvPr>
            <p:ph idx="1"/>
          </p:nvPr>
        </p:nvSpPr>
        <p:spPr/>
        <p:txBody>
          <a:bodyPr>
            <a:normAutofit fontScale="62500" lnSpcReduction="20000"/>
          </a:bodyPr>
          <a:lstStyle/>
          <a:p>
            <a:pPr algn="just" rtl="1">
              <a:lnSpc>
                <a:spcPct val="150000"/>
              </a:lnSpc>
              <a:buFont typeface="Wingdings" pitchFamily="2" charset="2"/>
              <a:buChar char="v"/>
            </a:pPr>
            <a:r>
              <a:rPr lang="fa-IR" b="1" dirty="0" smtClean="0">
                <a:cs typeface="B Nazanin" pitchFamily="2" charset="-78"/>
              </a:rPr>
              <a:t>ممکن است کالای خارجی که از کشور عبور می نماید توسط یک بازرگان ایرانی از کشور دیگر خریداری شده و به کشور ثالثی فروخته شده باشد، که در این صورت عمل بازرگان، صدور خدمات بازرگانی است و نه صدور کالا.</a:t>
            </a:r>
          </a:p>
          <a:p>
            <a:pPr algn="just" rtl="1">
              <a:lnSpc>
                <a:spcPct val="150000"/>
              </a:lnSpc>
              <a:buFont typeface="Wingdings" pitchFamily="2" charset="2"/>
              <a:buChar char="v"/>
            </a:pPr>
            <a:endParaRPr lang="fa-IR" b="1" dirty="0" smtClean="0">
              <a:cs typeface="B Nazanin" pitchFamily="2" charset="-78"/>
            </a:endParaRPr>
          </a:p>
          <a:p>
            <a:pPr algn="just" rtl="1">
              <a:lnSpc>
                <a:spcPct val="150000"/>
              </a:lnSpc>
              <a:buFont typeface="Wingdings" pitchFamily="2" charset="2"/>
              <a:buChar char="v"/>
            </a:pPr>
            <a:r>
              <a:rPr lang="fa-IR" b="1" dirty="0" smtClean="0">
                <a:cs typeface="B Nazanin" pitchFamily="2" charset="-78"/>
              </a:rPr>
              <a:t>  مسافران داراى گذرنامه که به قصد عبور از کشور با اتومبيل سوارى يا وسيله نقليه ديگر وارد و با همان وسيله از کشور خارج مى‌شوند، وسايل سوارى آن ها نيز تابع مقررات و تشريفات ترانزيت خواهد بود؛ مگر اينکه براى وسايل سوارى مزبور جواز عبور بين‌المللى به همراه داشته باشند.</a:t>
            </a:r>
          </a:p>
          <a:p>
            <a:pPr algn="just" rtl="1">
              <a:lnSpc>
                <a:spcPct val="150000"/>
              </a:lnSpc>
              <a:buFont typeface="Wingdings" pitchFamily="2" charset="2"/>
              <a:buChar char="v"/>
            </a:pPr>
            <a:endParaRPr lang="fa-IR" b="1" dirty="0" smtClean="0">
              <a:cs typeface="B Nazanin" pitchFamily="2" charset="-78"/>
            </a:endParaRPr>
          </a:p>
          <a:p>
            <a:pPr algn="just" rtl="1">
              <a:lnSpc>
                <a:spcPct val="150000"/>
              </a:lnSpc>
              <a:buFont typeface="Wingdings" pitchFamily="2" charset="2"/>
              <a:buChar char="v"/>
            </a:pPr>
            <a:r>
              <a:rPr lang="fa-IR" b="1" dirty="0" smtClean="0">
                <a:cs typeface="B Nazanin" pitchFamily="2" charset="-78"/>
              </a:rPr>
              <a:t>  وسايط نقليه که با بار يا مسافر موقتا وارد کشور شده و پس از تخليه بار يا پياده کردن مسافر از همان راهى که وارد گرديد مراجعت مى‌کنند، مشمول عنوان ترانزيت نبوده و تابع مقررات مربوط به ورود موقت خواهد بود.</a:t>
            </a:r>
          </a:p>
          <a:p>
            <a:pPr algn="just"/>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ترانزیت خارجی</a:t>
            </a:r>
            <a:endParaRPr lang="en-US" sz="3600" dirty="0"/>
          </a:p>
        </p:txBody>
      </p:sp>
      <p:sp>
        <p:nvSpPr>
          <p:cNvPr id="3" name="Content Placeholder 2"/>
          <p:cNvSpPr>
            <a:spLocks noGrp="1"/>
          </p:cNvSpPr>
          <p:nvPr>
            <p:ph idx="1"/>
          </p:nvPr>
        </p:nvSpPr>
        <p:spPr/>
        <p:txBody>
          <a:bodyPr>
            <a:normAutofit fontScale="77500" lnSpcReduction="20000"/>
          </a:bodyPr>
          <a:lstStyle/>
          <a:p>
            <a:pPr algn="just" rtl="1">
              <a:lnSpc>
                <a:spcPct val="150000"/>
              </a:lnSpc>
              <a:buFont typeface="Wingdings" pitchFamily="2" charset="2"/>
              <a:buChar char="v"/>
            </a:pPr>
            <a:r>
              <a:rPr lang="fa-IR" b="1" dirty="0" smtClean="0">
                <a:cs typeface="B Nazanin" pitchFamily="2" charset="-78"/>
              </a:rPr>
              <a:t>هرگونه کالایى که ورود قطعى آن به کشور مجاز است، مى‌توان به‌عنوان ترانزيت با رعايت مقررات مربوط حمل نمود ولى ترانزيت کالایى که ورود قطعى آن به کشور طبق قوانين مخصوص ممنوع مى‌باشد منوط به اجازه مخصوص دولت در هر مورد است.</a:t>
            </a:r>
          </a:p>
          <a:p>
            <a:pPr algn="just" rtl="1">
              <a:lnSpc>
                <a:spcPct val="150000"/>
              </a:lnSpc>
              <a:buFont typeface="Wingdings" pitchFamily="2" charset="2"/>
              <a:buChar char="v"/>
            </a:pPr>
            <a:endParaRPr lang="fa-IR" b="1" dirty="0" smtClean="0">
              <a:cs typeface="B Nazanin" pitchFamily="2" charset="-78"/>
            </a:endParaRPr>
          </a:p>
          <a:p>
            <a:pPr algn="just" rtl="1">
              <a:lnSpc>
                <a:spcPct val="150000"/>
              </a:lnSpc>
              <a:buFont typeface="Wingdings" pitchFamily="2" charset="2"/>
              <a:buChar char="v"/>
            </a:pPr>
            <a:r>
              <a:rPr lang="fa-IR" b="1" dirty="0" smtClean="0">
                <a:cs typeface="B Nazanin" pitchFamily="2" charset="-78"/>
              </a:rPr>
              <a:t> به‌طور کلى ترانزيتى بايد از گمرک ورودى مستقيما به گمرک خروجى حمل شود اداره گمرک مى‌تواند کالایى را که به‌طور ترانزيت از ايران عبور مى‌نمايد به خرج صاحب کالا به وسايط نقليه‌اى که خود انتخاب مى‌نمايد حمل کند و يا صاحب کالا را ملزم کند تا محموله ترانزيتى را با وسايطى که گمرک انتخاب مى‌نمايد حمل کند. همچنين گمرک مختار است در هر مورد مأمورانى به معيت کالا به هزينه صاحب کالا اعزام دارد.</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r" rtl="1"/>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مراحل انجام صادرات</a:t>
            </a:r>
            <a:endParaRPr lang="en-US" sz="3600" dirty="0"/>
          </a:p>
        </p:txBody>
      </p:sp>
      <p:sp>
        <p:nvSpPr>
          <p:cNvPr id="3" name="Content Placeholder 2"/>
          <p:cNvSpPr>
            <a:spLocks noGrp="1"/>
          </p:cNvSpPr>
          <p:nvPr>
            <p:ph idx="1"/>
          </p:nvPr>
        </p:nvSpPr>
        <p:spPr>
          <a:xfrm>
            <a:off x="1435608" y="1981200"/>
            <a:ext cx="7498080" cy="4495800"/>
          </a:xfrm>
        </p:spPr>
        <p:txBody>
          <a:bodyPr>
            <a:normAutofit/>
          </a:bodyPr>
          <a:lstStyle/>
          <a:p>
            <a:pPr algn="just" rtl="1">
              <a:buNone/>
            </a:pPr>
            <a:r>
              <a:rPr lang="fa-IR" sz="2400" dirty="0" smtClean="0">
                <a:cs typeface="B Nazanin" pitchFamily="2" charset="-78"/>
              </a:rPr>
              <a:t>برای شروع فعالیت بازاریابی و صادرات به صورت اصولی پیشنهاد می شود در نخستین گام دانش خود را در این زمینه ارتقا دهید. انجام صادرات و فروش کالا در بازارهای خارجی از ظرائف و حساسیت های خاصی برخوردار است، که عدم توجه به آن ها ممکن است سرمایه گذاری های انسانی و مالی را در این خصوص به هدر دهد. صادرات مانند هر کار تجاری دیگر نیازمند آینده نگری، برنامه ریزی، آشنایی با روش های علمی، تحرک لازم و جلب اعتماد خریداران خارجی است. مراحل صدور کالا را می توان به شرح زیر فهرست نمود:</a:t>
            </a:r>
          </a:p>
          <a:p>
            <a:pPr algn="just" rtl="1">
              <a:buNone/>
            </a:pP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lgn="r" rtl="1"/>
            <a:r>
              <a:rPr lang="fa-IR" sz="3600" b="1" dirty="0" smtClean="0">
                <a:solidFill>
                  <a:srgbClr val="FFC000"/>
                </a:solidFill>
                <a:effectLst>
                  <a:outerShdw blurRad="38100" dist="38100" dir="2700000" algn="tl">
                    <a:srgbClr val="000000">
                      <a:alpha val="43137"/>
                    </a:srgbClr>
                  </a:outerShdw>
                </a:effectLst>
                <a:latin typeface="Tahoma" pitchFamily="34" charset="0"/>
                <a:cs typeface="B Titr" pitchFamily="2" charset="-78"/>
              </a:rPr>
              <a:t>1. </a:t>
            </a:r>
            <a:r>
              <a:rPr lang="ar-SA" sz="3600" b="1" dirty="0" smtClean="0">
                <a:solidFill>
                  <a:srgbClr val="FFC000"/>
                </a:solidFill>
                <a:effectLst>
                  <a:outerShdw blurRad="38100" dist="38100" dir="2700000" algn="tl">
                    <a:srgbClr val="000000">
                      <a:alpha val="43137"/>
                    </a:srgbClr>
                  </a:outerShdw>
                </a:effectLst>
                <a:latin typeface="Tahoma" pitchFamily="34" charset="0"/>
                <a:cs typeface="B Titr" pitchFamily="2" charset="-78"/>
              </a:rPr>
              <a:t>بازاريابي</a:t>
            </a:r>
            <a:endParaRPr lang="fa-IR" sz="3600" b="1" dirty="0" smtClean="0">
              <a:solidFill>
                <a:srgbClr val="FFC000"/>
              </a:solidFill>
              <a:effectLst>
                <a:outerShdw blurRad="38100" dist="38100" dir="2700000" algn="tl">
                  <a:srgbClr val="000000">
                    <a:alpha val="43137"/>
                  </a:srgbClr>
                </a:outerShdw>
              </a:effectLst>
              <a:latin typeface="Tahoma" pitchFamily="34" charset="0"/>
              <a:cs typeface="B Titr" pitchFamily="2" charset="-78"/>
            </a:endParaRPr>
          </a:p>
        </p:txBody>
      </p:sp>
      <p:sp>
        <p:nvSpPr>
          <p:cNvPr id="3" name="Content Placeholder 2"/>
          <p:cNvSpPr>
            <a:spLocks noGrp="1"/>
          </p:cNvSpPr>
          <p:nvPr>
            <p:ph idx="1"/>
          </p:nvPr>
        </p:nvSpPr>
        <p:spPr/>
        <p:txBody>
          <a:bodyPr>
            <a:normAutofit/>
          </a:bodyPr>
          <a:lstStyle/>
          <a:p>
            <a:pPr marL="539496" indent="-457200" algn="just" rtl="1">
              <a:buNone/>
            </a:pPr>
            <a:r>
              <a:rPr lang="fa-IR" sz="1800" dirty="0" smtClean="0">
                <a:cs typeface="B Nazanin" pitchFamily="2" charset="-78"/>
              </a:rPr>
              <a:t>       اولین و مهمترین قدم در انجام صادرات است. بازاریابی یعنی شناخت بازارهای خارجی و راه های نفوذ به آن که دستیابی به این شناخت از طریق مذاکره با خریداران، استفاده از اطلاعات و آمارهای رسمی، شرکت در نمایشگاه های بین المللی، تماس با رایزن های بازرگانی در سفارتخانه ها و اتاق های بازرگانی و همچنین استعلام از موسسات بین المللی و مراکزی که در این مورد خدمات ارائه می دهند امکانپذیر است. همچنین شناسائی کالاهای رقیب و کیفیت و قیمت آنها در بازار موردنظر و استفاده از روش های تبلیغاتی برای معرفی کالا نقش مهمی در موفقیت یک صادرکننده دارند.</a:t>
            </a:r>
            <a:endParaRPr lang="fa-IR" sz="1800" dirty="0" smtClean="0">
              <a:latin typeface="Tahoma" pitchFamily="34" charset="0"/>
              <a:cs typeface="B Nazanin" pitchFamily="2" charset="-78"/>
            </a:endParaRPr>
          </a:p>
          <a:p>
            <a:pPr marL="539496" indent="-457200" algn="r" rtl="1">
              <a:buNone/>
            </a:pPr>
            <a:endParaRPr lang="fa-IR" sz="1800" dirty="0" smtClean="0">
              <a:latin typeface="Tahoma" pitchFamily="34" charset="0"/>
              <a:cs typeface="B Nazanin" pitchFamily="2" charset="-78"/>
            </a:endParaRPr>
          </a:p>
          <a:p>
            <a:pPr marL="539496" indent="-457200" algn="r" rtl="1">
              <a:buNone/>
            </a:pPr>
            <a:r>
              <a:rPr lang="fa-IR" sz="1800" dirty="0" smtClean="0">
                <a:latin typeface="Tahoma" pitchFamily="34" charset="0"/>
                <a:cs typeface="B Nazanin" pitchFamily="2" charset="-78"/>
              </a:rPr>
              <a:t>1-1 شناسایی بازارهای بالقوه صادراتی و انتخاب بازار هدف</a:t>
            </a:r>
          </a:p>
          <a:p>
            <a:pPr marL="539496" indent="-457200" algn="r" rtl="1">
              <a:buNone/>
            </a:pPr>
            <a:r>
              <a:rPr lang="fa-IR" sz="1800" dirty="0" smtClean="0">
                <a:latin typeface="Tahoma" pitchFamily="34" charset="0"/>
                <a:cs typeface="B Nazanin" pitchFamily="2" charset="-78"/>
              </a:rPr>
              <a:t>1-2 ابزارهای بازاریابی در کشور هدف:</a:t>
            </a:r>
          </a:p>
          <a:p>
            <a:pPr algn="r" rtl="1">
              <a:buNone/>
            </a:pPr>
            <a:r>
              <a:rPr lang="fa-IR" sz="1800" dirty="0" smtClean="0">
                <a:latin typeface="Tahoma" pitchFamily="34" charset="0"/>
                <a:cs typeface="B Nazanin" pitchFamily="2" charset="-78"/>
              </a:rPr>
              <a:t>                         - استفاده از سایت های خریداران و فروشندگان جهانی</a:t>
            </a:r>
          </a:p>
          <a:p>
            <a:pPr algn="r" rtl="1">
              <a:buNone/>
            </a:pPr>
            <a:r>
              <a:rPr lang="fa-IR" sz="1800" dirty="0" smtClean="0">
                <a:latin typeface="Tahoma" pitchFamily="34" charset="0"/>
                <a:cs typeface="B Nazanin" pitchFamily="2" charset="-78"/>
              </a:rPr>
              <a:t>                         - دستیابی به اطلاعات نمایشگاه های بین المللی</a:t>
            </a:r>
          </a:p>
          <a:p>
            <a:pPr algn="r" rtl="1">
              <a:buNone/>
            </a:pPr>
            <a:r>
              <a:rPr lang="fa-IR" sz="1800" dirty="0" smtClean="0">
                <a:latin typeface="Tahoma" pitchFamily="34" charset="0"/>
                <a:cs typeface="B Nazanin" pitchFamily="2" charset="-78"/>
              </a:rPr>
              <a:t>                         - دستیابی به اطلاعات هیئت های اعزامی و پذیرشی</a:t>
            </a:r>
          </a:p>
          <a:p>
            <a:pPr algn="r" rtl="1">
              <a:buNone/>
            </a:pPr>
            <a:r>
              <a:rPr lang="fa-IR" sz="1800" dirty="0" smtClean="0">
                <a:latin typeface="Tahoma" pitchFamily="34" charset="0"/>
                <a:cs typeface="B Nazanin" pitchFamily="2" charset="-78"/>
              </a:rPr>
              <a:t>                         - اتاق ها و شوراهای مشترک</a:t>
            </a:r>
          </a:p>
          <a:p>
            <a:pPr algn="r" rtl="1">
              <a:buNone/>
            </a:pPr>
            <a:r>
              <a:rPr lang="fa-IR" sz="1800" dirty="0" smtClean="0">
                <a:latin typeface="Tahoma" pitchFamily="34" charset="0"/>
                <a:cs typeface="B Nazanin" pitchFamily="2" charset="-78"/>
              </a:rPr>
              <a:t>                         - رایزنان بازرگانی</a:t>
            </a:r>
          </a:p>
          <a:p>
            <a:endParaRPr lang="en-US" sz="18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smtClean="0">
                <a:solidFill>
                  <a:srgbClr val="FFC000"/>
                </a:solidFill>
                <a:cs typeface="B Titr" pitchFamily="2" charset="-78"/>
              </a:rPr>
              <a:t>مقدمه:</a:t>
            </a:r>
            <a:endParaRPr lang="en-US" sz="3600" dirty="0">
              <a:solidFill>
                <a:srgbClr val="FFC000"/>
              </a:solidFill>
              <a:cs typeface="B Titr" pitchFamily="2" charset="-78"/>
            </a:endParaRPr>
          </a:p>
        </p:txBody>
      </p:sp>
      <p:sp>
        <p:nvSpPr>
          <p:cNvPr id="3" name="Content Placeholder 2"/>
          <p:cNvSpPr>
            <a:spLocks noGrp="1"/>
          </p:cNvSpPr>
          <p:nvPr>
            <p:ph idx="1"/>
          </p:nvPr>
        </p:nvSpPr>
        <p:spPr/>
        <p:txBody>
          <a:bodyPr>
            <a:normAutofit/>
          </a:bodyPr>
          <a:lstStyle/>
          <a:p>
            <a:pPr algn="just" rtl="1">
              <a:buNone/>
            </a:pPr>
            <a:endParaRPr lang="fa-IR" sz="2400" dirty="0" smtClean="0">
              <a:cs typeface="B Nazanin" pitchFamily="2" charset="-78"/>
            </a:endParaRPr>
          </a:p>
          <a:p>
            <a:pPr algn="just" rtl="1">
              <a:buNone/>
            </a:pPr>
            <a:r>
              <a:rPr lang="fa-IR" sz="2400" dirty="0" smtClean="0">
                <a:cs typeface="B Nazanin" pitchFamily="2" charset="-78"/>
              </a:rPr>
              <a:t>       </a:t>
            </a:r>
          </a:p>
          <a:p>
            <a:pPr algn="just" rtl="1">
              <a:buNone/>
            </a:pPr>
            <a:r>
              <a:rPr lang="fa-IR" sz="2400" dirty="0" smtClean="0">
                <a:cs typeface="B Nazanin" pitchFamily="2" charset="-78"/>
              </a:rPr>
              <a:t>صادرات غیرنفتی همواره از مهمترین مسائل مورد نظر دست اندرکاران و سیاست گزاران اقتصادی و بازرگانی ج.ا.ایران بوده است. لذا ایجاد تسهیلات در زمینه های صادرات موجب تحرک در مکانیزم تجارت خارجی و نقش موثر در رشد تولید ناخالص ملی خواهد داشت.  </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0288" cy="1143000"/>
          </a:xfrm>
        </p:spPr>
        <p:txBody>
          <a:bodyPr>
            <a:normAutofit fontScale="90000"/>
          </a:bodyPr>
          <a:lstStyle/>
          <a:p>
            <a:pPr marL="514350" indent="-514350" algn="r" rtl="1"/>
            <a:r>
              <a:rPr lang="fa-IR" sz="3600" b="1" dirty="0" smtClean="0">
                <a:solidFill>
                  <a:srgbClr val="FFC000"/>
                </a:solidFill>
                <a:effectLst>
                  <a:outerShdw blurRad="38100" dist="38100" dir="2700000" algn="tl">
                    <a:srgbClr val="000000">
                      <a:alpha val="43137"/>
                    </a:srgbClr>
                  </a:outerShdw>
                </a:effectLst>
                <a:latin typeface="Tahoma" pitchFamily="34" charset="0"/>
                <a:cs typeface="B Titr" pitchFamily="2" charset="-78"/>
              </a:rPr>
              <a:t>2. </a:t>
            </a:r>
            <a:r>
              <a:rPr lang="ar-SA" sz="3600" b="1" dirty="0" smtClean="0">
                <a:solidFill>
                  <a:srgbClr val="FFC000"/>
                </a:solidFill>
                <a:effectLst>
                  <a:outerShdw blurRad="38100" dist="38100" dir="2700000" algn="tl">
                    <a:srgbClr val="000000">
                      <a:alpha val="43137"/>
                    </a:srgbClr>
                  </a:outerShdw>
                </a:effectLst>
                <a:latin typeface="Tahoma" pitchFamily="34" charset="0"/>
                <a:cs typeface="B Titr" pitchFamily="2" charset="-78"/>
              </a:rPr>
              <a:t>صدور پروفرما (پيش فاکتور)</a:t>
            </a:r>
            <a:r>
              <a:rPr lang="en-US" sz="3600" b="1" dirty="0" smtClean="0">
                <a:solidFill>
                  <a:srgbClr val="FFC000"/>
                </a:solidFill>
                <a:effectLst>
                  <a:outerShdw blurRad="38100" dist="38100" dir="2700000" algn="tl">
                    <a:srgbClr val="000000">
                      <a:alpha val="43137"/>
                    </a:srgbClr>
                  </a:outerShdw>
                </a:effectLst>
                <a:latin typeface="Tahoma" pitchFamily="34" charset="0"/>
                <a:cs typeface="B Titr" pitchFamily="2" charset="-78"/>
              </a:rPr>
              <a:t>   </a:t>
            </a:r>
            <a:r>
              <a:rPr lang="fa-IR" sz="3600" b="1" dirty="0" smtClean="0">
                <a:solidFill>
                  <a:srgbClr val="FFC000"/>
                </a:solidFill>
                <a:effectLst>
                  <a:outerShdw blurRad="38100" dist="38100" dir="2700000" algn="tl">
                    <a:srgbClr val="000000">
                      <a:alpha val="43137"/>
                    </a:srgbClr>
                  </a:outerShdw>
                </a:effectLst>
                <a:latin typeface="Tahoma" pitchFamily="34" charset="0"/>
                <a:cs typeface="B Titr" pitchFamily="2" charset="-78"/>
              </a:rPr>
              <a:t> </a:t>
            </a:r>
            <a:r>
              <a:rPr lang="en-US" sz="3600"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Proforma</a:t>
            </a:r>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Invoice</a:t>
            </a:r>
            <a:endParaRPr lang="fa-IR"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rtl="1">
              <a:buNone/>
            </a:pPr>
            <a:r>
              <a:rPr lang="fa-IR" sz="2200" dirty="0" smtClean="0">
                <a:cs typeface="B Nazanin" pitchFamily="2" charset="-78"/>
              </a:rPr>
              <a:t>صادرکننده باید پروفرما یا پیش فاکتور را که حاوی مشخصات کالا و فروشنده آن است برای خریدار ارسال نماید.</a:t>
            </a:r>
            <a:endParaRPr lang="en-US" sz="22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2514600" y="2209800"/>
            <a:ext cx="5029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normAutofit fontScale="90000"/>
          </a:bodyPr>
          <a:lstStyle/>
          <a:p>
            <a:pPr algn="r" rtl="1"/>
            <a:r>
              <a:rPr lang="fa-IR" sz="4000" b="1" dirty="0" smtClean="0">
                <a:solidFill>
                  <a:srgbClr val="FFC000"/>
                </a:solidFill>
                <a:cs typeface="B Titr" pitchFamily="2" charset="-78"/>
              </a:rPr>
              <a:t>اینکوترمز2010  </a:t>
            </a:r>
            <a:r>
              <a:rPr lang="fa-IR" b="1" dirty="0" smtClean="0">
                <a:solidFill>
                  <a:srgbClr val="FFC000"/>
                </a:solidFill>
                <a:cs typeface="B Titr" pitchFamily="2" charset="-78"/>
              </a:rPr>
              <a:t>              </a:t>
            </a:r>
            <a:r>
              <a:rPr lang="en-US" b="1" dirty="0" smtClean="0">
                <a:solidFill>
                  <a:srgbClr val="FFC000"/>
                </a:solidFill>
                <a:cs typeface="B Titr" pitchFamily="2" charset="-78"/>
              </a:rPr>
              <a:t>    </a:t>
            </a:r>
            <a:r>
              <a:rPr lang="fa-IR" b="1" dirty="0" smtClean="0">
                <a:solidFill>
                  <a:srgbClr val="FFC000"/>
                </a:solidFill>
                <a:cs typeface="B Titr" pitchFamily="2" charset="-78"/>
              </a:rPr>
              <a:t> </a:t>
            </a:r>
            <a:r>
              <a:rPr lang="en-US" sz="3600" b="1" dirty="0" smtClean="0">
                <a:solidFill>
                  <a:srgbClr val="FFC000"/>
                </a:solidFill>
                <a:latin typeface="Times New Roman" pitchFamily="18" charset="0"/>
                <a:cs typeface="Times New Roman" pitchFamily="18" charset="0"/>
              </a:rPr>
              <a:t>INCOTERMS </a:t>
            </a:r>
            <a:endParaRPr lang="en-US" b="1" dirty="0">
              <a:solidFill>
                <a:srgbClr val="FFC000"/>
              </a:solidFill>
              <a:cs typeface="B Titr"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143000" y="2057400"/>
            <a:ext cx="7848600" cy="4495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66800" y="1219200"/>
            <a:ext cx="2971801"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4000" b="1" dirty="0" smtClean="0">
                <a:solidFill>
                  <a:srgbClr val="FFC000"/>
                </a:solidFill>
                <a:cs typeface="B Titr" pitchFamily="2" charset="-78"/>
              </a:rPr>
              <a:t>اینکوترمز2010  </a:t>
            </a:r>
            <a:r>
              <a:rPr lang="fa-IR" b="1" dirty="0" smtClean="0">
                <a:solidFill>
                  <a:srgbClr val="FFC000"/>
                </a:solidFill>
                <a:cs typeface="B Titr" pitchFamily="2" charset="-78"/>
              </a:rPr>
              <a:t>              </a:t>
            </a:r>
            <a:r>
              <a:rPr lang="en-US" b="1" dirty="0" smtClean="0">
                <a:solidFill>
                  <a:srgbClr val="FFC000"/>
                </a:solidFill>
                <a:cs typeface="B Titr" pitchFamily="2" charset="-78"/>
              </a:rPr>
              <a:t>    </a:t>
            </a:r>
            <a:r>
              <a:rPr lang="fa-IR" b="1" dirty="0" smtClean="0">
                <a:solidFill>
                  <a:srgbClr val="FFC000"/>
                </a:solidFill>
                <a:cs typeface="B Titr" pitchFamily="2" charset="-78"/>
              </a:rPr>
              <a:t> </a:t>
            </a:r>
            <a:r>
              <a:rPr lang="en-US" sz="3600" b="1" dirty="0" smtClean="0">
                <a:solidFill>
                  <a:srgbClr val="FFC000"/>
                </a:solidFill>
                <a:latin typeface="Times New Roman" pitchFamily="18" charset="0"/>
                <a:cs typeface="Times New Roman" pitchFamily="18" charset="0"/>
              </a:rPr>
              <a:t>INCOTERMS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143000" y="1524000"/>
            <a:ext cx="77914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4000" b="1" dirty="0" smtClean="0">
                <a:solidFill>
                  <a:srgbClr val="FFC000"/>
                </a:solidFill>
                <a:cs typeface="B Titr" pitchFamily="2" charset="-78"/>
              </a:rPr>
              <a:t>اینکوترمز2010  </a:t>
            </a:r>
            <a:r>
              <a:rPr lang="fa-IR" b="1" dirty="0" smtClean="0">
                <a:solidFill>
                  <a:srgbClr val="FFC000"/>
                </a:solidFill>
                <a:cs typeface="B Titr" pitchFamily="2" charset="-78"/>
              </a:rPr>
              <a:t>              </a:t>
            </a:r>
            <a:r>
              <a:rPr lang="en-US" b="1" dirty="0" smtClean="0">
                <a:solidFill>
                  <a:srgbClr val="FFC000"/>
                </a:solidFill>
                <a:cs typeface="B Titr" pitchFamily="2" charset="-78"/>
              </a:rPr>
              <a:t>    </a:t>
            </a:r>
            <a:r>
              <a:rPr lang="fa-IR" b="1" dirty="0" smtClean="0">
                <a:solidFill>
                  <a:srgbClr val="FFC000"/>
                </a:solidFill>
                <a:cs typeface="B Titr" pitchFamily="2" charset="-78"/>
              </a:rPr>
              <a:t> </a:t>
            </a:r>
            <a:r>
              <a:rPr lang="en-US" sz="3600" b="1" dirty="0" smtClean="0">
                <a:solidFill>
                  <a:srgbClr val="FFC000"/>
                </a:solidFill>
                <a:latin typeface="Times New Roman" pitchFamily="18" charset="0"/>
                <a:cs typeface="Times New Roman" pitchFamily="18" charset="0"/>
              </a:rPr>
              <a:t>INCOTERMS</a:t>
            </a: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3075" name="Picture 3"/>
          <p:cNvPicPr>
            <a:picLocks noGrp="1" noChangeAspect="1" noChangeArrowheads="1"/>
          </p:cNvPicPr>
          <p:nvPr>
            <p:ph idx="1"/>
          </p:nvPr>
        </p:nvPicPr>
        <p:blipFill>
          <a:blip r:embed="rId2" cstate="print"/>
          <a:srcRect/>
          <a:stretch>
            <a:fillRect/>
          </a:stretch>
        </p:blipFill>
        <p:spPr bwMode="auto">
          <a:xfrm>
            <a:off x="1143000" y="1219200"/>
            <a:ext cx="779145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Autofit/>
          </a:bodyPr>
          <a:lstStyle/>
          <a:p>
            <a:pPr algn="r" rtl="1"/>
            <a:r>
              <a:rPr lang="fa-IR" sz="3600" b="1" dirty="0" smtClean="0">
                <a:solidFill>
                  <a:srgbClr val="FFC000"/>
                </a:solidFill>
                <a:cs typeface="B Titr" pitchFamily="2" charset="-78"/>
              </a:rPr>
              <a:t>روش های پرداخت/دریافت ارزی و قوانین آن</a:t>
            </a:r>
            <a:endParaRPr lang="en-US" sz="3600" b="1" dirty="0">
              <a:solidFill>
                <a:srgbClr val="FFC000"/>
              </a:solidFill>
              <a:cs typeface="B Titr" pitchFamily="2" charset="-78"/>
            </a:endParaRPr>
          </a:p>
        </p:txBody>
      </p:sp>
      <p:sp>
        <p:nvSpPr>
          <p:cNvPr id="3" name="Content Placeholder 2"/>
          <p:cNvSpPr>
            <a:spLocks noGrp="1"/>
          </p:cNvSpPr>
          <p:nvPr>
            <p:ph idx="1"/>
          </p:nvPr>
        </p:nvSpPr>
        <p:spPr>
          <a:xfrm>
            <a:off x="1435608" y="2057400"/>
            <a:ext cx="7498080" cy="4191000"/>
          </a:xfrm>
        </p:spPr>
        <p:txBody>
          <a:bodyPr>
            <a:normAutofit/>
          </a:bodyPr>
          <a:lstStyle/>
          <a:p>
            <a:pPr algn="r" rtl="1">
              <a:buNone/>
            </a:pPr>
            <a:r>
              <a:rPr lang="fa-IR" sz="2400" dirty="0" smtClean="0">
                <a:cs typeface="B Nazanin" pitchFamily="2" charset="-78"/>
              </a:rPr>
              <a:t>الف) روش هایی که ریسک فروشنده زیاد ولی ریسک خریدار کم است.</a:t>
            </a:r>
          </a:p>
          <a:p>
            <a:pPr algn="r" rtl="1">
              <a:buNone/>
            </a:pPr>
            <a:r>
              <a:rPr lang="fa-IR" sz="2400" dirty="0" smtClean="0">
                <a:cs typeface="B Nazanin" pitchFamily="2" charset="-78"/>
              </a:rPr>
              <a:t>ب) روش هایی که ریسک خریدار زیاد و ریسک فروشنده کم است.</a:t>
            </a:r>
          </a:p>
          <a:p>
            <a:pPr algn="r" rtl="1">
              <a:buNone/>
            </a:pP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1143000"/>
          </a:xfrm>
        </p:spPr>
        <p:txBody>
          <a:bodyPr>
            <a:noAutofit/>
          </a:bodyPr>
          <a:lstStyle/>
          <a:p>
            <a:pPr algn="r" rtl="1"/>
            <a:r>
              <a:rPr lang="fa-IR" sz="3200" b="1" dirty="0" smtClean="0">
                <a:solidFill>
                  <a:srgbClr val="FFC000"/>
                </a:solidFill>
                <a:effectLst>
                  <a:outerShdw blurRad="38100" dist="38100" dir="2700000" algn="tl">
                    <a:srgbClr val="000000">
                      <a:alpha val="43137"/>
                    </a:srgbClr>
                  </a:outerShdw>
                </a:effectLst>
                <a:cs typeface="B Titr" pitchFamily="2" charset="-78"/>
              </a:rPr>
              <a:t>الف-1 تجارت بر اساس حساب باز </a:t>
            </a:r>
            <a:r>
              <a:rPr lang="fa-IR"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open account trade</a:t>
            </a:r>
            <a:r>
              <a:rPr lang="fa-IR" sz="3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4140" name="Picture 44"/>
          <p:cNvPicPr>
            <a:picLocks noGrp="1" noChangeAspect="1" noChangeArrowheads="1"/>
          </p:cNvPicPr>
          <p:nvPr>
            <p:ph idx="1"/>
          </p:nvPr>
        </p:nvPicPr>
        <p:blipFill>
          <a:blip r:embed="rId2" cstate="print"/>
          <a:srcRect/>
          <a:stretch>
            <a:fillRect/>
          </a:stretch>
        </p:blipFill>
        <p:spPr bwMode="auto">
          <a:xfrm>
            <a:off x="2133601" y="1905000"/>
            <a:ext cx="5751512"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solidFill>
                  <a:srgbClr val="FFC000"/>
                </a:solidFill>
                <a:effectLst>
                  <a:outerShdw blurRad="38100" dist="38100" dir="2700000" algn="tl">
                    <a:srgbClr val="000000">
                      <a:alpha val="43137"/>
                    </a:srgbClr>
                  </a:outerShdw>
                </a:effectLst>
                <a:cs typeface="B Titr" pitchFamily="2" charset="-78"/>
              </a:rPr>
              <a:t>الف-2 برات ساده</a:t>
            </a:r>
            <a:r>
              <a:rPr lang="en-US" sz="3600" b="1" dirty="0" smtClean="0">
                <a:solidFill>
                  <a:srgbClr val="FFC000"/>
                </a:solidFill>
                <a:effectLst>
                  <a:outerShdw blurRad="38100" dist="38100" dir="2700000" algn="tl">
                    <a:srgbClr val="000000">
                      <a:alpha val="43137"/>
                    </a:srgbClr>
                  </a:outerShdw>
                </a:effectLst>
                <a:cs typeface="B Titr" pitchFamily="2" charset="-78"/>
              </a:rPr>
              <a:t>             </a:t>
            </a:r>
            <a:r>
              <a:rPr lang="fa-IR" sz="3600" b="1" dirty="0" smtClean="0">
                <a:solidFill>
                  <a:srgbClr val="FFC000"/>
                </a:solidFill>
                <a:effectLst>
                  <a:outerShdw blurRad="38100" dist="38100" dir="2700000" algn="tl">
                    <a:srgbClr val="000000">
                      <a:alpha val="43137"/>
                    </a:srgbClr>
                  </a:outerShdw>
                </a:effectLst>
                <a:cs typeface="B Titr" pitchFamily="2" charset="-78"/>
              </a:rPr>
              <a:t> </a:t>
            </a:r>
            <a:r>
              <a:rPr lang="en-US" sz="36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Clean Draft</a:t>
            </a:r>
            <a:endPar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52230" name="Picture 6"/>
          <p:cNvPicPr>
            <a:picLocks noGrp="1" noChangeAspect="1" noChangeArrowheads="1"/>
          </p:cNvPicPr>
          <p:nvPr>
            <p:ph idx="1"/>
          </p:nvPr>
        </p:nvPicPr>
        <p:blipFill>
          <a:blip r:embed="rId2" cstate="print"/>
          <a:srcRect/>
          <a:stretch>
            <a:fillRect/>
          </a:stretch>
        </p:blipFill>
        <p:spPr bwMode="auto">
          <a:xfrm>
            <a:off x="2133600" y="1647825"/>
            <a:ext cx="5741987" cy="4752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33688" cy="1143000"/>
          </a:xfrm>
        </p:spPr>
        <p:txBody>
          <a:bodyPr>
            <a:normAutofit/>
          </a:bodyPr>
          <a:lstStyle/>
          <a:p>
            <a:pPr algn="r" rtl="1"/>
            <a:r>
              <a:rPr lang="fa-IR" sz="3200" b="1" dirty="0" smtClean="0">
                <a:solidFill>
                  <a:srgbClr val="FFC000"/>
                </a:solidFill>
                <a:cs typeface="B Titr" pitchFamily="2" charset="-78"/>
              </a:rPr>
              <a:t>الف-3 برات وصولی اسنادی </a:t>
            </a:r>
            <a:r>
              <a:rPr lang="en-US" sz="2800" b="1" dirty="0" smtClean="0">
                <a:solidFill>
                  <a:srgbClr val="FFC000"/>
                </a:solidFill>
                <a:latin typeface="Times New Roman" pitchFamily="18" charset="0"/>
                <a:cs typeface="Times New Roman" pitchFamily="18" charset="0"/>
              </a:rPr>
              <a:t>Documentary</a:t>
            </a:r>
            <a:r>
              <a:rPr lang="en-US" sz="2800" b="1" dirty="0" smtClean="0">
                <a:solidFill>
                  <a:srgbClr val="FFC000"/>
                </a:solidFill>
                <a:cs typeface="B Titr" pitchFamily="2" charset="-78"/>
              </a:rPr>
              <a:t> </a:t>
            </a:r>
            <a:r>
              <a:rPr lang="en-US" sz="2800" b="1" dirty="0" smtClean="0">
                <a:solidFill>
                  <a:srgbClr val="FFC000"/>
                </a:solidFill>
                <a:latin typeface="Times New Roman" pitchFamily="18" charset="0"/>
                <a:cs typeface="Times New Roman" pitchFamily="18" charset="0"/>
              </a:rPr>
              <a:t>Collection  </a:t>
            </a:r>
            <a:endParaRPr lang="en-US" sz="2800" b="1" dirty="0">
              <a:solidFill>
                <a:srgbClr val="FFC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3251" name="Picture 3"/>
          <p:cNvPicPr>
            <a:picLocks noGrp="1" noChangeAspect="1" noChangeArrowheads="1"/>
          </p:cNvPicPr>
          <p:nvPr>
            <p:ph idx="1"/>
          </p:nvPr>
        </p:nvPicPr>
        <p:blipFill>
          <a:blip r:embed="rId2" cstate="print"/>
          <a:srcRect/>
          <a:stretch>
            <a:fillRect/>
          </a:stretch>
        </p:blipFill>
        <p:spPr bwMode="auto">
          <a:xfrm>
            <a:off x="2133601" y="1538287"/>
            <a:ext cx="5846762" cy="471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19288" cy="1143000"/>
          </a:xfrm>
        </p:spPr>
        <p:txBody>
          <a:bodyPr>
            <a:normAutofit fontScale="90000"/>
          </a:bodyPr>
          <a:lstStyle/>
          <a:p>
            <a:pPr algn="r" rtl="1"/>
            <a:r>
              <a:rPr lang="fa-IR" sz="3600" dirty="0" smtClean="0">
                <a:solidFill>
                  <a:srgbClr val="FFC000"/>
                </a:solidFill>
                <a:cs typeface="B Titr" pitchFamily="2" charset="-78"/>
              </a:rPr>
              <a:t>ب-1 روش حواله ای</a:t>
            </a:r>
            <a:r>
              <a:rPr lang="en-US" sz="3600" dirty="0" smtClean="0">
                <a:solidFill>
                  <a:srgbClr val="FFC000"/>
                </a:solidFill>
                <a:cs typeface="B Titr" pitchFamily="2" charset="-78"/>
              </a:rPr>
              <a:t>      </a:t>
            </a:r>
            <a:r>
              <a:rPr lang="fa-IR" sz="3600" dirty="0" smtClean="0">
                <a:solidFill>
                  <a:srgbClr val="FFC000"/>
                </a:solidFill>
                <a:cs typeface="B Titr" pitchFamily="2" charset="-78"/>
              </a:rPr>
              <a:t> </a:t>
            </a:r>
            <a:r>
              <a:rPr lang="en-US" sz="3600" b="1" dirty="0" smtClean="0">
                <a:solidFill>
                  <a:srgbClr val="FFC000"/>
                </a:solidFill>
                <a:latin typeface="Times New Roman" pitchFamily="18" charset="0"/>
                <a:cs typeface="Times New Roman" pitchFamily="18" charset="0"/>
              </a:rPr>
              <a:t>Full Advance Payment</a:t>
            </a:r>
            <a:endParaRPr lang="en-US" sz="3600" b="1" dirty="0">
              <a:solidFill>
                <a:srgbClr val="FFC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55298" name="Picture 2"/>
          <p:cNvPicPr>
            <a:picLocks noGrp="1" noChangeAspect="1" noChangeArrowheads="1"/>
          </p:cNvPicPr>
          <p:nvPr>
            <p:ph idx="1"/>
          </p:nvPr>
        </p:nvPicPr>
        <p:blipFill>
          <a:blip r:embed="rId2" cstate="print"/>
          <a:srcRect/>
          <a:stretch>
            <a:fillRect/>
          </a:stretch>
        </p:blipFill>
        <p:spPr bwMode="auto">
          <a:xfrm>
            <a:off x="2057400" y="1752600"/>
            <a:ext cx="592772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a:bodyPr>
          <a:lstStyle/>
          <a:p>
            <a:pPr algn="r" rtl="1"/>
            <a:r>
              <a:rPr lang="fa-IR" sz="2400" b="1" dirty="0" smtClean="0">
                <a:solidFill>
                  <a:srgbClr val="FFC000"/>
                </a:solidFill>
                <a:cs typeface="B Titr" pitchFamily="2" charset="-78"/>
              </a:rPr>
              <a:t>ب-2 حواله با اخذ ضمانت نامه بانکی </a:t>
            </a:r>
            <a:r>
              <a:rPr lang="en-US" sz="2400" b="1" dirty="0" smtClean="0">
                <a:solidFill>
                  <a:srgbClr val="FFC000"/>
                </a:solidFill>
                <a:latin typeface="Times New Roman" pitchFamily="18" charset="0"/>
                <a:cs typeface="Times New Roman" pitchFamily="18" charset="0"/>
              </a:rPr>
              <a:t>Full Advance Payment by Guaranty</a:t>
            </a:r>
            <a:r>
              <a:rPr lang="fa-IR" sz="2400" b="1" dirty="0" smtClean="0">
                <a:solidFill>
                  <a:srgbClr val="FFC000"/>
                </a:solidFill>
                <a:cs typeface="B Titr" pitchFamily="2" charset="-78"/>
              </a:rPr>
              <a:t> </a:t>
            </a:r>
            <a:endParaRPr lang="en-US" sz="2400" b="1" dirty="0">
              <a:solidFill>
                <a:srgbClr val="FFC000"/>
              </a:solidFill>
              <a:cs typeface="B Titr"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56322" name="Picture 2"/>
          <p:cNvPicPr>
            <a:picLocks noGrp="1" noChangeAspect="1" noChangeArrowheads="1"/>
          </p:cNvPicPr>
          <p:nvPr>
            <p:ph idx="1"/>
          </p:nvPr>
        </p:nvPicPr>
        <p:blipFill>
          <a:blip r:embed="rId2" cstate="print"/>
          <a:srcRect/>
          <a:stretch>
            <a:fillRect/>
          </a:stretch>
        </p:blipFill>
        <p:spPr bwMode="auto">
          <a:xfrm>
            <a:off x="1981200" y="1957387"/>
            <a:ext cx="5951537" cy="413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8001000" cy="5334000"/>
          </a:xfrm>
        </p:spPr>
        <p:txBody>
          <a:bodyPr>
            <a:noAutofit/>
          </a:bodyPr>
          <a:lstStyle/>
          <a:p>
            <a:pPr marL="0" indent="0" algn="just" rtl="1">
              <a:lnSpc>
                <a:spcPct val="170000"/>
              </a:lnSpc>
              <a:buNone/>
            </a:pPr>
            <a:r>
              <a:rPr lang="fa-IR" sz="2400" dirty="0" smtClean="0">
                <a:cs typeface="B Nazanin" pitchFamily="2" charset="-78"/>
              </a:rPr>
              <a:t>صادرات در لغت به معنای انتقال کالا یا ارسال و فرستادن کالا از جایی به جای دیگر چه در داخل کشور و یا از داخل به خارج کشور است. در این مجموعه منظور از صادرات:</a:t>
            </a:r>
          </a:p>
          <a:p>
            <a:pPr marL="0" indent="0" algn="just" rtl="1">
              <a:lnSpc>
                <a:spcPct val="170000"/>
              </a:lnSpc>
              <a:buFont typeface="Wingdings" pitchFamily="2" charset="2"/>
              <a:buChar char="q"/>
            </a:pPr>
            <a:r>
              <a:rPr lang="fa-IR" sz="2400" dirty="0" smtClean="0">
                <a:cs typeface="B Nazanin" pitchFamily="2" charset="-78"/>
              </a:rPr>
              <a:t> عمل خارج کردن کالا از قلمرو گمرکي کشور</a:t>
            </a:r>
          </a:p>
          <a:p>
            <a:pPr marL="0" indent="0" algn="just" rtl="1">
              <a:lnSpc>
                <a:spcPct val="170000"/>
              </a:lnSpc>
              <a:buFont typeface="Wingdings" pitchFamily="2" charset="2"/>
              <a:buChar char="q"/>
            </a:pPr>
            <a:r>
              <a:rPr lang="fa-IR" sz="2400" dirty="0" smtClean="0">
                <a:cs typeface="B Nazanin" pitchFamily="2" charset="-78"/>
              </a:rPr>
              <a:t> ارسال کالا از سرزمين اصلي به مناطق ويژه و آزاد</a:t>
            </a:r>
          </a:p>
          <a:p>
            <a:pPr marL="0" indent="0" algn="just" rtl="1">
              <a:lnSpc>
                <a:spcPct val="170000"/>
              </a:lnSpc>
              <a:buFont typeface="Wingdings" pitchFamily="2" charset="2"/>
              <a:buChar char="q"/>
            </a:pPr>
            <a:r>
              <a:rPr lang="fa-IR" sz="2400" dirty="0" smtClean="0">
                <a:cs typeface="B Nazanin" pitchFamily="2" charset="-78"/>
              </a:rPr>
              <a:t> ارسال کالاي توليد شده در مناطق ويژه اقتصادي و مناطق آزاد</a:t>
            </a:r>
          </a:p>
          <a:p>
            <a:pPr marL="0" indent="0" algn="just" rtl="1">
              <a:lnSpc>
                <a:spcPct val="170000"/>
              </a:lnSpc>
              <a:buNone/>
            </a:pPr>
            <a:endParaRPr lang="fa-IR" sz="2400" dirty="0" smtClean="0">
              <a:cs typeface="B Nazanin" pitchFamily="2" charset="-78"/>
            </a:endParaRPr>
          </a:p>
        </p:txBody>
      </p:sp>
      <p:sp>
        <p:nvSpPr>
          <p:cNvPr id="5" name="Title 1"/>
          <p:cNvSpPr txBox="1">
            <a:spLocks/>
          </p:cNvSpPr>
          <p:nvPr/>
        </p:nvSpPr>
        <p:spPr>
          <a:xfrm>
            <a:off x="1447800" y="381000"/>
            <a:ext cx="7498080" cy="1143000"/>
          </a:xfrm>
          <a:prstGeom prst="rect">
            <a:avLst/>
          </a:prstGeom>
        </p:spPr>
        <p:txBody>
          <a:bodyPr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FFC000"/>
                </a:solidFill>
                <a:effectLst>
                  <a:outerShdw blurRad="50000" dist="30000" dir="5400000" algn="tl" rotWithShape="0">
                    <a:srgbClr val="000000">
                      <a:alpha val="30000"/>
                    </a:srgbClr>
                  </a:outerShdw>
                </a:effectLst>
                <a:uLnTx/>
                <a:uFillTx/>
                <a:latin typeface="+mj-lt"/>
                <a:ea typeface="+mj-ea"/>
                <a:cs typeface="B Titr" pitchFamily="2" charset="-78"/>
              </a:rPr>
              <a:t> تعریف</a:t>
            </a:r>
            <a:r>
              <a:rPr kumimoji="0" lang="fa-IR" sz="3600" b="1" i="0" u="none" strike="noStrike" kern="1200" cap="none" spc="0" normalizeH="0" noProof="0" dirty="0" smtClean="0">
                <a:ln>
                  <a:noFill/>
                </a:ln>
                <a:solidFill>
                  <a:srgbClr val="FFC000"/>
                </a:solidFill>
                <a:effectLst>
                  <a:outerShdw blurRad="50000" dist="30000" dir="5400000" algn="tl" rotWithShape="0">
                    <a:srgbClr val="000000">
                      <a:alpha val="30000"/>
                    </a:srgbClr>
                  </a:outerShdw>
                </a:effectLst>
                <a:uLnTx/>
                <a:uFillTx/>
                <a:latin typeface="+mj-lt"/>
                <a:ea typeface="+mj-ea"/>
                <a:cs typeface="B Titr" pitchFamily="2" charset="-78"/>
              </a:rPr>
              <a:t> </a:t>
            </a:r>
            <a:r>
              <a:rPr kumimoji="0" lang="fa-IR" sz="3600" b="1" i="0" u="none" strike="noStrike" kern="1200" cap="none" spc="0" normalizeH="0" baseline="0" noProof="0" dirty="0" smtClean="0">
                <a:ln>
                  <a:noFill/>
                </a:ln>
                <a:solidFill>
                  <a:srgbClr val="FFC000"/>
                </a:solidFill>
                <a:effectLst>
                  <a:outerShdw blurRad="50000" dist="30000" dir="5400000" algn="tl" rotWithShape="0">
                    <a:srgbClr val="000000">
                      <a:alpha val="30000"/>
                    </a:srgbClr>
                  </a:outerShdw>
                </a:effectLst>
                <a:uLnTx/>
                <a:uFillTx/>
                <a:latin typeface="+mj-lt"/>
                <a:ea typeface="+mj-ea"/>
                <a:cs typeface="B Titr" pitchFamily="2" charset="-78"/>
              </a:rPr>
              <a:t>صادرات</a:t>
            </a:r>
            <a:endParaRPr kumimoji="0" lang="en-US" sz="3600" b="1" i="0" u="none" strike="noStrike" kern="1200" cap="none" spc="0" normalizeH="0" baseline="0" noProof="0" dirty="0">
              <a:ln>
                <a:noFill/>
              </a:ln>
              <a:solidFill>
                <a:srgbClr val="FFC000"/>
              </a:solidFill>
              <a:effectLst>
                <a:outerShdw blurRad="50000" dist="30000" dir="5400000" algn="tl" rotWithShape="0">
                  <a:srgbClr val="000000">
                    <a:alpha val="30000"/>
                  </a:srgbClr>
                </a:outerShdw>
              </a:effectLst>
              <a:uLnTx/>
              <a:uFillTx/>
              <a:latin typeface="+mj-lt"/>
              <a:ea typeface="+mj-ea"/>
              <a:cs typeface="B Titr" pitchFamily="2" charset="-78"/>
            </a:endParaRPr>
          </a:p>
        </p:txBody>
      </p:sp>
    </p:spTree>
    <p:extLst>
      <p:ext uri="{BB962C8B-B14F-4D97-AF65-F5344CB8AC3E}">
        <p14:creationId xmlns:p14="http://schemas.microsoft.com/office/powerpoint/2010/main" val="3223840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solidFill>
                  <a:srgbClr val="FFC000"/>
                </a:solidFill>
                <a:cs typeface="B Titr" pitchFamily="2" charset="-78"/>
              </a:rPr>
              <a:t>ب-3 اعتبار اسنادی</a:t>
            </a:r>
            <a:r>
              <a:rPr lang="en-US" sz="3600" b="1" dirty="0" smtClean="0">
                <a:solidFill>
                  <a:srgbClr val="FFC000"/>
                </a:solidFill>
                <a:cs typeface="B Titr" pitchFamily="2" charset="-78"/>
              </a:rPr>
              <a:t> </a:t>
            </a:r>
            <a:r>
              <a:rPr lang="en-US" sz="3600" b="1" dirty="0" smtClean="0">
                <a:solidFill>
                  <a:srgbClr val="FFC000"/>
                </a:solidFill>
                <a:latin typeface="Times New Roman" pitchFamily="18" charset="0"/>
                <a:cs typeface="Times New Roman" pitchFamily="18" charset="0"/>
              </a:rPr>
              <a:t>Letter of Credit       </a:t>
            </a:r>
            <a:endParaRPr lang="en-US" sz="3600" b="1" dirty="0">
              <a:solidFill>
                <a:srgbClr val="FFC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54275" name="Picture 3"/>
          <p:cNvPicPr>
            <a:picLocks noGrp="1" noChangeAspect="1" noChangeArrowheads="1"/>
          </p:cNvPicPr>
          <p:nvPr>
            <p:ph idx="1"/>
          </p:nvPr>
        </p:nvPicPr>
        <p:blipFill>
          <a:blip r:embed="rId2" cstate="print"/>
          <a:srcRect/>
          <a:stretch>
            <a:fillRect/>
          </a:stretch>
        </p:blipFill>
        <p:spPr bwMode="auto">
          <a:xfrm>
            <a:off x="1905000" y="1662112"/>
            <a:ext cx="6084887" cy="443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lgn="r" rtl="1"/>
            <a:r>
              <a:rPr lang="fa-IR" sz="3600" b="1" dirty="0" smtClean="0">
                <a:solidFill>
                  <a:srgbClr val="FFC000"/>
                </a:solidFill>
                <a:latin typeface="Tahoma" pitchFamily="34" charset="0"/>
                <a:cs typeface="B Titr" pitchFamily="2" charset="-78"/>
              </a:rPr>
              <a:t>3. </a:t>
            </a:r>
            <a:r>
              <a:rPr lang="ar-SA" sz="3600" b="1" dirty="0" smtClean="0">
                <a:solidFill>
                  <a:srgbClr val="FFC000"/>
                </a:solidFill>
                <a:latin typeface="Tahoma" pitchFamily="34" charset="0"/>
                <a:cs typeface="B Titr" pitchFamily="2" charset="-78"/>
              </a:rPr>
              <a:t>تهيه</a:t>
            </a:r>
            <a:r>
              <a:rPr lang="fa-IR" sz="3600" b="1" dirty="0" smtClean="0">
                <a:solidFill>
                  <a:srgbClr val="FFC000"/>
                </a:solidFill>
                <a:latin typeface="Tahoma" pitchFamily="34" charset="0"/>
                <a:cs typeface="B Titr" pitchFamily="2" charset="-78"/>
              </a:rPr>
              <a:t>،</a:t>
            </a:r>
            <a:r>
              <a:rPr lang="ar-SA" sz="3600" b="1" dirty="0" smtClean="0">
                <a:solidFill>
                  <a:srgbClr val="FFC000"/>
                </a:solidFill>
                <a:latin typeface="Tahoma" pitchFamily="34" charset="0"/>
                <a:cs typeface="B Titr" pitchFamily="2" charset="-78"/>
              </a:rPr>
              <a:t> تدارک و بسته بندي</a:t>
            </a:r>
            <a:endParaRPr lang="fa-IR" sz="3600" b="1" dirty="0" smtClean="0">
              <a:solidFill>
                <a:srgbClr val="FFC000"/>
              </a:solidFill>
              <a:latin typeface="Tahoma" pitchFamily="34" charset="0"/>
              <a:cs typeface="B Titr" pitchFamily="2" charset="-78"/>
            </a:endParaRPr>
          </a:p>
        </p:txBody>
      </p:sp>
      <p:sp>
        <p:nvSpPr>
          <p:cNvPr id="3" name="Content Placeholder 2"/>
          <p:cNvSpPr>
            <a:spLocks noGrp="1"/>
          </p:cNvSpPr>
          <p:nvPr>
            <p:ph idx="1"/>
          </p:nvPr>
        </p:nvSpPr>
        <p:spPr/>
        <p:txBody>
          <a:bodyPr>
            <a:normAutofit/>
          </a:bodyPr>
          <a:lstStyle/>
          <a:p>
            <a:pPr lvl="0" algn="just" rtl="1">
              <a:buNone/>
            </a:pPr>
            <a:r>
              <a:rPr lang="fa-IR" sz="2000" dirty="0" smtClean="0">
                <a:cs typeface="B Nazanin" pitchFamily="2" charset="-78"/>
              </a:rPr>
              <a:t>صادرکننده در این مرحله باید کالا را تهیه و مطابق با توافق به عمل آمده بسته بندی نماید.</a:t>
            </a:r>
            <a:endParaRPr lang="en-US" sz="2000" dirty="0" smtClean="0">
              <a:cs typeface="B Nazanin" pitchFamily="2" charset="-78"/>
            </a:endParaRPr>
          </a:p>
          <a:p>
            <a:pPr algn="just" rtl="1">
              <a:buNone/>
            </a:pPr>
            <a:r>
              <a:rPr lang="ar-SA" sz="2000" dirty="0" smtClean="0">
                <a:cs typeface="B Nazanin" pitchFamily="2" charset="-78"/>
              </a:rPr>
              <a:t>از دیگر خدمات سازمان توسعه تجارت ایران ارائه مشاوره در زمینه بسته بندی صادراتی می باشد که محلی جهت اجرای این امر تحت عنوان کلینیک و مرکز مشاوره بسته بندی در محل سازمان توسعه تجارت ایران تخصیص یافته است. اطلاعات بیشتر در این زمینه در بخش بسته بندی صادراتی سایت سازمان توسعه تجارت ایران موجود می باشد. چگونگی جانمایی این بخش بر روی سایت سازمان توسعه تجارت ایران در تصویر زیر آمده است</a:t>
            </a:r>
            <a:r>
              <a:rPr lang="fa-IR" sz="2000" dirty="0" smtClean="0">
                <a:cs typeface="B Nazanin" pitchFamily="2" charset="-78"/>
              </a:rPr>
              <a:t>.</a:t>
            </a:r>
          </a:p>
          <a:p>
            <a:pPr algn="just" rtl="1">
              <a:buNone/>
            </a:pPr>
            <a:endParaRPr lang="fa-IR" sz="2000" dirty="0" smtClean="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1026" name="Picture 2" descr="C:\Users\z.farmani\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7596188"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lgn="r" rtl="1"/>
            <a:r>
              <a:rPr lang="fa-IR" sz="3600" b="1" dirty="0" smtClean="0">
                <a:solidFill>
                  <a:srgbClr val="FFC000"/>
                </a:solidFill>
                <a:latin typeface="Tahoma" pitchFamily="34" charset="0"/>
                <a:cs typeface="B Titr" pitchFamily="2" charset="-78"/>
              </a:rPr>
              <a:t>4. </a:t>
            </a:r>
            <a:r>
              <a:rPr lang="ar-SA" sz="3600" b="1" dirty="0" smtClean="0">
                <a:solidFill>
                  <a:srgbClr val="FFC000"/>
                </a:solidFill>
                <a:latin typeface="Tahoma" pitchFamily="34" charset="0"/>
                <a:cs typeface="B Titr" pitchFamily="2" charset="-78"/>
              </a:rPr>
              <a:t>تعيين قيمت صادراتي</a:t>
            </a:r>
            <a:endParaRPr lang="fa-IR" sz="3600" b="1" dirty="0" smtClean="0">
              <a:solidFill>
                <a:srgbClr val="FFC000"/>
              </a:solidFill>
              <a:latin typeface="Tahoma" pitchFamily="34" charset="0"/>
              <a:cs typeface="B Titr" pitchFamily="2" charset="-78"/>
            </a:endParaRPr>
          </a:p>
        </p:txBody>
      </p:sp>
      <p:sp>
        <p:nvSpPr>
          <p:cNvPr id="3" name="Content Placeholder 2"/>
          <p:cNvSpPr>
            <a:spLocks noGrp="1"/>
          </p:cNvSpPr>
          <p:nvPr>
            <p:ph idx="1"/>
          </p:nvPr>
        </p:nvSpPr>
        <p:spPr>
          <a:xfrm>
            <a:off x="1435608" y="1828800"/>
            <a:ext cx="7498080" cy="4419600"/>
          </a:xfrm>
        </p:spPr>
        <p:txBody>
          <a:bodyPr>
            <a:normAutofit/>
          </a:bodyPr>
          <a:lstStyle/>
          <a:p>
            <a:pPr algn="just" rtl="1">
              <a:buNone/>
            </a:pPr>
            <a:r>
              <a:rPr lang="fa-IR" sz="2400" dirty="0" smtClean="0">
                <a:cs typeface="B Nazanin" pitchFamily="2" charset="-78"/>
              </a:rPr>
              <a:t>صادرکننده برای تعیین قیمت کالاهای صادراتی خود باید به کمیسیون نرخ گذاری مراجعه کند. این کمیسیون مرکب از نمایندگان وزارت بازرگانی، مرکز توسعه صادرات (سازمان توسعه تجارت فعلی)، وزارت صنایع، گمرک ایران و بانک مرکزی می باشند.</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pPr marL="514350" indent="-514350" algn="r" rtl="1"/>
            <a:r>
              <a:rPr lang="fa-IR" sz="3200" b="1" dirty="0" smtClean="0">
                <a:solidFill>
                  <a:srgbClr val="FFC000"/>
                </a:solidFill>
                <a:latin typeface="Tahoma" pitchFamily="34" charset="0"/>
                <a:cs typeface="B Titr" pitchFamily="2" charset="-78"/>
              </a:rPr>
              <a:t>5. </a:t>
            </a:r>
            <a:r>
              <a:rPr lang="ar-SA" sz="3200" b="1" dirty="0" smtClean="0">
                <a:solidFill>
                  <a:srgbClr val="FFC000"/>
                </a:solidFill>
                <a:latin typeface="Tahoma" pitchFamily="34" charset="0"/>
                <a:cs typeface="B Titr" pitchFamily="2" charset="-78"/>
              </a:rPr>
              <a:t>کسب مجوز صدور از ارگان</a:t>
            </a:r>
            <a:r>
              <a:rPr lang="fa-IR" sz="3200" b="1" dirty="0" smtClean="0">
                <a:solidFill>
                  <a:srgbClr val="FFC000"/>
                </a:solidFill>
                <a:latin typeface="Tahoma" pitchFamily="34" charset="0"/>
                <a:cs typeface="B Titr" pitchFamily="2" charset="-78"/>
              </a:rPr>
              <a:t> </a:t>
            </a:r>
            <a:r>
              <a:rPr lang="ar-SA" sz="3200" b="1" dirty="0" smtClean="0">
                <a:solidFill>
                  <a:srgbClr val="FFC000"/>
                </a:solidFill>
                <a:latin typeface="Tahoma" pitchFamily="34" charset="0"/>
                <a:cs typeface="B Titr" pitchFamily="2" charset="-78"/>
              </a:rPr>
              <a:t>ها و سازمان</a:t>
            </a:r>
            <a:r>
              <a:rPr lang="fa-IR" sz="3200" b="1" dirty="0" smtClean="0">
                <a:solidFill>
                  <a:srgbClr val="FFC000"/>
                </a:solidFill>
                <a:latin typeface="Tahoma" pitchFamily="34" charset="0"/>
                <a:cs typeface="B Titr" pitchFamily="2" charset="-78"/>
              </a:rPr>
              <a:t> </a:t>
            </a:r>
            <a:r>
              <a:rPr lang="ar-SA" sz="3200" b="1" dirty="0" smtClean="0">
                <a:solidFill>
                  <a:srgbClr val="FFC000"/>
                </a:solidFill>
                <a:latin typeface="Tahoma" pitchFamily="34" charset="0"/>
                <a:cs typeface="B Titr" pitchFamily="2" charset="-78"/>
              </a:rPr>
              <a:t>هاي ذي</a:t>
            </a:r>
            <a:r>
              <a:rPr lang="fa-IR" sz="3200" b="1" dirty="0" smtClean="0">
                <a:solidFill>
                  <a:srgbClr val="FFC000"/>
                </a:solidFill>
                <a:latin typeface="Tahoma" pitchFamily="34" charset="0"/>
                <a:cs typeface="B Titr" pitchFamily="2" charset="-78"/>
              </a:rPr>
              <a:t> </a:t>
            </a:r>
            <a:r>
              <a:rPr lang="ar-SA" sz="3200" b="1" dirty="0" smtClean="0">
                <a:solidFill>
                  <a:srgbClr val="FFC000"/>
                </a:solidFill>
                <a:latin typeface="Tahoma" pitchFamily="34" charset="0"/>
                <a:cs typeface="B Titr" pitchFamily="2" charset="-78"/>
              </a:rPr>
              <a:t>ربط</a:t>
            </a:r>
            <a:endParaRPr lang="fa-IR" sz="3200" b="1" dirty="0" smtClean="0">
              <a:solidFill>
                <a:srgbClr val="FFC000"/>
              </a:solidFill>
              <a:latin typeface="Tahoma" pitchFamily="34" charset="0"/>
              <a:cs typeface="B Titr" pitchFamily="2" charset="-78"/>
            </a:endParaRPr>
          </a:p>
        </p:txBody>
      </p:sp>
      <p:sp>
        <p:nvSpPr>
          <p:cNvPr id="3" name="Content Placeholder 2"/>
          <p:cNvSpPr>
            <a:spLocks noGrp="1"/>
          </p:cNvSpPr>
          <p:nvPr>
            <p:ph idx="1"/>
          </p:nvPr>
        </p:nvSpPr>
        <p:spPr/>
        <p:txBody>
          <a:bodyPr>
            <a:normAutofit/>
          </a:bodyPr>
          <a:lstStyle/>
          <a:p>
            <a:pPr algn="just" rtl="1">
              <a:buNone/>
            </a:pPr>
            <a:r>
              <a:rPr lang="fa-IR" sz="2800" dirty="0" smtClean="0">
                <a:cs typeface="B Nazanin" pitchFamily="2" charset="-78"/>
              </a:rPr>
              <a:t>پس از بازاریابی صادرکننده باید مجوز صدور کالا را از وزارتخانه های صنعتی، کشاورزی و یا بازرگانی کسب نماید. ولی در حال حاضر صدور اغلب کالاها نیاز به مجوز ندارد و فقط برای کالاهای خاصی مجوزهای موردی صادر می شود.</a:t>
            </a:r>
            <a:endParaRPr lang="en-US" sz="2800" dirty="0" smtClean="0">
              <a:cs typeface="B Nazanin" pitchFamily="2" charset="-78"/>
            </a:endParaRPr>
          </a:p>
          <a:p>
            <a:pPr algn="just" rtl="1">
              <a:buNone/>
            </a:pPr>
            <a:endParaRPr lang="fa-IR" sz="2800" dirty="0" smtClean="0">
              <a:cs typeface="B Nazanin" pitchFamily="2" charset="-78"/>
            </a:endParaRPr>
          </a:p>
          <a:p>
            <a:pPr algn="just" rtl="1">
              <a:buNone/>
            </a:pPr>
            <a:r>
              <a:rPr lang="fa-IR" sz="2800" dirty="0" smtClean="0">
                <a:cs typeface="B Nazanin" pitchFamily="2" charset="-78"/>
              </a:rPr>
              <a:t> 5-1 نهادها و سازمان ها و ارگان های مربوطه</a:t>
            </a:r>
          </a:p>
          <a:p>
            <a:pPr algn="just" rtl="1">
              <a:buNone/>
            </a:pPr>
            <a:r>
              <a:rPr lang="fa-IR" sz="2800" dirty="0" smtClean="0">
                <a:cs typeface="B Nazanin" pitchFamily="2" charset="-78"/>
              </a:rPr>
              <a:t> 5-2 مجوزها و استاندارد های لازم</a:t>
            </a:r>
          </a:p>
          <a:p>
            <a:pPr algn="just" rtl="1">
              <a:buNone/>
            </a:pPr>
            <a:r>
              <a:rPr lang="fa-IR" sz="2800" dirty="0" smtClean="0">
                <a:cs typeface="B Nazanin" pitchFamily="2" charset="-78"/>
              </a:rPr>
              <a:t> 5-3 نحوه اطلاع از قوانین و مقررات</a:t>
            </a:r>
          </a:p>
          <a:p>
            <a:pPr algn="just" rtl="1">
              <a:buNone/>
            </a:pPr>
            <a:r>
              <a:rPr lang="fa-IR" sz="2800" dirty="0" smtClean="0">
                <a:cs typeface="B Nazanin" pitchFamily="2" charset="-78"/>
              </a:rPr>
              <a:t> </a:t>
            </a:r>
            <a:endParaRPr lang="en-US" sz="28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lgn="r" rtl="1"/>
            <a:r>
              <a:rPr lang="fa-IR" sz="3600" b="1" dirty="0" smtClean="0">
                <a:solidFill>
                  <a:srgbClr val="FFC000"/>
                </a:solidFill>
                <a:latin typeface="Tahoma" pitchFamily="34" charset="0"/>
                <a:cs typeface="B Titr" pitchFamily="2" charset="-78"/>
              </a:rPr>
              <a:t>6. </a:t>
            </a:r>
            <a:r>
              <a:rPr lang="ar-SA" sz="3600" b="1" dirty="0" smtClean="0">
                <a:solidFill>
                  <a:srgbClr val="FFC000"/>
                </a:solidFill>
                <a:latin typeface="Tahoma" pitchFamily="34" charset="0"/>
                <a:cs typeface="B Titr" pitchFamily="2" charset="-78"/>
              </a:rPr>
              <a:t>اظهار کالا به گمرک</a:t>
            </a:r>
            <a:endParaRPr lang="fa-IR" sz="3600" b="1" dirty="0" smtClean="0">
              <a:solidFill>
                <a:srgbClr val="FFC000"/>
              </a:solidFill>
              <a:latin typeface="Tahoma" pitchFamily="34" charset="0"/>
              <a:cs typeface="B Titr" pitchFamily="2" charset="-78"/>
            </a:endParaRPr>
          </a:p>
        </p:txBody>
      </p:sp>
      <p:sp>
        <p:nvSpPr>
          <p:cNvPr id="3" name="Content Placeholder 2"/>
          <p:cNvSpPr>
            <a:spLocks noGrp="1"/>
          </p:cNvSpPr>
          <p:nvPr>
            <p:ph idx="1"/>
          </p:nvPr>
        </p:nvSpPr>
        <p:spPr/>
        <p:txBody>
          <a:bodyPr>
            <a:normAutofit/>
          </a:bodyPr>
          <a:lstStyle/>
          <a:p>
            <a:pPr lvl="0" algn="just" rtl="1">
              <a:buNone/>
            </a:pPr>
            <a:r>
              <a:rPr lang="fa-IR" sz="2400" dirty="0" smtClean="0">
                <a:cs typeface="B Nazanin" pitchFamily="2" charset="-78"/>
              </a:rPr>
              <a:t>در این مرحله کالا به گمرک حمل می شود و اظهارنامه خروجی یا صادراتی تنظیم و به گمرک ارائه می گردد. پس از ارزیابی کالا و پلمپ کردن بسته ها جواز خروجی (پروانه صادراتی) اخذ می گردد.</a:t>
            </a:r>
            <a:endParaRPr lang="en-US" sz="2400" dirty="0" smtClean="0">
              <a:cs typeface="B Nazanin" pitchFamily="2" charset="-78"/>
            </a:endParaRPr>
          </a:p>
          <a:p>
            <a:pPr lvl="0" algn="r" rtl="1"/>
            <a:endParaRPr lang="en-US" sz="2400" dirty="0" smtClean="0">
              <a:cs typeface="B Nazanin" pitchFamily="2" charset="-78"/>
            </a:endParaRPr>
          </a:p>
          <a:p>
            <a:pPr lvl="0" algn="r" rtl="1">
              <a:buNone/>
            </a:pPr>
            <a:r>
              <a:rPr lang="fa-IR" sz="2400" b="1" dirty="0" smtClean="0">
                <a:cs typeface="B Nazanin" pitchFamily="2" charset="-78"/>
              </a:rPr>
              <a:t>مراحل صادرات در گمرک:</a:t>
            </a:r>
          </a:p>
          <a:p>
            <a:pPr lvl="0" algn="r" rtl="1">
              <a:buNone/>
            </a:pPr>
            <a:r>
              <a:rPr lang="fa-IR" sz="2400" dirty="0" smtClean="0">
                <a:cs typeface="B Nazanin" pitchFamily="2" charset="-78"/>
              </a:rPr>
              <a:t>       6.1 معرفی کالا به گمرک</a:t>
            </a:r>
          </a:p>
          <a:p>
            <a:pPr lvl="0" algn="r" rtl="1">
              <a:buNone/>
            </a:pPr>
            <a:r>
              <a:rPr lang="fa-IR" sz="2400" dirty="0" smtClean="0">
                <a:cs typeface="B Nazanin" pitchFamily="2" charset="-78"/>
              </a:rPr>
              <a:t>       6.2 تسلیم اظهارنامه و اسناد لازم</a:t>
            </a:r>
          </a:p>
          <a:p>
            <a:pPr lvl="0" algn="r" rtl="1">
              <a:buNone/>
            </a:pPr>
            <a:r>
              <a:rPr lang="fa-IR" sz="2400" dirty="0" smtClean="0">
                <a:cs typeface="B Nazanin" pitchFamily="2" charset="-78"/>
              </a:rPr>
              <a:t>       6.3 ارزیابی کالا</a:t>
            </a:r>
          </a:p>
          <a:p>
            <a:pPr lvl="0" algn="r" rtl="1">
              <a:buNone/>
            </a:pPr>
            <a:r>
              <a:rPr lang="fa-IR" sz="2400" dirty="0" smtClean="0">
                <a:cs typeface="B Nazanin" pitchFamily="2" charset="-78"/>
              </a:rPr>
              <a:t>       6.4 صدور سند ترخیص</a:t>
            </a:r>
            <a:endParaRPr lang="en-US" sz="2400" dirty="0" smtClean="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lgn="r" rtl="1"/>
            <a:r>
              <a:rPr lang="fa-IR" sz="3600" b="1" dirty="0" smtClean="0">
                <a:solidFill>
                  <a:srgbClr val="FFC000"/>
                </a:solidFill>
                <a:latin typeface="Tahoma" pitchFamily="34" charset="0"/>
                <a:cs typeface="B Titr" pitchFamily="2" charset="-78"/>
              </a:rPr>
              <a:t>7. </a:t>
            </a:r>
            <a:r>
              <a:rPr lang="ar-SA" sz="3600" b="1" dirty="0" smtClean="0">
                <a:solidFill>
                  <a:srgbClr val="FFC000"/>
                </a:solidFill>
                <a:latin typeface="Tahoma" pitchFamily="34" charset="0"/>
                <a:cs typeface="B Titr" pitchFamily="2" charset="-78"/>
              </a:rPr>
              <a:t>عقد قرارداد حمل و بيمه</a:t>
            </a:r>
            <a:endParaRPr lang="fa-IR" sz="3600" b="1" dirty="0" smtClean="0">
              <a:solidFill>
                <a:srgbClr val="FFC000"/>
              </a:solidFill>
              <a:latin typeface="Tahoma" pitchFamily="34" charset="0"/>
              <a:cs typeface="B Titr" pitchFamily="2" charset="-78"/>
            </a:endParaRPr>
          </a:p>
        </p:txBody>
      </p:sp>
      <p:sp>
        <p:nvSpPr>
          <p:cNvPr id="3" name="Content Placeholder 2"/>
          <p:cNvSpPr>
            <a:spLocks noGrp="1"/>
          </p:cNvSpPr>
          <p:nvPr>
            <p:ph idx="1"/>
          </p:nvPr>
        </p:nvSpPr>
        <p:spPr>
          <a:xfrm>
            <a:off x="1435608" y="2133600"/>
            <a:ext cx="7498080" cy="4114800"/>
          </a:xfrm>
        </p:spPr>
        <p:txBody>
          <a:bodyPr>
            <a:normAutofit/>
          </a:bodyPr>
          <a:lstStyle/>
          <a:p>
            <a:pPr algn="just" rtl="1">
              <a:buNone/>
            </a:pPr>
            <a:r>
              <a:rPr lang="fa-IR" sz="2400" dirty="0" smtClean="0">
                <a:cs typeface="B Nazanin" pitchFamily="2" charset="-78"/>
              </a:rPr>
              <a:t>صادرکننده با یکی از شرکت</a:t>
            </a:r>
            <a:r>
              <a:rPr lang="fa-IR" sz="2400" b="1" dirty="0" smtClean="0">
                <a:cs typeface="B Nazanin" pitchFamily="2" charset="-78"/>
              </a:rPr>
              <a:t> </a:t>
            </a:r>
            <a:r>
              <a:rPr lang="fa-IR" sz="2400" dirty="0" smtClean="0">
                <a:cs typeface="B Nazanin" pitchFamily="2" charset="-78"/>
              </a:rPr>
              <a:t>های معتبر حمل و نقل بین المللی قرارداد حمل امضاء می کند و همچنین کالا را تا رسیدن به مقصد بیمه می کند.</a:t>
            </a:r>
          </a:p>
          <a:p>
            <a:pPr algn="just" rtl="1">
              <a:buNone/>
            </a:pPr>
            <a:r>
              <a:rPr lang="fa-IR" sz="2400" dirty="0" smtClean="0">
                <a:cs typeface="B Nazanin" pitchFamily="2" charset="-78"/>
              </a:rPr>
              <a:t>برای دست یابی به اطلاعات مربوط به انواع حمل و نقل های موجود و چگونگی شرایط آن ها می توانید به سایت انجمن سراسری شرکت های حمل و نقل بین المللی ایران به آدرس </a:t>
            </a:r>
            <a:r>
              <a:rPr lang="en-US" sz="2400" u="sng" dirty="0" smtClean="0">
                <a:latin typeface="Times New Roman" pitchFamily="18" charset="0"/>
                <a:cs typeface="Times New Roman" pitchFamily="18" charset="0"/>
                <a:hlinkClick r:id="rId2"/>
              </a:rPr>
              <a:t>http://www.itair.ir</a:t>
            </a:r>
            <a:r>
              <a:rPr lang="en-US" sz="2400" dirty="0" smtClean="0">
                <a:latin typeface="Times New Roman" pitchFamily="18" charset="0"/>
                <a:cs typeface="Times New Roman" pitchFamily="18" charset="0"/>
              </a:rPr>
              <a:t> </a:t>
            </a:r>
            <a:r>
              <a:rPr lang="fa-IR" sz="2400" dirty="0" smtClean="0">
                <a:latin typeface="Times New Roman" pitchFamily="18" charset="0"/>
                <a:cs typeface="Times New Roman" pitchFamily="18" charset="0"/>
              </a:rPr>
              <a:t> </a:t>
            </a:r>
            <a:r>
              <a:rPr lang="fa-IR" sz="2400" dirty="0" smtClean="0">
                <a:cs typeface="B Nazanin" pitchFamily="2" charset="-78"/>
              </a:rPr>
              <a:t>مراجعه نمایید.</a:t>
            </a:r>
            <a:endParaRPr lang="en-US" sz="2400" dirty="0" smtClean="0">
              <a:cs typeface="B Nazanin" pitchFamily="2" charset="-78"/>
            </a:endParaRPr>
          </a:p>
          <a:p>
            <a:pPr algn="just" rtl="1"/>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lgn="r" rtl="1"/>
            <a:r>
              <a:rPr lang="fa-IR" sz="3600" b="1" dirty="0" smtClean="0">
                <a:solidFill>
                  <a:srgbClr val="FFC000"/>
                </a:solidFill>
                <a:latin typeface="Tahoma" pitchFamily="34" charset="0"/>
                <a:cs typeface="B Titr" pitchFamily="2" charset="-78"/>
              </a:rPr>
              <a:t>8. </a:t>
            </a:r>
            <a:r>
              <a:rPr lang="ar-SA" sz="3600" b="1" dirty="0" smtClean="0">
                <a:solidFill>
                  <a:srgbClr val="FFC000"/>
                </a:solidFill>
                <a:latin typeface="Tahoma" pitchFamily="34" charset="0"/>
                <a:cs typeface="B Titr" pitchFamily="2" charset="-78"/>
              </a:rPr>
              <a:t>دريافت گواهي بازرسي کالا</a:t>
            </a:r>
            <a:endParaRPr lang="fa-IR" sz="3600" b="1" dirty="0" smtClean="0">
              <a:solidFill>
                <a:srgbClr val="FFC000"/>
              </a:solidFill>
              <a:latin typeface="Tahoma" pitchFamily="34" charset="0"/>
              <a:cs typeface="B Titr" pitchFamily="2" charset="-78"/>
            </a:endParaRPr>
          </a:p>
        </p:txBody>
      </p:sp>
      <p:sp>
        <p:nvSpPr>
          <p:cNvPr id="3" name="Content Placeholder 2"/>
          <p:cNvSpPr>
            <a:spLocks noGrp="1"/>
          </p:cNvSpPr>
          <p:nvPr>
            <p:ph idx="1"/>
          </p:nvPr>
        </p:nvSpPr>
        <p:spPr>
          <a:xfrm>
            <a:off x="1435608" y="2362200"/>
            <a:ext cx="7498080" cy="3886200"/>
          </a:xfrm>
        </p:spPr>
        <p:txBody>
          <a:bodyPr>
            <a:normAutofit/>
          </a:bodyPr>
          <a:lstStyle/>
          <a:p>
            <a:pPr algn="just" rtl="1">
              <a:buNone/>
            </a:pPr>
            <a:r>
              <a:rPr lang="fa-IR" sz="2400" dirty="0" smtClean="0">
                <a:cs typeface="B Nazanin" pitchFamily="2" charset="-78"/>
              </a:rPr>
              <a:t>این گواهی که معمولاً مورد درخواست خریدار است توسط موسساتی که موارد توافق طرفین قرار گرفته است صادر می شود.</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pPr marL="514350" indent="-514350" algn="r" rtl="1"/>
            <a:r>
              <a:rPr lang="fa-IR" sz="3600" b="1" dirty="0" smtClean="0">
                <a:solidFill>
                  <a:srgbClr val="FFC000"/>
                </a:solidFill>
                <a:latin typeface="Tahoma" pitchFamily="34" charset="0"/>
                <a:cs typeface="B Titr" pitchFamily="2" charset="-78"/>
              </a:rPr>
              <a:t>9. </a:t>
            </a:r>
            <a:r>
              <a:rPr lang="ar-SA" sz="3600" b="1" dirty="0" smtClean="0">
                <a:solidFill>
                  <a:srgbClr val="FFC000"/>
                </a:solidFill>
                <a:latin typeface="Tahoma" pitchFamily="34" charset="0"/>
                <a:cs typeface="B Titr" pitchFamily="2" charset="-78"/>
              </a:rPr>
              <a:t>صدور فاکتور و اخذ گواهي مبدا</a:t>
            </a:r>
            <a:endParaRPr lang="fa-IR" sz="3600" b="1" dirty="0" smtClean="0">
              <a:solidFill>
                <a:srgbClr val="FFC000"/>
              </a:solidFill>
              <a:latin typeface="Tahoma" pitchFamily="34" charset="0"/>
              <a:cs typeface="B Titr" pitchFamily="2" charset="-78"/>
            </a:endParaRPr>
          </a:p>
        </p:txBody>
      </p:sp>
      <p:sp>
        <p:nvSpPr>
          <p:cNvPr id="3" name="Content Placeholder 2"/>
          <p:cNvSpPr>
            <a:spLocks noGrp="1"/>
          </p:cNvSpPr>
          <p:nvPr>
            <p:ph idx="1"/>
          </p:nvPr>
        </p:nvSpPr>
        <p:spPr>
          <a:xfrm>
            <a:off x="1435608" y="1066800"/>
            <a:ext cx="7498080" cy="5181600"/>
          </a:xfrm>
        </p:spPr>
        <p:txBody>
          <a:bodyPr>
            <a:normAutofit/>
          </a:bodyPr>
          <a:lstStyle/>
          <a:p>
            <a:pPr algn="r" rtl="1">
              <a:buNone/>
            </a:pPr>
            <a:r>
              <a:rPr lang="fa-IR" sz="2400" dirty="0" smtClean="0">
                <a:cs typeface="B Nazanin" pitchFamily="2" charset="-78"/>
              </a:rPr>
              <a:t>صادرکننده در این مرحله باید فاکتور فروش کالای خود را صادر و به تایید اتاق بازرگانی محل برساند و اتاق بازرگانی گواهی مبدأ کالا را صادر خواهد نمود. </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2895600" y="1905000"/>
            <a:ext cx="3810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lgn="r" rtl="1"/>
            <a:r>
              <a:rPr lang="fa-IR" sz="3600" b="1" dirty="0" smtClean="0">
                <a:solidFill>
                  <a:srgbClr val="FFC000"/>
                </a:solidFill>
                <a:latin typeface="Tahoma" pitchFamily="34" charset="0"/>
                <a:cs typeface="B Titr" pitchFamily="2" charset="-78"/>
              </a:rPr>
              <a:t>10. </a:t>
            </a:r>
            <a:r>
              <a:rPr lang="ar-SA" sz="3600" b="1" dirty="0" smtClean="0">
                <a:solidFill>
                  <a:srgbClr val="FFC000"/>
                </a:solidFill>
                <a:latin typeface="Tahoma" pitchFamily="34" charset="0"/>
                <a:cs typeface="B Titr" pitchFamily="2" charset="-78"/>
              </a:rPr>
              <a:t>ارسال کالا</a:t>
            </a:r>
          </a:p>
        </p:txBody>
      </p:sp>
      <p:sp>
        <p:nvSpPr>
          <p:cNvPr id="3" name="Content Placeholder 2"/>
          <p:cNvSpPr>
            <a:spLocks noGrp="1"/>
          </p:cNvSpPr>
          <p:nvPr>
            <p:ph idx="1"/>
          </p:nvPr>
        </p:nvSpPr>
        <p:spPr>
          <a:xfrm>
            <a:off x="1435608" y="1905000"/>
            <a:ext cx="7498080" cy="4343400"/>
          </a:xfrm>
        </p:spPr>
        <p:txBody>
          <a:bodyPr>
            <a:normAutofit/>
          </a:bodyPr>
          <a:lstStyle/>
          <a:p>
            <a:pPr algn="just" rtl="1">
              <a:buNone/>
            </a:pPr>
            <a:r>
              <a:rPr lang="fa-IR" sz="2400" dirty="0" smtClean="0">
                <a:cs typeface="B Nazanin" pitchFamily="2" charset="-78"/>
              </a:rPr>
              <a:t>صادرکننده جواز خروجی را به شرکت حمل و نقل تحویل می دهد و شرکت مزبور براساس آن بارنامه حمل صادر و کالا را از گمرک بارگیری و به مقصد حمل می کند. </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rtl="1"/>
            <a:r>
              <a:rPr lang="fa-IR" sz="44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برخي لينک هاي مفيد </a:t>
            </a:r>
            <a:r>
              <a:rPr lang="en-US" sz="44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
            </a:r>
            <a:br>
              <a:rPr lang="en-US" sz="44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graphicFrame>
        <p:nvGraphicFramePr>
          <p:cNvPr id="7" name="Content Placeholder 6"/>
          <p:cNvGraphicFramePr>
            <a:graphicFrameLocks noGrp="1"/>
          </p:cNvGraphicFramePr>
          <p:nvPr>
            <p:ph idx="1"/>
          </p:nvPr>
        </p:nvGraphicFramePr>
        <p:xfrm>
          <a:off x="1143000" y="1143002"/>
          <a:ext cx="7620000" cy="4728208"/>
        </p:xfrm>
        <a:graphic>
          <a:graphicData uri="http://schemas.openxmlformats.org/drawingml/2006/table">
            <a:tbl>
              <a:tblPr firstRow="1" bandRow="1">
                <a:tableStyleId>{5C22544A-7EE6-4342-B048-85BDC9FD1C3A}</a:tableStyleId>
              </a:tblPr>
              <a:tblGrid>
                <a:gridCol w="2540000"/>
                <a:gridCol w="2452414"/>
                <a:gridCol w="2627586"/>
              </a:tblGrid>
              <a:tr h="559973">
                <a:tc>
                  <a:txBody>
                    <a:bodyPr/>
                    <a:lstStyle/>
                    <a:p>
                      <a:pPr algn="ctr"/>
                      <a:r>
                        <a:rPr lang="fa-IR" sz="1400" dirty="0" smtClean="0">
                          <a:cs typeface="B Nazanin" pitchFamily="2" charset="-78"/>
                        </a:rPr>
                        <a:t>آدرس وب سايت</a:t>
                      </a:r>
                      <a:r>
                        <a:rPr lang="fa-IR" sz="1400" baseline="0" dirty="0" smtClean="0">
                          <a:cs typeface="B Nazanin" pitchFamily="2" charset="-78"/>
                        </a:rPr>
                        <a:t> (پورتال)</a:t>
                      </a:r>
                      <a:endParaRPr lang="en-US" sz="1400" dirty="0">
                        <a:cs typeface="B Nazanin" pitchFamily="2" charset="-78"/>
                      </a:endParaRPr>
                    </a:p>
                  </a:txBody>
                  <a:tcPr anchor="ctr"/>
                </a:tc>
                <a:tc>
                  <a:txBody>
                    <a:bodyPr/>
                    <a:lstStyle/>
                    <a:p>
                      <a:pPr algn="ctr"/>
                      <a:r>
                        <a:rPr kumimoji="0" lang="fa-IR" sz="1400" b="1" kern="1200" dirty="0" smtClean="0">
                          <a:solidFill>
                            <a:schemeClr val="lt1"/>
                          </a:solidFill>
                          <a:latin typeface="+mn-lt"/>
                          <a:ea typeface="+mn-ea"/>
                          <a:cs typeface="B Nazanin" pitchFamily="2" charset="-78"/>
                        </a:rPr>
                        <a:t>نام سازمان (مرکز)</a:t>
                      </a:r>
                      <a:endParaRPr kumimoji="0" lang="en-US" sz="1400" b="1" kern="1200" dirty="0" smtClean="0">
                        <a:solidFill>
                          <a:schemeClr val="lt1"/>
                        </a:solidFill>
                        <a:latin typeface="+mn-lt"/>
                        <a:ea typeface="+mn-ea"/>
                        <a:cs typeface="B Nazanin" pitchFamily="2" charset="-78"/>
                      </a:endParaRPr>
                    </a:p>
                  </a:txBody>
                  <a:tcPr anchor="ctr"/>
                </a:tc>
                <a:tc>
                  <a:txBody>
                    <a:bodyPr/>
                    <a:lstStyle/>
                    <a:p>
                      <a:pPr algn="ctr"/>
                      <a:r>
                        <a:rPr kumimoji="0" lang="fa-IR" sz="1400" b="1" kern="1200" dirty="0" smtClean="0">
                          <a:solidFill>
                            <a:schemeClr val="lt1"/>
                          </a:solidFill>
                          <a:latin typeface="+mn-lt"/>
                          <a:ea typeface="+mn-ea"/>
                          <a:cs typeface="B Nazanin" pitchFamily="2" charset="-78"/>
                        </a:rPr>
                        <a:t>زمينه فعاليت</a:t>
                      </a:r>
                      <a:endParaRPr kumimoji="0" lang="en-US" sz="1400" b="1" kern="1200" dirty="0" smtClean="0">
                        <a:solidFill>
                          <a:schemeClr val="lt1"/>
                        </a:solidFill>
                        <a:latin typeface="+mn-lt"/>
                        <a:ea typeface="+mn-ea"/>
                        <a:cs typeface="B Nazanin" pitchFamily="2" charset="-78"/>
                      </a:endParaRPr>
                    </a:p>
                  </a:txBody>
                  <a:tcPr anchor="ctr"/>
                </a:tc>
              </a:tr>
              <a:tr h="684185">
                <a:tc>
                  <a:txBody>
                    <a:bodyPr/>
                    <a:lstStyle/>
                    <a:p>
                      <a:pPr algn="l"/>
                      <a:r>
                        <a:rPr lang="en-US" sz="1400" b="1" dirty="0" smtClean="0"/>
                        <a:t>http://</a:t>
                      </a:r>
                      <a:r>
                        <a:rPr lang="en-US" sz="1400" b="1" dirty="0" smtClean="0">
                          <a:latin typeface="Times New Roman" pitchFamily="18" charset="0"/>
                          <a:cs typeface="Times New Roman" pitchFamily="18" charset="0"/>
                        </a:rPr>
                        <a:t>tccim.ir/helpdesk</a:t>
                      </a:r>
                      <a:endParaRPr lang="en-US" sz="1400" b="1" dirty="0">
                        <a:latin typeface="Times New Roman" pitchFamily="18" charset="0"/>
                        <a:cs typeface="Times New Roman" pitchFamily="18" charset="0"/>
                      </a:endParaRPr>
                    </a:p>
                  </a:txBody>
                  <a:tcPr anchor="ctr"/>
                </a:tc>
                <a:tc>
                  <a:txBody>
                    <a:bodyPr/>
                    <a:lstStyle/>
                    <a:p>
                      <a:pPr marL="0" algn="ctr" rtl="0" eaLnBrk="1" latinLnBrk="0" hangingPunct="1"/>
                      <a:r>
                        <a:rPr kumimoji="0" lang="fa-IR" sz="1400" kern="1200" dirty="0" smtClean="0">
                          <a:solidFill>
                            <a:schemeClr val="dk1"/>
                          </a:solidFill>
                          <a:latin typeface="+mn-lt"/>
                          <a:ea typeface="+mn-ea"/>
                          <a:cs typeface="B Nazanin" pitchFamily="2" charset="-78"/>
                        </a:rPr>
                        <a:t>دفتر خدمات مشاوره بازاريابي اتاق تهران</a:t>
                      </a:r>
                      <a:endParaRPr kumimoji="0" lang="en-US" sz="1400"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sz="1400" kern="1200" dirty="0" smtClean="0">
                          <a:solidFill>
                            <a:schemeClr val="dk1"/>
                          </a:solidFill>
                          <a:latin typeface="+mn-lt"/>
                          <a:ea typeface="+mn-ea"/>
                          <a:cs typeface="B Nazanin" pitchFamily="2" charset="-78"/>
                        </a:rPr>
                        <a:t>مشاوره در زمينه صادرات، واردات و بازاريابي بين الملل</a:t>
                      </a:r>
                      <a:endParaRPr kumimoji="0" lang="en-US" sz="1400" kern="1200" dirty="0" smtClean="0">
                        <a:solidFill>
                          <a:schemeClr val="dk1"/>
                        </a:solidFill>
                        <a:latin typeface="+mn-lt"/>
                        <a:ea typeface="+mn-ea"/>
                        <a:cs typeface="B Nazanin" pitchFamily="2" charset="-78"/>
                      </a:endParaRPr>
                    </a:p>
                  </a:txBody>
                  <a:tcPr anchor="ctr"/>
                </a:tc>
              </a:tr>
              <a:tr h="559973">
                <a:tc>
                  <a:txBody>
                    <a:bodyPr/>
                    <a:lstStyle/>
                    <a:p>
                      <a:pPr algn="l"/>
                      <a:r>
                        <a:rPr kumimoji="0" lang="en-US" sz="1400" b="1" kern="1200" dirty="0" smtClean="0">
                          <a:solidFill>
                            <a:schemeClr val="dk1"/>
                          </a:solidFill>
                          <a:latin typeface="Times New Roman" pitchFamily="18" charset="0"/>
                          <a:ea typeface="+mn-ea"/>
                          <a:cs typeface="Times New Roman" pitchFamily="18" charset="0"/>
                        </a:rPr>
                        <a:t>http://www.tpo.ir</a:t>
                      </a:r>
                    </a:p>
                  </a:txBody>
                  <a:tcPr anchor="ctr"/>
                </a:tc>
                <a:tc>
                  <a:txBody>
                    <a:bodyPr/>
                    <a:lstStyle/>
                    <a:p>
                      <a:pPr marL="0" algn="ctr" rtl="0" eaLnBrk="1" latinLnBrk="0" hangingPunct="1"/>
                      <a:r>
                        <a:rPr kumimoji="0" lang="fa-IR" sz="1400" kern="1200" dirty="0" smtClean="0">
                          <a:solidFill>
                            <a:schemeClr val="dk1"/>
                          </a:solidFill>
                          <a:latin typeface="+mn-lt"/>
                          <a:ea typeface="+mn-ea"/>
                          <a:cs typeface="B Nazanin" pitchFamily="2" charset="-78"/>
                        </a:rPr>
                        <a:t>سازمان توسعه تجارت ايران</a:t>
                      </a:r>
                      <a:endParaRPr kumimoji="0" lang="en-US" sz="1400"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sz="1400" kern="1200" dirty="0" smtClean="0">
                          <a:solidFill>
                            <a:schemeClr val="dk1"/>
                          </a:solidFill>
                          <a:latin typeface="+mn-lt"/>
                          <a:ea typeface="+mn-ea"/>
                          <a:cs typeface="B Nazanin" pitchFamily="2" charset="-78"/>
                        </a:rPr>
                        <a:t>متولي صادرات</a:t>
                      </a:r>
                      <a:endParaRPr kumimoji="0" lang="en-US" sz="1400" kern="1200" dirty="0" smtClean="0">
                        <a:solidFill>
                          <a:schemeClr val="dk1"/>
                        </a:solidFill>
                        <a:latin typeface="+mn-lt"/>
                        <a:ea typeface="+mn-ea"/>
                        <a:cs typeface="B Nazanin" pitchFamily="2" charset="-78"/>
                      </a:endParaRPr>
                    </a:p>
                  </a:txBody>
                  <a:tcPr anchor="ctr"/>
                </a:tc>
              </a:tr>
              <a:tr h="559973">
                <a:tc>
                  <a:txBody>
                    <a:bodyPr/>
                    <a:lstStyle/>
                    <a:p>
                      <a:pPr algn="l"/>
                      <a:r>
                        <a:rPr kumimoji="0" lang="en-US" sz="1400" b="1" kern="1200" dirty="0" smtClean="0">
                          <a:solidFill>
                            <a:schemeClr val="dk1"/>
                          </a:solidFill>
                          <a:latin typeface="Times New Roman" pitchFamily="18" charset="0"/>
                          <a:ea typeface="+mn-ea"/>
                          <a:cs typeface="Times New Roman" pitchFamily="18" charset="0"/>
                        </a:rPr>
                        <a:t>http://mimt.gov.ir</a:t>
                      </a:r>
                      <a:endParaRPr kumimoji="0" lang="en-US" sz="1400" b="1" kern="1200" dirty="0">
                        <a:solidFill>
                          <a:schemeClr val="dk1"/>
                        </a:solidFill>
                        <a:latin typeface="Times New Roman" pitchFamily="18" charset="0"/>
                        <a:ea typeface="+mn-ea"/>
                        <a:cs typeface="Times New Roman" pitchFamily="18" charset="0"/>
                      </a:endParaRPr>
                    </a:p>
                  </a:txBody>
                  <a:tcPr anchor="ctr"/>
                </a:tc>
                <a:tc>
                  <a:txBody>
                    <a:bodyPr/>
                    <a:lstStyle/>
                    <a:p>
                      <a:pPr marL="0" algn="ctr" rtl="0" eaLnBrk="1" latinLnBrk="0" hangingPunct="1"/>
                      <a:r>
                        <a:rPr kumimoji="0" lang="fa-IR" sz="1400" kern="1200" dirty="0" smtClean="0">
                          <a:solidFill>
                            <a:schemeClr val="dk1"/>
                          </a:solidFill>
                          <a:latin typeface="+mn-lt"/>
                          <a:ea typeface="+mn-ea"/>
                          <a:cs typeface="B Nazanin" pitchFamily="2" charset="-78"/>
                        </a:rPr>
                        <a:t>وزارت صنعت،</a:t>
                      </a:r>
                      <a:r>
                        <a:rPr kumimoji="0" lang="fa-IR" sz="1400" kern="1200" baseline="0" dirty="0" smtClean="0">
                          <a:solidFill>
                            <a:schemeClr val="dk1"/>
                          </a:solidFill>
                          <a:latin typeface="+mn-lt"/>
                          <a:ea typeface="+mn-ea"/>
                          <a:cs typeface="B Nazanin" pitchFamily="2" charset="-78"/>
                        </a:rPr>
                        <a:t> معدن و تجارت</a:t>
                      </a:r>
                      <a:endParaRPr kumimoji="0" lang="en-US" sz="1400"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sz="1400" kern="1200" baseline="0" dirty="0" smtClean="0">
                          <a:solidFill>
                            <a:schemeClr val="dk1"/>
                          </a:solidFill>
                          <a:latin typeface="+mn-lt"/>
                          <a:ea typeface="+mn-ea"/>
                          <a:cs typeface="B Nazanin" pitchFamily="2" charset="-78"/>
                        </a:rPr>
                        <a:t>متولي امور صنعت، معدن و تجارت کشور</a:t>
                      </a:r>
                      <a:endParaRPr kumimoji="0" lang="en-US" sz="1400" kern="1200" baseline="0" dirty="0" smtClean="0">
                        <a:solidFill>
                          <a:schemeClr val="dk1"/>
                        </a:solidFill>
                        <a:latin typeface="+mn-lt"/>
                        <a:ea typeface="+mn-ea"/>
                        <a:cs typeface="B Nazanin" pitchFamily="2" charset="-78"/>
                      </a:endParaRPr>
                    </a:p>
                  </a:txBody>
                  <a:tcPr anchor="ctr"/>
                </a:tc>
              </a:tr>
              <a:tr h="559973">
                <a:tc>
                  <a:txBody>
                    <a:bodyPr/>
                    <a:lstStyle/>
                    <a:p>
                      <a:pPr algn="l"/>
                      <a:r>
                        <a:rPr kumimoji="0" lang="en-US" sz="1400" b="1" kern="1200" dirty="0" smtClean="0">
                          <a:solidFill>
                            <a:schemeClr val="dk1"/>
                          </a:solidFill>
                          <a:latin typeface="Times New Roman" pitchFamily="18" charset="0"/>
                          <a:ea typeface="+mn-ea"/>
                          <a:cs typeface="Times New Roman" pitchFamily="18" charset="0"/>
                        </a:rPr>
                        <a:t>http://www.irica.gov.ir</a:t>
                      </a:r>
                    </a:p>
                  </a:txBody>
                  <a:tcPr anchor="ctr"/>
                </a:tc>
                <a:tc>
                  <a:txBody>
                    <a:bodyPr/>
                    <a:lstStyle/>
                    <a:p>
                      <a:pPr marL="0" algn="ctr" rtl="0" eaLnBrk="1" latinLnBrk="0" hangingPunct="1"/>
                      <a:r>
                        <a:rPr kumimoji="0" lang="fa-IR" sz="1400" kern="1200" dirty="0" smtClean="0">
                          <a:solidFill>
                            <a:schemeClr val="dk1"/>
                          </a:solidFill>
                          <a:latin typeface="+mn-lt"/>
                          <a:ea typeface="+mn-ea"/>
                          <a:cs typeface="B Nazanin" pitchFamily="2" charset="-78"/>
                        </a:rPr>
                        <a:t>گمرک جمهوري اسلامي ايران</a:t>
                      </a:r>
                      <a:endParaRPr kumimoji="0" lang="en-US" sz="1400"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sz="1400" kern="1200" dirty="0" smtClean="0">
                          <a:solidFill>
                            <a:schemeClr val="dk1"/>
                          </a:solidFill>
                          <a:latin typeface="+mn-lt"/>
                          <a:ea typeface="+mn-ea"/>
                          <a:cs typeface="B Nazanin" pitchFamily="2" charset="-78"/>
                        </a:rPr>
                        <a:t>قوانين، مقررات</a:t>
                      </a:r>
                      <a:r>
                        <a:rPr kumimoji="0" lang="fa-IR" sz="1400" kern="1200" baseline="0" dirty="0" smtClean="0">
                          <a:solidFill>
                            <a:schemeClr val="dk1"/>
                          </a:solidFill>
                          <a:latin typeface="+mn-lt"/>
                          <a:ea typeface="+mn-ea"/>
                          <a:cs typeface="B Nazanin" pitchFamily="2" charset="-78"/>
                        </a:rPr>
                        <a:t> و اطلاعات گمرکي</a:t>
                      </a:r>
                      <a:endParaRPr kumimoji="0" lang="en-US" sz="1400" kern="1200" dirty="0" smtClean="0">
                        <a:solidFill>
                          <a:schemeClr val="dk1"/>
                        </a:solidFill>
                        <a:latin typeface="+mn-lt"/>
                        <a:ea typeface="+mn-ea"/>
                        <a:cs typeface="B Nazanin" pitchFamily="2" charset="-78"/>
                      </a:endParaRPr>
                    </a:p>
                  </a:txBody>
                  <a:tcPr anchor="ctr"/>
                </a:tc>
              </a:tr>
              <a:tr h="684185">
                <a:tc>
                  <a:txBody>
                    <a:bodyPr/>
                    <a:lstStyle/>
                    <a:p>
                      <a:pPr algn="l"/>
                      <a:r>
                        <a:rPr kumimoji="0" lang="en-US" sz="1400" b="1" kern="1200" dirty="0" smtClean="0">
                          <a:solidFill>
                            <a:schemeClr val="dk1"/>
                          </a:solidFill>
                          <a:latin typeface="Times New Roman" pitchFamily="18" charset="0"/>
                          <a:ea typeface="+mn-ea"/>
                          <a:cs typeface="Times New Roman" pitchFamily="18" charset="0"/>
                        </a:rPr>
                        <a:t>http://www.trademap.org</a:t>
                      </a:r>
                    </a:p>
                  </a:txBody>
                  <a:tcPr anchor="ctr"/>
                </a:tc>
                <a:tc>
                  <a:txBody>
                    <a:bodyPr/>
                    <a:lstStyle/>
                    <a:p>
                      <a:pPr marL="0" algn="ctr" rtl="0" eaLnBrk="1" latinLnBrk="0" hangingPunct="1"/>
                      <a:r>
                        <a:rPr kumimoji="0" lang="fa-IR" sz="1400" kern="1200" dirty="0" smtClean="0">
                          <a:solidFill>
                            <a:schemeClr val="dk1"/>
                          </a:solidFill>
                          <a:latin typeface="+mn-lt"/>
                          <a:ea typeface="+mn-ea"/>
                          <a:cs typeface="B Nazanin" pitchFamily="2" charset="-78"/>
                        </a:rPr>
                        <a:t>مرکز تجارت جهاني</a:t>
                      </a:r>
                      <a:endParaRPr kumimoji="0" lang="en-US" sz="1400"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sz="1400" kern="1200" dirty="0" smtClean="0">
                          <a:solidFill>
                            <a:schemeClr val="dk1"/>
                          </a:solidFill>
                          <a:latin typeface="+mn-lt"/>
                          <a:ea typeface="+mn-ea"/>
                          <a:cs typeface="B Nazanin" pitchFamily="2" charset="-78"/>
                        </a:rPr>
                        <a:t>ارائه دهنده آمار تجارت</a:t>
                      </a:r>
                      <a:r>
                        <a:rPr kumimoji="0" lang="fa-IR" sz="1400" kern="1200" baseline="0" dirty="0" smtClean="0">
                          <a:solidFill>
                            <a:schemeClr val="dk1"/>
                          </a:solidFill>
                          <a:latin typeface="+mn-lt"/>
                          <a:ea typeface="+mn-ea"/>
                          <a:cs typeface="B Nazanin" pitchFamily="2" charset="-78"/>
                        </a:rPr>
                        <a:t> خارجي بر اساس اطلاعات گمرکات کشورها</a:t>
                      </a:r>
                      <a:endParaRPr kumimoji="0" lang="en-US" sz="1400" kern="1200" dirty="0" smtClean="0">
                        <a:solidFill>
                          <a:schemeClr val="dk1"/>
                        </a:solidFill>
                        <a:latin typeface="+mn-lt"/>
                        <a:ea typeface="+mn-ea"/>
                        <a:cs typeface="B Nazanin" pitchFamily="2" charset="-78"/>
                      </a:endParaRPr>
                    </a:p>
                  </a:txBody>
                  <a:tcPr anchor="ctr"/>
                </a:tc>
              </a:tr>
              <a:tr h="559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Times New Roman" pitchFamily="18" charset="0"/>
                          <a:ea typeface="+mn-ea"/>
                          <a:cs typeface="Times New Roman" pitchFamily="18" charset="0"/>
                        </a:rPr>
                        <a:t>http://www.macmap.org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a-IR" sz="1400" kern="1200" dirty="0" smtClean="0">
                          <a:solidFill>
                            <a:schemeClr val="dk1"/>
                          </a:solidFill>
                          <a:latin typeface="+mn-lt"/>
                          <a:ea typeface="+mn-ea"/>
                          <a:cs typeface="B Nazanin" pitchFamily="2" charset="-78"/>
                        </a:rPr>
                        <a:t>مرکز تجارت جهاني</a:t>
                      </a:r>
                      <a:endParaRPr kumimoji="0" lang="en-US" sz="1400" kern="1200" dirty="0" smtClean="0">
                        <a:solidFill>
                          <a:schemeClr val="dk1"/>
                        </a:solidFill>
                        <a:latin typeface="+mn-lt"/>
                        <a:ea typeface="+mn-ea"/>
                        <a:cs typeface="B Nazanin" pitchFamily="2"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fa-IR" sz="1400" kern="1200" dirty="0" smtClean="0">
                          <a:solidFill>
                            <a:schemeClr val="dk1"/>
                          </a:solidFill>
                          <a:latin typeface="+mn-lt"/>
                          <a:ea typeface="+mn-ea"/>
                          <a:cs typeface="B Nazanin" pitchFamily="2" charset="-78"/>
                        </a:rPr>
                        <a:t>اطلاعات حقوق ورودي</a:t>
                      </a:r>
                      <a:r>
                        <a:rPr kumimoji="0" lang="fa-IR" sz="1400" kern="1200" baseline="0" dirty="0" smtClean="0">
                          <a:solidFill>
                            <a:schemeClr val="dk1"/>
                          </a:solidFill>
                          <a:latin typeface="+mn-lt"/>
                          <a:ea typeface="+mn-ea"/>
                          <a:cs typeface="B Nazanin" pitchFamily="2" charset="-78"/>
                        </a:rPr>
                        <a:t> کشورهاي هدف</a:t>
                      </a:r>
                      <a:endParaRPr kumimoji="0" lang="en-US" sz="1400" kern="1200" dirty="0" smtClean="0">
                        <a:solidFill>
                          <a:schemeClr val="dk1"/>
                        </a:solidFill>
                        <a:latin typeface="+mn-lt"/>
                        <a:ea typeface="+mn-ea"/>
                        <a:cs typeface="B Nazanin" pitchFamily="2" charset="-78"/>
                      </a:endParaRPr>
                    </a:p>
                  </a:txBody>
                  <a:tcPr anchor="ctr"/>
                </a:tc>
              </a:tr>
              <a:tr h="559973">
                <a:tc>
                  <a:txBody>
                    <a:bodyPr/>
                    <a:lstStyle/>
                    <a:p>
                      <a:pPr algn="l"/>
                      <a:r>
                        <a:rPr kumimoji="0" lang="en-US" sz="1400" b="1" kern="1200" dirty="0" smtClean="0">
                          <a:solidFill>
                            <a:schemeClr val="dk1"/>
                          </a:solidFill>
                          <a:latin typeface="Times New Roman" pitchFamily="18" charset="0"/>
                          <a:ea typeface="+mn-ea"/>
                          <a:cs typeface="Times New Roman" pitchFamily="18" charset="0"/>
                        </a:rPr>
                        <a:t>http://www.investmentmap.org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a-IR" sz="1400" kern="1200" dirty="0" smtClean="0">
                          <a:solidFill>
                            <a:schemeClr val="dk1"/>
                          </a:solidFill>
                          <a:latin typeface="+mn-lt"/>
                          <a:ea typeface="+mn-ea"/>
                          <a:cs typeface="B Nazanin" pitchFamily="2" charset="-78"/>
                        </a:rPr>
                        <a:t>مرکز تجارت جهاني</a:t>
                      </a:r>
                      <a:endParaRPr kumimoji="0" lang="en-US" sz="1400"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sz="1400" kern="1200" dirty="0" smtClean="0">
                          <a:solidFill>
                            <a:schemeClr val="dk1"/>
                          </a:solidFill>
                          <a:latin typeface="+mn-lt"/>
                          <a:ea typeface="+mn-ea"/>
                          <a:cs typeface="B Nazanin" pitchFamily="2" charset="-78"/>
                        </a:rPr>
                        <a:t>اطلاعات</a:t>
                      </a:r>
                      <a:r>
                        <a:rPr kumimoji="0" lang="fa-IR" sz="1400" kern="1200" baseline="0" dirty="0" smtClean="0">
                          <a:solidFill>
                            <a:schemeClr val="dk1"/>
                          </a:solidFill>
                          <a:latin typeface="+mn-lt"/>
                          <a:ea typeface="+mn-ea"/>
                          <a:cs typeface="B Nazanin" pitchFamily="2" charset="-78"/>
                        </a:rPr>
                        <a:t> و آمار سرمايه گذاري خارجي</a:t>
                      </a:r>
                      <a:endParaRPr kumimoji="0" lang="en-US" sz="1400" kern="1200" dirty="0" smtClean="0">
                        <a:solidFill>
                          <a:schemeClr val="dk1"/>
                        </a:solidFill>
                        <a:latin typeface="+mn-lt"/>
                        <a:ea typeface="+mn-ea"/>
                        <a:cs typeface="B Nazanin" pitchFamily="2" charset="-78"/>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1200" fill="hold">
                                          <p:stCondLst>
                                            <p:cond delay="0"/>
                                          </p:stCondLst>
                                        </p:cTn>
                                        <p:tgtEl>
                                          <p:spTgt spid="7"/>
                                        </p:tgtEl>
                                        <p:attrNameLst>
                                          <p:attrName>ppt_x</p:attrName>
                                        </p:attrNameLst>
                                      </p:cBhvr>
                                    </p:anim>
                                    <p:anim from="0" to="-1.0" calcmode="lin" valueType="num">
                                      <p:cBhvr>
                                        <p:cTn id="8" dur="400" decel="50000" autoRev="1" fill="hold">
                                          <p:stCondLst>
                                            <p:cond delay="1200"/>
                                          </p:stCondLst>
                                        </p:cTn>
                                        <p:tgtEl>
                                          <p:spTgt spid="7"/>
                                        </p:tgtEl>
                                        <p:attrNameLst>
                                          <p:attrName>xshear</p:attrName>
                                        </p:attrNameLst>
                                      </p:cBhvr>
                                    </p:anim>
                                    <p:animScale>
                                      <p:cBhvr>
                                        <p:cTn id="9" dur="400" decel="100000" autoRev="1" fill="hold">
                                          <p:stCondLst>
                                            <p:cond delay="1200"/>
                                          </p:stCondLst>
                                        </p:cTn>
                                        <p:tgtEl>
                                          <p:spTgt spid="7"/>
                                        </p:tgtEl>
                                      </p:cBhvr>
                                      <p:from x="100000" y="100000"/>
                                      <p:to x="80000" y="100000"/>
                                    </p:animScale>
                                    <p:anim by="(#ppt_h/3+#ppt_w*0.1)" calcmode="lin" valueType="num">
                                      <p:cBhvr additive="sum">
                                        <p:cTn id="10" dur="400" decel="100000" autoRev="1" fill="hold">
                                          <p:stCondLst>
                                            <p:cond delay="12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C000"/>
                </a:solidFill>
                <a:cs typeface="B Titr" pitchFamily="2" charset="-78"/>
              </a:rPr>
              <a:t>تعریف صادرکننده</a:t>
            </a:r>
            <a:endParaRPr lang="en-US" dirty="0">
              <a:solidFill>
                <a:srgbClr val="FFC000"/>
              </a:solidFill>
              <a:cs typeface="B Titr" pitchFamily="2" charset="-78"/>
            </a:endParaRPr>
          </a:p>
        </p:txBody>
      </p:sp>
      <p:sp>
        <p:nvSpPr>
          <p:cNvPr id="3" name="Content Placeholder 2"/>
          <p:cNvSpPr>
            <a:spLocks noGrp="1"/>
          </p:cNvSpPr>
          <p:nvPr>
            <p:ph idx="1"/>
          </p:nvPr>
        </p:nvSpPr>
        <p:spPr/>
        <p:txBody>
          <a:bodyPr>
            <a:normAutofit/>
          </a:bodyPr>
          <a:lstStyle/>
          <a:p>
            <a:pPr algn="just" rtl="1">
              <a:buNone/>
            </a:pPr>
            <a:endParaRPr lang="fa-IR" sz="2400" dirty="0" smtClean="0">
              <a:cs typeface="B Nazanin" pitchFamily="2" charset="-78"/>
            </a:endParaRPr>
          </a:p>
          <a:p>
            <a:pPr algn="just" rtl="1">
              <a:buNone/>
            </a:pPr>
            <a:endParaRPr lang="fa-IR" sz="2400" dirty="0" smtClean="0">
              <a:cs typeface="B Nazanin" pitchFamily="2" charset="-78"/>
            </a:endParaRPr>
          </a:p>
          <a:p>
            <a:pPr algn="just" rtl="1">
              <a:buNone/>
            </a:pPr>
            <a:r>
              <a:rPr lang="fa-IR" sz="2400" dirty="0" smtClean="0">
                <a:cs typeface="B Nazanin" pitchFamily="2" charset="-78"/>
              </a:rPr>
              <a:t>به هر شخص حقیقی یا حقوقی که دارای کارت بازرگانی و یا مجوز وزارت بازرگانی بوده و اقدام به صدور کالا نماید صادرکننده اطلاق می شود.</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rtl="1"/>
            <a:r>
              <a:rPr lang="fa-IR" sz="44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برخي لينک هاي مفيد </a:t>
            </a:r>
            <a:r>
              <a:rPr lang="en-US" sz="44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
            </a:r>
            <a:br>
              <a:rPr lang="en-US" sz="44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graphicFrame>
        <p:nvGraphicFramePr>
          <p:cNvPr id="5" name="Content Placeholder 4"/>
          <p:cNvGraphicFramePr>
            <a:graphicFrameLocks noGrp="1"/>
          </p:cNvGraphicFramePr>
          <p:nvPr>
            <p:ph idx="1"/>
          </p:nvPr>
        </p:nvGraphicFramePr>
        <p:xfrm>
          <a:off x="1435100" y="1447800"/>
          <a:ext cx="7175500" cy="4514850"/>
        </p:xfrm>
        <a:graphic>
          <a:graphicData uri="http://schemas.openxmlformats.org/drawingml/2006/table">
            <a:tbl>
              <a:tblPr firstRow="1" bandRow="1">
                <a:tableStyleId>{5C22544A-7EE6-4342-B048-85BDC9FD1C3A}</a:tableStyleId>
              </a:tblPr>
              <a:tblGrid>
                <a:gridCol w="2391833"/>
                <a:gridCol w="2123783"/>
                <a:gridCol w="2659884"/>
              </a:tblGrid>
              <a:tr h="523875">
                <a:tc>
                  <a:txBody>
                    <a:bodyPr/>
                    <a:lstStyle/>
                    <a:p>
                      <a:pPr algn="ctr"/>
                      <a:r>
                        <a:rPr lang="fa-IR" dirty="0" smtClean="0">
                          <a:cs typeface="B Nazanin" pitchFamily="2" charset="-78"/>
                        </a:rPr>
                        <a:t>آدرس وب سايت</a:t>
                      </a:r>
                      <a:r>
                        <a:rPr lang="fa-IR" baseline="0" dirty="0" smtClean="0">
                          <a:cs typeface="B Nazanin" pitchFamily="2" charset="-78"/>
                        </a:rPr>
                        <a:t> (پورتال)</a:t>
                      </a:r>
                      <a:endParaRPr lang="en-US" dirty="0">
                        <a:cs typeface="B Nazanin" pitchFamily="2" charset="-78"/>
                      </a:endParaRPr>
                    </a:p>
                  </a:txBody>
                  <a:tcPr anchor="ctr"/>
                </a:tc>
                <a:tc>
                  <a:txBody>
                    <a:bodyPr/>
                    <a:lstStyle/>
                    <a:p>
                      <a:pPr algn="ctr"/>
                      <a:r>
                        <a:rPr kumimoji="0" lang="fa-IR" b="1" kern="1200" dirty="0" smtClean="0">
                          <a:solidFill>
                            <a:schemeClr val="lt1"/>
                          </a:solidFill>
                          <a:latin typeface="+mn-lt"/>
                          <a:ea typeface="+mn-ea"/>
                          <a:cs typeface="B Nazanin" pitchFamily="2" charset="-78"/>
                        </a:rPr>
                        <a:t>نام سازمان (مرکز)</a:t>
                      </a:r>
                      <a:endParaRPr kumimoji="0" lang="en-US" b="1" kern="1200" dirty="0" smtClean="0">
                        <a:solidFill>
                          <a:schemeClr val="lt1"/>
                        </a:solidFill>
                        <a:latin typeface="+mn-lt"/>
                        <a:ea typeface="+mn-ea"/>
                        <a:cs typeface="B Nazanin" pitchFamily="2" charset="-78"/>
                      </a:endParaRPr>
                    </a:p>
                  </a:txBody>
                  <a:tcPr anchor="ctr"/>
                </a:tc>
                <a:tc>
                  <a:txBody>
                    <a:bodyPr/>
                    <a:lstStyle/>
                    <a:p>
                      <a:pPr algn="ctr"/>
                      <a:r>
                        <a:rPr kumimoji="0" lang="fa-IR" b="1" kern="1200" dirty="0" smtClean="0">
                          <a:solidFill>
                            <a:schemeClr val="lt1"/>
                          </a:solidFill>
                          <a:latin typeface="+mn-lt"/>
                          <a:ea typeface="+mn-ea"/>
                          <a:cs typeface="B Nazanin" pitchFamily="2" charset="-78"/>
                        </a:rPr>
                        <a:t>زمينه فعاليت</a:t>
                      </a:r>
                      <a:endParaRPr kumimoji="0" lang="en-US" b="1" kern="1200" dirty="0" smtClean="0">
                        <a:solidFill>
                          <a:schemeClr val="lt1"/>
                        </a:solidFill>
                        <a:latin typeface="+mn-lt"/>
                        <a:ea typeface="+mn-ea"/>
                        <a:cs typeface="B Nazanin" pitchFamily="2" charset="-78"/>
                      </a:endParaRPr>
                    </a:p>
                  </a:txBody>
                  <a:tcPr anchor="ctr"/>
                </a:tc>
              </a:tr>
              <a:tr h="523875">
                <a:tc>
                  <a:txBody>
                    <a:bodyPr/>
                    <a:lstStyle/>
                    <a:p>
                      <a:pPr algn="l"/>
                      <a:r>
                        <a:rPr kumimoji="0" lang="en-US" b="1" kern="1200" dirty="0" smtClean="0">
                          <a:solidFill>
                            <a:schemeClr val="dk1"/>
                          </a:solidFill>
                          <a:latin typeface="Times New Roman" pitchFamily="18" charset="0"/>
                          <a:ea typeface="+mn-ea"/>
                          <a:cs typeface="Times New Roman" pitchFamily="18" charset="0"/>
                        </a:rPr>
                        <a:t>http://www.tici.info</a:t>
                      </a:r>
                    </a:p>
                  </a:txBody>
                  <a:tcPr anchor="ctr"/>
                </a:tc>
                <a:tc>
                  <a:txBody>
                    <a:bodyPr/>
                    <a:lstStyle/>
                    <a:p>
                      <a:pPr marL="0" algn="ctr" rtl="0" eaLnBrk="1" latinLnBrk="0" hangingPunct="1"/>
                      <a:r>
                        <a:rPr kumimoji="0" lang="fa-IR" kern="1200" dirty="0" smtClean="0">
                          <a:solidFill>
                            <a:schemeClr val="dk1"/>
                          </a:solidFill>
                          <a:latin typeface="+mn-lt"/>
                          <a:ea typeface="+mn-ea"/>
                          <a:cs typeface="B Nazanin" pitchFamily="2" charset="-78"/>
                        </a:rPr>
                        <a:t>مرکز اطلاعات فني ايران</a:t>
                      </a:r>
                      <a:endParaRPr kumimoji="0" lang="en-US"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kern="1200" dirty="0" smtClean="0">
                          <a:solidFill>
                            <a:schemeClr val="dk1"/>
                          </a:solidFill>
                          <a:latin typeface="+mn-lt"/>
                          <a:ea typeface="+mn-ea"/>
                          <a:cs typeface="B Nazanin" pitchFamily="2" charset="-78"/>
                        </a:rPr>
                        <a:t>آخرين بخشنامه ها و مقررات موجود</a:t>
                      </a:r>
                      <a:endParaRPr kumimoji="0" lang="en-US" kern="1200" dirty="0" smtClean="0">
                        <a:solidFill>
                          <a:schemeClr val="dk1"/>
                        </a:solidFill>
                        <a:latin typeface="+mn-lt"/>
                        <a:ea typeface="+mn-ea"/>
                        <a:cs typeface="B Nazanin" pitchFamily="2" charset="-78"/>
                      </a:endParaRPr>
                    </a:p>
                  </a:txBody>
                  <a:tcPr anchor="ctr"/>
                </a:tc>
              </a:tr>
              <a:tr h="523875">
                <a:tc>
                  <a:txBody>
                    <a:bodyPr/>
                    <a:lstStyle/>
                    <a:p>
                      <a:pPr algn="l"/>
                      <a:r>
                        <a:rPr kumimoji="0" lang="en-US" b="1" kern="1200" dirty="0" smtClean="0">
                          <a:solidFill>
                            <a:schemeClr val="dk1"/>
                          </a:solidFill>
                          <a:latin typeface="Times New Roman" pitchFamily="18" charset="0"/>
                          <a:ea typeface="+mn-ea"/>
                          <a:cs typeface="Times New Roman" pitchFamily="18" charset="0"/>
                        </a:rPr>
                        <a:t>http://www.itair.com</a:t>
                      </a:r>
                    </a:p>
                  </a:txBody>
                  <a:tcPr anchor="ctr"/>
                </a:tc>
                <a:tc>
                  <a:txBody>
                    <a:bodyPr/>
                    <a:lstStyle/>
                    <a:p>
                      <a:pPr marL="0" algn="ctr" rtl="1" eaLnBrk="1" latinLnBrk="0" hangingPunct="1"/>
                      <a:r>
                        <a:rPr kumimoji="0" lang="fa-IR" kern="1200" dirty="0" smtClean="0">
                          <a:solidFill>
                            <a:schemeClr val="dk1"/>
                          </a:solidFill>
                          <a:latin typeface="+mn-lt"/>
                          <a:ea typeface="+mn-ea"/>
                          <a:cs typeface="B Nazanin" pitchFamily="2" charset="-78"/>
                        </a:rPr>
                        <a:t>انجمن سراسري شرکت</a:t>
                      </a:r>
                      <a:r>
                        <a:rPr kumimoji="0" lang="en-US" kern="1200" baseline="0" dirty="0" smtClean="0">
                          <a:solidFill>
                            <a:schemeClr val="dk1"/>
                          </a:solidFill>
                          <a:latin typeface="+mn-lt"/>
                          <a:ea typeface="+mn-ea"/>
                          <a:cs typeface="B Nazanin" pitchFamily="2" charset="-78"/>
                        </a:rPr>
                        <a:t> </a:t>
                      </a:r>
                      <a:r>
                        <a:rPr kumimoji="0" lang="fa-IR" kern="1200" dirty="0" smtClean="0">
                          <a:solidFill>
                            <a:schemeClr val="dk1"/>
                          </a:solidFill>
                          <a:latin typeface="+mn-lt"/>
                          <a:ea typeface="+mn-ea"/>
                          <a:cs typeface="B Nazanin" pitchFamily="2" charset="-78"/>
                        </a:rPr>
                        <a:t>هاي حمل و نقل بين</a:t>
                      </a:r>
                      <a:r>
                        <a:rPr kumimoji="0" lang="en-US" kern="1200" dirty="0" smtClean="0">
                          <a:solidFill>
                            <a:schemeClr val="dk1"/>
                          </a:solidFill>
                          <a:latin typeface="+mn-lt"/>
                          <a:ea typeface="+mn-ea"/>
                          <a:cs typeface="B Nazanin" pitchFamily="2" charset="-78"/>
                        </a:rPr>
                        <a:t> </a:t>
                      </a:r>
                      <a:r>
                        <a:rPr kumimoji="0" lang="fa-IR" kern="1200" dirty="0" smtClean="0">
                          <a:solidFill>
                            <a:schemeClr val="dk1"/>
                          </a:solidFill>
                          <a:latin typeface="+mn-lt"/>
                          <a:ea typeface="+mn-ea"/>
                          <a:cs typeface="B Nazanin" pitchFamily="2" charset="-78"/>
                        </a:rPr>
                        <a:t>المللي ايران </a:t>
                      </a:r>
                      <a:endParaRPr kumimoji="0" lang="en-US"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kern="1200" dirty="0" smtClean="0">
                          <a:solidFill>
                            <a:schemeClr val="dk1"/>
                          </a:solidFill>
                          <a:latin typeface="+mn-lt"/>
                          <a:ea typeface="+mn-ea"/>
                          <a:cs typeface="B Nazanin" pitchFamily="2" charset="-78"/>
                        </a:rPr>
                        <a:t>ارائه اطلاعات</a:t>
                      </a:r>
                      <a:r>
                        <a:rPr kumimoji="0" lang="fa-IR" kern="1200" baseline="0" dirty="0" smtClean="0">
                          <a:solidFill>
                            <a:schemeClr val="dk1"/>
                          </a:solidFill>
                          <a:latin typeface="+mn-lt"/>
                          <a:ea typeface="+mn-ea"/>
                          <a:cs typeface="B Nazanin" pitchFamily="2" charset="-78"/>
                        </a:rPr>
                        <a:t> شرکت هاي حمل و نقل</a:t>
                      </a:r>
                      <a:endParaRPr kumimoji="0" lang="en-US" kern="1200" dirty="0" smtClean="0">
                        <a:solidFill>
                          <a:schemeClr val="dk1"/>
                        </a:solidFill>
                        <a:latin typeface="+mn-lt"/>
                        <a:ea typeface="+mn-ea"/>
                        <a:cs typeface="B Nazanin" pitchFamily="2" charset="-78"/>
                      </a:endParaRPr>
                    </a:p>
                  </a:txBody>
                  <a:tcPr anchor="ctr"/>
                </a:tc>
              </a:tr>
              <a:tr h="52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kern="1200" dirty="0" smtClean="0">
                          <a:solidFill>
                            <a:schemeClr val="dk1"/>
                          </a:solidFill>
                          <a:latin typeface="Times New Roman" pitchFamily="18" charset="0"/>
                          <a:ea typeface="+mn-ea"/>
                          <a:cs typeface="Times New Roman" pitchFamily="18" charset="0"/>
                        </a:rPr>
                        <a:t>http://www.isiri.org</a:t>
                      </a:r>
                    </a:p>
                  </a:txBody>
                  <a:tcPr anchor="ctr"/>
                </a:tc>
                <a:tc>
                  <a:txBody>
                    <a:bodyPr/>
                    <a:lstStyle/>
                    <a:p>
                      <a:pPr marL="0" algn="ctr" rtl="0" eaLnBrk="1" latinLnBrk="0" hangingPunct="1"/>
                      <a:r>
                        <a:rPr kumimoji="0" lang="fa-IR" kern="1200" smtClean="0">
                          <a:solidFill>
                            <a:schemeClr val="dk1"/>
                          </a:solidFill>
                          <a:latin typeface="+mn-lt"/>
                          <a:ea typeface="+mn-ea"/>
                          <a:cs typeface="B Nazanin" pitchFamily="2" charset="-78"/>
                        </a:rPr>
                        <a:t>سازمان ملی استاندارد ایران</a:t>
                      </a:r>
                      <a:endParaRPr kumimoji="0" lang="en-US"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kern="1200" baseline="0" dirty="0" smtClean="0">
                          <a:solidFill>
                            <a:schemeClr val="dk1"/>
                          </a:solidFill>
                          <a:latin typeface="+mn-lt"/>
                          <a:ea typeface="+mn-ea"/>
                          <a:cs typeface="B Nazanin" pitchFamily="2" charset="-78"/>
                        </a:rPr>
                        <a:t>ارائه اطلاعات استاندارد کالاها</a:t>
                      </a:r>
                      <a:endParaRPr kumimoji="0" lang="en-US" kern="1200" baseline="0" dirty="0" smtClean="0">
                        <a:solidFill>
                          <a:schemeClr val="dk1"/>
                        </a:solidFill>
                        <a:latin typeface="+mn-lt"/>
                        <a:ea typeface="+mn-ea"/>
                        <a:cs typeface="B Nazanin" pitchFamily="2" charset="-78"/>
                      </a:endParaRPr>
                    </a:p>
                  </a:txBody>
                  <a:tcPr anchor="ctr"/>
                </a:tc>
              </a:tr>
              <a:tr h="523875">
                <a:tc>
                  <a:txBody>
                    <a:bodyPr/>
                    <a:lstStyle/>
                    <a:p>
                      <a:pPr algn="l"/>
                      <a:r>
                        <a:rPr kumimoji="0" lang="en-US" b="1" kern="1200" dirty="0" smtClean="0">
                          <a:solidFill>
                            <a:schemeClr val="dk1"/>
                          </a:solidFill>
                          <a:latin typeface="Times New Roman" pitchFamily="18" charset="0"/>
                          <a:ea typeface="+mn-ea"/>
                          <a:cs typeface="Times New Roman" pitchFamily="18" charset="0"/>
                        </a:rPr>
                        <a:t>http://www.edbi.ir</a:t>
                      </a:r>
                      <a:endParaRPr kumimoji="0" lang="en-US" b="1" kern="1200" dirty="0">
                        <a:solidFill>
                          <a:schemeClr val="dk1"/>
                        </a:solidFill>
                        <a:latin typeface="Times New Roman" pitchFamily="18" charset="0"/>
                        <a:ea typeface="+mn-ea"/>
                        <a:cs typeface="Times New Roman" pitchFamily="18" charset="0"/>
                      </a:endParaRPr>
                    </a:p>
                  </a:txBody>
                  <a:tcPr anchor="ctr"/>
                </a:tc>
                <a:tc>
                  <a:txBody>
                    <a:bodyPr/>
                    <a:lstStyle/>
                    <a:p>
                      <a:pPr marL="0" algn="ctr" rtl="0" eaLnBrk="1" latinLnBrk="0" hangingPunct="1"/>
                      <a:r>
                        <a:rPr kumimoji="0" lang="fa-IR" kern="1200" dirty="0" smtClean="0">
                          <a:solidFill>
                            <a:schemeClr val="dk1"/>
                          </a:solidFill>
                          <a:latin typeface="+mn-lt"/>
                          <a:ea typeface="+mn-ea"/>
                          <a:cs typeface="B Nazanin" pitchFamily="2" charset="-78"/>
                        </a:rPr>
                        <a:t>بانک</a:t>
                      </a:r>
                      <a:r>
                        <a:rPr kumimoji="0" lang="fa-IR" kern="1200" baseline="0" dirty="0" smtClean="0">
                          <a:solidFill>
                            <a:schemeClr val="dk1"/>
                          </a:solidFill>
                          <a:latin typeface="+mn-lt"/>
                          <a:ea typeface="+mn-ea"/>
                          <a:cs typeface="B Nazanin" pitchFamily="2" charset="-78"/>
                        </a:rPr>
                        <a:t> توسعه صادرات ايران</a:t>
                      </a:r>
                      <a:endParaRPr kumimoji="0" lang="en-US"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kern="1200" baseline="0" dirty="0" smtClean="0">
                          <a:solidFill>
                            <a:schemeClr val="dk1"/>
                          </a:solidFill>
                          <a:latin typeface="+mn-lt"/>
                          <a:ea typeface="+mn-ea"/>
                          <a:cs typeface="B Nazanin" pitchFamily="2" charset="-78"/>
                        </a:rPr>
                        <a:t>ارائه دهنده تسهيلات و اعتبارات مالي</a:t>
                      </a:r>
                      <a:endParaRPr kumimoji="0" lang="en-US" kern="1200" baseline="0" dirty="0" smtClean="0">
                        <a:solidFill>
                          <a:schemeClr val="dk1"/>
                        </a:solidFill>
                        <a:latin typeface="+mn-lt"/>
                        <a:ea typeface="+mn-ea"/>
                        <a:cs typeface="B Nazanin" pitchFamily="2" charset="-78"/>
                      </a:endParaRPr>
                    </a:p>
                  </a:txBody>
                  <a:tcPr anchor="ctr"/>
                </a:tc>
              </a:tr>
              <a:tr h="523875">
                <a:tc>
                  <a:txBody>
                    <a:bodyPr/>
                    <a:lstStyle/>
                    <a:p>
                      <a:pPr rtl="1"/>
                      <a:r>
                        <a:rPr kumimoji="0" lang="en-US" sz="1800" b="1" u="none" kern="1200" dirty="0" smtClean="0">
                          <a:solidFill>
                            <a:schemeClr val="dk1"/>
                          </a:solidFill>
                          <a:latin typeface="Times New Roman" pitchFamily="18" charset="0"/>
                          <a:ea typeface="+mn-ea"/>
                          <a:cs typeface="Times New Roman" pitchFamily="18" charset="0"/>
                        </a:rPr>
                        <a:t>http://www.egfi.org</a:t>
                      </a:r>
                      <a:endParaRPr kumimoji="0" lang="en-US" sz="1800" b="1" u="none" kern="1200" dirty="0">
                        <a:solidFill>
                          <a:schemeClr val="dk1"/>
                        </a:solidFill>
                        <a:latin typeface="Times New Roman" pitchFamily="18" charset="0"/>
                        <a:ea typeface="+mn-ea"/>
                        <a:cs typeface="Times New Roman" pitchFamily="18" charset="0"/>
                      </a:endParaRPr>
                    </a:p>
                  </a:txBody>
                  <a:tcPr anchor="ctr"/>
                </a:tc>
                <a:tc>
                  <a:txBody>
                    <a:bodyPr/>
                    <a:lstStyle/>
                    <a:p>
                      <a:pPr marL="0" algn="ctr" rtl="0" eaLnBrk="1" latinLnBrk="0" hangingPunct="1"/>
                      <a:r>
                        <a:rPr kumimoji="0" lang="fa-IR" kern="1200" dirty="0" smtClean="0">
                          <a:solidFill>
                            <a:schemeClr val="dk1"/>
                          </a:solidFill>
                          <a:latin typeface="+mn-lt"/>
                          <a:ea typeface="+mn-ea"/>
                          <a:cs typeface="B Nazanin" pitchFamily="2" charset="-78"/>
                        </a:rPr>
                        <a:t>صندوق ضمانت صادرات ايران</a:t>
                      </a:r>
                      <a:endParaRPr kumimoji="0" lang="en-US" kern="1200" dirty="0" smtClean="0">
                        <a:solidFill>
                          <a:schemeClr val="dk1"/>
                        </a:solidFill>
                        <a:latin typeface="+mn-lt"/>
                        <a:ea typeface="+mn-ea"/>
                        <a:cs typeface="B Nazanin" pitchFamily="2" charset="-78"/>
                      </a:endParaRPr>
                    </a:p>
                  </a:txBody>
                  <a:tcPr anchor="ctr"/>
                </a:tc>
                <a:tc>
                  <a:txBody>
                    <a:bodyPr/>
                    <a:lstStyle/>
                    <a:p>
                      <a:pPr marL="0" algn="r" rtl="0" eaLnBrk="1" latinLnBrk="0" hangingPunct="1"/>
                      <a:r>
                        <a:rPr kumimoji="0" lang="fa-IR" kern="1200" baseline="0" dirty="0" smtClean="0">
                          <a:solidFill>
                            <a:schemeClr val="dk1"/>
                          </a:solidFill>
                          <a:latin typeface="+mn-lt"/>
                          <a:ea typeface="+mn-ea"/>
                          <a:cs typeface="B Nazanin" pitchFamily="2" charset="-78"/>
                        </a:rPr>
                        <a:t>ارائه دهنده </a:t>
                      </a:r>
                      <a:r>
                        <a:rPr kumimoji="0" lang="ar-SA" kern="1200" baseline="0" dirty="0" smtClean="0">
                          <a:solidFill>
                            <a:schemeClr val="dk1"/>
                          </a:solidFill>
                          <a:latin typeface="+mn-lt"/>
                          <a:ea typeface="+mn-ea"/>
                          <a:cs typeface="B Nazanin" pitchFamily="2" charset="-78"/>
                        </a:rPr>
                        <a:t>خدمات</a:t>
                      </a:r>
                      <a:r>
                        <a:rPr kumimoji="0" lang="fa-IR" kern="1200" baseline="0" dirty="0" smtClean="0">
                          <a:solidFill>
                            <a:schemeClr val="dk1"/>
                          </a:solidFill>
                          <a:latin typeface="+mn-lt"/>
                          <a:ea typeface="+mn-ea"/>
                          <a:cs typeface="B Nazanin" pitchFamily="2" charset="-78"/>
                        </a:rPr>
                        <a:t> متنوع</a:t>
                      </a:r>
                      <a:r>
                        <a:rPr kumimoji="0" lang="ar-SA" kern="1200" baseline="0" dirty="0" smtClean="0">
                          <a:solidFill>
                            <a:schemeClr val="dk1"/>
                          </a:solidFill>
                          <a:latin typeface="+mn-lt"/>
                          <a:ea typeface="+mn-ea"/>
                          <a:cs typeface="B Nazanin" pitchFamily="2" charset="-78"/>
                        </a:rPr>
                        <a:t> بيمه‌اي</a:t>
                      </a:r>
                      <a:r>
                        <a:rPr kumimoji="0" lang="fa-IR" kern="1200" baseline="0" dirty="0" smtClean="0">
                          <a:solidFill>
                            <a:schemeClr val="dk1"/>
                          </a:solidFill>
                          <a:latin typeface="+mn-lt"/>
                          <a:ea typeface="+mn-ea"/>
                          <a:cs typeface="B Nazanin" pitchFamily="2" charset="-78"/>
                        </a:rPr>
                        <a:t> و ضمانت</a:t>
                      </a:r>
                      <a:endParaRPr kumimoji="0" lang="en-US" kern="1200" baseline="0" dirty="0" smtClean="0">
                        <a:solidFill>
                          <a:schemeClr val="dk1"/>
                        </a:solidFill>
                        <a:latin typeface="+mn-lt"/>
                        <a:ea typeface="+mn-ea"/>
                        <a:cs typeface="B Nazanin" pitchFamily="2" charset="-78"/>
                      </a:endParaRPr>
                    </a:p>
                  </a:txBody>
                  <a:tcPr anchor="ctr"/>
                </a:tc>
              </a:tr>
              <a:tr h="523875">
                <a:tc>
                  <a:txBody>
                    <a:bodyPr/>
                    <a:lstStyle/>
                    <a:p>
                      <a:pPr algn="l"/>
                      <a:r>
                        <a:rPr kumimoji="0" lang="en-US" b="1" kern="1200" dirty="0" smtClean="0">
                          <a:solidFill>
                            <a:schemeClr val="dk1"/>
                          </a:solidFill>
                          <a:latin typeface="Times New Roman" pitchFamily="18" charset="0"/>
                          <a:ea typeface="+mn-ea"/>
                          <a:cs typeface="Times New Roman" pitchFamily="18" charset="0"/>
                        </a:rPr>
                        <a:t>http://www.auma.de</a:t>
                      </a:r>
                    </a:p>
                  </a:txBody>
                  <a:tcPr anchor="ctr"/>
                </a:tc>
                <a:tc>
                  <a:txBody>
                    <a:bodyPr/>
                    <a:lstStyle/>
                    <a:p>
                      <a:pPr marL="0" algn="ctr" rtl="0" eaLnBrk="1" latinLnBrk="0" hangingPunct="1"/>
                      <a:r>
                        <a:rPr kumimoji="0" lang="en-US" kern="1200" dirty="0" smtClean="0">
                          <a:solidFill>
                            <a:schemeClr val="dk1"/>
                          </a:solidFill>
                          <a:latin typeface="Times New Roman" pitchFamily="18" charset="0"/>
                          <a:ea typeface="+mn-ea"/>
                          <a:cs typeface="Times New Roman" pitchFamily="18" charset="0"/>
                        </a:rPr>
                        <a:t>AUMA</a:t>
                      </a:r>
                    </a:p>
                  </a:txBody>
                  <a:tcPr anchor="ctr"/>
                </a:tc>
                <a:tc>
                  <a:txBody>
                    <a:bodyPr/>
                    <a:lstStyle/>
                    <a:p>
                      <a:pPr marL="0" algn="r" rtl="0" eaLnBrk="1" latinLnBrk="0" hangingPunct="1"/>
                      <a:r>
                        <a:rPr kumimoji="0" lang="fa-IR" kern="1200" dirty="0" smtClean="0">
                          <a:solidFill>
                            <a:schemeClr val="dk1"/>
                          </a:solidFill>
                          <a:latin typeface="+mn-lt"/>
                          <a:ea typeface="+mn-ea"/>
                          <a:cs typeface="B Nazanin" pitchFamily="2" charset="-78"/>
                        </a:rPr>
                        <a:t>ارائه دهنده اطلاعات نمايشگاه</a:t>
                      </a:r>
                      <a:r>
                        <a:rPr kumimoji="0" lang="fa-IR" kern="1200" baseline="0" dirty="0" smtClean="0">
                          <a:solidFill>
                            <a:schemeClr val="dk1"/>
                          </a:solidFill>
                          <a:latin typeface="+mn-lt"/>
                          <a:ea typeface="+mn-ea"/>
                          <a:cs typeface="B Nazanin" pitchFamily="2" charset="-78"/>
                        </a:rPr>
                        <a:t> هاي بين الملل</a:t>
                      </a:r>
                      <a:endParaRPr kumimoji="0" lang="en-US" kern="1200" dirty="0" smtClean="0">
                        <a:solidFill>
                          <a:schemeClr val="dk1"/>
                        </a:solidFill>
                        <a:latin typeface="+mn-lt"/>
                        <a:ea typeface="+mn-ea"/>
                        <a:cs typeface="B Nazanin" pitchFamily="2" charset="-78"/>
                      </a:endParaRPr>
                    </a:p>
                  </a:txBody>
                  <a:tcPr anchor="ctr"/>
                </a:tc>
              </a:tr>
              <a:tr h="523875">
                <a:tc>
                  <a:txBody>
                    <a:bodyPr/>
                    <a:lstStyle/>
                    <a:p>
                      <a:pPr algn="l"/>
                      <a:r>
                        <a:rPr kumimoji="0" lang="en-US" b="1" kern="1200" dirty="0" smtClean="0">
                          <a:solidFill>
                            <a:srgbClr val="FF0000"/>
                          </a:solidFill>
                          <a:latin typeface="Times New Roman" pitchFamily="18" charset="0"/>
                          <a:ea typeface="+mn-ea"/>
                          <a:cs typeface="Times New Roman" pitchFamily="18" charset="0"/>
                        </a:rPr>
                        <a:t>http://www.google.com</a:t>
                      </a:r>
                    </a:p>
                  </a:txBody>
                  <a:tcPr anchor="ctr">
                    <a:solidFill>
                      <a:srgbClr val="FFFF00"/>
                    </a:solidFill>
                  </a:tcPr>
                </a:tc>
                <a:tc>
                  <a:txBody>
                    <a:bodyPr/>
                    <a:lstStyle/>
                    <a:p>
                      <a:pPr marL="0" algn="ctr" rtl="0" eaLnBrk="1" latinLnBrk="0" hangingPunct="1"/>
                      <a:r>
                        <a:rPr kumimoji="0" lang="en-US" sz="2800" b="1" kern="1200" dirty="0" smtClean="0">
                          <a:solidFill>
                            <a:srgbClr val="FF0000"/>
                          </a:solidFill>
                          <a:latin typeface="Times New Roman" pitchFamily="18" charset="0"/>
                          <a:ea typeface="+mn-ea"/>
                          <a:cs typeface="Times New Roman" pitchFamily="18" charset="0"/>
                        </a:rPr>
                        <a:t>Google</a:t>
                      </a:r>
                    </a:p>
                  </a:txBody>
                  <a:tcPr anchor="ctr">
                    <a:solidFill>
                      <a:srgbClr val="FFFF00"/>
                    </a:solidFill>
                  </a:tcPr>
                </a:tc>
                <a:tc>
                  <a:txBody>
                    <a:bodyPr/>
                    <a:lstStyle/>
                    <a:p>
                      <a:pPr marL="0" algn="ctr" rtl="0" eaLnBrk="1" latinLnBrk="0" hangingPunct="1"/>
                      <a:r>
                        <a:rPr kumimoji="0" lang="en-US" b="1" kern="1200" dirty="0" smtClean="0">
                          <a:solidFill>
                            <a:srgbClr val="002060"/>
                          </a:solidFill>
                          <a:latin typeface="+mn-lt"/>
                          <a:ea typeface="+mn-ea"/>
                          <a:cs typeface="B Nazanin" pitchFamily="2" charset="-78"/>
                        </a:rPr>
                        <a:t>(Search Engine)</a:t>
                      </a:r>
                    </a:p>
                    <a:p>
                      <a:pPr marL="0" algn="ctr" rtl="0" eaLnBrk="1" latinLnBrk="0" hangingPunct="1"/>
                      <a:r>
                        <a:rPr kumimoji="0" lang="en-US" sz="2400" b="1" kern="1200" dirty="0" smtClean="0">
                          <a:solidFill>
                            <a:srgbClr val="FF0000"/>
                          </a:solidFill>
                          <a:latin typeface="+mn-lt"/>
                          <a:ea typeface="+mn-ea"/>
                          <a:cs typeface="B Nazanin" pitchFamily="2" charset="-78"/>
                        </a:rPr>
                        <a:t>All You</a:t>
                      </a:r>
                      <a:r>
                        <a:rPr kumimoji="0" lang="en-US" sz="2400" b="1" kern="1200" baseline="0" dirty="0" smtClean="0">
                          <a:solidFill>
                            <a:srgbClr val="FF0000"/>
                          </a:solidFill>
                          <a:latin typeface="+mn-lt"/>
                          <a:ea typeface="+mn-ea"/>
                          <a:cs typeface="B Nazanin" pitchFamily="2" charset="-78"/>
                        </a:rPr>
                        <a:t> Need…</a:t>
                      </a:r>
                      <a:endParaRPr kumimoji="0" lang="en-US" sz="2400" b="1" kern="1200" dirty="0" smtClean="0">
                        <a:solidFill>
                          <a:srgbClr val="FF0000"/>
                        </a:solidFill>
                        <a:latin typeface="+mn-lt"/>
                        <a:ea typeface="+mn-ea"/>
                        <a:cs typeface="B Nazanin" pitchFamily="2" charset="-78"/>
                      </a:endParaRPr>
                    </a:p>
                  </a:txBody>
                  <a:tcPr anchor="ctr">
                    <a:solidFill>
                      <a:srgbClr val="FFFF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200" fill="hold">
                                          <p:stCondLst>
                                            <p:cond delay="0"/>
                                          </p:stCondLst>
                                        </p:cTn>
                                        <p:tgtEl>
                                          <p:spTgt spid="5"/>
                                        </p:tgtEl>
                                        <p:attrNameLst>
                                          <p:attrName>ppt_x</p:attrName>
                                        </p:attrNameLst>
                                      </p:cBhvr>
                                    </p:anim>
                                    <p:anim from="0" to="-1.0" calcmode="lin" valueType="num">
                                      <p:cBhvr>
                                        <p:cTn id="8" dur="400" decel="50000" autoRev="1" fill="hold">
                                          <p:stCondLst>
                                            <p:cond delay="1200"/>
                                          </p:stCondLst>
                                        </p:cTn>
                                        <p:tgtEl>
                                          <p:spTgt spid="5"/>
                                        </p:tgtEl>
                                        <p:attrNameLst>
                                          <p:attrName>xshear</p:attrName>
                                        </p:attrNameLst>
                                      </p:cBhvr>
                                    </p:anim>
                                    <p:animScale>
                                      <p:cBhvr>
                                        <p:cTn id="9" dur="400" decel="100000" autoRev="1" fill="hold">
                                          <p:stCondLst>
                                            <p:cond delay="1200"/>
                                          </p:stCondLst>
                                        </p:cTn>
                                        <p:tgtEl>
                                          <p:spTgt spid="5"/>
                                        </p:tgtEl>
                                      </p:cBhvr>
                                      <p:from x="100000" y="100000"/>
                                      <p:to x="80000" y="100000"/>
                                    </p:animScale>
                                    <p:anim by="(#ppt_h/3+#ppt_w*0.1)" calcmode="lin" valueType="num">
                                      <p:cBhvr additive="sum">
                                        <p:cTn id="10" dur="400" decel="100000" autoRev="1" fill="hold">
                                          <p:stCondLst>
                                            <p:cond delay="12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ctr">
              <a:buNone/>
            </a:pPr>
            <a:r>
              <a:rPr lang="en-US" b="1" dirty="0" smtClean="0">
                <a:solidFill>
                  <a:schemeClr val="accent2"/>
                </a:solidFill>
                <a:latin typeface="Tahoma" pitchFamily="34" charset="0"/>
                <a:cs typeface="Tahoma" pitchFamily="34" charset="0"/>
              </a:rPr>
              <a:t>For more info kindly do not hesitate to contact us on:</a:t>
            </a:r>
          </a:p>
          <a:p>
            <a:pPr algn="ctr"/>
            <a:endParaRPr lang="fa-IR" dirty="0" smtClean="0"/>
          </a:p>
          <a:p>
            <a:pPr algn="ctr">
              <a:buNone/>
            </a:pPr>
            <a:r>
              <a:rPr lang="en-US" b="1" smtClean="0">
                <a:solidFill>
                  <a:schemeClr val="accent2"/>
                </a:solidFill>
                <a:latin typeface="Tahoma" pitchFamily="34" charset="0"/>
                <a:cs typeface="Tahoma" pitchFamily="34" charset="0"/>
                <a:hlinkClick r:id="rId2"/>
              </a:rPr>
              <a:t>zohrefarmani@gmail.com</a:t>
            </a:r>
            <a:endParaRPr lang="en-US" b="1" smtClean="0">
              <a:solidFill>
                <a:schemeClr val="accent2"/>
              </a:solidFill>
              <a:latin typeface="Tahoma" pitchFamily="34" charset="0"/>
              <a:cs typeface="Tahoma" pitchFamily="34" charset="0"/>
            </a:endParaRPr>
          </a:p>
          <a:p>
            <a:pPr algn="ctr">
              <a:buNone/>
            </a:pPr>
            <a:r>
              <a:rPr lang="en-US" b="1" smtClean="0">
                <a:solidFill>
                  <a:schemeClr val="accent2"/>
                </a:solidFill>
                <a:latin typeface="Tahoma" pitchFamily="34" charset="0"/>
                <a:cs typeface="Tahoma" pitchFamily="34" charset="0"/>
                <a:hlinkClick r:id="rId3"/>
              </a:rPr>
              <a:t>farmani@tccim.ir</a:t>
            </a:r>
            <a:r>
              <a:rPr lang="fa-IR" b="1" smtClean="0">
                <a:solidFill>
                  <a:schemeClr val="accent2"/>
                </a:solidFill>
                <a:latin typeface="Tahoma" pitchFamily="34" charset="0"/>
                <a:cs typeface="Tahoma" pitchFamily="34" charset="0"/>
              </a:rPr>
              <a:t> </a:t>
            </a:r>
            <a:endParaRPr lang="en-US" b="1" dirty="0" smtClean="0">
              <a:solidFill>
                <a:schemeClr val="accent2"/>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0" y="2362200"/>
            <a:ext cx="3840480" cy="1143000"/>
          </a:xfrm>
        </p:spPr>
        <p:txBody>
          <a:bodyPr>
            <a:noAutofit/>
          </a:bodyPr>
          <a:lstStyle/>
          <a:p>
            <a:r>
              <a:rPr lang="fa-IR" sz="7200" b="1" dirty="0" smtClean="0">
                <a:effectLst/>
                <a:cs typeface="B Titr" pitchFamily="2" charset="-78"/>
              </a:rPr>
              <a:t>والسلام ...</a:t>
            </a:r>
            <a:endParaRPr lang="en-US" sz="7200" b="1" dirty="0">
              <a:effectLst/>
              <a:cs typeface="B Titr"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defRPr/>
            </a:pPr>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روش هاي انجام صادرات</a:t>
            </a:r>
            <a:endParaRPr lang="en-US" sz="3600" b="1" dirty="0">
              <a:solidFill>
                <a:schemeClr val="accent2"/>
              </a:solidFill>
              <a:effectLst>
                <a:outerShdw blurRad="38100" dist="38100" dir="2700000" algn="tl">
                  <a:srgbClr val="000000">
                    <a:alpha val="43137"/>
                  </a:srgbClr>
                </a:outerShdw>
              </a:effectLst>
              <a:latin typeface="Tahoma" pitchFamily="34" charset="0"/>
              <a:cs typeface="B Titr" pitchFamily="2" charset="-78"/>
            </a:endParaRPr>
          </a:p>
        </p:txBody>
      </p:sp>
      <p:sp>
        <p:nvSpPr>
          <p:cNvPr id="3" name="Content Placeholder 2"/>
          <p:cNvSpPr>
            <a:spLocks noGrp="1"/>
          </p:cNvSpPr>
          <p:nvPr>
            <p:ph idx="1"/>
          </p:nvPr>
        </p:nvSpPr>
        <p:spPr/>
        <p:txBody>
          <a:bodyPr>
            <a:normAutofit/>
          </a:bodyPr>
          <a:lstStyle/>
          <a:p>
            <a:pPr algn="r" rtl="1">
              <a:buFont typeface="Wingdings" pitchFamily="2" charset="2"/>
              <a:buChar char="q"/>
            </a:pPr>
            <a:r>
              <a:rPr lang="fa-IR" sz="2400" dirty="0" smtClean="0">
                <a:latin typeface="Tahoma" pitchFamily="34" charset="0"/>
                <a:cs typeface="B Nazanin" pitchFamily="2" charset="-78"/>
              </a:rPr>
              <a:t>صادرات قطعي</a:t>
            </a:r>
          </a:p>
          <a:p>
            <a:pPr algn="r" rtl="1">
              <a:buFont typeface="Wingdings" pitchFamily="2" charset="2"/>
              <a:buChar char="q"/>
            </a:pPr>
            <a:endParaRPr lang="fa-IR" sz="2400" dirty="0" smtClean="0">
              <a:latin typeface="Tahoma" pitchFamily="34" charset="0"/>
              <a:cs typeface="B Nazanin" pitchFamily="2" charset="-78"/>
            </a:endParaRPr>
          </a:p>
          <a:p>
            <a:pPr algn="r" rtl="1">
              <a:buFont typeface="Wingdings" pitchFamily="2" charset="2"/>
              <a:buChar char="q"/>
            </a:pPr>
            <a:r>
              <a:rPr lang="fa-IR" sz="2400" dirty="0" smtClean="0">
                <a:latin typeface="Tahoma" pitchFamily="34" charset="0"/>
                <a:cs typeface="B Nazanin" pitchFamily="2" charset="-78"/>
              </a:rPr>
              <a:t>  صادرات مجدد</a:t>
            </a:r>
          </a:p>
          <a:p>
            <a:pPr algn="r" rtl="1">
              <a:buFont typeface="Wingdings" pitchFamily="2" charset="2"/>
              <a:buChar char="q"/>
            </a:pPr>
            <a:endParaRPr lang="fa-IR" sz="2400" dirty="0" smtClean="0">
              <a:latin typeface="Tahoma" pitchFamily="34" charset="0"/>
              <a:cs typeface="B Nazanin" pitchFamily="2" charset="-78"/>
            </a:endParaRPr>
          </a:p>
          <a:p>
            <a:pPr algn="r" rtl="1">
              <a:buFont typeface="Wingdings" pitchFamily="2" charset="2"/>
              <a:buChar char="q"/>
            </a:pPr>
            <a:r>
              <a:rPr lang="fa-IR" sz="2400" dirty="0" smtClean="0">
                <a:latin typeface="Tahoma" pitchFamily="34" charset="0"/>
                <a:cs typeface="B Nazanin" pitchFamily="2" charset="-78"/>
              </a:rPr>
              <a:t>  صادرات موقت</a:t>
            </a:r>
          </a:p>
          <a:p>
            <a:pPr algn="r" rtl="1">
              <a:buFont typeface="Wingdings" pitchFamily="2" charset="2"/>
              <a:buChar char="q"/>
            </a:pPr>
            <a:endParaRPr lang="fa-IR" sz="2400" dirty="0" smtClean="0">
              <a:latin typeface="Tahoma" pitchFamily="34" charset="0"/>
              <a:cs typeface="B Nazanin" pitchFamily="2" charset="-78"/>
            </a:endParaRPr>
          </a:p>
          <a:p>
            <a:pPr algn="r" rtl="1">
              <a:buFont typeface="Wingdings" pitchFamily="2" charset="2"/>
              <a:buChar char="q"/>
            </a:pPr>
            <a:r>
              <a:rPr lang="fa-IR" sz="2400" dirty="0" smtClean="0">
                <a:latin typeface="Tahoma" pitchFamily="34" charset="0"/>
                <a:cs typeface="B Nazanin" pitchFamily="2" charset="-78"/>
              </a:rPr>
              <a:t>  صادرات از طريق قرارداد (</a:t>
            </a:r>
            <a:r>
              <a:rPr lang="en-US" sz="2400" dirty="0" smtClean="0">
                <a:latin typeface="Times New Roman" pitchFamily="18" charset="0"/>
                <a:cs typeface="B Nazanin" pitchFamily="2" charset="-78"/>
              </a:rPr>
              <a:t>SWAP</a:t>
            </a:r>
            <a:r>
              <a:rPr lang="fa-IR" sz="2400" dirty="0" smtClean="0">
                <a:latin typeface="Times New Roman" pitchFamily="18" charset="0"/>
                <a:cs typeface="B Nazanin" pitchFamily="2" charset="-78"/>
              </a:rPr>
              <a:t>)</a:t>
            </a:r>
            <a:endParaRPr lang="en-US" sz="2400" dirty="0" smtClean="0">
              <a:latin typeface="Times New Roman" pitchFamily="18" charset="0"/>
              <a:cs typeface="B Nazanin" pitchFamily="2" charset="-78"/>
            </a:endParaRPr>
          </a:p>
          <a:p>
            <a:pPr algn="r" rtl="1">
              <a:buFont typeface="Wingdings" pitchFamily="2" charset="2"/>
              <a:buChar char="q"/>
            </a:pPr>
            <a:endParaRPr lang="en-US" sz="2400" dirty="0" smtClean="0">
              <a:latin typeface="Tahoma" pitchFamily="34" charset="0"/>
              <a:cs typeface="B Nazanin" pitchFamily="2" charset="-78"/>
            </a:endParaRPr>
          </a:p>
          <a:p>
            <a:pPr algn="r" rtl="1">
              <a:buFont typeface="Wingdings" pitchFamily="2" charset="2"/>
              <a:buChar char="q"/>
            </a:pPr>
            <a:r>
              <a:rPr lang="fa-IR" sz="2400" dirty="0" smtClean="0">
                <a:latin typeface="Tahoma" pitchFamily="34" charset="0"/>
                <a:cs typeface="B Nazanin" pitchFamily="2" charset="-78"/>
              </a:rPr>
              <a:t>  ترانزيت خارجي</a:t>
            </a:r>
            <a:endParaRPr lang="en-US" sz="2400" dirty="0" smtClean="0">
              <a:latin typeface="Tahoma" pitchFamily="34" charset="0"/>
              <a:cs typeface="B Nazanin" pitchFamily="2" charset="-78"/>
            </a:endParaRPr>
          </a:p>
          <a:p>
            <a:pPr algn="just" rtl="1">
              <a:buNone/>
            </a:pP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31838"/>
            <a:ext cx="7498080" cy="1143000"/>
          </a:xfrm>
        </p:spPr>
        <p:txBody>
          <a:bodyPr>
            <a:normAutofit/>
          </a:bodyPr>
          <a:lstStyle/>
          <a:p>
            <a:pPr lvl="0" algn="r" rtl="1">
              <a:defRPr/>
            </a:pPr>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صادرات قطعي</a:t>
            </a:r>
            <a:endParaRPr lang="en-US" sz="3600" b="1" dirty="0">
              <a:solidFill>
                <a:schemeClr val="accent2"/>
              </a:solidFill>
              <a:effectLst>
                <a:outerShdw blurRad="38100" dist="38100" dir="2700000" algn="tl">
                  <a:srgbClr val="000000">
                    <a:alpha val="43137"/>
                  </a:srgbClr>
                </a:outerShdw>
              </a:effectLst>
              <a:latin typeface="Tahoma" pitchFamily="34" charset="0"/>
              <a:cs typeface="B Titr" pitchFamily="2" charset="-78"/>
            </a:endParaRPr>
          </a:p>
        </p:txBody>
      </p:sp>
      <p:sp>
        <p:nvSpPr>
          <p:cNvPr id="3" name="Content Placeholder 2"/>
          <p:cNvSpPr>
            <a:spLocks noGrp="1"/>
          </p:cNvSpPr>
          <p:nvPr>
            <p:ph idx="1"/>
          </p:nvPr>
        </p:nvSpPr>
        <p:spPr>
          <a:xfrm>
            <a:off x="1435608" y="1600200"/>
            <a:ext cx="7498080" cy="4876800"/>
          </a:xfrm>
        </p:spPr>
        <p:txBody>
          <a:bodyPr>
            <a:normAutofit/>
          </a:bodyPr>
          <a:lstStyle/>
          <a:p>
            <a:pPr algn="just" rtl="1"/>
            <a:endParaRPr lang="fa-IR" sz="2400" b="1" dirty="0" smtClean="0">
              <a:latin typeface="Tahoma" pitchFamily="34" charset="0"/>
              <a:cs typeface="B Nazanin" pitchFamily="2" charset="-78"/>
            </a:endParaRPr>
          </a:p>
          <a:p>
            <a:pPr algn="just" rtl="1">
              <a:buFont typeface="Wingdings" pitchFamily="2" charset="2"/>
              <a:buChar char="q"/>
            </a:pPr>
            <a:r>
              <a:rPr lang="fa-IR" sz="2400" dirty="0" smtClean="0">
                <a:latin typeface="Tahoma" pitchFamily="34" charset="0"/>
                <a:cs typeface="B Nazanin" pitchFamily="2" charset="-78"/>
              </a:rPr>
              <a:t>خارج کردن کالا از قلمرو گمرکي کشور به منظور فروش، استفاده يا مصرف در خارج از قلمرو گمرکي کشور</a:t>
            </a:r>
          </a:p>
          <a:p>
            <a:pPr algn="just" rtl="1"/>
            <a:endParaRPr lang="fa-IR" sz="2400" b="1" dirty="0" smtClean="0">
              <a:latin typeface="Tahoma" pitchFamily="34" charset="0"/>
              <a:cs typeface="B Nazanin" pitchFamily="2" charset="-78"/>
            </a:endParaRPr>
          </a:p>
          <a:p>
            <a:pPr algn="just" rtl="1"/>
            <a:endParaRPr lang="fa-IR" sz="2400" b="1" dirty="0" smtClean="0">
              <a:latin typeface="Tahoma" pitchFamily="34" charset="0"/>
              <a:cs typeface="B Nazanin" pitchFamily="2" charset="-78"/>
            </a:endParaRPr>
          </a:p>
          <a:p>
            <a:pPr algn="just" rtl="1">
              <a:lnSpc>
                <a:spcPct val="150000"/>
              </a:lnSpc>
              <a:buNone/>
            </a:pPr>
            <a:r>
              <a:rPr lang="fa-IR" sz="2000" dirty="0" smtClean="0">
                <a:cs typeface="B Nazanin" pitchFamily="2" charset="-78"/>
              </a:rPr>
              <a:t>قلمرو گمركي کشور يعني سرزميني كه در آن قانون گمركي يك كشور به طوركامل اجرا مي گردد. به طور كلي قلمرو گمركي يك كشور قلمرو داخلي و ملي آن است كه شامل فضاي </a:t>
            </a:r>
            <a:r>
              <a:rPr lang="fa-IR" sz="2000" u="sng" dirty="0" smtClean="0">
                <a:cs typeface="B Nazanin" pitchFamily="2" charset="-78"/>
              </a:rPr>
              <a:t>زميني</a:t>
            </a:r>
            <a:r>
              <a:rPr lang="fa-IR" sz="2000" dirty="0" smtClean="0">
                <a:cs typeface="B Nazanin" pitchFamily="2" charset="-78"/>
              </a:rPr>
              <a:t>، </a:t>
            </a:r>
            <a:r>
              <a:rPr lang="fa-IR" sz="2000" u="sng" dirty="0" smtClean="0">
                <a:cs typeface="B Nazanin" pitchFamily="2" charset="-78"/>
              </a:rPr>
              <a:t>دريايي</a:t>
            </a:r>
            <a:r>
              <a:rPr lang="fa-IR" sz="2000" dirty="0" smtClean="0">
                <a:cs typeface="B Nazanin" pitchFamily="2" charset="-78"/>
              </a:rPr>
              <a:t> و </a:t>
            </a:r>
            <a:r>
              <a:rPr lang="fa-IR" sz="2000" u="sng" dirty="0" smtClean="0">
                <a:cs typeface="B Nazanin" pitchFamily="2" charset="-78"/>
              </a:rPr>
              <a:t>هوايي</a:t>
            </a:r>
            <a:r>
              <a:rPr lang="fa-IR" sz="2000" dirty="0" smtClean="0">
                <a:cs typeface="B Nazanin" pitchFamily="2" charset="-78"/>
              </a:rPr>
              <a:t> آن مي باشد .</a:t>
            </a:r>
            <a:r>
              <a:rPr lang="fa-IR" sz="2400" dirty="0" smtClean="0">
                <a:cs typeface="B Nazanin" pitchFamily="2" charset="-78"/>
              </a:rPr>
              <a:t> </a:t>
            </a:r>
            <a:endParaRPr lang="en-US" sz="2400" dirty="0" smtClean="0">
              <a:cs typeface="B Nazanin" pitchFamily="2" charset="-78"/>
            </a:endParaRPr>
          </a:p>
          <a:p>
            <a:pPr algn="just" rtl="1"/>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8229600" cy="5105400"/>
          </a:xfrm>
        </p:spPr>
        <p:txBody>
          <a:bodyPr>
            <a:noAutofit/>
          </a:bodyPr>
          <a:lstStyle/>
          <a:p>
            <a:pPr algn="just" rtl="1">
              <a:lnSpc>
                <a:spcPct val="150000"/>
              </a:lnSpc>
              <a:buFont typeface="Wingdings" pitchFamily="2" charset="2"/>
              <a:buChar char="q"/>
            </a:pPr>
            <a:r>
              <a:rPr lang="fa-IR" sz="2000" b="1" dirty="0" smtClean="0">
                <a:effectLst>
                  <a:outerShdw blurRad="38100" dist="38100" dir="2700000" algn="tl">
                    <a:srgbClr val="000000">
                      <a:alpha val="43137"/>
                    </a:srgbClr>
                  </a:outerShdw>
                </a:effectLst>
                <a:latin typeface="Tahoma" pitchFamily="34" charset="0"/>
                <a:cs typeface="B Nazanin" pitchFamily="2" charset="-78"/>
              </a:rPr>
              <a:t> </a:t>
            </a:r>
            <a:r>
              <a:rPr lang="fa-IR" sz="2000" dirty="0" smtClean="0">
                <a:effectLst>
                  <a:outerShdw blurRad="38100" dist="38100" dir="2700000" algn="tl">
                    <a:srgbClr val="000000">
                      <a:alpha val="43137"/>
                    </a:srgbClr>
                  </a:outerShdw>
                </a:effectLst>
                <a:latin typeface="Tahoma" pitchFamily="34" charset="0"/>
                <a:cs typeface="B Nazanin" pitchFamily="2" charset="-78"/>
              </a:rPr>
              <a:t>تجاری: </a:t>
            </a:r>
            <a:r>
              <a:rPr lang="fa-IR" sz="2000" dirty="0" smtClean="0">
                <a:latin typeface="Tahoma" pitchFamily="34" charset="0"/>
                <a:cs typeface="B Nazanin" pitchFamily="2" charset="-78"/>
              </a:rPr>
              <a:t>صادرات و واردات کالا به صورت تجاری مستلزم داشتن کارت بازرگانی است. کالاهايي که به تشخيص گمرک براي فروش صادر مي گردد؛ اعم از اينکه به همان شکل يا پس از انجام عمليات توليدي، تفکيک و بسته بندي به فروش مي رسد، تجاري تلقي خواهد شد (بند يک ماده </a:t>
            </a:r>
            <a:r>
              <a:rPr lang="fa-IR" sz="2000" u="sng" dirty="0" smtClean="0">
                <a:latin typeface="Tahoma" pitchFamily="34" charset="0"/>
                <a:cs typeface="B Nazanin" pitchFamily="2" charset="-78"/>
              </a:rPr>
              <a:t>10</a:t>
            </a:r>
            <a:r>
              <a:rPr lang="fa-IR" sz="2000" dirty="0" smtClean="0">
                <a:latin typeface="Tahoma" pitchFamily="34" charset="0"/>
                <a:cs typeface="B Nazanin" pitchFamily="2" charset="-78"/>
              </a:rPr>
              <a:t> آئين نامه اجرايي قانون مقررات صادرات و واردات مصوب 1373)</a:t>
            </a:r>
          </a:p>
          <a:p>
            <a:pPr algn="just" rtl="1">
              <a:lnSpc>
                <a:spcPct val="150000"/>
              </a:lnSpc>
              <a:buFont typeface="Wingdings" pitchFamily="2" charset="2"/>
              <a:buChar char="q"/>
            </a:pPr>
            <a:r>
              <a:rPr lang="fa-IR" sz="2000" dirty="0" smtClean="0">
                <a:effectLst>
                  <a:outerShdw blurRad="38100" dist="38100" dir="2700000" algn="tl">
                    <a:srgbClr val="000000">
                      <a:alpha val="43137"/>
                    </a:srgbClr>
                  </a:outerShdw>
                </a:effectLst>
                <a:latin typeface="Tahoma" pitchFamily="34" charset="0"/>
                <a:cs typeface="B Nazanin" pitchFamily="2" charset="-78"/>
              </a:rPr>
              <a:t>غيرتجاري: </a:t>
            </a:r>
            <a:r>
              <a:rPr lang="fa-IR" sz="2000" dirty="0" smtClean="0">
                <a:latin typeface="Tahoma" pitchFamily="34" charset="0"/>
                <a:cs typeface="B Nazanin" pitchFamily="2" charset="-78"/>
              </a:rPr>
              <a:t>از طريق پست حداکثر به ميزان 50 دلار و يا از طريق مسافر حداکثر به ميزان 80 دلار (</a:t>
            </a:r>
            <a:r>
              <a:rPr lang="fa-IR" sz="2000" dirty="0" smtClean="0">
                <a:cs typeface="B Nazanin" pitchFamily="2" charset="-78"/>
              </a:rPr>
              <a:t>مواد </a:t>
            </a:r>
            <a:r>
              <a:rPr lang="fa-IR" sz="2000" u="sng" dirty="0" smtClean="0">
                <a:cs typeface="B Nazanin" pitchFamily="2" charset="-78"/>
              </a:rPr>
              <a:t>32، 34 و 37</a:t>
            </a:r>
            <a:r>
              <a:rPr lang="fa-IR" sz="2000" dirty="0" smtClean="0">
                <a:cs typeface="B Nazanin" pitchFamily="2" charset="-78"/>
              </a:rPr>
              <a:t> آئين نامه اجرائي قانون مقررات صادرات و واردات</a:t>
            </a:r>
            <a:r>
              <a:rPr lang="fa-IR" sz="2000" dirty="0" smtClean="0">
                <a:latin typeface="Tahoma" pitchFamily="34" charset="0"/>
                <a:cs typeface="B Nazanin" pitchFamily="2" charset="-78"/>
              </a:rPr>
              <a:t>)</a:t>
            </a:r>
          </a:p>
          <a:p>
            <a:pPr algn="just" rtl="1">
              <a:lnSpc>
                <a:spcPct val="150000"/>
              </a:lnSpc>
              <a:buFont typeface="Wingdings" pitchFamily="2" charset="2"/>
              <a:buChar char="q"/>
            </a:pPr>
            <a:r>
              <a:rPr lang="fa-IR" sz="2000" dirty="0" smtClean="0">
                <a:cs typeface="B Nazanin" pitchFamily="2" charset="-78"/>
              </a:rPr>
              <a:t>واردات و صادرات مسافري و گاهی از طريق بازارچه هاي مرزي و پيله وري را </a:t>
            </a:r>
            <a:r>
              <a:rPr lang="fa-IR" sz="2000" u="sng" dirty="0" smtClean="0">
                <a:effectLst>
                  <a:outerShdw blurRad="38100" dist="38100" dir="2700000" algn="tl">
                    <a:srgbClr val="000000">
                      <a:alpha val="43137"/>
                    </a:srgbClr>
                  </a:outerShdw>
                </a:effectLst>
                <a:cs typeface="B Nazanin" pitchFamily="2" charset="-78"/>
              </a:rPr>
              <a:t>تجارت چمداني </a:t>
            </a:r>
            <a:r>
              <a:rPr lang="fa-IR" sz="2000" dirty="0" smtClean="0">
                <a:cs typeface="B Nazanin" pitchFamily="2" charset="-78"/>
              </a:rPr>
              <a:t>گويند. کالاي همراه مسافر خروجي از طريق بازارچه هاي مرزي و غيره مشمول ماده </a:t>
            </a:r>
            <a:r>
              <a:rPr lang="fa-IR" sz="2000" u="sng" dirty="0" smtClean="0">
                <a:cs typeface="B Nazanin" pitchFamily="2" charset="-78"/>
              </a:rPr>
              <a:t>32</a:t>
            </a:r>
            <a:r>
              <a:rPr lang="fa-IR" sz="2000" dirty="0" smtClean="0">
                <a:cs typeface="B Nazanin" pitchFamily="2" charset="-78"/>
              </a:rPr>
              <a:t> آئين نامه اجرائي قانون مقررات صادرات و واردات و نيز مفاد آئين نامه مسافران ورودي خواهد بود.</a:t>
            </a:r>
            <a:r>
              <a:rPr lang="fa-IR" sz="2000" b="1" dirty="0" smtClean="0">
                <a:cs typeface="B Nazanin" pitchFamily="2" charset="-78"/>
              </a:rPr>
              <a:t> </a:t>
            </a:r>
            <a:endParaRPr lang="en-US" sz="2000" b="1" dirty="0" smtClean="0">
              <a:cs typeface="B Nazanin" pitchFamily="2" charset="-78"/>
            </a:endParaRPr>
          </a:p>
          <a:p>
            <a:pPr algn="just" rtl="1">
              <a:lnSpc>
                <a:spcPct val="150000"/>
              </a:lnSpc>
              <a:buFont typeface="Wingdings" pitchFamily="2" charset="2"/>
              <a:buChar char="q"/>
            </a:pPr>
            <a:endParaRPr lang="fa-IR" sz="2000" dirty="0" smtClean="0">
              <a:cs typeface="B Nazanin" pitchFamily="2" charset="-78"/>
            </a:endParaRPr>
          </a:p>
        </p:txBody>
      </p:sp>
      <p:sp>
        <p:nvSpPr>
          <p:cNvPr id="5" name="Title 1"/>
          <p:cNvSpPr txBox="1">
            <a:spLocks/>
          </p:cNvSpPr>
          <p:nvPr/>
        </p:nvSpPr>
        <p:spPr>
          <a:xfrm>
            <a:off x="381000" y="152400"/>
            <a:ext cx="8763000" cy="1066800"/>
          </a:xfrm>
          <a:prstGeom prst="rect">
            <a:avLst/>
          </a:prstGeom>
        </p:spPr>
        <p:txBody>
          <a:bodyPr anchor="ctr">
            <a:noAutofit/>
          </a:bodyPr>
          <a:lstStyle/>
          <a:p>
            <a:pPr lvl="0" algn="r" rtl="1">
              <a:spcBef>
                <a:spcPct val="0"/>
              </a:spcBef>
              <a:defRPr/>
            </a:pPr>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انواع صادرات قطعي</a:t>
            </a:r>
            <a:endParaRPr lang="en-US" sz="3600" b="1" dirty="0">
              <a:solidFill>
                <a:schemeClr val="accent2"/>
              </a:solidFill>
              <a:effectLst>
                <a:outerShdw blurRad="38100" dist="38100" dir="2700000" algn="tl">
                  <a:srgbClr val="000000">
                    <a:alpha val="43137"/>
                  </a:srgbClr>
                </a:outerShdw>
              </a:effectLst>
              <a:latin typeface="Tahoma" pitchFamily="34" charset="0"/>
              <a:cs typeface="B Titr" pitchFamily="2" charset="-78"/>
            </a:endParaRPr>
          </a:p>
        </p:txBody>
      </p:sp>
    </p:spTree>
    <p:extLst>
      <p:ext uri="{BB962C8B-B14F-4D97-AF65-F5344CB8AC3E}">
        <p14:creationId xmlns:p14="http://schemas.microsoft.com/office/powerpoint/2010/main" val="3223840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a:defRPr/>
            </a:pPr>
            <a:r>
              <a:rPr lang="fa-IR" sz="3600" b="1" dirty="0" smtClean="0">
                <a:solidFill>
                  <a:schemeClr val="accent2"/>
                </a:solidFill>
                <a:effectLst>
                  <a:outerShdw blurRad="38100" dist="38100" dir="2700000" algn="tl">
                    <a:srgbClr val="000000">
                      <a:alpha val="43137"/>
                    </a:srgbClr>
                  </a:outerShdw>
                </a:effectLst>
                <a:latin typeface="Tahoma" pitchFamily="34" charset="0"/>
                <a:cs typeface="B Titr" pitchFamily="2" charset="-78"/>
              </a:rPr>
              <a:t>انواع صادرات قطعي؛ ادامه</a:t>
            </a:r>
            <a:endParaRPr lang="en-US" sz="3600" b="1" dirty="0">
              <a:solidFill>
                <a:schemeClr val="accent2"/>
              </a:solidFill>
              <a:effectLst>
                <a:outerShdw blurRad="38100" dist="38100" dir="2700000" algn="tl">
                  <a:srgbClr val="000000">
                    <a:alpha val="43137"/>
                  </a:srgbClr>
                </a:outerShdw>
              </a:effectLst>
              <a:latin typeface="Tahoma" pitchFamily="34" charset="0"/>
              <a:cs typeface="B Titr" pitchFamily="2" charset="-78"/>
            </a:endParaRPr>
          </a:p>
        </p:txBody>
      </p:sp>
      <p:sp>
        <p:nvSpPr>
          <p:cNvPr id="3" name="Content Placeholder 2"/>
          <p:cNvSpPr>
            <a:spLocks noGrp="1"/>
          </p:cNvSpPr>
          <p:nvPr>
            <p:ph idx="1"/>
          </p:nvPr>
        </p:nvSpPr>
        <p:spPr/>
        <p:txBody>
          <a:bodyPr>
            <a:noAutofit/>
          </a:bodyPr>
          <a:lstStyle/>
          <a:p>
            <a:pPr algn="just" rtl="1">
              <a:buNone/>
            </a:pPr>
            <a:r>
              <a:rPr lang="fa-IR" sz="2200" dirty="0" smtClean="0">
                <a:effectLst>
                  <a:outerShdw blurRad="38100" dist="38100" dir="2700000" algn="tl">
                    <a:srgbClr val="000000">
                      <a:alpha val="43137"/>
                    </a:srgbClr>
                  </a:outerShdw>
                </a:effectLst>
                <a:latin typeface="Tahoma" pitchFamily="34" charset="0"/>
                <a:cs typeface="B Nazanin" pitchFamily="2" charset="-78"/>
              </a:rPr>
              <a:t>غيرتجاري: </a:t>
            </a:r>
            <a:r>
              <a:rPr lang="fa-IR" sz="2200" dirty="0" smtClean="0">
                <a:latin typeface="Tahoma" pitchFamily="34" charset="0"/>
                <a:cs typeface="B Nazanin" pitchFamily="2" charset="-78"/>
              </a:rPr>
              <a:t>از طريق پست حداکثر به ميزان 50 دلار و يا از طريق مسافر حداکثر به ميزان 80 دلار (</a:t>
            </a:r>
            <a:r>
              <a:rPr lang="fa-IR" sz="2200" dirty="0" smtClean="0">
                <a:cs typeface="B Nazanin" pitchFamily="2" charset="-78"/>
              </a:rPr>
              <a:t>مواد </a:t>
            </a:r>
            <a:r>
              <a:rPr lang="fa-IR" sz="2200" u="sng" dirty="0" smtClean="0">
                <a:cs typeface="B Nazanin" pitchFamily="2" charset="-78"/>
              </a:rPr>
              <a:t>32، 34 و 37</a:t>
            </a:r>
            <a:r>
              <a:rPr lang="fa-IR" sz="2200" dirty="0" smtClean="0">
                <a:cs typeface="B Nazanin" pitchFamily="2" charset="-78"/>
              </a:rPr>
              <a:t> آئين نامه اجرائي قانون مقررات صادرات و واردات </a:t>
            </a:r>
            <a:r>
              <a:rPr lang="fa-IR" sz="2200" dirty="0" smtClean="0">
                <a:latin typeface="Tahoma" pitchFamily="34" charset="0"/>
                <a:cs typeface="B Nazanin" pitchFamily="2" charset="-78"/>
              </a:rPr>
              <a:t>)</a:t>
            </a:r>
          </a:p>
          <a:p>
            <a:pPr algn="just" rtl="1">
              <a:lnSpc>
                <a:spcPct val="200000"/>
              </a:lnSpc>
              <a:buFont typeface="Wingdings" pitchFamily="2" charset="2"/>
              <a:buChar char="ü"/>
            </a:pPr>
            <a:r>
              <a:rPr lang="fa-IR" sz="2200" dirty="0" smtClean="0">
                <a:cs typeface="B Nazanin" pitchFamily="2" charset="-78"/>
              </a:rPr>
              <a:t> در صادرات غیر تجاری، ارائه مجوز و گواهي هاي رايج در صادرات کالا ضرورت ندارد.</a:t>
            </a:r>
          </a:p>
          <a:p>
            <a:pPr algn="just" rtl="1">
              <a:lnSpc>
                <a:spcPct val="200000"/>
              </a:lnSpc>
              <a:buFont typeface="Wingdings" pitchFamily="2" charset="2"/>
              <a:buChar char="ü"/>
            </a:pPr>
            <a:r>
              <a:rPr lang="fa-IR" sz="2200" dirty="0" smtClean="0">
                <a:cs typeface="B Nazanin" pitchFamily="2" charset="-78"/>
              </a:rPr>
              <a:t>  مبناي ارزيابي ارزش کالاي همراه مسافر، نرخ هاي مصوب کميته دائمي قيمت گذاري کالاهاي صادراتي (</a:t>
            </a:r>
            <a:r>
              <a:rPr lang="en-US" sz="2200" dirty="0" smtClean="0">
                <a:latin typeface="Times New Roman" pitchFamily="18" charset="0"/>
                <a:cs typeface="B Nazanin" pitchFamily="2" charset="-78"/>
              </a:rPr>
              <a:t>arzesh.tpo.ir</a:t>
            </a:r>
            <a:r>
              <a:rPr lang="fa-IR" sz="2200" dirty="0" smtClean="0">
                <a:cs typeface="B Nazanin" pitchFamily="2" charset="-78"/>
              </a:rPr>
              <a:t>) خواهد بود که در صورت عدم نرخ گذاري (به هر دليل)، تعيين نرخ از سوي گمرک مربوطه انجام خواهد پذیرفت.</a:t>
            </a:r>
            <a:endParaRPr lang="en-US" sz="22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rmAutofit/>
          </a:bodyPr>
          <a:lstStyle/>
          <a:p>
            <a:pPr algn="r" rtl="1"/>
            <a:r>
              <a:rPr lang="fa-IR" sz="2800" b="1" dirty="0" smtClean="0">
                <a:solidFill>
                  <a:srgbClr val="FFC000"/>
                </a:solidFill>
                <a:cs typeface="B Titr" pitchFamily="2" charset="-78"/>
              </a:rPr>
              <a:t>مواد </a:t>
            </a:r>
            <a:r>
              <a:rPr lang="fa-IR" sz="2800" b="1" u="sng" dirty="0" smtClean="0">
                <a:solidFill>
                  <a:srgbClr val="FFC000"/>
                </a:solidFill>
                <a:cs typeface="B Titr" pitchFamily="2" charset="-78"/>
              </a:rPr>
              <a:t>32، 34 و 37</a:t>
            </a:r>
            <a:r>
              <a:rPr lang="fa-IR" sz="2800" b="1" dirty="0" smtClean="0">
                <a:solidFill>
                  <a:srgbClr val="FFC000"/>
                </a:solidFill>
                <a:cs typeface="B Titr" pitchFamily="2" charset="-78"/>
              </a:rPr>
              <a:t> آئين نامه اجرائي قانون مقررات صادرات و واردات</a:t>
            </a:r>
            <a:endParaRPr lang="en-US" sz="2800" dirty="0">
              <a:solidFill>
                <a:srgbClr val="FFC000"/>
              </a:solidFill>
              <a:cs typeface="B Titr" pitchFamily="2" charset="-78"/>
            </a:endParaRPr>
          </a:p>
        </p:txBody>
      </p:sp>
      <p:sp>
        <p:nvSpPr>
          <p:cNvPr id="3" name="Content Placeholder 2"/>
          <p:cNvSpPr>
            <a:spLocks noGrp="1"/>
          </p:cNvSpPr>
          <p:nvPr>
            <p:ph idx="1"/>
          </p:nvPr>
        </p:nvSpPr>
        <p:spPr>
          <a:xfrm>
            <a:off x="1435608" y="914400"/>
            <a:ext cx="7498080" cy="5943600"/>
          </a:xfrm>
        </p:spPr>
        <p:txBody>
          <a:bodyPr>
            <a:noAutofit/>
          </a:bodyPr>
          <a:lstStyle/>
          <a:p>
            <a:pPr algn="just" rtl="1">
              <a:buNone/>
            </a:pPr>
            <a:r>
              <a:rPr lang="fa-IR" sz="1600" b="1" dirty="0" smtClean="0">
                <a:effectLst>
                  <a:outerShdw blurRad="38100" dist="38100" dir="2700000" algn="tl">
                    <a:srgbClr val="000000">
                      <a:alpha val="43137"/>
                    </a:srgbClr>
                  </a:outerShdw>
                </a:effectLst>
                <a:cs typeface="B Nazanin" pitchFamily="2" charset="-78"/>
              </a:rPr>
              <a:t>ماده 32 - كالاي همراه مسافر خروجي:</a:t>
            </a:r>
            <a:r>
              <a:rPr lang="fa-IR" sz="1600" b="1" dirty="0" smtClean="0">
                <a:cs typeface="B Nazanin" pitchFamily="2" charset="-78"/>
              </a:rPr>
              <a:t> </a:t>
            </a:r>
            <a:r>
              <a:rPr lang="fa-IR" sz="1600" dirty="0" smtClean="0">
                <a:cs typeface="B Nazanin" pitchFamily="2" charset="-78"/>
              </a:rPr>
              <a:t>مسافران خروجي اعم از اينكه ايراني باشند يا خارجي مي توانند علاوه بر وسايل سفر و لوازم شخصي، كالاهاي ايراني به هر ميزان و كالاي غير ايراني تا سقف مقرر در آيين نامه مسافران ورودي را همراه ببرند مشروط بر</a:t>
            </a:r>
            <a:r>
              <a:rPr lang="en-US" sz="1600" dirty="0" smtClean="0">
                <a:cs typeface="B Nazanin" pitchFamily="2" charset="-78"/>
              </a:rPr>
              <a:t> </a:t>
            </a:r>
            <a:r>
              <a:rPr lang="fa-IR" sz="1600" dirty="0" smtClean="0">
                <a:cs typeface="B Nazanin" pitchFamily="2" charset="-78"/>
              </a:rPr>
              <a:t>آنكه هر دو گروه كالا جنبه تجاري پيدا نكند.</a:t>
            </a:r>
            <a:endParaRPr lang="en-US" sz="1600" dirty="0" smtClean="0">
              <a:cs typeface="B Nazanin" pitchFamily="2" charset="-78"/>
            </a:endParaRPr>
          </a:p>
          <a:p>
            <a:pPr algn="just" rtl="1">
              <a:buNone/>
            </a:pPr>
            <a:r>
              <a:rPr lang="fa-IR" sz="1600" b="1" dirty="0" smtClean="0">
                <a:cs typeface="B Nazanin" pitchFamily="2" charset="-78"/>
              </a:rPr>
              <a:t>تبصره 1 – </a:t>
            </a:r>
            <a:r>
              <a:rPr lang="fa-IR" sz="1600" dirty="0" smtClean="0">
                <a:cs typeface="B Nazanin" pitchFamily="2" charset="-78"/>
              </a:rPr>
              <a:t>خروج اشياء عتيقه و كتب خطي ممنوع است.</a:t>
            </a:r>
          </a:p>
          <a:p>
            <a:pPr algn="just" rtl="1">
              <a:buNone/>
            </a:pPr>
            <a:r>
              <a:rPr lang="fa-IR" sz="1600" b="1" dirty="0" smtClean="0">
                <a:cs typeface="B Nazanin" pitchFamily="2" charset="-78"/>
              </a:rPr>
              <a:t>تبصره 2 – </a:t>
            </a:r>
            <a:r>
              <a:rPr lang="fa-IR" sz="1600" dirty="0" smtClean="0">
                <a:cs typeface="B Nazanin" pitchFamily="2" charset="-78"/>
              </a:rPr>
              <a:t>هر مسافر مي تواند يك قطعه قالي يا دو قطعه قاليچه دست باف جمعاً تا 12 متر مربع همراه خود از كشور خارج نمايد.</a:t>
            </a:r>
          </a:p>
          <a:p>
            <a:pPr algn="just" rtl="1">
              <a:buNone/>
            </a:pPr>
            <a:r>
              <a:rPr lang="fa-IR" sz="1600" b="1" dirty="0" smtClean="0">
                <a:cs typeface="B Nazanin" pitchFamily="2" charset="-78"/>
              </a:rPr>
              <a:t>تبصره 3 – </a:t>
            </a:r>
            <a:r>
              <a:rPr lang="fa-IR" sz="1600" dirty="0" smtClean="0">
                <a:cs typeface="B Nazanin" pitchFamily="2" charset="-78"/>
              </a:rPr>
              <a:t>خارجياني كه به طور</a:t>
            </a:r>
            <a:r>
              <a:rPr lang="en-US" sz="1600" dirty="0" smtClean="0">
                <a:cs typeface="B Nazanin" pitchFamily="2" charset="-78"/>
              </a:rPr>
              <a:t> </a:t>
            </a:r>
            <a:r>
              <a:rPr lang="fa-IR" sz="1600" dirty="0" smtClean="0">
                <a:cs typeface="B Nazanin" pitchFamily="2" charset="-78"/>
              </a:rPr>
              <a:t>رسمي در</a:t>
            </a:r>
            <a:r>
              <a:rPr lang="en-US" sz="1600" dirty="0" smtClean="0">
                <a:cs typeface="B Nazanin" pitchFamily="2" charset="-78"/>
              </a:rPr>
              <a:t> </a:t>
            </a:r>
            <a:r>
              <a:rPr lang="fa-IR" sz="1600" dirty="0" smtClean="0">
                <a:cs typeface="B Nazanin" pitchFamily="2" charset="-78"/>
              </a:rPr>
              <a:t>ايران به كار يا تحصيلات حوزوي يادانشگاهي اشتغال دارند</a:t>
            </a:r>
            <a:r>
              <a:rPr lang="en-US" sz="1600" dirty="0" smtClean="0">
                <a:cs typeface="B Nazanin" pitchFamily="2" charset="-78"/>
              </a:rPr>
              <a:t> </a:t>
            </a:r>
            <a:r>
              <a:rPr lang="fa-IR" sz="1600" dirty="0" smtClean="0">
                <a:cs typeface="B Nazanin" pitchFamily="2" charset="-78"/>
              </a:rPr>
              <a:t>در</a:t>
            </a:r>
            <a:r>
              <a:rPr lang="en-US" sz="1600" dirty="0" smtClean="0">
                <a:cs typeface="B Nazanin" pitchFamily="2" charset="-78"/>
              </a:rPr>
              <a:t> </a:t>
            </a:r>
            <a:r>
              <a:rPr lang="fa-IR" sz="1600" dirty="0" smtClean="0">
                <a:cs typeface="B Nazanin" pitchFamily="2" charset="-78"/>
              </a:rPr>
              <a:t>پايان كار يا</a:t>
            </a:r>
            <a:r>
              <a:rPr lang="en-US" sz="1600" dirty="0" smtClean="0">
                <a:cs typeface="B Nazanin" pitchFamily="2" charset="-78"/>
              </a:rPr>
              <a:t> </a:t>
            </a:r>
            <a:r>
              <a:rPr lang="fa-IR" sz="1600" dirty="0" smtClean="0">
                <a:cs typeface="B Nazanin" pitchFamily="2" charset="-78"/>
              </a:rPr>
              <a:t>تحصيل مي‌توانند لوازم منزل خود را در حد متعارف بدون ارائه مجوز يا كارت بازرگاني از كشور خارج نمايند.</a:t>
            </a:r>
            <a:endParaRPr lang="en-US" sz="1600" b="1" dirty="0" smtClean="0">
              <a:cs typeface="B Nazanin" pitchFamily="2" charset="-78"/>
            </a:endParaRPr>
          </a:p>
          <a:p>
            <a:pPr algn="just" rtl="1">
              <a:buNone/>
            </a:pPr>
            <a:r>
              <a:rPr lang="fa-IR" sz="1600" b="1" dirty="0" smtClean="0">
                <a:effectLst>
                  <a:outerShdw blurRad="38100" dist="38100" dir="2700000" algn="tl">
                    <a:srgbClr val="000000">
                      <a:alpha val="43137"/>
                    </a:srgbClr>
                  </a:outerShdw>
                </a:effectLst>
                <a:cs typeface="B Nazanin" pitchFamily="2" charset="-78"/>
              </a:rPr>
              <a:t>ماده 34 - ارسال نمونه كالا:</a:t>
            </a:r>
            <a:r>
              <a:rPr lang="fa-IR" sz="1600" b="1" dirty="0" smtClean="0">
                <a:cs typeface="B Nazanin" pitchFamily="2" charset="-78"/>
              </a:rPr>
              <a:t> </a:t>
            </a:r>
            <a:r>
              <a:rPr lang="fa-IR" sz="1600" dirty="0" smtClean="0">
                <a:cs typeface="B Nazanin" pitchFamily="2" charset="-78"/>
              </a:rPr>
              <a:t>ارسال كالا </a:t>
            </a:r>
            <a:r>
              <a:rPr lang="en-US" sz="1600" dirty="0" smtClean="0">
                <a:cs typeface="B Nazanin" pitchFamily="2" charset="-78"/>
              </a:rPr>
              <a:t> </a:t>
            </a:r>
            <a:r>
              <a:rPr lang="fa-IR" sz="1600" dirty="0" smtClean="0">
                <a:cs typeface="B Nazanin" pitchFamily="2" charset="-78"/>
              </a:rPr>
              <a:t>اعم از ساخت داخل يا خارج به عنوان نمونه تجاري، يا براي آزمايش، تجزيه، يا تعمير در صورتي كه حجم تجاري نداشته و از انواع ممنوع الصدور شرعي يا قانوني نبوده و از نوع عتيقه نيز نباشد، بدون مطالبه كارت بازرگاني، و مجوز صدور بلامانع است و مازاد بر</a:t>
            </a:r>
            <a:r>
              <a:rPr lang="en-US" sz="1600" dirty="0" smtClean="0">
                <a:cs typeface="B Nazanin" pitchFamily="2" charset="-78"/>
              </a:rPr>
              <a:t> </a:t>
            </a:r>
            <a:r>
              <a:rPr lang="fa-IR" sz="1600" dirty="0" smtClean="0">
                <a:cs typeface="B Nazanin" pitchFamily="2" charset="-78"/>
              </a:rPr>
              <a:t>آن با كسب مجوزهاي لازم و رعايت مقررات مربوط ميسر خواهد بود. در صورتي كه خروج كالا از اين طريق در رابطه با كالاهايي در مجموع به صورت يك جريان تجاري درآيد، وزارت بازرگاني مي تواند فهرست آن كالاها را براي جلوگيري از خروج آن</a:t>
            </a:r>
            <a:r>
              <a:rPr lang="en-US" sz="1600" dirty="0" smtClean="0">
                <a:cs typeface="B Nazanin" pitchFamily="2" charset="-78"/>
              </a:rPr>
              <a:t> </a:t>
            </a:r>
            <a:r>
              <a:rPr lang="fa-IR" sz="1600" dirty="0" smtClean="0">
                <a:cs typeface="B Nazanin" pitchFamily="2" charset="-78"/>
              </a:rPr>
              <a:t>ها به گمركات اعلام نمايد. </a:t>
            </a:r>
            <a:endParaRPr lang="en-US" sz="1600" dirty="0" smtClean="0">
              <a:cs typeface="B Nazanin" pitchFamily="2" charset="-78"/>
            </a:endParaRPr>
          </a:p>
          <a:p>
            <a:pPr algn="just" rtl="1">
              <a:buNone/>
            </a:pPr>
            <a:r>
              <a:rPr lang="fa-IR" sz="1600" b="1" dirty="0" smtClean="0">
                <a:effectLst>
                  <a:outerShdw blurRad="38100" dist="38100" dir="2700000" algn="tl">
                    <a:srgbClr val="000000">
                      <a:alpha val="43137"/>
                    </a:srgbClr>
                  </a:outerShdw>
                </a:effectLst>
                <a:cs typeface="B Nazanin" pitchFamily="2" charset="-78"/>
              </a:rPr>
              <a:t>ماده 37 - صدور كالا از طريق پست:</a:t>
            </a:r>
            <a:r>
              <a:rPr lang="fa-IR" sz="1600" b="1" dirty="0" smtClean="0">
                <a:cs typeface="B Nazanin" pitchFamily="2" charset="-78"/>
              </a:rPr>
              <a:t> </a:t>
            </a:r>
            <a:r>
              <a:rPr lang="fa-IR" sz="1600" dirty="0" smtClean="0">
                <a:cs typeface="B Nazanin" pitchFamily="2" charset="-78"/>
              </a:rPr>
              <a:t>ارسال كالا از طريق پست با حفظ جنبه غير تجـاري به استثنـاي كالاهـايي كه شرعاً يـا قانوناً ممنوع الصدور هستند بدون مطالبه كارت بازرگاني و مجوز صدور به هر ميزان از لحاظ قيمت با رعايت ساير مقررات مجاز است. چنانچه خروج برخي كالاها از اين طريق به صورت يك جريان تجاري در آيد وزارت بازرگاني مي تواند فهرست كالاهاي مذكور را براي جلوگيري از خروج آن ها به ‌گمرك اعلام نمايد.</a:t>
            </a:r>
          </a:p>
          <a:p>
            <a:pPr algn="just" rtl="1">
              <a:buNone/>
            </a:pPr>
            <a:r>
              <a:rPr lang="fa-IR" sz="1600" b="1" dirty="0" smtClean="0">
                <a:cs typeface="B Nazanin" pitchFamily="2" charset="-78"/>
              </a:rPr>
              <a:t>تبصره- </a:t>
            </a:r>
            <a:r>
              <a:rPr lang="fa-IR" sz="1600" dirty="0" smtClean="0">
                <a:cs typeface="B Nazanin" pitchFamily="2" charset="-78"/>
              </a:rPr>
              <a:t>سقف ميزان كالاي خارجي قابل ارسال از طريق پست حداكثر 80 دلار براي هر نفر خواهد‌بود.</a:t>
            </a:r>
            <a:endParaRPr lang="en-US" sz="1600" dirty="0" smtClean="0">
              <a:cs typeface="B Nazanin" pitchFamily="2" charset="-78"/>
            </a:endParaRPr>
          </a:p>
          <a:p>
            <a:pPr algn="just" rtl="1">
              <a:buNone/>
            </a:pPr>
            <a:endParaRPr lang="fa-IR" sz="1600" dirty="0" smtClean="0">
              <a:cs typeface="B Nazanin" pitchFamily="2" charset="-78"/>
            </a:endParaRPr>
          </a:p>
          <a:p>
            <a:pPr algn="just" rtl="1"/>
            <a:endParaRPr lang="en-US" sz="16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1690</TotalTime>
  <Words>2625</Words>
  <Application>Microsoft Office PowerPoint</Application>
  <PresentationFormat>On-screen Show (4:3)</PresentationFormat>
  <Paragraphs>253</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Solstice</vt:lpstr>
      <vt:lpstr>آنچه در مورد صادرات بايد بدانيم  </vt:lpstr>
      <vt:lpstr>مقدمه:</vt:lpstr>
      <vt:lpstr>PowerPoint Presentation</vt:lpstr>
      <vt:lpstr>تعریف صادرکننده</vt:lpstr>
      <vt:lpstr>روش هاي انجام صادرات</vt:lpstr>
      <vt:lpstr>صادرات قطعي</vt:lpstr>
      <vt:lpstr>PowerPoint Presentation</vt:lpstr>
      <vt:lpstr>انواع صادرات قطعي؛ ادامه</vt:lpstr>
      <vt:lpstr>مواد 32، 34 و 37 آئين نامه اجرائي قانون مقررات صادرات و واردات</vt:lpstr>
      <vt:lpstr>صادرات مجدد</vt:lpstr>
      <vt:lpstr>صادرات موقت</vt:lpstr>
      <vt:lpstr>صادرات موقت؛ ادامه </vt:lpstr>
      <vt:lpstr>صادرات از طريق قرارداد (SWAP) </vt:lpstr>
      <vt:lpstr>صادرات از طريق قرارداد (SWAP)؛ ادامه</vt:lpstr>
      <vt:lpstr>ترانزیت خارجی</vt:lpstr>
      <vt:lpstr>ترانزیت خارجی</vt:lpstr>
      <vt:lpstr>ترانزیت خارجی</vt:lpstr>
      <vt:lpstr>مراحل انجام صادرات</vt:lpstr>
      <vt:lpstr>1. بازاريابي</vt:lpstr>
      <vt:lpstr>2. صدور پروفرما (پيش فاکتور)    Proforma Invoice</vt:lpstr>
      <vt:lpstr>اینکوترمز2010                     INCOTERMS </vt:lpstr>
      <vt:lpstr>اینکوترمز2010                     INCOTERMS</vt:lpstr>
      <vt:lpstr>اینکوترمز2010                     INCOTERMS</vt:lpstr>
      <vt:lpstr>روش های پرداخت/دریافت ارزی و قوانین آن</vt:lpstr>
      <vt:lpstr>الف-1 تجارت بر اساس حساب باز (open account trade)</vt:lpstr>
      <vt:lpstr>الف-2 برات ساده              Clean Draft</vt:lpstr>
      <vt:lpstr>الف-3 برات وصولی اسنادی Documentary Collection  </vt:lpstr>
      <vt:lpstr>ب-1 روش حواله ای       Full Advance Payment</vt:lpstr>
      <vt:lpstr>ب-2 حواله با اخذ ضمانت نامه بانکی Full Advance Payment by Guaranty </vt:lpstr>
      <vt:lpstr>ب-3 اعتبار اسنادی Letter of Credit       </vt:lpstr>
      <vt:lpstr>3. تهيه، تدارک و بسته بندي</vt:lpstr>
      <vt:lpstr>4. تعيين قيمت صادراتي</vt:lpstr>
      <vt:lpstr>5. کسب مجوز صدور از ارگان ها و سازمان هاي ذي ربط</vt:lpstr>
      <vt:lpstr>6. اظهار کالا به گمرک</vt:lpstr>
      <vt:lpstr>7. عقد قرارداد حمل و بيمه</vt:lpstr>
      <vt:lpstr>8. دريافت گواهي بازرسي کالا</vt:lpstr>
      <vt:lpstr>9. صدور فاکتور و اخذ گواهي مبدا</vt:lpstr>
      <vt:lpstr>10. ارسال کالا</vt:lpstr>
      <vt:lpstr>برخي لينک هاي مفيد  </vt:lpstr>
      <vt:lpstr>برخي لينک هاي مفيد  </vt:lpstr>
      <vt:lpstr>PowerPoint Presentation</vt:lpstr>
      <vt:lpstr>والسلام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MajidReza Khaki</dc:creator>
  <cp:lastModifiedBy>Zohre Farmani</cp:lastModifiedBy>
  <cp:revision>300</cp:revision>
  <dcterms:created xsi:type="dcterms:W3CDTF">2006-08-16T00:00:00Z</dcterms:created>
  <dcterms:modified xsi:type="dcterms:W3CDTF">2015-05-05T09:49:06Z</dcterms:modified>
</cp:coreProperties>
</file>