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7"/>
  </p:notesMasterIdLst>
  <p:sldIdLst>
    <p:sldId id="311" r:id="rId2"/>
    <p:sldId id="368" r:id="rId3"/>
    <p:sldId id="398" r:id="rId4"/>
    <p:sldId id="399" r:id="rId5"/>
    <p:sldId id="400" r:id="rId6"/>
    <p:sldId id="374" r:id="rId7"/>
    <p:sldId id="401" r:id="rId8"/>
    <p:sldId id="402" r:id="rId9"/>
    <p:sldId id="336" r:id="rId10"/>
    <p:sldId id="348" r:id="rId11"/>
    <p:sldId id="349" r:id="rId12"/>
    <p:sldId id="350" r:id="rId13"/>
    <p:sldId id="337" r:id="rId14"/>
    <p:sldId id="357" r:id="rId15"/>
    <p:sldId id="356" r:id="rId16"/>
    <p:sldId id="362" r:id="rId17"/>
    <p:sldId id="359" r:id="rId18"/>
    <p:sldId id="358" r:id="rId19"/>
    <p:sldId id="363" r:id="rId20"/>
    <p:sldId id="361" r:id="rId21"/>
    <p:sldId id="338" r:id="rId22"/>
    <p:sldId id="339" r:id="rId23"/>
    <p:sldId id="351" r:id="rId24"/>
    <p:sldId id="353" r:id="rId25"/>
    <p:sldId id="352" r:id="rId26"/>
    <p:sldId id="355" r:id="rId27"/>
    <p:sldId id="354" r:id="rId28"/>
    <p:sldId id="403" r:id="rId29"/>
    <p:sldId id="404" r:id="rId30"/>
    <p:sldId id="364" r:id="rId31"/>
    <p:sldId id="365" r:id="rId32"/>
    <p:sldId id="366" r:id="rId33"/>
    <p:sldId id="341" r:id="rId34"/>
    <p:sldId id="347" r:id="rId35"/>
    <p:sldId id="33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65" autoAdjust="0"/>
  </p:normalViewPr>
  <p:slideViewPr>
    <p:cSldViewPr>
      <p:cViewPr varScale="1">
        <p:scale>
          <a:sx n="66" d="100"/>
          <a:sy n="66" d="100"/>
        </p:scale>
        <p:origin x="-148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860A3-C7E1-4006-8135-1486A9E04D53}" type="datetimeFigureOut">
              <a:rPr lang="en-US" smtClean="0"/>
              <a:pPr/>
              <a:t>5/21/2012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182CC7-C2F2-41D6-A9EC-9ED0B9910D5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2D182CC7-C2F2-41D6-A9EC-9ED0B9910D5C}"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182CC7-C2F2-41D6-A9EC-9ED0B9910D5C}"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07C0BED-7808-4F38-8438-FED4C147CC74}" type="datetimeFigureOut">
              <a:rPr lang="en-US" smtClean="0"/>
              <a:pPr/>
              <a:t>5/21/2012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761C6B8-EC84-4D69-BACC-C8F1A3D17807}" type="slidenum">
              <a:rPr lang="en-US" smtClean="0"/>
              <a:pPr/>
              <a:t>‹#›</a:t>
            </a:fld>
            <a:endParaRPr lang="en-U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7C0BED-7808-4F38-8438-FED4C147CC74}" type="datetimeFigureOut">
              <a:rPr lang="en-US" smtClean="0"/>
              <a:pPr/>
              <a:t>5/21/2012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1C6B8-EC84-4D69-BACC-C8F1A3D17807}" type="slidenum">
              <a:rPr lang="en-US" smtClean="0"/>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7C0BED-7808-4F38-8438-FED4C147CC74}" type="datetimeFigureOut">
              <a:rPr lang="en-US" smtClean="0"/>
              <a:pPr/>
              <a:t>5/21/2012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1C6B8-EC84-4D69-BACC-C8F1A3D17807}" type="slidenum">
              <a:rPr lang="en-US" smtClean="0"/>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07C0BED-7808-4F38-8438-FED4C147CC74}" type="datetimeFigureOut">
              <a:rPr lang="en-US" smtClean="0"/>
              <a:pPr/>
              <a:t>5/21/2012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1C6B8-EC84-4D69-BACC-C8F1A3D17807}" type="slidenum">
              <a:rPr lang="en-US" smtClean="0"/>
              <a:pPr/>
              <a:t>‹#›</a:t>
            </a:fld>
            <a:endParaRPr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07C0BED-7808-4F38-8438-FED4C147CC74}" type="datetimeFigureOut">
              <a:rPr lang="en-US" smtClean="0"/>
              <a:pPr/>
              <a:t>5/21/2012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1C6B8-EC84-4D69-BACC-C8F1A3D17807}" type="slidenum">
              <a:rPr lang="en-US" smtClean="0"/>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07C0BED-7808-4F38-8438-FED4C147CC74}" type="datetimeFigureOut">
              <a:rPr lang="en-US" smtClean="0"/>
              <a:pPr/>
              <a:t>5/21/2012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1C6B8-EC84-4D69-BACC-C8F1A3D17807}" type="slidenum">
              <a:rPr lang="en-US" smtClean="0"/>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07C0BED-7808-4F38-8438-FED4C147CC74}" type="datetimeFigureOut">
              <a:rPr lang="en-US" smtClean="0"/>
              <a:pPr/>
              <a:t>5/21/2012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61C6B8-EC84-4D69-BACC-C8F1A3D17807}" type="slidenum">
              <a:rPr lang="en-US" smtClean="0"/>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07C0BED-7808-4F38-8438-FED4C147CC74}" type="datetimeFigureOut">
              <a:rPr lang="en-US" smtClean="0"/>
              <a:pPr/>
              <a:t>5/21/2012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61C6B8-EC84-4D69-BACC-C8F1A3D17807}" type="slidenum">
              <a:rPr lang="en-US" smtClean="0"/>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7C0BED-7808-4F38-8438-FED4C147CC74}" type="datetimeFigureOut">
              <a:rPr lang="en-US" smtClean="0"/>
              <a:pPr/>
              <a:t>5/21/2012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61C6B8-EC84-4D69-BACC-C8F1A3D17807}" type="slidenum">
              <a:rPr lang="en-US" smtClean="0"/>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07C0BED-7808-4F38-8438-FED4C147CC74}" type="datetimeFigureOut">
              <a:rPr lang="en-US" smtClean="0"/>
              <a:pPr/>
              <a:t>5/21/2012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1C6B8-EC84-4D69-BACC-C8F1A3D17807}" type="slidenum">
              <a:rPr lang="en-US" smtClean="0"/>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07C0BED-7808-4F38-8438-FED4C147CC74}" type="datetimeFigureOut">
              <a:rPr lang="en-US" smtClean="0"/>
              <a:pPr/>
              <a:t>5/21/2012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761C6B8-EC84-4D69-BACC-C8F1A3D17807}"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07C0BED-7808-4F38-8438-FED4C147CC74}" type="datetimeFigureOut">
              <a:rPr lang="en-US" smtClean="0"/>
              <a:pPr/>
              <a:t>5/21/2012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761C6B8-EC84-4D69-BACC-C8F1A3D17807}"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www.tccim.i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7.xml"/><Relationship Id="rId4" Type="http://schemas.openxmlformats.org/officeDocument/2006/relationships/image" Target="../media/image28.tiff"/></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7.xml"/><Relationship Id="rId4" Type="http://schemas.openxmlformats.org/officeDocument/2006/relationships/image" Target="../media/image3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7.xml"/><Relationship Id="rId4" Type="http://schemas.openxmlformats.org/officeDocument/2006/relationships/image" Target="../media/image40.tiff"/></Relationships>
</file>

<file path=ppt/slides/_rels/slide2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7.xml"/><Relationship Id="rId4" Type="http://schemas.openxmlformats.org/officeDocument/2006/relationships/image" Target="../media/image43.tiff"/></Relationships>
</file>

<file path=ppt/slides/_rels/slide2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7.xml"/><Relationship Id="rId4" Type="http://schemas.openxmlformats.org/officeDocument/2006/relationships/image" Target="../media/image46.tiff"/></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7.xml"/><Relationship Id="rId4" Type="http://schemas.openxmlformats.org/officeDocument/2006/relationships/image" Target="../media/image49.tiff"/></Relationships>
</file>

<file path=ppt/slides/_rels/slide2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7.xml"/><Relationship Id="rId4" Type="http://schemas.openxmlformats.org/officeDocument/2006/relationships/image" Target="../media/image5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mailto:marketing@gmail.com" TargetMode="External"/><Relationship Id="rId2" Type="http://schemas.openxmlformats.org/officeDocument/2006/relationships/hyperlink" Target="mailto:hallaj@tccim.ir"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 y="1828800"/>
            <a:ext cx="8305800" cy="1295400"/>
          </a:xfrm>
          <a:prstGeom prst="rect">
            <a:avLst/>
          </a:prstGeom>
        </p:spPr>
        <p:txBody>
          <a:bodyPr>
            <a:noAutofit/>
          </a:bodyPr>
          <a:lstStyle/>
          <a:p>
            <a:pPr marL="0" marR="0" lvl="0" indent="0" algn="ctr" defTabSz="914400" rtl="1" eaLnBrk="1" fontAlgn="auto" latinLnBrk="0" hangingPunct="1">
              <a:lnSpc>
                <a:spcPct val="150000"/>
              </a:lnSpc>
              <a:spcBef>
                <a:spcPct val="0"/>
              </a:spcBef>
              <a:spcAft>
                <a:spcPts val="0"/>
              </a:spcAft>
              <a:buClrTx/>
              <a:buSzTx/>
              <a:buFontTx/>
              <a:buNone/>
              <a:tabLst/>
              <a:defRPr/>
            </a:pPr>
            <a:r>
              <a:rPr kumimoji="0" lang="fa-IR"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آنچه در مورد صادرات بايد بدانيم</a:t>
            </a:r>
          </a:p>
          <a:p>
            <a:pPr marL="0" marR="0" lvl="0" indent="0" algn="ctr" defTabSz="914400" rtl="1" eaLnBrk="1" fontAlgn="auto" latinLnBrk="0" hangingPunct="1">
              <a:lnSpc>
                <a:spcPct val="150000"/>
              </a:lnSpc>
              <a:spcBef>
                <a:spcPct val="0"/>
              </a:spcBef>
              <a:spcAft>
                <a:spcPts val="0"/>
              </a:spcAft>
              <a:buClrTx/>
              <a:buSzTx/>
              <a:buFontTx/>
              <a:buNone/>
              <a:tabLst/>
              <a:defRPr/>
            </a:pP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صادرات و روش هاي آن</a:t>
            </a:r>
            <a:endParaRPr kumimoji="0" lang="en-US" sz="3200" b="1" i="0" u="none" strike="noStrike" kern="1200" cap="none" spc="0" normalizeH="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1026" name="Picture 2"/>
          <p:cNvPicPr>
            <a:picLocks noChangeAspect="1" noChangeArrowheads="1"/>
          </p:cNvPicPr>
          <p:nvPr/>
        </p:nvPicPr>
        <p:blipFill>
          <a:blip r:embed="rId3" cstate="print"/>
          <a:srcRect/>
          <a:stretch>
            <a:fillRect/>
          </a:stretch>
        </p:blipFill>
        <p:spPr bwMode="auto">
          <a:xfrm>
            <a:off x="66674" y="760094"/>
            <a:ext cx="9001126" cy="840106"/>
          </a:xfrm>
          <a:prstGeom prst="rect">
            <a:avLst/>
          </a:prstGeom>
          <a:ln>
            <a:noFill/>
          </a:ln>
          <a:effectLst>
            <a:softEdge rad="112500"/>
          </a:effectLst>
        </p:spPr>
      </p:pic>
      <p:sp>
        <p:nvSpPr>
          <p:cNvPr id="4" name="Rectangle 3"/>
          <p:cNvSpPr/>
          <p:nvPr/>
        </p:nvSpPr>
        <p:spPr>
          <a:xfrm>
            <a:off x="838200" y="3200400"/>
            <a:ext cx="7162800" cy="3231654"/>
          </a:xfrm>
          <a:prstGeom prst="rect">
            <a:avLst/>
          </a:prstGeom>
        </p:spPr>
        <p:txBody>
          <a:bodyPr wrap="square">
            <a:spAutoFit/>
          </a:bodyPr>
          <a:lstStyle/>
          <a:p>
            <a:pPr lvl="0" algn="ctr" rtl="1">
              <a:lnSpc>
                <a:spcPct val="150000"/>
              </a:lnSpc>
              <a:spcBef>
                <a:spcPct val="0"/>
              </a:spcBef>
              <a:defRPr/>
            </a:pPr>
            <a:r>
              <a:rPr lang="fa-IR" sz="4400" b="1" spc="300" dirty="0" smtClean="0">
                <a:solidFill>
                  <a:schemeClr val="accent2"/>
                </a:solidFill>
                <a:effectLst>
                  <a:outerShdw blurRad="38100" dist="38100" dir="2700000" algn="tl">
                    <a:srgbClr val="000000">
                      <a:alpha val="43137"/>
                    </a:srgbClr>
                  </a:outerShdw>
                </a:effectLst>
                <a:latin typeface="Tahoma" pitchFamily="34" charset="0"/>
                <a:cs typeface="B Titr" pitchFamily="2" charset="-78"/>
              </a:rPr>
              <a:t>دفتر خدمات مشاوره بازاریابی</a:t>
            </a:r>
          </a:p>
          <a:p>
            <a:pPr lvl="0" algn="ctr" rtl="1">
              <a:lnSpc>
                <a:spcPct val="150000"/>
              </a:lnSpc>
              <a:spcBef>
                <a:spcPct val="0"/>
              </a:spcBef>
              <a:defRPr/>
            </a:pPr>
            <a:endParaRPr lang="fa-IR" sz="1400" b="1" spc="300" dirty="0" smtClean="0">
              <a:solidFill>
                <a:schemeClr val="accent2"/>
              </a:solidFill>
              <a:effectLst>
                <a:outerShdw blurRad="38100" dist="38100" dir="2700000" algn="tl">
                  <a:srgbClr val="000000">
                    <a:alpha val="43137"/>
                  </a:srgbClr>
                </a:outerShdw>
              </a:effectLst>
              <a:latin typeface="Tahoma" pitchFamily="34" charset="0"/>
              <a:cs typeface="B Titr" pitchFamily="2" charset="-78"/>
            </a:endParaRPr>
          </a:p>
          <a:p>
            <a:pPr lvl="0" algn="ctr" rtl="1">
              <a:lnSpc>
                <a:spcPct val="150000"/>
              </a:lnSpc>
              <a:spcBef>
                <a:spcPct val="0"/>
              </a:spcBef>
              <a:defRPr/>
            </a:pPr>
            <a:r>
              <a:rPr lang="fa-IR" sz="2400" b="1" spc="300" dirty="0" smtClean="0">
                <a:solidFill>
                  <a:schemeClr val="accent2"/>
                </a:solidFill>
                <a:effectLst>
                  <a:outerShdw blurRad="38100" dist="38100" dir="2700000" algn="tl">
                    <a:srgbClr val="000000">
                      <a:alpha val="43137"/>
                    </a:srgbClr>
                  </a:outerShdw>
                </a:effectLst>
                <a:latin typeface="Tahoma" pitchFamily="34" charset="0"/>
                <a:cs typeface="B Titr" pitchFamily="2" charset="-78"/>
              </a:rPr>
              <a:t>تنظیم:</a:t>
            </a:r>
          </a:p>
          <a:p>
            <a:pPr lvl="0" algn="ctr" rtl="1">
              <a:lnSpc>
                <a:spcPct val="150000"/>
              </a:lnSpc>
              <a:spcBef>
                <a:spcPct val="0"/>
              </a:spcBef>
              <a:defRPr/>
            </a:pPr>
            <a:r>
              <a:rPr lang="fa-IR" sz="2400" b="1" spc="300" dirty="0" smtClean="0">
                <a:solidFill>
                  <a:schemeClr val="accent2"/>
                </a:solidFill>
                <a:effectLst>
                  <a:outerShdw blurRad="38100" dist="38100" dir="2700000" algn="tl">
                    <a:srgbClr val="000000">
                      <a:alpha val="43137"/>
                    </a:srgbClr>
                  </a:outerShdw>
                </a:effectLst>
                <a:latin typeface="Tahoma" pitchFamily="34" charset="0"/>
                <a:cs typeface="B Titr" pitchFamily="2" charset="-78"/>
              </a:rPr>
              <a:t>حسـام الـدین حـلاج</a:t>
            </a:r>
          </a:p>
          <a:p>
            <a:pPr lvl="0" algn="ctr" rtl="1">
              <a:lnSpc>
                <a:spcPct val="150000"/>
              </a:lnSpc>
              <a:spcBef>
                <a:spcPct val="0"/>
              </a:spcBef>
              <a:defRPr/>
            </a:pPr>
            <a:endParaRPr lang="en-US" sz="1200" b="1" spc="300" dirty="0" smtClean="0">
              <a:solidFill>
                <a:schemeClr val="accent2"/>
              </a:solidFill>
              <a:effectLst>
                <a:outerShdw blurRad="38100" dist="38100" dir="2700000" algn="tl">
                  <a:srgbClr val="000000">
                    <a:alpha val="43137"/>
                  </a:srgbClr>
                </a:outerShdw>
              </a:effectLst>
              <a:latin typeface="Tahoma" pitchFamily="34" charset="0"/>
              <a:cs typeface="B Titr" pitchFamily="2" charset="-78"/>
            </a:endParaRPr>
          </a:p>
          <a:p>
            <a:pPr lvl="0" algn="ctr" rtl="1">
              <a:lnSpc>
                <a:spcPct val="150000"/>
              </a:lnSpc>
              <a:spcBef>
                <a:spcPct val="0"/>
              </a:spcBef>
              <a:defRPr/>
            </a:pPr>
            <a:r>
              <a:rPr lang="fa-IR" b="1" spc="300" smtClean="0">
                <a:solidFill>
                  <a:schemeClr val="accent2"/>
                </a:solidFill>
                <a:effectLst>
                  <a:outerShdw blurRad="38100" dist="38100" dir="2700000" algn="tl">
                    <a:srgbClr val="000000">
                      <a:alpha val="43137"/>
                    </a:srgbClr>
                  </a:outerShdw>
                </a:effectLst>
                <a:latin typeface="Tahoma" pitchFamily="34" charset="0"/>
                <a:cs typeface="B Titr" pitchFamily="2" charset="-78"/>
              </a:rPr>
              <a:t>خردادماه </a:t>
            </a:r>
            <a:r>
              <a:rPr lang="fa-IR" b="1" spc="300" dirty="0" smtClean="0">
                <a:solidFill>
                  <a:schemeClr val="accent2"/>
                </a:solidFill>
                <a:effectLst>
                  <a:outerShdw blurRad="38100" dist="38100" dir="2700000" algn="tl">
                    <a:srgbClr val="000000">
                      <a:alpha val="43137"/>
                    </a:srgbClr>
                  </a:outerShdw>
                </a:effectLst>
                <a:latin typeface="Tahoma" pitchFamily="34" charset="0"/>
                <a:cs typeface="B Titr" pitchFamily="2" charset="-78"/>
              </a:rPr>
              <a:t>1391</a:t>
            </a:r>
            <a:endParaRPr lang="en-US" b="1" spc="300" dirty="0" smtClean="0">
              <a:solidFill>
                <a:schemeClr val="accent2"/>
              </a:solidFill>
              <a:effectLst>
                <a:outerShdw blurRad="38100" dist="38100" dir="2700000" algn="tl">
                  <a:srgbClr val="000000">
                    <a:alpha val="43137"/>
                  </a:srgbClr>
                </a:outerShdw>
              </a:effectLst>
              <a:latin typeface="Tahoma" pitchFamily="34" charset="0"/>
              <a:cs typeface="B Titr" pitchFamily="2" charset="-78"/>
            </a:endParaRPr>
          </a:p>
        </p:txBody>
      </p:sp>
      <p:sp>
        <p:nvSpPr>
          <p:cNvPr id="5" name="Rectangle 4"/>
          <p:cNvSpPr/>
          <p:nvPr/>
        </p:nvSpPr>
        <p:spPr>
          <a:xfrm>
            <a:off x="2057400" y="6214375"/>
            <a:ext cx="4572000" cy="491225"/>
          </a:xfrm>
          <a:prstGeom prst="rect">
            <a:avLst/>
          </a:prstGeom>
        </p:spPr>
        <p:txBody>
          <a:bodyPr>
            <a:spAutoFit/>
          </a:bodyPr>
          <a:lstStyle/>
          <a:p>
            <a:pPr lvl="0" algn="ctr" rtl="1">
              <a:lnSpc>
                <a:spcPct val="150000"/>
              </a:lnSpc>
              <a:spcBef>
                <a:spcPct val="0"/>
              </a:spcBef>
              <a:defRPr/>
            </a:pPr>
            <a:r>
              <a:rPr lang="en-US" sz="2000" b="1" dirty="0" smtClean="0">
                <a:solidFill>
                  <a:schemeClr val="accent2"/>
                </a:solidFill>
                <a:effectLst>
                  <a:outerShdw blurRad="38100" dist="38100" dir="2700000" algn="tl">
                    <a:srgbClr val="000000">
                      <a:alpha val="43137"/>
                    </a:srgbClr>
                  </a:outerShdw>
                </a:effectLst>
                <a:latin typeface="Tahoma" pitchFamily="34" charset="0"/>
                <a:cs typeface="B Titr" pitchFamily="2" charset="-78"/>
                <a:hlinkClick r:id="rId4"/>
              </a:rPr>
              <a:t>www.TCCIM.ir</a:t>
            </a:r>
            <a:endParaRPr lang="en-US" sz="2000" b="1" dirty="0" smtClean="0">
              <a:solidFill>
                <a:schemeClr val="accent2"/>
              </a:solidFill>
              <a:effectLst>
                <a:outerShdw blurRad="38100" dist="38100" dir="2700000" algn="tl">
                  <a:srgbClr val="000000">
                    <a:alpha val="43137"/>
                  </a:srgbClr>
                </a:outerShdw>
              </a:effectLst>
              <a:latin typeface="Tahoma" pitchFamily="34" charset="0"/>
              <a:cs typeface="B Titr" pitchFamily="2" charset="-78"/>
            </a:endParaRPr>
          </a:p>
        </p:txBody>
      </p:sp>
      <p:pic>
        <p:nvPicPr>
          <p:cNvPr id="2" name="Picture 1" descr="F:\Shahidipour\Edari\Company Pack\logo-1.jpg"/>
          <p:cNvPicPr>
            <a:picLocks noChangeAspect="1" noChangeArrowheads="1"/>
          </p:cNvPicPr>
          <p:nvPr/>
        </p:nvPicPr>
        <p:blipFill>
          <a:blip r:embed="rId5" cstate="print"/>
          <a:srcRect/>
          <a:stretch>
            <a:fillRect/>
          </a:stretch>
        </p:blipFill>
        <p:spPr bwMode="auto">
          <a:xfrm>
            <a:off x="4191000" y="685800"/>
            <a:ext cx="1219200" cy="1057275"/>
          </a:xfrm>
          <a:prstGeom prst="rect">
            <a:avLst/>
          </a:prstGeom>
          <a:ln>
            <a:noFill/>
          </a:ln>
          <a:effectLst>
            <a:softEdge rad="112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wd">
                                    <p:tmPct val="2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10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3">
                                            <p:txEl>
                                              <p:pRg st="0" end="0"/>
                                            </p:txEl>
                                          </p:spTgt>
                                        </p:tgtEl>
                                      </p:cBhvr>
                                    </p:animEffect>
                                  </p:childTnLst>
                                </p:cTn>
                              </p:par>
                              <p:par>
                                <p:cTn id="12" presetID="41" presetClass="entr" presetSubtype="0" fill="hold" grpId="0" nodeType="withEffect">
                                  <p:stCondLst>
                                    <p:cond delay="0"/>
                                  </p:stCondLst>
                                  <p:iterate type="wd">
                                    <p:tmPct val="20000"/>
                                  </p:iterate>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6" dur="10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10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1000" tmFilter="0,0; .5, 1; 1, 1"/>
                                        <p:tgtEl>
                                          <p:spTgt spid="3">
                                            <p:txEl>
                                              <p:pRg st="1" end="1"/>
                                            </p:txEl>
                                          </p:spTgt>
                                        </p:tgtEl>
                                      </p:cBhvr>
                                    </p:animEffect>
                                  </p:childTnLst>
                                </p:cTn>
                              </p:par>
                            </p:childTnLst>
                          </p:cTn>
                        </p:par>
                        <p:par>
                          <p:cTn id="19" fill="hold">
                            <p:stCondLst>
                              <p:cond delay="2000"/>
                            </p:stCondLst>
                            <p:childTnLst>
                              <p:par>
                                <p:cTn id="20" presetID="41" presetClass="entr" presetSubtype="0" fill="hold" nodeType="afterEffect">
                                  <p:stCondLst>
                                    <p:cond delay="0"/>
                                  </p:stCondLst>
                                  <p:iterate type="wd">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1000" fill="hold"/>
                                        <p:tgtEl>
                                          <p:spTgt spid="4"/>
                                        </p:tgtEl>
                                        <p:attrNameLst>
                                          <p:attrName>ppt_y</p:attrName>
                                        </p:attrNameLst>
                                      </p:cBhvr>
                                      <p:tavLst>
                                        <p:tav tm="0">
                                          <p:val>
                                            <p:strVal val="#ppt_y"/>
                                          </p:val>
                                        </p:tav>
                                        <p:tav tm="100000">
                                          <p:val>
                                            <p:strVal val="#ppt_y"/>
                                          </p:val>
                                        </p:tav>
                                      </p:tavLst>
                                    </p:anim>
                                    <p:anim calcmode="lin" valueType="num">
                                      <p:cBhvr>
                                        <p:cTn id="24"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1000" tmFilter="0,0; .5, 1; 1, 1"/>
                                        <p:tgtEl>
                                          <p:spTgt spid="4"/>
                                        </p:tgtEl>
                                      </p:cBhvr>
                                    </p:animEffect>
                                  </p:childTnLst>
                                </p:cTn>
                              </p:par>
                            </p:childTnLst>
                          </p:cTn>
                        </p:par>
                        <p:par>
                          <p:cTn id="27" fill="hold">
                            <p:stCondLst>
                              <p:cond delay="4000"/>
                            </p:stCondLst>
                            <p:childTnLst>
                              <p:par>
                                <p:cTn id="28" presetID="41" presetClass="entr" presetSubtype="0" fill="hold" grpId="0" nodeType="afterEffect">
                                  <p:stCondLst>
                                    <p:cond delay="0"/>
                                  </p:stCondLst>
                                  <p:iterate type="wd">
                                    <p:tmPct val="20000"/>
                                  </p:iterate>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31" dur="1000" fill="hold"/>
                                        <p:tgtEl>
                                          <p:spTgt spid="5"/>
                                        </p:tgtEl>
                                        <p:attrNameLst>
                                          <p:attrName>ppt_y</p:attrName>
                                        </p:attrNameLst>
                                      </p:cBhvr>
                                      <p:tavLst>
                                        <p:tav tm="0">
                                          <p:val>
                                            <p:strVal val="#ppt_y"/>
                                          </p:val>
                                        </p:tav>
                                        <p:tav tm="100000">
                                          <p:val>
                                            <p:strVal val="#ppt_y"/>
                                          </p:val>
                                        </p:tav>
                                      </p:tavLst>
                                    </p:anim>
                                    <p:anim calcmode="lin" valueType="num">
                                      <p:cBhvr>
                                        <p:cTn id="32"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33"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10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33800" y="762000"/>
            <a:ext cx="54102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نمونه 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قطعي؛ اظهارنامه</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7" name="Picture 6" descr="اظهارنامه.tif"/>
          <p:cNvPicPr>
            <a:picLocks noChangeAspect="1"/>
          </p:cNvPicPr>
          <p:nvPr/>
        </p:nvPicPr>
        <p:blipFill>
          <a:blip r:embed="rId2" cstate="print"/>
          <a:stretch>
            <a:fillRect/>
          </a:stretch>
        </p:blipFill>
        <p:spPr>
          <a:xfrm>
            <a:off x="2133600" y="1371600"/>
            <a:ext cx="4013384" cy="5181600"/>
          </a:xfrm>
          <a:prstGeom prst="rect">
            <a:avLst/>
          </a:prstGeom>
        </p:spPr>
      </p:pic>
      <p:pic>
        <p:nvPicPr>
          <p:cNvPr id="8" name="Picture 7" descr="اظهارنامه - Copy.tif"/>
          <p:cNvPicPr>
            <a:picLocks noChangeAspect="1"/>
          </p:cNvPicPr>
          <p:nvPr/>
        </p:nvPicPr>
        <p:blipFill>
          <a:blip r:embed="rId3" cstate="print"/>
          <a:stretch>
            <a:fillRect/>
          </a:stretch>
        </p:blipFill>
        <p:spPr>
          <a:xfrm>
            <a:off x="152400" y="1447800"/>
            <a:ext cx="8839200" cy="5334000"/>
          </a:xfrm>
          <a:prstGeom prst="rect">
            <a:avLst/>
          </a:prstGeom>
        </p:spPr>
      </p:pic>
      <p:pic>
        <p:nvPicPr>
          <p:cNvPr id="9" name="Picture 8" descr="اظهارنامه - Copy (2).tif"/>
          <p:cNvPicPr>
            <a:picLocks noChangeAspect="1"/>
          </p:cNvPicPr>
          <p:nvPr/>
        </p:nvPicPr>
        <p:blipFill>
          <a:blip r:embed="rId4" cstate="print"/>
          <a:stretch>
            <a:fillRect/>
          </a:stretch>
        </p:blipFill>
        <p:spPr>
          <a:xfrm>
            <a:off x="228600" y="1402720"/>
            <a:ext cx="8686800" cy="5393593"/>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2" presetClass="entr" presetSubtype="12"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1000" fill="hold"/>
                                        <p:tgtEl>
                                          <p:spTgt spid="7"/>
                                        </p:tgtEl>
                                        <p:attrNameLst>
                                          <p:attrName>ppt_x</p:attrName>
                                        </p:attrNameLst>
                                      </p:cBhvr>
                                      <p:tavLst>
                                        <p:tav tm="0">
                                          <p:val>
                                            <p:strVal val="0-#ppt_w/2"/>
                                          </p:val>
                                        </p:tav>
                                        <p:tav tm="100000">
                                          <p:val>
                                            <p:strVal val="#ppt_x"/>
                                          </p:val>
                                        </p:tav>
                                      </p:tavLst>
                                    </p:anim>
                                    <p:anim calcmode="lin" valueType="num">
                                      <p:cBhvr additive="base">
                                        <p:cTn id="2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6" fill="hold" nodeType="clickEffect">
                                  <p:stCondLst>
                                    <p:cond delay="0"/>
                                  </p:stCondLst>
                                  <p:childTnLst>
                                    <p:anim calcmode="lin" valueType="num">
                                      <p:cBhvr additive="base">
                                        <p:cTn id="29" dur="1000"/>
                                        <p:tgtEl>
                                          <p:spTgt spid="7"/>
                                        </p:tgtEl>
                                        <p:attrNameLst>
                                          <p:attrName>ppt_x</p:attrName>
                                        </p:attrNameLst>
                                      </p:cBhvr>
                                      <p:tavLst>
                                        <p:tav tm="0">
                                          <p:val>
                                            <p:strVal val="ppt_x"/>
                                          </p:val>
                                        </p:tav>
                                        <p:tav tm="100000">
                                          <p:val>
                                            <p:strVal val="1+ppt_w/2"/>
                                          </p:val>
                                        </p:tav>
                                      </p:tavLst>
                                    </p:anim>
                                    <p:anim calcmode="lin" valueType="num">
                                      <p:cBhvr additive="base">
                                        <p:cTn id="30" dur="1000"/>
                                        <p:tgtEl>
                                          <p:spTgt spid="7"/>
                                        </p:tgtEl>
                                        <p:attrNameLst>
                                          <p:attrName>ppt_y</p:attrName>
                                        </p:attrNameLst>
                                      </p:cBhvr>
                                      <p:tavLst>
                                        <p:tav tm="0">
                                          <p:val>
                                            <p:strVal val="ppt_y"/>
                                          </p:val>
                                        </p:tav>
                                        <p:tav tm="100000">
                                          <p:val>
                                            <p:strVal val="1+ppt_h/2"/>
                                          </p:val>
                                        </p:tav>
                                      </p:tavLst>
                                    </p:anim>
                                    <p:set>
                                      <p:cBhvr>
                                        <p:cTn id="31" dur="1" fill="hold">
                                          <p:stCondLst>
                                            <p:cond delay="9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2" presetClass="entr" presetSubtype="12"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0-#ppt_w/2"/>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6" fill="hold" nodeType="clickEffect">
                                  <p:stCondLst>
                                    <p:cond delay="0"/>
                                  </p:stCondLst>
                                  <p:childTnLst>
                                    <p:anim calcmode="lin" valueType="num">
                                      <p:cBhvr additive="base">
                                        <p:cTn id="40" dur="1000"/>
                                        <p:tgtEl>
                                          <p:spTgt spid="8"/>
                                        </p:tgtEl>
                                        <p:attrNameLst>
                                          <p:attrName>ppt_x</p:attrName>
                                        </p:attrNameLst>
                                      </p:cBhvr>
                                      <p:tavLst>
                                        <p:tav tm="0">
                                          <p:val>
                                            <p:strVal val="ppt_x"/>
                                          </p:val>
                                        </p:tav>
                                        <p:tav tm="100000">
                                          <p:val>
                                            <p:strVal val="1+ppt_w/2"/>
                                          </p:val>
                                        </p:tav>
                                      </p:tavLst>
                                    </p:anim>
                                    <p:anim calcmode="lin" valueType="num">
                                      <p:cBhvr additive="base">
                                        <p:cTn id="41" dur="1000"/>
                                        <p:tgtEl>
                                          <p:spTgt spid="8"/>
                                        </p:tgtEl>
                                        <p:attrNameLst>
                                          <p:attrName>ppt_y</p:attrName>
                                        </p:attrNameLst>
                                      </p:cBhvr>
                                      <p:tavLst>
                                        <p:tav tm="0">
                                          <p:val>
                                            <p:strVal val="ppt_y"/>
                                          </p:val>
                                        </p:tav>
                                        <p:tav tm="100000">
                                          <p:val>
                                            <p:strVal val="1+ppt_h/2"/>
                                          </p:val>
                                        </p:tav>
                                      </p:tavLst>
                                    </p:anim>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1000"/>
                            </p:stCondLst>
                            <p:childTnLst>
                              <p:par>
                                <p:cTn id="44" presetID="2" presetClass="entr" presetSubtype="12"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1000" fill="hold"/>
                                        <p:tgtEl>
                                          <p:spTgt spid="9"/>
                                        </p:tgtEl>
                                        <p:attrNameLst>
                                          <p:attrName>ppt_x</p:attrName>
                                        </p:attrNameLst>
                                      </p:cBhvr>
                                      <p:tavLst>
                                        <p:tav tm="0">
                                          <p:val>
                                            <p:strVal val="0-#ppt_w/2"/>
                                          </p:val>
                                        </p:tav>
                                        <p:tav tm="100000">
                                          <p:val>
                                            <p:strVal val="#ppt_x"/>
                                          </p:val>
                                        </p:tav>
                                      </p:tavLst>
                                    </p:anim>
                                    <p:anim calcmode="lin" valueType="num">
                                      <p:cBhvr additive="base">
                                        <p:cTn id="4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33800" y="762000"/>
            <a:ext cx="54102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نمونه 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قطعي؛ بارنامه</a:t>
            </a:r>
          </a:p>
        </p:txBody>
      </p:sp>
      <p:pic>
        <p:nvPicPr>
          <p:cNvPr id="4" name="Picture 3" descr="بارنامه.tif"/>
          <p:cNvPicPr>
            <a:picLocks noChangeAspect="1"/>
          </p:cNvPicPr>
          <p:nvPr/>
        </p:nvPicPr>
        <p:blipFill>
          <a:blip r:embed="rId2" cstate="print"/>
          <a:stretch>
            <a:fillRect/>
          </a:stretch>
        </p:blipFill>
        <p:spPr>
          <a:xfrm>
            <a:off x="1981200" y="1371600"/>
            <a:ext cx="4485548" cy="5334000"/>
          </a:xfrm>
          <a:prstGeom prst="rect">
            <a:avLst/>
          </a:prstGeom>
        </p:spPr>
      </p:pic>
      <p:pic>
        <p:nvPicPr>
          <p:cNvPr id="5" name="Picture 4" descr="بارنامه - Copy.tif"/>
          <p:cNvPicPr>
            <a:picLocks noChangeAspect="1"/>
          </p:cNvPicPr>
          <p:nvPr/>
        </p:nvPicPr>
        <p:blipFill>
          <a:blip r:embed="rId3" cstate="print"/>
          <a:stretch>
            <a:fillRect/>
          </a:stretch>
        </p:blipFill>
        <p:spPr>
          <a:xfrm>
            <a:off x="76200" y="1447800"/>
            <a:ext cx="8991600" cy="5105400"/>
          </a:xfrm>
          <a:prstGeom prst="rect">
            <a:avLst/>
          </a:prstGeom>
        </p:spPr>
      </p:pic>
      <p:pic>
        <p:nvPicPr>
          <p:cNvPr id="6" name="Picture 5" descr="بارنامه - Copy (2).tif"/>
          <p:cNvPicPr>
            <a:picLocks noChangeAspect="1"/>
          </p:cNvPicPr>
          <p:nvPr/>
        </p:nvPicPr>
        <p:blipFill>
          <a:blip r:embed="rId4" cstate="print"/>
          <a:stretch>
            <a:fillRect/>
          </a:stretch>
        </p:blipFill>
        <p:spPr>
          <a:xfrm>
            <a:off x="609600" y="1371600"/>
            <a:ext cx="7924800" cy="5426298"/>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2" fill="hold" nodeType="clickEffect">
                                  <p:stCondLst>
                                    <p:cond delay="0"/>
                                  </p:stCondLst>
                                  <p:childTnLst>
                                    <p:anim calcmode="lin" valueType="num">
                                      <p:cBhvr additive="base">
                                        <p:cTn id="33" dur="1000"/>
                                        <p:tgtEl>
                                          <p:spTgt spid="4"/>
                                        </p:tgtEl>
                                        <p:attrNameLst>
                                          <p:attrName>ppt_x</p:attrName>
                                        </p:attrNameLst>
                                      </p:cBhvr>
                                      <p:tavLst>
                                        <p:tav tm="0">
                                          <p:val>
                                            <p:strVal val="ppt_x"/>
                                          </p:val>
                                        </p:tav>
                                        <p:tav tm="100000">
                                          <p:val>
                                            <p:strVal val="1+ppt_w/2"/>
                                          </p:val>
                                        </p:tav>
                                      </p:tavLst>
                                    </p:anim>
                                    <p:anim calcmode="lin" valueType="num">
                                      <p:cBhvr additive="base">
                                        <p:cTn id="34" dur="1000"/>
                                        <p:tgtEl>
                                          <p:spTgt spid="4"/>
                                        </p:tgtEl>
                                        <p:attrNameLst>
                                          <p:attrName>ppt_y</p:attrName>
                                        </p:attrNameLst>
                                      </p:cBhvr>
                                      <p:tavLst>
                                        <p:tav tm="0">
                                          <p:val>
                                            <p:strVal val="ppt_y"/>
                                          </p:val>
                                        </p:tav>
                                        <p:tav tm="100000">
                                          <p:val>
                                            <p:strVal val="ppt_y"/>
                                          </p:val>
                                        </p:tav>
                                      </p:tavLst>
                                    </p:anim>
                                    <p:set>
                                      <p:cBhvr>
                                        <p:cTn id="35" dur="1" fill="hold">
                                          <p:stCondLst>
                                            <p:cond delay="999"/>
                                          </p:stCondLst>
                                        </p:cTn>
                                        <p:tgtEl>
                                          <p:spTgt spid="4"/>
                                        </p:tgtEl>
                                        <p:attrNameLst>
                                          <p:attrName>style.visibility</p:attrName>
                                        </p:attrNameLst>
                                      </p:cBhvr>
                                      <p:to>
                                        <p:strVal val="hidden"/>
                                      </p:to>
                                    </p:set>
                                  </p:childTnLst>
                                </p:cTn>
                              </p:par>
                            </p:childTnLst>
                          </p:cTn>
                        </p:par>
                        <p:par>
                          <p:cTn id="36" fill="hold">
                            <p:stCondLst>
                              <p:cond delay="1000"/>
                            </p:stCondLst>
                            <p:childTnLst>
                              <p:par>
                                <p:cTn id="37" presetID="2" presetClass="entr" presetSubtype="8"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0-#ppt_w/2"/>
                                          </p:val>
                                        </p:tav>
                                        <p:tav tm="100000">
                                          <p:val>
                                            <p:strVal val="#ppt_x"/>
                                          </p:val>
                                        </p:tav>
                                      </p:tavLst>
                                    </p:anim>
                                    <p:anim calcmode="lin" valueType="num">
                                      <p:cBhvr additive="base">
                                        <p:cTn id="40"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2" fill="hold" nodeType="clickEffect">
                                  <p:stCondLst>
                                    <p:cond delay="0"/>
                                  </p:stCondLst>
                                  <p:childTnLst>
                                    <p:anim calcmode="lin" valueType="num">
                                      <p:cBhvr additive="base">
                                        <p:cTn id="44" dur="1000"/>
                                        <p:tgtEl>
                                          <p:spTgt spid="5"/>
                                        </p:tgtEl>
                                        <p:attrNameLst>
                                          <p:attrName>ppt_x</p:attrName>
                                        </p:attrNameLst>
                                      </p:cBhvr>
                                      <p:tavLst>
                                        <p:tav tm="0">
                                          <p:val>
                                            <p:strVal val="ppt_x"/>
                                          </p:val>
                                        </p:tav>
                                        <p:tav tm="100000">
                                          <p:val>
                                            <p:strVal val="1+ppt_w/2"/>
                                          </p:val>
                                        </p:tav>
                                      </p:tavLst>
                                    </p:anim>
                                    <p:anim calcmode="lin" valueType="num">
                                      <p:cBhvr additive="base">
                                        <p:cTn id="45" dur="1000"/>
                                        <p:tgtEl>
                                          <p:spTgt spid="5"/>
                                        </p:tgtEl>
                                        <p:attrNameLst>
                                          <p:attrName>ppt_y</p:attrName>
                                        </p:attrNameLst>
                                      </p:cBhvr>
                                      <p:tavLst>
                                        <p:tav tm="0">
                                          <p:val>
                                            <p:strVal val="ppt_y"/>
                                          </p:val>
                                        </p:tav>
                                        <p:tav tm="100000">
                                          <p:val>
                                            <p:strVal val="ppt_y"/>
                                          </p:val>
                                        </p:tav>
                                      </p:tavLst>
                                    </p:anim>
                                    <p:set>
                                      <p:cBhvr>
                                        <p:cTn id="46" dur="1" fill="hold">
                                          <p:stCondLst>
                                            <p:cond delay="999"/>
                                          </p:stCondLst>
                                        </p:cTn>
                                        <p:tgtEl>
                                          <p:spTgt spid="5"/>
                                        </p:tgtEl>
                                        <p:attrNameLst>
                                          <p:attrName>style.visibility</p:attrName>
                                        </p:attrNameLst>
                                      </p:cBhvr>
                                      <p:to>
                                        <p:strVal val="hidden"/>
                                      </p:to>
                                    </p:set>
                                  </p:childTnLst>
                                </p:cTn>
                              </p:par>
                            </p:childTnLst>
                          </p:cTn>
                        </p:par>
                        <p:par>
                          <p:cTn id="47" fill="hold">
                            <p:stCondLst>
                              <p:cond delay="1000"/>
                            </p:stCondLst>
                            <p:childTnLst>
                              <p:par>
                                <p:cTn id="48" presetID="2" presetClass="entr" presetSubtype="8"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1000" fill="hold"/>
                                        <p:tgtEl>
                                          <p:spTgt spid="6"/>
                                        </p:tgtEl>
                                        <p:attrNameLst>
                                          <p:attrName>ppt_x</p:attrName>
                                        </p:attrNameLst>
                                      </p:cBhvr>
                                      <p:tavLst>
                                        <p:tav tm="0">
                                          <p:val>
                                            <p:strVal val="0-#ppt_w/2"/>
                                          </p:val>
                                        </p:tav>
                                        <p:tav tm="100000">
                                          <p:val>
                                            <p:strVal val="#ppt_x"/>
                                          </p:val>
                                        </p:tav>
                                      </p:tavLst>
                                    </p:anim>
                                    <p:anim calcmode="lin" valueType="num">
                                      <p:cBhvr additive="base">
                                        <p:cTn id="51"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33800" y="762000"/>
            <a:ext cx="54102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نمونه 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قطعي؛ گواهي مبدا</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4" name="Picture 3" descr="گواهی مبدا.tif"/>
          <p:cNvPicPr>
            <a:picLocks noChangeAspect="1"/>
          </p:cNvPicPr>
          <p:nvPr/>
        </p:nvPicPr>
        <p:blipFill>
          <a:blip r:embed="rId2" cstate="print"/>
          <a:stretch>
            <a:fillRect/>
          </a:stretch>
        </p:blipFill>
        <p:spPr>
          <a:xfrm>
            <a:off x="2057400" y="1447800"/>
            <a:ext cx="4131424" cy="5334000"/>
          </a:xfrm>
          <a:prstGeom prst="rect">
            <a:avLst/>
          </a:prstGeom>
        </p:spPr>
      </p:pic>
      <p:pic>
        <p:nvPicPr>
          <p:cNvPr id="5" name="Picture 4" descr="گواهی مبدا - Copy.tif"/>
          <p:cNvPicPr>
            <a:picLocks noChangeAspect="1"/>
          </p:cNvPicPr>
          <p:nvPr/>
        </p:nvPicPr>
        <p:blipFill>
          <a:blip r:embed="rId3" cstate="print"/>
          <a:stretch>
            <a:fillRect/>
          </a:stretch>
        </p:blipFill>
        <p:spPr>
          <a:xfrm>
            <a:off x="105228" y="1617372"/>
            <a:ext cx="8915400" cy="4402428"/>
          </a:xfrm>
          <a:prstGeom prst="rect">
            <a:avLst/>
          </a:prstGeom>
        </p:spPr>
      </p:pic>
      <p:pic>
        <p:nvPicPr>
          <p:cNvPr id="6" name="Picture 5" descr="گواهی مبدا - Copy (2).tif"/>
          <p:cNvPicPr>
            <a:picLocks noChangeAspect="1"/>
          </p:cNvPicPr>
          <p:nvPr/>
        </p:nvPicPr>
        <p:blipFill>
          <a:blip r:embed="rId4" cstate="print"/>
          <a:stretch>
            <a:fillRect/>
          </a:stretch>
        </p:blipFill>
        <p:spPr>
          <a:xfrm>
            <a:off x="685800" y="1403684"/>
            <a:ext cx="8001000" cy="5454316"/>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1000" fill="hold"/>
                                        <p:tgtEl>
                                          <p:spTgt spid="4"/>
                                        </p:tgtEl>
                                        <p:attrNameLst>
                                          <p:attrName>ppt_x</p:attrName>
                                        </p:attrNameLst>
                                      </p:cBhvr>
                                      <p:tavLst>
                                        <p:tav tm="0">
                                          <p:val>
                                            <p:strVal val="#ppt_x"/>
                                          </p:val>
                                        </p:tav>
                                        <p:tav tm="100000">
                                          <p:val>
                                            <p:strVal val="#ppt_x"/>
                                          </p:val>
                                        </p:tav>
                                      </p:tavLst>
                                    </p:anim>
                                    <p:anim calcmode="lin" valueType="num">
                                      <p:cBhvr additive="base">
                                        <p:cTn id="25"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8" fill="hold" nodeType="clickEffect">
                                  <p:stCondLst>
                                    <p:cond delay="0"/>
                                  </p:stCondLst>
                                  <p:childTnLst>
                                    <p:anim calcmode="lin" valueType="num">
                                      <p:cBhvr additive="base">
                                        <p:cTn id="29" dur="1000"/>
                                        <p:tgtEl>
                                          <p:spTgt spid="4"/>
                                        </p:tgtEl>
                                        <p:attrNameLst>
                                          <p:attrName>ppt_x</p:attrName>
                                        </p:attrNameLst>
                                      </p:cBhvr>
                                      <p:tavLst>
                                        <p:tav tm="0">
                                          <p:val>
                                            <p:strVal val="ppt_x"/>
                                          </p:val>
                                        </p:tav>
                                        <p:tav tm="100000">
                                          <p:val>
                                            <p:strVal val="0-ppt_w/2"/>
                                          </p:val>
                                        </p:tav>
                                      </p:tavLst>
                                    </p:anim>
                                    <p:anim calcmode="lin" valueType="num">
                                      <p:cBhvr additive="base">
                                        <p:cTn id="30" dur="1000"/>
                                        <p:tgtEl>
                                          <p:spTgt spid="4"/>
                                        </p:tgtEl>
                                        <p:attrNameLst>
                                          <p:attrName>ppt_y</p:attrName>
                                        </p:attrNameLst>
                                      </p:cBhvr>
                                      <p:tavLst>
                                        <p:tav tm="0">
                                          <p:val>
                                            <p:strVal val="ppt_y"/>
                                          </p:val>
                                        </p:tav>
                                        <p:tav tm="100000">
                                          <p:val>
                                            <p:strVal val="ppt_y"/>
                                          </p:val>
                                        </p:tav>
                                      </p:tavLst>
                                    </p:anim>
                                    <p:set>
                                      <p:cBhvr>
                                        <p:cTn id="31" dur="1" fill="hold">
                                          <p:stCondLst>
                                            <p:cond delay="999"/>
                                          </p:stCondLst>
                                        </p:cTn>
                                        <p:tgtEl>
                                          <p:spTgt spid="4"/>
                                        </p:tgtEl>
                                        <p:attrNameLst>
                                          <p:attrName>style.visibility</p:attrName>
                                        </p:attrNameLst>
                                      </p:cBhvr>
                                      <p:to>
                                        <p:strVal val="hidden"/>
                                      </p:to>
                                    </p:set>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000" fill="hold"/>
                                        <p:tgtEl>
                                          <p:spTgt spid="5"/>
                                        </p:tgtEl>
                                        <p:attrNameLst>
                                          <p:attrName>ppt_x</p:attrName>
                                        </p:attrNameLst>
                                      </p:cBhvr>
                                      <p:tavLst>
                                        <p:tav tm="0">
                                          <p:val>
                                            <p:strVal val="#ppt_x"/>
                                          </p:val>
                                        </p:tav>
                                        <p:tav tm="100000">
                                          <p:val>
                                            <p:strVal val="#ppt_x"/>
                                          </p:val>
                                        </p:tav>
                                      </p:tavLst>
                                    </p:anim>
                                    <p:anim calcmode="lin" valueType="num">
                                      <p:cBhvr additive="base">
                                        <p:cTn id="3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xit" presetSubtype="8" fill="hold" nodeType="clickEffect">
                                  <p:stCondLst>
                                    <p:cond delay="0"/>
                                  </p:stCondLst>
                                  <p:childTnLst>
                                    <p:anim calcmode="lin" valueType="num">
                                      <p:cBhvr additive="base">
                                        <p:cTn id="40" dur="1000"/>
                                        <p:tgtEl>
                                          <p:spTgt spid="5"/>
                                        </p:tgtEl>
                                        <p:attrNameLst>
                                          <p:attrName>ppt_x</p:attrName>
                                        </p:attrNameLst>
                                      </p:cBhvr>
                                      <p:tavLst>
                                        <p:tav tm="0">
                                          <p:val>
                                            <p:strVal val="ppt_x"/>
                                          </p:val>
                                        </p:tav>
                                        <p:tav tm="100000">
                                          <p:val>
                                            <p:strVal val="0-ppt_w/2"/>
                                          </p:val>
                                        </p:tav>
                                      </p:tavLst>
                                    </p:anim>
                                    <p:anim calcmode="lin" valueType="num">
                                      <p:cBhvr additive="base">
                                        <p:cTn id="41" dur="1000"/>
                                        <p:tgtEl>
                                          <p:spTgt spid="5"/>
                                        </p:tgtEl>
                                        <p:attrNameLst>
                                          <p:attrName>ppt_y</p:attrName>
                                        </p:attrNameLst>
                                      </p:cBhvr>
                                      <p:tavLst>
                                        <p:tav tm="0">
                                          <p:val>
                                            <p:strVal val="ppt_y"/>
                                          </p:val>
                                        </p:tav>
                                        <p:tav tm="100000">
                                          <p:val>
                                            <p:strVal val="ppt_y"/>
                                          </p:val>
                                        </p:tav>
                                      </p:tavLst>
                                    </p:anim>
                                    <p:set>
                                      <p:cBhvr>
                                        <p:cTn id="42" dur="1" fill="hold">
                                          <p:stCondLst>
                                            <p:cond delay="999"/>
                                          </p:stCondLst>
                                        </p:cTn>
                                        <p:tgtEl>
                                          <p:spTgt spid="5"/>
                                        </p:tgtEl>
                                        <p:attrNameLst>
                                          <p:attrName>style.visibility</p:attrName>
                                        </p:attrNameLst>
                                      </p:cBhvr>
                                      <p:to>
                                        <p:strVal val="hidden"/>
                                      </p:to>
                                    </p:set>
                                  </p:childTnLst>
                                </p:cTn>
                              </p:par>
                            </p:childTnLst>
                          </p:cTn>
                        </p:par>
                        <p:par>
                          <p:cTn id="43" fill="hold">
                            <p:stCondLst>
                              <p:cond delay="1000"/>
                            </p:stCondLst>
                            <p:childTnLst>
                              <p:par>
                                <p:cTn id="44" presetID="2" presetClass="entr" presetSubtype="4"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additive="base">
                                        <p:cTn id="46" dur="1000" fill="hold"/>
                                        <p:tgtEl>
                                          <p:spTgt spid="6"/>
                                        </p:tgtEl>
                                        <p:attrNameLst>
                                          <p:attrName>ppt_x</p:attrName>
                                        </p:attrNameLst>
                                      </p:cBhvr>
                                      <p:tavLst>
                                        <p:tav tm="0">
                                          <p:val>
                                            <p:strVal val="#ppt_x"/>
                                          </p:val>
                                        </p:tav>
                                        <p:tav tm="100000">
                                          <p:val>
                                            <p:strVal val="#ppt_x"/>
                                          </p:val>
                                        </p:tav>
                                      </p:tavLst>
                                    </p:anim>
                                    <p:anim calcmode="lin" valueType="num">
                                      <p:cBhvr additive="base">
                                        <p:cTn id="4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مجدد</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Rectangle 3"/>
          <p:cNvSpPr/>
          <p:nvPr/>
        </p:nvSpPr>
        <p:spPr>
          <a:xfrm>
            <a:off x="152400" y="1371600"/>
            <a:ext cx="8839200" cy="5309146"/>
          </a:xfrm>
          <a:prstGeom prst="rect">
            <a:avLst/>
          </a:prstGeom>
        </p:spPr>
        <p:txBody>
          <a:bodyPr wrap="square">
            <a:spAutoFit/>
          </a:bodyPr>
          <a:lstStyle/>
          <a:p>
            <a:pPr algn="just" rtl="1">
              <a:lnSpc>
                <a:spcPct val="150000"/>
              </a:lnSpc>
              <a:buFont typeface="Wingdings" pitchFamily="2" charset="2"/>
              <a:buChar char="q"/>
            </a:pPr>
            <a:r>
              <a:rPr lang="fa-IR" sz="2000" b="1" dirty="0" smtClean="0">
                <a:cs typeface="B Nazanin" pitchFamily="2" charset="-78"/>
              </a:rPr>
              <a:t>  عبارت است از «صدور کالاهايي که قبلاً وارد شده است بدون فرآوري يا تغيير اضافي»</a:t>
            </a:r>
          </a:p>
          <a:p>
            <a:pPr algn="just" rtl="1">
              <a:lnSpc>
                <a:spcPct val="150000"/>
              </a:lnSpc>
              <a:buFont typeface="Wingdings" pitchFamily="2" charset="2"/>
              <a:buChar char="q"/>
            </a:pPr>
            <a:endParaRPr lang="fa-IR" sz="1600" b="1" dirty="0" smtClean="0">
              <a:cs typeface="B Nazanin" pitchFamily="2" charset="-78"/>
            </a:endParaRPr>
          </a:p>
          <a:p>
            <a:pPr algn="just" rtl="1">
              <a:lnSpc>
                <a:spcPct val="150000"/>
              </a:lnSpc>
              <a:buFont typeface="Wingdings" pitchFamily="2" charset="2"/>
              <a:buChar char="q"/>
            </a:pPr>
            <a:r>
              <a:rPr lang="fa-IR" sz="2000" b="1" dirty="0" smtClean="0">
                <a:cs typeface="B Nazanin" pitchFamily="2" charset="-78"/>
              </a:rPr>
              <a:t>  فرهنگ «وبستر» صدور کالاهايي را که قبلاً وارد يک کشور يا قلمروي جغرافيايي شده است، صادرات مجدد تلقي کرده است؛ مشروط بر آنکه جنبه عمده فروشي داشته باشد.</a:t>
            </a:r>
          </a:p>
          <a:p>
            <a:pPr algn="just" rtl="1">
              <a:lnSpc>
                <a:spcPct val="150000"/>
              </a:lnSpc>
              <a:buFont typeface="Wingdings" pitchFamily="2" charset="2"/>
              <a:buChar char="q"/>
            </a:pPr>
            <a:endParaRPr lang="fa-IR" sz="1600" b="1" dirty="0" smtClean="0">
              <a:cs typeface="B Nazanin" pitchFamily="2" charset="-78"/>
            </a:endParaRPr>
          </a:p>
          <a:p>
            <a:pPr algn="just" rtl="1">
              <a:lnSpc>
                <a:spcPct val="150000"/>
              </a:lnSpc>
              <a:buFont typeface="Wingdings" pitchFamily="2" charset="2"/>
              <a:buChar char="v"/>
            </a:pPr>
            <a:r>
              <a:rPr lang="fa-IR" sz="2000" b="1" dirty="0" smtClean="0">
                <a:cs typeface="B Nazanin" pitchFamily="2" charset="-78"/>
              </a:rPr>
              <a:t>  براي ترخيص اين کالاها، حقوق ورودي پردخت مي شود؛ اما به هنگام صدور مجدد وجه پرداختي مسترد مي گردد. چنانچه صادرات مجدد از طريق بنادر، مناطق آزاد يا انبارهاي تحت حفاظت گمرک انجام گيرد، مشمول پرداخت حقوق گمرکي نخواهد بود.</a:t>
            </a:r>
          </a:p>
          <a:p>
            <a:pPr algn="just" rtl="1">
              <a:lnSpc>
                <a:spcPct val="150000"/>
              </a:lnSpc>
            </a:pPr>
            <a:endParaRPr lang="fa-IR" sz="700" b="1" dirty="0" smtClean="0">
              <a:cs typeface="B Nazanin" pitchFamily="2" charset="-78"/>
            </a:endParaRPr>
          </a:p>
          <a:p>
            <a:pPr algn="just" rtl="1">
              <a:lnSpc>
                <a:spcPct val="150000"/>
              </a:lnSpc>
              <a:buFont typeface="Wingdings" pitchFamily="2" charset="2"/>
              <a:buChar char="v"/>
            </a:pPr>
            <a:r>
              <a:rPr lang="fa-IR" sz="2000" b="1" dirty="0" smtClean="0">
                <a:cs typeface="B Nazanin" pitchFamily="2" charset="-78"/>
              </a:rPr>
              <a:t>  به کالاهاي ترانزيتي يا شبه ترانزيتي تحت هيچ شرايطي عنوان «صادرات مجدد» اطلاق نمي شود.</a:t>
            </a:r>
          </a:p>
          <a:p>
            <a:pPr algn="just" rtl="1">
              <a:lnSpc>
                <a:spcPct val="150000"/>
              </a:lnSpc>
            </a:pPr>
            <a:endParaRPr lang="fa-IR" sz="700" b="1" dirty="0" smtClean="0">
              <a:cs typeface="B Nazanin" pitchFamily="2" charset="-78"/>
            </a:endParaRPr>
          </a:p>
          <a:p>
            <a:pPr algn="just" rtl="1">
              <a:lnSpc>
                <a:spcPct val="150000"/>
              </a:lnSpc>
              <a:buFont typeface="Wingdings" pitchFamily="2" charset="2"/>
              <a:buChar char="v"/>
            </a:pPr>
            <a:r>
              <a:rPr lang="fa-IR" sz="2000" b="1" dirty="0" smtClean="0">
                <a:cs typeface="B Nazanin" pitchFamily="2" charset="-78"/>
              </a:rPr>
              <a:t>  «کالاهاي شبه ترانزيتي» اقلامي هستند که مالک يا صاحب آن ها شناخته شده نيست و اين افراد تابعيت کشوري را که کالا در قلمروي آن قرار گرفته است دارا نيستند.</a:t>
            </a:r>
            <a:endParaRPr lang="en-US" sz="2000" b="1" dirty="0" smtClean="0">
              <a:cs typeface="B Nazanin" pitchFamily="2"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62200" y="762000"/>
            <a:ext cx="67818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نمونه 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مجدد؛ اظهارنامه وارداتي</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4" name="Picture 3" descr="ورود سیلندر خالی.tif"/>
          <p:cNvPicPr>
            <a:picLocks noChangeAspect="1"/>
          </p:cNvPicPr>
          <p:nvPr/>
        </p:nvPicPr>
        <p:blipFill>
          <a:blip r:embed="rId2" cstate="print"/>
          <a:stretch>
            <a:fillRect/>
          </a:stretch>
        </p:blipFill>
        <p:spPr>
          <a:xfrm>
            <a:off x="2209800" y="1447800"/>
            <a:ext cx="4013385" cy="5181600"/>
          </a:xfrm>
          <a:prstGeom prst="rect">
            <a:avLst/>
          </a:prstGeom>
        </p:spPr>
      </p:pic>
      <p:pic>
        <p:nvPicPr>
          <p:cNvPr id="5" name="Picture 4" descr="ورود سیلندر خالی - Copy.tif"/>
          <p:cNvPicPr>
            <a:picLocks noChangeAspect="1"/>
          </p:cNvPicPr>
          <p:nvPr/>
        </p:nvPicPr>
        <p:blipFill>
          <a:blip r:embed="rId3" cstate="print"/>
          <a:stretch>
            <a:fillRect/>
          </a:stretch>
        </p:blipFill>
        <p:spPr>
          <a:xfrm>
            <a:off x="152400" y="1447800"/>
            <a:ext cx="8839200" cy="5353318"/>
          </a:xfrm>
          <a:prstGeom prst="rect">
            <a:avLst/>
          </a:prstGeom>
        </p:spPr>
      </p:pic>
      <p:pic>
        <p:nvPicPr>
          <p:cNvPr id="6" name="Picture 5" descr="ورود سیلندر خالی - Copy (2).tif"/>
          <p:cNvPicPr>
            <a:picLocks noChangeAspect="1"/>
          </p:cNvPicPr>
          <p:nvPr/>
        </p:nvPicPr>
        <p:blipFill>
          <a:blip r:embed="rId4" cstate="print"/>
          <a:stretch>
            <a:fillRect/>
          </a:stretch>
        </p:blipFill>
        <p:spPr>
          <a:xfrm>
            <a:off x="457200" y="1451378"/>
            <a:ext cx="8458200" cy="533042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12" fill="hold" nodeType="clickEffect">
                                  <p:stCondLst>
                                    <p:cond delay="0"/>
                                  </p:stCondLst>
                                  <p:childTnLst>
                                    <p:anim calcmode="lin" valueType="num">
                                      <p:cBhvr additive="base">
                                        <p:cTn id="33" dur="1000"/>
                                        <p:tgtEl>
                                          <p:spTgt spid="4"/>
                                        </p:tgtEl>
                                        <p:attrNameLst>
                                          <p:attrName>ppt_x</p:attrName>
                                        </p:attrNameLst>
                                      </p:cBhvr>
                                      <p:tavLst>
                                        <p:tav tm="0">
                                          <p:val>
                                            <p:strVal val="ppt_x"/>
                                          </p:val>
                                        </p:tav>
                                        <p:tav tm="100000">
                                          <p:val>
                                            <p:strVal val="0-ppt_w/2"/>
                                          </p:val>
                                        </p:tav>
                                      </p:tavLst>
                                    </p:anim>
                                    <p:anim calcmode="lin" valueType="num">
                                      <p:cBhvr additive="base">
                                        <p:cTn id="34" dur="1000"/>
                                        <p:tgtEl>
                                          <p:spTgt spid="4"/>
                                        </p:tgtEl>
                                        <p:attrNameLst>
                                          <p:attrName>ppt_y</p:attrName>
                                        </p:attrNameLst>
                                      </p:cBhvr>
                                      <p:tavLst>
                                        <p:tav tm="0">
                                          <p:val>
                                            <p:strVal val="ppt_y"/>
                                          </p:val>
                                        </p:tav>
                                        <p:tav tm="100000">
                                          <p:val>
                                            <p:strVal val="1+ppt_h/2"/>
                                          </p:val>
                                        </p:tav>
                                      </p:tavLst>
                                    </p:anim>
                                    <p:set>
                                      <p:cBhvr>
                                        <p:cTn id="35" dur="1" fill="hold">
                                          <p:stCondLst>
                                            <p:cond delay="999"/>
                                          </p:stCondLst>
                                        </p:cTn>
                                        <p:tgtEl>
                                          <p:spTgt spid="4"/>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800" decel="100000"/>
                                        <p:tgtEl>
                                          <p:spTgt spid="5"/>
                                        </p:tgtEl>
                                      </p:cBhvr>
                                    </p:animEffect>
                                    <p:anim calcmode="lin" valueType="num">
                                      <p:cBhvr>
                                        <p:cTn id="40" dur="800" decel="100000" fill="hold"/>
                                        <p:tgtEl>
                                          <p:spTgt spid="5"/>
                                        </p:tgtEl>
                                        <p:attrNameLst>
                                          <p:attrName>style.rotation</p:attrName>
                                        </p:attrNameLst>
                                      </p:cBhvr>
                                      <p:tavLst>
                                        <p:tav tm="0">
                                          <p:val>
                                            <p:fltVal val="-90"/>
                                          </p:val>
                                        </p:tav>
                                        <p:tav tm="100000">
                                          <p:val>
                                            <p:fltVal val="0"/>
                                          </p:val>
                                        </p:tav>
                                      </p:tavLst>
                                    </p:anim>
                                    <p:anim calcmode="lin" valueType="num">
                                      <p:cBhvr>
                                        <p:cTn id="41" dur="800" decel="100000" fill="hold"/>
                                        <p:tgtEl>
                                          <p:spTgt spid="5"/>
                                        </p:tgtEl>
                                        <p:attrNameLst>
                                          <p:attrName>ppt_x</p:attrName>
                                        </p:attrNameLst>
                                      </p:cBhvr>
                                      <p:tavLst>
                                        <p:tav tm="0">
                                          <p:val>
                                            <p:strVal val="#ppt_x+0.4"/>
                                          </p:val>
                                        </p:tav>
                                        <p:tav tm="100000">
                                          <p:val>
                                            <p:strVal val="#ppt_x-0.05"/>
                                          </p:val>
                                        </p:tav>
                                      </p:tavLst>
                                    </p:anim>
                                    <p:anim calcmode="lin" valueType="num">
                                      <p:cBhvr>
                                        <p:cTn id="42" dur="800" decel="100000" fill="hold"/>
                                        <p:tgtEl>
                                          <p:spTgt spid="5"/>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12" fill="hold" nodeType="clickEffect">
                                  <p:stCondLst>
                                    <p:cond delay="0"/>
                                  </p:stCondLst>
                                  <p:childTnLst>
                                    <p:anim calcmode="lin" valueType="num">
                                      <p:cBhvr additive="base">
                                        <p:cTn id="48" dur="1000"/>
                                        <p:tgtEl>
                                          <p:spTgt spid="5"/>
                                        </p:tgtEl>
                                        <p:attrNameLst>
                                          <p:attrName>ppt_x</p:attrName>
                                        </p:attrNameLst>
                                      </p:cBhvr>
                                      <p:tavLst>
                                        <p:tav tm="0">
                                          <p:val>
                                            <p:strVal val="ppt_x"/>
                                          </p:val>
                                        </p:tav>
                                        <p:tav tm="100000">
                                          <p:val>
                                            <p:strVal val="0-ppt_w/2"/>
                                          </p:val>
                                        </p:tav>
                                      </p:tavLst>
                                    </p:anim>
                                    <p:anim calcmode="lin" valueType="num">
                                      <p:cBhvr additive="base">
                                        <p:cTn id="49" dur="1000"/>
                                        <p:tgtEl>
                                          <p:spTgt spid="5"/>
                                        </p:tgtEl>
                                        <p:attrNameLst>
                                          <p:attrName>ppt_y</p:attrName>
                                        </p:attrNameLst>
                                      </p:cBhvr>
                                      <p:tavLst>
                                        <p:tav tm="0">
                                          <p:val>
                                            <p:strVal val="ppt_y"/>
                                          </p:val>
                                        </p:tav>
                                        <p:tav tm="100000">
                                          <p:val>
                                            <p:strVal val="1+ppt_h/2"/>
                                          </p:val>
                                        </p:tav>
                                      </p:tavLst>
                                    </p:anim>
                                    <p:set>
                                      <p:cBhvr>
                                        <p:cTn id="50" dur="1" fill="hold">
                                          <p:stCondLst>
                                            <p:cond delay="999"/>
                                          </p:stCondLst>
                                        </p:cTn>
                                        <p:tgtEl>
                                          <p:spTgt spid="5"/>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800" decel="100000"/>
                                        <p:tgtEl>
                                          <p:spTgt spid="6"/>
                                        </p:tgtEl>
                                      </p:cBhvr>
                                    </p:animEffect>
                                    <p:anim calcmode="lin" valueType="num">
                                      <p:cBhvr>
                                        <p:cTn id="55" dur="800" decel="100000" fill="hold"/>
                                        <p:tgtEl>
                                          <p:spTgt spid="6"/>
                                        </p:tgtEl>
                                        <p:attrNameLst>
                                          <p:attrName>style.rotation</p:attrName>
                                        </p:attrNameLst>
                                      </p:cBhvr>
                                      <p:tavLst>
                                        <p:tav tm="0">
                                          <p:val>
                                            <p:fltVal val="-90"/>
                                          </p:val>
                                        </p:tav>
                                        <p:tav tm="100000">
                                          <p:val>
                                            <p:fltVal val="0"/>
                                          </p:val>
                                        </p:tav>
                                      </p:tavLst>
                                    </p:anim>
                                    <p:anim calcmode="lin" valueType="num">
                                      <p:cBhvr>
                                        <p:cTn id="56" dur="800" decel="100000" fill="hold"/>
                                        <p:tgtEl>
                                          <p:spTgt spid="6"/>
                                        </p:tgtEl>
                                        <p:attrNameLst>
                                          <p:attrName>ppt_x</p:attrName>
                                        </p:attrNameLst>
                                      </p:cBhvr>
                                      <p:tavLst>
                                        <p:tav tm="0">
                                          <p:val>
                                            <p:strVal val="#ppt_x+0.4"/>
                                          </p:val>
                                        </p:tav>
                                        <p:tav tm="100000">
                                          <p:val>
                                            <p:strVal val="#ppt_x-0.05"/>
                                          </p:val>
                                        </p:tav>
                                      </p:tavLst>
                                    </p:anim>
                                    <p:anim calcmode="lin" valueType="num">
                                      <p:cBhvr>
                                        <p:cTn id="57" dur="800" decel="100000" fill="hold"/>
                                        <p:tgtEl>
                                          <p:spTgt spid="6"/>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895600" y="762000"/>
            <a:ext cx="6248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نمونه</a:t>
            </a:r>
            <a:r>
              <a:rPr kumimoji="0" lang="fa-IR" sz="3200" b="1" i="0" u="none" strike="noStrike" kern="1200" cap="none" spc="0" normalizeH="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 </a:t>
            </a: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مجدد؛ بارنامه ورود</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5" name="Picture 4" descr="بارنامه ورود.tif"/>
          <p:cNvPicPr>
            <a:picLocks noChangeAspect="1"/>
          </p:cNvPicPr>
          <p:nvPr/>
        </p:nvPicPr>
        <p:blipFill>
          <a:blip r:embed="rId2" cstate="print"/>
          <a:stretch>
            <a:fillRect/>
          </a:stretch>
        </p:blipFill>
        <p:spPr>
          <a:xfrm>
            <a:off x="1828800" y="1371600"/>
            <a:ext cx="4198484" cy="5420576"/>
          </a:xfrm>
          <a:prstGeom prst="rect">
            <a:avLst/>
          </a:prstGeom>
        </p:spPr>
      </p:pic>
      <p:pic>
        <p:nvPicPr>
          <p:cNvPr id="6" name="Picture 5" descr="بارنامه ورود - Copy.tif"/>
          <p:cNvPicPr>
            <a:picLocks noChangeAspect="1"/>
          </p:cNvPicPr>
          <p:nvPr/>
        </p:nvPicPr>
        <p:blipFill>
          <a:blip r:embed="rId3" cstate="print"/>
          <a:stretch>
            <a:fillRect/>
          </a:stretch>
        </p:blipFill>
        <p:spPr>
          <a:xfrm>
            <a:off x="304800" y="1524000"/>
            <a:ext cx="8610600" cy="5151548"/>
          </a:xfrm>
          <a:prstGeom prst="rect">
            <a:avLst/>
          </a:prstGeom>
        </p:spPr>
      </p:pic>
      <p:pic>
        <p:nvPicPr>
          <p:cNvPr id="7" name="Picture 6" descr="بارنامه ورود - Copy (2).tif"/>
          <p:cNvPicPr>
            <a:picLocks noChangeAspect="1"/>
          </p:cNvPicPr>
          <p:nvPr/>
        </p:nvPicPr>
        <p:blipFill>
          <a:blip r:embed="rId4" cstate="print"/>
          <a:stretch>
            <a:fillRect/>
          </a:stretch>
        </p:blipFill>
        <p:spPr>
          <a:xfrm>
            <a:off x="152400" y="1447800"/>
            <a:ext cx="8839200" cy="530824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800" decel="100000"/>
                                        <p:tgtEl>
                                          <p:spTgt spid="5"/>
                                        </p:tgtEl>
                                      </p:cBhvr>
                                    </p:animEffect>
                                    <p:anim calcmode="lin" valueType="num">
                                      <p:cBhvr>
                                        <p:cTn id="25" dur="800" decel="100000" fill="hold"/>
                                        <p:tgtEl>
                                          <p:spTgt spid="5"/>
                                        </p:tgtEl>
                                        <p:attrNameLst>
                                          <p:attrName>style.rotation</p:attrName>
                                        </p:attrNameLst>
                                      </p:cBhvr>
                                      <p:tavLst>
                                        <p:tav tm="0">
                                          <p:val>
                                            <p:fltVal val="-90"/>
                                          </p:val>
                                        </p:tav>
                                        <p:tav tm="100000">
                                          <p:val>
                                            <p:fltVal val="0"/>
                                          </p:val>
                                        </p:tav>
                                      </p:tavLst>
                                    </p:anim>
                                    <p:anim calcmode="lin" valueType="num">
                                      <p:cBhvr>
                                        <p:cTn id="26" dur="800" decel="100000" fill="hold"/>
                                        <p:tgtEl>
                                          <p:spTgt spid="5"/>
                                        </p:tgtEl>
                                        <p:attrNameLst>
                                          <p:attrName>ppt_x</p:attrName>
                                        </p:attrNameLst>
                                      </p:cBhvr>
                                      <p:tavLst>
                                        <p:tav tm="0">
                                          <p:val>
                                            <p:strVal val="#ppt_x+0.4"/>
                                          </p:val>
                                        </p:tav>
                                        <p:tav tm="100000">
                                          <p:val>
                                            <p:strVal val="#ppt_x-0.05"/>
                                          </p:val>
                                        </p:tav>
                                      </p:tavLst>
                                    </p:anim>
                                    <p:anim calcmode="lin" valueType="num">
                                      <p:cBhvr>
                                        <p:cTn id="27" dur="800" decel="100000" fill="hold"/>
                                        <p:tgtEl>
                                          <p:spTgt spid="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12" fill="hold" nodeType="clickEffect">
                                  <p:stCondLst>
                                    <p:cond delay="0"/>
                                  </p:stCondLst>
                                  <p:childTnLst>
                                    <p:anim calcmode="lin" valueType="num">
                                      <p:cBhvr additive="base">
                                        <p:cTn id="33" dur="1000"/>
                                        <p:tgtEl>
                                          <p:spTgt spid="5"/>
                                        </p:tgtEl>
                                        <p:attrNameLst>
                                          <p:attrName>ppt_x</p:attrName>
                                        </p:attrNameLst>
                                      </p:cBhvr>
                                      <p:tavLst>
                                        <p:tav tm="0">
                                          <p:val>
                                            <p:strVal val="ppt_x"/>
                                          </p:val>
                                        </p:tav>
                                        <p:tav tm="100000">
                                          <p:val>
                                            <p:strVal val="0-ppt_w/2"/>
                                          </p:val>
                                        </p:tav>
                                      </p:tavLst>
                                    </p:anim>
                                    <p:anim calcmode="lin" valueType="num">
                                      <p:cBhvr additive="base">
                                        <p:cTn id="34" dur="1000"/>
                                        <p:tgtEl>
                                          <p:spTgt spid="5"/>
                                        </p:tgtEl>
                                        <p:attrNameLst>
                                          <p:attrName>ppt_y</p:attrName>
                                        </p:attrNameLst>
                                      </p:cBhvr>
                                      <p:tavLst>
                                        <p:tav tm="0">
                                          <p:val>
                                            <p:strVal val="ppt_y"/>
                                          </p:val>
                                        </p:tav>
                                        <p:tav tm="100000">
                                          <p:val>
                                            <p:strVal val="1+ppt_h/2"/>
                                          </p:val>
                                        </p:tav>
                                      </p:tavLst>
                                    </p:anim>
                                    <p:set>
                                      <p:cBhvr>
                                        <p:cTn id="35" dur="1" fill="hold">
                                          <p:stCondLst>
                                            <p:cond delay="999"/>
                                          </p:stCondLst>
                                        </p:cTn>
                                        <p:tgtEl>
                                          <p:spTgt spid="5"/>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800" decel="100000"/>
                                        <p:tgtEl>
                                          <p:spTgt spid="6"/>
                                        </p:tgtEl>
                                      </p:cBhvr>
                                    </p:animEffect>
                                    <p:anim calcmode="lin" valueType="num">
                                      <p:cBhvr>
                                        <p:cTn id="40" dur="800" decel="100000" fill="hold"/>
                                        <p:tgtEl>
                                          <p:spTgt spid="6"/>
                                        </p:tgtEl>
                                        <p:attrNameLst>
                                          <p:attrName>style.rotation</p:attrName>
                                        </p:attrNameLst>
                                      </p:cBhvr>
                                      <p:tavLst>
                                        <p:tav tm="0">
                                          <p:val>
                                            <p:fltVal val="-90"/>
                                          </p:val>
                                        </p:tav>
                                        <p:tav tm="100000">
                                          <p:val>
                                            <p:fltVal val="0"/>
                                          </p:val>
                                        </p:tav>
                                      </p:tavLst>
                                    </p:anim>
                                    <p:anim calcmode="lin" valueType="num">
                                      <p:cBhvr>
                                        <p:cTn id="41" dur="800" decel="100000" fill="hold"/>
                                        <p:tgtEl>
                                          <p:spTgt spid="6"/>
                                        </p:tgtEl>
                                        <p:attrNameLst>
                                          <p:attrName>ppt_x</p:attrName>
                                        </p:attrNameLst>
                                      </p:cBhvr>
                                      <p:tavLst>
                                        <p:tav tm="0">
                                          <p:val>
                                            <p:strVal val="#ppt_x+0.4"/>
                                          </p:val>
                                        </p:tav>
                                        <p:tav tm="100000">
                                          <p:val>
                                            <p:strVal val="#ppt_x-0.05"/>
                                          </p:val>
                                        </p:tav>
                                      </p:tavLst>
                                    </p:anim>
                                    <p:anim calcmode="lin" valueType="num">
                                      <p:cBhvr>
                                        <p:cTn id="42" dur="800" decel="100000" fill="hold"/>
                                        <p:tgtEl>
                                          <p:spTgt spid="6"/>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12" fill="hold" nodeType="clickEffect">
                                  <p:stCondLst>
                                    <p:cond delay="0"/>
                                  </p:stCondLst>
                                  <p:childTnLst>
                                    <p:anim calcmode="lin" valueType="num">
                                      <p:cBhvr additive="base">
                                        <p:cTn id="48" dur="1000"/>
                                        <p:tgtEl>
                                          <p:spTgt spid="6"/>
                                        </p:tgtEl>
                                        <p:attrNameLst>
                                          <p:attrName>ppt_x</p:attrName>
                                        </p:attrNameLst>
                                      </p:cBhvr>
                                      <p:tavLst>
                                        <p:tav tm="0">
                                          <p:val>
                                            <p:strVal val="ppt_x"/>
                                          </p:val>
                                        </p:tav>
                                        <p:tav tm="100000">
                                          <p:val>
                                            <p:strVal val="0-ppt_w/2"/>
                                          </p:val>
                                        </p:tav>
                                      </p:tavLst>
                                    </p:anim>
                                    <p:anim calcmode="lin" valueType="num">
                                      <p:cBhvr additive="base">
                                        <p:cTn id="49" dur="1000"/>
                                        <p:tgtEl>
                                          <p:spTgt spid="6"/>
                                        </p:tgtEl>
                                        <p:attrNameLst>
                                          <p:attrName>ppt_y</p:attrName>
                                        </p:attrNameLst>
                                      </p:cBhvr>
                                      <p:tavLst>
                                        <p:tav tm="0">
                                          <p:val>
                                            <p:strVal val="ppt_y"/>
                                          </p:val>
                                        </p:tav>
                                        <p:tav tm="100000">
                                          <p:val>
                                            <p:strVal val="1+ppt_h/2"/>
                                          </p:val>
                                        </p:tav>
                                      </p:tavLst>
                                    </p:anim>
                                    <p:set>
                                      <p:cBhvr>
                                        <p:cTn id="50" dur="1" fill="hold">
                                          <p:stCondLst>
                                            <p:cond delay="999"/>
                                          </p:stCondLst>
                                        </p:cTn>
                                        <p:tgtEl>
                                          <p:spTgt spid="6"/>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800" decel="100000"/>
                                        <p:tgtEl>
                                          <p:spTgt spid="7"/>
                                        </p:tgtEl>
                                      </p:cBhvr>
                                    </p:animEffect>
                                    <p:anim calcmode="lin" valueType="num">
                                      <p:cBhvr>
                                        <p:cTn id="55" dur="800" decel="100000" fill="hold"/>
                                        <p:tgtEl>
                                          <p:spTgt spid="7"/>
                                        </p:tgtEl>
                                        <p:attrNameLst>
                                          <p:attrName>style.rotation</p:attrName>
                                        </p:attrNameLst>
                                      </p:cBhvr>
                                      <p:tavLst>
                                        <p:tav tm="0">
                                          <p:val>
                                            <p:fltVal val="-90"/>
                                          </p:val>
                                        </p:tav>
                                        <p:tav tm="100000">
                                          <p:val>
                                            <p:fltVal val="0"/>
                                          </p:val>
                                        </p:tav>
                                      </p:tavLst>
                                    </p:anim>
                                    <p:anim calcmode="lin" valueType="num">
                                      <p:cBhvr>
                                        <p:cTn id="56" dur="800" decel="100000" fill="hold"/>
                                        <p:tgtEl>
                                          <p:spTgt spid="7"/>
                                        </p:tgtEl>
                                        <p:attrNameLst>
                                          <p:attrName>ppt_x</p:attrName>
                                        </p:attrNameLst>
                                      </p:cBhvr>
                                      <p:tavLst>
                                        <p:tav tm="0">
                                          <p:val>
                                            <p:strVal val="#ppt_x+0.4"/>
                                          </p:val>
                                        </p:tav>
                                        <p:tav tm="100000">
                                          <p:val>
                                            <p:strVal val="#ppt_x-0.05"/>
                                          </p:val>
                                        </p:tav>
                                      </p:tavLst>
                                    </p:anim>
                                    <p:anim calcmode="lin" valueType="num">
                                      <p:cBhvr>
                                        <p:cTn id="57" dur="800" decel="100000" fill="hold"/>
                                        <p:tgtEl>
                                          <p:spTgt spid="7"/>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09800" y="762000"/>
            <a:ext cx="69342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نمونه 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مجدد؛ گواهي مبدا خارجي</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4" name="Picture 3" descr="مبدا خارجی.tif"/>
          <p:cNvPicPr>
            <a:picLocks noChangeAspect="1"/>
          </p:cNvPicPr>
          <p:nvPr/>
        </p:nvPicPr>
        <p:blipFill>
          <a:blip r:embed="rId2" cstate="print"/>
          <a:stretch>
            <a:fillRect/>
          </a:stretch>
        </p:blipFill>
        <p:spPr>
          <a:xfrm>
            <a:off x="1828800" y="1447800"/>
            <a:ext cx="5311833" cy="5257800"/>
          </a:xfrm>
          <a:prstGeom prst="rect">
            <a:avLst/>
          </a:prstGeom>
        </p:spPr>
      </p:pic>
      <p:pic>
        <p:nvPicPr>
          <p:cNvPr id="5" name="Picture 4" descr="مبدا خارجی - Copy.tif"/>
          <p:cNvPicPr>
            <a:picLocks noChangeAspect="1"/>
          </p:cNvPicPr>
          <p:nvPr/>
        </p:nvPicPr>
        <p:blipFill>
          <a:blip r:embed="rId3" cstate="print"/>
          <a:stretch>
            <a:fillRect/>
          </a:stretch>
        </p:blipFill>
        <p:spPr>
          <a:xfrm>
            <a:off x="457200" y="1457458"/>
            <a:ext cx="8382000" cy="5248142"/>
          </a:xfrm>
          <a:prstGeom prst="rect">
            <a:avLst/>
          </a:prstGeom>
        </p:spPr>
      </p:pic>
      <p:pic>
        <p:nvPicPr>
          <p:cNvPr id="6" name="Picture 5" descr="مبدا خارجی - Copy (2).tif"/>
          <p:cNvPicPr>
            <a:picLocks noChangeAspect="1"/>
          </p:cNvPicPr>
          <p:nvPr/>
        </p:nvPicPr>
        <p:blipFill>
          <a:blip r:embed="rId4" cstate="print"/>
          <a:stretch>
            <a:fillRect/>
          </a:stretch>
        </p:blipFill>
        <p:spPr>
          <a:xfrm>
            <a:off x="304800" y="1371600"/>
            <a:ext cx="8458200" cy="54102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12" fill="hold" nodeType="clickEffect">
                                  <p:stCondLst>
                                    <p:cond delay="0"/>
                                  </p:stCondLst>
                                  <p:childTnLst>
                                    <p:anim calcmode="lin" valueType="num">
                                      <p:cBhvr additive="base">
                                        <p:cTn id="33" dur="1000"/>
                                        <p:tgtEl>
                                          <p:spTgt spid="4"/>
                                        </p:tgtEl>
                                        <p:attrNameLst>
                                          <p:attrName>ppt_x</p:attrName>
                                        </p:attrNameLst>
                                      </p:cBhvr>
                                      <p:tavLst>
                                        <p:tav tm="0">
                                          <p:val>
                                            <p:strVal val="ppt_x"/>
                                          </p:val>
                                        </p:tav>
                                        <p:tav tm="100000">
                                          <p:val>
                                            <p:strVal val="0-ppt_w/2"/>
                                          </p:val>
                                        </p:tav>
                                      </p:tavLst>
                                    </p:anim>
                                    <p:anim calcmode="lin" valueType="num">
                                      <p:cBhvr additive="base">
                                        <p:cTn id="34" dur="1000"/>
                                        <p:tgtEl>
                                          <p:spTgt spid="4"/>
                                        </p:tgtEl>
                                        <p:attrNameLst>
                                          <p:attrName>ppt_y</p:attrName>
                                        </p:attrNameLst>
                                      </p:cBhvr>
                                      <p:tavLst>
                                        <p:tav tm="0">
                                          <p:val>
                                            <p:strVal val="ppt_y"/>
                                          </p:val>
                                        </p:tav>
                                        <p:tav tm="100000">
                                          <p:val>
                                            <p:strVal val="1+ppt_h/2"/>
                                          </p:val>
                                        </p:tav>
                                      </p:tavLst>
                                    </p:anim>
                                    <p:set>
                                      <p:cBhvr>
                                        <p:cTn id="35" dur="1" fill="hold">
                                          <p:stCondLst>
                                            <p:cond delay="999"/>
                                          </p:stCondLst>
                                        </p:cTn>
                                        <p:tgtEl>
                                          <p:spTgt spid="4"/>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800" decel="100000"/>
                                        <p:tgtEl>
                                          <p:spTgt spid="5"/>
                                        </p:tgtEl>
                                      </p:cBhvr>
                                    </p:animEffect>
                                    <p:anim calcmode="lin" valueType="num">
                                      <p:cBhvr>
                                        <p:cTn id="40" dur="800" decel="100000" fill="hold"/>
                                        <p:tgtEl>
                                          <p:spTgt spid="5"/>
                                        </p:tgtEl>
                                        <p:attrNameLst>
                                          <p:attrName>style.rotation</p:attrName>
                                        </p:attrNameLst>
                                      </p:cBhvr>
                                      <p:tavLst>
                                        <p:tav tm="0">
                                          <p:val>
                                            <p:fltVal val="-90"/>
                                          </p:val>
                                        </p:tav>
                                        <p:tav tm="100000">
                                          <p:val>
                                            <p:fltVal val="0"/>
                                          </p:val>
                                        </p:tav>
                                      </p:tavLst>
                                    </p:anim>
                                    <p:anim calcmode="lin" valueType="num">
                                      <p:cBhvr>
                                        <p:cTn id="41" dur="800" decel="100000" fill="hold"/>
                                        <p:tgtEl>
                                          <p:spTgt spid="5"/>
                                        </p:tgtEl>
                                        <p:attrNameLst>
                                          <p:attrName>ppt_x</p:attrName>
                                        </p:attrNameLst>
                                      </p:cBhvr>
                                      <p:tavLst>
                                        <p:tav tm="0">
                                          <p:val>
                                            <p:strVal val="#ppt_x+0.4"/>
                                          </p:val>
                                        </p:tav>
                                        <p:tav tm="100000">
                                          <p:val>
                                            <p:strVal val="#ppt_x-0.05"/>
                                          </p:val>
                                        </p:tav>
                                      </p:tavLst>
                                    </p:anim>
                                    <p:anim calcmode="lin" valueType="num">
                                      <p:cBhvr>
                                        <p:cTn id="42" dur="800" decel="100000" fill="hold"/>
                                        <p:tgtEl>
                                          <p:spTgt spid="5"/>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12" fill="hold" nodeType="clickEffect">
                                  <p:stCondLst>
                                    <p:cond delay="0"/>
                                  </p:stCondLst>
                                  <p:childTnLst>
                                    <p:anim calcmode="lin" valueType="num">
                                      <p:cBhvr additive="base">
                                        <p:cTn id="48" dur="1000"/>
                                        <p:tgtEl>
                                          <p:spTgt spid="5"/>
                                        </p:tgtEl>
                                        <p:attrNameLst>
                                          <p:attrName>ppt_x</p:attrName>
                                        </p:attrNameLst>
                                      </p:cBhvr>
                                      <p:tavLst>
                                        <p:tav tm="0">
                                          <p:val>
                                            <p:strVal val="ppt_x"/>
                                          </p:val>
                                        </p:tav>
                                        <p:tav tm="100000">
                                          <p:val>
                                            <p:strVal val="0-ppt_w/2"/>
                                          </p:val>
                                        </p:tav>
                                      </p:tavLst>
                                    </p:anim>
                                    <p:anim calcmode="lin" valueType="num">
                                      <p:cBhvr additive="base">
                                        <p:cTn id="49" dur="1000"/>
                                        <p:tgtEl>
                                          <p:spTgt spid="5"/>
                                        </p:tgtEl>
                                        <p:attrNameLst>
                                          <p:attrName>ppt_y</p:attrName>
                                        </p:attrNameLst>
                                      </p:cBhvr>
                                      <p:tavLst>
                                        <p:tav tm="0">
                                          <p:val>
                                            <p:strVal val="ppt_y"/>
                                          </p:val>
                                        </p:tav>
                                        <p:tav tm="100000">
                                          <p:val>
                                            <p:strVal val="1+ppt_h/2"/>
                                          </p:val>
                                        </p:tav>
                                      </p:tavLst>
                                    </p:anim>
                                    <p:set>
                                      <p:cBhvr>
                                        <p:cTn id="50" dur="1" fill="hold">
                                          <p:stCondLst>
                                            <p:cond delay="999"/>
                                          </p:stCondLst>
                                        </p:cTn>
                                        <p:tgtEl>
                                          <p:spTgt spid="5"/>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800" decel="100000"/>
                                        <p:tgtEl>
                                          <p:spTgt spid="6"/>
                                        </p:tgtEl>
                                      </p:cBhvr>
                                    </p:animEffect>
                                    <p:anim calcmode="lin" valueType="num">
                                      <p:cBhvr>
                                        <p:cTn id="55" dur="800" decel="100000" fill="hold"/>
                                        <p:tgtEl>
                                          <p:spTgt spid="6"/>
                                        </p:tgtEl>
                                        <p:attrNameLst>
                                          <p:attrName>style.rotation</p:attrName>
                                        </p:attrNameLst>
                                      </p:cBhvr>
                                      <p:tavLst>
                                        <p:tav tm="0">
                                          <p:val>
                                            <p:fltVal val="-90"/>
                                          </p:val>
                                        </p:tav>
                                        <p:tav tm="100000">
                                          <p:val>
                                            <p:fltVal val="0"/>
                                          </p:val>
                                        </p:tav>
                                      </p:tavLst>
                                    </p:anim>
                                    <p:anim calcmode="lin" valueType="num">
                                      <p:cBhvr>
                                        <p:cTn id="56" dur="800" decel="100000" fill="hold"/>
                                        <p:tgtEl>
                                          <p:spTgt spid="6"/>
                                        </p:tgtEl>
                                        <p:attrNameLst>
                                          <p:attrName>ppt_x</p:attrName>
                                        </p:attrNameLst>
                                      </p:cBhvr>
                                      <p:tavLst>
                                        <p:tav tm="0">
                                          <p:val>
                                            <p:strVal val="#ppt_x+0.4"/>
                                          </p:val>
                                        </p:tav>
                                        <p:tav tm="100000">
                                          <p:val>
                                            <p:strVal val="#ppt_x-0.05"/>
                                          </p:val>
                                        </p:tav>
                                      </p:tavLst>
                                    </p:anim>
                                    <p:anim calcmode="lin" valueType="num">
                                      <p:cBhvr>
                                        <p:cTn id="57" dur="800" decel="100000" fill="hold"/>
                                        <p:tgtEl>
                                          <p:spTgt spid="6"/>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90600" y="762000"/>
            <a:ext cx="8153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نمونه 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مجدد؛ اظهارنامه صادراتي سيلندر</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4" name="Picture 3" descr="پروانه ظرف.tif"/>
          <p:cNvPicPr>
            <a:picLocks noChangeAspect="1"/>
          </p:cNvPicPr>
          <p:nvPr/>
        </p:nvPicPr>
        <p:blipFill>
          <a:blip r:embed="rId2" cstate="print"/>
          <a:stretch>
            <a:fillRect/>
          </a:stretch>
        </p:blipFill>
        <p:spPr>
          <a:xfrm>
            <a:off x="1916083" y="1447800"/>
            <a:ext cx="5311833" cy="5334000"/>
          </a:xfrm>
          <a:prstGeom prst="rect">
            <a:avLst/>
          </a:prstGeom>
        </p:spPr>
      </p:pic>
      <p:pic>
        <p:nvPicPr>
          <p:cNvPr id="5" name="Picture 4" descr="پروانه ظرف - Copy.tif"/>
          <p:cNvPicPr>
            <a:picLocks noChangeAspect="1"/>
          </p:cNvPicPr>
          <p:nvPr/>
        </p:nvPicPr>
        <p:blipFill>
          <a:blip r:embed="rId3" cstate="print"/>
          <a:stretch>
            <a:fillRect/>
          </a:stretch>
        </p:blipFill>
        <p:spPr>
          <a:xfrm>
            <a:off x="76200" y="1600200"/>
            <a:ext cx="8915400" cy="5090374"/>
          </a:xfrm>
          <a:prstGeom prst="rect">
            <a:avLst/>
          </a:prstGeom>
        </p:spPr>
      </p:pic>
      <p:pic>
        <p:nvPicPr>
          <p:cNvPr id="6" name="Picture 5" descr="پروانه ظرف - Copy (2).tif"/>
          <p:cNvPicPr>
            <a:picLocks noChangeAspect="1"/>
          </p:cNvPicPr>
          <p:nvPr/>
        </p:nvPicPr>
        <p:blipFill>
          <a:blip r:embed="rId4" cstate="print"/>
          <a:stretch>
            <a:fillRect/>
          </a:stretch>
        </p:blipFill>
        <p:spPr>
          <a:xfrm>
            <a:off x="383947" y="1371600"/>
            <a:ext cx="8226653" cy="54102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12" fill="hold" nodeType="clickEffect">
                                  <p:stCondLst>
                                    <p:cond delay="0"/>
                                  </p:stCondLst>
                                  <p:childTnLst>
                                    <p:anim calcmode="lin" valueType="num">
                                      <p:cBhvr additive="base">
                                        <p:cTn id="33" dur="1000"/>
                                        <p:tgtEl>
                                          <p:spTgt spid="4"/>
                                        </p:tgtEl>
                                        <p:attrNameLst>
                                          <p:attrName>ppt_x</p:attrName>
                                        </p:attrNameLst>
                                      </p:cBhvr>
                                      <p:tavLst>
                                        <p:tav tm="0">
                                          <p:val>
                                            <p:strVal val="ppt_x"/>
                                          </p:val>
                                        </p:tav>
                                        <p:tav tm="100000">
                                          <p:val>
                                            <p:strVal val="0-ppt_w/2"/>
                                          </p:val>
                                        </p:tav>
                                      </p:tavLst>
                                    </p:anim>
                                    <p:anim calcmode="lin" valueType="num">
                                      <p:cBhvr additive="base">
                                        <p:cTn id="34" dur="1000"/>
                                        <p:tgtEl>
                                          <p:spTgt spid="4"/>
                                        </p:tgtEl>
                                        <p:attrNameLst>
                                          <p:attrName>ppt_y</p:attrName>
                                        </p:attrNameLst>
                                      </p:cBhvr>
                                      <p:tavLst>
                                        <p:tav tm="0">
                                          <p:val>
                                            <p:strVal val="ppt_y"/>
                                          </p:val>
                                        </p:tav>
                                        <p:tav tm="100000">
                                          <p:val>
                                            <p:strVal val="1+ppt_h/2"/>
                                          </p:val>
                                        </p:tav>
                                      </p:tavLst>
                                    </p:anim>
                                    <p:set>
                                      <p:cBhvr>
                                        <p:cTn id="35" dur="1" fill="hold">
                                          <p:stCondLst>
                                            <p:cond delay="999"/>
                                          </p:stCondLst>
                                        </p:cTn>
                                        <p:tgtEl>
                                          <p:spTgt spid="4"/>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800" decel="100000"/>
                                        <p:tgtEl>
                                          <p:spTgt spid="5"/>
                                        </p:tgtEl>
                                      </p:cBhvr>
                                    </p:animEffect>
                                    <p:anim calcmode="lin" valueType="num">
                                      <p:cBhvr>
                                        <p:cTn id="40" dur="800" decel="100000" fill="hold"/>
                                        <p:tgtEl>
                                          <p:spTgt spid="5"/>
                                        </p:tgtEl>
                                        <p:attrNameLst>
                                          <p:attrName>style.rotation</p:attrName>
                                        </p:attrNameLst>
                                      </p:cBhvr>
                                      <p:tavLst>
                                        <p:tav tm="0">
                                          <p:val>
                                            <p:fltVal val="-90"/>
                                          </p:val>
                                        </p:tav>
                                        <p:tav tm="100000">
                                          <p:val>
                                            <p:fltVal val="0"/>
                                          </p:val>
                                        </p:tav>
                                      </p:tavLst>
                                    </p:anim>
                                    <p:anim calcmode="lin" valueType="num">
                                      <p:cBhvr>
                                        <p:cTn id="41" dur="800" decel="100000" fill="hold"/>
                                        <p:tgtEl>
                                          <p:spTgt spid="5"/>
                                        </p:tgtEl>
                                        <p:attrNameLst>
                                          <p:attrName>ppt_x</p:attrName>
                                        </p:attrNameLst>
                                      </p:cBhvr>
                                      <p:tavLst>
                                        <p:tav tm="0">
                                          <p:val>
                                            <p:strVal val="#ppt_x+0.4"/>
                                          </p:val>
                                        </p:tav>
                                        <p:tav tm="100000">
                                          <p:val>
                                            <p:strVal val="#ppt_x-0.05"/>
                                          </p:val>
                                        </p:tav>
                                      </p:tavLst>
                                    </p:anim>
                                    <p:anim calcmode="lin" valueType="num">
                                      <p:cBhvr>
                                        <p:cTn id="42" dur="800" decel="100000" fill="hold"/>
                                        <p:tgtEl>
                                          <p:spTgt spid="5"/>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12" fill="hold" nodeType="clickEffect">
                                  <p:stCondLst>
                                    <p:cond delay="0"/>
                                  </p:stCondLst>
                                  <p:childTnLst>
                                    <p:anim calcmode="lin" valueType="num">
                                      <p:cBhvr additive="base">
                                        <p:cTn id="48" dur="1000"/>
                                        <p:tgtEl>
                                          <p:spTgt spid="5"/>
                                        </p:tgtEl>
                                        <p:attrNameLst>
                                          <p:attrName>ppt_x</p:attrName>
                                        </p:attrNameLst>
                                      </p:cBhvr>
                                      <p:tavLst>
                                        <p:tav tm="0">
                                          <p:val>
                                            <p:strVal val="ppt_x"/>
                                          </p:val>
                                        </p:tav>
                                        <p:tav tm="100000">
                                          <p:val>
                                            <p:strVal val="0-ppt_w/2"/>
                                          </p:val>
                                        </p:tav>
                                      </p:tavLst>
                                    </p:anim>
                                    <p:anim calcmode="lin" valueType="num">
                                      <p:cBhvr additive="base">
                                        <p:cTn id="49" dur="1000"/>
                                        <p:tgtEl>
                                          <p:spTgt spid="5"/>
                                        </p:tgtEl>
                                        <p:attrNameLst>
                                          <p:attrName>ppt_y</p:attrName>
                                        </p:attrNameLst>
                                      </p:cBhvr>
                                      <p:tavLst>
                                        <p:tav tm="0">
                                          <p:val>
                                            <p:strVal val="ppt_y"/>
                                          </p:val>
                                        </p:tav>
                                        <p:tav tm="100000">
                                          <p:val>
                                            <p:strVal val="1+ppt_h/2"/>
                                          </p:val>
                                        </p:tav>
                                      </p:tavLst>
                                    </p:anim>
                                    <p:set>
                                      <p:cBhvr>
                                        <p:cTn id="50" dur="1" fill="hold">
                                          <p:stCondLst>
                                            <p:cond delay="999"/>
                                          </p:stCondLst>
                                        </p:cTn>
                                        <p:tgtEl>
                                          <p:spTgt spid="5"/>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800" decel="100000"/>
                                        <p:tgtEl>
                                          <p:spTgt spid="6"/>
                                        </p:tgtEl>
                                      </p:cBhvr>
                                    </p:animEffect>
                                    <p:anim calcmode="lin" valueType="num">
                                      <p:cBhvr>
                                        <p:cTn id="55" dur="800" decel="100000" fill="hold"/>
                                        <p:tgtEl>
                                          <p:spTgt spid="6"/>
                                        </p:tgtEl>
                                        <p:attrNameLst>
                                          <p:attrName>style.rotation</p:attrName>
                                        </p:attrNameLst>
                                      </p:cBhvr>
                                      <p:tavLst>
                                        <p:tav tm="0">
                                          <p:val>
                                            <p:fltVal val="-90"/>
                                          </p:val>
                                        </p:tav>
                                        <p:tav tm="100000">
                                          <p:val>
                                            <p:fltVal val="0"/>
                                          </p:val>
                                        </p:tav>
                                      </p:tavLst>
                                    </p:anim>
                                    <p:anim calcmode="lin" valueType="num">
                                      <p:cBhvr>
                                        <p:cTn id="56" dur="800" decel="100000" fill="hold"/>
                                        <p:tgtEl>
                                          <p:spTgt spid="6"/>
                                        </p:tgtEl>
                                        <p:attrNameLst>
                                          <p:attrName>ppt_x</p:attrName>
                                        </p:attrNameLst>
                                      </p:cBhvr>
                                      <p:tavLst>
                                        <p:tav tm="0">
                                          <p:val>
                                            <p:strVal val="#ppt_x+0.4"/>
                                          </p:val>
                                        </p:tav>
                                        <p:tav tm="100000">
                                          <p:val>
                                            <p:strVal val="#ppt_x-0.05"/>
                                          </p:val>
                                        </p:tav>
                                      </p:tavLst>
                                    </p:anim>
                                    <p:anim calcmode="lin" valueType="num">
                                      <p:cBhvr>
                                        <p:cTn id="57" dur="800" decel="100000" fill="hold"/>
                                        <p:tgtEl>
                                          <p:spTgt spid="6"/>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47800" y="762000"/>
            <a:ext cx="76962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نمونه 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مجدد؛ اظهارنامه صادراتي گاز</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4" name="Picture 3" descr="پروانه گاز آرگون.tif"/>
          <p:cNvPicPr>
            <a:picLocks noChangeAspect="1"/>
          </p:cNvPicPr>
          <p:nvPr/>
        </p:nvPicPr>
        <p:blipFill>
          <a:blip r:embed="rId2" cstate="print"/>
          <a:stretch>
            <a:fillRect/>
          </a:stretch>
        </p:blipFill>
        <p:spPr>
          <a:xfrm>
            <a:off x="1916083" y="1524000"/>
            <a:ext cx="5311833" cy="5257800"/>
          </a:xfrm>
          <a:prstGeom prst="rect">
            <a:avLst/>
          </a:prstGeom>
        </p:spPr>
      </p:pic>
      <p:pic>
        <p:nvPicPr>
          <p:cNvPr id="5" name="Picture 4" descr="پروانه گاز آرگون - Copy.tif"/>
          <p:cNvPicPr>
            <a:picLocks noChangeAspect="1"/>
          </p:cNvPicPr>
          <p:nvPr/>
        </p:nvPicPr>
        <p:blipFill>
          <a:blip r:embed="rId3" cstate="print"/>
          <a:stretch>
            <a:fillRect/>
          </a:stretch>
        </p:blipFill>
        <p:spPr>
          <a:xfrm>
            <a:off x="304800" y="1371600"/>
            <a:ext cx="8686800" cy="5334000"/>
          </a:xfrm>
          <a:prstGeom prst="rect">
            <a:avLst/>
          </a:prstGeom>
        </p:spPr>
      </p:pic>
      <p:pic>
        <p:nvPicPr>
          <p:cNvPr id="6" name="Picture 5" descr="پروانه گاز آرگون - Copy (2).tif"/>
          <p:cNvPicPr>
            <a:picLocks noChangeAspect="1"/>
          </p:cNvPicPr>
          <p:nvPr/>
        </p:nvPicPr>
        <p:blipFill>
          <a:blip r:embed="rId4" cstate="print"/>
          <a:stretch>
            <a:fillRect/>
          </a:stretch>
        </p:blipFill>
        <p:spPr>
          <a:xfrm>
            <a:off x="76200" y="1447800"/>
            <a:ext cx="8686800" cy="5200918"/>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12" fill="hold" nodeType="clickEffect">
                                  <p:stCondLst>
                                    <p:cond delay="0"/>
                                  </p:stCondLst>
                                  <p:childTnLst>
                                    <p:anim calcmode="lin" valueType="num">
                                      <p:cBhvr additive="base">
                                        <p:cTn id="33" dur="1000"/>
                                        <p:tgtEl>
                                          <p:spTgt spid="4"/>
                                        </p:tgtEl>
                                        <p:attrNameLst>
                                          <p:attrName>ppt_x</p:attrName>
                                        </p:attrNameLst>
                                      </p:cBhvr>
                                      <p:tavLst>
                                        <p:tav tm="0">
                                          <p:val>
                                            <p:strVal val="ppt_x"/>
                                          </p:val>
                                        </p:tav>
                                        <p:tav tm="100000">
                                          <p:val>
                                            <p:strVal val="0-ppt_w/2"/>
                                          </p:val>
                                        </p:tav>
                                      </p:tavLst>
                                    </p:anim>
                                    <p:anim calcmode="lin" valueType="num">
                                      <p:cBhvr additive="base">
                                        <p:cTn id="34" dur="1000"/>
                                        <p:tgtEl>
                                          <p:spTgt spid="4"/>
                                        </p:tgtEl>
                                        <p:attrNameLst>
                                          <p:attrName>ppt_y</p:attrName>
                                        </p:attrNameLst>
                                      </p:cBhvr>
                                      <p:tavLst>
                                        <p:tav tm="0">
                                          <p:val>
                                            <p:strVal val="ppt_y"/>
                                          </p:val>
                                        </p:tav>
                                        <p:tav tm="100000">
                                          <p:val>
                                            <p:strVal val="1+ppt_h/2"/>
                                          </p:val>
                                        </p:tav>
                                      </p:tavLst>
                                    </p:anim>
                                    <p:set>
                                      <p:cBhvr>
                                        <p:cTn id="35" dur="1" fill="hold">
                                          <p:stCondLst>
                                            <p:cond delay="999"/>
                                          </p:stCondLst>
                                        </p:cTn>
                                        <p:tgtEl>
                                          <p:spTgt spid="4"/>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800" decel="100000"/>
                                        <p:tgtEl>
                                          <p:spTgt spid="5"/>
                                        </p:tgtEl>
                                      </p:cBhvr>
                                    </p:animEffect>
                                    <p:anim calcmode="lin" valueType="num">
                                      <p:cBhvr>
                                        <p:cTn id="40" dur="800" decel="100000" fill="hold"/>
                                        <p:tgtEl>
                                          <p:spTgt spid="5"/>
                                        </p:tgtEl>
                                        <p:attrNameLst>
                                          <p:attrName>style.rotation</p:attrName>
                                        </p:attrNameLst>
                                      </p:cBhvr>
                                      <p:tavLst>
                                        <p:tav tm="0">
                                          <p:val>
                                            <p:fltVal val="-90"/>
                                          </p:val>
                                        </p:tav>
                                        <p:tav tm="100000">
                                          <p:val>
                                            <p:fltVal val="0"/>
                                          </p:val>
                                        </p:tav>
                                      </p:tavLst>
                                    </p:anim>
                                    <p:anim calcmode="lin" valueType="num">
                                      <p:cBhvr>
                                        <p:cTn id="41" dur="800" decel="100000" fill="hold"/>
                                        <p:tgtEl>
                                          <p:spTgt spid="5"/>
                                        </p:tgtEl>
                                        <p:attrNameLst>
                                          <p:attrName>ppt_x</p:attrName>
                                        </p:attrNameLst>
                                      </p:cBhvr>
                                      <p:tavLst>
                                        <p:tav tm="0">
                                          <p:val>
                                            <p:strVal val="#ppt_x+0.4"/>
                                          </p:val>
                                        </p:tav>
                                        <p:tav tm="100000">
                                          <p:val>
                                            <p:strVal val="#ppt_x-0.05"/>
                                          </p:val>
                                        </p:tav>
                                      </p:tavLst>
                                    </p:anim>
                                    <p:anim calcmode="lin" valueType="num">
                                      <p:cBhvr>
                                        <p:cTn id="42" dur="800" decel="100000" fill="hold"/>
                                        <p:tgtEl>
                                          <p:spTgt spid="5"/>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12" fill="hold" nodeType="clickEffect">
                                  <p:stCondLst>
                                    <p:cond delay="0"/>
                                  </p:stCondLst>
                                  <p:childTnLst>
                                    <p:anim calcmode="lin" valueType="num">
                                      <p:cBhvr additive="base">
                                        <p:cTn id="48" dur="1000"/>
                                        <p:tgtEl>
                                          <p:spTgt spid="5"/>
                                        </p:tgtEl>
                                        <p:attrNameLst>
                                          <p:attrName>ppt_x</p:attrName>
                                        </p:attrNameLst>
                                      </p:cBhvr>
                                      <p:tavLst>
                                        <p:tav tm="0">
                                          <p:val>
                                            <p:strVal val="ppt_x"/>
                                          </p:val>
                                        </p:tav>
                                        <p:tav tm="100000">
                                          <p:val>
                                            <p:strVal val="0-ppt_w/2"/>
                                          </p:val>
                                        </p:tav>
                                      </p:tavLst>
                                    </p:anim>
                                    <p:anim calcmode="lin" valueType="num">
                                      <p:cBhvr additive="base">
                                        <p:cTn id="49" dur="1000"/>
                                        <p:tgtEl>
                                          <p:spTgt spid="5"/>
                                        </p:tgtEl>
                                        <p:attrNameLst>
                                          <p:attrName>ppt_y</p:attrName>
                                        </p:attrNameLst>
                                      </p:cBhvr>
                                      <p:tavLst>
                                        <p:tav tm="0">
                                          <p:val>
                                            <p:strVal val="ppt_y"/>
                                          </p:val>
                                        </p:tav>
                                        <p:tav tm="100000">
                                          <p:val>
                                            <p:strVal val="1+ppt_h/2"/>
                                          </p:val>
                                        </p:tav>
                                      </p:tavLst>
                                    </p:anim>
                                    <p:set>
                                      <p:cBhvr>
                                        <p:cTn id="50" dur="1" fill="hold">
                                          <p:stCondLst>
                                            <p:cond delay="999"/>
                                          </p:stCondLst>
                                        </p:cTn>
                                        <p:tgtEl>
                                          <p:spTgt spid="5"/>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800" decel="100000"/>
                                        <p:tgtEl>
                                          <p:spTgt spid="6"/>
                                        </p:tgtEl>
                                      </p:cBhvr>
                                    </p:animEffect>
                                    <p:anim calcmode="lin" valueType="num">
                                      <p:cBhvr>
                                        <p:cTn id="55" dur="800" decel="100000" fill="hold"/>
                                        <p:tgtEl>
                                          <p:spTgt spid="6"/>
                                        </p:tgtEl>
                                        <p:attrNameLst>
                                          <p:attrName>style.rotation</p:attrName>
                                        </p:attrNameLst>
                                      </p:cBhvr>
                                      <p:tavLst>
                                        <p:tav tm="0">
                                          <p:val>
                                            <p:fltVal val="-90"/>
                                          </p:val>
                                        </p:tav>
                                        <p:tav tm="100000">
                                          <p:val>
                                            <p:fltVal val="0"/>
                                          </p:val>
                                        </p:tav>
                                      </p:tavLst>
                                    </p:anim>
                                    <p:anim calcmode="lin" valueType="num">
                                      <p:cBhvr>
                                        <p:cTn id="56" dur="800" decel="100000" fill="hold"/>
                                        <p:tgtEl>
                                          <p:spTgt spid="6"/>
                                        </p:tgtEl>
                                        <p:attrNameLst>
                                          <p:attrName>ppt_x</p:attrName>
                                        </p:attrNameLst>
                                      </p:cBhvr>
                                      <p:tavLst>
                                        <p:tav tm="0">
                                          <p:val>
                                            <p:strVal val="#ppt_x+0.4"/>
                                          </p:val>
                                        </p:tav>
                                        <p:tav tm="100000">
                                          <p:val>
                                            <p:strVal val="#ppt_x-0.05"/>
                                          </p:val>
                                        </p:tav>
                                      </p:tavLst>
                                    </p:anim>
                                    <p:anim calcmode="lin" valueType="num">
                                      <p:cBhvr>
                                        <p:cTn id="57" dur="800" decel="100000" fill="hold"/>
                                        <p:tgtEl>
                                          <p:spTgt spid="6"/>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09800" y="762000"/>
            <a:ext cx="69342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نمونه 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مجدد؛ گواهي مبدا داخلي</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5" name="Picture 4" descr="مبدا داخلی.tif"/>
          <p:cNvPicPr>
            <a:picLocks noChangeAspect="1"/>
          </p:cNvPicPr>
          <p:nvPr/>
        </p:nvPicPr>
        <p:blipFill>
          <a:blip r:embed="rId2" cstate="print"/>
          <a:stretch>
            <a:fillRect/>
          </a:stretch>
        </p:blipFill>
        <p:spPr>
          <a:xfrm>
            <a:off x="1905000" y="1447800"/>
            <a:ext cx="5311833" cy="5334000"/>
          </a:xfrm>
          <a:prstGeom prst="rect">
            <a:avLst/>
          </a:prstGeom>
        </p:spPr>
      </p:pic>
      <p:pic>
        <p:nvPicPr>
          <p:cNvPr id="6" name="Picture 5" descr="مبدا داخلی - Copy.tif"/>
          <p:cNvPicPr>
            <a:picLocks noChangeAspect="1"/>
          </p:cNvPicPr>
          <p:nvPr/>
        </p:nvPicPr>
        <p:blipFill>
          <a:blip r:embed="rId3" cstate="print"/>
          <a:stretch>
            <a:fillRect/>
          </a:stretch>
        </p:blipFill>
        <p:spPr>
          <a:xfrm>
            <a:off x="304800" y="1525073"/>
            <a:ext cx="8686800" cy="5180527"/>
          </a:xfrm>
          <a:prstGeom prst="rect">
            <a:avLst/>
          </a:prstGeom>
        </p:spPr>
      </p:pic>
      <p:pic>
        <p:nvPicPr>
          <p:cNvPr id="7" name="Picture 6" descr="مبدا داخلی - Copy (2).tif"/>
          <p:cNvPicPr>
            <a:picLocks noChangeAspect="1"/>
          </p:cNvPicPr>
          <p:nvPr/>
        </p:nvPicPr>
        <p:blipFill>
          <a:blip r:embed="rId4" cstate="print"/>
          <a:stretch>
            <a:fillRect/>
          </a:stretch>
        </p:blipFill>
        <p:spPr>
          <a:xfrm>
            <a:off x="76200" y="1600201"/>
            <a:ext cx="8915400" cy="5123644"/>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800" decel="100000"/>
                                        <p:tgtEl>
                                          <p:spTgt spid="5"/>
                                        </p:tgtEl>
                                      </p:cBhvr>
                                    </p:animEffect>
                                    <p:anim calcmode="lin" valueType="num">
                                      <p:cBhvr>
                                        <p:cTn id="25" dur="800" decel="100000" fill="hold"/>
                                        <p:tgtEl>
                                          <p:spTgt spid="5"/>
                                        </p:tgtEl>
                                        <p:attrNameLst>
                                          <p:attrName>style.rotation</p:attrName>
                                        </p:attrNameLst>
                                      </p:cBhvr>
                                      <p:tavLst>
                                        <p:tav tm="0">
                                          <p:val>
                                            <p:fltVal val="-90"/>
                                          </p:val>
                                        </p:tav>
                                        <p:tav tm="100000">
                                          <p:val>
                                            <p:fltVal val="0"/>
                                          </p:val>
                                        </p:tav>
                                      </p:tavLst>
                                    </p:anim>
                                    <p:anim calcmode="lin" valueType="num">
                                      <p:cBhvr>
                                        <p:cTn id="26" dur="800" decel="100000" fill="hold"/>
                                        <p:tgtEl>
                                          <p:spTgt spid="5"/>
                                        </p:tgtEl>
                                        <p:attrNameLst>
                                          <p:attrName>ppt_x</p:attrName>
                                        </p:attrNameLst>
                                      </p:cBhvr>
                                      <p:tavLst>
                                        <p:tav tm="0">
                                          <p:val>
                                            <p:strVal val="#ppt_x+0.4"/>
                                          </p:val>
                                        </p:tav>
                                        <p:tav tm="100000">
                                          <p:val>
                                            <p:strVal val="#ppt_x-0.05"/>
                                          </p:val>
                                        </p:tav>
                                      </p:tavLst>
                                    </p:anim>
                                    <p:anim calcmode="lin" valueType="num">
                                      <p:cBhvr>
                                        <p:cTn id="27" dur="800" decel="100000" fill="hold"/>
                                        <p:tgtEl>
                                          <p:spTgt spid="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12" fill="hold" nodeType="clickEffect">
                                  <p:stCondLst>
                                    <p:cond delay="0"/>
                                  </p:stCondLst>
                                  <p:childTnLst>
                                    <p:anim calcmode="lin" valueType="num">
                                      <p:cBhvr additive="base">
                                        <p:cTn id="33" dur="1000"/>
                                        <p:tgtEl>
                                          <p:spTgt spid="5"/>
                                        </p:tgtEl>
                                        <p:attrNameLst>
                                          <p:attrName>ppt_x</p:attrName>
                                        </p:attrNameLst>
                                      </p:cBhvr>
                                      <p:tavLst>
                                        <p:tav tm="0">
                                          <p:val>
                                            <p:strVal val="ppt_x"/>
                                          </p:val>
                                        </p:tav>
                                        <p:tav tm="100000">
                                          <p:val>
                                            <p:strVal val="0-ppt_w/2"/>
                                          </p:val>
                                        </p:tav>
                                      </p:tavLst>
                                    </p:anim>
                                    <p:anim calcmode="lin" valueType="num">
                                      <p:cBhvr additive="base">
                                        <p:cTn id="34" dur="1000"/>
                                        <p:tgtEl>
                                          <p:spTgt spid="5"/>
                                        </p:tgtEl>
                                        <p:attrNameLst>
                                          <p:attrName>ppt_y</p:attrName>
                                        </p:attrNameLst>
                                      </p:cBhvr>
                                      <p:tavLst>
                                        <p:tav tm="0">
                                          <p:val>
                                            <p:strVal val="ppt_y"/>
                                          </p:val>
                                        </p:tav>
                                        <p:tav tm="100000">
                                          <p:val>
                                            <p:strVal val="1+ppt_h/2"/>
                                          </p:val>
                                        </p:tav>
                                      </p:tavLst>
                                    </p:anim>
                                    <p:set>
                                      <p:cBhvr>
                                        <p:cTn id="35" dur="1" fill="hold">
                                          <p:stCondLst>
                                            <p:cond delay="999"/>
                                          </p:stCondLst>
                                        </p:cTn>
                                        <p:tgtEl>
                                          <p:spTgt spid="5"/>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800" decel="100000"/>
                                        <p:tgtEl>
                                          <p:spTgt spid="6"/>
                                        </p:tgtEl>
                                      </p:cBhvr>
                                    </p:animEffect>
                                    <p:anim calcmode="lin" valueType="num">
                                      <p:cBhvr>
                                        <p:cTn id="40" dur="800" decel="100000" fill="hold"/>
                                        <p:tgtEl>
                                          <p:spTgt spid="6"/>
                                        </p:tgtEl>
                                        <p:attrNameLst>
                                          <p:attrName>style.rotation</p:attrName>
                                        </p:attrNameLst>
                                      </p:cBhvr>
                                      <p:tavLst>
                                        <p:tav tm="0">
                                          <p:val>
                                            <p:fltVal val="-90"/>
                                          </p:val>
                                        </p:tav>
                                        <p:tav tm="100000">
                                          <p:val>
                                            <p:fltVal val="0"/>
                                          </p:val>
                                        </p:tav>
                                      </p:tavLst>
                                    </p:anim>
                                    <p:anim calcmode="lin" valueType="num">
                                      <p:cBhvr>
                                        <p:cTn id="41" dur="800" decel="100000" fill="hold"/>
                                        <p:tgtEl>
                                          <p:spTgt spid="6"/>
                                        </p:tgtEl>
                                        <p:attrNameLst>
                                          <p:attrName>ppt_x</p:attrName>
                                        </p:attrNameLst>
                                      </p:cBhvr>
                                      <p:tavLst>
                                        <p:tav tm="0">
                                          <p:val>
                                            <p:strVal val="#ppt_x+0.4"/>
                                          </p:val>
                                        </p:tav>
                                        <p:tav tm="100000">
                                          <p:val>
                                            <p:strVal val="#ppt_x-0.05"/>
                                          </p:val>
                                        </p:tav>
                                      </p:tavLst>
                                    </p:anim>
                                    <p:anim calcmode="lin" valueType="num">
                                      <p:cBhvr>
                                        <p:cTn id="42" dur="800" decel="100000" fill="hold"/>
                                        <p:tgtEl>
                                          <p:spTgt spid="6"/>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12" fill="hold" nodeType="clickEffect">
                                  <p:stCondLst>
                                    <p:cond delay="0"/>
                                  </p:stCondLst>
                                  <p:childTnLst>
                                    <p:anim calcmode="lin" valueType="num">
                                      <p:cBhvr additive="base">
                                        <p:cTn id="48" dur="1000"/>
                                        <p:tgtEl>
                                          <p:spTgt spid="6"/>
                                        </p:tgtEl>
                                        <p:attrNameLst>
                                          <p:attrName>ppt_x</p:attrName>
                                        </p:attrNameLst>
                                      </p:cBhvr>
                                      <p:tavLst>
                                        <p:tav tm="0">
                                          <p:val>
                                            <p:strVal val="ppt_x"/>
                                          </p:val>
                                        </p:tav>
                                        <p:tav tm="100000">
                                          <p:val>
                                            <p:strVal val="0-ppt_w/2"/>
                                          </p:val>
                                        </p:tav>
                                      </p:tavLst>
                                    </p:anim>
                                    <p:anim calcmode="lin" valueType="num">
                                      <p:cBhvr additive="base">
                                        <p:cTn id="49" dur="1000"/>
                                        <p:tgtEl>
                                          <p:spTgt spid="6"/>
                                        </p:tgtEl>
                                        <p:attrNameLst>
                                          <p:attrName>ppt_y</p:attrName>
                                        </p:attrNameLst>
                                      </p:cBhvr>
                                      <p:tavLst>
                                        <p:tav tm="0">
                                          <p:val>
                                            <p:strVal val="ppt_y"/>
                                          </p:val>
                                        </p:tav>
                                        <p:tav tm="100000">
                                          <p:val>
                                            <p:strVal val="1+ppt_h/2"/>
                                          </p:val>
                                        </p:tav>
                                      </p:tavLst>
                                    </p:anim>
                                    <p:set>
                                      <p:cBhvr>
                                        <p:cTn id="50" dur="1" fill="hold">
                                          <p:stCondLst>
                                            <p:cond delay="999"/>
                                          </p:stCondLst>
                                        </p:cTn>
                                        <p:tgtEl>
                                          <p:spTgt spid="6"/>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800" decel="100000"/>
                                        <p:tgtEl>
                                          <p:spTgt spid="7"/>
                                        </p:tgtEl>
                                      </p:cBhvr>
                                    </p:animEffect>
                                    <p:anim calcmode="lin" valueType="num">
                                      <p:cBhvr>
                                        <p:cTn id="55" dur="800" decel="100000" fill="hold"/>
                                        <p:tgtEl>
                                          <p:spTgt spid="7"/>
                                        </p:tgtEl>
                                        <p:attrNameLst>
                                          <p:attrName>style.rotation</p:attrName>
                                        </p:attrNameLst>
                                      </p:cBhvr>
                                      <p:tavLst>
                                        <p:tav tm="0">
                                          <p:val>
                                            <p:fltVal val="-90"/>
                                          </p:val>
                                        </p:tav>
                                        <p:tav tm="100000">
                                          <p:val>
                                            <p:fltVal val="0"/>
                                          </p:val>
                                        </p:tav>
                                      </p:tavLst>
                                    </p:anim>
                                    <p:anim calcmode="lin" valueType="num">
                                      <p:cBhvr>
                                        <p:cTn id="56" dur="800" decel="100000" fill="hold"/>
                                        <p:tgtEl>
                                          <p:spTgt spid="7"/>
                                        </p:tgtEl>
                                        <p:attrNameLst>
                                          <p:attrName>ppt_x</p:attrName>
                                        </p:attrNameLst>
                                      </p:cBhvr>
                                      <p:tavLst>
                                        <p:tav tm="0">
                                          <p:val>
                                            <p:strVal val="#ppt_x+0.4"/>
                                          </p:val>
                                        </p:tav>
                                        <p:tav tm="100000">
                                          <p:val>
                                            <p:strVal val="#ppt_x-0.05"/>
                                          </p:val>
                                        </p:tav>
                                      </p:tavLst>
                                    </p:anim>
                                    <p:anim calcmode="lin" valueType="num">
                                      <p:cBhvr>
                                        <p:cTn id="57" dur="800" decel="100000" fill="hold"/>
                                        <p:tgtEl>
                                          <p:spTgt spid="7"/>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taghe jadid.jpg"/>
          <p:cNvPicPr>
            <a:picLocks noChangeAspect="1"/>
          </p:cNvPicPr>
          <p:nvPr/>
        </p:nvPicPr>
        <p:blipFill>
          <a:blip r:embed="rId3" cstate="print"/>
          <a:stretch>
            <a:fillRect/>
          </a:stretch>
        </p:blipFill>
        <p:spPr>
          <a:xfrm>
            <a:off x="0" y="0"/>
            <a:ext cx="4793153"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1"/>
          <p:cNvSpPr txBox="1">
            <a:spLocks/>
          </p:cNvSpPr>
          <p:nvPr/>
        </p:nvSpPr>
        <p:spPr>
          <a:xfrm>
            <a:off x="457200" y="533400"/>
            <a:ext cx="8610600" cy="6019800"/>
          </a:xfrm>
          <a:prstGeom prst="rect">
            <a:avLst/>
          </a:prstGeom>
        </p:spPr>
        <p:txBody>
          <a:bodyPr>
            <a:noAutofit/>
          </a:bodyPr>
          <a:lstStyle/>
          <a:p>
            <a:pPr marL="0" marR="0" lvl="0" indent="0" algn="just" defTabSz="914400" rtl="1" eaLnBrk="1" fontAlgn="auto" latinLnBrk="0" hangingPunct="1">
              <a:lnSpc>
                <a:spcPct val="15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Nazanin" pitchFamily="2" charset="-78"/>
              </a:rPr>
              <a:t>اتاق بازرگاني</a:t>
            </a:r>
            <a:r>
              <a:rPr kumimoji="0" lang="fa-IR" sz="3200" b="1" i="0" u="none" strike="noStrike" kern="1200" cap="none" spc="0" normalizeH="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Nazanin" pitchFamily="2" charset="-78"/>
              </a:rPr>
              <a:t> و صنايع و معادن تهران</a:t>
            </a:r>
          </a:p>
          <a:p>
            <a:pPr marL="0" marR="0" lvl="0" indent="0" algn="just" defTabSz="914400" rtl="1" eaLnBrk="1" fontAlgn="auto" latinLnBrk="0" hangingPunct="1">
              <a:lnSpc>
                <a:spcPct val="150000"/>
              </a:lnSpc>
              <a:spcBef>
                <a:spcPct val="0"/>
              </a:spcBef>
              <a:spcAft>
                <a:spcPts val="0"/>
              </a:spcAft>
              <a:buClrTx/>
              <a:buSzTx/>
              <a:buFontTx/>
              <a:buNone/>
              <a:tabLst/>
              <a:defRPr/>
            </a:pPr>
            <a:r>
              <a:rPr lang="fa-IR" sz="2800" b="1" dirty="0" smtClean="0">
                <a:solidFill>
                  <a:schemeClr val="accent2"/>
                </a:solidFill>
                <a:effectLst>
                  <a:outerShdw blurRad="38100" dist="38100" dir="2700000" algn="tl">
                    <a:srgbClr val="000000">
                      <a:alpha val="43137"/>
                    </a:srgbClr>
                  </a:outerShdw>
                </a:effectLst>
                <a:latin typeface="Tahoma" pitchFamily="34" charset="0"/>
                <a:ea typeface="+mj-ea"/>
                <a:cs typeface="B Nazanin" pitchFamily="2" charset="-78"/>
              </a:rPr>
              <a:t>تاريخچه و مقدمه</a:t>
            </a:r>
          </a:p>
          <a:p>
            <a:pPr marL="0" marR="0" lvl="0" indent="0" algn="just" defTabSz="914400" rtl="1" eaLnBrk="1" fontAlgn="auto" latinLnBrk="0" hangingPunct="1">
              <a:lnSpc>
                <a:spcPct val="150000"/>
              </a:lnSpc>
              <a:spcBef>
                <a:spcPct val="0"/>
              </a:spcBef>
              <a:spcAft>
                <a:spcPts val="0"/>
              </a:spcAft>
              <a:buClrTx/>
              <a:buSzTx/>
              <a:buFontTx/>
              <a:buNone/>
              <a:tabLst/>
              <a:defRPr/>
            </a:pPr>
            <a:endParaRPr kumimoji="0" lang="en-US" sz="1600" b="1" i="0" u="none" strike="noStrike" kern="1200" cap="none" spc="0" normalizeH="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Nazanin" pitchFamily="2" charset="-78"/>
            </a:endParaRPr>
          </a:p>
          <a:p>
            <a:pPr marL="396875" marR="0" lvl="0" indent="-396875" algn="just" defTabSz="914400" rtl="1" eaLnBrk="1" fontAlgn="auto" latinLnBrk="0" hangingPunct="1">
              <a:lnSpc>
                <a:spcPct val="200000"/>
              </a:lnSpc>
              <a:spcBef>
                <a:spcPct val="0"/>
              </a:spcBef>
              <a:spcAft>
                <a:spcPts val="0"/>
              </a:spcAft>
              <a:buClrTx/>
              <a:buSzTx/>
              <a:buFont typeface="Wingdings" pitchFamily="2" charset="2"/>
              <a:buChar char="q"/>
              <a:tabLst/>
              <a:defRPr/>
            </a:pPr>
            <a:r>
              <a:rPr lang="fa-IR" sz="2200" b="1" dirty="0" smtClean="0">
                <a:effectLst>
                  <a:outerShdw blurRad="38100" dist="38100" dir="2700000" algn="tl">
                    <a:srgbClr val="000000">
                      <a:alpha val="43137"/>
                    </a:srgbClr>
                  </a:outerShdw>
                </a:effectLst>
                <a:latin typeface="Tahoma" pitchFamily="34" charset="0"/>
                <a:ea typeface="+mj-ea"/>
                <a:cs typeface="B Nazanin" pitchFamily="2" charset="-78"/>
              </a:rPr>
              <a:t>تاسيس در سال 1260 به عنوان نماينده بخش خصوصي</a:t>
            </a:r>
            <a:endParaRPr lang="en-US" sz="2200" b="1" dirty="0" smtClean="0">
              <a:effectLst>
                <a:outerShdw blurRad="38100" dist="38100" dir="2700000" algn="tl">
                  <a:srgbClr val="000000">
                    <a:alpha val="43137"/>
                  </a:srgbClr>
                </a:outerShdw>
              </a:effectLst>
              <a:latin typeface="Tahoma" pitchFamily="34" charset="0"/>
              <a:ea typeface="+mj-ea"/>
              <a:cs typeface="B Nazanin" pitchFamily="2" charset="-78"/>
            </a:endParaRPr>
          </a:p>
          <a:p>
            <a:pPr marL="396875" marR="0" lvl="0" indent="-396875" algn="just" defTabSz="914400" rtl="1" eaLnBrk="1" fontAlgn="auto" latinLnBrk="0" hangingPunct="1">
              <a:lnSpc>
                <a:spcPct val="200000"/>
              </a:lnSpc>
              <a:spcBef>
                <a:spcPct val="0"/>
              </a:spcBef>
              <a:spcAft>
                <a:spcPts val="0"/>
              </a:spcAft>
              <a:buClrTx/>
              <a:buSzTx/>
              <a:buFont typeface="Wingdings" pitchFamily="2" charset="2"/>
              <a:buChar char="q"/>
              <a:tabLst/>
              <a:defRPr/>
            </a:pPr>
            <a:r>
              <a:rPr lang="fa-IR" sz="2200" b="1" dirty="0" smtClean="0">
                <a:effectLst>
                  <a:outerShdw blurRad="38100" dist="38100" dir="2700000" algn="tl">
                    <a:srgbClr val="000000">
                      <a:alpha val="43137"/>
                    </a:srgbClr>
                  </a:outerShdw>
                </a:effectLst>
                <a:latin typeface="Tahoma" pitchFamily="34" charset="0"/>
                <a:ea typeface="+mj-ea"/>
                <a:cs typeface="B Nazanin" pitchFamily="2" charset="-78"/>
              </a:rPr>
              <a:t>بزرگترين تشکل خصوصي فعالين اقتصادي در کشور</a:t>
            </a:r>
            <a:endParaRPr lang="en-US" sz="2200" b="1" dirty="0" smtClean="0">
              <a:effectLst>
                <a:outerShdw blurRad="38100" dist="38100" dir="2700000" algn="tl">
                  <a:srgbClr val="000000">
                    <a:alpha val="43137"/>
                  </a:srgbClr>
                </a:outerShdw>
              </a:effectLst>
              <a:latin typeface="Tahoma" pitchFamily="34" charset="0"/>
              <a:ea typeface="+mj-ea"/>
              <a:cs typeface="B Nazanin" pitchFamily="2" charset="-78"/>
            </a:endParaRPr>
          </a:p>
          <a:p>
            <a:pPr marL="396875" indent="-396875" algn="just" rtl="1">
              <a:lnSpc>
                <a:spcPct val="200000"/>
              </a:lnSpc>
              <a:spcBef>
                <a:spcPct val="0"/>
              </a:spcBef>
              <a:buFont typeface="Wingdings" pitchFamily="2" charset="2"/>
              <a:buChar char="q"/>
              <a:defRPr/>
            </a:pPr>
            <a:r>
              <a:rPr lang="fa-IR" sz="2200" b="1" dirty="0" smtClean="0">
                <a:effectLst>
                  <a:outerShdw blurRad="38100" dist="38100" dir="2700000" algn="tl">
                    <a:srgbClr val="000000">
                      <a:alpha val="43137"/>
                    </a:srgbClr>
                  </a:outerShdw>
                </a:effectLst>
                <a:latin typeface="Tahoma" pitchFamily="34" charset="0"/>
                <a:cs typeface="B Nazanin" pitchFamily="2" charset="-78"/>
              </a:rPr>
              <a:t>داراي بيش از 25000 عضو فعال</a:t>
            </a:r>
            <a:endParaRPr lang="en-US" sz="2200" b="1" dirty="0" smtClean="0">
              <a:effectLst>
                <a:outerShdw blurRad="38100" dist="38100" dir="2700000" algn="tl">
                  <a:srgbClr val="000000">
                    <a:alpha val="43137"/>
                  </a:srgbClr>
                </a:outerShdw>
              </a:effectLst>
              <a:latin typeface="Tahoma" pitchFamily="34" charset="0"/>
              <a:cs typeface="B Nazanin" pitchFamily="2" charset="-78"/>
            </a:endParaRPr>
          </a:p>
          <a:p>
            <a:pPr marL="396875" marR="0" lvl="0" indent="-396875" algn="just" defTabSz="914400" rtl="1" eaLnBrk="1" fontAlgn="auto" latinLnBrk="0" hangingPunct="1">
              <a:lnSpc>
                <a:spcPct val="200000"/>
              </a:lnSpc>
              <a:spcBef>
                <a:spcPct val="0"/>
              </a:spcBef>
              <a:spcAft>
                <a:spcPts val="0"/>
              </a:spcAft>
              <a:buClrTx/>
              <a:buSzTx/>
              <a:buFont typeface="Wingdings" pitchFamily="2" charset="2"/>
              <a:buChar char="q"/>
              <a:tabLst/>
              <a:defRPr/>
            </a:pPr>
            <a:r>
              <a:rPr kumimoji="0" lang="fa-IR" sz="2200" b="1" i="0" u="none" strike="noStrike" kern="1200" cap="none" spc="0" normalizeH="0" noProof="0" dirty="0" smtClean="0">
                <a:ln>
                  <a:noFill/>
                </a:ln>
                <a:effectLst>
                  <a:outerShdw blurRad="38100" dist="38100" dir="2700000" algn="tl">
                    <a:srgbClr val="000000">
                      <a:alpha val="43137"/>
                    </a:srgbClr>
                  </a:outerShdw>
                </a:effectLst>
                <a:uLnTx/>
                <a:uFillTx/>
                <a:latin typeface="Tahoma" pitchFamily="34" charset="0"/>
                <a:ea typeface="+mj-ea"/>
                <a:cs typeface="B Nazanin" pitchFamily="2" charset="-78"/>
              </a:rPr>
              <a:t>ارکان اصلي اتاق تهران</a:t>
            </a:r>
            <a:endParaRPr lang="en-US" sz="2200" b="1" dirty="0" smtClean="0">
              <a:effectLst>
                <a:outerShdw blurRad="38100" dist="38100" dir="2700000" algn="tl">
                  <a:srgbClr val="000000">
                    <a:alpha val="43137"/>
                  </a:srgbClr>
                </a:outerShdw>
              </a:effectLst>
              <a:latin typeface="Tahoma" pitchFamily="34" charset="0"/>
              <a:ea typeface="+mj-ea"/>
              <a:cs typeface="B Nazanin" pitchFamily="2" charset="-78"/>
            </a:endParaRPr>
          </a:p>
          <a:p>
            <a:pPr marL="1311275" lvl="2" indent="-396875" algn="just" rtl="1">
              <a:lnSpc>
                <a:spcPct val="200000"/>
              </a:lnSpc>
              <a:spcBef>
                <a:spcPct val="0"/>
              </a:spcBef>
              <a:buFont typeface="Wingdings" pitchFamily="2" charset="2"/>
              <a:buChar char="Ø"/>
              <a:defRPr/>
            </a:pPr>
            <a:r>
              <a:rPr kumimoji="0" lang="fa-IR" sz="2200" b="1" i="0" u="none" strike="noStrike" kern="1200" cap="none" spc="0" normalizeH="0" noProof="0" dirty="0" smtClean="0">
                <a:ln>
                  <a:noFill/>
                </a:ln>
                <a:effectLst>
                  <a:outerShdw blurRad="38100" dist="38100" dir="2700000" algn="tl">
                    <a:srgbClr val="000000">
                      <a:alpha val="43137"/>
                    </a:srgbClr>
                  </a:outerShdw>
                </a:effectLst>
                <a:uLnTx/>
                <a:uFillTx/>
                <a:latin typeface="Tahoma" pitchFamily="34" charset="0"/>
                <a:ea typeface="+mj-ea"/>
                <a:cs typeface="B Nazanin" pitchFamily="2" charset="-78"/>
              </a:rPr>
              <a:t>هيئت نمايندگان</a:t>
            </a:r>
            <a:endParaRPr kumimoji="0" lang="en-US" sz="2200" b="1" i="0" u="none" strike="noStrike" kern="1200" cap="none" spc="0" normalizeH="0" noProof="0" dirty="0" smtClean="0">
              <a:ln>
                <a:noFill/>
              </a:ln>
              <a:effectLst>
                <a:outerShdw blurRad="38100" dist="38100" dir="2700000" algn="tl">
                  <a:srgbClr val="000000">
                    <a:alpha val="43137"/>
                  </a:srgbClr>
                </a:outerShdw>
              </a:effectLst>
              <a:uLnTx/>
              <a:uFillTx/>
              <a:latin typeface="Tahoma" pitchFamily="34" charset="0"/>
              <a:ea typeface="+mj-ea"/>
              <a:cs typeface="B Nazanin" pitchFamily="2" charset="-78"/>
            </a:endParaRPr>
          </a:p>
          <a:p>
            <a:pPr marL="1311275" lvl="2" indent="-396875" algn="just" rtl="1">
              <a:lnSpc>
                <a:spcPct val="200000"/>
              </a:lnSpc>
              <a:spcBef>
                <a:spcPct val="0"/>
              </a:spcBef>
              <a:buFont typeface="Wingdings" pitchFamily="2" charset="2"/>
              <a:buChar char="Ø"/>
              <a:defRPr/>
            </a:pPr>
            <a:r>
              <a:rPr lang="fa-IR" sz="2200" b="1" dirty="0" smtClean="0">
                <a:effectLst>
                  <a:outerShdw blurRad="38100" dist="38100" dir="2700000" algn="tl">
                    <a:srgbClr val="000000">
                      <a:alpha val="43137"/>
                    </a:srgbClr>
                  </a:outerShdw>
                </a:effectLst>
                <a:latin typeface="Tahoma" pitchFamily="34" charset="0"/>
                <a:ea typeface="+mj-ea"/>
                <a:cs typeface="B Nazanin" pitchFamily="2" charset="-78"/>
              </a:rPr>
              <a:t>هيئت رئيسه</a:t>
            </a:r>
            <a:endParaRPr kumimoji="0" lang="en-US" sz="2200" b="1" i="0" u="none" strike="noStrike" kern="1200" cap="none" spc="0" normalizeH="0" noProof="0" dirty="0" smtClean="0">
              <a:ln>
                <a:noFill/>
              </a:ln>
              <a:effectLst>
                <a:outerShdw blurRad="38100" dist="38100" dir="2700000" algn="tl">
                  <a:srgbClr val="000000">
                    <a:alpha val="43137"/>
                  </a:srgbClr>
                </a:outerShdw>
              </a:effectLst>
              <a:uLnTx/>
              <a:uFillTx/>
              <a:latin typeface="Tahoma" pitchFamily="34" charset="0"/>
              <a:ea typeface="+mj-ea"/>
              <a:cs typeface="B Nazanin" pitchFamily="2"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85" decel="100000"/>
                                        <p:tgtEl>
                                          <p:spTgt spid="4">
                                            <p:txEl>
                                              <p:pRg st="0" end="0"/>
                                            </p:txEl>
                                          </p:spTgt>
                                        </p:tgtEl>
                                      </p:cBhvr>
                                    </p:animEffect>
                                    <p:animScale>
                                      <p:cBhvr>
                                        <p:cTn id="8" dur="385" decel="100000"/>
                                        <p:tgtEl>
                                          <p:spTgt spid="4">
                                            <p:txEl>
                                              <p:pRg st="0" end="0"/>
                                            </p:txEl>
                                          </p:spTgt>
                                        </p:tgtEl>
                                      </p:cBhvr>
                                      <p:from x="10000" y="10000"/>
                                      <p:to x="200000" y="450000"/>
                                    </p:animScale>
                                    <p:animScale>
                                      <p:cBhvr>
                                        <p:cTn id="9" dur="615" accel="100000" fill="hold">
                                          <p:stCondLst>
                                            <p:cond delay="385"/>
                                          </p:stCondLst>
                                        </p:cTn>
                                        <p:tgtEl>
                                          <p:spTgt spid="4">
                                            <p:txEl>
                                              <p:pRg st="0" end="0"/>
                                            </p:txEl>
                                          </p:spTgt>
                                        </p:tgtEl>
                                      </p:cBhvr>
                                      <p:from x="200000" y="450000"/>
                                      <p:to x="100000" y="100000"/>
                                    </p:animScale>
                                    <p:set>
                                      <p:cBhvr>
                                        <p:cTn id="10" dur="385" fill="hold"/>
                                        <p:tgtEl>
                                          <p:spTgt spid="4">
                                            <p:txEl>
                                              <p:pRg st="0" end="0"/>
                                            </p:txEl>
                                          </p:spTgt>
                                        </p:tgtEl>
                                        <p:attrNameLst>
                                          <p:attrName>ppt_x</p:attrName>
                                        </p:attrNameLst>
                                      </p:cBhvr>
                                      <p:to>
                                        <p:strVal val="(0.5)"/>
                                      </p:to>
                                    </p:set>
                                    <p:anim from="(0.5)" to="(#ppt_x)" calcmode="lin" valueType="num">
                                      <p:cBhvr>
                                        <p:cTn id="11" dur="615" accel="100000" fill="hold">
                                          <p:stCondLst>
                                            <p:cond delay="385"/>
                                          </p:stCondLst>
                                        </p:cTn>
                                        <p:tgtEl>
                                          <p:spTgt spid="4">
                                            <p:txEl>
                                              <p:pRg st="0" end="0"/>
                                            </p:txEl>
                                          </p:spTgt>
                                        </p:tgtEl>
                                        <p:attrNameLst>
                                          <p:attrName>ppt_x</p:attrName>
                                        </p:attrNameLst>
                                      </p:cBhvr>
                                    </p:anim>
                                    <p:set>
                                      <p:cBhvr>
                                        <p:cTn id="12" dur="385" fill="hold"/>
                                        <p:tgtEl>
                                          <p:spTgt spid="4">
                                            <p:txEl>
                                              <p:pRg st="0" end="0"/>
                                            </p:txEl>
                                          </p:spTgt>
                                        </p:tgtEl>
                                        <p:attrNameLst>
                                          <p:attrName>ppt_y</p:attrName>
                                        </p:attrNameLst>
                                      </p:cBhvr>
                                      <p:to>
                                        <p:strVal val="(#ppt_y+0.4)"/>
                                      </p:to>
                                    </p:set>
                                    <p:anim from="(#ppt_y+0.4)" to="(#ppt_y)" calcmode="lin" valueType="num">
                                      <p:cBhvr>
                                        <p:cTn id="13" dur="615" accel="100000" fill="hold">
                                          <p:stCondLst>
                                            <p:cond delay="385"/>
                                          </p:stCondLst>
                                        </p:cTn>
                                        <p:tgtEl>
                                          <p:spTgt spid="4">
                                            <p:txEl>
                                              <p:pRg st="0" end="0"/>
                                            </p:txEl>
                                          </p:spTgt>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385" decel="100000"/>
                                        <p:tgtEl>
                                          <p:spTgt spid="4">
                                            <p:txEl>
                                              <p:pRg st="1" end="1"/>
                                            </p:txEl>
                                          </p:spTgt>
                                        </p:tgtEl>
                                      </p:cBhvr>
                                    </p:animEffect>
                                    <p:animScale>
                                      <p:cBhvr>
                                        <p:cTn id="17" dur="385" decel="100000"/>
                                        <p:tgtEl>
                                          <p:spTgt spid="4">
                                            <p:txEl>
                                              <p:pRg st="1" end="1"/>
                                            </p:txEl>
                                          </p:spTgt>
                                        </p:tgtEl>
                                      </p:cBhvr>
                                      <p:from x="10000" y="10000"/>
                                      <p:to x="200000" y="450000"/>
                                    </p:animScale>
                                    <p:animScale>
                                      <p:cBhvr>
                                        <p:cTn id="18" dur="615" accel="100000" fill="hold">
                                          <p:stCondLst>
                                            <p:cond delay="385"/>
                                          </p:stCondLst>
                                        </p:cTn>
                                        <p:tgtEl>
                                          <p:spTgt spid="4">
                                            <p:txEl>
                                              <p:pRg st="1" end="1"/>
                                            </p:txEl>
                                          </p:spTgt>
                                        </p:tgtEl>
                                      </p:cBhvr>
                                      <p:from x="200000" y="450000"/>
                                      <p:to x="100000" y="100000"/>
                                    </p:animScale>
                                    <p:set>
                                      <p:cBhvr>
                                        <p:cTn id="19" dur="385" fill="hold"/>
                                        <p:tgtEl>
                                          <p:spTgt spid="4">
                                            <p:txEl>
                                              <p:pRg st="1" end="1"/>
                                            </p:txEl>
                                          </p:spTgt>
                                        </p:tgtEl>
                                        <p:attrNameLst>
                                          <p:attrName>ppt_x</p:attrName>
                                        </p:attrNameLst>
                                      </p:cBhvr>
                                      <p:to>
                                        <p:strVal val="(0.5)"/>
                                      </p:to>
                                    </p:set>
                                    <p:anim from="(0.5)" to="(#ppt_x)" calcmode="lin" valueType="num">
                                      <p:cBhvr>
                                        <p:cTn id="20" dur="615" accel="100000" fill="hold">
                                          <p:stCondLst>
                                            <p:cond delay="385"/>
                                          </p:stCondLst>
                                        </p:cTn>
                                        <p:tgtEl>
                                          <p:spTgt spid="4">
                                            <p:txEl>
                                              <p:pRg st="1" end="1"/>
                                            </p:txEl>
                                          </p:spTgt>
                                        </p:tgtEl>
                                        <p:attrNameLst>
                                          <p:attrName>ppt_x</p:attrName>
                                        </p:attrNameLst>
                                      </p:cBhvr>
                                    </p:anim>
                                    <p:set>
                                      <p:cBhvr>
                                        <p:cTn id="21" dur="385" fill="hold"/>
                                        <p:tgtEl>
                                          <p:spTgt spid="4">
                                            <p:txEl>
                                              <p:pRg st="1" end="1"/>
                                            </p:txEl>
                                          </p:spTgt>
                                        </p:tgtEl>
                                        <p:attrNameLst>
                                          <p:attrName>ppt_y</p:attrName>
                                        </p:attrNameLst>
                                      </p:cBhvr>
                                      <p:to>
                                        <p:strVal val="(#ppt_y+0.4)"/>
                                      </p:to>
                                    </p:set>
                                    <p:anim from="(#ppt_y+0.4)" to="(#ppt_y)" calcmode="lin" valueType="num">
                                      <p:cBhvr>
                                        <p:cTn id="22" dur="615" accel="100000" fill="hold">
                                          <p:stCondLst>
                                            <p:cond delay="385"/>
                                          </p:stCondLst>
                                        </p:cTn>
                                        <p:tgtEl>
                                          <p:spTgt spid="4">
                                            <p:txEl>
                                              <p:pRg st="1" end="1"/>
                                            </p:txEl>
                                          </p:spTgt>
                                        </p:tgtEl>
                                        <p:attrNameLst>
                                          <p:attrName>ppt_y</p:attrName>
                                        </p:attrNameLst>
                                      </p:cBhvr>
                                    </p:anim>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2000"/>
                                        <p:tgtEl>
                                          <p:spTgt spid="3"/>
                                        </p:tgtEl>
                                      </p:cBhvr>
                                    </p:animEffect>
                                  </p:childTnLst>
                                </p:cTn>
                              </p:par>
                            </p:childTnLst>
                          </p:cTn>
                        </p:par>
                        <p:par>
                          <p:cTn id="27" fill="hold">
                            <p:stCondLst>
                              <p:cond delay="3000"/>
                            </p:stCondLst>
                            <p:childTnLst>
                              <p:par>
                                <p:cTn id="28" presetID="4" presetClass="entr" presetSubtype="16" fill="hold" nodeType="after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box(in)">
                                      <p:cBhvr>
                                        <p:cTn id="30" dur="500"/>
                                        <p:tgtEl>
                                          <p:spTgt spid="4">
                                            <p:txEl>
                                              <p:pRg st="3" end="3"/>
                                            </p:txEl>
                                          </p:spTgt>
                                        </p:tgtEl>
                                      </p:cBhvr>
                                    </p:animEffect>
                                  </p:childTnLst>
                                </p:cTn>
                              </p:par>
                            </p:childTnLst>
                          </p:cTn>
                        </p:par>
                        <p:par>
                          <p:cTn id="31" fill="hold">
                            <p:stCondLst>
                              <p:cond delay="3500"/>
                            </p:stCondLst>
                            <p:childTnLst>
                              <p:par>
                                <p:cTn id="32" presetID="4" presetClass="entr" presetSubtype="16" fill="hold" nodeType="after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box(in)">
                                      <p:cBhvr>
                                        <p:cTn id="34" dur="500"/>
                                        <p:tgtEl>
                                          <p:spTgt spid="4">
                                            <p:txEl>
                                              <p:pRg st="4" end="4"/>
                                            </p:txEl>
                                          </p:spTgt>
                                        </p:tgtEl>
                                      </p:cBhvr>
                                    </p:animEffect>
                                  </p:childTnLst>
                                </p:cTn>
                              </p:par>
                            </p:childTnLst>
                          </p:cTn>
                        </p:par>
                        <p:par>
                          <p:cTn id="35" fill="hold">
                            <p:stCondLst>
                              <p:cond delay="4000"/>
                            </p:stCondLst>
                            <p:childTnLst>
                              <p:par>
                                <p:cTn id="36" presetID="4" presetClass="entr" presetSubtype="16" fill="hold" nodeType="after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box(in)">
                                      <p:cBhvr>
                                        <p:cTn id="38" dur="500"/>
                                        <p:tgtEl>
                                          <p:spTgt spid="4">
                                            <p:txEl>
                                              <p:pRg st="5" end="5"/>
                                            </p:txEl>
                                          </p:spTgt>
                                        </p:tgtEl>
                                      </p:cBhvr>
                                    </p:animEffect>
                                  </p:childTnLst>
                                </p:cTn>
                              </p:par>
                            </p:childTnLst>
                          </p:cTn>
                        </p:par>
                        <p:par>
                          <p:cTn id="39" fill="hold">
                            <p:stCondLst>
                              <p:cond delay="4500"/>
                            </p:stCondLst>
                            <p:childTnLst>
                              <p:par>
                                <p:cTn id="40" presetID="4" presetClass="entr" presetSubtype="16" fill="hold" nodeType="after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box(in)">
                                      <p:cBhvr>
                                        <p:cTn id="42" dur="500"/>
                                        <p:tgtEl>
                                          <p:spTgt spid="4">
                                            <p:txEl>
                                              <p:pRg st="6" end="6"/>
                                            </p:txEl>
                                          </p:spTgt>
                                        </p:tgtEl>
                                      </p:cBhvr>
                                    </p:animEffect>
                                  </p:childTnLst>
                                </p:cTn>
                              </p:par>
                            </p:childTnLst>
                          </p:cTn>
                        </p:par>
                        <p:par>
                          <p:cTn id="43" fill="hold">
                            <p:stCondLst>
                              <p:cond delay="5000"/>
                            </p:stCondLst>
                            <p:childTnLst>
                              <p:par>
                                <p:cTn id="44" presetID="4" presetClass="entr" presetSubtype="16" fill="hold" nodeType="after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box(in)">
                                      <p:cBhvr>
                                        <p:cTn id="46" dur="500"/>
                                        <p:tgtEl>
                                          <p:spTgt spid="4">
                                            <p:txEl>
                                              <p:pRg st="7" end="7"/>
                                            </p:txEl>
                                          </p:spTgt>
                                        </p:tgtEl>
                                      </p:cBhvr>
                                    </p:animEffect>
                                  </p:childTnLst>
                                </p:cTn>
                              </p:par>
                            </p:childTnLst>
                          </p:cTn>
                        </p:par>
                        <p:par>
                          <p:cTn id="47" fill="hold">
                            <p:stCondLst>
                              <p:cond delay="5500"/>
                            </p:stCondLst>
                            <p:childTnLst>
                              <p:par>
                                <p:cTn id="48" presetID="4" presetClass="entr" presetSubtype="16" fill="hold" nodeType="after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box(in)">
                                      <p:cBhvr>
                                        <p:cTn id="5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05200" y="762000"/>
            <a:ext cx="56388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نمونه </a:t>
            </a: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مجدد؛ بارنامه خروج</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4" name="Picture 3" descr="بارنامه خروج.tif"/>
          <p:cNvPicPr>
            <a:picLocks noChangeAspect="1"/>
          </p:cNvPicPr>
          <p:nvPr/>
        </p:nvPicPr>
        <p:blipFill>
          <a:blip r:embed="rId2" cstate="print"/>
          <a:stretch>
            <a:fillRect/>
          </a:stretch>
        </p:blipFill>
        <p:spPr>
          <a:xfrm>
            <a:off x="1981754" y="1371600"/>
            <a:ext cx="4190446" cy="5410200"/>
          </a:xfrm>
          <a:prstGeom prst="rect">
            <a:avLst/>
          </a:prstGeom>
        </p:spPr>
      </p:pic>
      <p:pic>
        <p:nvPicPr>
          <p:cNvPr id="5" name="Picture 4" descr="بارنامه خروج - Copy.tif"/>
          <p:cNvPicPr>
            <a:picLocks noChangeAspect="1"/>
          </p:cNvPicPr>
          <p:nvPr/>
        </p:nvPicPr>
        <p:blipFill>
          <a:blip r:embed="rId3" cstate="print"/>
          <a:stretch>
            <a:fillRect/>
          </a:stretch>
        </p:blipFill>
        <p:spPr>
          <a:xfrm>
            <a:off x="152400" y="1524000"/>
            <a:ext cx="8686800" cy="4724400"/>
          </a:xfrm>
          <a:prstGeom prst="rect">
            <a:avLst/>
          </a:prstGeom>
        </p:spPr>
      </p:pic>
      <p:pic>
        <p:nvPicPr>
          <p:cNvPr id="6" name="Picture 5" descr="بارنامه خروج - Copy (2).tif"/>
          <p:cNvPicPr>
            <a:picLocks noChangeAspect="1"/>
          </p:cNvPicPr>
          <p:nvPr/>
        </p:nvPicPr>
        <p:blipFill>
          <a:blip r:embed="rId4" cstate="print"/>
          <a:stretch>
            <a:fillRect/>
          </a:stretch>
        </p:blipFill>
        <p:spPr>
          <a:xfrm>
            <a:off x="228600" y="1371600"/>
            <a:ext cx="8522494" cy="53340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12" fill="hold" nodeType="clickEffect">
                                  <p:stCondLst>
                                    <p:cond delay="0"/>
                                  </p:stCondLst>
                                  <p:childTnLst>
                                    <p:anim calcmode="lin" valueType="num">
                                      <p:cBhvr additive="base">
                                        <p:cTn id="33" dur="1000"/>
                                        <p:tgtEl>
                                          <p:spTgt spid="4"/>
                                        </p:tgtEl>
                                        <p:attrNameLst>
                                          <p:attrName>ppt_x</p:attrName>
                                        </p:attrNameLst>
                                      </p:cBhvr>
                                      <p:tavLst>
                                        <p:tav tm="0">
                                          <p:val>
                                            <p:strVal val="ppt_x"/>
                                          </p:val>
                                        </p:tav>
                                        <p:tav tm="100000">
                                          <p:val>
                                            <p:strVal val="0-ppt_w/2"/>
                                          </p:val>
                                        </p:tav>
                                      </p:tavLst>
                                    </p:anim>
                                    <p:anim calcmode="lin" valueType="num">
                                      <p:cBhvr additive="base">
                                        <p:cTn id="34" dur="1000"/>
                                        <p:tgtEl>
                                          <p:spTgt spid="4"/>
                                        </p:tgtEl>
                                        <p:attrNameLst>
                                          <p:attrName>ppt_y</p:attrName>
                                        </p:attrNameLst>
                                      </p:cBhvr>
                                      <p:tavLst>
                                        <p:tav tm="0">
                                          <p:val>
                                            <p:strVal val="ppt_y"/>
                                          </p:val>
                                        </p:tav>
                                        <p:tav tm="100000">
                                          <p:val>
                                            <p:strVal val="1+ppt_h/2"/>
                                          </p:val>
                                        </p:tav>
                                      </p:tavLst>
                                    </p:anim>
                                    <p:set>
                                      <p:cBhvr>
                                        <p:cTn id="35" dur="1" fill="hold">
                                          <p:stCondLst>
                                            <p:cond delay="999"/>
                                          </p:stCondLst>
                                        </p:cTn>
                                        <p:tgtEl>
                                          <p:spTgt spid="4"/>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800" decel="100000"/>
                                        <p:tgtEl>
                                          <p:spTgt spid="5"/>
                                        </p:tgtEl>
                                      </p:cBhvr>
                                    </p:animEffect>
                                    <p:anim calcmode="lin" valueType="num">
                                      <p:cBhvr>
                                        <p:cTn id="40" dur="800" decel="100000" fill="hold"/>
                                        <p:tgtEl>
                                          <p:spTgt spid="5"/>
                                        </p:tgtEl>
                                        <p:attrNameLst>
                                          <p:attrName>style.rotation</p:attrName>
                                        </p:attrNameLst>
                                      </p:cBhvr>
                                      <p:tavLst>
                                        <p:tav tm="0">
                                          <p:val>
                                            <p:fltVal val="-90"/>
                                          </p:val>
                                        </p:tav>
                                        <p:tav tm="100000">
                                          <p:val>
                                            <p:fltVal val="0"/>
                                          </p:val>
                                        </p:tav>
                                      </p:tavLst>
                                    </p:anim>
                                    <p:anim calcmode="lin" valueType="num">
                                      <p:cBhvr>
                                        <p:cTn id="41" dur="800" decel="100000" fill="hold"/>
                                        <p:tgtEl>
                                          <p:spTgt spid="5"/>
                                        </p:tgtEl>
                                        <p:attrNameLst>
                                          <p:attrName>ppt_x</p:attrName>
                                        </p:attrNameLst>
                                      </p:cBhvr>
                                      <p:tavLst>
                                        <p:tav tm="0">
                                          <p:val>
                                            <p:strVal val="#ppt_x+0.4"/>
                                          </p:val>
                                        </p:tav>
                                        <p:tav tm="100000">
                                          <p:val>
                                            <p:strVal val="#ppt_x-0.05"/>
                                          </p:val>
                                        </p:tav>
                                      </p:tavLst>
                                    </p:anim>
                                    <p:anim calcmode="lin" valueType="num">
                                      <p:cBhvr>
                                        <p:cTn id="42" dur="800" decel="100000" fill="hold"/>
                                        <p:tgtEl>
                                          <p:spTgt spid="5"/>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12" fill="hold" nodeType="clickEffect">
                                  <p:stCondLst>
                                    <p:cond delay="0"/>
                                  </p:stCondLst>
                                  <p:childTnLst>
                                    <p:anim calcmode="lin" valueType="num">
                                      <p:cBhvr additive="base">
                                        <p:cTn id="48" dur="1000"/>
                                        <p:tgtEl>
                                          <p:spTgt spid="5"/>
                                        </p:tgtEl>
                                        <p:attrNameLst>
                                          <p:attrName>ppt_x</p:attrName>
                                        </p:attrNameLst>
                                      </p:cBhvr>
                                      <p:tavLst>
                                        <p:tav tm="0">
                                          <p:val>
                                            <p:strVal val="ppt_x"/>
                                          </p:val>
                                        </p:tav>
                                        <p:tav tm="100000">
                                          <p:val>
                                            <p:strVal val="0-ppt_w/2"/>
                                          </p:val>
                                        </p:tav>
                                      </p:tavLst>
                                    </p:anim>
                                    <p:anim calcmode="lin" valueType="num">
                                      <p:cBhvr additive="base">
                                        <p:cTn id="49" dur="1000"/>
                                        <p:tgtEl>
                                          <p:spTgt spid="5"/>
                                        </p:tgtEl>
                                        <p:attrNameLst>
                                          <p:attrName>ppt_y</p:attrName>
                                        </p:attrNameLst>
                                      </p:cBhvr>
                                      <p:tavLst>
                                        <p:tav tm="0">
                                          <p:val>
                                            <p:strVal val="ppt_y"/>
                                          </p:val>
                                        </p:tav>
                                        <p:tav tm="100000">
                                          <p:val>
                                            <p:strVal val="1+ppt_h/2"/>
                                          </p:val>
                                        </p:tav>
                                      </p:tavLst>
                                    </p:anim>
                                    <p:set>
                                      <p:cBhvr>
                                        <p:cTn id="50" dur="1" fill="hold">
                                          <p:stCondLst>
                                            <p:cond delay="999"/>
                                          </p:stCondLst>
                                        </p:cTn>
                                        <p:tgtEl>
                                          <p:spTgt spid="5"/>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800" decel="100000"/>
                                        <p:tgtEl>
                                          <p:spTgt spid="6"/>
                                        </p:tgtEl>
                                      </p:cBhvr>
                                    </p:animEffect>
                                    <p:anim calcmode="lin" valueType="num">
                                      <p:cBhvr>
                                        <p:cTn id="55" dur="800" decel="100000" fill="hold"/>
                                        <p:tgtEl>
                                          <p:spTgt spid="6"/>
                                        </p:tgtEl>
                                        <p:attrNameLst>
                                          <p:attrName>style.rotation</p:attrName>
                                        </p:attrNameLst>
                                      </p:cBhvr>
                                      <p:tavLst>
                                        <p:tav tm="0">
                                          <p:val>
                                            <p:fltVal val="-90"/>
                                          </p:val>
                                        </p:tav>
                                        <p:tav tm="100000">
                                          <p:val>
                                            <p:fltVal val="0"/>
                                          </p:val>
                                        </p:tav>
                                      </p:tavLst>
                                    </p:anim>
                                    <p:anim calcmode="lin" valueType="num">
                                      <p:cBhvr>
                                        <p:cTn id="56" dur="800" decel="100000" fill="hold"/>
                                        <p:tgtEl>
                                          <p:spTgt spid="6"/>
                                        </p:tgtEl>
                                        <p:attrNameLst>
                                          <p:attrName>ppt_x</p:attrName>
                                        </p:attrNameLst>
                                      </p:cBhvr>
                                      <p:tavLst>
                                        <p:tav tm="0">
                                          <p:val>
                                            <p:strVal val="#ppt_x+0.4"/>
                                          </p:val>
                                        </p:tav>
                                        <p:tav tm="100000">
                                          <p:val>
                                            <p:strVal val="#ppt_x-0.05"/>
                                          </p:val>
                                        </p:tav>
                                      </p:tavLst>
                                    </p:anim>
                                    <p:anim calcmode="lin" valueType="num">
                                      <p:cBhvr>
                                        <p:cTn id="57" dur="800" decel="100000" fill="hold"/>
                                        <p:tgtEl>
                                          <p:spTgt spid="6"/>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موقت</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Rectangle 3"/>
          <p:cNvSpPr/>
          <p:nvPr/>
        </p:nvSpPr>
        <p:spPr>
          <a:xfrm>
            <a:off x="152400" y="1976750"/>
            <a:ext cx="8839200" cy="2862322"/>
          </a:xfrm>
          <a:prstGeom prst="rect">
            <a:avLst/>
          </a:prstGeom>
        </p:spPr>
        <p:txBody>
          <a:bodyPr wrap="square">
            <a:spAutoFit/>
          </a:bodyPr>
          <a:lstStyle/>
          <a:p>
            <a:pPr algn="just" rtl="1">
              <a:lnSpc>
                <a:spcPct val="150000"/>
              </a:lnSpc>
              <a:buFont typeface="Wingdings" pitchFamily="2" charset="2"/>
              <a:buChar char="q"/>
            </a:pPr>
            <a:r>
              <a:rPr lang="fa-IR" sz="2000" b="1" dirty="0" smtClean="0">
                <a:cs typeface="B Nazanin" pitchFamily="2" charset="-78"/>
              </a:rPr>
              <a:t>  عبارت است از خارج کردن کالا از قلمرو گمرکي کشور به منظور عرضه و نمايش در نمايشگاه ها، تعمير، تکميل و فرآوري در خارج از قلمرو گمرکي کشور و سپس بازگرداندن آن به داخل قلمرو گمرکي</a:t>
            </a:r>
          </a:p>
          <a:p>
            <a:pPr algn="just" rtl="1">
              <a:lnSpc>
                <a:spcPct val="150000"/>
              </a:lnSpc>
              <a:buFont typeface="Wingdings" pitchFamily="2" charset="2"/>
              <a:buChar char="q"/>
            </a:pPr>
            <a:endParaRPr lang="fa-IR" sz="2000" b="1" dirty="0" smtClean="0">
              <a:cs typeface="B Nazanin" pitchFamily="2" charset="-78"/>
            </a:endParaRPr>
          </a:p>
          <a:p>
            <a:pPr algn="just" rtl="1">
              <a:lnSpc>
                <a:spcPct val="150000"/>
              </a:lnSpc>
              <a:buFont typeface="Wingdings" pitchFamily="2" charset="2"/>
              <a:buChar char="v"/>
            </a:pPr>
            <a:r>
              <a:rPr lang="fa-IR" sz="2000" b="1" dirty="0" smtClean="0">
                <a:cs typeface="B Nazanin" pitchFamily="2" charset="-78"/>
              </a:rPr>
              <a:t>  اگر منظور صاحب كالا از صادرات موقت در مدت اعتبار انجام نشود، مي تواند از گمرك صادركننده پروانه تقاضاي تمديد كند. گمرك صادركننده پروانه به مدت سه ماه، و مازاد بر آن تمديد مهلت با موافقت دفتر صادرات گمرك ايران مي باشد.</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800600" y="762000"/>
            <a:ext cx="4343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موقت؛ ادامه</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Rectangle 3"/>
          <p:cNvSpPr/>
          <p:nvPr/>
        </p:nvSpPr>
        <p:spPr>
          <a:xfrm>
            <a:off x="152400" y="1463219"/>
            <a:ext cx="8839200" cy="4708981"/>
          </a:xfrm>
          <a:prstGeom prst="rect">
            <a:avLst/>
          </a:prstGeom>
        </p:spPr>
        <p:txBody>
          <a:bodyPr wrap="square">
            <a:spAutoFit/>
          </a:bodyPr>
          <a:lstStyle/>
          <a:p>
            <a:pPr algn="just" rtl="1">
              <a:lnSpc>
                <a:spcPct val="150000"/>
              </a:lnSpc>
              <a:buFont typeface="Wingdings" pitchFamily="2" charset="2"/>
              <a:buChar char="q"/>
            </a:pPr>
            <a:r>
              <a:rPr lang="fa-IR" sz="2000" b="1" dirty="0" smtClean="0">
                <a:cs typeface="B Nazanin" pitchFamily="2" charset="-78"/>
              </a:rPr>
              <a:t>  بخش اول: كالاهاي ايراني كه به منظور تعمير يا تكميل يا براي شركت در نمايشگاه ها به خارج از كشور ارسال و پس از انجام منظور اعاده مي شوند</a:t>
            </a:r>
          </a:p>
          <a:p>
            <a:pPr algn="just" rtl="1">
              <a:lnSpc>
                <a:spcPct val="150000"/>
              </a:lnSpc>
              <a:buFont typeface="Wingdings" pitchFamily="2" charset="2"/>
              <a:buChar char="q"/>
            </a:pPr>
            <a:r>
              <a:rPr lang="fa-IR" sz="2000" b="1" dirty="0" smtClean="0">
                <a:cs typeface="B Nazanin" pitchFamily="2" charset="-78"/>
              </a:rPr>
              <a:t>  بخش دوم: وسايط نقليه از نوع لكوموتيو، ‌واگن، هواپيما و حتي كشتي متعلق به كشور ايران كه به طور منظم درخطوط بين ايران و كشورهاي خارجي در حركت هستند</a:t>
            </a:r>
          </a:p>
          <a:p>
            <a:pPr algn="just" rtl="1">
              <a:lnSpc>
                <a:spcPct val="150000"/>
              </a:lnSpc>
              <a:buFont typeface="Wingdings" pitchFamily="2" charset="2"/>
              <a:buChar char="q"/>
            </a:pPr>
            <a:r>
              <a:rPr lang="fa-IR" sz="2000" b="1" dirty="0" smtClean="0">
                <a:cs typeface="B Nazanin" pitchFamily="2" charset="-78"/>
              </a:rPr>
              <a:t>  بخش سوم: ماشين آلات و تجهيزات؛ موسسات و شركت هاي صادركننده خدمات مجازند ماشين آلات و تجهيزات مورد نياز فعاليت خود را با ارائه قرارداد از مرزهاي مجاز كشور طبق رويه صادرات موقت خارج كنند. گمرك موظف است براي خروج ماشين آلات و تجهيزاتي كه صادرات قطعي آن ها از كشور به هر شكل مجاز و يا مجاز مشروط مي باشد (چنانچه براي اقلام مجاز مشروط مجوز لازم اخذ شده باشد) هيچ گونه سپرده يا تضميني مطالبه نكند</a:t>
            </a:r>
          </a:p>
          <a:p>
            <a:pPr algn="just" rtl="1">
              <a:lnSpc>
                <a:spcPct val="150000"/>
              </a:lnSpc>
              <a:buFont typeface="Wingdings" pitchFamily="2" charset="2"/>
              <a:buChar char="q"/>
            </a:pPr>
            <a:r>
              <a:rPr lang="fa-IR" sz="2000" b="1" dirty="0" smtClean="0">
                <a:cs typeface="B Nazanin" pitchFamily="2" charset="-78"/>
              </a:rPr>
              <a:t>  بخش چهارم: دام هايي كه براي تعليف به طور موقت از كشور خارج مي شوند</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مرجوعي؛</a:t>
            </a:r>
            <a:r>
              <a:rPr kumimoji="0" lang="fa-IR" sz="3200" b="1" i="0" u="none" strike="noStrike" kern="1200" cap="none" spc="0" normalizeH="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 بارنامه ورود</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8" name="Picture 7" descr="بارنامه ورود.tif"/>
          <p:cNvPicPr>
            <a:picLocks noChangeAspect="1"/>
          </p:cNvPicPr>
          <p:nvPr/>
        </p:nvPicPr>
        <p:blipFill>
          <a:blip r:embed="rId2" cstate="print"/>
          <a:stretch>
            <a:fillRect/>
          </a:stretch>
        </p:blipFill>
        <p:spPr>
          <a:xfrm>
            <a:off x="1524000" y="1295400"/>
            <a:ext cx="4190446" cy="5410200"/>
          </a:xfrm>
          <a:prstGeom prst="rect">
            <a:avLst/>
          </a:prstGeom>
        </p:spPr>
      </p:pic>
      <p:pic>
        <p:nvPicPr>
          <p:cNvPr id="9" name="Picture 8" descr="بارنامه ورود - Copy.tif"/>
          <p:cNvPicPr>
            <a:picLocks noChangeAspect="1"/>
          </p:cNvPicPr>
          <p:nvPr/>
        </p:nvPicPr>
        <p:blipFill>
          <a:blip r:embed="rId3" cstate="print"/>
          <a:stretch>
            <a:fillRect/>
          </a:stretch>
        </p:blipFill>
        <p:spPr>
          <a:xfrm>
            <a:off x="152400" y="1520780"/>
            <a:ext cx="8763000" cy="5108620"/>
          </a:xfrm>
          <a:prstGeom prst="rect">
            <a:avLst/>
          </a:prstGeom>
        </p:spPr>
      </p:pic>
      <p:pic>
        <p:nvPicPr>
          <p:cNvPr id="10" name="Picture 9" descr="بارنامه ورود - Copy (2).tif"/>
          <p:cNvPicPr>
            <a:picLocks noChangeAspect="1"/>
          </p:cNvPicPr>
          <p:nvPr/>
        </p:nvPicPr>
        <p:blipFill>
          <a:blip r:embed="rId4" cstate="print"/>
          <a:stretch>
            <a:fillRect/>
          </a:stretch>
        </p:blipFill>
        <p:spPr>
          <a:xfrm>
            <a:off x="533400" y="1465509"/>
            <a:ext cx="8077200" cy="5240091"/>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800" decel="100000"/>
                                        <p:tgtEl>
                                          <p:spTgt spid="8"/>
                                        </p:tgtEl>
                                      </p:cBhvr>
                                    </p:animEffect>
                                    <p:anim calcmode="lin" valueType="num">
                                      <p:cBhvr>
                                        <p:cTn id="25" dur="800" decel="100000" fill="hold"/>
                                        <p:tgtEl>
                                          <p:spTgt spid="8"/>
                                        </p:tgtEl>
                                        <p:attrNameLst>
                                          <p:attrName>style.rotation</p:attrName>
                                        </p:attrNameLst>
                                      </p:cBhvr>
                                      <p:tavLst>
                                        <p:tav tm="0">
                                          <p:val>
                                            <p:fltVal val="-90"/>
                                          </p:val>
                                        </p:tav>
                                        <p:tav tm="100000">
                                          <p:val>
                                            <p:fltVal val="0"/>
                                          </p:val>
                                        </p:tav>
                                      </p:tavLst>
                                    </p:anim>
                                    <p:anim calcmode="lin" valueType="num">
                                      <p:cBhvr>
                                        <p:cTn id="26" dur="800" decel="100000" fill="hold"/>
                                        <p:tgtEl>
                                          <p:spTgt spid="8"/>
                                        </p:tgtEl>
                                        <p:attrNameLst>
                                          <p:attrName>ppt_x</p:attrName>
                                        </p:attrNameLst>
                                      </p:cBhvr>
                                      <p:tavLst>
                                        <p:tav tm="0">
                                          <p:val>
                                            <p:strVal val="#ppt_x+0.4"/>
                                          </p:val>
                                        </p:tav>
                                        <p:tav tm="100000">
                                          <p:val>
                                            <p:strVal val="#ppt_x-0.05"/>
                                          </p:val>
                                        </p:tav>
                                      </p:tavLst>
                                    </p:anim>
                                    <p:anim calcmode="lin" valueType="num">
                                      <p:cBhvr>
                                        <p:cTn id="27" dur="800" decel="100000" fill="hold"/>
                                        <p:tgtEl>
                                          <p:spTgt spid="8"/>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1000"/>
                                        <p:tgtEl>
                                          <p:spTgt spid="8"/>
                                        </p:tgtEl>
                                        <p:attrNameLst>
                                          <p:attrName>ppt_x</p:attrName>
                                        </p:attrNameLst>
                                      </p:cBhvr>
                                      <p:tavLst>
                                        <p:tav tm="0">
                                          <p:val>
                                            <p:strVal val="ppt_x"/>
                                          </p:val>
                                        </p:tav>
                                        <p:tav tm="100000">
                                          <p:val>
                                            <p:strVal val="ppt_x"/>
                                          </p:val>
                                        </p:tav>
                                      </p:tavLst>
                                    </p:anim>
                                    <p:anim calcmode="lin" valueType="num">
                                      <p:cBhvr additive="base">
                                        <p:cTn id="34" dur="1000"/>
                                        <p:tgtEl>
                                          <p:spTgt spid="8"/>
                                        </p:tgtEl>
                                        <p:attrNameLst>
                                          <p:attrName>ppt_y</p:attrName>
                                        </p:attrNameLst>
                                      </p:cBhvr>
                                      <p:tavLst>
                                        <p:tav tm="0">
                                          <p:val>
                                            <p:strVal val="ppt_y"/>
                                          </p:val>
                                        </p:tav>
                                        <p:tav tm="100000">
                                          <p:val>
                                            <p:strVal val="1+ppt_h/2"/>
                                          </p:val>
                                        </p:tav>
                                      </p:tavLst>
                                    </p:anim>
                                    <p:set>
                                      <p:cBhvr>
                                        <p:cTn id="35" dur="1" fill="hold">
                                          <p:stCondLst>
                                            <p:cond delay="999"/>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800" decel="100000"/>
                                        <p:tgtEl>
                                          <p:spTgt spid="9"/>
                                        </p:tgtEl>
                                      </p:cBhvr>
                                    </p:animEffect>
                                    <p:anim calcmode="lin" valueType="num">
                                      <p:cBhvr>
                                        <p:cTn id="40" dur="800" decel="100000" fill="hold"/>
                                        <p:tgtEl>
                                          <p:spTgt spid="9"/>
                                        </p:tgtEl>
                                        <p:attrNameLst>
                                          <p:attrName>style.rotation</p:attrName>
                                        </p:attrNameLst>
                                      </p:cBhvr>
                                      <p:tavLst>
                                        <p:tav tm="0">
                                          <p:val>
                                            <p:fltVal val="-90"/>
                                          </p:val>
                                        </p:tav>
                                        <p:tav tm="100000">
                                          <p:val>
                                            <p:fltVal val="0"/>
                                          </p:val>
                                        </p:tav>
                                      </p:tavLst>
                                    </p:anim>
                                    <p:anim calcmode="lin" valueType="num">
                                      <p:cBhvr>
                                        <p:cTn id="41" dur="800" decel="100000" fill="hold"/>
                                        <p:tgtEl>
                                          <p:spTgt spid="9"/>
                                        </p:tgtEl>
                                        <p:attrNameLst>
                                          <p:attrName>ppt_x</p:attrName>
                                        </p:attrNameLst>
                                      </p:cBhvr>
                                      <p:tavLst>
                                        <p:tav tm="0">
                                          <p:val>
                                            <p:strVal val="#ppt_x+0.4"/>
                                          </p:val>
                                        </p:tav>
                                        <p:tav tm="100000">
                                          <p:val>
                                            <p:strVal val="#ppt_x-0.05"/>
                                          </p:val>
                                        </p:tav>
                                      </p:tavLst>
                                    </p:anim>
                                    <p:anim calcmode="lin" valueType="num">
                                      <p:cBhvr>
                                        <p:cTn id="42" dur="800" decel="100000" fill="hold"/>
                                        <p:tgtEl>
                                          <p:spTgt spid="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1000"/>
                                        <p:tgtEl>
                                          <p:spTgt spid="9"/>
                                        </p:tgtEl>
                                        <p:attrNameLst>
                                          <p:attrName>ppt_x</p:attrName>
                                        </p:attrNameLst>
                                      </p:cBhvr>
                                      <p:tavLst>
                                        <p:tav tm="0">
                                          <p:val>
                                            <p:strVal val="ppt_x"/>
                                          </p:val>
                                        </p:tav>
                                        <p:tav tm="100000">
                                          <p:val>
                                            <p:strVal val="ppt_x"/>
                                          </p:val>
                                        </p:tav>
                                      </p:tavLst>
                                    </p:anim>
                                    <p:anim calcmode="lin" valueType="num">
                                      <p:cBhvr additive="base">
                                        <p:cTn id="49" dur="1000"/>
                                        <p:tgtEl>
                                          <p:spTgt spid="9"/>
                                        </p:tgtEl>
                                        <p:attrNameLst>
                                          <p:attrName>ppt_y</p:attrName>
                                        </p:attrNameLst>
                                      </p:cBhvr>
                                      <p:tavLst>
                                        <p:tav tm="0">
                                          <p:val>
                                            <p:strVal val="ppt_y"/>
                                          </p:val>
                                        </p:tav>
                                        <p:tav tm="100000">
                                          <p:val>
                                            <p:strVal val="1+ppt_h/2"/>
                                          </p:val>
                                        </p:tav>
                                      </p:tavLst>
                                    </p:anim>
                                    <p:set>
                                      <p:cBhvr>
                                        <p:cTn id="50" dur="1" fill="hold">
                                          <p:stCondLst>
                                            <p:cond delay="999"/>
                                          </p:stCondLst>
                                        </p:cTn>
                                        <p:tgtEl>
                                          <p:spTgt spid="9"/>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800" decel="100000"/>
                                        <p:tgtEl>
                                          <p:spTgt spid="10"/>
                                        </p:tgtEl>
                                      </p:cBhvr>
                                    </p:animEffect>
                                    <p:anim calcmode="lin" valueType="num">
                                      <p:cBhvr>
                                        <p:cTn id="55" dur="800" decel="100000" fill="hold"/>
                                        <p:tgtEl>
                                          <p:spTgt spid="10"/>
                                        </p:tgtEl>
                                        <p:attrNameLst>
                                          <p:attrName>style.rotation</p:attrName>
                                        </p:attrNameLst>
                                      </p:cBhvr>
                                      <p:tavLst>
                                        <p:tav tm="0">
                                          <p:val>
                                            <p:fltVal val="-90"/>
                                          </p:val>
                                        </p:tav>
                                        <p:tav tm="100000">
                                          <p:val>
                                            <p:fltVal val="0"/>
                                          </p:val>
                                        </p:tav>
                                      </p:tavLst>
                                    </p:anim>
                                    <p:anim calcmode="lin" valueType="num">
                                      <p:cBhvr>
                                        <p:cTn id="56" dur="800" decel="100000" fill="hold"/>
                                        <p:tgtEl>
                                          <p:spTgt spid="10"/>
                                        </p:tgtEl>
                                        <p:attrNameLst>
                                          <p:attrName>ppt_x</p:attrName>
                                        </p:attrNameLst>
                                      </p:cBhvr>
                                      <p:tavLst>
                                        <p:tav tm="0">
                                          <p:val>
                                            <p:strVal val="#ppt_x+0.4"/>
                                          </p:val>
                                        </p:tav>
                                        <p:tav tm="100000">
                                          <p:val>
                                            <p:strVal val="#ppt_x-0.05"/>
                                          </p:val>
                                        </p:tav>
                                      </p:tavLst>
                                    </p:anim>
                                    <p:anim calcmode="lin" valueType="num">
                                      <p:cBhvr>
                                        <p:cTn id="57" dur="800" decel="100000" fill="hold"/>
                                        <p:tgtEl>
                                          <p:spTgt spid="10"/>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343400" y="762000"/>
            <a:ext cx="48006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مرجوعي؛</a:t>
            </a:r>
            <a:r>
              <a:rPr kumimoji="0" lang="fa-IR" sz="3200" b="1" i="0" u="none" strike="noStrike" kern="1200" cap="none" spc="0" normalizeH="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 گواهي مبدا خارجي</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8" name="Picture 7" descr="مبدا خارجی.tif"/>
          <p:cNvPicPr>
            <a:picLocks noChangeAspect="1"/>
          </p:cNvPicPr>
          <p:nvPr/>
        </p:nvPicPr>
        <p:blipFill>
          <a:blip r:embed="rId2" cstate="print"/>
          <a:stretch>
            <a:fillRect/>
          </a:stretch>
        </p:blipFill>
        <p:spPr>
          <a:xfrm>
            <a:off x="1524000" y="1515414"/>
            <a:ext cx="4256117" cy="5418786"/>
          </a:xfrm>
          <a:prstGeom prst="rect">
            <a:avLst/>
          </a:prstGeom>
        </p:spPr>
      </p:pic>
      <p:pic>
        <p:nvPicPr>
          <p:cNvPr id="9" name="Picture 8" descr="مبدا خارجی - Copy.tif"/>
          <p:cNvPicPr>
            <a:picLocks noChangeAspect="1"/>
          </p:cNvPicPr>
          <p:nvPr/>
        </p:nvPicPr>
        <p:blipFill>
          <a:blip r:embed="rId3" cstate="print"/>
          <a:stretch>
            <a:fillRect/>
          </a:stretch>
        </p:blipFill>
        <p:spPr>
          <a:xfrm>
            <a:off x="152400" y="1600200"/>
            <a:ext cx="8763000" cy="5090374"/>
          </a:xfrm>
          <a:prstGeom prst="rect">
            <a:avLst/>
          </a:prstGeom>
        </p:spPr>
      </p:pic>
      <p:pic>
        <p:nvPicPr>
          <p:cNvPr id="10" name="Picture 9" descr="مبدا خارجی - Copy (2).tif"/>
          <p:cNvPicPr>
            <a:picLocks noChangeAspect="1"/>
          </p:cNvPicPr>
          <p:nvPr/>
        </p:nvPicPr>
        <p:blipFill>
          <a:blip r:embed="rId4" cstate="print"/>
          <a:stretch>
            <a:fillRect/>
          </a:stretch>
        </p:blipFill>
        <p:spPr>
          <a:xfrm>
            <a:off x="228600" y="1447800"/>
            <a:ext cx="8763000" cy="53340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800" decel="100000"/>
                                        <p:tgtEl>
                                          <p:spTgt spid="8"/>
                                        </p:tgtEl>
                                      </p:cBhvr>
                                    </p:animEffect>
                                    <p:anim calcmode="lin" valueType="num">
                                      <p:cBhvr>
                                        <p:cTn id="25" dur="800" decel="100000" fill="hold"/>
                                        <p:tgtEl>
                                          <p:spTgt spid="8"/>
                                        </p:tgtEl>
                                        <p:attrNameLst>
                                          <p:attrName>style.rotation</p:attrName>
                                        </p:attrNameLst>
                                      </p:cBhvr>
                                      <p:tavLst>
                                        <p:tav tm="0">
                                          <p:val>
                                            <p:fltVal val="-90"/>
                                          </p:val>
                                        </p:tav>
                                        <p:tav tm="100000">
                                          <p:val>
                                            <p:fltVal val="0"/>
                                          </p:val>
                                        </p:tav>
                                      </p:tavLst>
                                    </p:anim>
                                    <p:anim calcmode="lin" valueType="num">
                                      <p:cBhvr>
                                        <p:cTn id="26" dur="800" decel="100000" fill="hold"/>
                                        <p:tgtEl>
                                          <p:spTgt spid="8"/>
                                        </p:tgtEl>
                                        <p:attrNameLst>
                                          <p:attrName>ppt_x</p:attrName>
                                        </p:attrNameLst>
                                      </p:cBhvr>
                                      <p:tavLst>
                                        <p:tav tm="0">
                                          <p:val>
                                            <p:strVal val="#ppt_x+0.4"/>
                                          </p:val>
                                        </p:tav>
                                        <p:tav tm="100000">
                                          <p:val>
                                            <p:strVal val="#ppt_x-0.05"/>
                                          </p:val>
                                        </p:tav>
                                      </p:tavLst>
                                    </p:anim>
                                    <p:anim calcmode="lin" valueType="num">
                                      <p:cBhvr>
                                        <p:cTn id="27" dur="800" decel="100000" fill="hold"/>
                                        <p:tgtEl>
                                          <p:spTgt spid="8"/>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1000"/>
                                        <p:tgtEl>
                                          <p:spTgt spid="8"/>
                                        </p:tgtEl>
                                        <p:attrNameLst>
                                          <p:attrName>ppt_x</p:attrName>
                                        </p:attrNameLst>
                                      </p:cBhvr>
                                      <p:tavLst>
                                        <p:tav tm="0">
                                          <p:val>
                                            <p:strVal val="ppt_x"/>
                                          </p:val>
                                        </p:tav>
                                        <p:tav tm="100000">
                                          <p:val>
                                            <p:strVal val="ppt_x"/>
                                          </p:val>
                                        </p:tav>
                                      </p:tavLst>
                                    </p:anim>
                                    <p:anim calcmode="lin" valueType="num">
                                      <p:cBhvr additive="base">
                                        <p:cTn id="34" dur="1000"/>
                                        <p:tgtEl>
                                          <p:spTgt spid="8"/>
                                        </p:tgtEl>
                                        <p:attrNameLst>
                                          <p:attrName>ppt_y</p:attrName>
                                        </p:attrNameLst>
                                      </p:cBhvr>
                                      <p:tavLst>
                                        <p:tav tm="0">
                                          <p:val>
                                            <p:strVal val="ppt_y"/>
                                          </p:val>
                                        </p:tav>
                                        <p:tav tm="100000">
                                          <p:val>
                                            <p:strVal val="1+ppt_h/2"/>
                                          </p:val>
                                        </p:tav>
                                      </p:tavLst>
                                    </p:anim>
                                    <p:set>
                                      <p:cBhvr>
                                        <p:cTn id="35" dur="1" fill="hold">
                                          <p:stCondLst>
                                            <p:cond delay="999"/>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800" decel="100000"/>
                                        <p:tgtEl>
                                          <p:spTgt spid="9"/>
                                        </p:tgtEl>
                                      </p:cBhvr>
                                    </p:animEffect>
                                    <p:anim calcmode="lin" valueType="num">
                                      <p:cBhvr>
                                        <p:cTn id="40" dur="800" decel="100000" fill="hold"/>
                                        <p:tgtEl>
                                          <p:spTgt spid="9"/>
                                        </p:tgtEl>
                                        <p:attrNameLst>
                                          <p:attrName>style.rotation</p:attrName>
                                        </p:attrNameLst>
                                      </p:cBhvr>
                                      <p:tavLst>
                                        <p:tav tm="0">
                                          <p:val>
                                            <p:fltVal val="-90"/>
                                          </p:val>
                                        </p:tav>
                                        <p:tav tm="100000">
                                          <p:val>
                                            <p:fltVal val="0"/>
                                          </p:val>
                                        </p:tav>
                                      </p:tavLst>
                                    </p:anim>
                                    <p:anim calcmode="lin" valueType="num">
                                      <p:cBhvr>
                                        <p:cTn id="41" dur="800" decel="100000" fill="hold"/>
                                        <p:tgtEl>
                                          <p:spTgt spid="9"/>
                                        </p:tgtEl>
                                        <p:attrNameLst>
                                          <p:attrName>ppt_x</p:attrName>
                                        </p:attrNameLst>
                                      </p:cBhvr>
                                      <p:tavLst>
                                        <p:tav tm="0">
                                          <p:val>
                                            <p:strVal val="#ppt_x+0.4"/>
                                          </p:val>
                                        </p:tav>
                                        <p:tav tm="100000">
                                          <p:val>
                                            <p:strVal val="#ppt_x-0.05"/>
                                          </p:val>
                                        </p:tav>
                                      </p:tavLst>
                                    </p:anim>
                                    <p:anim calcmode="lin" valueType="num">
                                      <p:cBhvr>
                                        <p:cTn id="42" dur="800" decel="100000" fill="hold"/>
                                        <p:tgtEl>
                                          <p:spTgt spid="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1000"/>
                                        <p:tgtEl>
                                          <p:spTgt spid="9"/>
                                        </p:tgtEl>
                                        <p:attrNameLst>
                                          <p:attrName>ppt_x</p:attrName>
                                        </p:attrNameLst>
                                      </p:cBhvr>
                                      <p:tavLst>
                                        <p:tav tm="0">
                                          <p:val>
                                            <p:strVal val="ppt_x"/>
                                          </p:val>
                                        </p:tav>
                                        <p:tav tm="100000">
                                          <p:val>
                                            <p:strVal val="ppt_x"/>
                                          </p:val>
                                        </p:tav>
                                      </p:tavLst>
                                    </p:anim>
                                    <p:anim calcmode="lin" valueType="num">
                                      <p:cBhvr additive="base">
                                        <p:cTn id="49" dur="1000"/>
                                        <p:tgtEl>
                                          <p:spTgt spid="9"/>
                                        </p:tgtEl>
                                        <p:attrNameLst>
                                          <p:attrName>ppt_y</p:attrName>
                                        </p:attrNameLst>
                                      </p:cBhvr>
                                      <p:tavLst>
                                        <p:tav tm="0">
                                          <p:val>
                                            <p:strVal val="ppt_y"/>
                                          </p:val>
                                        </p:tav>
                                        <p:tav tm="100000">
                                          <p:val>
                                            <p:strVal val="1+ppt_h/2"/>
                                          </p:val>
                                        </p:tav>
                                      </p:tavLst>
                                    </p:anim>
                                    <p:set>
                                      <p:cBhvr>
                                        <p:cTn id="50" dur="1" fill="hold">
                                          <p:stCondLst>
                                            <p:cond delay="999"/>
                                          </p:stCondLst>
                                        </p:cTn>
                                        <p:tgtEl>
                                          <p:spTgt spid="9"/>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800" decel="100000"/>
                                        <p:tgtEl>
                                          <p:spTgt spid="10"/>
                                        </p:tgtEl>
                                      </p:cBhvr>
                                    </p:animEffect>
                                    <p:anim calcmode="lin" valueType="num">
                                      <p:cBhvr>
                                        <p:cTn id="55" dur="800" decel="100000" fill="hold"/>
                                        <p:tgtEl>
                                          <p:spTgt spid="10"/>
                                        </p:tgtEl>
                                        <p:attrNameLst>
                                          <p:attrName>style.rotation</p:attrName>
                                        </p:attrNameLst>
                                      </p:cBhvr>
                                      <p:tavLst>
                                        <p:tav tm="0">
                                          <p:val>
                                            <p:fltVal val="-90"/>
                                          </p:val>
                                        </p:tav>
                                        <p:tav tm="100000">
                                          <p:val>
                                            <p:fltVal val="0"/>
                                          </p:val>
                                        </p:tav>
                                      </p:tavLst>
                                    </p:anim>
                                    <p:anim calcmode="lin" valueType="num">
                                      <p:cBhvr>
                                        <p:cTn id="56" dur="800" decel="100000" fill="hold"/>
                                        <p:tgtEl>
                                          <p:spTgt spid="10"/>
                                        </p:tgtEl>
                                        <p:attrNameLst>
                                          <p:attrName>ppt_x</p:attrName>
                                        </p:attrNameLst>
                                      </p:cBhvr>
                                      <p:tavLst>
                                        <p:tav tm="0">
                                          <p:val>
                                            <p:strVal val="#ppt_x+0.4"/>
                                          </p:val>
                                        </p:tav>
                                        <p:tav tm="100000">
                                          <p:val>
                                            <p:strVal val="#ppt_x-0.05"/>
                                          </p:val>
                                        </p:tav>
                                      </p:tavLst>
                                    </p:anim>
                                    <p:anim calcmode="lin" valueType="num">
                                      <p:cBhvr>
                                        <p:cTn id="57" dur="800" decel="100000" fill="hold"/>
                                        <p:tgtEl>
                                          <p:spTgt spid="10"/>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مرجوعي؛</a:t>
            </a:r>
            <a:r>
              <a:rPr kumimoji="0" lang="fa-IR" sz="3200" b="1" i="0" u="none" strike="noStrike" kern="1200" cap="none" spc="0" normalizeH="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 اظهارنامه</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11" name="Picture 10" descr="پروانه مرجوعی.tif"/>
          <p:cNvPicPr>
            <a:picLocks noChangeAspect="1"/>
          </p:cNvPicPr>
          <p:nvPr/>
        </p:nvPicPr>
        <p:blipFill>
          <a:blip r:embed="rId2" cstate="print"/>
          <a:stretch>
            <a:fillRect/>
          </a:stretch>
        </p:blipFill>
        <p:spPr>
          <a:xfrm>
            <a:off x="1295400" y="893292"/>
            <a:ext cx="4560917" cy="5888508"/>
          </a:xfrm>
          <a:prstGeom prst="rect">
            <a:avLst/>
          </a:prstGeom>
        </p:spPr>
      </p:pic>
      <p:pic>
        <p:nvPicPr>
          <p:cNvPr id="12" name="Picture 11" descr="پروانه مرجوعی - Copy.tif"/>
          <p:cNvPicPr>
            <a:picLocks noChangeAspect="1"/>
          </p:cNvPicPr>
          <p:nvPr/>
        </p:nvPicPr>
        <p:blipFill>
          <a:blip r:embed="rId3" cstate="print"/>
          <a:stretch>
            <a:fillRect/>
          </a:stretch>
        </p:blipFill>
        <p:spPr>
          <a:xfrm>
            <a:off x="457200" y="1447800"/>
            <a:ext cx="8229600" cy="5312535"/>
          </a:xfrm>
          <a:prstGeom prst="rect">
            <a:avLst/>
          </a:prstGeom>
        </p:spPr>
      </p:pic>
      <p:pic>
        <p:nvPicPr>
          <p:cNvPr id="13" name="Picture 12" descr="پروانه مرجوعی - Copy (2).tif"/>
          <p:cNvPicPr>
            <a:picLocks noChangeAspect="1"/>
          </p:cNvPicPr>
          <p:nvPr/>
        </p:nvPicPr>
        <p:blipFill>
          <a:blip r:embed="rId4" cstate="print"/>
          <a:stretch>
            <a:fillRect/>
          </a:stretch>
        </p:blipFill>
        <p:spPr>
          <a:xfrm>
            <a:off x="76200" y="1566930"/>
            <a:ext cx="8915400" cy="498627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800" decel="100000"/>
                                        <p:tgtEl>
                                          <p:spTgt spid="11"/>
                                        </p:tgtEl>
                                      </p:cBhvr>
                                    </p:animEffect>
                                    <p:anim calcmode="lin" valueType="num">
                                      <p:cBhvr>
                                        <p:cTn id="25" dur="800" decel="100000" fill="hold"/>
                                        <p:tgtEl>
                                          <p:spTgt spid="11"/>
                                        </p:tgtEl>
                                        <p:attrNameLst>
                                          <p:attrName>style.rotation</p:attrName>
                                        </p:attrNameLst>
                                      </p:cBhvr>
                                      <p:tavLst>
                                        <p:tav tm="0">
                                          <p:val>
                                            <p:fltVal val="-90"/>
                                          </p:val>
                                        </p:tav>
                                        <p:tav tm="100000">
                                          <p:val>
                                            <p:fltVal val="0"/>
                                          </p:val>
                                        </p:tav>
                                      </p:tavLst>
                                    </p:anim>
                                    <p:anim calcmode="lin" valueType="num">
                                      <p:cBhvr>
                                        <p:cTn id="26" dur="800" decel="100000" fill="hold"/>
                                        <p:tgtEl>
                                          <p:spTgt spid="11"/>
                                        </p:tgtEl>
                                        <p:attrNameLst>
                                          <p:attrName>ppt_x</p:attrName>
                                        </p:attrNameLst>
                                      </p:cBhvr>
                                      <p:tavLst>
                                        <p:tav tm="0">
                                          <p:val>
                                            <p:strVal val="#ppt_x+0.4"/>
                                          </p:val>
                                        </p:tav>
                                        <p:tav tm="100000">
                                          <p:val>
                                            <p:strVal val="#ppt_x-0.05"/>
                                          </p:val>
                                        </p:tav>
                                      </p:tavLst>
                                    </p:anim>
                                    <p:anim calcmode="lin" valueType="num">
                                      <p:cBhvr>
                                        <p:cTn id="27" dur="800" decel="100000" fill="hold"/>
                                        <p:tgtEl>
                                          <p:spTgt spid="11"/>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1000"/>
                                        <p:tgtEl>
                                          <p:spTgt spid="11"/>
                                        </p:tgtEl>
                                        <p:attrNameLst>
                                          <p:attrName>ppt_x</p:attrName>
                                        </p:attrNameLst>
                                      </p:cBhvr>
                                      <p:tavLst>
                                        <p:tav tm="0">
                                          <p:val>
                                            <p:strVal val="ppt_x"/>
                                          </p:val>
                                        </p:tav>
                                        <p:tav tm="100000">
                                          <p:val>
                                            <p:strVal val="ppt_x"/>
                                          </p:val>
                                        </p:tav>
                                      </p:tavLst>
                                    </p:anim>
                                    <p:anim calcmode="lin" valueType="num">
                                      <p:cBhvr additive="base">
                                        <p:cTn id="34" dur="1000"/>
                                        <p:tgtEl>
                                          <p:spTgt spid="11"/>
                                        </p:tgtEl>
                                        <p:attrNameLst>
                                          <p:attrName>ppt_y</p:attrName>
                                        </p:attrNameLst>
                                      </p:cBhvr>
                                      <p:tavLst>
                                        <p:tav tm="0">
                                          <p:val>
                                            <p:strVal val="ppt_y"/>
                                          </p:val>
                                        </p:tav>
                                        <p:tav tm="100000">
                                          <p:val>
                                            <p:strVal val="1+ppt_h/2"/>
                                          </p:val>
                                        </p:tav>
                                      </p:tavLst>
                                    </p:anim>
                                    <p:set>
                                      <p:cBhvr>
                                        <p:cTn id="35" dur="1" fill="hold">
                                          <p:stCondLst>
                                            <p:cond delay="999"/>
                                          </p:stCondLst>
                                        </p:cTn>
                                        <p:tgtEl>
                                          <p:spTgt spid="11"/>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800" decel="100000"/>
                                        <p:tgtEl>
                                          <p:spTgt spid="12"/>
                                        </p:tgtEl>
                                      </p:cBhvr>
                                    </p:animEffect>
                                    <p:anim calcmode="lin" valueType="num">
                                      <p:cBhvr>
                                        <p:cTn id="40" dur="800" decel="100000" fill="hold"/>
                                        <p:tgtEl>
                                          <p:spTgt spid="12"/>
                                        </p:tgtEl>
                                        <p:attrNameLst>
                                          <p:attrName>style.rotation</p:attrName>
                                        </p:attrNameLst>
                                      </p:cBhvr>
                                      <p:tavLst>
                                        <p:tav tm="0">
                                          <p:val>
                                            <p:fltVal val="-90"/>
                                          </p:val>
                                        </p:tav>
                                        <p:tav tm="100000">
                                          <p:val>
                                            <p:fltVal val="0"/>
                                          </p:val>
                                        </p:tav>
                                      </p:tavLst>
                                    </p:anim>
                                    <p:anim calcmode="lin" valueType="num">
                                      <p:cBhvr>
                                        <p:cTn id="41" dur="800" decel="100000" fill="hold"/>
                                        <p:tgtEl>
                                          <p:spTgt spid="12"/>
                                        </p:tgtEl>
                                        <p:attrNameLst>
                                          <p:attrName>ppt_x</p:attrName>
                                        </p:attrNameLst>
                                      </p:cBhvr>
                                      <p:tavLst>
                                        <p:tav tm="0">
                                          <p:val>
                                            <p:strVal val="#ppt_x+0.4"/>
                                          </p:val>
                                        </p:tav>
                                        <p:tav tm="100000">
                                          <p:val>
                                            <p:strVal val="#ppt_x-0.05"/>
                                          </p:val>
                                        </p:tav>
                                      </p:tavLst>
                                    </p:anim>
                                    <p:anim calcmode="lin" valueType="num">
                                      <p:cBhvr>
                                        <p:cTn id="42" dur="800" decel="100000" fill="hold"/>
                                        <p:tgtEl>
                                          <p:spTgt spid="12"/>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1000"/>
                                        <p:tgtEl>
                                          <p:spTgt spid="12"/>
                                        </p:tgtEl>
                                        <p:attrNameLst>
                                          <p:attrName>ppt_x</p:attrName>
                                        </p:attrNameLst>
                                      </p:cBhvr>
                                      <p:tavLst>
                                        <p:tav tm="0">
                                          <p:val>
                                            <p:strVal val="ppt_x"/>
                                          </p:val>
                                        </p:tav>
                                        <p:tav tm="100000">
                                          <p:val>
                                            <p:strVal val="ppt_x"/>
                                          </p:val>
                                        </p:tav>
                                      </p:tavLst>
                                    </p:anim>
                                    <p:anim calcmode="lin" valueType="num">
                                      <p:cBhvr additive="base">
                                        <p:cTn id="49" dur="1000"/>
                                        <p:tgtEl>
                                          <p:spTgt spid="12"/>
                                        </p:tgtEl>
                                        <p:attrNameLst>
                                          <p:attrName>ppt_y</p:attrName>
                                        </p:attrNameLst>
                                      </p:cBhvr>
                                      <p:tavLst>
                                        <p:tav tm="0">
                                          <p:val>
                                            <p:strVal val="ppt_y"/>
                                          </p:val>
                                        </p:tav>
                                        <p:tav tm="100000">
                                          <p:val>
                                            <p:strVal val="1+ppt_h/2"/>
                                          </p:val>
                                        </p:tav>
                                      </p:tavLst>
                                    </p:anim>
                                    <p:set>
                                      <p:cBhvr>
                                        <p:cTn id="50" dur="1" fill="hold">
                                          <p:stCondLst>
                                            <p:cond delay="999"/>
                                          </p:stCondLst>
                                        </p:cTn>
                                        <p:tgtEl>
                                          <p:spTgt spid="12"/>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800" decel="100000"/>
                                        <p:tgtEl>
                                          <p:spTgt spid="13"/>
                                        </p:tgtEl>
                                      </p:cBhvr>
                                    </p:animEffect>
                                    <p:anim calcmode="lin" valueType="num">
                                      <p:cBhvr>
                                        <p:cTn id="55" dur="800" decel="100000" fill="hold"/>
                                        <p:tgtEl>
                                          <p:spTgt spid="13"/>
                                        </p:tgtEl>
                                        <p:attrNameLst>
                                          <p:attrName>style.rotation</p:attrName>
                                        </p:attrNameLst>
                                      </p:cBhvr>
                                      <p:tavLst>
                                        <p:tav tm="0">
                                          <p:val>
                                            <p:fltVal val="-90"/>
                                          </p:val>
                                        </p:tav>
                                        <p:tav tm="100000">
                                          <p:val>
                                            <p:fltVal val="0"/>
                                          </p:val>
                                        </p:tav>
                                      </p:tavLst>
                                    </p:anim>
                                    <p:anim calcmode="lin" valueType="num">
                                      <p:cBhvr>
                                        <p:cTn id="56" dur="800" decel="100000" fill="hold"/>
                                        <p:tgtEl>
                                          <p:spTgt spid="13"/>
                                        </p:tgtEl>
                                        <p:attrNameLst>
                                          <p:attrName>ppt_x</p:attrName>
                                        </p:attrNameLst>
                                      </p:cBhvr>
                                      <p:tavLst>
                                        <p:tav tm="0">
                                          <p:val>
                                            <p:strVal val="#ppt_x+0.4"/>
                                          </p:val>
                                        </p:tav>
                                        <p:tav tm="100000">
                                          <p:val>
                                            <p:strVal val="#ppt_x-0.05"/>
                                          </p:val>
                                        </p:tav>
                                      </p:tavLst>
                                    </p:anim>
                                    <p:anim calcmode="lin" valueType="num">
                                      <p:cBhvr>
                                        <p:cTn id="57" dur="800" decel="100000" fill="hold"/>
                                        <p:tgtEl>
                                          <p:spTgt spid="13"/>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343400" y="762000"/>
            <a:ext cx="48006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مرجوعي؛</a:t>
            </a:r>
            <a:r>
              <a:rPr kumimoji="0" lang="fa-IR" sz="3200" b="1" i="0" u="none" strike="noStrike" kern="1200" cap="none" spc="0" normalizeH="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 گواهي مبدا داخلي</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8" name="Picture 7" descr="javid2001.tif"/>
          <p:cNvPicPr>
            <a:picLocks noChangeAspect="1"/>
          </p:cNvPicPr>
          <p:nvPr/>
        </p:nvPicPr>
        <p:blipFill>
          <a:blip r:embed="rId2" cstate="print"/>
          <a:stretch>
            <a:fillRect/>
          </a:stretch>
        </p:blipFill>
        <p:spPr>
          <a:xfrm>
            <a:off x="1828801" y="1403542"/>
            <a:ext cx="4191000" cy="5410915"/>
          </a:xfrm>
          <a:prstGeom prst="rect">
            <a:avLst/>
          </a:prstGeom>
        </p:spPr>
      </p:pic>
      <p:pic>
        <p:nvPicPr>
          <p:cNvPr id="9" name="Picture 8" descr="javid2001 - Copy.tif"/>
          <p:cNvPicPr>
            <a:picLocks noChangeAspect="1"/>
          </p:cNvPicPr>
          <p:nvPr/>
        </p:nvPicPr>
        <p:blipFill>
          <a:blip r:embed="rId3" cstate="print"/>
          <a:stretch>
            <a:fillRect/>
          </a:stretch>
        </p:blipFill>
        <p:spPr>
          <a:xfrm>
            <a:off x="76200" y="1664594"/>
            <a:ext cx="8991600" cy="4507606"/>
          </a:xfrm>
          <a:prstGeom prst="rect">
            <a:avLst/>
          </a:prstGeom>
        </p:spPr>
      </p:pic>
      <p:pic>
        <p:nvPicPr>
          <p:cNvPr id="10" name="Picture 9" descr="javid2001 - Copy (2).tif"/>
          <p:cNvPicPr>
            <a:picLocks noChangeAspect="1"/>
          </p:cNvPicPr>
          <p:nvPr/>
        </p:nvPicPr>
        <p:blipFill>
          <a:blip r:embed="rId4" cstate="print"/>
          <a:stretch>
            <a:fillRect/>
          </a:stretch>
        </p:blipFill>
        <p:spPr>
          <a:xfrm>
            <a:off x="381000" y="1600200"/>
            <a:ext cx="8467344" cy="51054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800" decel="100000"/>
                                        <p:tgtEl>
                                          <p:spTgt spid="8"/>
                                        </p:tgtEl>
                                      </p:cBhvr>
                                    </p:animEffect>
                                    <p:anim calcmode="lin" valueType="num">
                                      <p:cBhvr>
                                        <p:cTn id="25" dur="800" decel="100000" fill="hold"/>
                                        <p:tgtEl>
                                          <p:spTgt spid="8"/>
                                        </p:tgtEl>
                                        <p:attrNameLst>
                                          <p:attrName>style.rotation</p:attrName>
                                        </p:attrNameLst>
                                      </p:cBhvr>
                                      <p:tavLst>
                                        <p:tav tm="0">
                                          <p:val>
                                            <p:fltVal val="-90"/>
                                          </p:val>
                                        </p:tav>
                                        <p:tav tm="100000">
                                          <p:val>
                                            <p:fltVal val="0"/>
                                          </p:val>
                                        </p:tav>
                                      </p:tavLst>
                                    </p:anim>
                                    <p:anim calcmode="lin" valueType="num">
                                      <p:cBhvr>
                                        <p:cTn id="26" dur="800" decel="100000" fill="hold"/>
                                        <p:tgtEl>
                                          <p:spTgt spid="8"/>
                                        </p:tgtEl>
                                        <p:attrNameLst>
                                          <p:attrName>ppt_x</p:attrName>
                                        </p:attrNameLst>
                                      </p:cBhvr>
                                      <p:tavLst>
                                        <p:tav tm="0">
                                          <p:val>
                                            <p:strVal val="#ppt_x+0.4"/>
                                          </p:val>
                                        </p:tav>
                                        <p:tav tm="100000">
                                          <p:val>
                                            <p:strVal val="#ppt_x-0.05"/>
                                          </p:val>
                                        </p:tav>
                                      </p:tavLst>
                                    </p:anim>
                                    <p:anim calcmode="lin" valueType="num">
                                      <p:cBhvr>
                                        <p:cTn id="27" dur="800" decel="100000" fill="hold"/>
                                        <p:tgtEl>
                                          <p:spTgt spid="8"/>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1000"/>
                                        <p:tgtEl>
                                          <p:spTgt spid="8"/>
                                        </p:tgtEl>
                                        <p:attrNameLst>
                                          <p:attrName>ppt_x</p:attrName>
                                        </p:attrNameLst>
                                      </p:cBhvr>
                                      <p:tavLst>
                                        <p:tav tm="0">
                                          <p:val>
                                            <p:strVal val="ppt_x"/>
                                          </p:val>
                                        </p:tav>
                                        <p:tav tm="100000">
                                          <p:val>
                                            <p:strVal val="ppt_x"/>
                                          </p:val>
                                        </p:tav>
                                      </p:tavLst>
                                    </p:anim>
                                    <p:anim calcmode="lin" valueType="num">
                                      <p:cBhvr additive="base">
                                        <p:cTn id="34" dur="1000"/>
                                        <p:tgtEl>
                                          <p:spTgt spid="8"/>
                                        </p:tgtEl>
                                        <p:attrNameLst>
                                          <p:attrName>ppt_y</p:attrName>
                                        </p:attrNameLst>
                                      </p:cBhvr>
                                      <p:tavLst>
                                        <p:tav tm="0">
                                          <p:val>
                                            <p:strVal val="ppt_y"/>
                                          </p:val>
                                        </p:tav>
                                        <p:tav tm="100000">
                                          <p:val>
                                            <p:strVal val="1+ppt_h/2"/>
                                          </p:val>
                                        </p:tav>
                                      </p:tavLst>
                                    </p:anim>
                                    <p:set>
                                      <p:cBhvr>
                                        <p:cTn id="35" dur="1" fill="hold">
                                          <p:stCondLst>
                                            <p:cond delay="999"/>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800" decel="100000"/>
                                        <p:tgtEl>
                                          <p:spTgt spid="9"/>
                                        </p:tgtEl>
                                      </p:cBhvr>
                                    </p:animEffect>
                                    <p:anim calcmode="lin" valueType="num">
                                      <p:cBhvr>
                                        <p:cTn id="40" dur="800" decel="100000" fill="hold"/>
                                        <p:tgtEl>
                                          <p:spTgt spid="9"/>
                                        </p:tgtEl>
                                        <p:attrNameLst>
                                          <p:attrName>style.rotation</p:attrName>
                                        </p:attrNameLst>
                                      </p:cBhvr>
                                      <p:tavLst>
                                        <p:tav tm="0">
                                          <p:val>
                                            <p:fltVal val="-90"/>
                                          </p:val>
                                        </p:tav>
                                        <p:tav tm="100000">
                                          <p:val>
                                            <p:fltVal val="0"/>
                                          </p:val>
                                        </p:tav>
                                      </p:tavLst>
                                    </p:anim>
                                    <p:anim calcmode="lin" valueType="num">
                                      <p:cBhvr>
                                        <p:cTn id="41" dur="800" decel="100000" fill="hold"/>
                                        <p:tgtEl>
                                          <p:spTgt spid="9"/>
                                        </p:tgtEl>
                                        <p:attrNameLst>
                                          <p:attrName>ppt_x</p:attrName>
                                        </p:attrNameLst>
                                      </p:cBhvr>
                                      <p:tavLst>
                                        <p:tav tm="0">
                                          <p:val>
                                            <p:strVal val="#ppt_x+0.4"/>
                                          </p:val>
                                        </p:tav>
                                        <p:tav tm="100000">
                                          <p:val>
                                            <p:strVal val="#ppt_x-0.05"/>
                                          </p:val>
                                        </p:tav>
                                      </p:tavLst>
                                    </p:anim>
                                    <p:anim calcmode="lin" valueType="num">
                                      <p:cBhvr>
                                        <p:cTn id="42" dur="800" decel="100000" fill="hold"/>
                                        <p:tgtEl>
                                          <p:spTgt spid="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1000"/>
                                        <p:tgtEl>
                                          <p:spTgt spid="9"/>
                                        </p:tgtEl>
                                        <p:attrNameLst>
                                          <p:attrName>ppt_x</p:attrName>
                                        </p:attrNameLst>
                                      </p:cBhvr>
                                      <p:tavLst>
                                        <p:tav tm="0">
                                          <p:val>
                                            <p:strVal val="ppt_x"/>
                                          </p:val>
                                        </p:tav>
                                        <p:tav tm="100000">
                                          <p:val>
                                            <p:strVal val="ppt_x"/>
                                          </p:val>
                                        </p:tav>
                                      </p:tavLst>
                                    </p:anim>
                                    <p:anim calcmode="lin" valueType="num">
                                      <p:cBhvr additive="base">
                                        <p:cTn id="49" dur="1000"/>
                                        <p:tgtEl>
                                          <p:spTgt spid="9"/>
                                        </p:tgtEl>
                                        <p:attrNameLst>
                                          <p:attrName>ppt_y</p:attrName>
                                        </p:attrNameLst>
                                      </p:cBhvr>
                                      <p:tavLst>
                                        <p:tav tm="0">
                                          <p:val>
                                            <p:strVal val="ppt_y"/>
                                          </p:val>
                                        </p:tav>
                                        <p:tav tm="100000">
                                          <p:val>
                                            <p:strVal val="1+ppt_h/2"/>
                                          </p:val>
                                        </p:tav>
                                      </p:tavLst>
                                    </p:anim>
                                    <p:set>
                                      <p:cBhvr>
                                        <p:cTn id="50" dur="1" fill="hold">
                                          <p:stCondLst>
                                            <p:cond delay="999"/>
                                          </p:stCondLst>
                                        </p:cTn>
                                        <p:tgtEl>
                                          <p:spTgt spid="9"/>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800" decel="100000"/>
                                        <p:tgtEl>
                                          <p:spTgt spid="10"/>
                                        </p:tgtEl>
                                      </p:cBhvr>
                                    </p:animEffect>
                                    <p:anim calcmode="lin" valueType="num">
                                      <p:cBhvr>
                                        <p:cTn id="55" dur="800" decel="100000" fill="hold"/>
                                        <p:tgtEl>
                                          <p:spTgt spid="10"/>
                                        </p:tgtEl>
                                        <p:attrNameLst>
                                          <p:attrName>style.rotation</p:attrName>
                                        </p:attrNameLst>
                                      </p:cBhvr>
                                      <p:tavLst>
                                        <p:tav tm="0">
                                          <p:val>
                                            <p:fltVal val="-90"/>
                                          </p:val>
                                        </p:tav>
                                        <p:tav tm="100000">
                                          <p:val>
                                            <p:fltVal val="0"/>
                                          </p:val>
                                        </p:tav>
                                      </p:tavLst>
                                    </p:anim>
                                    <p:anim calcmode="lin" valueType="num">
                                      <p:cBhvr>
                                        <p:cTn id="56" dur="800" decel="100000" fill="hold"/>
                                        <p:tgtEl>
                                          <p:spTgt spid="10"/>
                                        </p:tgtEl>
                                        <p:attrNameLst>
                                          <p:attrName>ppt_x</p:attrName>
                                        </p:attrNameLst>
                                      </p:cBhvr>
                                      <p:tavLst>
                                        <p:tav tm="0">
                                          <p:val>
                                            <p:strVal val="#ppt_x+0.4"/>
                                          </p:val>
                                        </p:tav>
                                        <p:tav tm="100000">
                                          <p:val>
                                            <p:strVal val="#ppt_x-0.05"/>
                                          </p:val>
                                        </p:tav>
                                      </p:tavLst>
                                    </p:anim>
                                    <p:anim calcmode="lin" valueType="num">
                                      <p:cBhvr>
                                        <p:cTn id="57" dur="800" decel="100000" fill="hold"/>
                                        <p:tgtEl>
                                          <p:spTgt spid="10"/>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مرجوعي؛</a:t>
            </a:r>
            <a:r>
              <a:rPr kumimoji="0" lang="fa-IR" sz="3200" b="1" i="0" u="none" strike="noStrike" kern="1200" cap="none" spc="0" normalizeH="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 بارنامه خروج</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pic>
        <p:nvPicPr>
          <p:cNvPr id="7" name="Picture 6" descr="بارنامه خروج.tif"/>
          <p:cNvPicPr>
            <a:picLocks noChangeAspect="1"/>
          </p:cNvPicPr>
          <p:nvPr/>
        </p:nvPicPr>
        <p:blipFill>
          <a:blip r:embed="rId2" cstate="print"/>
          <a:stretch>
            <a:fillRect/>
          </a:stretch>
        </p:blipFill>
        <p:spPr>
          <a:xfrm>
            <a:off x="1600200" y="1371600"/>
            <a:ext cx="5311833" cy="5410200"/>
          </a:xfrm>
          <a:prstGeom prst="rect">
            <a:avLst/>
          </a:prstGeom>
        </p:spPr>
      </p:pic>
      <p:pic>
        <p:nvPicPr>
          <p:cNvPr id="8" name="Picture 7" descr="بارنامه خروج - Copy.tif"/>
          <p:cNvPicPr>
            <a:picLocks noChangeAspect="1"/>
          </p:cNvPicPr>
          <p:nvPr/>
        </p:nvPicPr>
        <p:blipFill>
          <a:blip r:embed="rId3" cstate="print"/>
          <a:stretch>
            <a:fillRect/>
          </a:stretch>
        </p:blipFill>
        <p:spPr>
          <a:xfrm>
            <a:off x="152400" y="1585175"/>
            <a:ext cx="8763000" cy="5044225"/>
          </a:xfrm>
          <a:prstGeom prst="rect">
            <a:avLst/>
          </a:prstGeom>
        </p:spPr>
      </p:pic>
      <p:pic>
        <p:nvPicPr>
          <p:cNvPr id="9" name="Picture 8" descr="بارنامه خروج - Copy (2).tif"/>
          <p:cNvPicPr>
            <a:picLocks noChangeAspect="1"/>
          </p:cNvPicPr>
          <p:nvPr/>
        </p:nvPicPr>
        <p:blipFill>
          <a:blip r:embed="rId4" cstate="print"/>
          <a:stretch>
            <a:fillRect/>
          </a:stretch>
        </p:blipFill>
        <p:spPr>
          <a:xfrm>
            <a:off x="503047" y="1447800"/>
            <a:ext cx="8137905" cy="53340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800" decel="100000"/>
                                        <p:tgtEl>
                                          <p:spTgt spid="7"/>
                                        </p:tgtEl>
                                      </p:cBhvr>
                                    </p:animEffect>
                                    <p:anim calcmode="lin" valueType="num">
                                      <p:cBhvr>
                                        <p:cTn id="25" dur="800" decel="100000" fill="hold"/>
                                        <p:tgtEl>
                                          <p:spTgt spid="7"/>
                                        </p:tgtEl>
                                        <p:attrNameLst>
                                          <p:attrName>style.rotation</p:attrName>
                                        </p:attrNameLst>
                                      </p:cBhvr>
                                      <p:tavLst>
                                        <p:tav tm="0">
                                          <p:val>
                                            <p:fltVal val="-90"/>
                                          </p:val>
                                        </p:tav>
                                        <p:tav tm="100000">
                                          <p:val>
                                            <p:fltVal val="0"/>
                                          </p:val>
                                        </p:tav>
                                      </p:tavLst>
                                    </p:anim>
                                    <p:anim calcmode="lin" valueType="num">
                                      <p:cBhvr>
                                        <p:cTn id="26" dur="800" decel="100000" fill="hold"/>
                                        <p:tgtEl>
                                          <p:spTgt spid="7"/>
                                        </p:tgtEl>
                                        <p:attrNameLst>
                                          <p:attrName>ppt_x</p:attrName>
                                        </p:attrNameLst>
                                      </p:cBhvr>
                                      <p:tavLst>
                                        <p:tav tm="0">
                                          <p:val>
                                            <p:strVal val="#ppt_x+0.4"/>
                                          </p:val>
                                        </p:tav>
                                        <p:tav tm="100000">
                                          <p:val>
                                            <p:strVal val="#ppt_x-0.05"/>
                                          </p:val>
                                        </p:tav>
                                      </p:tavLst>
                                    </p:anim>
                                    <p:anim calcmode="lin" valueType="num">
                                      <p:cBhvr>
                                        <p:cTn id="27" dur="800" decel="100000" fill="hold"/>
                                        <p:tgtEl>
                                          <p:spTgt spid="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1000"/>
                                        <p:tgtEl>
                                          <p:spTgt spid="7"/>
                                        </p:tgtEl>
                                        <p:attrNameLst>
                                          <p:attrName>ppt_x</p:attrName>
                                        </p:attrNameLst>
                                      </p:cBhvr>
                                      <p:tavLst>
                                        <p:tav tm="0">
                                          <p:val>
                                            <p:strVal val="ppt_x"/>
                                          </p:val>
                                        </p:tav>
                                        <p:tav tm="100000">
                                          <p:val>
                                            <p:strVal val="ppt_x"/>
                                          </p:val>
                                        </p:tav>
                                      </p:tavLst>
                                    </p:anim>
                                    <p:anim calcmode="lin" valueType="num">
                                      <p:cBhvr additive="base">
                                        <p:cTn id="34" dur="1000"/>
                                        <p:tgtEl>
                                          <p:spTgt spid="7"/>
                                        </p:tgtEl>
                                        <p:attrNameLst>
                                          <p:attrName>ppt_y</p:attrName>
                                        </p:attrNameLst>
                                      </p:cBhvr>
                                      <p:tavLst>
                                        <p:tav tm="0">
                                          <p:val>
                                            <p:strVal val="ppt_y"/>
                                          </p:val>
                                        </p:tav>
                                        <p:tav tm="100000">
                                          <p:val>
                                            <p:strVal val="1+ppt_h/2"/>
                                          </p:val>
                                        </p:tav>
                                      </p:tavLst>
                                    </p:anim>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1000"/>
                            </p:stCondLst>
                            <p:childTnLst>
                              <p:par>
                                <p:cTn id="37" presetID="3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800" decel="100000"/>
                                        <p:tgtEl>
                                          <p:spTgt spid="8"/>
                                        </p:tgtEl>
                                      </p:cBhvr>
                                    </p:animEffect>
                                    <p:anim calcmode="lin" valueType="num">
                                      <p:cBhvr>
                                        <p:cTn id="40" dur="800" decel="100000" fill="hold"/>
                                        <p:tgtEl>
                                          <p:spTgt spid="8"/>
                                        </p:tgtEl>
                                        <p:attrNameLst>
                                          <p:attrName>style.rotation</p:attrName>
                                        </p:attrNameLst>
                                      </p:cBhvr>
                                      <p:tavLst>
                                        <p:tav tm="0">
                                          <p:val>
                                            <p:fltVal val="-90"/>
                                          </p:val>
                                        </p:tav>
                                        <p:tav tm="100000">
                                          <p:val>
                                            <p:fltVal val="0"/>
                                          </p:val>
                                        </p:tav>
                                      </p:tavLst>
                                    </p:anim>
                                    <p:anim calcmode="lin" valueType="num">
                                      <p:cBhvr>
                                        <p:cTn id="41" dur="800" decel="100000" fill="hold"/>
                                        <p:tgtEl>
                                          <p:spTgt spid="8"/>
                                        </p:tgtEl>
                                        <p:attrNameLst>
                                          <p:attrName>ppt_x</p:attrName>
                                        </p:attrNameLst>
                                      </p:cBhvr>
                                      <p:tavLst>
                                        <p:tav tm="0">
                                          <p:val>
                                            <p:strVal val="#ppt_x+0.4"/>
                                          </p:val>
                                        </p:tav>
                                        <p:tav tm="100000">
                                          <p:val>
                                            <p:strVal val="#ppt_x-0.05"/>
                                          </p:val>
                                        </p:tav>
                                      </p:tavLst>
                                    </p:anim>
                                    <p:anim calcmode="lin" valueType="num">
                                      <p:cBhvr>
                                        <p:cTn id="42" dur="800" decel="100000" fill="hold"/>
                                        <p:tgtEl>
                                          <p:spTgt spid="8"/>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1000"/>
                                        <p:tgtEl>
                                          <p:spTgt spid="8"/>
                                        </p:tgtEl>
                                        <p:attrNameLst>
                                          <p:attrName>ppt_x</p:attrName>
                                        </p:attrNameLst>
                                      </p:cBhvr>
                                      <p:tavLst>
                                        <p:tav tm="0">
                                          <p:val>
                                            <p:strVal val="ppt_x"/>
                                          </p:val>
                                        </p:tav>
                                        <p:tav tm="100000">
                                          <p:val>
                                            <p:strVal val="ppt_x"/>
                                          </p:val>
                                        </p:tav>
                                      </p:tavLst>
                                    </p:anim>
                                    <p:anim calcmode="lin" valueType="num">
                                      <p:cBhvr additive="base">
                                        <p:cTn id="49" dur="1000"/>
                                        <p:tgtEl>
                                          <p:spTgt spid="8"/>
                                        </p:tgtEl>
                                        <p:attrNameLst>
                                          <p:attrName>ppt_y</p:attrName>
                                        </p:attrNameLst>
                                      </p:cBhvr>
                                      <p:tavLst>
                                        <p:tav tm="0">
                                          <p:val>
                                            <p:strVal val="ppt_y"/>
                                          </p:val>
                                        </p:tav>
                                        <p:tav tm="100000">
                                          <p:val>
                                            <p:strVal val="1+ppt_h/2"/>
                                          </p:val>
                                        </p:tav>
                                      </p:tavLst>
                                    </p:anim>
                                    <p:set>
                                      <p:cBhvr>
                                        <p:cTn id="50" dur="1" fill="hold">
                                          <p:stCondLst>
                                            <p:cond delay="999"/>
                                          </p:stCondLst>
                                        </p:cTn>
                                        <p:tgtEl>
                                          <p:spTgt spid="8"/>
                                        </p:tgtEl>
                                        <p:attrNameLst>
                                          <p:attrName>style.visibility</p:attrName>
                                        </p:attrNameLst>
                                      </p:cBhvr>
                                      <p:to>
                                        <p:strVal val="hidden"/>
                                      </p:to>
                                    </p:set>
                                  </p:childTnLst>
                                </p:cTn>
                              </p:par>
                            </p:childTnLst>
                          </p:cTn>
                        </p:par>
                        <p:par>
                          <p:cTn id="51" fill="hold">
                            <p:stCondLst>
                              <p:cond delay="1000"/>
                            </p:stCondLst>
                            <p:childTnLst>
                              <p:par>
                                <p:cTn id="52" presetID="30" presetClass="entr" presetSubtype="0"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800" decel="100000"/>
                                        <p:tgtEl>
                                          <p:spTgt spid="9"/>
                                        </p:tgtEl>
                                      </p:cBhvr>
                                    </p:animEffect>
                                    <p:anim calcmode="lin" valueType="num">
                                      <p:cBhvr>
                                        <p:cTn id="55" dur="800" decel="100000" fill="hold"/>
                                        <p:tgtEl>
                                          <p:spTgt spid="9"/>
                                        </p:tgtEl>
                                        <p:attrNameLst>
                                          <p:attrName>style.rotation</p:attrName>
                                        </p:attrNameLst>
                                      </p:cBhvr>
                                      <p:tavLst>
                                        <p:tav tm="0">
                                          <p:val>
                                            <p:fltVal val="-90"/>
                                          </p:val>
                                        </p:tav>
                                        <p:tav tm="100000">
                                          <p:val>
                                            <p:fltVal val="0"/>
                                          </p:val>
                                        </p:tav>
                                      </p:tavLst>
                                    </p:anim>
                                    <p:anim calcmode="lin" valueType="num">
                                      <p:cBhvr>
                                        <p:cTn id="56" dur="800" decel="100000" fill="hold"/>
                                        <p:tgtEl>
                                          <p:spTgt spid="9"/>
                                        </p:tgtEl>
                                        <p:attrNameLst>
                                          <p:attrName>ppt_x</p:attrName>
                                        </p:attrNameLst>
                                      </p:cBhvr>
                                      <p:tavLst>
                                        <p:tav tm="0">
                                          <p:val>
                                            <p:strVal val="#ppt_x+0.4"/>
                                          </p:val>
                                        </p:tav>
                                        <p:tav tm="100000">
                                          <p:val>
                                            <p:strVal val="#ppt_x-0.05"/>
                                          </p:val>
                                        </p:tav>
                                      </p:tavLst>
                                    </p:anim>
                                    <p:anim calcmode="lin" valueType="num">
                                      <p:cBhvr>
                                        <p:cTn id="57" dur="800" decel="100000" fill="hold"/>
                                        <p:tgtEl>
                                          <p:spTgt spid="9"/>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0" y="762000"/>
            <a:ext cx="53340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از طريق قرارداد (</a:t>
            </a:r>
            <a:r>
              <a:rPr lang="en-US" sz="3000" b="1" dirty="0" smtClean="0">
                <a:solidFill>
                  <a:schemeClr val="accent2"/>
                </a:solidFill>
                <a:effectLst>
                  <a:outerShdw blurRad="38100" dist="38100" dir="2700000" algn="tl">
                    <a:srgbClr val="000000">
                      <a:alpha val="43137"/>
                    </a:srgbClr>
                  </a:outerShdw>
                </a:effectLst>
                <a:latin typeface="Times New Roman" pitchFamily="18" charset="0"/>
                <a:ea typeface="+mj-ea"/>
                <a:cs typeface="Times New Roman" pitchFamily="18" charset="0"/>
              </a:rPr>
              <a:t>SWAP</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Title 1"/>
          <p:cNvSpPr txBox="1">
            <a:spLocks/>
          </p:cNvSpPr>
          <p:nvPr/>
        </p:nvSpPr>
        <p:spPr>
          <a:xfrm>
            <a:off x="4572000" y="1981200"/>
            <a:ext cx="4343400" cy="2057400"/>
          </a:xfrm>
          <a:prstGeom prst="rect">
            <a:avLst/>
          </a:prstGeom>
        </p:spPr>
        <p:txBody>
          <a:bodyPr anchor="ctr" anchorCtr="0">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effectLst>
                  <a:outerShdw blurRad="38100" dist="38100" dir="2700000" algn="tl">
                    <a:srgbClr val="000000">
                      <a:alpha val="43137"/>
                    </a:srgbClr>
                  </a:outerShdw>
                </a:effectLst>
                <a:uLnTx/>
                <a:uFillTx/>
                <a:latin typeface="Tahoma" pitchFamily="34" charset="0"/>
                <a:ea typeface="+mj-ea"/>
                <a:cs typeface="B Titr" pitchFamily="2" charset="-78"/>
              </a:rPr>
              <a:t>شرايط عادي</a:t>
            </a:r>
            <a:r>
              <a:rPr lang="fa-IR" sz="3200" b="1" dirty="0" smtClean="0">
                <a:effectLst>
                  <a:outerShdw blurRad="38100" dist="38100" dir="2700000" algn="tl">
                    <a:srgbClr val="000000">
                      <a:alpha val="43137"/>
                    </a:srgbClr>
                  </a:outerShdw>
                </a:effectLst>
                <a:latin typeface="Tahoma" pitchFamily="34" charset="0"/>
                <a:ea typeface="+mj-ea"/>
                <a:cs typeface="B Titr" pitchFamily="2" charset="-78"/>
              </a:rPr>
              <a:t>:</a:t>
            </a:r>
            <a:endParaRPr lang="en-US" sz="3200" b="1" dirty="0" smtClean="0">
              <a:effectLst>
                <a:outerShdw blurRad="38100" dist="38100" dir="2700000" algn="tl">
                  <a:srgbClr val="000000">
                    <a:alpha val="43137"/>
                  </a:srgbClr>
                </a:outerShdw>
              </a:effectLst>
              <a:latin typeface="Tahoma" pitchFamily="34" charset="0"/>
              <a:ea typeface="+mj-ea"/>
              <a:cs typeface="B Titr" pitchFamily="2" charset="-78"/>
            </a:endParaRPr>
          </a:p>
          <a:p>
            <a:pPr marL="0" marR="0" lvl="0" indent="0" algn="r" defTabSz="914400" rtl="1" eaLnBrk="1" fontAlgn="auto" latinLnBrk="0" hangingPunct="1">
              <a:lnSpc>
                <a:spcPct val="100000"/>
              </a:lnSpc>
              <a:spcBef>
                <a:spcPct val="0"/>
              </a:spcBef>
              <a:spcAft>
                <a:spcPts val="0"/>
              </a:spcAft>
              <a:buClrTx/>
              <a:buSzTx/>
              <a:buFontTx/>
              <a:buNone/>
              <a:tabLst/>
              <a:defRPr/>
            </a:pPr>
            <a:endParaRPr lang="en-US" sz="2400" dirty="0" smtClean="0">
              <a:latin typeface="Tahoma" pitchFamily="34" charset="0"/>
              <a:ea typeface="+mj-ea"/>
              <a:cs typeface="B Nazanin" pitchFamily="2" charset="-78"/>
            </a:endParaRPr>
          </a:p>
          <a:p>
            <a:pPr marL="0" marR="0" lvl="0" indent="0" algn="r" defTabSz="914400" rtl="1" eaLnBrk="1" fontAlgn="auto" latinLnBrk="0" hangingPunct="1">
              <a:lnSpc>
                <a:spcPct val="100000"/>
              </a:lnSpc>
              <a:spcBef>
                <a:spcPct val="0"/>
              </a:spcBef>
              <a:spcAft>
                <a:spcPts val="0"/>
              </a:spcAft>
              <a:buClrTx/>
              <a:buSzTx/>
              <a:buFontTx/>
              <a:buNone/>
              <a:tabLst/>
              <a:defRPr/>
            </a:pPr>
            <a:r>
              <a:rPr lang="fa-IR" sz="2400" dirty="0" smtClean="0">
                <a:latin typeface="Tahoma" pitchFamily="34" charset="0"/>
                <a:ea typeface="+mj-ea"/>
                <a:cs typeface="B Nazanin" pitchFamily="2" charset="-78"/>
              </a:rPr>
              <a:t>در این حالت تامین کننده به خریدار در کشور دوم کالا می دهد</a:t>
            </a:r>
          </a:p>
        </p:txBody>
      </p:sp>
      <p:grpSp>
        <p:nvGrpSpPr>
          <p:cNvPr id="2" name="Group 22"/>
          <p:cNvGrpSpPr/>
          <p:nvPr/>
        </p:nvGrpSpPr>
        <p:grpSpPr>
          <a:xfrm>
            <a:off x="-32026" y="3280228"/>
            <a:ext cx="5061226" cy="3425372"/>
            <a:chOff x="197893" y="2823028"/>
            <a:chExt cx="5212307" cy="3425372"/>
          </a:xfrm>
        </p:grpSpPr>
        <p:grpSp>
          <p:nvGrpSpPr>
            <p:cNvPr id="5" name="Group 15"/>
            <p:cNvGrpSpPr/>
            <p:nvPr/>
          </p:nvGrpSpPr>
          <p:grpSpPr>
            <a:xfrm>
              <a:off x="197893" y="2823028"/>
              <a:ext cx="5212307" cy="3425372"/>
              <a:chOff x="197893" y="2823028"/>
              <a:chExt cx="5212307" cy="3425372"/>
            </a:xfrm>
          </p:grpSpPr>
          <p:sp>
            <p:nvSpPr>
              <p:cNvPr id="31" name="TextBox 30"/>
              <p:cNvSpPr txBox="1"/>
              <p:nvPr/>
            </p:nvSpPr>
            <p:spPr>
              <a:xfrm>
                <a:off x="1407994" y="4876800"/>
                <a:ext cx="1676400" cy="400110"/>
              </a:xfrm>
              <a:prstGeom prst="rect">
                <a:avLst/>
              </a:prstGeom>
              <a:noFill/>
            </p:spPr>
            <p:txBody>
              <a:bodyPr wrap="square" rtlCol="0" anchor="ctr" anchorCtr="1">
                <a:spAutoFit/>
              </a:bodyPr>
              <a:lstStyle/>
              <a:p>
                <a:r>
                  <a:rPr lang="fa-IR" sz="2000" b="1" dirty="0" smtClean="0">
                    <a:solidFill>
                      <a:srgbClr val="FF0000"/>
                    </a:solidFill>
                    <a:effectLst>
                      <a:outerShdw blurRad="38100" dist="38100" dir="2700000" algn="tl">
                        <a:srgbClr val="000000">
                          <a:alpha val="43137"/>
                        </a:srgbClr>
                      </a:outerShdw>
                    </a:effectLst>
                    <a:latin typeface="Times New Roman" pitchFamily="18" charset="0"/>
                    <a:cs typeface="B Nazanin" pitchFamily="2" charset="-78"/>
                  </a:rPr>
                  <a:t>تامین کننده</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B Nazanin" pitchFamily="2" charset="-78"/>
                </a:endParaRPr>
              </a:p>
            </p:txBody>
          </p:sp>
          <p:sp>
            <p:nvSpPr>
              <p:cNvPr id="32" name="TextBox 31"/>
              <p:cNvSpPr txBox="1"/>
              <p:nvPr/>
            </p:nvSpPr>
            <p:spPr>
              <a:xfrm>
                <a:off x="1407994" y="3352800"/>
                <a:ext cx="1255594" cy="646331"/>
              </a:xfrm>
              <a:prstGeom prst="rect">
                <a:avLst/>
              </a:prstGeom>
              <a:noFill/>
            </p:spPr>
            <p:txBody>
              <a:bodyPr wrap="square" rtlCol="0" anchor="ctr" anchorCtr="1">
                <a:spAutoFit/>
              </a:bodyPr>
              <a:lstStyle/>
              <a:p>
                <a:pPr algn="ctr"/>
                <a:r>
                  <a:rPr lang="fa-IR" b="1" dirty="0" smtClean="0">
                    <a:solidFill>
                      <a:srgbClr val="002060"/>
                    </a:solidFill>
                    <a:effectLst>
                      <a:outerShdw blurRad="38100" dist="38100" dir="2700000" algn="tl">
                        <a:srgbClr val="000000">
                          <a:alpha val="43137"/>
                        </a:srgbClr>
                      </a:outerShdw>
                    </a:effectLst>
                    <a:latin typeface="Times New Roman" pitchFamily="18" charset="0"/>
                    <a:cs typeface="B Nazanin" pitchFamily="2" charset="-78"/>
                  </a:rPr>
                  <a:t>خریدار</a:t>
                </a:r>
                <a:endParaRPr lang="en-US" b="1" dirty="0" smtClean="0">
                  <a:solidFill>
                    <a:srgbClr val="002060"/>
                  </a:solidFill>
                  <a:effectLst>
                    <a:outerShdw blurRad="38100" dist="38100" dir="2700000" algn="tl">
                      <a:srgbClr val="000000">
                        <a:alpha val="43137"/>
                      </a:srgbClr>
                    </a:outerShdw>
                  </a:effectLst>
                  <a:latin typeface="Times New Roman" pitchFamily="18" charset="0"/>
                  <a:cs typeface="B Nazanin" pitchFamily="2" charset="-78"/>
                </a:endParaRPr>
              </a:p>
              <a:p>
                <a:pPr algn="ctr"/>
                <a:r>
                  <a:rPr lang="fa-IR" b="1" dirty="0" smtClean="0">
                    <a:solidFill>
                      <a:srgbClr val="002060"/>
                    </a:solidFill>
                    <a:effectLst>
                      <a:outerShdw blurRad="38100" dist="38100" dir="2700000" algn="tl">
                        <a:srgbClr val="000000">
                          <a:alpha val="43137"/>
                        </a:srgbClr>
                      </a:outerShdw>
                    </a:effectLst>
                    <a:latin typeface="Times New Roman" pitchFamily="18" charset="0"/>
                    <a:cs typeface="B Nazanin" pitchFamily="2" charset="-78"/>
                  </a:rPr>
                  <a:t>(وارد کننده)</a:t>
                </a:r>
                <a:endParaRPr lang="en-US" b="1" dirty="0">
                  <a:solidFill>
                    <a:srgbClr val="002060"/>
                  </a:solidFill>
                  <a:effectLst>
                    <a:outerShdw blurRad="38100" dist="38100" dir="2700000" algn="tl">
                      <a:srgbClr val="000000">
                        <a:alpha val="43137"/>
                      </a:srgbClr>
                    </a:outerShdw>
                  </a:effectLst>
                  <a:latin typeface="Times New Roman" pitchFamily="18" charset="0"/>
                  <a:cs typeface="B Nazanin" pitchFamily="2" charset="-78"/>
                </a:endParaRPr>
              </a:p>
            </p:txBody>
          </p:sp>
          <p:sp>
            <p:nvSpPr>
              <p:cNvPr id="33" name="TextBox 32"/>
              <p:cNvSpPr txBox="1"/>
              <p:nvPr/>
            </p:nvSpPr>
            <p:spPr>
              <a:xfrm>
                <a:off x="197893" y="5373469"/>
                <a:ext cx="1524000" cy="646331"/>
              </a:xfrm>
              <a:prstGeom prst="rect">
                <a:avLst/>
              </a:prstGeom>
              <a:noFill/>
            </p:spPr>
            <p:txBody>
              <a:bodyPr wrap="square" rtlCol="0" anchor="ctr" anchorCtr="1">
                <a:spAutoFit/>
              </a:bodyPr>
              <a:lstStyle/>
              <a:p>
                <a:pPr algn="ctr"/>
                <a:r>
                  <a:rPr lang="fa-IR" b="1" dirty="0" smtClean="0">
                    <a:solidFill>
                      <a:srgbClr val="FF00FF"/>
                    </a:solidFill>
                    <a:effectLst>
                      <a:outerShdw blurRad="38100" dist="38100" dir="2700000" algn="tl">
                        <a:srgbClr val="000000">
                          <a:alpha val="43137"/>
                        </a:srgbClr>
                      </a:outerShdw>
                    </a:effectLst>
                    <a:latin typeface="Times New Roman" pitchFamily="18" charset="0"/>
                    <a:cs typeface="B Nazanin" pitchFamily="2" charset="-78"/>
                  </a:rPr>
                  <a:t>وارد کننده در کشور سوم</a:t>
                </a:r>
                <a:endParaRPr lang="en-US" b="1" dirty="0">
                  <a:solidFill>
                    <a:srgbClr val="FF00FF"/>
                  </a:solidFill>
                  <a:effectLst>
                    <a:outerShdw blurRad="38100" dist="38100" dir="2700000" algn="tl">
                      <a:srgbClr val="000000">
                        <a:alpha val="43137"/>
                      </a:srgbClr>
                    </a:outerShdw>
                  </a:effectLst>
                  <a:latin typeface="Times New Roman" pitchFamily="18" charset="0"/>
                  <a:cs typeface="B Nazanin" pitchFamily="2" charset="-78"/>
                </a:endParaRPr>
              </a:p>
            </p:txBody>
          </p:sp>
          <p:sp>
            <p:nvSpPr>
              <p:cNvPr id="34" name="TextBox 33"/>
              <p:cNvSpPr txBox="1"/>
              <p:nvPr/>
            </p:nvSpPr>
            <p:spPr>
              <a:xfrm>
                <a:off x="2623458" y="2879466"/>
                <a:ext cx="1752600" cy="646331"/>
              </a:xfrm>
              <a:prstGeom prst="rect">
                <a:avLst/>
              </a:prstGeom>
              <a:noFill/>
            </p:spPr>
            <p:txBody>
              <a:bodyPr wrap="square" rtlCol="0" anchor="ctr" anchorCtr="1">
                <a:spAutoFit/>
              </a:bodyPr>
              <a:lstStyle/>
              <a:p>
                <a:pPr algn="ctr"/>
                <a:r>
                  <a:rPr lang="fa-IR" b="1" dirty="0" smtClean="0">
                    <a:solidFill>
                      <a:srgbClr val="7030A0"/>
                    </a:solidFill>
                    <a:effectLst>
                      <a:outerShdw blurRad="38100" dist="38100" dir="2700000" algn="tl">
                        <a:srgbClr val="000000">
                          <a:alpha val="43137"/>
                        </a:srgbClr>
                      </a:outerShdw>
                    </a:effectLst>
                    <a:latin typeface="Times New Roman" pitchFamily="18" charset="0"/>
                    <a:cs typeface="B Nazanin" pitchFamily="2" charset="-78"/>
                  </a:rPr>
                  <a:t>صادر کننده در کشور اول</a:t>
                </a:r>
                <a:endParaRPr lang="en-US" b="1" dirty="0" smtClean="0">
                  <a:solidFill>
                    <a:srgbClr val="7030A0"/>
                  </a:solidFill>
                  <a:effectLst>
                    <a:outerShdw blurRad="38100" dist="38100" dir="2700000" algn="tl">
                      <a:srgbClr val="000000">
                        <a:alpha val="43137"/>
                      </a:srgbClr>
                    </a:outerShdw>
                  </a:effectLst>
                  <a:latin typeface="Times New Roman" pitchFamily="18" charset="0"/>
                  <a:cs typeface="B Nazanin" pitchFamily="2" charset="-78"/>
                </a:endParaRPr>
              </a:p>
            </p:txBody>
          </p:sp>
          <p:sp>
            <p:nvSpPr>
              <p:cNvPr id="35" name="Freeform 34"/>
              <p:cNvSpPr/>
              <p:nvPr/>
            </p:nvSpPr>
            <p:spPr>
              <a:xfrm>
                <a:off x="1288142" y="2823028"/>
                <a:ext cx="4122058" cy="3425372"/>
              </a:xfrm>
              <a:custGeom>
                <a:avLst/>
                <a:gdLst>
                  <a:gd name="connsiteX0" fmla="*/ 1291772 w 5638801"/>
                  <a:gd name="connsiteY0" fmla="*/ 3614057 h 3614057"/>
                  <a:gd name="connsiteX1" fmla="*/ 203200 w 5638801"/>
                  <a:gd name="connsiteY1" fmla="*/ 2206171 h 3614057"/>
                  <a:gd name="connsiteX2" fmla="*/ 72572 w 5638801"/>
                  <a:gd name="connsiteY2" fmla="*/ 1045028 h 3614057"/>
                  <a:gd name="connsiteX3" fmla="*/ 362858 w 5638801"/>
                  <a:gd name="connsiteY3" fmla="*/ 159657 h 3614057"/>
                  <a:gd name="connsiteX4" fmla="*/ 1045029 w 5638801"/>
                  <a:gd name="connsiteY4" fmla="*/ 87085 h 3614057"/>
                  <a:gd name="connsiteX5" fmla="*/ 1669143 w 5638801"/>
                  <a:gd name="connsiteY5" fmla="*/ 174171 h 3614057"/>
                  <a:gd name="connsiteX6" fmla="*/ 1828800 w 5638801"/>
                  <a:gd name="connsiteY6" fmla="*/ 986971 h 3614057"/>
                  <a:gd name="connsiteX7" fmla="*/ 2380343 w 5638801"/>
                  <a:gd name="connsiteY7" fmla="*/ 1277257 h 3614057"/>
                  <a:gd name="connsiteX8" fmla="*/ 2975429 w 5638801"/>
                  <a:gd name="connsiteY8" fmla="*/ 1611085 h 3614057"/>
                  <a:gd name="connsiteX9" fmla="*/ 3541486 w 5638801"/>
                  <a:gd name="connsiteY9" fmla="*/ 1654628 h 3614057"/>
                  <a:gd name="connsiteX10" fmla="*/ 3875315 w 5638801"/>
                  <a:gd name="connsiteY10" fmla="*/ 812800 h 3614057"/>
                  <a:gd name="connsiteX11" fmla="*/ 4325258 w 5638801"/>
                  <a:gd name="connsiteY11" fmla="*/ 667657 h 3614057"/>
                  <a:gd name="connsiteX12" fmla="*/ 4891315 w 5638801"/>
                  <a:gd name="connsiteY12" fmla="*/ 1436914 h 3614057"/>
                  <a:gd name="connsiteX13" fmla="*/ 5384800 w 5638801"/>
                  <a:gd name="connsiteY13" fmla="*/ 2627085 h 3614057"/>
                  <a:gd name="connsiteX14" fmla="*/ 5617029 w 5638801"/>
                  <a:gd name="connsiteY14" fmla="*/ 2888343 h 3614057"/>
                  <a:gd name="connsiteX15" fmla="*/ 5515429 w 5638801"/>
                  <a:gd name="connsiteY15" fmla="*/ 2801257 h 361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3614057">
                    <a:moveTo>
                      <a:pt x="1291772" y="3614057"/>
                    </a:moveTo>
                    <a:cubicBezTo>
                      <a:pt x="849086" y="3124199"/>
                      <a:pt x="406400" y="2634342"/>
                      <a:pt x="203200" y="2206171"/>
                    </a:cubicBezTo>
                    <a:cubicBezTo>
                      <a:pt x="0" y="1778000"/>
                      <a:pt x="45962" y="1386114"/>
                      <a:pt x="72572" y="1045028"/>
                    </a:cubicBezTo>
                    <a:cubicBezTo>
                      <a:pt x="99182" y="703942"/>
                      <a:pt x="200782" y="319314"/>
                      <a:pt x="362858" y="159657"/>
                    </a:cubicBezTo>
                    <a:cubicBezTo>
                      <a:pt x="524934" y="0"/>
                      <a:pt x="827315" y="84666"/>
                      <a:pt x="1045029" y="87085"/>
                    </a:cubicBezTo>
                    <a:cubicBezTo>
                      <a:pt x="1262743" y="89504"/>
                      <a:pt x="1538515" y="24190"/>
                      <a:pt x="1669143" y="174171"/>
                    </a:cubicBezTo>
                    <a:cubicBezTo>
                      <a:pt x="1799771" y="324152"/>
                      <a:pt x="1710267" y="803123"/>
                      <a:pt x="1828800" y="986971"/>
                    </a:cubicBezTo>
                    <a:cubicBezTo>
                      <a:pt x="1947333" y="1170819"/>
                      <a:pt x="2189238" y="1173238"/>
                      <a:pt x="2380343" y="1277257"/>
                    </a:cubicBezTo>
                    <a:cubicBezTo>
                      <a:pt x="2571448" y="1381276"/>
                      <a:pt x="2781905" y="1548190"/>
                      <a:pt x="2975429" y="1611085"/>
                    </a:cubicBezTo>
                    <a:cubicBezTo>
                      <a:pt x="3168953" y="1673980"/>
                      <a:pt x="3391505" y="1787675"/>
                      <a:pt x="3541486" y="1654628"/>
                    </a:cubicBezTo>
                    <a:cubicBezTo>
                      <a:pt x="3691467" y="1521581"/>
                      <a:pt x="3744686" y="977295"/>
                      <a:pt x="3875315" y="812800"/>
                    </a:cubicBezTo>
                    <a:cubicBezTo>
                      <a:pt x="4005944" y="648305"/>
                      <a:pt x="4155925" y="563638"/>
                      <a:pt x="4325258" y="667657"/>
                    </a:cubicBezTo>
                    <a:cubicBezTo>
                      <a:pt x="4494591" y="771676"/>
                      <a:pt x="4714725" y="1110343"/>
                      <a:pt x="4891315" y="1436914"/>
                    </a:cubicBezTo>
                    <a:cubicBezTo>
                      <a:pt x="5067905" y="1763485"/>
                      <a:pt x="5263848" y="2385180"/>
                      <a:pt x="5384800" y="2627085"/>
                    </a:cubicBezTo>
                    <a:cubicBezTo>
                      <a:pt x="5505752" y="2868990"/>
                      <a:pt x="5595258" y="2859314"/>
                      <a:pt x="5617029" y="2888343"/>
                    </a:cubicBezTo>
                    <a:cubicBezTo>
                      <a:pt x="5638801" y="2917372"/>
                      <a:pt x="5577115" y="2859314"/>
                      <a:pt x="5515429" y="280125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20"/>
            <p:cNvGrpSpPr/>
            <p:nvPr/>
          </p:nvGrpSpPr>
          <p:grpSpPr>
            <a:xfrm>
              <a:off x="838200" y="3505200"/>
              <a:ext cx="2997959" cy="1828800"/>
              <a:chOff x="838200" y="3505200"/>
              <a:chExt cx="2997959" cy="1828800"/>
            </a:xfrm>
          </p:grpSpPr>
          <p:sp>
            <p:nvSpPr>
              <p:cNvPr id="26" name="Oval 25"/>
              <p:cNvSpPr/>
              <p:nvPr/>
            </p:nvSpPr>
            <p:spPr>
              <a:xfrm>
                <a:off x="1957317" y="3962400"/>
                <a:ext cx="152400" cy="1524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118815" y="47244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38200" y="5181600"/>
                <a:ext cx="152400" cy="152400"/>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352800" y="3505200"/>
                <a:ext cx="152400" cy="152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683759" y="5181600"/>
                <a:ext cx="152400" cy="152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TextBox 17"/>
          <p:cNvSpPr txBox="1"/>
          <p:nvPr/>
        </p:nvSpPr>
        <p:spPr>
          <a:xfrm>
            <a:off x="2590800" y="5867400"/>
            <a:ext cx="1701800" cy="646331"/>
          </a:xfrm>
          <a:prstGeom prst="rect">
            <a:avLst/>
          </a:prstGeom>
          <a:noFill/>
        </p:spPr>
        <p:txBody>
          <a:bodyPr wrap="square" rtlCol="0" anchor="ctr" anchorCtr="1">
            <a:spAutoFit/>
          </a:bodyPr>
          <a:lstStyle/>
          <a:p>
            <a:pPr algn="ctr"/>
            <a:r>
              <a:rPr lang="fa-IR" b="1" dirty="0" smtClean="0">
                <a:solidFill>
                  <a:srgbClr val="7030A0"/>
                </a:solidFill>
                <a:effectLst>
                  <a:outerShdw blurRad="38100" dist="38100" dir="2700000" algn="tl">
                    <a:srgbClr val="000000">
                      <a:alpha val="43137"/>
                    </a:srgbClr>
                  </a:outerShdw>
                </a:effectLst>
                <a:latin typeface="Times New Roman" pitchFamily="18" charset="0"/>
                <a:cs typeface="B Nazanin" pitchFamily="2" charset="-78"/>
              </a:rPr>
              <a:t>صادر کننده در کشور دوم</a:t>
            </a:r>
            <a:endParaRPr lang="en-US" b="1" dirty="0" smtClean="0">
              <a:solidFill>
                <a:srgbClr val="7030A0"/>
              </a:solidFill>
              <a:effectLst>
                <a:outerShdw blurRad="38100" dist="38100" dir="2700000" algn="tl">
                  <a:srgbClr val="000000">
                    <a:alpha val="43137"/>
                  </a:srgbClr>
                </a:outerShdw>
              </a:effectLst>
              <a:latin typeface="Times New Roman" pitchFamily="18" charset="0"/>
              <a:cs typeface="B Nazanin" pitchFamily="2" charset="-78"/>
            </a:endParaRPr>
          </a:p>
        </p:txBody>
      </p:sp>
      <p:sp>
        <p:nvSpPr>
          <p:cNvPr id="38" name="Up Arrow 37"/>
          <p:cNvSpPr/>
          <p:nvPr/>
        </p:nvSpPr>
        <p:spPr>
          <a:xfrm>
            <a:off x="2011681" y="4495800"/>
            <a:ext cx="198119"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5" presetClass="entr" presetSubtype="1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05000" y="762000"/>
            <a:ext cx="72390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از طريق قرارداد (</a:t>
            </a:r>
            <a:r>
              <a:rPr lang="en-US" sz="3000" b="1" dirty="0" smtClean="0">
                <a:solidFill>
                  <a:schemeClr val="accent2"/>
                </a:solidFill>
                <a:effectLst>
                  <a:outerShdw blurRad="38100" dist="38100" dir="2700000" algn="tl">
                    <a:srgbClr val="000000">
                      <a:alpha val="43137"/>
                    </a:srgbClr>
                  </a:outerShdw>
                </a:effectLst>
                <a:latin typeface="Times New Roman" pitchFamily="18" charset="0"/>
                <a:ea typeface="+mj-ea"/>
                <a:cs typeface="Times New Roman" pitchFamily="18" charset="0"/>
              </a:rPr>
              <a:t>SWAP</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ادامه</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Title 1"/>
          <p:cNvSpPr txBox="1">
            <a:spLocks/>
          </p:cNvSpPr>
          <p:nvPr/>
        </p:nvSpPr>
        <p:spPr>
          <a:xfrm>
            <a:off x="4343400" y="1676400"/>
            <a:ext cx="4724400" cy="3276600"/>
          </a:xfrm>
          <a:prstGeom prst="rect">
            <a:avLst/>
          </a:prstGeom>
        </p:spPr>
        <p:txBody>
          <a:bodyPr anchor="ctr" anchorCtr="0">
            <a:normAutofit lnSpcReduction="10000"/>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effectLst>
                  <a:outerShdw blurRad="38100" dist="38100" dir="2700000" algn="tl">
                    <a:srgbClr val="000000">
                      <a:alpha val="43137"/>
                    </a:srgbClr>
                  </a:outerShdw>
                </a:effectLst>
                <a:uLnTx/>
                <a:uFillTx/>
                <a:latin typeface="Tahoma" pitchFamily="34" charset="0"/>
                <a:ea typeface="+mj-ea"/>
                <a:cs typeface="B Titr" pitchFamily="2" charset="-78"/>
              </a:rPr>
              <a:t>شرايط صادراتي</a:t>
            </a:r>
            <a:r>
              <a:rPr lang="fa-IR" sz="3200" b="1" dirty="0" smtClean="0">
                <a:effectLst>
                  <a:outerShdw blurRad="38100" dist="38100" dir="2700000" algn="tl">
                    <a:srgbClr val="000000">
                      <a:alpha val="43137"/>
                    </a:srgbClr>
                  </a:outerShdw>
                </a:effectLst>
                <a:latin typeface="Tahoma" pitchFamily="34" charset="0"/>
                <a:ea typeface="+mj-ea"/>
                <a:cs typeface="B Titr" pitchFamily="2" charset="-78"/>
              </a:rPr>
              <a:t>:</a:t>
            </a:r>
          </a:p>
          <a:p>
            <a:pPr marL="0" marR="0" lvl="0" indent="0" algn="r" defTabSz="914400" rtl="1" eaLnBrk="1" fontAlgn="auto" latinLnBrk="0" hangingPunct="1">
              <a:lnSpc>
                <a:spcPct val="100000"/>
              </a:lnSpc>
              <a:spcBef>
                <a:spcPct val="0"/>
              </a:spcBef>
              <a:spcAft>
                <a:spcPts val="0"/>
              </a:spcAft>
              <a:buClrTx/>
              <a:buSzTx/>
              <a:buFontTx/>
              <a:buNone/>
              <a:tabLst/>
              <a:defRPr/>
            </a:pPr>
            <a:endParaRPr lang="en-US" sz="3200" b="1" dirty="0" smtClean="0">
              <a:effectLst>
                <a:outerShdw blurRad="38100" dist="38100" dir="2700000" algn="tl">
                  <a:srgbClr val="000000">
                    <a:alpha val="43137"/>
                  </a:srgbClr>
                </a:outerShdw>
              </a:effectLst>
              <a:latin typeface="Tahoma" pitchFamily="34" charset="0"/>
              <a:ea typeface="+mj-ea"/>
              <a:cs typeface="B Titr" pitchFamily="2" charset="-78"/>
            </a:endParaRPr>
          </a:p>
          <a:p>
            <a:pPr algn="just" rtl="1">
              <a:spcBef>
                <a:spcPct val="0"/>
              </a:spcBef>
              <a:defRPr/>
            </a:pPr>
            <a:r>
              <a:rPr lang="fa-IR" sz="2400" dirty="0" smtClean="0">
                <a:latin typeface="Tahoma" pitchFamily="34" charset="0"/>
                <a:cs typeface="B Nazanin" pitchFamily="2" charset="-78"/>
              </a:rPr>
              <a:t>در این حالت طبق توافق صادرکننده در کشور دوم با تامين کننده از يک طرف؛ و توافق صادرکننده در کشور دوم با صادر کننده در کشور اول از طرف ديگر، صادر کننده کشور اول به خریدار کالا می دهد و تامین کننده نیز از طرف صادرکننده در کشور دوم به واردکننده در کشور سوم کالا می دهد</a:t>
            </a:r>
            <a:endParaRPr lang="en-US" sz="2400" dirty="0" smtClean="0">
              <a:latin typeface="Tahoma" pitchFamily="34" charset="0"/>
              <a:cs typeface="B Nazanin" pitchFamily="2" charset="-78"/>
            </a:endParaRPr>
          </a:p>
        </p:txBody>
      </p:sp>
      <p:sp>
        <p:nvSpPr>
          <p:cNvPr id="45" name="Left Arrow 44"/>
          <p:cNvSpPr/>
          <p:nvPr/>
        </p:nvSpPr>
        <p:spPr>
          <a:xfrm>
            <a:off x="838200" y="5638800"/>
            <a:ext cx="23622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5"/>
          <p:cNvGrpSpPr/>
          <p:nvPr/>
        </p:nvGrpSpPr>
        <p:grpSpPr>
          <a:xfrm>
            <a:off x="-152400" y="3356428"/>
            <a:ext cx="5061226" cy="3425372"/>
            <a:chOff x="197893" y="2823028"/>
            <a:chExt cx="5212307" cy="3425372"/>
          </a:xfrm>
        </p:grpSpPr>
        <p:grpSp>
          <p:nvGrpSpPr>
            <p:cNvPr id="5" name="Group 15"/>
            <p:cNvGrpSpPr/>
            <p:nvPr/>
          </p:nvGrpSpPr>
          <p:grpSpPr>
            <a:xfrm>
              <a:off x="197893" y="2823028"/>
              <a:ext cx="5212307" cy="3425372"/>
              <a:chOff x="197893" y="2823028"/>
              <a:chExt cx="5212307" cy="3425372"/>
            </a:xfrm>
          </p:grpSpPr>
          <p:sp>
            <p:nvSpPr>
              <p:cNvPr id="54" name="TextBox 53"/>
              <p:cNvSpPr txBox="1"/>
              <p:nvPr/>
            </p:nvSpPr>
            <p:spPr>
              <a:xfrm>
                <a:off x="1407994" y="4876800"/>
                <a:ext cx="1676400" cy="400110"/>
              </a:xfrm>
              <a:prstGeom prst="rect">
                <a:avLst/>
              </a:prstGeom>
              <a:noFill/>
            </p:spPr>
            <p:txBody>
              <a:bodyPr wrap="square" rtlCol="0" anchor="ctr" anchorCtr="1">
                <a:spAutoFit/>
              </a:bodyPr>
              <a:lstStyle/>
              <a:p>
                <a:r>
                  <a:rPr lang="fa-IR" sz="2000" b="1" dirty="0" smtClean="0">
                    <a:solidFill>
                      <a:srgbClr val="FF0000"/>
                    </a:solidFill>
                    <a:effectLst>
                      <a:outerShdw blurRad="38100" dist="38100" dir="2700000" algn="tl">
                        <a:srgbClr val="000000">
                          <a:alpha val="43137"/>
                        </a:srgbClr>
                      </a:outerShdw>
                    </a:effectLst>
                    <a:latin typeface="Times New Roman" pitchFamily="18" charset="0"/>
                    <a:cs typeface="B Nazanin" pitchFamily="2" charset="-78"/>
                  </a:rPr>
                  <a:t>تامین کننده</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B Nazanin" pitchFamily="2" charset="-78"/>
                </a:endParaRPr>
              </a:p>
            </p:txBody>
          </p:sp>
          <p:sp>
            <p:nvSpPr>
              <p:cNvPr id="55" name="TextBox 54"/>
              <p:cNvSpPr txBox="1"/>
              <p:nvPr/>
            </p:nvSpPr>
            <p:spPr>
              <a:xfrm>
                <a:off x="1407994" y="3352800"/>
                <a:ext cx="1255594" cy="646331"/>
              </a:xfrm>
              <a:prstGeom prst="rect">
                <a:avLst/>
              </a:prstGeom>
              <a:noFill/>
            </p:spPr>
            <p:txBody>
              <a:bodyPr wrap="square" rtlCol="0" anchor="ctr" anchorCtr="1">
                <a:spAutoFit/>
              </a:bodyPr>
              <a:lstStyle/>
              <a:p>
                <a:pPr algn="ctr"/>
                <a:r>
                  <a:rPr lang="fa-IR" b="1" dirty="0" smtClean="0">
                    <a:solidFill>
                      <a:srgbClr val="002060"/>
                    </a:solidFill>
                    <a:effectLst>
                      <a:outerShdw blurRad="38100" dist="38100" dir="2700000" algn="tl">
                        <a:srgbClr val="000000">
                          <a:alpha val="43137"/>
                        </a:srgbClr>
                      </a:outerShdw>
                    </a:effectLst>
                    <a:latin typeface="Times New Roman" pitchFamily="18" charset="0"/>
                    <a:cs typeface="B Nazanin" pitchFamily="2" charset="-78"/>
                  </a:rPr>
                  <a:t>خریدار</a:t>
                </a:r>
                <a:endParaRPr lang="en-US" b="1" dirty="0" smtClean="0">
                  <a:solidFill>
                    <a:srgbClr val="002060"/>
                  </a:solidFill>
                  <a:effectLst>
                    <a:outerShdw blurRad="38100" dist="38100" dir="2700000" algn="tl">
                      <a:srgbClr val="000000">
                        <a:alpha val="43137"/>
                      </a:srgbClr>
                    </a:outerShdw>
                  </a:effectLst>
                  <a:latin typeface="Times New Roman" pitchFamily="18" charset="0"/>
                  <a:cs typeface="B Nazanin" pitchFamily="2" charset="-78"/>
                </a:endParaRPr>
              </a:p>
              <a:p>
                <a:pPr algn="ctr"/>
                <a:r>
                  <a:rPr lang="fa-IR" b="1" dirty="0" smtClean="0">
                    <a:solidFill>
                      <a:srgbClr val="002060"/>
                    </a:solidFill>
                    <a:effectLst>
                      <a:outerShdw blurRad="38100" dist="38100" dir="2700000" algn="tl">
                        <a:srgbClr val="000000">
                          <a:alpha val="43137"/>
                        </a:srgbClr>
                      </a:outerShdw>
                    </a:effectLst>
                    <a:latin typeface="Times New Roman" pitchFamily="18" charset="0"/>
                    <a:cs typeface="B Nazanin" pitchFamily="2" charset="-78"/>
                  </a:rPr>
                  <a:t>(وارد کننده)</a:t>
                </a:r>
                <a:endParaRPr lang="en-US" b="1" dirty="0">
                  <a:solidFill>
                    <a:srgbClr val="002060"/>
                  </a:solidFill>
                  <a:effectLst>
                    <a:outerShdw blurRad="38100" dist="38100" dir="2700000" algn="tl">
                      <a:srgbClr val="000000">
                        <a:alpha val="43137"/>
                      </a:srgbClr>
                    </a:outerShdw>
                  </a:effectLst>
                  <a:latin typeface="Times New Roman" pitchFamily="18" charset="0"/>
                  <a:cs typeface="B Nazanin" pitchFamily="2" charset="-78"/>
                </a:endParaRPr>
              </a:p>
            </p:txBody>
          </p:sp>
          <p:sp>
            <p:nvSpPr>
              <p:cNvPr id="56" name="TextBox 55"/>
              <p:cNvSpPr txBox="1"/>
              <p:nvPr/>
            </p:nvSpPr>
            <p:spPr>
              <a:xfrm>
                <a:off x="197893" y="5373469"/>
                <a:ext cx="1524000" cy="646331"/>
              </a:xfrm>
              <a:prstGeom prst="rect">
                <a:avLst/>
              </a:prstGeom>
              <a:noFill/>
            </p:spPr>
            <p:txBody>
              <a:bodyPr wrap="square" rtlCol="0" anchor="ctr" anchorCtr="1">
                <a:spAutoFit/>
              </a:bodyPr>
              <a:lstStyle/>
              <a:p>
                <a:pPr algn="ctr"/>
                <a:r>
                  <a:rPr lang="fa-IR" b="1" dirty="0" smtClean="0">
                    <a:solidFill>
                      <a:srgbClr val="FF00FF"/>
                    </a:solidFill>
                    <a:effectLst>
                      <a:outerShdw blurRad="38100" dist="38100" dir="2700000" algn="tl">
                        <a:srgbClr val="000000">
                          <a:alpha val="43137"/>
                        </a:srgbClr>
                      </a:outerShdw>
                    </a:effectLst>
                    <a:latin typeface="Times New Roman" pitchFamily="18" charset="0"/>
                    <a:cs typeface="B Nazanin" pitchFamily="2" charset="-78"/>
                  </a:rPr>
                  <a:t>وارد کننده در کشور سوم</a:t>
                </a:r>
                <a:endParaRPr lang="en-US" b="1" dirty="0">
                  <a:solidFill>
                    <a:srgbClr val="FF00FF"/>
                  </a:solidFill>
                  <a:effectLst>
                    <a:outerShdw blurRad="38100" dist="38100" dir="2700000" algn="tl">
                      <a:srgbClr val="000000">
                        <a:alpha val="43137"/>
                      </a:srgbClr>
                    </a:outerShdw>
                  </a:effectLst>
                  <a:latin typeface="Times New Roman" pitchFamily="18" charset="0"/>
                  <a:cs typeface="B Nazanin" pitchFamily="2" charset="-78"/>
                </a:endParaRPr>
              </a:p>
            </p:txBody>
          </p:sp>
          <p:sp>
            <p:nvSpPr>
              <p:cNvPr id="57" name="TextBox 56"/>
              <p:cNvSpPr txBox="1"/>
              <p:nvPr/>
            </p:nvSpPr>
            <p:spPr>
              <a:xfrm>
                <a:off x="2623458" y="2879466"/>
                <a:ext cx="1752600" cy="646331"/>
              </a:xfrm>
              <a:prstGeom prst="rect">
                <a:avLst/>
              </a:prstGeom>
              <a:noFill/>
            </p:spPr>
            <p:txBody>
              <a:bodyPr wrap="square" rtlCol="0" anchor="ctr" anchorCtr="1">
                <a:spAutoFit/>
              </a:bodyPr>
              <a:lstStyle/>
              <a:p>
                <a:pPr algn="ctr"/>
                <a:r>
                  <a:rPr lang="fa-IR" b="1" dirty="0" smtClean="0">
                    <a:solidFill>
                      <a:srgbClr val="7030A0"/>
                    </a:solidFill>
                    <a:effectLst>
                      <a:outerShdw blurRad="38100" dist="38100" dir="2700000" algn="tl">
                        <a:srgbClr val="000000">
                          <a:alpha val="43137"/>
                        </a:srgbClr>
                      </a:outerShdw>
                    </a:effectLst>
                    <a:latin typeface="Times New Roman" pitchFamily="18" charset="0"/>
                    <a:cs typeface="B Nazanin" pitchFamily="2" charset="-78"/>
                  </a:rPr>
                  <a:t>صادر کننده در کشور اول</a:t>
                </a:r>
                <a:endParaRPr lang="en-US" b="1" dirty="0" smtClean="0">
                  <a:solidFill>
                    <a:srgbClr val="7030A0"/>
                  </a:solidFill>
                  <a:effectLst>
                    <a:outerShdw blurRad="38100" dist="38100" dir="2700000" algn="tl">
                      <a:srgbClr val="000000">
                        <a:alpha val="43137"/>
                      </a:srgbClr>
                    </a:outerShdw>
                  </a:effectLst>
                  <a:latin typeface="Times New Roman" pitchFamily="18" charset="0"/>
                  <a:cs typeface="B Nazanin" pitchFamily="2" charset="-78"/>
                </a:endParaRPr>
              </a:p>
            </p:txBody>
          </p:sp>
          <p:sp>
            <p:nvSpPr>
              <p:cNvPr id="58" name="Freeform 57"/>
              <p:cNvSpPr/>
              <p:nvPr/>
            </p:nvSpPr>
            <p:spPr>
              <a:xfrm>
                <a:off x="1288142" y="2823028"/>
                <a:ext cx="4122058" cy="3425372"/>
              </a:xfrm>
              <a:custGeom>
                <a:avLst/>
                <a:gdLst>
                  <a:gd name="connsiteX0" fmla="*/ 1291772 w 5638801"/>
                  <a:gd name="connsiteY0" fmla="*/ 3614057 h 3614057"/>
                  <a:gd name="connsiteX1" fmla="*/ 203200 w 5638801"/>
                  <a:gd name="connsiteY1" fmla="*/ 2206171 h 3614057"/>
                  <a:gd name="connsiteX2" fmla="*/ 72572 w 5638801"/>
                  <a:gd name="connsiteY2" fmla="*/ 1045028 h 3614057"/>
                  <a:gd name="connsiteX3" fmla="*/ 362858 w 5638801"/>
                  <a:gd name="connsiteY3" fmla="*/ 159657 h 3614057"/>
                  <a:gd name="connsiteX4" fmla="*/ 1045029 w 5638801"/>
                  <a:gd name="connsiteY4" fmla="*/ 87085 h 3614057"/>
                  <a:gd name="connsiteX5" fmla="*/ 1669143 w 5638801"/>
                  <a:gd name="connsiteY5" fmla="*/ 174171 h 3614057"/>
                  <a:gd name="connsiteX6" fmla="*/ 1828800 w 5638801"/>
                  <a:gd name="connsiteY6" fmla="*/ 986971 h 3614057"/>
                  <a:gd name="connsiteX7" fmla="*/ 2380343 w 5638801"/>
                  <a:gd name="connsiteY7" fmla="*/ 1277257 h 3614057"/>
                  <a:gd name="connsiteX8" fmla="*/ 2975429 w 5638801"/>
                  <a:gd name="connsiteY8" fmla="*/ 1611085 h 3614057"/>
                  <a:gd name="connsiteX9" fmla="*/ 3541486 w 5638801"/>
                  <a:gd name="connsiteY9" fmla="*/ 1654628 h 3614057"/>
                  <a:gd name="connsiteX10" fmla="*/ 3875315 w 5638801"/>
                  <a:gd name="connsiteY10" fmla="*/ 812800 h 3614057"/>
                  <a:gd name="connsiteX11" fmla="*/ 4325258 w 5638801"/>
                  <a:gd name="connsiteY11" fmla="*/ 667657 h 3614057"/>
                  <a:gd name="connsiteX12" fmla="*/ 4891315 w 5638801"/>
                  <a:gd name="connsiteY12" fmla="*/ 1436914 h 3614057"/>
                  <a:gd name="connsiteX13" fmla="*/ 5384800 w 5638801"/>
                  <a:gd name="connsiteY13" fmla="*/ 2627085 h 3614057"/>
                  <a:gd name="connsiteX14" fmla="*/ 5617029 w 5638801"/>
                  <a:gd name="connsiteY14" fmla="*/ 2888343 h 3614057"/>
                  <a:gd name="connsiteX15" fmla="*/ 5515429 w 5638801"/>
                  <a:gd name="connsiteY15" fmla="*/ 2801257 h 361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3614057">
                    <a:moveTo>
                      <a:pt x="1291772" y="3614057"/>
                    </a:moveTo>
                    <a:cubicBezTo>
                      <a:pt x="849086" y="3124199"/>
                      <a:pt x="406400" y="2634342"/>
                      <a:pt x="203200" y="2206171"/>
                    </a:cubicBezTo>
                    <a:cubicBezTo>
                      <a:pt x="0" y="1778000"/>
                      <a:pt x="45962" y="1386114"/>
                      <a:pt x="72572" y="1045028"/>
                    </a:cubicBezTo>
                    <a:cubicBezTo>
                      <a:pt x="99182" y="703942"/>
                      <a:pt x="200782" y="319314"/>
                      <a:pt x="362858" y="159657"/>
                    </a:cubicBezTo>
                    <a:cubicBezTo>
                      <a:pt x="524934" y="0"/>
                      <a:pt x="827315" y="84666"/>
                      <a:pt x="1045029" y="87085"/>
                    </a:cubicBezTo>
                    <a:cubicBezTo>
                      <a:pt x="1262743" y="89504"/>
                      <a:pt x="1538515" y="24190"/>
                      <a:pt x="1669143" y="174171"/>
                    </a:cubicBezTo>
                    <a:cubicBezTo>
                      <a:pt x="1799771" y="324152"/>
                      <a:pt x="1710267" y="803123"/>
                      <a:pt x="1828800" y="986971"/>
                    </a:cubicBezTo>
                    <a:cubicBezTo>
                      <a:pt x="1947333" y="1170819"/>
                      <a:pt x="2189238" y="1173238"/>
                      <a:pt x="2380343" y="1277257"/>
                    </a:cubicBezTo>
                    <a:cubicBezTo>
                      <a:pt x="2571448" y="1381276"/>
                      <a:pt x="2781905" y="1548190"/>
                      <a:pt x="2975429" y="1611085"/>
                    </a:cubicBezTo>
                    <a:cubicBezTo>
                      <a:pt x="3168953" y="1673980"/>
                      <a:pt x="3391505" y="1787675"/>
                      <a:pt x="3541486" y="1654628"/>
                    </a:cubicBezTo>
                    <a:cubicBezTo>
                      <a:pt x="3691467" y="1521581"/>
                      <a:pt x="3744686" y="977295"/>
                      <a:pt x="3875315" y="812800"/>
                    </a:cubicBezTo>
                    <a:cubicBezTo>
                      <a:pt x="4005944" y="648305"/>
                      <a:pt x="4155925" y="563638"/>
                      <a:pt x="4325258" y="667657"/>
                    </a:cubicBezTo>
                    <a:cubicBezTo>
                      <a:pt x="4494591" y="771676"/>
                      <a:pt x="4714725" y="1110343"/>
                      <a:pt x="4891315" y="1436914"/>
                    </a:cubicBezTo>
                    <a:cubicBezTo>
                      <a:pt x="5067905" y="1763485"/>
                      <a:pt x="5263848" y="2385180"/>
                      <a:pt x="5384800" y="2627085"/>
                    </a:cubicBezTo>
                    <a:cubicBezTo>
                      <a:pt x="5505752" y="2868990"/>
                      <a:pt x="5595258" y="2859314"/>
                      <a:pt x="5617029" y="2888343"/>
                    </a:cubicBezTo>
                    <a:cubicBezTo>
                      <a:pt x="5638801" y="2917372"/>
                      <a:pt x="5577115" y="2859314"/>
                      <a:pt x="5515429" y="280125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20"/>
            <p:cNvGrpSpPr/>
            <p:nvPr/>
          </p:nvGrpSpPr>
          <p:grpSpPr>
            <a:xfrm>
              <a:off x="838200" y="3505200"/>
              <a:ext cx="2997959" cy="1828800"/>
              <a:chOff x="838200" y="3505200"/>
              <a:chExt cx="2997959" cy="1828800"/>
            </a:xfrm>
          </p:grpSpPr>
          <p:sp>
            <p:nvSpPr>
              <p:cNvPr id="49" name="Oval 48"/>
              <p:cNvSpPr/>
              <p:nvPr/>
            </p:nvSpPr>
            <p:spPr>
              <a:xfrm>
                <a:off x="1957317" y="3962400"/>
                <a:ext cx="152400" cy="1524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118815" y="47244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838200" y="5181600"/>
                <a:ext cx="152400" cy="152400"/>
              </a:xfrm>
              <a:prstGeom prst="ellipse">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352800" y="3505200"/>
                <a:ext cx="152400" cy="152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683759" y="5181600"/>
                <a:ext cx="152400" cy="152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9" name="TextBox 58"/>
          <p:cNvSpPr txBox="1"/>
          <p:nvPr/>
        </p:nvSpPr>
        <p:spPr>
          <a:xfrm>
            <a:off x="2590800" y="5867400"/>
            <a:ext cx="1701800" cy="646331"/>
          </a:xfrm>
          <a:prstGeom prst="rect">
            <a:avLst/>
          </a:prstGeom>
          <a:noFill/>
        </p:spPr>
        <p:txBody>
          <a:bodyPr wrap="square" rtlCol="0" anchor="ctr" anchorCtr="1">
            <a:spAutoFit/>
          </a:bodyPr>
          <a:lstStyle/>
          <a:p>
            <a:pPr algn="ctr"/>
            <a:r>
              <a:rPr lang="fa-IR" b="1" dirty="0" smtClean="0">
                <a:solidFill>
                  <a:srgbClr val="7030A0"/>
                </a:solidFill>
                <a:effectLst>
                  <a:outerShdw blurRad="38100" dist="38100" dir="2700000" algn="tl">
                    <a:srgbClr val="000000">
                      <a:alpha val="43137"/>
                    </a:srgbClr>
                  </a:outerShdw>
                </a:effectLst>
                <a:latin typeface="Times New Roman" pitchFamily="18" charset="0"/>
                <a:cs typeface="B Nazanin" pitchFamily="2" charset="-78"/>
              </a:rPr>
              <a:t>صادر کننده در کشور دوم</a:t>
            </a:r>
            <a:endParaRPr lang="en-US" b="1" dirty="0" smtClean="0">
              <a:solidFill>
                <a:srgbClr val="7030A0"/>
              </a:solidFill>
              <a:effectLst>
                <a:outerShdw blurRad="38100" dist="38100" dir="2700000" algn="tl">
                  <a:srgbClr val="000000">
                    <a:alpha val="43137"/>
                  </a:srgbClr>
                </a:outerShdw>
              </a:effectLst>
              <a:latin typeface="Times New Roman" pitchFamily="18" charset="0"/>
              <a:cs typeface="B Nazanin" pitchFamily="2" charset="-78"/>
            </a:endParaRPr>
          </a:p>
        </p:txBody>
      </p:sp>
      <p:sp>
        <p:nvSpPr>
          <p:cNvPr id="60" name="Left Arrow 59"/>
          <p:cNvSpPr/>
          <p:nvPr/>
        </p:nvSpPr>
        <p:spPr>
          <a:xfrm rot="20517208">
            <a:off x="2071482" y="4248989"/>
            <a:ext cx="1066800" cy="2603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5"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1000"/>
                                        <p:tgtEl>
                                          <p:spTgt spid="4"/>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2000" fill="hold"/>
                                        <p:tgtEl>
                                          <p:spTgt spid="2"/>
                                        </p:tgtEl>
                                        <p:attrNameLst>
                                          <p:attrName>ppt_x</p:attrName>
                                        </p:attrNameLst>
                                      </p:cBhvr>
                                      <p:tavLst>
                                        <p:tav tm="0">
                                          <p:val>
                                            <p:strVal val="0-#ppt_w/2"/>
                                          </p:val>
                                        </p:tav>
                                        <p:tav tm="100000">
                                          <p:val>
                                            <p:strVal val="#ppt_x"/>
                                          </p:val>
                                        </p:tav>
                                      </p:tavLst>
                                    </p:anim>
                                    <p:anim calcmode="lin" valueType="num">
                                      <p:cBhvr additive="base">
                                        <p:cTn id="29"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صادرات چيست؟</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Rectangle 3"/>
          <p:cNvSpPr/>
          <p:nvPr/>
        </p:nvSpPr>
        <p:spPr>
          <a:xfrm>
            <a:off x="457200" y="1905000"/>
            <a:ext cx="8282187" cy="2246769"/>
          </a:xfrm>
          <a:prstGeom prst="rect">
            <a:avLst/>
          </a:prstGeom>
        </p:spPr>
        <p:txBody>
          <a:bodyPr wrap="square">
            <a:spAutoFit/>
          </a:bodyPr>
          <a:lstStyle/>
          <a:p>
            <a:pPr algn="r" rtl="1">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عمل خارج کردن کالا از قلمرو گمرکي کشور</a:t>
            </a:r>
          </a:p>
          <a:p>
            <a:pPr algn="r" rtl="1">
              <a:buFont typeface="Wingdings" pitchFamily="2" charset="2"/>
              <a:buChar char="q"/>
            </a:pPr>
            <a:endParaRPr lang="fa-IR" sz="2800" b="1" dirty="0" smtClean="0">
              <a:effectLst>
                <a:outerShdw blurRad="38100" dist="38100" dir="2700000" algn="tl">
                  <a:srgbClr val="000000">
                    <a:alpha val="43137"/>
                  </a:srgbClr>
                </a:outerShdw>
              </a:effectLst>
              <a:latin typeface="Tahoma" pitchFamily="34" charset="0"/>
              <a:cs typeface="B Nazanin" pitchFamily="2" charset="-78"/>
            </a:endParaRPr>
          </a:p>
          <a:p>
            <a:pPr algn="r" rtl="1">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ارسال کالا از سرزمين اصلي به مناطق ويژه و آزاد</a:t>
            </a:r>
          </a:p>
          <a:p>
            <a:pPr algn="r" rtl="1">
              <a:buFont typeface="Wingdings" pitchFamily="2" charset="2"/>
              <a:buChar char="q"/>
            </a:pPr>
            <a:endParaRPr lang="fa-IR" sz="2800" b="1" dirty="0" smtClean="0">
              <a:effectLst>
                <a:outerShdw blurRad="38100" dist="38100" dir="2700000" algn="tl">
                  <a:srgbClr val="000000">
                    <a:alpha val="43137"/>
                  </a:srgbClr>
                </a:outerShdw>
              </a:effectLst>
              <a:latin typeface="Tahoma" pitchFamily="34" charset="0"/>
              <a:cs typeface="B Nazanin" pitchFamily="2" charset="-78"/>
            </a:endParaRPr>
          </a:p>
          <a:p>
            <a:pPr algn="r" rtl="1">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ارسال کالاي توليد شده در مناطق ويژه اقتصادي و مناطق آزاد</a:t>
            </a:r>
            <a:endParaRPr lang="en-US" sz="2800" b="1" dirty="0" smtClean="0">
              <a:effectLst>
                <a:outerShdw blurRad="38100" dist="38100" dir="2700000" algn="tl">
                  <a:srgbClr val="000000">
                    <a:alpha val="43137"/>
                  </a:srgbClr>
                </a:outerShdw>
              </a:effectLst>
              <a:latin typeface="Tahoma" pitchFamily="34" charset="0"/>
              <a:cs typeface="B Nazanin" pitchFamily="2" charset="-78"/>
            </a:endParaRPr>
          </a:p>
        </p:txBody>
      </p:sp>
      <p:pic>
        <p:nvPicPr>
          <p:cNvPr id="5" name="Picture 4" descr="export-guide.jpg"/>
          <p:cNvPicPr>
            <a:picLocks noChangeAspect="1"/>
          </p:cNvPicPr>
          <p:nvPr/>
        </p:nvPicPr>
        <p:blipFill>
          <a:blip r:embed="rId2" cstate="print"/>
          <a:stretch>
            <a:fillRect/>
          </a:stretch>
        </p:blipFill>
        <p:spPr>
          <a:xfrm>
            <a:off x="609600" y="4419600"/>
            <a:ext cx="3652416" cy="1981200"/>
          </a:xfrm>
          <a:prstGeom prst="rect">
            <a:avLst/>
          </a:prstGeom>
          <a:ln>
            <a:noFill/>
          </a:ln>
          <a:effectLst>
            <a:softEdge rad="112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5"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2000"/>
                                        <p:tgtEl>
                                          <p:spTgt spid="4"/>
                                        </p:tgtEl>
                                      </p:cBhvr>
                                    </p:animEffect>
                                  </p:childTnLst>
                                </p:cTn>
                              </p:par>
                              <p:par>
                                <p:cTn id="25" presetID="2" presetClass="entr" presetSubtype="1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0-#ppt_w/2"/>
                                          </p:val>
                                        </p:tav>
                                        <p:tav tm="100000">
                                          <p:val>
                                            <p:strVal val="#ppt_x"/>
                                          </p:val>
                                        </p:tav>
                                      </p:tavLst>
                                    </p:anim>
                                    <p:anim calcmode="lin" valueType="num">
                                      <p:cBhvr additive="base">
                                        <p:cTn id="2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48400" y="762000"/>
            <a:ext cx="28956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ترانزیت خارجی</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Rectangle 3"/>
          <p:cNvSpPr/>
          <p:nvPr/>
        </p:nvSpPr>
        <p:spPr>
          <a:xfrm>
            <a:off x="3962400" y="1615619"/>
            <a:ext cx="5029200" cy="2400657"/>
          </a:xfrm>
          <a:prstGeom prst="rect">
            <a:avLst/>
          </a:prstGeom>
        </p:spPr>
        <p:txBody>
          <a:bodyPr wrap="square">
            <a:spAutoFit/>
          </a:bodyPr>
          <a:lstStyle/>
          <a:p>
            <a:pPr algn="just" rtl="1">
              <a:lnSpc>
                <a:spcPct val="150000"/>
              </a:lnSpc>
              <a:buFont typeface="Wingdings" pitchFamily="2" charset="2"/>
              <a:buChar char="q"/>
            </a:pPr>
            <a:r>
              <a:rPr lang="fa-IR" sz="2000" b="1" dirty="0" smtClean="0">
                <a:cs typeface="B Nazanin" pitchFamily="2" charset="-78"/>
              </a:rPr>
              <a:t>  عبارت است از عبور کالای خارجی از سرزمین کشور</a:t>
            </a:r>
          </a:p>
          <a:p>
            <a:pPr algn="just" rtl="1">
              <a:lnSpc>
                <a:spcPct val="150000"/>
              </a:lnSpc>
              <a:buFont typeface="Wingdings" pitchFamily="2" charset="2"/>
              <a:buChar char="q"/>
            </a:pPr>
            <a:endParaRPr lang="fa-IR" sz="2000" b="1" dirty="0" smtClean="0">
              <a:cs typeface="B Nazanin" pitchFamily="2" charset="-78"/>
            </a:endParaRPr>
          </a:p>
          <a:p>
            <a:pPr algn="just" rtl="1">
              <a:lnSpc>
                <a:spcPct val="150000"/>
              </a:lnSpc>
              <a:buFont typeface="Wingdings" pitchFamily="2" charset="2"/>
              <a:buChar char="q"/>
            </a:pPr>
            <a:r>
              <a:rPr lang="fa-IR" sz="2000" b="1" dirty="0" smtClean="0">
                <a:cs typeface="B Nazanin" pitchFamily="2" charset="-78"/>
              </a:rPr>
              <a:t>  عبارت از اين است که کالاى خارجى به‌منظور عبور از خاک یک کشوراز يک نقطه مرزى کشور وارد و از نقطه مرزى ديگر خارج شود</a:t>
            </a:r>
          </a:p>
        </p:txBody>
      </p:sp>
      <p:pic>
        <p:nvPicPr>
          <p:cNvPr id="5" name="Picture 4" descr="IMAGE633905020836270362.jpg"/>
          <p:cNvPicPr>
            <a:picLocks noChangeAspect="1"/>
          </p:cNvPicPr>
          <p:nvPr/>
        </p:nvPicPr>
        <p:blipFill>
          <a:blip r:embed="rId2" cstate="print"/>
          <a:stretch>
            <a:fillRect/>
          </a:stretch>
        </p:blipFill>
        <p:spPr>
          <a:xfrm>
            <a:off x="152400" y="1695828"/>
            <a:ext cx="3637850" cy="2266572"/>
          </a:xfrm>
          <a:prstGeom prst="rect">
            <a:avLst/>
          </a:prstGeom>
        </p:spPr>
      </p:pic>
      <p:sp>
        <p:nvSpPr>
          <p:cNvPr id="6" name="Rectangle 5"/>
          <p:cNvSpPr/>
          <p:nvPr/>
        </p:nvSpPr>
        <p:spPr>
          <a:xfrm>
            <a:off x="152400" y="4114800"/>
            <a:ext cx="8839200" cy="2362185"/>
          </a:xfrm>
          <a:prstGeom prst="rect">
            <a:avLst/>
          </a:prstGeom>
        </p:spPr>
        <p:txBody>
          <a:bodyPr wrap="square">
            <a:spAutoFit/>
          </a:bodyPr>
          <a:lstStyle/>
          <a:p>
            <a:pPr algn="just" rtl="1">
              <a:lnSpc>
                <a:spcPct val="150000"/>
              </a:lnSpc>
              <a:buFont typeface="Wingdings" pitchFamily="2" charset="2"/>
              <a:buChar char="q"/>
            </a:pPr>
            <a:r>
              <a:rPr lang="fa-IR" sz="2000" b="1" dirty="0" smtClean="0">
                <a:cs typeface="B Nazanin" pitchFamily="2" charset="-78"/>
              </a:rPr>
              <a:t>  کالایى که تحت عنوان ترانزيت از کشور عبور مى‌کند جزء واردات و صادرات قطعى محسوب      نمی شود و از پرداخت حقوق گمرکى، سود بازرگانى و عوارض معاف است. اما مشمول پرداخت هزينه‌هاى گمرکى ذکر شده مى‌باشد و تابع مقررات اين مبحث خواهد بود، مگر اينکه در قراردادهاى ترانزيتى دولت با کشورهاى ديگر و يا قراردادهاى صورت کالاى ترانزيتى تابع همان مقرراتى خواهد بود که در قراردادهاى مربوط تعيين شده است.</a:t>
            </a:r>
            <a:endParaRPr lang="en-US" sz="2000" b="1" dirty="0" smtClean="0">
              <a:cs typeface="B Nazanin" pitchFamily="2"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5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385" decel="100000"/>
                                        <p:tgtEl>
                                          <p:spTgt spid="5"/>
                                        </p:tgtEl>
                                      </p:cBhvr>
                                    </p:animEffect>
                                    <p:animScale>
                                      <p:cBhvr>
                                        <p:cTn id="25" dur="385" decel="100000"/>
                                        <p:tgtEl>
                                          <p:spTgt spid="5"/>
                                        </p:tgtEl>
                                      </p:cBhvr>
                                      <p:from x="10000" y="10000"/>
                                      <p:to x="200000" y="450000"/>
                                    </p:animScale>
                                    <p:animScale>
                                      <p:cBhvr>
                                        <p:cTn id="26" dur="615" accel="100000" fill="hold">
                                          <p:stCondLst>
                                            <p:cond delay="385"/>
                                          </p:stCondLst>
                                        </p:cTn>
                                        <p:tgtEl>
                                          <p:spTgt spid="5"/>
                                        </p:tgtEl>
                                      </p:cBhvr>
                                      <p:from x="200000" y="450000"/>
                                      <p:to x="100000" y="100000"/>
                                    </p:animScale>
                                    <p:set>
                                      <p:cBhvr>
                                        <p:cTn id="27" dur="385" fill="hold"/>
                                        <p:tgtEl>
                                          <p:spTgt spid="5"/>
                                        </p:tgtEl>
                                        <p:attrNameLst>
                                          <p:attrName>ppt_x</p:attrName>
                                        </p:attrNameLst>
                                      </p:cBhvr>
                                      <p:to>
                                        <p:strVal val="(0.5)"/>
                                      </p:to>
                                    </p:set>
                                    <p:anim from="(0.5)" to="(#ppt_x)" calcmode="lin" valueType="num">
                                      <p:cBhvr>
                                        <p:cTn id="28" dur="615" accel="100000" fill="hold">
                                          <p:stCondLst>
                                            <p:cond delay="385"/>
                                          </p:stCondLst>
                                        </p:cTn>
                                        <p:tgtEl>
                                          <p:spTgt spid="5"/>
                                        </p:tgtEl>
                                        <p:attrNameLst>
                                          <p:attrName>ppt_x</p:attrName>
                                        </p:attrNameLst>
                                      </p:cBhvr>
                                    </p:anim>
                                    <p:set>
                                      <p:cBhvr>
                                        <p:cTn id="29" dur="385" fill="hold"/>
                                        <p:tgtEl>
                                          <p:spTgt spid="5"/>
                                        </p:tgtEl>
                                        <p:attrNameLst>
                                          <p:attrName>ppt_y</p:attrName>
                                        </p:attrNameLst>
                                      </p:cBhvr>
                                      <p:to>
                                        <p:strVal val="(#ppt_y+0.4)"/>
                                      </p:to>
                                    </p:set>
                                    <p:anim from="(#ppt_y+0.4)" to="(#ppt_y)" calcmode="lin" valueType="num">
                                      <p:cBhvr>
                                        <p:cTn id="30" dur="615" accel="100000" fill="hold">
                                          <p:stCondLst>
                                            <p:cond delay="385"/>
                                          </p:stCondLst>
                                        </p:cTn>
                                        <p:tgtEl>
                                          <p:spTgt spid="5"/>
                                        </p:tgtEl>
                                        <p:attrNameLst>
                                          <p:attrName>ppt_y</p:attrName>
                                        </p:attrNameLst>
                                      </p:cBhvr>
                                    </p:anim>
                                  </p:childTnLst>
                                </p:cTn>
                              </p:par>
                            </p:childTnLst>
                          </p:cTn>
                        </p:par>
                        <p:par>
                          <p:cTn id="31" fill="hold">
                            <p:stCondLst>
                              <p:cond delay="2000"/>
                            </p:stCondLst>
                            <p:childTnLst>
                              <p:par>
                                <p:cTn id="32" presetID="3" presetClass="entr" presetSubtype="1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2000"/>
                                        <p:tgtEl>
                                          <p:spTgt spid="4"/>
                                        </p:tgtEl>
                                      </p:cBhvr>
                                    </p:animEffect>
                                  </p:childTnLst>
                                </p:cTn>
                              </p:par>
                            </p:childTnLst>
                          </p:cTn>
                        </p:par>
                        <p:par>
                          <p:cTn id="35" fill="hold">
                            <p:stCondLst>
                              <p:cond delay="4000"/>
                            </p:stCondLst>
                            <p:childTnLst>
                              <p:par>
                                <p:cTn id="36" presetID="30"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800" decel="100000"/>
                                        <p:tgtEl>
                                          <p:spTgt spid="6"/>
                                        </p:tgtEl>
                                      </p:cBhvr>
                                    </p:animEffect>
                                    <p:anim calcmode="lin" valueType="num">
                                      <p:cBhvr>
                                        <p:cTn id="39" dur="800" decel="100000" fill="hold"/>
                                        <p:tgtEl>
                                          <p:spTgt spid="6"/>
                                        </p:tgtEl>
                                        <p:attrNameLst>
                                          <p:attrName>style.rotation</p:attrName>
                                        </p:attrNameLst>
                                      </p:cBhvr>
                                      <p:tavLst>
                                        <p:tav tm="0">
                                          <p:val>
                                            <p:fltVal val="-90"/>
                                          </p:val>
                                        </p:tav>
                                        <p:tav tm="100000">
                                          <p:val>
                                            <p:fltVal val="0"/>
                                          </p:val>
                                        </p:tav>
                                      </p:tavLst>
                                    </p:anim>
                                    <p:anim calcmode="lin" valueType="num">
                                      <p:cBhvr>
                                        <p:cTn id="40" dur="800" decel="100000" fill="hold"/>
                                        <p:tgtEl>
                                          <p:spTgt spid="6"/>
                                        </p:tgtEl>
                                        <p:attrNameLst>
                                          <p:attrName>ppt_x</p:attrName>
                                        </p:attrNameLst>
                                      </p:cBhvr>
                                      <p:tavLst>
                                        <p:tav tm="0">
                                          <p:val>
                                            <p:strVal val="#ppt_x+0.4"/>
                                          </p:val>
                                        </p:tav>
                                        <p:tav tm="100000">
                                          <p:val>
                                            <p:strVal val="#ppt_x-0.05"/>
                                          </p:val>
                                        </p:tav>
                                      </p:tavLst>
                                    </p:anim>
                                    <p:anim calcmode="lin" valueType="num">
                                      <p:cBhvr>
                                        <p:cTn id="41" dur="800" decel="100000" fill="hold"/>
                                        <p:tgtEl>
                                          <p:spTgt spid="6"/>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676400"/>
            <a:ext cx="8610600" cy="4247317"/>
          </a:xfrm>
          <a:prstGeom prst="rect">
            <a:avLst/>
          </a:prstGeom>
        </p:spPr>
        <p:txBody>
          <a:bodyPr wrap="square">
            <a:spAutoFit/>
          </a:bodyPr>
          <a:lstStyle/>
          <a:p>
            <a:pPr algn="just" rtl="1">
              <a:lnSpc>
                <a:spcPct val="150000"/>
              </a:lnSpc>
              <a:buFont typeface="Wingdings" pitchFamily="2" charset="2"/>
              <a:buChar char="v"/>
            </a:pPr>
            <a:r>
              <a:rPr lang="fa-IR" b="1" dirty="0" smtClean="0">
                <a:cs typeface="B Nazanin" pitchFamily="2" charset="-78"/>
              </a:rPr>
              <a:t>  ممکن است کالای خارجی که از کشور عبور می نماید توسط یک بازرگان ایرانی از کشور دیگر خریداری شده و به کشور ثالثی فروخته شده باشد، که در این صورت عمل بازرگان، صدور خدمات بازرگانی است و نه صدور کالا.</a:t>
            </a:r>
          </a:p>
          <a:p>
            <a:pPr algn="just" rtl="1">
              <a:lnSpc>
                <a:spcPct val="150000"/>
              </a:lnSpc>
              <a:buFont typeface="Wingdings" pitchFamily="2" charset="2"/>
              <a:buChar char="v"/>
            </a:pPr>
            <a:endParaRPr lang="fa-IR" b="1" dirty="0" smtClean="0">
              <a:cs typeface="B Nazanin" pitchFamily="2" charset="-78"/>
            </a:endParaRPr>
          </a:p>
          <a:p>
            <a:pPr algn="just" rtl="1">
              <a:lnSpc>
                <a:spcPct val="150000"/>
              </a:lnSpc>
              <a:buFont typeface="Wingdings" pitchFamily="2" charset="2"/>
              <a:buChar char="v"/>
            </a:pPr>
            <a:r>
              <a:rPr lang="fa-IR" b="1" dirty="0" smtClean="0">
                <a:cs typeface="B Nazanin" pitchFamily="2" charset="-78"/>
              </a:rPr>
              <a:t>  مسافران داراى گذرنامه که به قصد عبور از کشور با اتومبيل سوارى يا وسيله نقليه ديگر وارد و با همان وسيله از کشور خارج مى‌شوند، وسايل سوارى آن ها نيز تابع مقررات و تشريفات ترانزيت خواهد بود؛ مگر اينکه براى وسايل سوارى مزبور جواز عبور بين‌المللى به همراه داشته باشند.</a:t>
            </a:r>
          </a:p>
          <a:p>
            <a:pPr algn="just" rtl="1">
              <a:lnSpc>
                <a:spcPct val="150000"/>
              </a:lnSpc>
              <a:buFont typeface="Wingdings" pitchFamily="2" charset="2"/>
              <a:buChar char="v"/>
            </a:pPr>
            <a:endParaRPr lang="fa-IR" b="1" dirty="0" smtClean="0">
              <a:cs typeface="B Nazanin" pitchFamily="2" charset="-78"/>
            </a:endParaRPr>
          </a:p>
          <a:p>
            <a:pPr algn="just" rtl="1">
              <a:lnSpc>
                <a:spcPct val="150000"/>
              </a:lnSpc>
              <a:buFont typeface="Wingdings" pitchFamily="2" charset="2"/>
              <a:buChar char="v"/>
            </a:pPr>
            <a:r>
              <a:rPr lang="fa-IR" b="1" dirty="0" smtClean="0">
                <a:cs typeface="B Nazanin" pitchFamily="2" charset="-78"/>
              </a:rPr>
              <a:t>  وسايط نقليه که با بار يا مسافر موقتا وارد کشور شده و پس از تخليه بار يا پياده کردن مسافر از همان راهى که وارد گرديد مراجعت مى‌کنند، مشمول عنوان ترانزيت نبوده و تابع مقررات مربوط به ورود موقت خواهد بود.</a:t>
            </a:r>
          </a:p>
        </p:txBody>
      </p:sp>
      <p:sp>
        <p:nvSpPr>
          <p:cNvPr id="3" name="Title 1"/>
          <p:cNvSpPr txBox="1">
            <a:spLocks/>
          </p:cNvSpPr>
          <p:nvPr/>
        </p:nvSpPr>
        <p:spPr>
          <a:xfrm>
            <a:off x="6248400" y="762000"/>
            <a:ext cx="28956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ترانزیت خارجی</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800" decel="100000"/>
                                        <p:tgtEl>
                                          <p:spTgt spid="2"/>
                                        </p:tgtEl>
                                      </p:cBhvr>
                                    </p:animEffect>
                                    <p:anim calcmode="lin" valueType="num">
                                      <p:cBhvr>
                                        <p:cTn id="25" dur="800" decel="100000" fill="hold"/>
                                        <p:tgtEl>
                                          <p:spTgt spid="2"/>
                                        </p:tgtEl>
                                        <p:attrNameLst>
                                          <p:attrName>style.rotation</p:attrName>
                                        </p:attrNameLst>
                                      </p:cBhvr>
                                      <p:tavLst>
                                        <p:tav tm="0">
                                          <p:val>
                                            <p:fltVal val="-90"/>
                                          </p:val>
                                        </p:tav>
                                        <p:tav tm="100000">
                                          <p:val>
                                            <p:fltVal val="0"/>
                                          </p:val>
                                        </p:tav>
                                      </p:tavLst>
                                    </p:anim>
                                    <p:anim calcmode="lin" valueType="num">
                                      <p:cBhvr>
                                        <p:cTn id="26" dur="800" decel="100000" fill="hold"/>
                                        <p:tgtEl>
                                          <p:spTgt spid="2"/>
                                        </p:tgtEl>
                                        <p:attrNameLst>
                                          <p:attrName>ppt_x</p:attrName>
                                        </p:attrNameLst>
                                      </p:cBhvr>
                                      <p:tavLst>
                                        <p:tav tm="0">
                                          <p:val>
                                            <p:strVal val="#ppt_x+0.4"/>
                                          </p:val>
                                        </p:tav>
                                        <p:tav tm="100000">
                                          <p:val>
                                            <p:strVal val="#ppt_x-0.05"/>
                                          </p:val>
                                        </p:tav>
                                      </p:tavLst>
                                    </p:anim>
                                    <p:anim calcmode="lin" valueType="num">
                                      <p:cBhvr>
                                        <p:cTn id="27" dur="800" decel="100000" fill="hold"/>
                                        <p:tgtEl>
                                          <p:spTgt spid="2"/>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676400"/>
            <a:ext cx="8610600" cy="3416320"/>
          </a:xfrm>
          <a:prstGeom prst="rect">
            <a:avLst/>
          </a:prstGeom>
        </p:spPr>
        <p:txBody>
          <a:bodyPr wrap="square">
            <a:spAutoFit/>
          </a:bodyPr>
          <a:lstStyle/>
          <a:p>
            <a:pPr algn="just" rtl="1">
              <a:lnSpc>
                <a:spcPct val="150000"/>
              </a:lnSpc>
              <a:buFont typeface="Wingdings" pitchFamily="2" charset="2"/>
              <a:buChar char="v"/>
            </a:pPr>
            <a:r>
              <a:rPr lang="fa-IR" b="1" dirty="0" smtClean="0">
                <a:cs typeface="B Nazanin" pitchFamily="2" charset="-78"/>
              </a:rPr>
              <a:t> هرگونه کالایى که ورود قطعى آن به کشور مجاز است، مى‌توان به‌عنوان ترانزيت با رعايت مقررات مربوط حمل نمود ولى ترانزيت کالایى که ورود قطعى آن به کشور طبق قوانين مخصوص ممنوع مى‌باشد منوط به اجازه مخصوص دولت در هر مورد است.</a:t>
            </a:r>
          </a:p>
          <a:p>
            <a:pPr algn="just" rtl="1">
              <a:lnSpc>
                <a:spcPct val="150000"/>
              </a:lnSpc>
              <a:buFont typeface="Wingdings" pitchFamily="2" charset="2"/>
              <a:buChar char="v"/>
            </a:pPr>
            <a:endParaRPr lang="fa-IR" b="1" dirty="0" smtClean="0">
              <a:cs typeface="B Nazanin" pitchFamily="2" charset="-78"/>
            </a:endParaRPr>
          </a:p>
          <a:p>
            <a:pPr algn="just" rtl="1">
              <a:lnSpc>
                <a:spcPct val="150000"/>
              </a:lnSpc>
              <a:buFont typeface="Wingdings" pitchFamily="2" charset="2"/>
              <a:buChar char="v"/>
            </a:pPr>
            <a:r>
              <a:rPr lang="fa-IR" b="1" dirty="0" smtClean="0">
                <a:cs typeface="B Nazanin" pitchFamily="2" charset="-78"/>
              </a:rPr>
              <a:t> به‌طور کلى ترانزيتى بايد از گمرک ورودى مستقيما به گمرک خروجى حمل شود اداره گمرک مى‌تواند کالایى را که به‌طور ترانزيت از ايران عبور مى‌نمايد به خرج صاحب کالا به وسايط نقليه‌اى که خود انتخاب مى‌نمايد حمل کند و يا صاحب کالا را ملزم کند تا محموله ترانزيتى را با وسايطى که گمرک انتخاب مى‌نمايد حمل کند. همچنين گمرک مختار است در هر مورد مأمورانى به معيت کالا به هزينه صاحب کالا اعزام دارد.</a:t>
            </a:r>
          </a:p>
        </p:txBody>
      </p:sp>
      <p:sp>
        <p:nvSpPr>
          <p:cNvPr id="3" name="Title 1"/>
          <p:cNvSpPr txBox="1">
            <a:spLocks/>
          </p:cNvSpPr>
          <p:nvPr/>
        </p:nvSpPr>
        <p:spPr>
          <a:xfrm>
            <a:off x="6248400" y="762000"/>
            <a:ext cx="28956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ترانزیت خارجی</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800" decel="100000"/>
                                        <p:tgtEl>
                                          <p:spTgt spid="2"/>
                                        </p:tgtEl>
                                      </p:cBhvr>
                                    </p:animEffect>
                                    <p:anim calcmode="lin" valueType="num">
                                      <p:cBhvr>
                                        <p:cTn id="25" dur="800" decel="100000" fill="hold"/>
                                        <p:tgtEl>
                                          <p:spTgt spid="2"/>
                                        </p:tgtEl>
                                        <p:attrNameLst>
                                          <p:attrName>style.rotation</p:attrName>
                                        </p:attrNameLst>
                                      </p:cBhvr>
                                      <p:tavLst>
                                        <p:tav tm="0">
                                          <p:val>
                                            <p:fltVal val="-90"/>
                                          </p:val>
                                        </p:tav>
                                        <p:tav tm="100000">
                                          <p:val>
                                            <p:fltVal val="0"/>
                                          </p:val>
                                        </p:tav>
                                      </p:tavLst>
                                    </p:anim>
                                    <p:anim calcmode="lin" valueType="num">
                                      <p:cBhvr>
                                        <p:cTn id="26" dur="800" decel="100000" fill="hold"/>
                                        <p:tgtEl>
                                          <p:spTgt spid="2"/>
                                        </p:tgtEl>
                                        <p:attrNameLst>
                                          <p:attrName>ppt_x</p:attrName>
                                        </p:attrNameLst>
                                      </p:cBhvr>
                                      <p:tavLst>
                                        <p:tav tm="0">
                                          <p:val>
                                            <p:strVal val="#ppt_x+0.4"/>
                                          </p:val>
                                        </p:tav>
                                        <p:tav tm="100000">
                                          <p:val>
                                            <p:strVal val="#ppt_x-0.05"/>
                                          </p:val>
                                        </p:tav>
                                      </p:tavLst>
                                    </p:anim>
                                    <p:anim calcmode="lin" valueType="num">
                                      <p:cBhvr>
                                        <p:cTn id="27" dur="800" decel="100000" fill="hold"/>
                                        <p:tgtEl>
                                          <p:spTgt spid="2"/>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برخي لينک هاي مفيد </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graphicFrame>
        <p:nvGraphicFramePr>
          <p:cNvPr id="4" name="Table 3"/>
          <p:cNvGraphicFramePr>
            <a:graphicFrameLocks noGrp="1"/>
          </p:cNvGraphicFramePr>
          <p:nvPr/>
        </p:nvGraphicFramePr>
        <p:xfrm>
          <a:off x="152400" y="1752600"/>
          <a:ext cx="8839200" cy="4423410"/>
        </p:xfrm>
        <a:graphic>
          <a:graphicData uri="http://schemas.openxmlformats.org/drawingml/2006/table">
            <a:tbl>
              <a:tblPr firstRow="1" bandRow="1">
                <a:tableStyleId>{5C22544A-7EE6-4342-B048-85BDC9FD1C3A}</a:tableStyleId>
              </a:tblPr>
              <a:tblGrid>
                <a:gridCol w="2946400"/>
                <a:gridCol w="2844800"/>
                <a:gridCol w="3048000"/>
              </a:tblGrid>
              <a:tr h="523875">
                <a:tc>
                  <a:txBody>
                    <a:bodyPr/>
                    <a:lstStyle/>
                    <a:p>
                      <a:pPr algn="ctr"/>
                      <a:r>
                        <a:rPr lang="fa-IR" dirty="0" smtClean="0">
                          <a:cs typeface="B Nazanin" pitchFamily="2" charset="-78"/>
                        </a:rPr>
                        <a:t>آدرس وب سايت</a:t>
                      </a:r>
                      <a:r>
                        <a:rPr lang="fa-IR" baseline="0" dirty="0" smtClean="0">
                          <a:cs typeface="B Nazanin" pitchFamily="2" charset="-78"/>
                        </a:rPr>
                        <a:t> (پورتال)</a:t>
                      </a:r>
                      <a:endParaRPr lang="en-US" dirty="0">
                        <a:cs typeface="B Nazanin" pitchFamily="2" charset="-78"/>
                      </a:endParaRPr>
                    </a:p>
                  </a:txBody>
                  <a:tcPr anchor="ctr"/>
                </a:tc>
                <a:tc>
                  <a:txBody>
                    <a:bodyPr/>
                    <a:lstStyle/>
                    <a:p>
                      <a:pPr algn="ctr"/>
                      <a:r>
                        <a:rPr kumimoji="0" lang="fa-IR" b="1" kern="1200" dirty="0" smtClean="0">
                          <a:solidFill>
                            <a:schemeClr val="lt1"/>
                          </a:solidFill>
                          <a:latin typeface="+mn-lt"/>
                          <a:ea typeface="+mn-ea"/>
                          <a:cs typeface="B Nazanin" pitchFamily="2" charset="-78"/>
                        </a:rPr>
                        <a:t>نام سازمان (مرکز)</a:t>
                      </a:r>
                      <a:endParaRPr kumimoji="0" lang="en-US" b="1" kern="1200" dirty="0" smtClean="0">
                        <a:solidFill>
                          <a:schemeClr val="lt1"/>
                        </a:solidFill>
                        <a:latin typeface="+mn-lt"/>
                        <a:ea typeface="+mn-ea"/>
                        <a:cs typeface="B Nazanin" pitchFamily="2" charset="-78"/>
                      </a:endParaRPr>
                    </a:p>
                  </a:txBody>
                  <a:tcPr anchor="ctr"/>
                </a:tc>
                <a:tc>
                  <a:txBody>
                    <a:bodyPr/>
                    <a:lstStyle/>
                    <a:p>
                      <a:pPr algn="ctr"/>
                      <a:r>
                        <a:rPr kumimoji="0" lang="fa-IR" b="1" kern="1200" dirty="0" smtClean="0">
                          <a:solidFill>
                            <a:schemeClr val="lt1"/>
                          </a:solidFill>
                          <a:latin typeface="+mn-lt"/>
                          <a:ea typeface="+mn-ea"/>
                          <a:cs typeface="B Nazanin" pitchFamily="2" charset="-78"/>
                        </a:rPr>
                        <a:t>زمينه فعاليت</a:t>
                      </a:r>
                      <a:endParaRPr kumimoji="0" lang="en-US" b="1" kern="1200" dirty="0" smtClean="0">
                        <a:solidFill>
                          <a:schemeClr val="lt1"/>
                        </a:solidFill>
                        <a:latin typeface="+mn-lt"/>
                        <a:ea typeface="+mn-ea"/>
                        <a:cs typeface="B Nazanin" pitchFamily="2" charset="-78"/>
                      </a:endParaRPr>
                    </a:p>
                  </a:txBody>
                  <a:tcPr anchor="ctr"/>
                </a:tc>
              </a:tr>
              <a:tr h="523875">
                <a:tc>
                  <a:txBody>
                    <a:bodyPr/>
                    <a:lstStyle/>
                    <a:p>
                      <a:pPr algn="l"/>
                      <a:r>
                        <a:rPr lang="en-US" b="1" dirty="0" smtClean="0"/>
                        <a:t>http://</a:t>
                      </a:r>
                      <a:r>
                        <a:rPr lang="en-US" b="1" dirty="0" smtClean="0">
                          <a:latin typeface="Times New Roman" pitchFamily="18" charset="0"/>
                          <a:cs typeface="Times New Roman" pitchFamily="18" charset="0"/>
                        </a:rPr>
                        <a:t>tccim.ir/helpdesk</a:t>
                      </a:r>
                      <a:endParaRPr lang="en-US" b="1" dirty="0">
                        <a:latin typeface="Times New Roman" pitchFamily="18" charset="0"/>
                        <a:cs typeface="Times New Roman" pitchFamily="18" charset="0"/>
                      </a:endParaRPr>
                    </a:p>
                  </a:txBody>
                  <a:tcPr anchor="ctr"/>
                </a:tc>
                <a:tc>
                  <a:txBody>
                    <a:bodyPr/>
                    <a:lstStyle/>
                    <a:p>
                      <a:pPr marL="0" algn="ctr" rtl="0" eaLnBrk="1" latinLnBrk="0" hangingPunct="1"/>
                      <a:r>
                        <a:rPr kumimoji="0" lang="fa-IR" sz="1700" kern="1200" dirty="0" smtClean="0">
                          <a:solidFill>
                            <a:schemeClr val="dk1"/>
                          </a:solidFill>
                          <a:latin typeface="+mn-lt"/>
                          <a:ea typeface="+mn-ea"/>
                          <a:cs typeface="B Nazanin" pitchFamily="2" charset="-78"/>
                        </a:rPr>
                        <a:t>دفتر خدمات مشاوره بازاريابي اتاق تهران</a:t>
                      </a:r>
                      <a:endParaRPr kumimoji="0" lang="en-US" sz="1700"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dirty="0" smtClean="0">
                          <a:solidFill>
                            <a:schemeClr val="dk1"/>
                          </a:solidFill>
                          <a:latin typeface="+mn-lt"/>
                          <a:ea typeface="+mn-ea"/>
                          <a:cs typeface="B Nazanin" pitchFamily="2" charset="-78"/>
                        </a:rPr>
                        <a:t>مشاوره در زمينه صادرات، واردات و بازاريابي بين الملل</a:t>
                      </a:r>
                      <a:endParaRPr kumimoji="0" lang="en-US" kern="1200" dirty="0" smtClean="0">
                        <a:solidFill>
                          <a:schemeClr val="dk1"/>
                        </a:solidFill>
                        <a:latin typeface="+mn-lt"/>
                        <a:ea typeface="+mn-ea"/>
                        <a:cs typeface="B Nazanin" pitchFamily="2" charset="-78"/>
                      </a:endParaRPr>
                    </a:p>
                  </a:txBody>
                  <a:tcPr anchor="ctr"/>
                </a:tc>
              </a:tr>
              <a:tr h="523875">
                <a:tc>
                  <a:txBody>
                    <a:bodyPr/>
                    <a:lstStyle/>
                    <a:p>
                      <a:pPr algn="l"/>
                      <a:r>
                        <a:rPr kumimoji="0" lang="en-US" b="1" kern="1200" dirty="0" smtClean="0">
                          <a:solidFill>
                            <a:schemeClr val="dk1"/>
                          </a:solidFill>
                          <a:latin typeface="Times New Roman" pitchFamily="18" charset="0"/>
                          <a:ea typeface="+mn-ea"/>
                          <a:cs typeface="Times New Roman" pitchFamily="18" charset="0"/>
                        </a:rPr>
                        <a:t>http://www.tpo.ir</a:t>
                      </a:r>
                    </a:p>
                  </a:txBody>
                  <a:tcPr anchor="ctr"/>
                </a:tc>
                <a:tc>
                  <a:txBody>
                    <a:bodyPr/>
                    <a:lstStyle/>
                    <a:p>
                      <a:pPr marL="0" algn="ctr" rtl="0" eaLnBrk="1" latinLnBrk="0" hangingPunct="1"/>
                      <a:r>
                        <a:rPr kumimoji="0" lang="fa-IR" kern="1200" dirty="0" smtClean="0">
                          <a:solidFill>
                            <a:schemeClr val="dk1"/>
                          </a:solidFill>
                          <a:latin typeface="+mn-lt"/>
                          <a:ea typeface="+mn-ea"/>
                          <a:cs typeface="B Nazanin" pitchFamily="2" charset="-78"/>
                        </a:rPr>
                        <a:t>سازمان توسعه تجارت ايران</a:t>
                      </a:r>
                      <a:endParaRPr kumimoji="0" lang="en-US"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dirty="0" smtClean="0">
                          <a:solidFill>
                            <a:schemeClr val="dk1"/>
                          </a:solidFill>
                          <a:latin typeface="+mn-lt"/>
                          <a:ea typeface="+mn-ea"/>
                          <a:cs typeface="B Nazanin" pitchFamily="2" charset="-78"/>
                        </a:rPr>
                        <a:t>متولي صادرات</a:t>
                      </a:r>
                      <a:endParaRPr kumimoji="0" lang="en-US" kern="1200" dirty="0" smtClean="0">
                        <a:solidFill>
                          <a:schemeClr val="dk1"/>
                        </a:solidFill>
                        <a:latin typeface="+mn-lt"/>
                        <a:ea typeface="+mn-ea"/>
                        <a:cs typeface="B Nazanin" pitchFamily="2" charset="-78"/>
                      </a:endParaRPr>
                    </a:p>
                  </a:txBody>
                  <a:tcPr anchor="ctr"/>
                </a:tc>
              </a:tr>
              <a:tr h="523875">
                <a:tc>
                  <a:txBody>
                    <a:bodyPr/>
                    <a:lstStyle/>
                    <a:p>
                      <a:pPr algn="l"/>
                      <a:r>
                        <a:rPr kumimoji="0" lang="en-US" b="1" kern="1200" dirty="0" smtClean="0">
                          <a:solidFill>
                            <a:schemeClr val="dk1"/>
                          </a:solidFill>
                          <a:latin typeface="Times New Roman" pitchFamily="18" charset="0"/>
                          <a:ea typeface="+mn-ea"/>
                          <a:cs typeface="Times New Roman" pitchFamily="18" charset="0"/>
                        </a:rPr>
                        <a:t>http://mimt.gov.ir</a:t>
                      </a:r>
                      <a:endParaRPr kumimoji="0" lang="en-US" b="1" kern="1200" dirty="0">
                        <a:solidFill>
                          <a:schemeClr val="dk1"/>
                        </a:solidFill>
                        <a:latin typeface="Times New Roman" pitchFamily="18" charset="0"/>
                        <a:ea typeface="+mn-ea"/>
                        <a:cs typeface="Times New Roman" pitchFamily="18" charset="0"/>
                      </a:endParaRPr>
                    </a:p>
                  </a:txBody>
                  <a:tcPr anchor="ctr"/>
                </a:tc>
                <a:tc>
                  <a:txBody>
                    <a:bodyPr/>
                    <a:lstStyle/>
                    <a:p>
                      <a:pPr marL="0" algn="ctr" rtl="0" eaLnBrk="1" latinLnBrk="0" hangingPunct="1"/>
                      <a:r>
                        <a:rPr kumimoji="0" lang="fa-IR" kern="1200" dirty="0" smtClean="0">
                          <a:solidFill>
                            <a:schemeClr val="dk1"/>
                          </a:solidFill>
                          <a:latin typeface="+mn-lt"/>
                          <a:ea typeface="+mn-ea"/>
                          <a:cs typeface="B Nazanin" pitchFamily="2" charset="-78"/>
                        </a:rPr>
                        <a:t>وزارت صنعت،</a:t>
                      </a:r>
                      <a:r>
                        <a:rPr kumimoji="0" lang="fa-IR" kern="1200" baseline="0" dirty="0" smtClean="0">
                          <a:solidFill>
                            <a:schemeClr val="dk1"/>
                          </a:solidFill>
                          <a:latin typeface="+mn-lt"/>
                          <a:ea typeface="+mn-ea"/>
                          <a:cs typeface="B Nazanin" pitchFamily="2" charset="-78"/>
                        </a:rPr>
                        <a:t> معدن و تجارت</a:t>
                      </a:r>
                      <a:endParaRPr kumimoji="0" lang="en-US"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baseline="0" dirty="0" smtClean="0">
                          <a:solidFill>
                            <a:schemeClr val="dk1"/>
                          </a:solidFill>
                          <a:latin typeface="+mn-lt"/>
                          <a:ea typeface="+mn-ea"/>
                          <a:cs typeface="B Nazanin" pitchFamily="2" charset="-78"/>
                        </a:rPr>
                        <a:t>متولي امور صنعت، معدن و تجارت کشور</a:t>
                      </a:r>
                      <a:endParaRPr kumimoji="0" lang="en-US" kern="1200" baseline="0" dirty="0" smtClean="0">
                        <a:solidFill>
                          <a:schemeClr val="dk1"/>
                        </a:solidFill>
                        <a:latin typeface="+mn-lt"/>
                        <a:ea typeface="+mn-ea"/>
                        <a:cs typeface="B Nazanin" pitchFamily="2" charset="-78"/>
                      </a:endParaRPr>
                    </a:p>
                  </a:txBody>
                  <a:tcPr anchor="ctr"/>
                </a:tc>
              </a:tr>
              <a:tr h="523875">
                <a:tc>
                  <a:txBody>
                    <a:bodyPr/>
                    <a:lstStyle/>
                    <a:p>
                      <a:pPr algn="l"/>
                      <a:r>
                        <a:rPr kumimoji="0" lang="en-US" b="1" kern="1200" dirty="0" smtClean="0">
                          <a:solidFill>
                            <a:schemeClr val="dk1"/>
                          </a:solidFill>
                          <a:latin typeface="Times New Roman" pitchFamily="18" charset="0"/>
                          <a:ea typeface="+mn-ea"/>
                          <a:cs typeface="Times New Roman" pitchFamily="18" charset="0"/>
                        </a:rPr>
                        <a:t>http://www.irica.gov.ir</a:t>
                      </a:r>
                    </a:p>
                  </a:txBody>
                  <a:tcPr anchor="ctr"/>
                </a:tc>
                <a:tc>
                  <a:txBody>
                    <a:bodyPr/>
                    <a:lstStyle/>
                    <a:p>
                      <a:pPr marL="0" algn="ctr" rtl="0" eaLnBrk="1" latinLnBrk="0" hangingPunct="1"/>
                      <a:r>
                        <a:rPr kumimoji="0" lang="fa-IR" kern="1200" dirty="0" smtClean="0">
                          <a:solidFill>
                            <a:schemeClr val="dk1"/>
                          </a:solidFill>
                          <a:latin typeface="+mn-lt"/>
                          <a:ea typeface="+mn-ea"/>
                          <a:cs typeface="B Nazanin" pitchFamily="2" charset="-78"/>
                        </a:rPr>
                        <a:t>گمرک جمهوري اسلامي ايران</a:t>
                      </a:r>
                      <a:endParaRPr kumimoji="0" lang="en-US"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dirty="0" smtClean="0">
                          <a:solidFill>
                            <a:schemeClr val="dk1"/>
                          </a:solidFill>
                          <a:latin typeface="+mn-lt"/>
                          <a:ea typeface="+mn-ea"/>
                          <a:cs typeface="B Nazanin" pitchFamily="2" charset="-78"/>
                        </a:rPr>
                        <a:t>قوانين، مقررات</a:t>
                      </a:r>
                      <a:r>
                        <a:rPr kumimoji="0" lang="fa-IR" kern="1200" baseline="0" dirty="0" smtClean="0">
                          <a:solidFill>
                            <a:schemeClr val="dk1"/>
                          </a:solidFill>
                          <a:latin typeface="+mn-lt"/>
                          <a:ea typeface="+mn-ea"/>
                          <a:cs typeface="B Nazanin" pitchFamily="2" charset="-78"/>
                        </a:rPr>
                        <a:t> و اطلاعات گمرکي</a:t>
                      </a:r>
                      <a:endParaRPr kumimoji="0" lang="en-US" kern="1200" dirty="0" smtClean="0">
                        <a:solidFill>
                          <a:schemeClr val="dk1"/>
                        </a:solidFill>
                        <a:latin typeface="+mn-lt"/>
                        <a:ea typeface="+mn-ea"/>
                        <a:cs typeface="B Nazanin" pitchFamily="2" charset="-78"/>
                      </a:endParaRPr>
                    </a:p>
                  </a:txBody>
                  <a:tcPr anchor="ctr"/>
                </a:tc>
              </a:tr>
              <a:tr h="523875">
                <a:tc>
                  <a:txBody>
                    <a:bodyPr/>
                    <a:lstStyle/>
                    <a:p>
                      <a:pPr algn="l"/>
                      <a:r>
                        <a:rPr kumimoji="0" lang="en-US" b="1" kern="1200" dirty="0" smtClean="0">
                          <a:solidFill>
                            <a:schemeClr val="dk1"/>
                          </a:solidFill>
                          <a:latin typeface="Times New Roman" pitchFamily="18" charset="0"/>
                          <a:ea typeface="+mn-ea"/>
                          <a:cs typeface="Times New Roman" pitchFamily="18" charset="0"/>
                        </a:rPr>
                        <a:t>http://www.trademap.org</a:t>
                      </a:r>
                    </a:p>
                  </a:txBody>
                  <a:tcPr anchor="ctr"/>
                </a:tc>
                <a:tc>
                  <a:txBody>
                    <a:bodyPr/>
                    <a:lstStyle/>
                    <a:p>
                      <a:pPr marL="0" algn="ctr" rtl="0" eaLnBrk="1" latinLnBrk="0" hangingPunct="1"/>
                      <a:r>
                        <a:rPr kumimoji="0" lang="fa-IR" kern="1200" dirty="0" smtClean="0">
                          <a:solidFill>
                            <a:schemeClr val="dk1"/>
                          </a:solidFill>
                          <a:latin typeface="+mn-lt"/>
                          <a:ea typeface="+mn-ea"/>
                          <a:cs typeface="B Nazanin" pitchFamily="2" charset="-78"/>
                        </a:rPr>
                        <a:t>مرکز تجارت جهاني</a:t>
                      </a:r>
                      <a:endParaRPr kumimoji="0" lang="en-US"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dirty="0" smtClean="0">
                          <a:solidFill>
                            <a:schemeClr val="dk1"/>
                          </a:solidFill>
                          <a:latin typeface="+mn-lt"/>
                          <a:ea typeface="+mn-ea"/>
                          <a:cs typeface="B Nazanin" pitchFamily="2" charset="-78"/>
                        </a:rPr>
                        <a:t>ارائه دهنده آمار تجارت</a:t>
                      </a:r>
                      <a:r>
                        <a:rPr kumimoji="0" lang="fa-IR" kern="1200" baseline="0" dirty="0" smtClean="0">
                          <a:solidFill>
                            <a:schemeClr val="dk1"/>
                          </a:solidFill>
                          <a:latin typeface="+mn-lt"/>
                          <a:ea typeface="+mn-ea"/>
                          <a:cs typeface="B Nazanin" pitchFamily="2" charset="-78"/>
                        </a:rPr>
                        <a:t> خارجي بر اساس اطلاعات گمرکات کشورها</a:t>
                      </a:r>
                      <a:endParaRPr kumimoji="0" lang="en-US" kern="1200" dirty="0" smtClean="0">
                        <a:solidFill>
                          <a:schemeClr val="dk1"/>
                        </a:solidFill>
                        <a:latin typeface="+mn-lt"/>
                        <a:ea typeface="+mn-ea"/>
                        <a:cs typeface="B Nazanin" pitchFamily="2" charset="-78"/>
                      </a:endParaRPr>
                    </a:p>
                  </a:txBody>
                  <a:tcPr anchor="ctr"/>
                </a:tc>
              </a:tr>
              <a:tr h="5238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b="1" kern="1200" dirty="0" smtClean="0">
                          <a:solidFill>
                            <a:schemeClr val="dk1"/>
                          </a:solidFill>
                          <a:latin typeface="Times New Roman" pitchFamily="18" charset="0"/>
                          <a:ea typeface="+mn-ea"/>
                          <a:cs typeface="Times New Roman" pitchFamily="18" charset="0"/>
                        </a:rPr>
                        <a:t>http://www.macmap.org</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kern="1200" dirty="0" smtClean="0">
                          <a:solidFill>
                            <a:schemeClr val="dk1"/>
                          </a:solidFill>
                          <a:latin typeface="+mn-lt"/>
                          <a:ea typeface="+mn-ea"/>
                          <a:cs typeface="B Nazanin" pitchFamily="2" charset="-78"/>
                        </a:rPr>
                        <a:t>مرکز تجارت جهاني</a:t>
                      </a:r>
                      <a:endParaRPr kumimoji="0" lang="en-US" kern="1200" dirty="0" smtClean="0">
                        <a:solidFill>
                          <a:schemeClr val="dk1"/>
                        </a:solidFill>
                        <a:latin typeface="+mn-lt"/>
                        <a:ea typeface="+mn-ea"/>
                        <a:cs typeface="B Nazanin" pitchFamily="2" charset="-78"/>
                      </a:endParaRPr>
                    </a:p>
                  </a:txBody>
                  <a:tcPr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fa-IR" kern="1200" dirty="0" smtClean="0">
                          <a:solidFill>
                            <a:schemeClr val="dk1"/>
                          </a:solidFill>
                          <a:latin typeface="+mn-lt"/>
                          <a:ea typeface="+mn-ea"/>
                          <a:cs typeface="B Nazanin" pitchFamily="2" charset="-78"/>
                        </a:rPr>
                        <a:t>اطلاعات حقوق ورودي</a:t>
                      </a:r>
                      <a:r>
                        <a:rPr kumimoji="0" lang="fa-IR" kern="1200" baseline="0" dirty="0" smtClean="0">
                          <a:solidFill>
                            <a:schemeClr val="dk1"/>
                          </a:solidFill>
                          <a:latin typeface="+mn-lt"/>
                          <a:ea typeface="+mn-ea"/>
                          <a:cs typeface="B Nazanin" pitchFamily="2" charset="-78"/>
                        </a:rPr>
                        <a:t> کشورهاي هدف</a:t>
                      </a:r>
                      <a:endParaRPr kumimoji="0" lang="en-US" kern="1200" dirty="0" smtClean="0">
                        <a:solidFill>
                          <a:schemeClr val="dk1"/>
                        </a:solidFill>
                        <a:latin typeface="+mn-lt"/>
                        <a:ea typeface="+mn-ea"/>
                        <a:cs typeface="B Nazanin" pitchFamily="2" charset="-78"/>
                      </a:endParaRPr>
                    </a:p>
                  </a:txBody>
                  <a:tcPr anchor="ctr"/>
                </a:tc>
              </a:tr>
              <a:tr h="523875">
                <a:tc>
                  <a:txBody>
                    <a:bodyPr/>
                    <a:lstStyle/>
                    <a:p>
                      <a:pPr algn="l"/>
                      <a:r>
                        <a:rPr kumimoji="0" lang="en-US" sz="1600" b="1" kern="1200" dirty="0" smtClean="0">
                          <a:solidFill>
                            <a:schemeClr val="dk1"/>
                          </a:solidFill>
                          <a:latin typeface="Times New Roman" pitchFamily="18" charset="0"/>
                          <a:ea typeface="+mn-ea"/>
                          <a:cs typeface="Times New Roman" pitchFamily="18" charset="0"/>
                        </a:rPr>
                        <a:t>http://www.investmentmap.org</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fa-IR" kern="1200" dirty="0" smtClean="0">
                          <a:solidFill>
                            <a:schemeClr val="dk1"/>
                          </a:solidFill>
                          <a:latin typeface="+mn-lt"/>
                          <a:ea typeface="+mn-ea"/>
                          <a:cs typeface="B Nazanin" pitchFamily="2" charset="-78"/>
                        </a:rPr>
                        <a:t>مرکز تجارت جهاني</a:t>
                      </a:r>
                      <a:endParaRPr kumimoji="0" lang="en-US"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dirty="0" smtClean="0">
                          <a:solidFill>
                            <a:schemeClr val="dk1"/>
                          </a:solidFill>
                          <a:latin typeface="+mn-lt"/>
                          <a:ea typeface="+mn-ea"/>
                          <a:cs typeface="B Nazanin" pitchFamily="2" charset="-78"/>
                        </a:rPr>
                        <a:t>اطلاعات</a:t>
                      </a:r>
                      <a:r>
                        <a:rPr kumimoji="0" lang="fa-IR" kern="1200" baseline="0" dirty="0" smtClean="0">
                          <a:solidFill>
                            <a:schemeClr val="dk1"/>
                          </a:solidFill>
                          <a:latin typeface="+mn-lt"/>
                          <a:ea typeface="+mn-ea"/>
                          <a:cs typeface="B Nazanin" pitchFamily="2" charset="-78"/>
                        </a:rPr>
                        <a:t> و آمار سرمايه گذاري خارجي</a:t>
                      </a:r>
                      <a:endParaRPr kumimoji="0" lang="en-US" kern="1200" dirty="0" smtClean="0">
                        <a:solidFill>
                          <a:schemeClr val="dk1"/>
                        </a:solidFill>
                        <a:latin typeface="+mn-lt"/>
                        <a:ea typeface="+mn-ea"/>
                        <a:cs typeface="B Nazanin" pitchFamily="2" charset="-78"/>
                      </a:endParaRPr>
                    </a:p>
                  </a:txBody>
                  <a:tcPr anchor="ctr"/>
                </a:tc>
              </a:tr>
            </a:tbl>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4"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from="(-#ppt_w/2)" to="(#ppt_x)" calcmode="lin" valueType="num">
                                      <p:cBhvr>
                                        <p:cTn id="24" dur="1200" fill="hold">
                                          <p:stCondLst>
                                            <p:cond delay="0"/>
                                          </p:stCondLst>
                                        </p:cTn>
                                        <p:tgtEl>
                                          <p:spTgt spid="4"/>
                                        </p:tgtEl>
                                        <p:attrNameLst>
                                          <p:attrName>ppt_x</p:attrName>
                                        </p:attrNameLst>
                                      </p:cBhvr>
                                    </p:anim>
                                    <p:anim from="0" to="-1.0" calcmode="lin" valueType="num">
                                      <p:cBhvr>
                                        <p:cTn id="25" dur="400" decel="50000" autoRev="1" fill="hold">
                                          <p:stCondLst>
                                            <p:cond delay="1200"/>
                                          </p:stCondLst>
                                        </p:cTn>
                                        <p:tgtEl>
                                          <p:spTgt spid="4"/>
                                        </p:tgtEl>
                                        <p:attrNameLst>
                                          <p:attrName>xshear</p:attrName>
                                        </p:attrNameLst>
                                      </p:cBhvr>
                                    </p:anim>
                                    <p:animScale>
                                      <p:cBhvr>
                                        <p:cTn id="26" dur="400" decel="100000" autoRev="1" fill="hold">
                                          <p:stCondLst>
                                            <p:cond delay="1200"/>
                                          </p:stCondLst>
                                        </p:cTn>
                                        <p:tgtEl>
                                          <p:spTgt spid="4"/>
                                        </p:tgtEl>
                                      </p:cBhvr>
                                      <p:from x="100000" y="100000"/>
                                      <p:to x="80000" y="100000"/>
                                    </p:animScale>
                                    <p:anim by="(#ppt_h/3+#ppt_w*0.1)" calcmode="lin" valueType="num">
                                      <p:cBhvr additive="sum">
                                        <p:cTn id="27" dur="400" decel="100000" autoRev="1" fill="hold">
                                          <p:stCondLst>
                                            <p:cond delay="12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برخي لينک هاي مفيد </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graphicFrame>
        <p:nvGraphicFramePr>
          <p:cNvPr id="4" name="Table 3"/>
          <p:cNvGraphicFramePr>
            <a:graphicFrameLocks noGrp="1"/>
          </p:cNvGraphicFramePr>
          <p:nvPr/>
        </p:nvGraphicFramePr>
        <p:xfrm>
          <a:off x="152400" y="1752600"/>
          <a:ext cx="8839200" cy="4514850"/>
        </p:xfrm>
        <a:graphic>
          <a:graphicData uri="http://schemas.openxmlformats.org/drawingml/2006/table">
            <a:tbl>
              <a:tblPr firstRow="1" bandRow="1">
                <a:tableStyleId>{5C22544A-7EE6-4342-B048-85BDC9FD1C3A}</a:tableStyleId>
              </a:tblPr>
              <a:tblGrid>
                <a:gridCol w="2946400"/>
                <a:gridCol w="2616200"/>
                <a:gridCol w="3276600"/>
              </a:tblGrid>
              <a:tr h="523875">
                <a:tc>
                  <a:txBody>
                    <a:bodyPr/>
                    <a:lstStyle/>
                    <a:p>
                      <a:pPr algn="ctr"/>
                      <a:r>
                        <a:rPr lang="fa-IR" dirty="0" smtClean="0">
                          <a:cs typeface="B Nazanin" pitchFamily="2" charset="-78"/>
                        </a:rPr>
                        <a:t>آدرس وب سايت</a:t>
                      </a:r>
                      <a:r>
                        <a:rPr lang="fa-IR" baseline="0" dirty="0" smtClean="0">
                          <a:cs typeface="B Nazanin" pitchFamily="2" charset="-78"/>
                        </a:rPr>
                        <a:t> (پورتال)</a:t>
                      </a:r>
                      <a:endParaRPr lang="en-US" dirty="0">
                        <a:cs typeface="B Nazanin" pitchFamily="2" charset="-78"/>
                      </a:endParaRPr>
                    </a:p>
                  </a:txBody>
                  <a:tcPr anchor="ctr"/>
                </a:tc>
                <a:tc>
                  <a:txBody>
                    <a:bodyPr/>
                    <a:lstStyle/>
                    <a:p>
                      <a:pPr algn="ctr"/>
                      <a:r>
                        <a:rPr kumimoji="0" lang="fa-IR" b="1" kern="1200" dirty="0" smtClean="0">
                          <a:solidFill>
                            <a:schemeClr val="lt1"/>
                          </a:solidFill>
                          <a:latin typeface="+mn-lt"/>
                          <a:ea typeface="+mn-ea"/>
                          <a:cs typeface="B Nazanin" pitchFamily="2" charset="-78"/>
                        </a:rPr>
                        <a:t>نام سازمان (مرکز)</a:t>
                      </a:r>
                      <a:endParaRPr kumimoji="0" lang="en-US" b="1" kern="1200" dirty="0" smtClean="0">
                        <a:solidFill>
                          <a:schemeClr val="lt1"/>
                        </a:solidFill>
                        <a:latin typeface="+mn-lt"/>
                        <a:ea typeface="+mn-ea"/>
                        <a:cs typeface="B Nazanin" pitchFamily="2" charset="-78"/>
                      </a:endParaRPr>
                    </a:p>
                  </a:txBody>
                  <a:tcPr anchor="ctr"/>
                </a:tc>
                <a:tc>
                  <a:txBody>
                    <a:bodyPr/>
                    <a:lstStyle/>
                    <a:p>
                      <a:pPr algn="ctr"/>
                      <a:r>
                        <a:rPr kumimoji="0" lang="fa-IR" b="1" kern="1200" dirty="0" smtClean="0">
                          <a:solidFill>
                            <a:schemeClr val="lt1"/>
                          </a:solidFill>
                          <a:latin typeface="+mn-lt"/>
                          <a:ea typeface="+mn-ea"/>
                          <a:cs typeface="B Nazanin" pitchFamily="2" charset="-78"/>
                        </a:rPr>
                        <a:t>زمينه فعاليت</a:t>
                      </a:r>
                      <a:endParaRPr kumimoji="0" lang="en-US" b="1" kern="1200" dirty="0" smtClean="0">
                        <a:solidFill>
                          <a:schemeClr val="lt1"/>
                        </a:solidFill>
                        <a:latin typeface="+mn-lt"/>
                        <a:ea typeface="+mn-ea"/>
                        <a:cs typeface="B Nazanin" pitchFamily="2" charset="-78"/>
                      </a:endParaRPr>
                    </a:p>
                  </a:txBody>
                  <a:tcPr anchor="ctr"/>
                </a:tc>
              </a:tr>
              <a:tr h="523875">
                <a:tc>
                  <a:txBody>
                    <a:bodyPr/>
                    <a:lstStyle/>
                    <a:p>
                      <a:pPr algn="l"/>
                      <a:r>
                        <a:rPr kumimoji="0" lang="en-US" b="1" kern="1200" dirty="0" smtClean="0">
                          <a:solidFill>
                            <a:schemeClr val="dk1"/>
                          </a:solidFill>
                          <a:latin typeface="Times New Roman" pitchFamily="18" charset="0"/>
                          <a:ea typeface="+mn-ea"/>
                          <a:cs typeface="Times New Roman" pitchFamily="18" charset="0"/>
                        </a:rPr>
                        <a:t>http://www.tici.info</a:t>
                      </a:r>
                    </a:p>
                  </a:txBody>
                  <a:tcPr anchor="ctr"/>
                </a:tc>
                <a:tc>
                  <a:txBody>
                    <a:bodyPr/>
                    <a:lstStyle/>
                    <a:p>
                      <a:pPr marL="0" algn="ctr" rtl="0" eaLnBrk="1" latinLnBrk="0" hangingPunct="1"/>
                      <a:r>
                        <a:rPr kumimoji="0" lang="fa-IR" kern="1200" dirty="0" smtClean="0">
                          <a:solidFill>
                            <a:schemeClr val="dk1"/>
                          </a:solidFill>
                          <a:latin typeface="+mn-lt"/>
                          <a:ea typeface="+mn-ea"/>
                          <a:cs typeface="B Nazanin" pitchFamily="2" charset="-78"/>
                        </a:rPr>
                        <a:t>مرکز اطلاعات فني ايران</a:t>
                      </a:r>
                      <a:endParaRPr kumimoji="0" lang="en-US"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dirty="0" smtClean="0">
                          <a:solidFill>
                            <a:schemeClr val="dk1"/>
                          </a:solidFill>
                          <a:latin typeface="+mn-lt"/>
                          <a:ea typeface="+mn-ea"/>
                          <a:cs typeface="B Nazanin" pitchFamily="2" charset="-78"/>
                        </a:rPr>
                        <a:t>آخرين بخشنامه ها و مقررات موجود</a:t>
                      </a:r>
                      <a:endParaRPr kumimoji="0" lang="en-US" kern="1200" dirty="0" smtClean="0">
                        <a:solidFill>
                          <a:schemeClr val="dk1"/>
                        </a:solidFill>
                        <a:latin typeface="+mn-lt"/>
                        <a:ea typeface="+mn-ea"/>
                        <a:cs typeface="B Nazanin" pitchFamily="2" charset="-78"/>
                      </a:endParaRPr>
                    </a:p>
                  </a:txBody>
                  <a:tcPr anchor="ctr"/>
                </a:tc>
              </a:tr>
              <a:tr h="523875">
                <a:tc>
                  <a:txBody>
                    <a:bodyPr/>
                    <a:lstStyle/>
                    <a:p>
                      <a:pPr algn="l"/>
                      <a:r>
                        <a:rPr kumimoji="0" lang="en-US" b="1" kern="1200" dirty="0" smtClean="0">
                          <a:solidFill>
                            <a:schemeClr val="dk1"/>
                          </a:solidFill>
                          <a:latin typeface="Times New Roman" pitchFamily="18" charset="0"/>
                          <a:ea typeface="+mn-ea"/>
                          <a:cs typeface="Times New Roman" pitchFamily="18" charset="0"/>
                        </a:rPr>
                        <a:t>http://www.itair.com</a:t>
                      </a:r>
                    </a:p>
                  </a:txBody>
                  <a:tcPr anchor="ctr"/>
                </a:tc>
                <a:tc>
                  <a:txBody>
                    <a:bodyPr/>
                    <a:lstStyle/>
                    <a:p>
                      <a:pPr marL="0" algn="ctr" rtl="1" eaLnBrk="1" latinLnBrk="0" hangingPunct="1"/>
                      <a:r>
                        <a:rPr kumimoji="0" lang="fa-IR" kern="1200" dirty="0" smtClean="0">
                          <a:solidFill>
                            <a:schemeClr val="dk1"/>
                          </a:solidFill>
                          <a:latin typeface="+mn-lt"/>
                          <a:ea typeface="+mn-ea"/>
                          <a:cs typeface="B Nazanin" pitchFamily="2" charset="-78"/>
                        </a:rPr>
                        <a:t>انجمن سراسري شرکت</a:t>
                      </a:r>
                      <a:r>
                        <a:rPr kumimoji="0" lang="en-US" kern="1200" baseline="0" dirty="0" smtClean="0">
                          <a:solidFill>
                            <a:schemeClr val="dk1"/>
                          </a:solidFill>
                          <a:latin typeface="+mn-lt"/>
                          <a:ea typeface="+mn-ea"/>
                          <a:cs typeface="B Nazanin" pitchFamily="2" charset="-78"/>
                        </a:rPr>
                        <a:t> </a:t>
                      </a:r>
                      <a:r>
                        <a:rPr kumimoji="0" lang="fa-IR" kern="1200" dirty="0" smtClean="0">
                          <a:solidFill>
                            <a:schemeClr val="dk1"/>
                          </a:solidFill>
                          <a:latin typeface="+mn-lt"/>
                          <a:ea typeface="+mn-ea"/>
                          <a:cs typeface="B Nazanin" pitchFamily="2" charset="-78"/>
                        </a:rPr>
                        <a:t>هاي حمل و نقل بين</a:t>
                      </a:r>
                      <a:r>
                        <a:rPr kumimoji="0" lang="en-US" kern="1200" dirty="0" smtClean="0">
                          <a:solidFill>
                            <a:schemeClr val="dk1"/>
                          </a:solidFill>
                          <a:latin typeface="+mn-lt"/>
                          <a:ea typeface="+mn-ea"/>
                          <a:cs typeface="B Nazanin" pitchFamily="2" charset="-78"/>
                        </a:rPr>
                        <a:t> </a:t>
                      </a:r>
                      <a:r>
                        <a:rPr kumimoji="0" lang="fa-IR" kern="1200" dirty="0" smtClean="0">
                          <a:solidFill>
                            <a:schemeClr val="dk1"/>
                          </a:solidFill>
                          <a:latin typeface="+mn-lt"/>
                          <a:ea typeface="+mn-ea"/>
                          <a:cs typeface="B Nazanin" pitchFamily="2" charset="-78"/>
                        </a:rPr>
                        <a:t>المللي ايران </a:t>
                      </a:r>
                      <a:endParaRPr kumimoji="0" lang="en-US"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dirty="0" smtClean="0">
                          <a:solidFill>
                            <a:schemeClr val="dk1"/>
                          </a:solidFill>
                          <a:latin typeface="+mn-lt"/>
                          <a:ea typeface="+mn-ea"/>
                          <a:cs typeface="B Nazanin" pitchFamily="2" charset="-78"/>
                        </a:rPr>
                        <a:t>ارائه اطلاعات</a:t>
                      </a:r>
                      <a:r>
                        <a:rPr kumimoji="0" lang="fa-IR" kern="1200" baseline="0" dirty="0" smtClean="0">
                          <a:solidFill>
                            <a:schemeClr val="dk1"/>
                          </a:solidFill>
                          <a:latin typeface="+mn-lt"/>
                          <a:ea typeface="+mn-ea"/>
                          <a:cs typeface="B Nazanin" pitchFamily="2" charset="-78"/>
                        </a:rPr>
                        <a:t> شرکت هاي حمل و نقل</a:t>
                      </a:r>
                      <a:endParaRPr kumimoji="0" lang="en-US" kern="1200" dirty="0" smtClean="0">
                        <a:solidFill>
                          <a:schemeClr val="dk1"/>
                        </a:solidFill>
                        <a:latin typeface="+mn-lt"/>
                        <a:ea typeface="+mn-ea"/>
                        <a:cs typeface="B Nazanin" pitchFamily="2" charset="-78"/>
                      </a:endParaRPr>
                    </a:p>
                  </a:txBody>
                  <a:tcPr anchor="ctr"/>
                </a:tc>
              </a:tr>
              <a:tr h="5238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b="1" kern="1200" dirty="0" smtClean="0">
                          <a:solidFill>
                            <a:schemeClr val="dk1"/>
                          </a:solidFill>
                          <a:latin typeface="Times New Roman" pitchFamily="18" charset="0"/>
                          <a:ea typeface="+mn-ea"/>
                          <a:cs typeface="Times New Roman" pitchFamily="18" charset="0"/>
                        </a:rPr>
                        <a:t>http://www.isiri.org</a:t>
                      </a:r>
                    </a:p>
                  </a:txBody>
                  <a:tcPr anchor="ctr"/>
                </a:tc>
                <a:tc>
                  <a:txBody>
                    <a:bodyPr/>
                    <a:lstStyle/>
                    <a:p>
                      <a:pPr marL="0" algn="ctr" rtl="0" eaLnBrk="1" latinLnBrk="0" hangingPunct="1"/>
                      <a:r>
                        <a:rPr kumimoji="0" lang="fa-IR" kern="1200" smtClean="0">
                          <a:solidFill>
                            <a:schemeClr val="dk1"/>
                          </a:solidFill>
                          <a:latin typeface="+mn-lt"/>
                          <a:ea typeface="+mn-ea"/>
                          <a:cs typeface="B Nazanin" pitchFamily="2" charset="-78"/>
                        </a:rPr>
                        <a:t>سازمان ملی استاندارد ایران</a:t>
                      </a:r>
                      <a:endParaRPr kumimoji="0" lang="en-US"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baseline="0" dirty="0" smtClean="0">
                          <a:solidFill>
                            <a:schemeClr val="dk1"/>
                          </a:solidFill>
                          <a:latin typeface="+mn-lt"/>
                          <a:ea typeface="+mn-ea"/>
                          <a:cs typeface="B Nazanin" pitchFamily="2" charset="-78"/>
                        </a:rPr>
                        <a:t>ارائه اطلاعات استاندارد کالاها</a:t>
                      </a:r>
                      <a:endParaRPr kumimoji="0" lang="en-US" kern="1200" baseline="0" dirty="0" smtClean="0">
                        <a:solidFill>
                          <a:schemeClr val="dk1"/>
                        </a:solidFill>
                        <a:latin typeface="+mn-lt"/>
                        <a:ea typeface="+mn-ea"/>
                        <a:cs typeface="B Nazanin" pitchFamily="2" charset="-78"/>
                      </a:endParaRPr>
                    </a:p>
                  </a:txBody>
                  <a:tcPr anchor="ctr"/>
                </a:tc>
              </a:tr>
              <a:tr h="523875">
                <a:tc>
                  <a:txBody>
                    <a:bodyPr/>
                    <a:lstStyle/>
                    <a:p>
                      <a:pPr algn="l"/>
                      <a:r>
                        <a:rPr kumimoji="0" lang="en-US" b="1" kern="1200" dirty="0" smtClean="0">
                          <a:solidFill>
                            <a:schemeClr val="dk1"/>
                          </a:solidFill>
                          <a:latin typeface="Times New Roman" pitchFamily="18" charset="0"/>
                          <a:ea typeface="+mn-ea"/>
                          <a:cs typeface="Times New Roman" pitchFamily="18" charset="0"/>
                        </a:rPr>
                        <a:t>http://www.edbi.ir</a:t>
                      </a:r>
                      <a:endParaRPr kumimoji="0" lang="en-US" b="1" kern="1200" dirty="0">
                        <a:solidFill>
                          <a:schemeClr val="dk1"/>
                        </a:solidFill>
                        <a:latin typeface="Times New Roman" pitchFamily="18" charset="0"/>
                        <a:ea typeface="+mn-ea"/>
                        <a:cs typeface="Times New Roman" pitchFamily="18" charset="0"/>
                      </a:endParaRPr>
                    </a:p>
                  </a:txBody>
                  <a:tcPr anchor="ctr"/>
                </a:tc>
                <a:tc>
                  <a:txBody>
                    <a:bodyPr/>
                    <a:lstStyle/>
                    <a:p>
                      <a:pPr marL="0" algn="ctr" rtl="0" eaLnBrk="1" latinLnBrk="0" hangingPunct="1"/>
                      <a:r>
                        <a:rPr kumimoji="0" lang="fa-IR" kern="1200" dirty="0" smtClean="0">
                          <a:solidFill>
                            <a:schemeClr val="dk1"/>
                          </a:solidFill>
                          <a:latin typeface="+mn-lt"/>
                          <a:ea typeface="+mn-ea"/>
                          <a:cs typeface="B Nazanin" pitchFamily="2" charset="-78"/>
                        </a:rPr>
                        <a:t>بانک</a:t>
                      </a:r>
                      <a:r>
                        <a:rPr kumimoji="0" lang="fa-IR" kern="1200" baseline="0" dirty="0" smtClean="0">
                          <a:solidFill>
                            <a:schemeClr val="dk1"/>
                          </a:solidFill>
                          <a:latin typeface="+mn-lt"/>
                          <a:ea typeface="+mn-ea"/>
                          <a:cs typeface="B Nazanin" pitchFamily="2" charset="-78"/>
                        </a:rPr>
                        <a:t> توسعه صادرات ايران</a:t>
                      </a:r>
                      <a:endParaRPr kumimoji="0" lang="en-US"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baseline="0" dirty="0" smtClean="0">
                          <a:solidFill>
                            <a:schemeClr val="dk1"/>
                          </a:solidFill>
                          <a:latin typeface="+mn-lt"/>
                          <a:ea typeface="+mn-ea"/>
                          <a:cs typeface="B Nazanin" pitchFamily="2" charset="-78"/>
                        </a:rPr>
                        <a:t>ارائه دهنده تسهيلات و اعتبارات مالي</a:t>
                      </a:r>
                      <a:endParaRPr kumimoji="0" lang="en-US" kern="1200" baseline="0" dirty="0" smtClean="0">
                        <a:solidFill>
                          <a:schemeClr val="dk1"/>
                        </a:solidFill>
                        <a:latin typeface="+mn-lt"/>
                        <a:ea typeface="+mn-ea"/>
                        <a:cs typeface="B Nazanin" pitchFamily="2" charset="-78"/>
                      </a:endParaRPr>
                    </a:p>
                  </a:txBody>
                  <a:tcPr anchor="ctr"/>
                </a:tc>
              </a:tr>
              <a:tr h="523875">
                <a:tc>
                  <a:txBody>
                    <a:bodyPr/>
                    <a:lstStyle/>
                    <a:p>
                      <a:pPr rtl="1"/>
                      <a:r>
                        <a:rPr kumimoji="0" lang="en-US" sz="1800" b="1" u="none" kern="1200" dirty="0" smtClean="0">
                          <a:solidFill>
                            <a:schemeClr val="dk1"/>
                          </a:solidFill>
                          <a:latin typeface="Times New Roman" pitchFamily="18" charset="0"/>
                          <a:ea typeface="+mn-ea"/>
                          <a:cs typeface="Times New Roman" pitchFamily="18" charset="0"/>
                        </a:rPr>
                        <a:t>http://www.egfi.org</a:t>
                      </a:r>
                      <a:endParaRPr kumimoji="0" lang="en-US" sz="1800" b="1" u="none" kern="1200" dirty="0">
                        <a:solidFill>
                          <a:schemeClr val="dk1"/>
                        </a:solidFill>
                        <a:latin typeface="Times New Roman" pitchFamily="18" charset="0"/>
                        <a:ea typeface="+mn-ea"/>
                        <a:cs typeface="Times New Roman" pitchFamily="18" charset="0"/>
                      </a:endParaRPr>
                    </a:p>
                  </a:txBody>
                  <a:tcPr anchor="ctr"/>
                </a:tc>
                <a:tc>
                  <a:txBody>
                    <a:bodyPr/>
                    <a:lstStyle/>
                    <a:p>
                      <a:pPr marL="0" algn="ctr" rtl="0" eaLnBrk="1" latinLnBrk="0" hangingPunct="1"/>
                      <a:r>
                        <a:rPr kumimoji="0" lang="fa-IR" kern="1200" dirty="0" smtClean="0">
                          <a:solidFill>
                            <a:schemeClr val="dk1"/>
                          </a:solidFill>
                          <a:latin typeface="+mn-lt"/>
                          <a:ea typeface="+mn-ea"/>
                          <a:cs typeface="B Nazanin" pitchFamily="2" charset="-78"/>
                        </a:rPr>
                        <a:t>صندوق ضمانت صادرات ايران</a:t>
                      </a:r>
                      <a:endParaRPr kumimoji="0" lang="en-US" kern="1200" dirty="0" smtClean="0">
                        <a:solidFill>
                          <a:schemeClr val="dk1"/>
                        </a:solidFill>
                        <a:latin typeface="+mn-lt"/>
                        <a:ea typeface="+mn-ea"/>
                        <a:cs typeface="B Nazanin" pitchFamily="2" charset="-78"/>
                      </a:endParaRPr>
                    </a:p>
                  </a:txBody>
                  <a:tcPr anchor="ctr"/>
                </a:tc>
                <a:tc>
                  <a:txBody>
                    <a:bodyPr/>
                    <a:lstStyle/>
                    <a:p>
                      <a:pPr marL="0" algn="r" rtl="0" eaLnBrk="1" latinLnBrk="0" hangingPunct="1"/>
                      <a:r>
                        <a:rPr kumimoji="0" lang="fa-IR" kern="1200" baseline="0" dirty="0" smtClean="0">
                          <a:solidFill>
                            <a:schemeClr val="dk1"/>
                          </a:solidFill>
                          <a:latin typeface="+mn-lt"/>
                          <a:ea typeface="+mn-ea"/>
                          <a:cs typeface="B Nazanin" pitchFamily="2" charset="-78"/>
                        </a:rPr>
                        <a:t>ارائه دهنده </a:t>
                      </a:r>
                      <a:r>
                        <a:rPr kumimoji="0" lang="ar-SA" kern="1200" baseline="0" dirty="0" smtClean="0">
                          <a:solidFill>
                            <a:schemeClr val="dk1"/>
                          </a:solidFill>
                          <a:latin typeface="+mn-lt"/>
                          <a:ea typeface="+mn-ea"/>
                          <a:cs typeface="B Nazanin" pitchFamily="2" charset="-78"/>
                        </a:rPr>
                        <a:t>خدمات</a:t>
                      </a:r>
                      <a:r>
                        <a:rPr kumimoji="0" lang="fa-IR" kern="1200" baseline="0" dirty="0" smtClean="0">
                          <a:solidFill>
                            <a:schemeClr val="dk1"/>
                          </a:solidFill>
                          <a:latin typeface="+mn-lt"/>
                          <a:ea typeface="+mn-ea"/>
                          <a:cs typeface="B Nazanin" pitchFamily="2" charset="-78"/>
                        </a:rPr>
                        <a:t> متنوع</a:t>
                      </a:r>
                      <a:r>
                        <a:rPr kumimoji="0" lang="ar-SA" kern="1200" baseline="0" dirty="0" smtClean="0">
                          <a:solidFill>
                            <a:schemeClr val="dk1"/>
                          </a:solidFill>
                          <a:latin typeface="+mn-lt"/>
                          <a:ea typeface="+mn-ea"/>
                          <a:cs typeface="B Nazanin" pitchFamily="2" charset="-78"/>
                        </a:rPr>
                        <a:t> بيمه‌اي</a:t>
                      </a:r>
                      <a:r>
                        <a:rPr kumimoji="0" lang="fa-IR" kern="1200" baseline="0" dirty="0" smtClean="0">
                          <a:solidFill>
                            <a:schemeClr val="dk1"/>
                          </a:solidFill>
                          <a:latin typeface="+mn-lt"/>
                          <a:ea typeface="+mn-ea"/>
                          <a:cs typeface="B Nazanin" pitchFamily="2" charset="-78"/>
                        </a:rPr>
                        <a:t> و ضمانت</a:t>
                      </a:r>
                      <a:endParaRPr kumimoji="0" lang="en-US" kern="1200" baseline="0" dirty="0" smtClean="0">
                        <a:solidFill>
                          <a:schemeClr val="dk1"/>
                        </a:solidFill>
                        <a:latin typeface="+mn-lt"/>
                        <a:ea typeface="+mn-ea"/>
                        <a:cs typeface="B Nazanin" pitchFamily="2" charset="-78"/>
                      </a:endParaRPr>
                    </a:p>
                  </a:txBody>
                  <a:tcPr anchor="ctr"/>
                </a:tc>
              </a:tr>
              <a:tr h="523875">
                <a:tc>
                  <a:txBody>
                    <a:bodyPr/>
                    <a:lstStyle/>
                    <a:p>
                      <a:pPr algn="l"/>
                      <a:r>
                        <a:rPr kumimoji="0" lang="en-US" b="1" kern="1200" dirty="0" smtClean="0">
                          <a:solidFill>
                            <a:schemeClr val="dk1"/>
                          </a:solidFill>
                          <a:latin typeface="Times New Roman" pitchFamily="18" charset="0"/>
                          <a:ea typeface="+mn-ea"/>
                          <a:cs typeface="Times New Roman" pitchFamily="18" charset="0"/>
                        </a:rPr>
                        <a:t>http://www.auma.de</a:t>
                      </a:r>
                    </a:p>
                  </a:txBody>
                  <a:tcPr anchor="ctr"/>
                </a:tc>
                <a:tc>
                  <a:txBody>
                    <a:bodyPr/>
                    <a:lstStyle/>
                    <a:p>
                      <a:pPr marL="0" algn="ctr" rtl="0" eaLnBrk="1" latinLnBrk="0" hangingPunct="1"/>
                      <a:r>
                        <a:rPr kumimoji="0" lang="en-US" kern="1200" dirty="0" smtClean="0">
                          <a:solidFill>
                            <a:schemeClr val="dk1"/>
                          </a:solidFill>
                          <a:latin typeface="Times New Roman" pitchFamily="18" charset="0"/>
                          <a:ea typeface="+mn-ea"/>
                          <a:cs typeface="Times New Roman" pitchFamily="18" charset="0"/>
                        </a:rPr>
                        <a:t>AUMA</a:t>
                      </a:r>
                    </a:p>
                  </a:txBody>
                  <a:tcPr anchor="ctr"/>
                </a:tc>
                <a:tc>
                  <a:txBody>
                    <a:bodyPr/>
                    <a:lstStyle/>
                    <a:p>
                      <a:pPr marL="0" algn="r" rtl="0" eaLnBrk="1" latinLnBrk="0" hangingPunct="1"/>
                      <a:r>
                        <a:rPr kumimoji="0" lang="fa-IR" kern="1200" dirty="0" smtClean="0">
                          <a:solidFill>
                            <a:schemeClr val="dk1"/>
                          </a:solidFill>
                          <a:latin typeface="+mn-lt"/>
                          <a:ea typeface="+mn-ea"/>
                          <a:cs typeface="B Nazanin" pitchFamily="2" charset="-78"/>
                        </a:rPr>
                        <a:t>ارائه دهنده اطلاعات نمايشگاه</a:t>
                      </a:r>
                      <a:r>
                        <a:rPr kumimoji="0" lang="fa-IR" kern="1200" baseline="0" dirty="0" smtClean="0">
                          <a:solidFill>
                            <a:schemeClr val="dk1"/>
                          </a:solidFill>
                          <a:latin typeface="+mn-lt"/>
                          <a:ea typeface="+mn-ea"/>
                          <a:cs typeface="B Nazanin" pitchFamily="2" charset="-78"/>
                        </a:rPr>
                        <a:t> هاي بين الملل</a:t>
                      </a:r>
                      <a:endParaRPr kumimoji="0" lang="en-US" kern="1200" dirty="0" smtClean="0">
                        <a:solidFill>
                          <a:schemeClr val="dk1"/>
                        </a:solidFill>
                        <a:latin typeface="+mn-lt"/>
                        <a:ea typeface="+mn-ea"/>
                        <a:cs typeface="B Nazanin" pitchFamily="2" charset="-78"/>
                      </a:endParaRPr>
                    </a:p>
                  </a:txBody>
                  <a:tcPr anchor="ctr"/>
                </a:tc>
              </a:tr>
              <a:tr h="523875">
                <a:tc>
                  <a:txBody>
                    <a:bodyPr/>
                    <a:lstStyle/>
                    <a:p>
                      <a:pPr algn="l"/>
                      <a:r>
                        <a:rPr kumimoji="0" lang="en-US" b="1" kern="1200" dirty="0" smtClean="0">
                          <a:solidFill>
                            <a:srgbClr val="FF0000"/>
                          </a:solidFill>
                          <a:latin typeface="Times New Roman" pitchFamily="18" charset="0"/>
                          <a:ea typeface="+mn-ea"/>
                          <a:cs typeface="Times New Roman" pitchFamily="18" charset="0"/>
                        </a:rPr>
                        <a:t>http://www.google.com</a:t>
                      </a:r>
                    </a:p>
                  </a:txBody>
                  <a:tcPr anchor="ctr">
                    <a:solidFill>
                      <a:srgbClr val="FFFF00"/>
                    </a:solidFill>
                  </a:tcPr>
                </a:tc>
                <a:tc>
                  <a:txBody>
                    <a:bodyPr/>
                    <a:lstStyle/>
                    <a:p>
                      <a:pPr marL="0" algn="ctr" rtl="0" eaLnBrk="1" latinLnBrk="0" hangingPunct="1"/>
                      <a:r>
                        <a:rPr kumimoji="0" lang="en-US" sz="2800" b="1" kern="1200" dirty="0" smtClean="0">
                          <a:solidFill>
                            <a:srgbClr val="FF0000"/>
                          </a:solidFill>
                          <a:latin typeface="Times New Roman" pitchFamily="18" charset="0"/>
                          <a:ea typeface="+mn-ea"/>
                          <a:cs typeface="Times New Roman" pitchFamily="18" charset="0"/>
                        </a:rPr>
                        <a:t>Google</a:t>
                      </a:r>
                    </a:p>
                  </a:txBody>
                  <a:tcPr anchor="ctr">
                    <a:solidFill>
                      <a:srgbClr val="FFFF00"/>
                    </a:solidFill>
                  </a:tcPr>
                </a:tc>
                <a:tc>
                  <a:txBody>
                    <a:bodyPr/>
                    <a:lstStyle/>
                    <a:p>
                      <a:pPr marL="0" algn="ctr" rtl="0" eaLnBrk="1" latinLnBrk="0" hangingPunct="1"/>
                      <a:r>
                        <a:rPr kumimoji="0" lang="en-US" b="1" kern="1200" dirty="0" smtClean="0">
                          <a:solidFill>
                            <a:srgbClr val="002060"/>
                          </a:solidFill>
                          <a:latin typeface="+mn-lt"/>
                          <a:ea typeface="+mn-ea"/>
                          <a:cs typeface="B Nazanin" pitchFamily="2" charset="-78"/>
                        </a:rPr>
                        <a:t>(Search Engine)</a:t>
                      </a:r>
                    </a:p>
                    <a:p>
                      <a:pPr marL="0" algn="ctr" rtl="0" eaLnBrk="1" latinLnBrk="0" hangingPunct="1"/>
                      <a:r>
                        <a:rPr kumimoji="0" lang="en-US" sz="2400" b="1" kern="1200" dirty="0" smtClean="0">
                          <a:solidFill>
                            <a:srgbClr val="FF0000"/>
                          </a:solidFill>
                          <a:latin typeface="+mn-lt"/>
                          <a:ea typeface="+mn-ea"/>
                          <a:cs typeface="B Nazanin" pitchFamily="2" charset="-78"/>
                        </a:rPr>
                        <a:t>All You</a:t>
                      </a:r>
                      <a:r>
                        <a:rPr kumimoji="0" lang="en-US" sz="2400" b="1" kern="1200" baseline="0" dirty="0" smtClean="0">
                          <a:solidFill>
                            <a:srgbClr val="FF0000"/>
                          </a:solidFill>
                          <a:latin typeface="+mn-lt"/>
                          <a:ea typeface="+mn-ea"/>
                          <a:cs typeface="B Nazanin" pitchFamily="2" charset="-78"/>
                        </a:rPr>
                        <a:t> Need…</a:t>
                      </a:r>
                      <a:endParaRPr kumimoji="0" lang="en-US" sz="2400" b="1" kern="1200" dirty="0" smtClean="0">
                        <a:solidFill>
                          <a:srgbClr val="FF0000"/>
                        </a:solidFill>
                        <a:latin typeface="+mn-lt"/>
                        <a:ea typeface="+mn-ea"/>
                        <a:cs typeface="B Nazanin" pitchFamily="2" charset="-78"/>
                      </a:endParaRPr>
                    </a:p>
                  </a:txBody>
                  <a:tcPr anchor="ctr">
                    <a:solidFill>
                      <a:srgbClr val="FFFF00"/>
                    </a:solidFill>
                  </a:tcPr>
                </a:tc>
              </a:tr>
            </a:tbl>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34"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from="(-#ppt_w/2)" to="(#ppt_x)" calcmode="lin" valueType="num">
                                      <p:cBhvr>
                                        <p:cTn id="24" dur="1200" fill="hold">
                                          <p:stCondLst>
                                            <p:cond delay="0"/>
                                          </p:stCondLst>
                                        </p:cTn>
                                        <p:tgtEl>
                                          <p:spTgt spid="4"/>
                                        </p:tgtEl>
                                        <p:attrNameLst>
                                          <p:attrName>ppt_x</p:attrName>
                                        </p:attrNameLst>
                                      </p:cBhvr>
                                    </p:anim>
                                    <p:anim from="0" to="-1.0" calcmode="lin" valueType="num">
                                      <p:cBhvr>
                                        <p:cTn id="25" dur="400" decel="50000" autoRev="1" fill="hold">
                                          <p:stCondLst>
                                            <p:cond delay="1200"/>
                                          </p:stCondLst>
                                        </p:cTn>
                                        <p:tgtEl>
                                          <p:spTgt spid="4"/>
                                        </p:tgtEl>
                                        <p:attrNameLst>
                                          <p:attrName>xshear</p:attrName>
                                        </p:attrNameLst>
                                      </p:cBhvr>
                                    </p:anim>
                                    <p:animScale>
                                      <p:cBhvr>
                                        <p:cTn id="26" dur="400" decel="100000" autoRev="1" fill="hold">
                                          <p:stCondLst>
                                            <p:cond delay="1200"/>
                                          </p:stCondLst>
                                        </p:cTn>
                                        <p:tgtEl>
                                          <p:spTgt spid="4"/>
                                        </p:tgtEl>
                                      </p:cBhvr>
                                      <p:from x="100000" y="100000"/>
                                      <p:to x="80000" y="100000"/>
                                    </p:animScale>
                                    <p:anim by="(#ppt_h/3+#ppt_w*0.1)" calcmode="lin" valueType="num">
                                      <p:cBhvr additive="sum">
                                        <p:cTn id="27" dur="400" decel="100000" autoRev="1" fill="hold">
                                          <p:stCondLst>
                                            <p:cond delay="12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txBox="1">
            <a:spLocks noChangeArrowheads="1"/>
          </p:cNvSpPr>
          <p:nvPr/>
        </p:nvSpPr>
        <p:spPr>
          <a:xfrm>
            <a:off x="228600" y="1752600"/>
            <a:ext cx="8686800" cy="4800600"/>
          </a:xfrm>
          <a:prstGeom prst="rect">
            <a:avLst/>
          </a:prstGeom>
          <a:noFill/>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baseline="0" dirty="0" smtClean="0">
                <a:solidFill>
                  <a:schemeClr val="accent2"/>
                </a:solidFill>
                <a:latin typeface="Tahoma" pitchFamily="34" charset="0"/>
                <a:ea typeface="+mj-ea"/>
                <a:cs typeface="Tahoma" pitchFamily="34" charset="0"/>
              </a:rPr>
              <a:t>For more info kindly</a:t>
            </a:r>
            <a:r>
              <a:rPr lang="en-US" sz="4000" b="1" dirty="0" smtClean="0">
                <a:solidFill>
                  <a:schemeClr val="accent2"/>
                </a:solidFill>
                <a:latin typeface="Tahoma" pitchFamily="34" charset="0"/>
                <a:ea typeface="+mj-ea"/>
                <a:cs typeface="Tahoma" pitchFamily="34" charset="0"/>
              </a:rPr>
              <a:t> do not hesitate to contact us on</a:t>
            </a:r>
            <a:r>
              <a:rPr lang="en-US" sz="4000" b="1" baseline="0" dirty="0" smtClean="0">
                <a:solidFill>
                  <a:schemeClr val="accent2"/>
                </a:solidFill>
                <a:latin typeface="Tahoma" pitchFamily="34" charset="0"/>
                <a:ea typeface="+mj-ea"/>
                <a:cs typeface="Tahoma" pitchFamily="34" charset="0"/>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000" b="1" baseline="0" dirty="0" smtClean="0">
              <a:solidFill>
                <a:schemeClr val="accent2"/>
              </a:solidFill>
              <a:latin typeface="Tahoma" pitchFamily="34" charset="0"/>
              <a:ea typeface="+mj-ea"/>
              <a:cs typeface="Tahoma"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000" b="1" dirty="0" smtClean="0">
              <a:solidFill>
                <a:schemeClr val="accent2"/>
              </a:solidFill>
              <a:latin typeface="Tahoma" pitchFamily="34" charset="0"/>
              <a:ea typeface="+mj-ea"/>
              <a:cs typeface="Tahoma"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000" b="1" baseline="0" dirty="0" smtClean="0">
              <a:solidFill>
                <a:schemeClr val="accent2"/>
              </a:solidFill>
              <a:latin typeface="Tahoma" pitchFamily="34" charset="0"/>
              <a:ea typeface="+mj-ea"/>
              <a:cs typeface="Tahoma"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noProof="0" dirty="0" smtClean="0">
                <a:ln>
                  <a:noFill/>
                </a:ln>
                <a:solidFill>
                  <a:schemeClr val="accent2"/>
                </a:solidFill>
                <a:effectLst/>
                <a:uLnTx/>
                <a:uFillTx/>
                <a:latin typeface="Tahoma" pitchFamily="34" charset="0"/>
                <a:ea typeface="+mj-ea"/>
                <a:cs typeface="Tahoma" pitchFamily="34" charset="0"/>
                <a:hlinkClick r:id="rId2"/>
              </a:rPr>
              <a:t>hallaj@tccim.ir</a:t>
            </a:r>
            <a:endParaRPr kumimoji="0" lang="en-US" sz="4400" b="1" i="0" u="none" strike="noStrike" kern="1200" cap="none" spc="0" normalizeH="0" noProof="0" dirty="0" smtClean="0">
              <a:ln>
                <a:noFill/>
              </a:ln>
              <a:solidFill>
                <a:schemeClr val="accent2"/>
              </a:solidFill>
              <a:effectLst/>
              <a:uLnTx/>
              <a:uFillTx/>
              <a:latin typeface="Tahoma" pitchFamily="34" charset="0"/>
              <a:ea typeface="+mj-ea"/>
              <a:cs typeface="Tahoma" pitchFamily="34" charset="0"/>
            </a:endParaRPr>
          </a:p>
          <a:p>
            <a:pPr lvl="0" algn="ctr">
              <a:spcBef>
                <a:spcPct val="0"/>
              </a:spcBef>
              <a:defRPr/>
            </a:pPr>
            <a:r>
              <a:rPr lang="en-US" sz="4400" b="1" dirty="0" smtClean="0">
                <a:solidFill>
                  <a:schemeClr val="accent2"/>
                </a:solidFill>
                <a:latin typeface="Tahoma" pitchFamily="34" charset="0"/>
                <a:ea typeface="+mj-ea"/>
                <a:cs typeface="Tahoma" pitchFamily="34" charset="0"/>
                <a:hlinkClick r:id="rId3"/>
              </a:rPr>
              <a:t>marketing</a:t>
            </a:r>
            <a:r>
              <a:rPr lang="en-US" sz="4400" b="1" baseline="0" dirty="0" smtClean="0">
                <a:solidFill>
                  <a:schemeClr val="accent2"/>
                </a:solidFill>
                <a:latin typeface="Tahoma" pitchFamily="34" charset="0"/>
                <a:ea typeface="+mj-ea"/>
                <a:cs typeface="Tahoma" pitchFamily="34" charset="0"/>
                <a:hlinkClick r:id="rId3"/>
              </a:rPr>
              <a:t>@</a:t>
            </a:r>
            <a:r>
              <a:rPr lang="en-US" sz="4400" b="1" dirty="0" smtClean="0">
                <a:solidFill>
                  <a:schemeClr val="accent2"/>
                </a:solidFill>
                <a:latin typeface="Tahoma" pitchFamily="34" charset="0"/>
                <a:cs typeface="Tahoma" pitchFamily="34" charset="0"/>
                <a:hlinkClick r:id="rId2"/>
              </a:rPr>
              <a:t>tccim.ir</a:t>
            </a:r>
            <a:r>
              <a:rPr lang="en-US" sz="4400" b="1" dirty="0" smtClean="0">
                <a:solidFill>
                  <a:schemeClr val="accent2"/>
                </a:solidFill>
                <a:latin typeface="Tahoma" pitchFamily="34" charset="0"/>
                <a:ea typeface="+mj-ea"/>
                <a:cs typeface="Tahoma" pitchFamily="34" charset="0"/>
              </a:rPr>
              <a:t> </a:t>
            </a:r>
            <a:endParaRPr kumimoji="0" lang="en-US" sz="4400" b="1" i="0" u="none" strike="noStrike" kern="1200" cap="none" spc="0" normalizeH="0" baseline="0" noProof="0" dirty="0">
              <a:ln>
                <a:noFill/>
              </a:ln>
              <a:solidFill>
                <a:schemeClr val="accent2"/>
              </a:solidFill>
              <a:effectLst/>
              <a:uLnTx/>
              <a:uFillTx/>
              <a:latin typeface="Tahoma" pitchFamily="34" charset="0"/>
              <a:ea typeface="+mj-ea"/>
              <a:cs typeface="Tahoma"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anim calcmode="lin" valueType="num">
                                      <p:cBhvr>
                                        <p:cTn id="8" dur="500" fill="hold"/>
                                        <p:tgtEl>
                                          <p:spTgt spid="2">
                                            <p:bg/>
                                          </p:spTgt>
                                        </p:tgtEl>
                                        <p:attrNameLst>
                                          <p:attrName>ppt_x</p:attrName>
                                        </p:attrNameLst>
                                      </p:cBhvr>
                                      <p:tavLst>
                                        <p:tav tm="0">
                                          <p:val>
                                            <p:strVal val="#ppt_x-.1"/>
                                          </p:val>
                                        </p:tav>
                                        <p:tav tm="100000">
                                          <p:val>
                                            <p:strVal val="#ppt_x"/>
                                          </p:val>
                                        </p:tav>
                                      </p:tavLst>
                                    </p:anim>
                                    <p:anim calcmode="lin" valueType="num">
                                      <p:cBhvr>
                                        <p:cTn id="9" dur="500" fill="hold"/>
                                        <p:tgtEl>
                                          <p:spTgt spid="2">
                                            <p:bg/>
                                          </p:spTgt>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
                                          </p:val>
                                        </p:tav>
                                        <p:tav tm="100000">
                                          <p:val>
                                            <p:strVal val="#ppt_y"/>
                                          </p:val>
                                        </p:tav>
                                      </p:tavLst>
                                    </p:anim>
                                  </p:childTnLst>
                                </p:cTn>
                              </p:par>
                              <p:par>
                                <p:cTn id="15" presetID="40" presetClass="entr" presetSubtype="0" fill="hold" grpId="0" nodeType="withEffect">
                                  <p:stCondLst>
                                    <p:cond delay="0"/>
                                  </p:stCondLst>
                                  <p:iterate type="lt">
                                    <p:tmPct val="10000"/>
                                  </p:iterate>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anim calcmode="lin" valueType="num">
                                      <p:cBhvr>
                                        <p:cTn id="18" dur="500" fill="hold"/>
                                        <p:tgtEl>
                                          <p:spTgt spid="2">
                                            <p:txEl>
                                              <p:pRg st="4" end="4"/>
                                            </p:txEl>
                                          </p:spTgt>
                                        </p:tgtEl>
                                        <p:attrNameLst>
                                          <p:attrName>ppt_x</p:attrName>
                                        </p:attrNameLst>
                                      </p:cBhvr>
                                      <p:tavLst>
                                        <p:tav tm="0">
                                          <p:val>
                                            <p:strVal val="#ppt_x-.1"/>
                                          </p:val>
                                        </p:tav>
                                        <p:tav tm="100000">
                                          <p:val>
                                            <p:strVal val="#ppt_x"/>
                                          </p:val>
                                        </p:tav>
                                      </p:tavLst>
                                    </p:anim>
                                    <p:anim calcmode="lin" valueType="num">
                                      <p:cBhvr>
                                        <p:cTn id="19" dur="500" fill="hold"/>
                                        <p:tgtEl>
                                          <p:spTgt spid="2">
                                            <p:txEl>
                                              <p:pRg st="4" end="4"/>
                                            </p:txEl>
                                          </p:spTgt>
                                        </p:tgtEl>
                                        <p:attrNameLst>
                                          <p:attrName>ppt_y</p:attrName>
                                        </p:attrNameLst>
                                      </p:cBhvr>
                                      <p:tavLst>
                                        <p:tav tm="0">
                                          <p:val>
                                            <p:strVal val="#ppt_y"/>
                                          </p:val>
                                        </p:tav>
                                        <p:tav tm="100000">
                                          <p:val>
                                            <p:strVal val="#ppt_y"/>
                                          </p:val>
                                        </p:tav>
                                      </p:tavLst>
                                    </p:anim>
                                  </p:childTnLst>
                                </p:cTn>
                              </p:par>
                              <p:par>
                                <p:cTn id="20" presetID="40" presetClass="entr" presetSubtype="0" fill="hold" grpId="0" nodeType="withEffect">
                                  <p:stCondLst>
                                    <p:cond delay="0"/>
                                  </p:stCondLst>
                                  <p:iterate type="lt">
                                    <p:tmPct val="10000"/>
                                  </p:iterate>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anim calcmode="lin" valueType="num">
                                      <p:cBhvr>
                                        <p:cTn id="23" dur="500" fill="hold"/>
                                        <p:tgtEl>
                                          <p:spTgt spid="2">
                                            <p:txEl>
                                              <p:pRg st="5" end="5"/>
                                            </p:txEl>
                                          </p:spTgt>
                                        </p:tgtEl>
                                        <p:attrNameLst>
                                          <p:attrName>ppt_x</p:attrName>
                                        </p:attrNameLst>
                                      </p:cBhvr>
                                      <p:tavLst>
                                        <p:tav tm="0">
                                          <p:val>
                                            <p:strVal val="#ppt_x-.1"/>
                                          </p:val>
                                        </p:tav>
                                        <p:tav tm="100000">
                                          <p:val>
                                            <p:strVal val="#ppt_x"/>
                                          </p:val>
                                        </p:tav>
                                      </p:tavLst>
                                    </p:anim>
                                    <p:anim calcmode="lin" valueType="num">
                                      <p:cBhvr>
                                        <p:cTn id="24"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par>
                          <p:cTn id="25" fill="hold">
                            <p:stCondLst>
                              <p:cond delay="2650"/>
                            </p:stCondLst>
                            <p:childTnLst>
                              <p:par>
                                <p:cTn id="26" presetID="35" presetClass="emph" presetSubtype="0" fill="hold" nodeType="afterEffect">
                                  <p:stCondLst>
                                    <p:cond delay="0"/>
                                  </p:stCondLst>
                                  <p:iterate type="lt">
                                    <p:tmPct val="0"/>
                                  </p:iterate>
                                  <p:childTnLst>
                                    <p:anim calcmode="discrete" valueType="str">
                                      <p:cBhvr>
                                        <p:cTn id="27" dur="1000" fill="hold"/>
                                        <p:tgtEl>
                                          <p:spTgt spid="2">
                                            <p:txEl>
                                              <p:pRg st="4" end="4"/>
                                            </p:txEl>
                                          </p:spTgt>
                                        </p:tgtEl>
                                        <p:attrNameLst>
                                          <p:attrName>style.visibility</p:attrName>
                                        </p:attrNameLst>
                                      </p:cBhvr>
                                      <p:tavLst>
                                        <p:tav tm="0">
                                          <p:val>
                                            <p:strVal val="hidden"/>
                                          </p:val>
                                        </p:tav>
                                        <p:tav tm="50000">
                                          <p:val>
                                            <p:strVal val="visible"/>
                                          </p:val>
                                        </p:tav>
                                      </p:tavLst>
                                    </p:anim>
                                  </p:childTnLst>
                                </p:cTn>
                              </p:par>
                            </p:childTnLst>
                          </p:cTn>
                        </p:par>
                        <p:par>
                          <p:cTn id="28" fill="hold">
                            <p:stCondLst>
                              <p:cond delay="3650"/>
                            </p:stCondLst>
                            <p:childTnLst>
                              <p:par>
                                <p:cTn id="29" presetID="35" presetClass="emph" presetSubtype="0" fill="hold" nodeType="afterEffect">
                                  <p:stCondLst>
                                    <p:cond delay="0"/>
                                  </p:stCondLst>
                                  <p:iterate type="lt">
                                    <p:tmPct val="0"/>
                                  </p:iterate>
                                  <p:childTnLst>
                                    <p:anim calcmode="discrete" valueType="str">
                                      <p:cBhvr>
                                        <p:cTn id="30" dur="1000" fill="hold"/>
                                        <p:tgtEl>
                                          <p:spTgt spid="2">
                                            <p:txEl>
                                              <p:pRg st="5" end="5"/>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روش هاي انجام صادرات</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Rectangle 3"/>
          <p:cNvSpPr/>
          <p:nvPr/>
        </p:nvSpPr>
        <p:spPr>
          <a:xfrm>
            <a:off x="457200" y="1905000"/>
            <a:ext cx="8282187" cy="3970318"/>
          </a:xfrm>
          <a:prstGeom prst="rect">
            <a:avLst/>
          </a:prstGeom>
        </p:spPr>
        <p:txBody>
          <a:bodyPr wrap="square">
            <a:spAutoFit/>
          </a:bodyPr>
          <a:lstStyle/>
          <a:p>
            <a:pPr algn="r" rtl="1">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صادرات قطعي</a:t>
            </a:r>
          </a:p>
          <a:p>
            <a:pPr algn="r" rtl="1">
              <a:buFont typeface="Wingdings" pitchFamily="2" charset="2"/>
              <a:buChar char="q"/>
            </a:pPr>
            <a:endParaRPr lang="fa-IR" sz="2800" b="1" dirty="0" smtClean="0">
              <a:effectLst>
                <a:outerShdw blurRad="38100" dist="38100" dir="2700000" algn="tl">
                  <a:srgbClr val="000000">
                    <a:alpha val="43137"/>
                  </a:srgbClr>
                </a:outerShdw>
              </a:effectLst>
              <a:latin typeface="Tahoma" pitchFamily="34" charset="0"/>
              <a:cs typeface="B Nazanin" pitchFamily="2" charset="-78"/>
            </a:endParaRPr>
          </a:p>
          <a:p>
            <a:pPr algn="r" rtl="1">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صادرات مجدد</a:t>
            </a:r>
          </a:p>
          <a:p>
            <a:pPr algn="r" rtl="1">
              <a:buFont typeface="Wingdings" pitchFamily="2" charset="2"/>
              <a:buChar char="q"/>
            </a:pPr>
            <a:endParaRPr lang="fa-IR" sz="2800" b="1" dirty="0" smtClean="0">
              <a:effectLst>
                <a:outerShdw blurRad="38100" dist="38100" dir="2700000" algn="tl">
                  <a:srgbClr val="000000">
                    <a:alpha val="43137"/>
                  </a:srgbClr>
                </a:outerShdw>
              </a:effectLst>
              <a:latin typeface="Tahoma" pitchFamily="34" charset="0"/>
              <a:cs typeface="B Nazanin" pitchFamily="2" charset="-78"/>
            </a:endParaRPr>
          </a:p>
          <a:p>
            <a:pPr algn="r" rtl="1">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صادرات موقت</a:t>
            </a:r>
          </a:p>
          <a:p>
            <a:pPr algn="r" rtl="1">
              <a:buFont typeface="Wingdings" pitchFamily="2" charset="2"/>
              <a:buChar char="q"/>
            </a:pPr>
            <a:endParaRPr lang="fa-IR" sz="2800" b="1" dirty="0" smtClean="0">
              <a:effectLst>
                <a:outerShdw blurRad="38100" dist="38100" dir="2700000" algn="tl">
                  <a:srgbClr val="000000">
                    <a:alpha val="43137"/>
                  </a:srgbClr>
                </a:outerShdw>
              </a:effectLst>
              <a:latin typeface="Tahoma" pitchFamily="34" charset="0"/>
              <a:cs typeface="B Nazanin" pitchFamily="2" charset="-78"/>
            </a:endParaRPr>
          </a:p>
          <a:p>
            <a:pPr algn="r" rtl="1">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صادرات از طريق قرارداد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SWAP</a:t>
            </a:r>
            <a:r>
              <a:rPr lang="fa-IR" sz="24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28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r" rtl="1">
              <a:buFont typeface="Wingdings" pitchFamily="2" charset="2"/>
              <a:buChar char="q"/>
            </a:pPr>
            <a:endParaRPr lang="en-US" sz="2800" b="1" dirty="0" smtClean="0">
              <a:effectLst>
                <a:outerShdw blurRad="38100" dist="38100" dir="2700000" algn="tl">
                  <a:srgbClr val="000000">
                    <a:alpha val="43137"/>
                  </a:srgbClr>
                </a:outerShdw>
              </a:effectLst>
              <a:latin typeface="Tahoma" pitchFamily="34" charset="0"/>
              <a:cs typeface="B Nazanin" pitchFamily="2" charset="-78"/>
            </a:endParaRPr>
          </a:p>
          <a:p>
            <a:pPr algn="r" rtl="1">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ترانزيت خارجي</a:t>
            </a:r>
            <a:endParaRPr lang="en-US" sz="2800" b="1" dirty="0" smtClean="0">
              <a:effectLst>
                <a:outerShdw blurRad="38100" dist="38100" dir="2700000" algn="tl">
                  <a:srgbClr val="000000">
                    <a:alpha val="43137"/>
                  </a:srgbClr>
                </a:outerShdw>
              </a:effectLst>
              <a:latin typeface="Tahoma" pitchFamily="34" charset="0"/>
              <a:cs typeface="B Nazanin" pitchFamily="2" charset="-78"/>
            </a:endParaRPr>
          </a:p>
        </p:txBody>
      </p:sp>
      <p:pic>
        <p:nvPicPr>
          <p:cNvPr id="5" name="Picture 4" descr="lrg-122-burg-destination-export.jpg"/>
          <p:cNvPicPr>
            <a:picLocks noChangeAspect="1"/>
          </p:cNvPicPr>
          <p:nvPr/>
        </p:nvPicPr>
        <p:blipFill>
          <a:blip r:embed="rId2" cstate="print"/>
          <a:stretch>
            <a:fillRect/>
          </a:stretch>
        </p:blipFill>
        <p:spPr>
          <a:xfrm>
            <a:off x="381000" y="3248025"/>
            <a:ext cx="3448050" cy="24669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5"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2000"/>
                                        <p:tgtEl>
                                          <p:spTgt spid="4"/>
                                        </p:tgtEl>
                                      </p:cBhvr>
                                    </p:animEffect>
                                  </p:childTnLst>
                                </p:cTn>
                              </p:par>
                              <p:par>
                                <p:cTn id="25" presetID="2" presetClass="entr" presetSubtype="12"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1000" fill="hold"/>
                                        <p:tgtEl>
                                          <p:spTgt spid="5"/>
                                        </p:tgtEl>
                                        <p:attrNameLst>
                                          <p:attrName>ppt_x</p:attrName>
                                        </p:attrNameLst>
                                      </p:cBhvr>
                                      <p:tavLst>
                                        <p:tav tm="0">
                                          <p:val>
                                            <p:strVal val="0-#ppt_w/2"/>
                                          </p:val>
                                        </p:tav>
                                        <p:tav tm="100000">
                                          <p:val>
                                            <p:strVal val="#ppt_x"/>
                                          </p:val>
                                        </p:tav>
                                      </p:tavLst>
                                    </p:anim>
                                    <p:anim calcmode="lin" valueType="num">
                                      <p:cBhvr additive="base">
                                        <p:cTn id="2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مراحل </a:t>
            </a: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انجام صادرات</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Rectangle 3"/>
          <p:cNvSpPr/>
          <p:nvPr/>
        </p:nvSpPr>
        <p:spPr>
          <a:xfrm>
            <a:off x="228600" y="1828800"/>
            <a:ext cx="8510787" cy="4401205"/>
          </a:xfrm>
          <a:prstGeom prst="rect">
            <a:avLst/>
          </a:prstGeom>
        </p:spPr>
        <p:txBody>
          <a:bodyPr wrap="square">
            <a:spAutoFit/>
          </a:bodyPr>
          <a:lstStyle/>
          <a:p>
            <a:pPr marL="514350" indent="-514350" algn="r" rtl="1"/>
            <a:r>
              <a:rPr lang="fa-IR" sz="2800" b="1" dirty="0" smtClean="0">
                <a:latin typeface="Tahoma" pitchFamily="34" charset="0"/>
                <a:cs typeface="B Nazanin" pitchFamily="2" charset="-78"/>
              </a:rPr>
              <a:t>1. </a:t>
            </a:r>
            <a:r>
              <a:rPr lang="ar-SA" sz="2800" b="1" dirty="0" smtClean="0">
                <a:latin typeface="Tahoma" pitchFamily="34" charset="0"/>
                <a:cs typeface="B Nazanin" pitchFamily="2" charset="-78"/>
              </a:rPr>
              <a:t>بازاريابي</a:t>
            </a:r>
            <a:r>
              <a:rPr lang="fa-IR" sz="2800" b="1" dirty="0" smtClean="0">
                <a:latin typeface="Tahoma" pitchFamily="34" charset="0"/>
                <a:cs typeface="B Nazanin" pitchFamily="2" charset="-78"/>
              </a:rPr>
              <a:t> (انتخاب بازار هدف، پیدا کردن مشتری، دریافت استعلام)</a:t>
            </a:r>
          </a:p>
          <a:p>
            <a:pPr marL="514350" indent="-514350" algn="r" rtl="1"/>
            <a:r>
              <a:rPr lang="fa-IR" sz="2800" b="1" dirty="0" smtClean="0">
                <a:latin typeface="Tahoma" pitchFamily="34" charset="0"/>
                <a:cs typeface="B Nazanin" pitchFamily="2" charset="-78"/>
              </a:rPr>
              <a:t>2. </a:t>
            </a:r>
            <a:r>
              <a:rPr lang="ar-SA" sz="2800" b="1" dirty="0" smtClean="0">
                <a:latin typeface="Tahoma" pitchFamily="34" charset="0"/>
                <a:cs typeface="B Nazanin" pitchFamily="2" charset="-78"/>
              </a:rPr>
              <a:t>صدور پروفرما (پيش فاکتور)</a:t>
            </a:r>
            <a:endParaRPr lang="fa-IR" sz="2800" b="1" dirty="0" smtClean="0">
              <a:latin typeface="Tahoma" pitchFamily="34" charset="0"/>
              <a:cs typeface="B Nazanin" pitchFamily="2" charset="-78"/>
            </a:endParaRPr>
          </a:p>
          <a:p>
            <a:pPr marL="514350" indent="-514350" algn="r" rtl="1"/>
            <a:r>
              <a:rPr lang="fa-IR" sz="2800" b="1" dirty="0" smtClean="0">
                <a:latin typeface="Tahoma" pitchFamily="34" charset="0"/>
                <a:cs typeface="B Nazanin" pitchFamily="2" charset="-78"/>
              </a:rPr>
              <a:t>3. </a:t>
            </a:r>
            <a:r>
              <a:rPr lang="ar-SA" sz="2800" b="1" dirty="0" smtClean="0">
                <a:latin typeface="Tahoma" pitchFamily="34" charset="0"/>
                <a:cs typeface="B Nazanin" pitchFamily="2" charset="-78"/>
              </a:rPr>
              <a:t>تهيه</a:t>
            </a:r>
            <a:r>
              <a:rPr lang="fa-IR" sz="2800" b="1" dirty="0" smtClean="0">
                <a:latin typeface="Tahoma" pitchFamily="34" charset="0"/>
                <a:cs typeface="B Nazanin" pitchFamily="2" charset="-78"/>
              </a:rPr>
              <a:t>،</a:t>
            </a:r>
            <a:r>
              <a:rPr lang="ar-SA" sz="2800" b="1" dirty="0" smtClean="0">
                <a:latin typeface="Tahoma" pitchFamily="34" charset="0"/>
                <a:cs typeface="B Nazanin" pitchFamily="2" charset="-78"/>
              </a:rPr>
              <a:t> تدارک و بسته بندي</a:t>
            </a:r>
            <a:endParaRPr lang="fa-IR" sz="2800" b="1" dirty="0" smtClean="0">
              <a:latin typeface="Tahoma" pitchFamily="34" charset="0"/>
              <a:cs typeface="B Nazanin" pitchFamily="2" charset="-78"/>
            </a:endParaRPr>
          </a:p>
          <a:p>
            <a:pPr marL="514350" indent="-514350" algn="r" rtl="1"/>
            <a:r>
              <a:rPr lang="fa-IR" sz="2800" b="1" dirty="0" smtClean="0">
                <a:latin typeface="Tahoma" pitchFamily="34" charset="0"/>
                <a:cs typeface="B Nazanin" pitchFamily="2" charset="-78"/>
              </a:rPr>
              <a:t>4. </a:t>
            </a:r>
            <a:r>
              <a:rPr lang="ar-SA" sz="2800" b="1" dirty="0" smtClean="0">
                <a:latin typeface="Tahoma" pitchFamily="34" charset="0"/>
                <a:cs typeface="B Nazanin" pitchFamily="2" charset="-78"/>
              </a:rPr>
              <a:t>تعيين قيمت صادراتي</a:t>
            </a:r>
            <a:endParaRPr lang="fa-IR" sz="2800" b="1" dirty="0" smtClean="0">
              <a:latin typeface="Tahoma" pitchFamily="34" charset="0"/>
              <a:cs typeface="B Nazanin" pitchFamily="2" charset="-78"/>
            </a:endParaRPr>
          </a:p>
          <a:p>
            <a:pPr marL="514350" indent="-514350" algn="r" rtl="1"/>
            <a:r>
              <a:rPr lang="fa-IR" sz="2800" b="1" dirty="0" smtClean="0">
                <a:latin typeface="Tahoma" pitchFamily="34" charset="0"/>
                <a:cs typeface="B Nazanin" pitchFamily="2" charset="-78"/>
              </a:rPr>
              <a:t>5. </a:t>
            </a:r>
            <a:r>
              <a:rPr lang="ar-SA" sz="2800" b="1" dirty="0" smtClean="0">
                <a:latin typeface="Tahoma" pitchFamily="34" charset="0"/>
                <a:cs typeface="B Nazanin" pitchFamily="2" charset="-78"/>
              </a:rPr>
              <a:t>کسب مجوز صدور از ارگان</a:t>
            </a:r>
            <a:r>
              <a:rPr lang="fa-IR" sz="2800" b="1" dirty="0" smtClean="0">
                <a:latin typeface="Tahoma" pitchFamily="34" charset="0"/>
                <a:cs typeface="B Nazanin" pitchFamily="2" charset="-78"/>
              </a:rPr>
              <a:t> </a:t>
            </a:r>
            <a:r>
              <a:rPr lang="ar-SA" sz="2800" b="1" dirty="0" smtClean="0">
                <a:latin typeface="Tahoma" pitchFamily="34" charset="0"/>
                <a:cs typeface="B Nazanin" pitchFamily="2" charset="-78"/>
              </a:rPr>
              <a:t>ها و سازمان</a:t>
            </a:r>
            <a:r>
              <a:rPr lang="fa-IR" sz="2800" b="1" dirty="0" smtClean="0">
                <a:latin typeface="Tahoma" pitchFamily="34" charset="0"/>
                <a:cs typeface="B Nazanin" pitchFamily="2" charset="-78"/>
              </a:rPr>
              <a:t> </a:t>
            </a:r>
            <a:r>
              <a:rPr lang="ar-SA" sz="2800" b="1" dirty="0" smtClean="0">
                <a:latin typeface="Tahoma" pitchFamily="34" charset="0"/>
                <a:cs typeface="B Nazanin" pitchFamily="2" charset="-78"/>
              </a:rPr>
              <a:t>هاي ذي</a:t>
            </a:r>
            <a:r>
              <a:rPr lang="fa-IR" sz="2800" b="1" dirty="0" smtClean="0">
                <a:latin typeface="Tahoma" pitchFamily="34" charset="0"/>
                <a:cs typeface="B Nazanin" pitchFamily="2" charset="-78"/>
              </a:rPr>
              <a:t> </a:t>
            </a:r>
            <a:r>
              <a:rPr lang="ar-SA" sz="2800" b="1" dirty="0" smtClean="0">
                <a:latin typeface="Tahoma" pitchFamily="34" charset="0"/>
                <a:cs typeface="B Nazanin" pitchFamily="2" charset="-78"/>
              </a:rPr>
              <a:t>ربط</a:t>
            </a:r>
            <a:endParaRPr lang="fa-IR" sz="2800" b="1" dirty="0" smtClean="0">
              <a:latin typeface="Tahoma" pitchFamily="34" charset="0"/>
              <a:cs typeface="B Nazanin" pitchFamily="2" charset="-78"/>
            </a:endParaRPr>
          </a:p>
          <a:p>
            <a:pPr marL="514350" indent="-514350" algn="r" rtl="1"/>
            <a:r>
              <a:rPr lang="fa-IR" sz="2800" b="1" dirty="0" smtClean="0">
                <a:latin typeface="Tahoma" pitchFamily="34" charset="0"/>
                <a:cs typeface="B Nazanin" pitchFamily="2" charset="-78"/>
              </a:rPr>
              <a:t>6. </a:t>
            </a:r>
            <a:r>
              <a:rPr lang="ar-SA" sz="2800" b="1" dirty="0" smtClean="0">
                <a:latin typeface="Tahoma" pitchFamily="34" charset="0"/>
                <a:cs typeface="B Nazanin" pitchFamily="2" charset="-78"/>
              </a:rPr>
              <a:t>اظهار کالا به گمرک</a:t>
            </a:r>
            <a:endParaRPr lang="fa-IR" sz="2800" b="1" dirty="0" smtClean="0">
              <a:latin typeface="Tahoma" pitchFamily="34" charset="0"/>
              <a:cs typeface="B Nazanin" pitchFamily="2" charset="-78"/>
            </a:endParaRPr>
          </a:p>
          <a:p>
            <a:pPr marL="514350" indent="-514350" algn="r" rtl="1"/>
            <a:r>
              <a:rPr lang="fa-IR" sz="2800" b="1" dirty="0" smtClean="0">
                <a:latin typeface="Tahoma" pitchFamily="34" charset="0"/>
                <a:cs typeface="B Nazanin" pitchFamily="2" charset="-78"/>
              </a:rPr>
              <a:t>7. </a:t>
            </a:r>
            <a:r>
              <a:rPr lang="ar-SA" sz="2800" b="1" dirty="0" smtClean="0">
                <a:latin typeface="Tahoma" pitchFamily="34" charset="0"/>
                <a:cs typeface="B Nazanin" pitchFamily="2" charset="-78"/>
              </a:rPr>
              <a:t>عقد قرارداد حمل و بيمه</a:t>
            </a:r>
            <a:endParaRPr lang="fa-IR" sz="2800" b="1" dirty="0" smtClean="0">
              <a:latin typeface="Tahoma" pitchFamily="34" charset="0"/>
              <a:cs typeface="B Nazanin" pitchFamily="2" charset="-78"/>
            </a:endParaRPr>
          </a:p>
          <a:p>
            <a:pPr marL="514350" indent="-514350" algn="r" rtl="1"/>
            <a:r>
              <a:rPr lang="fa-IR" sz="2800" b="1" dirty="0" smtClean="0">
                <a:latin typeface="Tahoma" pitchFamily="34" charset="0"/>
                <a:cs typeface="B Nazanin" pitchFamily="2" charset="-78"/>
              </a:rPr>
              <a:t>8. </a:t>
            </a:r>
            <a:r>
              <a:rPr lang="ar-SA" sz="2800" b="1" dirty="0" smtClean="0">
                <a:latin typeface="Tahoma" pitchFamily="34" charset="0"/>
                <a:cs typeface="B Nazanin" pitchFamily="2" charset="-78"/>
              </a:rPr>
              <a:t>دريافت گواهي بازرسي کالا</a:t>
            </a:r>
            <a:endParaRPr lang="fa-IR" sz="2800" b="1" dirty="0" smtClean="0">
              <a:latin typeface="Tahoma" pitchFamily="34" charset="0"/>
              <a:cs typeface="B Nazanin" pitchFamily="2" charset="-78"/>
            </a:endParaRPr>
          </a:p>
          <a:p>
            <a:pPr marL="514350" indent="-514350" algn="r" rtl="1"/>
            <a:r>
              <a:rPr lang="fa-IR" sz="2800" b="1" dirty="0" smtClean="0">
                <a:latin typeface="Tahoma" pitchFamily="34" charset="0"/>
                <a:cs typeface="B Nazanin" pitchFamily="2" charset="-78"/>
              </a:rPr>
              <a:t>9. </a:t>
            </a:r>
            <a:r>
              <a:rPr lang="ar-SA" sz="2800" b="1" dirty="0" smtClean="0">
                <a:latin typeface="Tahoma" pitchFamily="34" charset="0"/>
                <a:cs typeface="B Nazanin" pitchFamily="2" charset="-78"/>
              </a:rPr>
              <a:t>صدور فاکتور و اخذ گواهي مبدا</a:t>
            </a:r>
            <a:endParaRPr lang="fa-IR" sz="2800" b="1" dirty="0" smtClean="0">
              <a:latin typeface="Tahoma" pitchFamily="34" charset="0"/>
              <a:cs typeface="B Nazanin" pitchFamily="2" charset="-78"/>
            </a:endParaRPr>
          </a:p>
          <a:p>
            <a:pPr marL="514350" indent="-514350" algn="r" rtl="1"/>
            <a:r>
              <a:rPr lang="fa-IR" sz="2800" b="1" dirty="0" smtClean="0">
                <a:latin typeface="Tahoma" pitchFamily="34" charset="0"/>
                <a:cs typeface="B Nazanin" pitchFamily="2" charset="-78"/>
              </a:rPr>
              <a:t>10. </a:t>
            </a:r>
            <a:r>
              <a:rPr lang="ar-SA" sz="2800" b="1" dirty="0" smtClean="0">
                <a:latin typeface="Tahoma" pitchFamily="34" charset="0"/>
                <a:cs typeface="B Nazanin" pitchFamily="2" charset="-78"/>
              </a:rPr>
              <a:t>ارسال کالا</a:t>
            </a:r>
          </a:p>
        </p:txBody>
      </p:sp>
      <p:pic>
        <p:nvPicPr>
          <p:cNvPr id="6" name="Picture 5" descr="world3.jpg"/>
          <p:cNvPicPr>
            <a:picLocks noChangeAspect="1"/>
          </p:cNvPicPr>
          <p:nvPr/>
        </p:nvPicPr>
        <p:blipFill>
          <a:blip r:embed="rId2" cstate="print"/>
          <a:stretch>
            <a:fillRect/>
          </a:stretch>
        </p:blipFill>
        <p:spPr>
          <a:xfrm>
            <a:off x="457200" y="4191000"/>
            <a:ext cx="2413000" cy="2413000"/>
          </a:xfrm>
          <a:prstGeom prst="rect">
            <a:avLst/>
          </a:prstGeom>
          <a:ln>
            <a:noFill/>
          </a:ln>
          <a:effectLst>
            <a:softEdge rad="112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5"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2000"/>
                                        <p:tgtEl>
                                          <p:spTgt spid="4"/>
                                        </p:tgtEl>
                                      </p:cBhvr>
                                    </p:animEffect>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000" fill="hold"/>
                                        <p:tgtEl>
                                          <p:spTgt spid="6"/>
                                        </p:tgtEl>
                                        <p:attrNameLst>
                                          <p:attrName>ppt_x</p:attrName>
                                        </p:attrNameLst>
                                      </p:cBhvr>
                                      <p:tavLst>
                                        <p:tav tm="0">
                                          <p:val>
                                            <p:strVal val="0-#ppt_w/2"/>
                                          </p:val>
                                        </p:tav>
                                        <p:tav tm="100000">
                                          <p:val>
                                            <p:strVal val="#ppt_x"/>
                                          </p:val>
                                        </p:tav>
                                      </p:tavLst>
                                    </p:anim>
                                    <p:anim calcmode="lin" valueType="num">
                                      <p:cBhvr additive="base">
                                        <p:cTn id="2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قطعي</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5" name="Rectangle 4"/>
          <p:cNvSpPr/>
          <p:nvPr/>
        </p:nvSpPr>
        <p:spPr>
          <a:xfrm>
            <a:off x="457200" y="1905000"/>
            <a:ext cx="8282187" cy="1331134"/>
          </a:xfrm>
          <a:prstGeom prst="rect">
            <a:avLst/>
          </a:prstGeom>
        </p:spPr>
        <p:txBody>
          <a:bodyPr wrap="square">
            <a:spAutoFit/>
          </a:bodyPr>
          <a:lstStyle/>
          <a:p>
            <a:pPr algn="just" rtl="1">
              <a:lnSpc>
                <a:spcPct val="150000"/>
              </a:lnSpc>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خارج کردن کالا از قلمرو گمرکي کشور به منظور فروش، استفاده يا مصرف در خارج از قلمرو گمرکي کشور</a:t>
            </a:r>
            <a:endParaRPr lang="en-US" sz="2800" b="1" dirty="0" smtClean="0">
              <a:effectLst>
                <a:outerShdw blurRad="38100" dist="38100" dir="2700000" algn="tl">
                  <a:srgbClr val="000000">
                    <a:alpha val="43137"/>
                  </a:srgbClr>
                </a:outerShdw>
              </a:effectLst>
              <a:latin typeface="Tahoma" pitchFamily="34" charset="0"/>
              <a:cs typeface="B Nazanin" pitchFamily="2" charset="-78"/>
            </a:endParaRPr>
          </a:p>
        </p:txBody>
      </p:sp>
      <p:sp>
        <p:nvSpPr>
          <p:cNvPr id="6" name="Rectangle 5"/>
          <p:cNvSpPr/>
          <p:nvPr/>
        </p:nvSpPr>
        <p:spPr>
          <a:xfrm>
            <a:off x="304800" y="4114800"/>
            <a:ext cx="8534400" cy="1661993"/>
          </a:xfrm>
          <a:prstGeom prst="rect">
            <a:avLst/>
          </a:prstGeom>
        </p:spPr>
        <p:txBody>
          <a:bodyPr wrap="square">
            <a:spAutoFit/>
          </a:bodyPr>
          <a:lstStyle/>
          <a:p>
            <a:pPr algn="just" rtl="1">
              <a:lnSpc>
                <a:spcPct val="150000"/>
              </a:lnSpc>
            </a:pPr>
            <a:r>
              <a:rPr lang="fa-IR" sz="2000" b="1" dirty="0" smtClean="0">
                <a:effectLst>
                  <a:outerShdw blurRad="38100" dist="38100" dir="2700000" algn="tl">
                    <a:srgbClr val="000000">
                      <a:alpha val="43137"/>
                    </a:srgbClr>
                  </a:outerShdw>
                </a:effectLst>
                <a:cs typeface="B Nazanin" pitchFamily="2" charset="-78"/>
              </a:rPr>
              <a:t>قلمرو گمركي کشور يعني</a:t>
            </a:r>
          </a:p>
          <a:p>
            <a:pPr algn="just" rtl="1">
              <a:lnSpc>
                <a:spcPct val="150000"/>
              </a:lnSpc>
            </a:pPr>
            <a:endParaRPr lang="en-US" sz="800" b="1" dirty="0" smtClean="0">
              <a:effectLst>
                <a:outerShdw blurRad="38100" dist="38100" dir="2700000" algn="tl">
                  <a:srgbClr val="000000">
                    <a:alpha val="43137"/>
                  </a:srgbClr>
                </a:outerShdw>
              </a:effectLst>
              <a:cs typeface="B Nazanin" pitchFamily="2" charset="-78"/>
            </a:endParaRPr>
          </a:p>
          <a:p>
            <a:pPr algn="just" rtl="1">
              <a:lnSpc>
                <a:spcPct val="150000"/>
              </a:lnSpc>
            </a:pPr>
            <a:r>
              <a:rPr lang="fa-IR" sz="2000" b="1" dirty="0" smtClean="0">
                <a:cs typeface="B Nazanin" pitchFamily="2" charset="-78"/>
              </a:rPr>
              <a:t>سرزميني كه در آن قانون گمركي يك كشور به طوركامل اجرا مي گردد. به طور كلي قلمرو گمركي يك كشور قلمرو داخلي و ملي آن است كه شامل فضاي </a:t>
            </a:r>
            <a:r>
              <a:rPr lang="fa-IR" sz="2000" b="1" u="sng" dirty="0" smtClean="0">
                <a:cs typeface="B Nazanin" pitchFamily="2" charset="-78"/>
              </a:rPr>
              <a:t>زميني</a:t>
            </a:r>
            <a:r>
              <a:rPr lang="fa-IR" sz="2000" b="1" dirty="0" smtClean="0">
                <a:cs typeface="B Nazanin" pitchFamily="2" charset="-78"/>
              </a:rPr>
              <a:t>، </a:t>
            </a:r>
            <a:r>
              <a:rPr lang="fa-IR" sz="2000" b="1" u="sng" dirty="0" smtClean="0">
                <a:cs typeface="B Nazanin" pitchFamily="2" charset="-78"/>
              </a:rPr>
              <a:t>دريايي</a:t>
            </a:r>
            <a:r>
              <a:rPr lang="fa-IR" sz="2000" b="1" dirty="0" smtClean="0">
                <a:cs typeface="B Nazanin" pitchFamily="2" charset="-78"/>
              </a:rPr>
              <a:t> و </a:t>
            </a:r>
            <a:r>
              <a:rPr lang="fa-IR" sz="2000" b="1" u="sng" dirty="0" smtClean="0">
                <a:cs typeface="B Nazanin" pitchFamily="2" charset="-78"/>
              </a:rPr>
              <a:t>هوايي</a:t>
            </a:r>
            <a:r>
              <a:rPr lang="fa-IR" sz="2000" b="1" dirty="0" smtClean="0">
                <a:cs typeface="B Nazanin" pitchFamily="2" charset="-78"/>
              </a:rPr>
              <a:t> آن مي باشد . </a:t>
            </a:r>
            <a:endParaRPr lang="en-US" sz="2000" b="1" dirty="0">
              <a:cs typeface="B Nazanin" pitchFamily="2"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5" presetClass="entr" presetSubtype="1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2000" fill="hold"/>
                                        <p:tgtEl>
                                          <p:spTgt spid="6"/>
                                        </p:tgtEl>
                                        <p:attrNameLst>
                                          <p:attrName>ppt_w</p:attrName>
                                        </p:attrNameLst>
                                      </p:cBhvr>
                                      <p:tavLst>
                                        <p:tav tm="0">
                                          <p:val>
                                            <p:fltVal val="0"/>
                                          </p:val>
                                        </p:tav>
                                        <p:tav tm="100000">
                                          <p:val>
                                            <p:strVal val="#ppt_w"/>
                                          </p:val>
                                        </p:tav>
                                      </p:tavLst>
                                    </p:anim>
                                    <p:anim calcmode="lin" valueType="num">
                                      <p:cBhvr>
                                        <p:cTn id="30"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181600" y="762000"/>
            <a:ext cx="39624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انواع 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قطعي</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Rectangle 3"/>
          <p:cNvSpPr/>
          <p:nvPr/>
        </p:nvSpPr>
        <p:spPr>
          <a:xfrm>
            <a:off x="304800" y="1447800"/>
            <a:ext cx="8434587" cy="3435556"/>
          </a:xfrm>
          <a:prstGeom prst="rect">
            <a:avLst/>
          </a:prstGeom>
        </p:spPr>
        <p:txBody>
          <a:bodyPr wrap="square">
            <a:spAutoFit/>
          </a:bodyPr>
          <a:lstStyle/>
          <a:p>
            <a:pPr algn="just" rtl="1">
              <a:lnSpc>
                <a:spcPct val="150000"/>
              </a:lnSpc>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تجاري: </a:t>
            </a:r>
            <a:r>
              <a:rPr lang="fa-IR" sz="2000" b="1" dirty="0" smtClean="0">
                <a:latin typeface="Tahoma" pitchFamily="34" charset="0"/>
                <a:cs typeface="B Nazanin" pitchFamily="2" charset="-78"/>
              </a:rPr>
              <a:t>صادرات و واردات کالا به صورت تجاری مستلزم داشتن کارت بازرگانی است. کالاهايي که به تشخيص گمرک براي فروش صادر مي گردد؛ اعم از اينکه به همان شکل يا پس از انجام عمليات توليدي، تفکيک و بسته بندي به فروش مي رسد، تجاري تلقي خواهد شد (بند يک ماده </a:t>
            </a:r>
            <a:r>
              <a:rPr lang="fa-IR" sz="2000" b="1" u="sng" dirty="0" smtClean="0">
                <a:latin typeface="Tahoma" pitchFamily="34" charset="0"/>
                <a:cs typeface="B Nazanin" pitchFamily="2" charset="-78"/>
              </a:rPr>
              <a:t>10</a:t>
            </a:r>
            <a:r>
              <a:rPr lang="fa-IR" sz="2000" b="1" dirty="0" smtClean="0">
                <a:latin typeface="Tahoma" pitchFamily="34" charset="0"/>
                <a:cs typeface="B Nazanin" pitchFamily="2" charset="-78"/>
              </a:rPr>
              <a:t> آئين نامه اجرايي قانون مقررات صادرات و واردات مصوب 1373)</a:t>
            </a:r>
            <a:endParaRPr lang="fa-IR" sz="2800" b="1" dirty="0" smtClean="0">
              <a:latin typeface="Tahoma" pitchFamily="34" charset="0"/>
              <a:cs typeface="B Nazanin" pitchFamily="2" charset="-78"/>
            </a:endParaRPr>
          </a:p>
          <a:p>
            <a:pPr algn="just" rtl="1">
              <a:lnSpc>
                <a:spcPct val="150000"/>
              </a:lnSpc>
              <a:buFont typeface="Wingdings" pitchFamily="2" charset="2"/>
              <a:buChar char="q"/>
            </a:pPr>
            <a:endParaRPr lang="fa-IR" sz="1050" b="1" dirty="0" smtClean="0">
              <a:effectLst>
                <a:outerShdw blurRad="38100" dist="38100" dir="2700000" algn="tl">
                  <a:srgbClr val="000000">
                    <a:alpha val="43137"/>
                  </a:srgbClr>
                </a:outerShdw>
              </a:effectLst>
              <a:latin typeface="Tahoma" pitchFamily="34" charset="0"/>
              <a:cs typeface="B Nazanin" pitchFamily="2" charset="-78"/>
            </a:endParaRPr>
          </a:p>
          <a:p>
            <a:pPr algn="just" rtl="1">
              <a:lnSpc>
                <a:spcPct val="150000"/>
              </a:lnSpc>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غيرتجاري: </a:t>
            </a:r>
            <a:r>
              <a:rPr lang="fa-IR" sz="2000" b="1" dirty="0" smtClean="0">
                <a:latin typeface="Tahoma" pitchFamily="34" charset="0"/>
                <a:cs typeface="B Nazanin" pitchFamily="2" charset="-78"/>
              </a:rPr>
              <a:t>از طريق پست حداکثر به ميزان 50 دلار و يا از طريق مسافر حداکثر به ميزان 80 دلار (</a:t>
            </a:r>
            <a:r>
              <a:rPr lang="fa-IR" sz="2000" b="1" dirty="0" smtClean="0">
                <a:cs typeface="B Nazanin" pitchFamily="2" charset="-78"/>
              </a:rPr>
              <a:t>مواد </a:t>
            </a:r>
            <a:r>
              <a:rPr lang="fa-IR" sz="2000" b="1" u="sng" dirty="0" smtClean="0">
                <a:cs typeface="B Nazanin" pitchFamily="2" charset="-78"/>
              </a:rPr>
              <a:t>32، 34 و 37</a:t>
            </a:r>
            <a:r>
              <a:rPr lang="fa-IR" sz="2000" b="1" dirty="0" smtClean="0">
                <a:cs typeface="B Nazanin" pitchFamily="2" charset="-78"/>
              </a:rPr>
              <a:t> آئين نامه اجرائي قانون مقررات صادرات و واردات</a:t>
            </a:r>
            <a:r>
              <a:rPr lang="fa-IR" sz="2000" b="1" dirty="0" smtClean="0">
                <a:latin typeface="Tahoma" pitchFamily="34" charset="0"/>
                <a:cs typeface="B Nazanin" pitchFamily="2" charset="-78"/>
              </a:rPr>
              <a:t>)</a:t>
            </a:r>
            <a:endParaRPr lang="en-US" sz="2000" b="1" dirty="0" smtClean="0">
              <a:latin typeface="Tahoma" pitchFamily="34" charset="0"/>
              <a:cs typeface="B Nazanin" pitchFamily="2" charset="-78"/>
            </a:endParaRPr>
          </a:p>
        </p:txBody>
      </p:sp>
      <p:sp>
        <p:nvSpPr>
          <p:cNvPr id="5" name="Rectangle 4"/>
          <p:cNvSpPr/>
          <p:nvPr/>
        </p:nvSpPr>
        <p:spPr>
          <a:xfrm>
            <a:off x="381000" y="5029200"/>
            <a:ext cx="8305800" cy="1477328"/>
          </a:xfrm>
          <a:prstGeom prst="rect">
            <a:avLst/>
          </a:prstGeom>
        </p:spPr>
        <p:txBody>
          <a:bodyPr wrap="square">
            <a:spAutoFit/>
          </a:bodyPr>
          <a:lstStyle/>
          <a:p>
            <a:pPr algn="just" rtl="1">
              <a:lnSpc>
                <a:spcPct val="150000"/>
              </a:lnSpc>
            </a:pPr>
            <a:r>
              <a:rPr lang="fa-IR" sz="2000" b="1" dirty="0" smtClean="0">
                <a:cs typeface="B Nazanin" pitchFamily="2" charset="-78"/>
              </a:rPr>
              <a:t>واردات و صادرات مسافري و گاهاً از طريق بازارچه هاي مرزي و پيله وري را </a:t>
            </a:r>
            <a:r>
              <a:rPr lang="fa-IR" sz="2000" b="1" u="sng" dirty="0" smtClean="0">
                <a:effectLst>
                  <a:outerShdw blurRad="38100" dist="38100" dir="2700000" algn="tl">
                    <a:srgbClr val="000000">
                      <a:alpha val="43137"/>
                    </a:srgbClr>
                  </a:outerShdw>
                </a:effectLst>
                <a:cs typeface="B Nazanin" pitchFamily="2" charset="-78"/>
              </a:rPr>
              <a:t>تجارت چمداني </a:t>
            </a:r>
            <a:r>
              <a:rPr lang="fa-IR" sz="2000" b="1" dirty="0" smtClean="0">
                <a:cs typeface="B Nazanin" pitchFamily="2" charset="-78"/>
              </a:rPr>
              <a:t>گويند. کالاي همراه مسافر خروجي از طريق بازارچه هاي مرزي و غيره مشمول ماده </a:t>
            </a:r>
            <a:r>
              <a:rPr lang="fa-IR" sz="2000" b="1" u="sng" dirty="0" smtClean="0">
                <a:cs typeface="B Nazanin" pitchFamily="2" charset="-78"/>
              </a:rPr>
              <a:t>32</a:t>
            </a:r>
            <a:r>
              <a:rPr lang="fa-IR" sz="2000" b="1" dirty="0" smtClean="0">
                <a:cs typeface="B Nazanin" pitchFamily="2" charset="-78"/>
              </a:rPr>
              <a:t> آئين نامه اجرائي قانون مقررات صادرات و واردات و نيز مفاد آئين نامه مسافران ورودي خواهد بود. </a:t>
            </a:r>
            <a:endParaRPr lang="en-US" sz="2000" b="1" dirty="0">
              <a:cs typeface="B Nazanin" pitchFamily="2"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5"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733800" y="762000"/>
            <a:ext cx="5410200" cy="838200"/>
          </a:xfrm>
          <a:prstGeom prst="rect">
            <a:avLst/>
          </a:prstGeom>
        </p:spPr>
        <p:txBody>
          <a:bodyPr>
            <a:normAutofit/>
          </a:body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rPr>
              <a:t>انواع صادرات</a:t>
            </a:r>
            <a:r>
              <a:rPr lang="fa-IR" sz="3200" b="1" dirty="0" smtClean="0">
                <a:solidFill>
                  <a:schemeClr val="accent2"/>
                </a:solidFill>
                <a:effectLst>
                  <a:outerShdw blurRad="38100" dist="38100" dir="2700000" algn="tl">
                    <a:srgbClr val="000000">
                      <a:alpha val="43137"/>
                    </a:srgbClr>
                  </a:outerShdw>
                </a:effectLst>
                <a:latin typeface="Tahoma" pitchFamily="34" charset="0"/>
                <a:ea typeface="+mj-ea"/>
                <a:cs typeface="B Titr" pitchFamily="2" charset="-78"/>
              </a:rPr>
              <a:t> قطعي؛ ادامه</a:t>
            </a:r>
            <a:endParaRPr kumimoji="0" lang="en-US" sz="3200" b="1" i="0" u="none" strike="noStrike" kern="1200" cap="none" spc="0" normalizeH="0" baseline="0" noProof="0" dirty="0">
              <a:ln>
                <a:noFill/>
              </a:ln>
              <a:solidFill>
                <a:schemeClr val="accent2"/>
              </a:solidFill>
              <a:effectLst>
                <a:outerShdw blurRad="38100" dist="38100" dir="2700000" algn="tl">
                  <a:srgbClr val="000000">
                    <a:alpha val="43137"/>
                  </a:srgbClr>
                </a:outerShdw>
              </a:effectLst>
              <a:uLnTx/>
              <a:uFillTx/>
              <a:latin typeface="Tahoma" pitchFamily="34" charset="0"/>
              <a:ea typeface="+mj-ea"/>
              <a:cs typeface="B Titr" pitchFamily="2" charset="-78"/>
            </a:endParaRPr>
          </a:p>
        </p:txBody>
      </p:sp>
      <p:sp>
        <p:nvSpPr>
          <p:cNvPr id="4" name="Rectangle 3"/>
          <p:cNvSpPr/>
          <p:nvPr/>
        </p:nvSpPr>
        <p:spPr>
          <a:xfrm>
            <a:off x="304800" y="1905001"/>
            <a:ext cx="8434587" cy="1200329"/>
          </a:xfrm>
          <a:prstGeom prst="rect">
            <a:avLst/>
          </a:prstGeom>
        </p:spPr>
        <p:txBody>
          <a:bodyPr wrap="square">
            <a:spAutoFit/>
          </a:bodyPr>
          <a:lstStyle/>
          <a:p>
            <a:pPr algn="just" rtl="1">
              <a:lnSpc>
                <a:spcPct val="150000"/>
              </a:lnSpc>
              <a:buFont typeface="Wingdings" pitchFamily="2" charset="2"/>
              <a:buChar char="q"/>
            </a:pPr>
            <a:r>
              <a:rPr lang="fa-IR" sz="2800" b="1" dirty="0" smtClean="0">
                <a:effectLst>
                  <a:outerShdw blurRad="38100" dist="38100" dir="2700000" algn="tl">
                    <a:srgbClr val="000000">
                      <a:alpha val="43137"/>
                    </a:srgbClr>
                  </a:outerShdw>
                </a:effectLst>
                <a:latin typeface="Tahoma" pitchFamily="34" charset="0"/>
                <a:cs typeface="B Nazanin" pitchFamily="2" charset="-78"/>
              </a:rPr>
              <a:t>  غيرتجاري: </a:t>
            </a:r>
            <a:r>
              <a:rPr lang="fa-IR" sz="2000" b="1" dirty="0" smtClean="0">
                <a:latin typeface="Tahoma" pitchFamily="34" charset="0"/>
                <a:cs typeface="B Nazanin" pitchFamily="2" charset="-78"/>
              </a:rPr>
              <a:t>از طريق پست حداکثر به ميزان 50 دلار و يا از طريق مسافر حداکثر به ميزان 80 دلار (</a:t>
            </a:r>
            <a:r>
              <a:rPr lang="fa-IR" sz="2000" b="1" dirty="0" smtClean="0">
                <a:cs typeface="B Nazanin" pitchFamily="2" charset="-78"/>
              </a:rPr>
              <a:t>مواد </a:t>
            </a:r>
            <a:r>
              <a:rPr lang="fa-IR" sz="2000" b="1" u="sng" dirty="0" smtClean="0">
                <a:cs typeface="B Nazanin" pitchFamily="2" charset="-78"/>
              </a:rPr>
              <a:t>32، 34 و 37</a:t>
            </a:r>
            <a:r>
              <a:rPr lang="fa-IR" sz="2000" b="1" dirty="0" smtClean="0">
                <a:cs typeface="B Nazanin" pitchFamily="2" charset="-78"/>
              </a:rPr>
              <a:t> آئين نامه اجرائي قانون مقررات صادرات و واردات </a:t>
            </a:r>
            <a:r>
              <a:rPr lang="fa-IR" sz="2000" b="1" dirty="0" smtClean="0">
                <a:latin typeface="Tahoma" pitchFamily="34" charset="0"/>
                <a:cs typeface="B Nazanin" pitchFamily="2" charset="-78"/>
              </a:rPr>
              <a:t>)</a:t>
            </a:r>
            <a:endParaRPr lang="en-US" sz="2000" b="1" dirty="0" smtClean="0">
              <a:latin typeface="Tahoma" pitchFamily="34" charset="0"/>
              <a:cs typeface="B Nazanin" pitchFamily="2" charset="-78"/>
            </a:endParaRPr>
          </a:p>
        </p:txBody>
      </p:sp>
      <p:sp>
        <p:nvSpPr>
          <p:cNvPr id="5" name="Rectangle 4"/>
          <p:cNvSpPr/>
          <p:nvPr/>
        </p:nvSpPr>
        <p:spPr>
          <a:xfrm>
            <a:off x="381000" y="3399472"/>
            <a:ext cx="8305800" cy="2554545"/>
          </a:xfrm>
          <a:prstGeom prst="rect">
            <a:avLst/>
          </a:prstGeom>
        </p:spPr>
        <p:txBody>
          <a:bodyPr wrap="square">
            <a:spAutoFit/>
          </a:bodyPr>
          <a:lstStyle/>
          <a:p>
            <a:pPr algn="just" rtl="1">
              <a:lnSpc>
                <a:spcPct val="200000"/>
              </a:lnSpc>
              <a:buFont typeface="Wingdings" pitchFamily="2" charset="2"/>
              <a:buChar char="ü"/>
            </a:pPr>
            <a:r>
              <a:rPr lang="fa-IR" sz="2000" b="1" dirty="0" smtClean="0">
                <a:cs typeface="B Nazanin" pitchFamily="2" charset="-78"/>
              </a:rPr>
              <a:t>  در صادرات غیر تجاری، ارائه مجوز و گواهي هاي رايج در صادرات کالا ضرورت ندارد.</a:t>
            </a:r>
          </a:p>
          <a:p>
            <a:pPr algn="just" rtl="1">
              <a:lnSpc>
                <a:spcPct val="200000"/>
              </a:lnSpc>
              <a:buFont typeface="Wingdings" pitchFamily="2" charset="2"/>
              <a:buChar char="ü"/>
            </a:pPr>
            <a:r>
              <a:rPr lang="fa-IR" sz="2000" b="1" dirty="0" smtClean="0">
                <a:cs typeface="B Nazanin" pitchFamily="2" charset="-78"/>
              </a:rPr>
              <a:t>  مبناي ارزيابي ارزش کالاي همراه مسافر، نرخ هاي مصوب کميته دائمي قيمت گذاري کالاهاي صادراتي (</a:t>
            </a:r>
            <a:r>
              <a:rPr lang="en-US" sz="2000" b="1" dirty="0" smtClean="0">
                <a:latin typeface="Times New Roman" pitchFamily="18" charset="0"/>
                <a:cs typeface="Times New Roman" pitchFamily="18" charset="0"/>
              </a:rPr>
              <a:t>arzesh.tpo.ir</a:t>
            </a:r>
            <a:r>
              <a:rPr lang="fa-IR" sz="2000" b="1" dirty="0" smtClean="0">
                <a:cs typeface="B Nazanin" pitchFamily="2" charset="-78"/>
              </a:rPr>
              <a:t>) خواهد بود که در صورت عدم نرخ گذاري (به هر دليل)، تعيين نرخ از سوي گمرک مربوطه انجام خواهد پذیرفت.</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1000"/>
                            </p:stCondLst>
                            <p:childTnLst>
                              <p:par>
                                <p:cTn id="22" presetID="5"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38200"/>
            <a:ext cx="8763000" cy="5632311"/>
          </a:xfrm>
          <a:prstGeom prst="rect">
            <a:avLst/>
          </a:prstGeom>
        </p:spPr>
        <p:txBody>
          <a:bodyPr wrap="square">
            <a:spAutoFit/>
          </a:bodyPr>
          <a:lstStyle/>
          <a:p>
            <a:pPr algn="just" rtl="1"/>
            <a:r>
              <a:rPr lang="fa-IR" b="1" dirty="0" smtClean="0">
                <a:effectLst>
                  <a:outerShdw blurRad="38100" dist="38100" dir="2700000" algn="tl">
                    <a:srgbClr val="000000">
                      <a:alpha val="43137"/>
                    </a:srgbClr>
                  </a:outerShdw>
                </a:effectLst>
                <a:cs typeface="B Nazanin" pitchFamily="2" charset="-78"/>
              </a:rPr>
              <a:t>ماده 32 - كالاي همراه مسافر خروجي:</a:t>
            </a:r>
            <a:r>
              <a:rPr lang="fa-IR" b="1" dirty="0" smtClean="0">
                <a:cs typeface="B Nazanin" pitchFamily="2" charset="-78"/>
              </a:rPr>
              <a:t> </a:t>
            </a:r>
            <a:r>
              <a:rPr lang="fa-IR" dirty="0" smtClean="0">
                <a:cs typeface="B Nazanin" pitchFamily="2" charset="-78"/>
              </a:rPr>
              <a:t>مسافران خروجي اعم از اينكه ايراني باشند يا خارجي مي توانند علاوه بر وسايل سفر و لوازم شخصي، كالاهاي ايراني به هر ميزان و كالاي غير ايراني تا سقف مقرر در آيين نامه مسافران ورودي را همراه ببرند مشروط بر</a:t>
            </a:r>
            <a:r>
              <a:rPr lang="en-US" dirty="0" smtClean="0">
                <a:cs typeface="B Nazanin" pitchFamily="2" charset="-78"/>
              </a:rPr>
              <a:t> </a:t>
            </a:r>
            <a:r>
              <a:rPr lang="fa-IR" dirty="0" smtClean="0">
                <a:cs typeface="B Nazanin" pitchFamily="2" charset="-78"/>
              </a:rPr>
              <a:t>آنكه هر دو گروه كالا جنبه تجاري پيدا نكند.</a:t>
            </a:r>
            <a:endParaRPr lang="en-US" dirty="0" smtClean="0">
              <a:cs typeface="B Nazanin" pitchFamily="2" charset="-78"/>
            </a:endParaRPr>
          </a:p>
          <a:p>
            <a:pPr algn="just" rtl="1"/>
            <a:r>
              <a:rPr lang="fa-IR" b="1" dirty="0" smtClean="0">
                <a:cs typeface="B Nazanin" pitchFamily="2" charset="-78"/>
              </a:rPr>
              <a:t>تبصره 1 – </a:t>
            </a:r>
            <a:r>
              <a:rPr lang="fa-IR" dirty="0" smtClean="0">
                <a:cs typeface="B Nazanin" pitchFamily="2" charset="-78"/>
              </a:rPr>
              <a:t>خروج اشياء عتيقه و كتب خطي ممنوع است.</a:t>
            </a:r>
          </a:p>
          <a:p>
            <a:pPr algn="just" rtl="1"/>
            <a:r>
              <a:rPr lang="fa-IR" b="1" dirty="0" smtClean="0">
                <a:cs typeface="B Nazanin" pitchFamily="2" charset="-78"/>
              </a:rPr>
              <a:t>تبصره 2 – </a:t>
            </a:r>
            <a:r>
              <a:rPr lang="fa-IR" dirty="0" smtClean="0">
                <a:cs typeface="B Nazanin" pitchFamily="2" charset="-78"/>
              </a:rPr>
              <a:t>هر مسافر مي تواند يك قطعه قالي يا دو قطعه قاليچه دست باف جمعاً تا 12 متر مربع همراه خود از كشور خارج نمايد.</a:t>
            </a:r>
          </a:p>
          <a:p>
            <a:pPr algn="just" rtl="1"/>
            <a:r>
              <a:rPr lang="fa-IR" b="1" dirty="0" smtClean="0">
                <a:cs typeface="B Nazanin" pitchFamily="2" charset="-78"/>
              </a:rPr>
              <a:t>تبصره 3 – </a:t>
            </a:r>
            <a:r>
              <a:rPr lang="fa-IR" dirty="0" smtClean="0">
                <a:cs typeface="B Nazanin" pitchFamily="2" charset="-78"/>
              </a:rPr>
              <a:t>خارجياني كه به طور</a:t>
            </a:r>
            <a:r>
              <a:rPr lang="en-US" dirty="0" smtClean="0">
                <a:cs typeface="B Nazanin" pitchFamily="2" charset="-78"/>
              </a:rPr>
              <a:t> </a:t>
            </a:r>
            <a:r>
              <a:rPr lang="fa-IR" dirty="0" smtClean="0">
                <a:cs typeface="B Nazanin" pitchFamily="2" charset="-78"/>
              </a:rPr>
              <a:t>رسمي در</a:t>
            </a:r>
            <a:r>
              <a:rPr lang="en-US" dirty="0" smtClean="0">
                <a:cs typeface="B Nazanin" pitchFamily="2" charset="-78"/>
              </a:rPr>
              <a:t> </a:t>
            </a:r>
            <a:r>
              <a:rPr lang="fa-IR" dirty="0" smtClean="0">
                <a:cs typeface="B Nazanin" pitchFamily="2" charset="-78"/>
              </a:rPr>
              <a:t>ايران به كار يا تحصيلات حوزوي يادانشگاهي اشتغال دارند</a:t>
            </a:r>
            <a:r>
              <a:rPr lang="en-US" dirty="0" smtClean="0">
                <a:cs typeface="B Nazanin" pitchFamily="2" charset="-78"/>
              </a:rPr>
              <a:t> </a:t>
            </a:r>
            <a:r>
              <a:rPr lang="fa-IR" dirty="0" smtClean="0">
                <a:cs typeface="B Nazanin" pitchFamily="2" charset="-78"/>
              </a:rPr>
              <a:t>در</a:t>
            </a:r>
            <a:r>
              <a:rPr lang="en-US" dirty="0" smtClean="0">
                <a:cs typeface="B Nazanin" pitchFamily="2" charset="-78"/>
              </a:rPr>
              <a:t> </a:t>
            </a:r>
            <a:r>
              <a:rPr lang="fa-IR" dirty="0" smtClean="0">
                <a:cs typeface="B Nazanin" pitchFamily="2" charset="-78"/>
              </a:rPr>
              <a:t>پايان كار يا</a:t>
            </a:r>
            <a:r>
              <a:rPr lang="en-US" dirty="0" smtClean="0">
                <a:cs typeface="B Nazanin" pitchFamily="2" charset="-78"/>
              </a:rPr>
              <a:t> </a:t>
            </a:r>
            <a:r>
              <a:rPr lang="fa-IR" dirty="0" smtClean="0">
                <a:cs typeface="B Nazanin" pitchFamily="2" charset="-78"/>
              </a:rPr>
              <a:t>تحصيل مي‌توانند لوازم منزل خود را در حد متعارف بدون ارائه مجوز يا كارت بازرگاني از كشور خارج نمايند.</a:t>
            </a:r>
          </a:p>
          <a:p>
            <a:pPr algn="just" rtl="1"/>
            <a:endParaRPr lang="en-US" b="1" dirty="0" smtClean="0">
              <a:cs typeface="B Nazanin" pitchFamily="2" charset="-78"/>
            </a:endParaRPr>
          </a:p>
          <a:p>
            <a:pPr algn="just" rtl="1"/>
            <a:r>
              <a:rPr lang="fa-IR" b="1" dirty="0" smtClean="0">
                <a:effectLst>
                  <a:outerShdw blurRad="38100" dist="38100" dir="2700000" algn="tl">
                    <a:srgbClr val="000000">
                      <a:alpha val="43137"/>
                    </a:srgbClr>
                  </a:outerShdw>
                </a:effectLst>
                <a:cs typeface="B Nazanin" pitchFamily="2" charset="-78"/>
              </a:rPr>
              <a:t>ماده 34 - ارسال نمونه كالا:</a:t>
            </a:r>
            <a:r>
              <a:rPr lang="fa-IR" b="1" dirty="0" smtClean="0">
                <a:cs typeface="B Nazanin" pitchFamily="2" charset="-78"/>
              </a:rPr>
              <a:t> </a:t>
            </a:r>
            <a:r>
              <a:rPr lang="fa-IR" dirty="0" smtClean="0">
                <a:cs typeface="B Nazanin" pitchFamily="2" charset="-78"/>
              </a:rPr>
              <a:t>ارسال كالا </a:t>
            </a:r>
            <a:r>
              <a:rPr lang="en-US" dirty="0" smtClean="0">
                <a:cs typeface="B Nazanin" pitchFamily="2" charset="-78"/>
              </a:rPr>
              <a:t> </a:t>
            </a:r>
            <a:r>
              <a:rPr lang="fa-IR" dirty="0" smtClean="0">
                <a:cs typeface="B Nazanin" pitchFamily="2" charset="-78"/>
              </a:rPr>
              <a:t>اعم از ساخت داخل يا خارج به عنوان نمونه تجاري، يا براي آزمايش، تجزيه، يا تعمير در صورتي كه حجم تجاري نداشته و از انواع ممنوع الصدور شرعي يا قانوني نبوده و از نوع عتيقه نيز نباشد، بدون مطالبه كارت بازرگاني، و مجوز صدور بلامانع است و مازاد بر</a:t>
            </a:r>
            <a:r>
              <a:rPr lang="en-US" dirty="0" smtClean="0">
                <a:cs typeface="B Nazanin" pitchFamily="2" charset="-78"/>
              </a:rPr>
              <a:t> </a:t>
            </a:r>
            <a:r>
              <a:rPr lang="fa-IR" dirty="0" smtClean="0">
                <a:cs typeface="B Nazanin" pitchFamily="2" charset="-78"/>
              </a:rPr>
              <a:t>آن با كسب مجوزهاي لازم و رعايت مقررات مربوط ميسر خواهد بود. در صورتي كه خروج كالا از اين طريق در رابطه با كالاهايي در مجموع به صورت يك جريان تجاري درآيد، وزارت بازرگاني مي تواند فهرست آن كالاها را براي جلوگيري از خروج آن</a:t>
            </a:r>
            <a:r>
              <a:rPr lang="en-US" dirty="0" smtClean="0">
                <a:cs typeface="B Nazanin" pitchFamily="2" charset="-78"/>
              </a:rPr>
              <a:t> </a:t>
            </a:r>
            <a:r>
              <a:rPr lang="fa-IR" dirty="0" smtClean="0">
                <a:cs typeface="B Nazanin" pitchFamily="2" charset="-78"/>
              </a:rPr>
              <a:t>ها به گمركات اعلام نمايد. </a:t>
            </a:r>
            <a:endParaRPr lang="en-US" dirty="0" smtClean="0">
              <a:cs typeface="B Nazanin" pitchFamily="2" charset="-78"/>
            </a:endParaRPr>
          </a:p>
          <a:p>
            <a:pPr algn="just" rtl="1"/>
            <a:endParaRPr lang="en-US" dirty="0" smtClean="0">
              <a:cs typeface="B Nazanin" pitchFamily="2" charset="-78"/>
            </a:endParaRPr>
          </a:p>
          <a:p>
            <a:pPr algn="just" rtl="1"/>
            <a:r>
              <a:rPr lang="fa-IR" b="1" dirty="0" smtClean="0">
                <a:effectLst>
                  <a:outerShdw blurRad="38100" dist="38100" dir="2700000" algn="tl">
                    <a:srgbClr val="000000">
                      <a:alpha val="43137"/>
                    </a:srgbClr>
                  </a:outerShdw>
                </a:effectLst>
                <a:cs typeface="B Nazanin" pitchFamily="2" charset="-78"/>
              </a:rPr>
              <a:t>ماده 37 - صدور كالا از طريق پست:</a:t>
            </a:r>
            <a:r>
              <a:rPr lang="fa-IR" b="1" dirty="0" smtClean="0">
                <a:cs typeface="B Nazanin" pitchFamily="2" charset="-78"/>
              </a:rPr>
              <a:t> </a:t>
            </a:r>
            <a:r>
              <a:rPr lang="fa-IR" dirty="0" smtClean="0">
                <a:cs typeface="B Nazanin" pitchFamily="2" charset="-78"/>
              </a:rPr>
              <a:t>ارسال كالا از طريق پست با حفظ جنبه غير تجـاري به استثنـاي كالاهـايي كه شرعاً يـا قانوناً ممنوع الصدور هستند بدون مطالبه كارت بازرگاني و مجوز صدور به هر ميزان از لحاظ قيمت با رعايت ساير مقررات مجاز است. چنانچه خروج برخي كالاها از اين طريق به صورت يك جريان تجاري در آيد وزارت بازرگاني مي تواند فهرست كالاهاي مذكور را براي جلوگيري از خروج آن ها به ‌گمرك اعلام نمايد.</a:t>
            </a:r>
          </a:p>
          <a:p>
            <a:pPr algn="just" rtl="1"/>
            <a:r>
              <a:rPr lang="fa-IR" b="1" dirty="0" smtClean="0">
                <a:cs typeface="B Nazanin" pitchFamily="2" charset="-78"/>
              </a:rPr>
              <a:t>تبصره- </a:t>
            </a:r>
            <a:r>
              <a:rPr lang="fa-IR" dirty="0" smtClean="0">
                <a:cs typeface="B Nazanin" pitchFamily="2" charset="-78"/>
              </a:rPr>
              <a:t>سقف ميزان كالاي خارجي قابل ارسال از طريق پست حداكثر 80 دلار براي هر نفر خواهد‌بود.</a:t>
            </a:r>
            <a:endParaRPr lang="en-US" dirty="0">
              <a:cs typeface="B Nazanin" pitchFamily="2" charset="-7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3"/>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2223</TotalTime>
  <Words>1795</Words>
  <Application>Microsoft Office PowerPoint</Application>
  <PresentationFormat>On-screen Show (4:3)</PresentationFormat>
  <Paragraphs>196</Paragraphs>
  <Slides>35</Slides>
  <Notes>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Flow</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TCCIM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Country Overview</dc:title>
  <dc:creator>H.Hallaj</dc:creator>
  <cp:lastModifiedBy>Ali Ahmadi</cp:lastModifiedBy>
  <cp:revision>746</cp:revision>
  <dcterms:created xsi:type="dcterms:W3CDTF">2011-09-27T06:01:54Z</dcterms:created>
  <dcterms:modified xsi:type="dcterms:W3CDTF">2012-05-21T09:34:39Z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