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133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362200"/>
            <a:ext cx="8763000" cy="1470025"/>
          </a:xfrm>
        </p:spPr>
        <p:txBody>
          <a:bodyPr>
            <a:noAutofit/>
          </a:bodyPr>
          <a:lstStyle/>
          <a:p>
            <a:pPr algn="ctr"/>
            <a:r>
              <a:rPr lang="ar-SA" sz="4800" b="1" dirty="0">
                <a:solidFill>
                  <a:schemeClr val="tx1"/>
                </a:solidFill>
                <a:latin typeface="Times New Roman"/>
                <a:ea typeface="Calibri"/>
                <a:cs typeface="B Titr" pitchFamily="2" charset="-78"/>
              </a:rPr>
              <a:t>هزینه تمام‌شده</a:t>
            </a:r>
            <a:r>
              <a:rPr lang="ar-SA" sz="4800" b="1" dirty="0">
                <a:solidFill>
                  <a:schemeClr val="tx1"/>
                </a:solidFill>
                <a:ea typeface="Calibri"/>
                <a:cs typeface="B Titr" pitchFamily="2" charset="-78"/>
              </a:rPr>
              <a:t> </a:t>
            </a:r>
            <a:r>
              <a:rPr lang="ar-SA" sz="4800" b="1" dirty="0">
                <a:solidFill>
                  <a:schemeClr val="tx1"/>
                </a:solidFill>
                <a:latin typeface="Times New Roman"/>
                <a:ea typeface="Calibri"/>
                <a:cs typeface="B Titr" pitchFamily="2" charset="-78"/>
              </a:rPr>
              <a:t>فعالیت‌های بیمارستان </a:t>
            </a:r>
            <a:endParaRPr lang="en-US" sz="4800" dirty="0">
              <a:solidFill>
                <a:schemeClr val="tx1"/>
              </a:solidFill>
              <a:cs typeface="B Titr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98" y="1600843"/>
            <a:ext cx="995550" cy="10661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277" y="1683912"/>
            <a:ext cx="927721" cy="101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70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fa-IR" sz="28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اهمیت </a:t>
            </a:r>
            <a:r>
              <a:rPr lang="ar-SA" sz="2800" b="1" dirty="0">
                <a:solidFill>
                  <a:schemeClr val="tx1"/>
                </a:solidFill>
                <a:latin typeface="Cambria"/>
                <a:ea typeface="Times New Roman"/>
                <a:cs typeface="B Titr"/>
              </a:rPr>
              <a:t>برآورد</a:t>
            </a:r>
            <a:r>
              <a:rPr lang="fa-IR" sz="28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 هزینه تمام شده فعالیت ها از جنبه قوانین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79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justLow" defTabSz="914400" rtl="1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Calibri"/>
                <a:cs typeface="B Titr" pitchFamily="2" charset="-78"/>
              </a:rPr>
              <a:t> قانون برنامه هفتم:</a:t>
            </a:r>
          </a:p>
          <a:p>
            <a:pPr marL="0" marR="0" lvl="1" indent="0" algn="justLow" defTabSz="914400" rtl="1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Calibri"/>
                <a:cs typeface="B Nazanin"/>
              </a:rPr>
              <a:t>ماده 7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 :</a:t>
            </a:r>
            <a:r>
              <a:rPr kumimoji="0" lang="fa-I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شورای‌عالی بیمه سلامت کشور مکلف است تا پایان سال اول برنامه، تعرفه خدمات شایع تشخیصی- درمانی پزشکی را از شیوه «</a:t>
            </a:r>
            <a:r>
              <a:rPr kumimoji="0" lang="fa-I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به ‌ازای خدمت» به شیوه «پرداخت موردی (گلوبال) هزینه خدمات» </a:t>
            </a:r>
            <a:r>
              <a:rPr kumimoji="0" lang="fa-I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تبدیل و به ­تصویب هیأت وزیران برساند، به‌گونه‌‌‌ای که شیوه تعرفه‌گذاری حداقل چهارصد شناسه خدمت تا پایان برنامه، مشمول این تغییر شده باشد و توسط بیمه‌‌های پایه و تکمیلی پس از تفکیک اقلام دارویی و تجهیزات و ملزومات مصرفی پزشکی به شیوه پرداخت جدید، خرید خدمت شود. </a:t>
            </a:r>
          </a:p>
          <a:p>
            <a:pPr marL="0" marR="0" lvl="1" indent="0" algn="justLow" defTabSz="914400" rtl="1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ماده 110 : </a:t>
            </a:r>
            <a:r>
              <a:rPr kumimoji="0" lang="fa-I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به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‌ منظور ارتقای نظام مدیریت عملکرد مشتمل بر ارزیابی عملکرد سازمان، مدیران و کارکنان، مطابق مصوبه هیأت وزیران که حداکثر ظرف شش‌ماه از ‌لازم‌الاجرا شدن این قانون ابلاغ می‌گردد؛ وزارتخانه­ها، شرکت های دولتی و مؤسسات دولتی زیر مجموعه قوه مجریه بر اساس شاخص های سنجش کیفیت خدمات،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قیمت تمام‌شده، 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سرعت ارائه و میزان الکترونیکی­شدن خدمات و همچنین میزان رضایتمندی مردم از دریافت خدمات با رعایت قانون تسهيل صدور مجوزهاي كسب‌وکار، تمامی دستگاه های ارائه­دهنده خدمت (نظیر خدماتی آموزشی، بهداشتی و درمانی، بهزیستی، کشاورزی، بانکی، مالیاتی، ثبت احوال و ثبت اسناد) به تفکیک سطوح ملی و استانی به‌صورت سالانه ارزیابی و بر اساس نمره، رتبه‌بندی می­شوند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0" indent="0" algn="justLow" rtl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fa-IR" sz="1600" b="1" kern="0" dirty="0">
                <a:solidFill>
                  <a:srgbClr val="FF0000"/>
                </a:solidFill>
                <a:latin typeface="Times New Roman"/>
                <a:ea typeface="Calibri"/>
                <a:cs typeface="B Titr" pitchFamily="2" charset="-78"/>
              </a:rPr>
              <a:t>قانون بیمه همگانی سلامت</a:t>
            </a:r>
          </a:p>
          <a:p>
            <a:pPr marL="0" marR="0" lvl="1" indent="0" algn="justLow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ماده 1:  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قیمت واقعی خدمات عبارت است از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قیمت تمام شده خدمات 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به اضافه سود سرمایه و داراییهای ثابت در بخش دولتی سود سرمایه (داراییهای ثابت) و استهلاک منظور خواهد شد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.</a:t>
            </a:r>
          </a:p>
          <a:p>
            <a:pPr marL="0" marR="0" lvl="1" indent="0" algn="justLow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‌ماده ۸ - 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تعرفه‌های خدمات تشخیصی و درمانی بر اساس </a:t>
            </a:r>
            <a:r>
              <a:rPr kumimoji="0" lang="ar-SA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قیمتهای واقعی </a:t>
            </a:r>
            <a:r>
              <a:rPr kumimoji="0" lang="ar-SA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و نرخ سرانه حق بیمه درمانی مصوب به پیشنهاد مشترک سازمان برنامه و‌ بودجه و وزارت بهداشت، درمان و آموزش پزشکی با تأیید شورای عالی به تصویب هیأت وزیران خواهد رسید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.</a:t>
            </a:r>
            <a:endParaRPr kumimoji="0" lang="fa-I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7821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pPr algn="r" rtl="1"/>
            <a:r>
              <a:rPr lang="fa-IR" sz="28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اهمیت </a:t>
            </a:r>
            <a:r>
              <a:rPr lang="ar-SA" sz="28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برآورد</a:t>
            </a:r>
            <a:r>
              <a:rPr lang="fa-IR" sz="28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 هزینه تمام شده فعالیت ها از جنبه قوانین</a:t>
            </a:r>
            <a:endParaRPr lang="en-US" sz="2800" b="1" dirty="0">
              <a:solidFill>
                <a:schemeClr val="tx1"/>
              </a:solidFill>
              <a:latin typeface="Cambria"/>
              <a:ea typeface="Calibri"/>
              <a:cs typeface="B Tit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15400" cy="5715000"/>
          </a:xfrm>
        </p:spPr>
        <p:txBody>
          <a:bodyPr>
            <a:noAutofit/>
          </a:bodyPr>
          <a:lstStyle/>
          <a:p>
            <a:pPr marL="0" indent="0" algn="justLow" rtl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fa-IR" sz="1800" b="1" kern="0" dirty="0">
                <a:solidFill>
                  <a:srgbClr val="FF0000"/>
                </a:solidFill>
                <a:latin typeface="Times New Roman"/>
                <a:ea typeface="Calibri"/>
                <a:cs typeface="B Titr" pitchFamily="2" charset="-78"/>
              </a:rPr>
              <a:t>سیاست های ابلاغی مقام معظم رهبری</a:t>
            </a:r>
          </a:p>
          <a:p>
            <a:pPr marL="0" lvl="1" indent="0" algn="justLow" rtl="1">
              <a:spcBef>
                <a:spcPts val="0"/>
              </a:spcBef>
              <a:buNone/>
              <a:defRPr/>
            </a:pPr>
            <a:r>
              <a:rPr lang="fa-IR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ماده 9 - بند 6 : </a:t>
            </a:r>
            <a:r>
              <a:rPr lang="ar-SA" sz="18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تدوین تعرفه خدمات و مراقبت‌های سلامت مبتنی بر </a:t>
            </a:r>
            <a:r>
              <a:rPr lang="ar-SA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شواهد و بر اساس ارزش افزوده </a:t>
            </a:r>
            <a:r>
              <a:rPr lang="ar-SA" sz="18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با حق فنی واقعی یکسان برای بخش دولتی و غیردولتی</a:t>
            </a:r>
            <a:r>
              <a:rPr lang="en-US" sz="18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.</a:t>
            </a:r>
          </a:p>
          <a:p>
            <a:pPr marL="0" lvl="1" indent="0" algn="justLow" rtl="1">
              <a:spcBef>
                <a:spcPts val="0"/>
              </a:spcBef>
              <a:buNone/>
              <a:defRPr/>
            </a:pPr>
            <a:r>
              <a:rPr lang="fa-IR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ماده 10-  بند 1: </a:t>
            </a:r>
            <a:r>
              <a:rPr lang="ar-SA" sz="1800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تأمین منابع مالی پایدار در بخش سلامت با تأکید بر </a:t>
            </a:r>
            <a:r>
              <a:rPr lang="ar-SA" sz="1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شفاف سازی قانونمند درآمدها، هزینه‌ها و فعالیت‌ها</a:t>
            </a:r>
            <a:endParaRPr lang="fa-IR" sz="1800" b="1" dirty="0">
              <a:solidFill>
                <a:srgbClr val="000000"/>
              </a:solidFill>
              <a:latin typeface="Times New Roman"/>
              <a:ea typeface="Calibri"/>
              <a:cs typeface="B Nazanin" pitchFamily="2" charset="-78"/>
            </a:endParaRPr>
          </a:p>
          <a:p>
            <a:pPr marL="0" indent="0" algn="justLow" rtl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ar-SA" sz="1800" b="1" kern="0" dirty="0">
                <a:solidFill>
                  <a:srgbClr val="FF0000"/>
                </a:solidFill>
                <a:latin typeface="Times New Roman"/>
                <a:ea typeface="Calibri"/>
                <a:cs typeface="B Titr" pitchFamily="2" charset="-78"/>
              </a:rPr>
              <a:t>قانون مدیریت خدمات کشوری </a:t>
            </a:r>
            <a:endParaRPr lang="fa-IR" sz="1800" b="1" kern="0" dirty="0">
              <a:solidFill>
                <a:srgbClr val="FF0000"/>
              </a:solidFill>
              <a:latin typeface="Times New Roman"/>
              <a:ea typeface="Calibri"/>
              <a:cs typeface="B Titr" pitchFamily="2" charset="-78"/>
            </a:endParaRPr>
          </a:p>
          <a:p>
            <a:pPr marL="0" indent="0" algn="justLow" rtl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fa-IR" sz="1800" b="1" dirty="0">
                <a:solidFill>
                  <a:srgbClr val="000000"/>
                </a:solidFill>
                <a:latin typeface="Times New Roman"/>
                <a:ea typeface="Calibri"/>
                <a:cs typeface="B Nazanin" pitchFamily="2" charset="-78"/>
              </a:rPr>
              <a:t>ماده 16- </a:t>
            </a:r>
            <a:r>
              <a:rPr lang="ar-SA" sz="1800" b="1" dirty="0">
                <a:solidFill>
                  <a:srgbClr val="000000"/>
                </a:solidFill>
                <a:latin typeface="Times New Roman"/>
                <a:ea typeface="Calibri"/>
                <a:cs typeface="B Nazanin" pitchFamily="2" charset="-78"/>
              </a:rPr>
              <a:t>تعیین قیمت تمام شده فعالیت ها و خدمات و محصولات</a:t>
            </a:r>
            <a:r>
              <a:rPr lang="ar-SA" sz="1800" dirty="0">
                <a:solidFill>
                  <a:srgbClr val="000000"/>
                </a:solidFill>
                <a:latin typeface="Times New Roman"/>
                <a:ea typeface="Calibri"/>
                <a:cs typeface="B Nazanin" pitchFamily="2" charset="-78"/>
              </a:rPr>
              <a:t> واحدهای مجری از قبیل واحدهای آموزشی، پژوهشی، بهداشتی، درمانی، خدماتی، تولیدی و اداری متناسب باکیفیت و محل جغرافیایی ارائه فعالیت ها و خدمات در چارچوب متوسط قیمت تمام شده فعالیت ها و خدمات مذکور در بودجه مصوب سالانه ملی و استانی با تائید سازمان مدیریت و برنامه ریزی کشور یا استان </a:t>
            </a:r>
            <a:endParaRPr lang="en-US" sz="1800" dirty="0">
              <a:ea typeface="Calibri"/>
              <a:cs typeface="B Nazanin" pitchFamily="2" charset="-78"/>
            </a:endParaRPr>
          </a:p>
          <a:p>
            <a:pPr marL="0" indent="0" algn="justLow" rtl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ar-SA" sz="1800" b="1" kern="0" dirty="0">
                <a:solidFill>
                  <a:srgbClr val="FF0000"/>
                </a:solidFill>
                <a:latin typeface="Times New Roman"/>
                <a:ea typeface="Calibri"/>
                <a:cs typeface="B Titr" pitchFamily="2" charset="-78"/>
              </a:rPr>
              <a:t>قانون احکام دائمی برنامه های توسعه کشور</a:t>
            </a:r>
            <a:endParaRPr lang="fa-IR" sz="1800" b="1" kern="0" dirty="0">
              <a:solidFill>
                <a:srgbClr val="FF0000"/>
              </a:solidFill>
              <a:latin typeface="Times New Roman"/>
              <a:ea typeface="Calibri"/>
              <a:cs typeface="B Titr" pitchFamily="2" charset="-78"/>
            </a:endParaRPr>
          </a:p>
          <a:p>
            <a:pPr marL="0" indent="0" algn="justLow" rtl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None/>
            </a:pPr>
            <a:r>
              <a:rPr lang="ar-SA" sz="1800" b="1" dirty="0">
                <a:cs typeface="B Nazanin" pitchFamily="2" charset="-78"/>
              </a:rPr>
              <a:t>ماده 9 - بند الف - </a:t>
            </a:r>
            <a:r>
              <a:rPr lang="ar-SA" sz="1800" dirty="0">
                <a:cs typeface="B Nazanin" pitchFamily="2" charset="-78"/>
              </a:rPr>
              <a:t>شورای عالی بیمه سلامت کشور مکلف است هر ساله قبل از تصویب بودجه سال بعد در هیأت وزیران نسبت به بازنگری ارزش نسبی و تعیین تعرفه خدمات سلامت برای کلیه ارائه دهندگان خدمات بهداشت، درمان و تشخیص در کشور اعم از دولتی و غیردولتی و خصوصی با رعایت اصل تعادل منابع و مصارف </a:t>
            </a:r>
            <a:r>
              <a:rPr lang="ar-SA" sz="1800" b="1" dirty="0">
                <a:cs typeface="B Nazanin" pitchFamily="2" charset="-78"/>
              </a:rPr>
              <a:t>و قیمت واقعی</a:t>
            </a:r>
            <a:r>
              <a:rPr lang="ar-SA" sz="1800" dirty="0">
                <a:cs typeface="B Nazanin" pitchFamily="2" charset="-78"/>
              </a:rPr>
              <a:t> در جهت تقویت رفتارهای مناسب بهداشتی، درمانی و مبانی محاسباتی واحد و یکسان با حق فنی واقعی یکسان برای بخش دولتی و غیردولتی در شرایط رقابتی و بر اساس بند (</a:t>
            </a:r>
            <a:r>
              <a:rPr lang="fa-IR" sz="1800" dirty="0">
                <a:cs typeface="B Nazanin" pitchFamily="2" charset="-78"/>
              </a:rPr>
              <a:t>۸) </a:t>
            </a:r>
            <a:r>
              <a:rPr lang="ar-SA" sz="1800" dirty="0">
                <a:cs typeface="B Nazanin" pitchFamily="2" charset="-78"/>
              </a:rPr>
              <a:t>ماده (</a:t>
            </a:r>
            <a:r>
              <a:rPr lang="fa-IR" sz="1800" dirty="0">
                <a:cs typeface="B Nazanin" pitchFamily="2" charset="-78"/>
              </a:rPr>
              <a:t>۱) </a:t>
            </a:r>
            <a:r>
              <a:rPr lang="ar-SA" sz="1800" dirty="0">
                <a:cs typeface="B Nazanin" pitchFamily="2" charset="-78"/>
              </a:rPr>
              <a:t>و مواد (</a:t>
            </a:r>
            <a:r>
              <a:rPr lang="fa-IR" sz="1800" dirty="0">
                <a:cs typeface="B Nazanin" pitchFamily="2" charset="-78"/>
              </a:rPr>
              <a:t>۸) </a:t>
            </a:r>
            <a:r>
              <a:rPr lang="ar-SA" sz="1800" dirty="0">
                <a:cs typeface="B Nazanin" pitchFamily="2" charset="-78"/>
              </a:rPr>
              <a:t>و (</a:t>
            </a:r>
            <a:r>
              <a:rPr lang="fa-IR" sz="1800" dirty="0">
                <a:cs typeface="B Nazanin" pitchFamily="2" charset="-78"/>
              </a:rPr>
              <a:t>۹) </a:t>
            </a:r>
            <a:r>
              <a:rPr lang="ar-SA" sz="1800" dirty="0">
                <a:cs typeface="B Nazanin" pitchFamily="2" charset="-78"/>
              </a:rPr>
              <a:t>قانون بیمه همگانی خدمات درمانی کشور مصوب </a:t>
            </a:r>
            <a:r>
              <a:rPr lang="fa-IR" sz="1800" dirty="0">
                <a:cs typeface="B Nazanin" pitchFamily="2" charset="-78"/>
              </a:rPr>
              <a:t>۱۳۷۳/۸/۳</a:t>
            </a:r>
            <a:r>
              <a:rPr lang="ar-SA" sz="1800" dirty="0">
                <a:cs typeface="B Nazanin" pitchFamily="2" charset="-78"/>
              </a:rPr>
              <a:t> اقدام و مراتب را پس از تأیید سازمان برنامه و بودجه کشور، قبل از پایان هر سال برای سال بعد جهت تصویب به هیأت ‎ وزیران ارائه کند</a:t>
            </a:r>
            <a:r>
              <a:rPr lang="en-US" sz="1800" dirty="0">
                <a:cs typeface="B Nazanin" pitchFamily="2" charset="-78"/>
              </a:rPr>
              <a:t>.</a:t>
            </a:r>
          </a:p>
          <a:p>
            <a:pPr lvl="1" algn="justLow" rtl="1">
              <a:lnSpc>
                <a:spcPct val="120000"/>
              </a:lnSpc>
              <a:spcAft>
                <a:spcPts val="1000"/>
              </a:spcAft>
            </a:pPr>
            <a:endParaRPr lang="en-US" sz="1800" dirty="0">
              <a:ea typeface="Calibri"/>
              <a:cs typeface="B Nazanin" pitchFamily="2" charset="-78"/>
            </a:endParaRPr>
          </a:p>
          <a:p>
            <a:pPr algn="justLow"/>
            <a:endParaRPr lang="en-US" sz="18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478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28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طبقه بندی هزینه های بیمارستان</a:t>
            </a:r>
            <a:endParaRPr lang="en-US" sz="2800" b="1" dirty="0">
              <a:solidFill>
                <a:schemeClr val="tx1"/>
              </a:solidFill>
              <a:latin typeface="Cambria"/>
              <a:ea typeface="Calibri"/>
              <a:cs typeface="B Tit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algn="r" rtl="1"/>
            <a:r>
              <a:rPr lang="fa-IR" b="1" dirty="0">
                <a:cs typeface="B Nazanin" pitchFamily="2" charset="-78"/>
              </a:rPr>
              <a:t>هزینه های جاری 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هزینه سرمایه ای	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هزینه عملیاتی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هزینه غیر عملیاتی	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هزینه های مستقیم	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هزینه غیرمستقیم (تخصیصی یا سربار)	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هزینه های ثابت	</a:t>
            </a:r>
          </a:p>
          <a:p>
            <a:pPr algn="r" rtl="1"/>
            <a:r>
              <a:rPr lang="fa-IR" b="1" dirty="0">
                <a:cs typeface="B Nazanin" pitchFamily="2" charset="-78"/>
              </a:rPr>
              <a:t>هزینه های متغیر	</a:t>
            </a:r>
            <a:r>
              <a:rPr lang="fa-IR" dirty="0"/>
              <a:t>	</a:t>
            </a:r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algn="r" rtl="1"/>
            <a:endParaRPr lang="fa-IR" dirty="0"/>
          </a:p>
          <a:p>
            <a:pPr marL="0" indent="0" algn="r" rtl="1">
              <a:buNone/>
            </a:pPr>
            <a:endParaRPr lang="fa-I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25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32"/>
            <a:ext cx="8229600" cy="114300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</a:pPr>
            <a:r>
              <a:rPr lang="fa-IR" sz="20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تفاوت بیمارستان بازرگانان با سایربیمارستان‌های دولتی و خصوصی در موضوع اقتصاد بیمارستانی</a:t>
            </a:r>
            <a:endParaRPr lang="en-US" sz="2000" b="1" dirty="0">
              <a:solidFill>
                <a:schemeClr val="tx1"/>
              </a:solidFill>
              <a:latin typeface="Cambria"/>
              <a:ea typeface="Calibri"/>
              <a:cs typeface="B Tit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91200"/>
          </a:xfrm>
        </p:spPr>
        <p:txBody>
          <a:bodyPr>
            <a:noAutofit/>
          </a:bodyPr>
          <a:lstStyle/>
          <a:p>
            <a:pPr marL="514350" indent="-514350" algn="justLow" rtl="1">
              <a:lnSpc>
                <a:spcPct val="150000"/>
              </a:lnSpc>
              <a:buFont typeface="+mj-lt"/>
              <a:buAutoNum type="arabicPeriod"/>
            </a:pPr>
            <a:r>
              <a:rPr lang="fa-IR" sz="1800" b="1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بیمارستان موقوفه بوده و تعرفه آن در اجزای مختلف تعرفه ایی با بخش دولتی و خصوصی فرق دارد. جزء حرفه ای بخش خیریه با بخش خصوصی برابر است و در سایر بخش های تعرفه ای به طور متوسط 21 درصد کمتر از تعرفه بخش خصوصی است.</a:t>
            </a:r>
            <a:endParaRPr lang="en-US" sz="1800" b="1" dirty="0">
              <a:solidFill>
                <a:srgbClr val="000000"/>
              </a:solidFill>
              <a:latin typeface="Times New Roman"/>
              <a:ea typeface="Calibri"/>
              <a:cs typeface="B Nazanin"/>
            </a:endParaRPr>
          </a:p>
          <a:p>
            <a:pPr lvl="0" algn="justLow" rtl="1">
              <a:lnSpc>
                <a:spcPct val="150000"/>
              </a:lnSpc>
              <a:buFont typeface="+mj-lt"/>
              <a:buAutoNum type="arabicPeriod"/>
            </a:pPr>
            <a:r>
              <a:rPr lang="fa-IR" sz="1800" b="1" dirty="0">
                <a:solidFill>
                  <a:srgbClr val="000000"/>
                </a:solidFill>
                <a:ea typeface="Calibri"/>
                <a:cs typeface="B Nazanin"/>
              </a:rPr>
              <a:t>منابع مالی لازم جهت توسعه و تجهیز بیمارستان توسط اتاق بازرگانی تهران تامین شده است. </a:t>
            </a:r>
            <a:endParaRPr lang="en-US" sz="1800" b="1" dirty="0">
              <a:solidFill>
                <a:srgbClr val="000000"/>
              </a:solidFill>
              <a:ea typeface="Calibri"/>
              <a:cs typeface="B Nazanin"/>
            </a:endParaRPr>
          </a:p>
          <a:p>
            <a:pPr lvl="0" algn="justLow" rtl="1">
              <a:lnSpc>
                <a:spcPct val="150000"/>
              </a:lnSpc>
              <a:buFont typeface="+mj-lt"/>
              <a:buAutoNum type="arabicPeriod"/>
            </a:pPr>
            <a:r>
              <a:rPr lang="fa-IR" sz="1800" b="1" dirty="0">
                <a:solidFill>
                  <a:srgbClr val="000000"/>
                </a:solidFill>
                <a:ea typeface="Calibri"/>
                <a:cs typeface="B Nazanin"/>
              </a:rPr>
              <a:t>در بیمارستان بازرگانان استانداردهای بکارگیری نیروی انسانی لحاظ گردیده و تلاش شده است تا نسبت نیروی تشخیصی و درمانی با نیروی پشتیبانی در کمترین حد خود باشد.</a:t>
            </a:r>
            <a:endParaRPr lang="en-US" sz="1800" b="1" dirty="0"/>
          </a:p>
          <a:p>
            <a:pPr lvl="0" algn="justLow" rtl="1">
              <a:lnSpc>
                <a:spcPct val="150000"/>
              </a:lnSpc>
              <a:buFont typeface="+mj-lt"/>
              <a:buAutoNum type="arabicPeriod"/>
            </a:pPr>
            <a:r>
              <a:rPr lang="fa-IR" sz="1800" b="1" dirty="0">
                <a:solidFill>
                  <a:srgbClr val="000000"/>
                </a:solidFill>
                <a:ea typeface="Calibri"/>
                <a:cs typeface="B Nazanin"/>
              </a:rPr>
              <a:t>بیمارستان بازرگانان یک بیمارستان  عمومی است که دارای  بخش هایی تخصصی همانند آنژیوگرافی و رادیوتراپی و </a:t>
            </a:r>
            <a:r>
              <a:rPr lang="en-US" sz="1800" b="1" dirty="0">
                <a:solidFill>
                  <a:srgbClr val="000000"/>
                </a:solidFill>
                <a:ea typeface="Calibri"/>
                <a:cs typeface="B Nazanin"/>
              </a:rPr>
              <a:t> …MRI</a:t>
            </a:r>
            <a:r>
              <a:rPr lang="fa-IR" sz="1800" b="1" dirty="0">
                <a:solidFill>
                  <a:srgbClr val="000000"/>
                </a:solidFill>
                <a:ea typeface="Calibri"/>
                <a:cs typeface="B Nazanin"/>
              </a:rPr>
              <a:t>. می باشد.</a:t>
            </a:r>
            <a:endParaRPr lang="en-US" sz="1800" b="1" dirty="0"/>
          </a:p>
          <a:p>
            <a:pPr lvl="0" algn="justLow" rtl="1">
              <a:lnSpc>
                <a:spcPct val="150000"/>
              </a:lnSpc>
              <a:buFont typeface="+mj-lt"/>
              <a:buAutoNum type="arabicPeriod"/>
            </a:pPr>
            <a:r>
              <a:rPr lang="fa-IR" sz="1800" b="1" dirty="0">
                <a:solidFill>
                  <a:srgbClr val="000000"/>
                </a:solidFill>
                <a:ea typeface="Calibri"/>
                <a:cs typeface="B Nazanin"/>
              </a:rPr>
              <a:t>بیمارستان به جای مالیات بر درآمد خالص به سازمان اوقاف حق النظاره پرداخت می‌کند که معادل 4 درصد درآمد خالص مرکز می باشد.</a:t>
            </a:r>
            <a:endParaRPr lang="en-US" sz="1800" b="1" dirty="0"/>
          </a:p>
          <a:p>
            <a:pPr lvl="0" algn="justLow" rtl="1">
              <a:lnSpc>
                <a:spcPct val="150000"/>
              </a:lnSpc>
              <a:buFont typeface="+mj-lt"/>
              <a:buAutoNum type="arabicPeriod"/>
            </a:pPr>
            <a:r>
              <a:rPr lang="fa-IR" sz="1800" b="1" dirty="0">
                <a:solidFill>
                  <a:srgbClr val="000000"/>
                </a:solidFill>
                <a:ea typeface="Calibri"/>
                <a:cs typeface="B Nazanin"/>
              </a:rPr>
              <a:t>بیمارستان به میزان 2 تا 3 درصد از درآمد کل (6-7 درصد از درآمد نقدی) را به عنوان مسئولیت اجتماعی به بیماران نیازمند مساعدت می نماید.</a:t>
            </a:r>
            <a:endParaRPr lang="en-US" sz="1800" b="1" dirty="0"/>
          </a:p>
          <a:p>
            <a:pPr lvl="0" algn="justLow" rtl="1">
              <a:lnSpc>
                <a:spcPct val="150000"/>
              </a:lnSpc>
              <a:buFont typeface="+mj-lt"/>
              <a:buAutoNum type="arabicPeriod"/>
            </a:pPr>
            <a:r>
              <a:rPr lang="fa-IR" sz="1800" b="1" dirty="0">
                <a:solidFill>
                  <a:srgbClr val="000000"/>
                </a:solidFill>
                <a:ea typeface="Calibri"/>
                <a:cs typeface="B Nazanin"/>
              </a:rPr>
              <a:t>تمامی بخش های پاراکلینیک و تشخیصی (بجز آنژیوگرافی) و داروخانه به صورت برونسپاری اداره می شوند.</a:t>
            </a:r>
            <a:endParaRPr lang="en-US" sz="1800" b="1" dirty="0"/>
          </a:p>
          <a:p>
            <a:pPr marL="514350" indent="-514350" algn="justLow" rtl="1">
              <a:lnSpc>
                <a:spcPct val="150000"/>
              </a:lnSpc>
              <a:buFont typeface="+mj-lt"/>
              <a:buAutoNum type="arabicPeriod"/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2265460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6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هزینه تمام شده</a:t>
            </a:r>
            <a:endParaRPr lang="en-US" sz="3600" b="1" dirty="0">
              <a:solidFill>
                <a:schemeClr val="tx1"/>
              </a:solidFill>
              <a:latin typeface="Cambria"/>
              <a:ea typeface="Calibri"/>
              <a:cs typeface="B Tit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991600" cy="5083208"/>
          </a:xfrm>
        </p:spPr>
        <p:txBody>
          <a:bodyPr>
            <a:normAutofit/>
          </a:bodyPr>
          <a:lstStyle/>
          <a:p>
            <a:pPr algn="justLow" rtl="1"/>
            <a:r>
              <a:rPr lang="ar-SA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بیمارستان‌ها به عنوان بزرگترین و پرهزینه ترین واحد عملیاتی نظام سلامت، حجم بسیاری از منابع بهداشتی و درمانی را به خود اختصاص می دهند.</a:t>
            </a:r>
            <a:r>
              <a:rPr lang="fa-IR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 </a:t>
            </a:r>
            <a:r>
              <a:rPr lang="fa-IR" b="1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هزینه تمام شده </a:t>
            </a:r>
            <a:r>
              <a:rPr lang="fa-IR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شامل منابع از دست رفته برای خدماتی است که به منظور دستیابی به منافع اقتصادی، کیفیت، اثربخشی و ایمنی خدمات، رضایت بیماران و مراجعین ارائه می شود.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019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rtl="1"/>
            <a:r>
              <a:rPr lang="ar-SA" sz="36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هزينه يابي مبتني بر فعاليت</a:t>
            </a:r>
            <a:br>
              <a:rPr lang="fa-IR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</a:br>
            <a:r>
              <a:rPr lang="ar-SA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 </a:t>
            </a:r>
            <a:r>
              <a:rPr lang="ar-SA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Activity Based Costing</a:t>
            </a:r>
            <a:r>
              <a:rPr lang="ar-SA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876800"/>
          </a:xfrm>
        </p:spPr>
        <p:txBody>
          <a:bodyPr>
            <a:normAutofit fontScale="92500" lnSpcReduction="20000"/>
          </a:bodyPr>
          <a:lstStyle/>
          <a:p>
            <a:pPr marL="0" lvl="0" indent="0" algn="just" defTabSz="457200" rtl="1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None/>
              <a:defRPr/>
            </a:pPr>
            <a:r>
              <a:rPr lang="fa-IR" sz="2800" dirty="0">
                <a:latin typeface="Century Gothic"/>
                <a:cs typeface="B Nazanin" pitchFamily="2" charset="-78"/>
              </a:rPr>
              <a:t>هـزينه يابي مبتني بر فعاليت (</a:t>
            </a:r>
            <a:r>
              <a:rPr lang="en-US" sz="2800" dirty="0">
                <a:latin typeface="Century Gothic"/>
                <a:cs typeface="B Nazanin" pitchFamily="2" charset="-78"/>
              </a:rPr>
              <a:t>ABC</a:t>
            </a:r>
            <a:r>
              <a:rPr lang="fa-IR" sz="2800" dirty="0">
                <a:latin typeface="Century Gothic"/>
                <a:cs typeface="B Nazanin" pitchFamily="2" charset="-78"/>
              </a:rPr>
              <a:t>)، رويكردی گذشته نگر براي تخصيص هزينه و محاسبه هزينه هاي واحد خدمات سلامت می باشد</a:t>
            </a:r>
            <a:r>
              <a:rPr lang="fa-IR" sz="2800" b="1" dirty="0">
                <a:latin typeface="Century Gothic"/>
                <a:cs typeface="B Nazanin" pitchFamily="2" charset="-78"/>
              </a:rPr>
              <a:t>.</a:t>
            </a:r>
            <a:r>
              <a:rPr lang="fa-IR" sz="2800" b="1" dirty="0">
                <a:cs typeface="B Nazanin" pitchFamily="2" charset="-78"/>
              </a:rPr>
              <a:t> </a:t>
            </a:r>
            <a:r>
              <a:rPr lang="ar-SA" sz="2800" b="1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سیستم هزینه یابی بر مبنای فعالیت یکی از سیستم های نوین هزینه یابی محصولات و خدمات است که نیازهایی از قبیل محاسبه صحیح بهای تمام شده خدمت، بهبود فرایند تولید، حذف فعالیت‌های زائد، شناخت محرک های هزینه، برنامه ریزی عملیات و تعیین راهبردهای تجاری را برای واحد اقتصادی برآورده می سازد</a:t>
            </a:r>
            <a:r>
              <a:rPr lang="ar-SA" sz="2800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. این سیستم به جای پرداختن به نشانه و معلول، علت ایجاد هزینه و تولید را کالبدشکافی می‌کند و اگر فعالیتی دارای فلسفه توجیهی، متقاضی و حتی ارزش افزوده نباشد، زمینه حذف، تعدیل یا بهبود آن را فراهم می‌کند. 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 defTabSz="457200" rtl="1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None/>
              <a:defRPr/>
            </a:pPr>
            <a:endParaRPr lang="fa-IR" sz="3100" dirty="0">
              <a:solidFill>
                <a:prstClr val="black">
                  <a:lumMod val="75000"/>
                  <a:lumOff val="25000"/>
                </a:prstClr>
              </a:solidFill>
              <a:latin typeface="Century Gothic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962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rtl="1"/>
            <a:r>
              <a:rPr lang="ar-SA" sz="36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هزينه يابي مبتني بر فعاليت</a:t>
            </a:r>
            <a:br>
              <a:rPr lang="fa-IR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</a:br>
            <a:r>
              <a:rPr lang="ar-SA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 </a:t>
            </a:r>
            <a:r>
              <a:rPr lang="ar-SA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Activity Based Costing</a:t>
            </a:r>
            <a:r>
              <a:rPr lang="ar-SA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/>
                <a:cs typeface="B Titr" pitchFamily="2" charset="-78"/>
              </a:rPr>
              <a:t>)</a:t>
            </a: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  <a:latin typeface="Century Gothic"/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229600" cy="4525963"/>
          </a:xfrm>
        </p:spPr>
        <p:txBody>
          <a:bodyPr>
            <a:normAutofit/>
          </a:bodyPr>
          <a:lstStyle/>
          <a:p>
            <a:pPr marL="0" lvl="0" indent="0" algn="just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None/>
            </a:pPr>
            <a:r>
              <a:rPr lang="fa-IR" altLang="en-US" sz="2800" b="1" dirty="0">
                <a:latin typeface="Constantia"/>
                <a:cs typeface="B Titr" pitchFamily="2" charset="-78"/>
              </a:rPr>
              <a:t>در روش </a:t>
            </a:r>
            <a:r>
              <a:rPr lang="en-US" altLang="en-US" sz="2800" b="1" dirty="0">
                <a:latin typeface="Constantia"/>
                <a:cs typeface="B Titr" pitchFamily="2" charset="-78"/>
              </a:rPr>
              <a:t>ABC</a:t>
            </a:r>
            <a:r>
              <a:rPr lang="fa-IR" altLang="en-US" sz="2800" b="1" dirty="0">
                <a:latin typeface="Constantia"/>
                <a:cs typeface="B Titr" pitchFamily="2" charset="-78"/>
              </a:rPr>
              <a:t>، </a:t>
            </a:r>
            <a:r>
              <a:rPr lang="fa-IR" altLang="en-US" sz="2800" dirty="0">
                <a:latin typeface="Constantia"/>
                <a:cs typeface="B Nazanin" pitchFamily="2" charset="-78"/>
              </a:rPr>
              <a:t>هزينه هاي پشتيباني را </a:t>
            </a:r>
            <a:r>
              <a:rPr lang="fa-IR" altLang="en-US" sz="2800" b="1" dirty="0">
                <a:latin typeface="Constantia"/>
                <a:cs typeface="B Nazanin" pitchFamily="2" charset="-78"/>
              </a:rPr>
              <a:t>براساس مصرف واقعي كالا و خدمات ارائه شده و ميزان زمان صرف شده</a:t>
            </a:r>
            <a:r>
              <a:rPr lang="fa-IR" altLang="en-US" sz="2800" dirty="0">
                <a:latin typeface="Constantia"/>
                <a:cs typeface="B Nazanin" pitchFamily="2" charset="-78"/>
              </a:rPr>
              <a:t>، تخصيص و سرشکن مي کند. در واقع در روش </a:t>
            </a:r>
            <a:r>
              <a:rPr lang="en-US" altLang="en-US" sz="2800" dirty="0">
                <a:latin typeface="Constantia"/>
                <a:cs typeface="B Nazanin" pitchFamily="2" charset="-78"/>
              </a:rPr>
              <a:t>ABC</a:t>
            </a:r>
            <a:r>
              <a:rPr lang="fa-IR" altLang="en-US" sz="2800" dirty="0">
                <a:latin typeface="Constantia"/>
                <a:cs typeface="B Nazanin" pitchFamily="2" charset="-78"/>
              </a:rPr>
              <a:t>، هزينه هايي كه به محصولات و خدمات يك سازمان تخصيص داده مي شود، هزينه هاي واقعي هر واحد خدمت است، در حالي كه در روش هزينه يابي سنتي، اين هزينه ها به طور تقريبي تخمين و محاسبه مي‌شوند.</a:t>
            </a:r>
            <a:endParaRPr lang="en-US" altLang="en-US" sz="2800" dirty="0">
              <a:latin typeface="Constantia"/>
              <a:cs typeface="B Nazanin" pitchFamily="2" charset="-78"/>
            </a:endParaRPr>
          </a:p>
          <a:p>
            <a:pPr marL="0" lvl="0" indent="0" algn="just" defTabSz="457200" rtl="1">
              <a:lnSpc>
                <a:spcPct val="150000"/>
              </a:lnSpc>
              <a:spcBef>
                <a:spcPts val="1000"/>
              </a:spcBef>
              <a:buClr>
                <a:srgbClr val="A53010"/>
              </a:buClr>
              <a:buNone/>
              <a:defRPr/>
            </a:pPr>
            <a:endParaRPr lang="fa-IR" sz="3100" dirty="0">
              <a:solidFill>
                <a:prstClr val="black">
                  <a:lumMod val="75000"/>
                  <a:lumOff val="25000"/>
                </a:prstClr>
              </a:solidFill>
              <a:latin typeface="Century Gothic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4804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sz="36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مراحل </a:t>
            </a:r>
            <a:r>
              <a:rPr lang="en-US" sz="36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ABC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3050" lvl="0" indent="-273050" algn="r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Char char="q"/>
            </a:pPr>
            <a:r>
              <a:rPr lang="fa-IR" altLang="en-US" sz="2800" dirty="0">
                <a:latin typeface="Constantia"/>
                <a:cs typeface="B Nazanin" pitchFamily="2" charset="-78"/>
              </a:rPr>
              <a:t>تعیین خدمات ارائه شده </a:t>
            </a:r>
            <a:endParaRPr lang="en-US" altLang="en-US" sz="2800" dirty="0">
              <a:latin typeface="Constantia"/>
              <a:cs typeface="B Nazanin" pitchFamily="2" charset="-78"/>
            </a:endParaRPr>
          </a:p>
          <a:p>
            <a:pPr marL="273050" lvl="0" indent="-273050" algn="r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Char char="q"/>
            </a:pPr>
            <a:r>
              <a:rPr lang="fa-IR" altLang="en-US" sz="2800" dirty="0">
                <a:latin typeface="Constantia"/>
                <a:cs typeface="B Nazanin" pitchFamily="2" charset="-78"/>
              </a:rPr>
              <a:t>تعیین فرآیندها و فعالیت های لازم برای ارائه هر خدمت</a:t>
            </a:r>
            <a:endParaRPr lang="en-US" altLang="en-US" sz="2800" dirty="0">
              <a:latin typeface="Constantia"/>
              <a:cs typeface="B Nazanin" pitchFamily="2" charset="-78"/>
            </a:endParaRPr>
          </a:p>
          <a:p>
            <a:pPr marL="273050" lvl="0" indent="-273050" algn="r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Char char="q"/>
            </a:pPr>
            <a:r>
              <a:rPr lang="fa-IR" altLang="en-US" sz="2800" dirty="0">
                <a:latin typeface="Constantia"/>
                <a:cs typeface="B Nazanin" pitchFamily="2" charset="-78"/>
              </a:rPr>
              <a:t>تعیین منابع مصرف شده برای فعالیت</a:t>
            </a:r>
            <a:endParaRPr lang="en-US" altLang="en-US" sz="2800" dirty="0">
              <a:latin typeface="Constantia"/>
              <a:cs typeface="B Nazanin" pitchFamily="2" charset="-78"/>
            </a:endParaRPr>
          </a:p>
          <a:p>
            <a:pPr marL="273050" lvl="0" indent="-273050" algn="r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Char char="q"/>
            </a:pPr>
            <a:r>
              <a:rPr lang="fa-IR" altLang="en-US" sz="2800" dirty="0">
                <a:latin typeface="Constantia"/>
                <a:cs typeface="B Nazanin" pitchFamily="2" charset="-78"/>
              </a:rPr>
              <a:t>تخصیص هزینه ها به فعالیت </a:t>
            </a:r>
          </a:p>
          <a:p>
            <a:pPr marL="273050" lvl="0" indent="-273050" algn="r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Char char="q"/>
            </a:pPr>
            <a:r>
              <a:rPr lang="fa-IR" altLang="en-US" sz="2800" dirty="0">
                <a:latin typeface="Constantia"/>
                <a:cs typeface="B Nazanin" pitchFamily="2" charset="-78"/>
              </a:rPr>
              <a:t>تخصیص هزینه فعالیت به مراکز فعالیت </a:t>
            </a:r>
          </a:p>
          <a:p>
            <a:pPr marL="273050" lvl="0" indent="-273050" algn="r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Char char="q"/>
            </a:pPr>
            <a:r>
              <a:rPr lang="fa-IR" altLang="en-US" sz="2800" dirty="0">
                <a:latin typeface="Constantia"/>
                <a:cs typeface="B Nazanin" pitchFamily="2" charset="-78"/>
              </a:rPr>
              <a:t>تعیین هزینه تمام شده مراکز</a:t>
            </a:r>
          </a:p>
          <a:p>
            <a:pPr marL="273050" lvl="0" indent="-273050" algn="r" rtl="1" fontAlgn="base">
              <a:spcBef>
                <a:spcPts val="600"/>
              </a:spcBef>
              <a:spcAft>
                <a:spcPct val="0"/>
              </a:spcAft>
              <a:buClr>
                <a:srgbClr val="F3A447"/>
              </a:buClr>
              <a:buSzPct val="85000"/>
              <a:buFont typeface="Wingdings" pitchFamily="2" charset="2"/>
              <a:buChar char="q"/>
            </a:pPr>
            <a:r>
              <a:rPr lang="fa-IR" altLang="en-US" sz="2800" dirty="0">
                <a:latin typeface="Constantia"/>
                <a:cs typeface="B Nazanin" pitchFamily="2" charset="-78"/>
              </a:rPr>
              <a:t>سرشکن کردن هزینه تمام شده به تعداد خدمات و تعیین قیمت واحد</a:t>
            </a:r>
            <a:endParaRPr lang="en-US" altLang="en-US" sz="2800" dirty="0">
              <a:latin typeface="Constantia"/>
              <a:cs typeface="B Nazanin" pitchFamily="2" charset="-7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96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99032"/>
          </a:xfrm>
        </p:spPr>
        <p:txBody>
          <a:bodyPr>
            <a:normAutofit/>
          </a:bodyPr>
          <a:lstStyle/>
          <a:p>
            <a:pPr algn="ctr" rtl="1"/>
            <a:r>
              <a:rPr lang="ar-SA" sz="36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اهداف</a:t>
            </a:r>
            <a:r>
              <a:rPr lang="ar-SA" b="1" dirty="0">
                <a:latin typeface="Cambria"/>
                <a:ea typeface="Times New Roman"/>
                <a:cs typeface="B Titr"/>
              </a:rPr>
              <a:t> </a:t>
            </a:r>
            <a:r>
              <a:rPr lang="ar-SA" sz="3600" b="1" dirty="0">
                <a:solidFill>
                  <a:schemeClr val="tx1"/>
                </a:solidFill>
                <a:latin typeface="Cambria"/>
                <a:ea typeface="Calibri"/>
                <a:cs typeface="B Titr"/>
              </a:rPr>
              <a:t>اصلي</a:t>
            </a:r>
            <a:endParaRPr lang="en-US" sz="3600" b="1" dirty="0">
              <a:solidFill>
                <a:schemeClr val="tx1"/>
              </a:solidFill>
              <a:latin typeface="Cambria"/>
              <a:ea typeface="Calibri"/>
              <a:cs typeface="B Tit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105400"/>
          </a:xfrm>
        </p:spPr>
        <p:txBody>
          <a:bodyPr>
            <a:normAutofit fontScale="92500"/>
          </a:bodyPr>
          <a:lstStyle/>
          <a:p>
            <a:pPr algn="justLow" rtl="1">
              <a:lnSpc>
                <a:spcPct val="150000"/>
              </a:lnSpc>
            </a:pPr>
            <a:r>
              <a:rPr lang="fa-IR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 محاسبه قیمت تمام شده فعالیت‌های بیمارستان </a:t>
            </a:r>
            <a:r>
              <a:rPr lang="fa-IR" b="1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به تصمیم گیری در ارتباط با تعرفه گذاری خدمات سلامت </a:t>
            </a:r>
            <a:r>
              <a:rPr lang="fa-IR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کمک میکند.</a:t>
            </a:r>
            <a:endParaRPr lang="en-US" sz="2400" dirty="0">
              <a:ea typeface="Calibri"/>
              <a:cs typeface="Arial"/>
            </a:endParaRPr>
          </a:p>
          <a:p>
            <a:pPr lvl="0" algn="justLow" rtl="1">
              <a:lnSpc>
                <a:spcPct val="150000"/>
              </a:lnSpc>
              <a:buFont typeface="Symbol"/>
              <a:buChar char=""/>
            </a:pPr>
            <a:r>
              <a:rPr lang="fa-IR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محاسبه قیمت تمام شده  فعالیت‌های بیمارستان به </a:t>
            </a:r>
            <a:r>
              <a:rPr lang="fa-IR" b="1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منظور براورد بودجه سالانه بیمارستان </a:t>
            </a:r>
            <a:endParaRPr lang="en-US" sz="2400" b="1" dirty="0">
              <a:ea typeface="Calibri"/>
              <a:cs typeface="Arial"/>
            </a:endParaRPr>
          </a:p>
          <a:p>
            <a:pPr lvl="0" algn="r" rtl="1">
              <a:lnSpc>
                <a:spcPct val="150000"/>
              </a:lnSpc>
              <a:spcAft>
                <a:spcPts val="1000"/>
              </a:spcAft>
              <a:buFont typeface="Symbol"/>
              <a:buChar char=""/>
            </a:pPr>
            <a:r>
              <a:rPr lang="fa-IR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محاسبه قیمت تمام شده به منظور </a:t>
            </a:r>
            <a:r>
              <a:rPr lang="fa-IR" b="1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تصمیم گیری در ارتباط با خرید راهبری خدمات</a:t>
            </a:r>
            <a:endParaRPr lang="en-US" sz="2400" b="1" dirty="0">
              <a:ea typeface="Calibri"/>
              <a:cs typeface="Arial"/>
            </a:endParaRPr>
          </a:p>
          <a:p>
            <a:pPr lvl="0" algn="r" rtl="1">
              <a:lnSpc>
                <a:spcPct val="150000"/>
              </a:lnSpc>
              <a:spcAft>
                <a:spcPts val="1000"/>
              </a:spcAft>
              <a:buFont typeface="Symbol"/>
              <a:buChar char=""/>
            </a:pPr>
            <a:r>
              <a:rPr lang="fa-IR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محاسبه قیمت تمام شده جهت </a:t>
            </a:r>
            <a:r>
              <a:rPr lang="fa-IR" b="1" dirty="0">
                <a:solidFill>
                  <a:srgbClr val="000000"/>
                </a:solidFill>
                <a:latin typeface="Times New Roman"/>
                <a:ea typeface="Calibri"/>
                <a:cs typeface="B Nazanin"/>
              </a:rPr>
              <a:t>تعیین هزینه اعمال جراحی گلوبال</a:t>
            </a:r>
            <a:endParaRPr lang="en-US" sz="2400" b="1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7344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99032"/>
          </a:xfrm>
        </p:spPr>
        <p:txBody>
          <a:bodyPr>
            <a:normAutofit/>
          </a:bodyPr>
          <a:lstStyle/>
          <a:p>
            <a:pPr lvl="0" algn="ctr" rtl="1"/>
            <a:r>
              <a:rPr lang="fa-IR" b="1" dirty="0">
                <a:solidFill>
                  <a:prstClr val="black"/>
                </a:solidFill>
                <a:latin typeface="Cambria"/>
                <a:ea typeface="Calibri"/>
                <a:cs typeface="B Titr"/>
              </a:rPr>
              <a:t>اهداف فرعي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610600" cy="5791200"/>
          </a:xfrm>
        </p:spPr>
        <p:txBody>
          <a:bodyPr>
            <a:noAutofit/>
          </a:bodyPr>
          <a:lstStyle/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کلیه مراکز ارائه فعالیت به عنوان مراکز هزینه سرباری، میانی و نهایی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مبانی تسهیم هزینه‌های بخش های سرباری و میانی ارائه خدمت بر اساس ماهیت و حساسیت هزینه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هزینه‌های انجام شده در بیمارستان به تفکیک سرفصل های هزینه (نیروی انسانی، موادمصرفی و ..)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هزینه‌های مستقیم تمامی بخش ها (مراکز فعالیت و هزینه)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مجموع هزینه مستقیم و غیرمستقیم به تفکیک بخش های بیمارستانی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نسبت هزینه مستقیم به غیرمستقیم به تفکیک بخش های بیمارستانی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مجموع هزینه ثابت و متغیر به تفکیک بخش های بیمارستانی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نسبت هزینه ثابت به متغیر به تفکیک بخش های بیمارستانی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نسبت درآمد و هزینه به ازای شاخص های عملکردی (گردش تخت، درصد اشغال تخت، تعداد بستری، کای جراحی)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برآورد هزینه تمام شده خدمات اصلی در بخش های بیمارستانی 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محاسبه هزینه تمام شده تشخیص های شایع به ازای هر بیمار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محاسبه هزینه تمام شده عمل های جراحی شایع</a:t>
            </a:r>
            <a:endParaRPr lang="en-US" sz="15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Low" rtl="1">
              <a:lnSpc>
                <a:spcPct val="150000"/>
              </a:lnSpc>
              <a:spcAft>
                <a:spcPts val="1000"/>
              </a:spcAft>
              <a:buSzPts val="1300"/>
              <a:buFont typeface="Arial Unicode MS"/>
              <a:buChar char="✍"/>
            </a:pPr>
            <a:r>
              <a:rPr lang="ar-SA" sz="1500" b="1" dirty="0">
                <a:solidFill>
                  <a:prstClr val="black"/>
                </a:solidFill>
                <a:latin typeface="Times New Roman"/>
                <a:ea typeface="Calibri"/>
                <a:cs typeface="B Nazanin"/>
              </a:rPr>
              <a:t>تعیین نقطه سر به سری درآمد به تفکیک بخش های بیمارستانی</a:t>
            </a:r>
          </a:p>
          <a:p>
            <a:pPr marL="0" indent="0">
              <a:buNone/>
            </a:pP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31400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81"/>
            <a:ext cx="8229600" cy="1399032"/>
          </a:xfrm>
        </p:spPr>
        <p:txBody>
          <a:bodyPr>
            <a:normAutofit/>
          </a:bodyPr>
          <a:lstStyle/>
          <a:p>
            <a:pPr lvl="0" indent="-342900" algn="ctr" rtl="1">
              <a:lnSpc>
                <a:spcPct val="150000"/>
              </a:lnSpc>
              <a:spcBef>
                <a:spcPts val="1000"/>
              </a:spcBef>
            </a:pPr>
            <a:r>
              <a:rPr lang="fa-IR" sz="3600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B Titr" panose="00000700000000000000" pitchFamily="2" charset="-78"/>
              </a:rPr>
              <a:t>اهداف كاربردي طرح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991600" cy="5410200"/>
          </a:xfrm>
        </p:spPr>
        <p:txBody>
          <a:bodyPr>
            <a:normAutofit fontScale="77500" lnSpcReduction="20000"/>
          </a:bodyPr>
          <a:lstStyle/>
          <a:p>
            <a:pPr lvl="0" algn="justLow" rtl="1">
              <a:lnSpc>
                <a:spcPct val="150000"/>
              </a:lnSpc>
              <a:spcBef>
                <a:spcPts val="0"/>
              </a:spcBef>
              <a:buSzPts val="1300"/>
              <a:buFont typeface="Arial Unicode MS" panose="020B0604020202020204" pitchFamily="34" charset="-128"/>
              <a:buChar char="✍"/>
            </a:pPr>
            <a:r>
              <a:rPr lang="ar-SA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تجزیه و تحلیل هزینه‌ها می تواند به مدیریت بیمارستان در شناسایی هزینه‌هایی که برای مدیریت و افزایش بهره وری، پتانسیل بالایی دارند، کمک شایانی بکند و مدیریت بیمارستان را ملزم به توجه بیشتر بر روی این هزینه‌ها نماید و همچنین از اتلاف منابع مالی بیمارستان جلوگیری کند.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Low" rtl="1">
              <a:lnSpc>
                <a:spcPct val="150000"/>
              </a:lnSpc>
              <a:spcBef>
                <a:spcPts val="0"/>
              </a:spcBef>
              <a:buSzPts val="1300"/>
              <a:buFont typeface="Arial Unicode MS" panose="020B0604020202020204" pitchFamily="34" charset="-128"/>
              <a:buChar char="✍"/>
            </a:pPr>
            <a:r>
              <a:rPr lang="ar-SA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طراحی و اجرای یک سیستم هزینه یابی خواهد توانست علاوه بر شناسایی هزینه های واقعی ارائه خدمت از دیدگاه های مختلف (بیمارستان، وزارت بهداشت و جامعه) اطلاعات مناسبی در اختیار مدیران بیمارستان و برنامه ریزان عرصه سلامت قرار دهد. </a:t>
            </a:r>
            <a:r>
              <a:rPr lang="ar-SA" b="1" dirty="0"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نتایج یک چنین سیستم اطلاعاتی می تواند به عنوان مبنای مناسبی برای پرداخت مبتنی بر عملکرد، تعرفه گذاری خدمات بیمارستانی، کنترل هزینه، بودجه ریزی عملیاتی و نهایتا خصوصی سازی و واگذاری خدمات مورد استفاده واقع گردد. 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883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242</TotalTime>
  <Words>1563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Arial Unicode MS</vt:lpstr>
      <vt:lpstr>B Nazanin</vt:lpstr>
      <vt:lpstr>B Titr</vt:lpstr>
      <vt:lpstr>Calibri</vt:lpstr>
      <vt:lpstr>Cambria</vt:lpstr>
      <vt:lpstr>Century Gothic</vt:lpstr>
      <vt:lpstr>Constantia</vt:lpstr>
      <vt:lpstr>Symbol</vt:lpstr>
      <vt:lpstr>Times New Roman</vt:lpstr>
      <vt:lpstr>Verdana</vt:lpstr>
      <vt:lpstr>Wingdings</vt:lpstr>
      <vt:lpstr>Wingdings 2</vt:lpstr>
      <vt:lpstr>Verve</vt:lpstr>
      <vt:lpstr>هزینه تمام‌شده فعالیت‌های بیمارستان </vt:lpstr>
      <vt:lpstr>اهمیت برآورد هزینه تمام شده فعالیت ها از جنبه قوانین</vt:lpstr>
      <vt:lpstr>اهمیت برآورد هزینه تمام شده فعالیت ها از جنبه قوانین</vt:lpstr>
      <vt:lpstr>طبقه بندی هزینه های بیمارستان</vt:lpstr>
      <vt:lpstr>تفاوت بیمارستان بازرگانان با سایربیمارستان‌های دولتی و خصوصی در موضوع اقتصاد بیمارستانی</vt:lpstr>
      <vt:lpstr>هزینه تمام شده</vt:lpstr>
      <vt:lpstr>هزينه يابي مبتني بر فعاليت  (Activity Based Costing)</vt:lpstr>
      <vt:lpstr>هزينه يابي مبتني بر فعاليت  (Activity Based Costing)</vt:lpstr>
      <vt:lpstr>مراحل ABC</vt:lpstr>
      <vt:lpstr>اهداف اصلي</vt:lpstr>
      <vt:lpstr>اهداف فرعي</vt:lpstr>
      <vt:lpstr>اهداف كاربردي طرح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هزینه تمام‌شده مراکز فعالیت و فعالیت‌های اصلی بیمارستان بازرگانان</dc:title>
  <dc:creator>b.khosravi</dc:creator>
  <cp:lastModifiedBy>Marjan Salehi</cp:lastModifiedBy>
  <cp:revision>71</cp:revision>
  <dcterms:created xsi:type="dcterms:W3CDTF">2006-08-16T00:00:00Z</dcterms:created>
  <dcterms:modified xsi:type="dcterms:W3CDTF">2024-09-16T10:08:50Z</dcterms:modified>
</cp:coreProperties>
</file>