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316" r:id="rId4"/>
    <p:sldId id="317" r:id="rId5"/>
    <p:sldId id="318" r:id="rId6"/>
    <p:sldId id="319" r:id="rId7"/>
    <p:sldId id="320" r:id="rId8"/>
    <p:sldId id="321" r:id="rId9"/>
    <p:sldId id="303" r:id="rId10"/>
    <p:sldId id="315" r:id="rId11"/>
    <p:sldId id="322" r:id="rId12"/>
    <p:sldId id="313" r:id="rId13"/>
    <p:sldId id="314" r:id="rId14"/>
    <p:sldId id="262" r:id="rId15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F764FE-8CA4-4D3F-9BA6-B5D16FFD4B94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7D8BE890-2279-4404-95C0-C00E5989243A}">
      <dgm:prSet phldrT="[Text]" custT="1"/>
      <dgm:spPr/>
      <dgm:t>
        <a:bodyPr/>
        <a:lstStyle/>
        <a:p>
          <a:pPr rtl="1"/>
          <a:r>
            <a:rPr lang="fa-IR" sz="4000" dirty="0">
              <a:cs typeface="B Nazanin" panose="00000400000000000000" pitchFamily="2" charset="-78"/>
            </a:rPr>
            <a:t>انواع سرمایه</a:t>
          </a:r>
        </a:p>
      </dgm:t>
    </dgm:pt>
    <dgm:pt modelId="{D3E8449C-0068-4E1F-A373-BDD6CC25205A}" type="parTrans" cxnId="{024DFB0E-78FD-494E-8B71-862DBFBC8F74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985BC910-455D-4AF4-9B4F-FF81F6EE19D4}" type="sibTrans" cxnId="{024DFB0E-78FD-494E-8B71-862DBFBC8F74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B1D8E7EB-D3DE-410B-A684-B737B8DB604D}">
      <dgm:prSet phldrT="[Text]" custT="1"/>
      <dgm:spPr/>
      <dgm:t>
        <a:bodyPr/>
        <a:lstStyle/>
        <a:p>
          <a:pPr rtl="1"/>
          <a:r>
            <a:rPr lang="fa-IR" sz="3200" dirty="0">
              <a:cs typeface="B Nazanin" panose="00000400000000000000" pitchFamily="2" charset="-78"/>
            </a:rPr>
            <a:t>اقتصادی</a:t>
          </a:r>
        </a:p>
      </dgm:t>
    </dgm:pt>
    <dgm:pt modelId="{D8645DB2-D645-48F6-B2E2-EB2D5A478A9A}" type="parTrans" cxnId="{76063A3C-41E3-4B9A-9BD1-F4B6C15CC011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4BBD5C37-4CAE-4357-8323-D2280FA57504}" type="sibTrans" cxnId="{76063A3C-41E3-4B9A-9BD1-F4B6C15CC011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A55E5632-E628-4AF0-9A25-127696CB9B14}">
      <dgm:prSet phldrT="[Text]" custT="1"/>
      <dgm:spPr/>
      <dgm:t>
        <a:bodyPr/>
        <a:lstStyle/>
        <a:p>
          <a:pPr rtl="1"/>
          <a:r>
            <a:rPr lang="fa-IR" sz="3200" dirty="0">
              <a:cs typeface="B Nazanin" panose="00000400000000000000" pitchFamily="2" charset="-78"/>
            </a:rPr>
            <a:t>اجتماعی</a:t>
          </a:r>
        </a:p>
      </dgm:t>
    </dgm:pt>
    <dgm:pt modelId="{B7B58DAF-0228-4DBD-AFF9-A3EB094ADB61}" type="parTrans" cxnId="{61BFB250-ACDE-4089-87D0-248FC46AA8E5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2535AE2C-2735-4B7A-A66E-BDE2A0E5D217}" type="sibTrans" cxnId="{61BFB250-ACDE-4089-87D0-248FC46AA8E5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D05DF6E1-9F76-4E81-81D2-EA08DA12D0E5}">
      <dgm:prSet phldrT="[Text]" custT="1"/>
      <dgm:spPr/>
      <dgm:t>
        <a:bodyPr/>
        <a:lstStyle/>
        <a:p>
          <a:pPr rtl="1"/>
          <a:r>
            <a:rPr lang="fa-IR" sz="3200" dirty="0">
              <a:cs typeface="B Nazanin" panose="00000400000000000000" pitchFamily="2" charset="-78"/>
            </a:rPr>
            <a:t>فرهنگی</a:t>
          </a:r>
        </a:p>
      </dgm:t>
    </dgm:pt>
    <dgm:pt modelId="{BC019E6E-220C-470F-A987-490B7C20CCBB}" type="parTrans" cxnId="{EFF8AB47-E96C-488F-9684-6A880CAD8273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E35BFA7D-FAF1-468E-A99B-EEC1445155D2}" type="sibTrans" cxnId="{EFF8AB47-E96C-488F-9684-6A880CAD8273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1774D7FB-146F-44C5-9F8D-F176AA3B7792}">
      <dgm:prSet phldrT="[Text]" custT="1"/>
      <dgm:spPr/>
      <dgm:t>
        <a:bodyPr/>
        <a:lstStyle/>
        <a:p>
          <a:pPr rtl="1"/>
          <a:r>
            <a:rPr lang="fa-IR" sz="3200" dirty="0">
              <a:cs typeface="B Nazanin" panose="00000400000000000000" pitchFamily="2" charset="-78"/>
            </a:rPr>
            <a:t>نمادین</a:t>
          </a:r>
        </a:p>
      </dgm:t>
    </dgm:pt>
    <dgm:pt modelId="{F787A998-7756-4C92-B02B-454475C2A699}" type="parTrans" cxnId="{4B8BE6E9-AB44-4555-886C-15C1143511F7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2343E796-179E-4B0C-82E0-0418CBFD4E32}" type="sibTrans" cxnId="{4B8BE6E9-AB44-4555-886C-15C1143511F7}">
      <dgm:prSet/>
      <dgm:spPr/>
      <dgm:t>
        <a:bodyPr/>
        <a:lstStyle/>
        <a:p>
          <a:pPr rtl="1"/>
          <a:endParaRPr lang="fa-IR" sz="3200">
            <a:cs typeface="B Nazanin" panose="00000400000000000000" pitchFamily="2" charset="-78"/>
          </a:endParaRPr>
        </a:p>
      </dgm:t>
    </dgm:pt>
    <dgm:pt modelId="{94779BAB-0960-4BA4-938D-45BC37107CF5}" type="pres">
      <dgm:prSet presAssocID="{FFF764FE-8CA4-4D3F-9BA6-B5D16FFD4B9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767B9D2-46EA-46CF-A10F-B78436276046}" type="pres">
      <dgm:prSet presAssocID="{7D8BE890-2279-4404-95C0-C00E5989243A}" presName="centerShape" presStyleLbl="node0" presStyleIdx="0" presStyleCnt="1" custScaleX="183308"/>
      <dgm:spPr/>
    </dgm:pt>
    <dgm:pt modelId="{1A1080FD-1699-4565-816D-87A3DEF1CD40}" type="pres">
      <dgm:prSet presAssocID="{B1D8E7EB-D3DE-410B-A684-B737B8DB604D}" presName="node" presStyleLbl="node1" presStyleIdx="0" presStyleCnt="4" custScaleX="184343">
        <dgm:presLayoutVars>
          <dgm:bulletEnabled val="1"/>
        </dgm:presLayoutVars>
      </dgm:prSet>
      <dgm:spPr/>
    </dgm:pt>
    <dgm:pt modelId="{100407EB-63A4-41C0-92E5-8C4759EE615E}" type="pres">
      <dgm:prSet presAssocID="{B1D8E7EB-D3DE-410B-A684-B737B8DB604D}" presName="dummy" presStyleCnt="0"/>
      <dgm:spPr/>
    </dgm:pt>
    <dgm:pt modelId="{6B428BC8-34EB-460A-9330-A508CF23946F}" type="pres">
      <dgm:prSet presAssocID="{4BBD5C37-4CAE-4357-8323-D2280FA57504}" presName="sibTrans" presStyleLbl="sibTrans2D1" presStyleIdx="0" presStyleCnt="4"/>
      <dgm:spPr/>
    </dgm:pt>
    <dgm:pt modelId="{9ABEE649-7332-4927-BF11-9D1B81B5FB7F}" type="pres">
      <dgm:prSet presAssocID="{A55E5632-E628-4AF0-9A25-127696CB9B14}" presName="node" presStyleLbl="node1" presStyleIdx="1" presStyleCnt="4" custScaleX="194494">
        <dgm:presLayoutVars>
          <dgm:bulletEnabled val="1"/>
        </dgm:presLayoutVars>
      </dgm:prSet>
      <dgm:spPr/>
    </dgm:pt>
    <dgm:pt modelId="{C4364FC7-C819-4154-9E61-8AC862EFF636}" type="pres">
      <dgm:prSet presAssocID="{A55E5632-E628-4AF0-9A25-127696CB9B14}" presName="dummy" presStyleCnt="0"/>
      <dgm:spPr/>
    </dgm:pt>
    <dgm:pt modelId="{1DCD0C05-017A-49B2-8BD8-CD719931DFB4}" type="pres">
      <dgm:prSet presAssocID="{2535AE2C-2735-4B7A-A66E-BDE2A0E5D217}" presName="sibTrans" presStyleLbl="sibTrans2D1" presStyleIdx="1" presStyleCnt="4"/>
      <dgm:spPr/>
    </dgm:pt>
    <dgm:pt modelId="{96733691-6EC2-4445-B6C7-D0013148568D}" type="pres">
      <dgm:prSet presAssocID="{D05DF6E1-9F76-4E81-81D2-EA08DA12D0E5}" presName="node" presStyleLbl="node1" presStyleIdx="2" presStyleCnt="4" custScaleX="172736">
        <dgm:presLayoutVars>
          <dgm:bulletEnabled val="1"/>
        </dgm:presLayoutVars>
      </dgm:prSet>
      <dgm:spPr/>
    </dgm:pt>
    <dgm:pt modelId="{A2B56AB8-613F-4525-85C4-DFBCA2DC2655}" type="pres">
      <dgm:prSet presAssocID="{D05DF6E1-9F76-4E81-81D2-EA08DA12D0E5}" presName="dummy" presStyleCnt="0"/>
      <dgm:spPr/>
    </dgm:pt>
    <dgm:pt modelId="{ECE74DFC-C286-4BB8-8722-0822A5FC0FEC}" type="pres">
      <dgm:prSet presAssocID="{E35BFA7D-FAF1-468E-A99B-EEC1445155D2}" presName="sibTrans" presStyleLbl="sibTrans2D1" presStyleIdx="2" presStyleCnt="4"/>
      <dgm:spPr/>
    </dgm:pt>
    <dgm:pt modelId="{8EC7599F-146C-4004-BBE6-27A8585F48A6}" type="pres">
      <dgm:prSet presAssocID="{1774D7FB-146F-44C5-9F8D-F176AA3B7792}" presName="node" presStyleLbl="node1" presStyleIdx="3" presStyleCnt="4" custScaleX="179932">
        <dgm:presLayoutVars>
          <dgm:bulletEnabled val="1"/>
        </dgm:presLayoutVars>
      </dgm:prSet>
      <dgm:spPr/>
    </dgm:pt>
    <dgm:pt modelId="{70806D05-031C-4FE9-9207-BB6A09CA79D8}" type="pres">
      <dgm:prSet presAssocID="{1774D7FB-146F-44C5-9F8D-F176AA3B7792}" presName="dummy" presStyleCnt="0"/>
      <dgm:spPr/>
    </dgm:pt>
    <dgm:pt modelId="{41F1650C-3EAA-451F-9BEC-6A6782F893E3}" type="pres">
      <dgm:prSet presAssocID="{2343E796-179E-4B0C-82E0-0418CBFD4E32}" presName="sibTrans" presStyleLbl="sibTrans2D1" presStyleIdx="3" presStyleCnt="4"/>
      <dgm:spPr/>
    </dgm:pt>
  </dgm:ptLst>
  <dgm:cxnLst>
    <dgm:cxn modelId="{BF01AF09-C56A-439C-B70C-3C7DF3CB2326}" type="presOf" srcId="{E35BFA7D-FAF1-468E-A99B-EEC1445155D2}" destId="{ECE74DFC-C286-4BB8-8722-0822A5FC0FEC}" srcOrd="0" destOrd="0" presId="urn:microsoft.com/office/officeart/2005/8/layout/radial6"/>
    <dgm:cxn modelId="{024DFB0E-78FD-494E-8B71-862DBFBC8F74}" srcId="{FFF764FE-8CA4-4D3F-9BA6-B5D16FFD4B94}" destId="{7D8BE890-2279-4404-95C0-C00E5989243A}" srcOrd="0" destOrd="0" parTransId="{D3E8449C-0068-4E1F-A373-BDD6CC25205A}" sibTransId="{985BC910-455D-4AF4-9B4F-FF81F6EE19D4}"/>
    <dgm:cxn modelId="{51708A13-56DA-44D5-98FE-920ECF1C5C24}" type="presOf" srcId="{FFF764FE-8CA4-4D3F-9BA6-B5D16FFD4B94}" destId="{94779BAB-0960-4BA4-938D-45BC37107CF5}" srcOrd="0" destOrd="0" presId="urn:microsoft.com/office/officeart/2005/8/layout/radial6"/>
    <dgm:cxn modelId="{36D06315-9AC6-47F8-B097-B228FFD61C75}" type="presOf" srcId="{4BBD5C37-4CAE-4357-8323-D2280FA57504}" destId="{6B428BC8-34EB-460A-9330-A508CF23946F}" srcOrd="0" destOrd="0" presId="urn:microsoft.com/office/officeart/2005/8/layout/radial6"/>
    <dgm:cxn modelId="{A285A72E-05A9-4947-B257-22DD329974D4}" type="presOf" srcId="{7D8BE890-2279-4404-95C0-C00E5989243A}" destId="{C767B9D2-46EA-46CF-A10F-B78436276046}" srcOrd="0" destOrd="0" presId="urn:microsoft.com/office/officeart/2005/8/layout/radial6"/>
    <dgm:cxn modelId="{76063A3C-41E3-4B9A-9BD1-F4B6C15CC011}" srcId="{7D8BE890-2279-4404-95C0-C00E5989243A}" destId="{B1D8E7EB-D3DE-410B-A684-B737B8DB604D}" srcOrd="0" destOrd="0" parTransId="{D8645DB2-D645-48F6-B2E2-EB2D5A478A9A}" sibTransId="{4BBD5C37-4CAE-4357-8323-D2280FA57504}"/>
    <dgm:cxn modelId="{EFF8AB47-E96C-488F-9684-6A880CAD8273}" srcId="{7D8BE890-2279-4404-95C0-C00E5989243A}" destId="{D05DF6E1-9F76-4E81-81D2-EA08DA12D0E5}" srcOrd="2" destOrd="0" parTransId="{BC019E6E-220C-470F-A987-490B7C20CCBB}" sibTransId="{E35BFA7D-FAF1-468E-A99B-EEC1445155D2}"/>
    <dgm:cxn modelId="{61BFB250-ACDE-4089-87D0-248FC46AA8E5}" srcId="{7D8BE890-2279-4404-95C0-C00E5989243A}" destId="{A55E5632-E628-4AF0-9A25-127696CB9B14}" srcOrd="1" destOrd="0" parTransId="{B7B58DAF-0228-4DBD-AFF9-A3EB094ADB61}" sibTransId="{2535AE2C-2735-4B7A-A66E-BDE2A0E5D217}"/>
    <dgm:cxn modelId="{E615B357-34E3-4E2D-8896-2D5723EC2C39}" type="presOf" srcId="{D05DF6E1-9F76-4E81-81D2-EA08DA12D0E5}" destId="{96733691-6EC2-4445-B6C7-D0013148568D}" srcOrd="0" destOrd="0" presId="urn:microsoft.com/office/officeart/2005/8/layout/radial6"/>
    <dgm:cxn modelId="{18FE6558-DC61-4ED4-AD16-D14B854012C4}" type="presOf" srcId="{A55E5632-E628-4AF0-9A25-127696CB9B14}" destId="{9ABEE649-7332-4927-BF11-9D1B81B5FB7F}" srcOrd="0" destOrd="0" presId="urn:microsoft.com/office/officeart/2005/8/layout/radial6"/>
    <dgm:cxn modelId="{44C0A580-B44E-4880-969D-84EF29D1C66C}" type="presOf" srcId="{1774D7FB-146F-44C5-9F8D-F176AA3B7792}" destId="{8EC7599F-146C-4004-BBE6-27A8585F48A6}" srcOrd="0" destOrd="0" presId="urn:microsoft.com/office/officeart/2005/8/layout/radial6"/>
    <dgm:cxn modelId="{A82A1882-3E72-435E-A771-64EFA5FDD658}" type="presOf" srcId="{B1D8E7EB-D3DE-410B-A684-B737B8DB604D}" destId="{1A1080FD-1699-4565-816D-87A3DEF1CD40}" srcOrd="0" destOrd="0" presId="urn:microsoft.com/office/officeart/2005/8/layout/radial6"/>
    <dgm:cxn modelId="{34B12AA8-E4A7-4965-ACE8-469C8819225B}" type="presOf" srcId="{2343E796-179E-4B0C-82E0-0418CBFD4E32}" destId="{41F1650C-3EAA-451F-9BEC-6A6782F893E3}" srcOrd="0" destOrd="0" presId="urn:microsoft.com/office/officeart/2005/8/layout/radial6"/>
    <dgm:cxn modelId="{4B8BE6E9-AB44-4555-886C-15C1143511F7}" srcId="{7D8BE890-2279-4404-95C0-C00E5989243A}" destId="{1774D7FB-146F-44C5-9F8D-F176AA3B7792}" srcOrd="3" destOrd="0" parTransId="{F787A998-7756-4C92-B02B-454475C2A699}" sibTransId="{2343E796-179E-4B0C-82E0-0418CBFD4E32}"/>
    <dgm:cxn modelId="{3375B0EC-0AAC-496F-9A4C-6A90046E1286}" type="presOf" srcId="{2535AE2C-2735-4B7A-A66E-BDE2A0E5D217}" destId="{1DCD0C05-017A-49B2-8BD8-CD719931DFB4}" srcOrd="0" destOrd="0" presId="urn:microsoft.com/office/officeart/2005/8/layout/radial6"/>
    <dgm:cxn modelId="{9CD977CC-5B63-4DE0-B44F-9718E01D9ABD}" type="presParOf" srcId="{94779BAB-0960-4BA4-938D-45BC37107CF5}" destId="{C767B9D2-46EA-46CF-A10F-B78436276046}" srcOrd="0" destOrd="0" presId="urn:microsoft.com/office/officeart/2005/8/layout/radial6"/>
    <dgm:cxn modelId="{0B5CCB99-0FDA-4737-BA63-618D1A4F73AB}" type="presParOf" srcId="{94779BAB-0960-4BA4-938D-45BC37107CF5}" destId="{1A1080FD-1699-4565-816D-87A3DEF1CD40}" srcOrd="1" destOrd="0" presId="urn:microsoft.com/office/officeart/2005/8/layout/radial6"/>
    <dgm:cxn modelId="{C27F80D1-B22B-406B-9AC8-EB0533569390}" type="presParOf" srcId="{94779BAB-0960-4BA4-938D-45BC37107CF5}" destId="{100407EB-63A4-41C0-92E5-8C4759EE615E}" srcOrd="2" destOrd="0" presId="urn:microsoft.com/office/officeart/2005/8/layout/radial6"/>
    <dgm:cxn modelId="{D1403301-C291-436E-96CD-C81241970AA6}" type="presParOf" srcId="{94779BAB-0960-4BA4-938D-45BC37107CF5}" destId="{6B428BC8-34EB-460A-9330-A508CF23946F}" srcOrd="3" destOrd="0" presId="urn:microsoft.com/office/officeart/2005/8/layout/radial6"/>
    <dgm:cxn modelId="{2D75CB68-3DB3-482C-BF61-472B556B390E}" type="presParOf" srcId="{94779BAB-0960-4BA4-938D-45BC37107CF5}" destId="{9ABEE649-7332-4927-BF11-9D1B81B5FB7F}" srcOrd="4" destOrd="0" presId="urn:microsoft.com/office/officeart/2005/8/layout/radial6"/>
    <dgm:cxn modelId="{E328C410-5C48-43BE-8167-74C045852CA2}" type="presParOf" srcId="{94779BAB-0960-4BA4-938D-45BC37107CF5}" destId="{C4364FC7-C819-4154-9E61-8AC862EFF636}" srcOrd="5" destOrd="0" presId="urn:microsoft.com/office/officeart/2005/8/layout/radial6"/>
    <dgm:cxn modelId="{239E807E-5A32-4638-A1D9-A242E848F47D}" type="presParOf" srcId="{94779BAB-0960-4BA4-938D-45BC37107CF5}" destId="{1DCD0C05-017A-49B2-8BD8-CD719931DFB4}" srcOrd="6" destOrd="0" presId="urn:microsoft.com/office/officeart/2005/8/layout/radial6"/>
    <dgm:cxn modelId="{FD29761F-D72A-46BB-A613-57836A2F89B4}" type="presParOf" srcId="{94779BAB-0960-4BA4-938D-45BC37107CF5}" destId="{96733691-6EC2-4445-B6C7-D0013148568D}" srcOrd="7" destOrd="0" presId="urn:microsoft.com/office/officeart/2005/8/layout/radial6"/>
    <dgm:cxn modelId="{A2F0AF13-E879-4321-AB30-13EEED9AAC9C}" type="presParOf" srcId="{94779BAB-0960-4BA4-938D-45BC37107CF5}" destId="{A2B56AB8-613F-4525-85C4-DFBCA2DC2655}" srcOrd="8" destOrd="0" presId="urn:microsoft.com/office/officeart/2005/8/layout/radial6"/>
    <dgm:cxn modelId="{CEE94E1B-4C34-4F49-AA0F-1F599796EE47}" type="presParOf" srcId="{94779BAB-0960-4BA4-938D-45BC37107CF5}" destId="{ECE74DFC-C286-4BB8-8722-0822A5FC0FEC}" srcOrd="9" destOrd="0" presId="urn:microsoft.com/office/officeart/2005/8/layout/radial6"/>
    <dgm:cxn modelId="{23F7AC9E-CE0F-4C08-AF5A-3B17F68E0A5C}" type="presParOf" srcId="{94779BAB-0960-4BA4-938D-45BC37107CF5}" destId="{8EC7599F-146C-4004-BBE6-27A8585F48A6}" srcOrd="10" destOrd="0" presId="urn:microsoft.com/office/officeart/2005/8/layout/radial6"/>
    <dgm:cxn modelId="{7DB59CAD-4453-408F-8026-4BA26B607B9D}" type="presParOf" srcId="{94779BAB-0960-4BA4-938D-45BC37107CF5}" destId="{70806D05-031C-4FE9-9207-BB6A09CA79D8}" srcOrd="11" destOrd="0" presId="urn:microsoft.com/office/officeart/2005/8/layout/radial6"/>
    <dgm:cxn modelId="{1649B2FA-7F7E-4724-956A-8D72B0E376FF}" type="presParOf" srcId="{94779BAB-0960-4BA4-938D-45BC37107CF5}" destId="{41F1650C-3EAA-451F-9BEC-6A6782F893E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F764FE-8CA4-4D3F-9BA6-B5D16FFD4B94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7D8BE890-2279-4404-95C0-C00E5989243A}">
      <dgm:prSet phldrT="[Text]" custT="1"/>
      <dgm:spPr/>
      <dgm:t>
        <a:bodyPr/>
        <a:lstStyle/>
        <a:p>
          <a:pPr rtl="1"/>
          <a:r>
            <a:rPr lang="fa-IR" sz="1800" dirty="0">
              <a:cs typeface="B Nazanin" panose="00000400000000000000" pitchFamily="2" charset="-78"/>
            </a:rPr>
            <a:t>فرا چالش ها</a:t>
          </a:r>
        </a:p>
      </dgm:t>
    </dgm:pt>
    <dgm:pt modelId="{D3E8449C-0068-4E1F-A373-BDD6CC25205A}" type="parTrans" cxnId="{024DFB0E-78FD-494E-8B71-862DBFBC8F74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985BC910-455D-4AF4-9B4F-FF81F6EE19D4}" type="sibTrans" cxnId="{024DFB0E-78FD-494E-8B71-862DBFBC8F74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B1D8E7EB-D3DE-410B-A684-B737B8DB604D}">
      <dgm:prSet phldrT="[Text]" custT="1"/>
      <dgm:spPr/>
      <dgm:t>
        <a:bodyPr/>
        <a:lstStyle/>
        <a:p>
          <a:pPr rtl="1"/>
          <a:r>
            <a:rPr lang="fa-IR" sz="2000" dirty="0">
              <a:cs typeface="B Nazanin" panose="00000400000000000000" pitchFamily="2" charset="-78"/>
            </a:rPr>
            <a:t>اجتماعی</a:t>
          </a:r>
        </a:p>
      </dgm:t>
    </dgm:pt>
    <dgm:pt modelId="{D8645DB2-D645-48F6-B2E2-EB2D5A478A9A}" type="parTrans" cxnId="{76063A3C-41E3-4B9A-9BD1-F4B6C15CC011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4BBD5C37-4CAE-4357-8323-D2280FA57504}" type="sibTrans" cxnId="{76063A3C-41E3-4B9A-9BD1-F4B6C15CC011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A55E5632-E628-4AF0-9A25-127696CB9B14}">
      <dgm:prSet phldrT="[Text]" custT="1"/>
      <dgm:spPr/>
      <dgm:t>
        <a:bodyPr/>
        <a:lstStyle/>
        <a:p>
          <a:pPr rtl="1"/>
          <a:r>
            <a:rPr lang="fa-IR" sz="2000" dirty="0">
              <a:cs typeface="B Nazanin" panose="00000400000000000000" pitchFamily="2" charset="-78"/>
            </a:rPr>
            <a:t>اخلاقی</a:t>
          </a:r>
        </a:p>
      </dgm:t>
    </dgm:pt>
    <dgm:pt modelId="{B7B58DAF-0228-4DBD-AFF9-A3EB094ADB61}" type="parTrans" cxnId="{61BFB250-ACDE-4089-87D0-248FC46AA8E5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2535AE2C-2735-4B7A-A66E-BDE2A0E5D217}" type="sibTrans" cxnId="{61BFB250-ACDE-4089-87D0-248FC46AA8E5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D05DF6E1-9F76-4E81-81D2-EA08DA12D0E5}">
      <dgm:prSet phldrT="[Text]" custT="1"/>
      <dgm:spPr/>
      <dgm:t>
        <a:bodyPr/>
        <a:lstStyle/>
        <a:p>
          <a:pPr rtl="1"/>
          <a:r>
            <a:rPr lang="fa-IR" sz="2000" dirty="0">
              <a:cs typeface="B Nazanin" panose="00000400000000000000" pitchFamily="2" charset="-78"/>
            </a:rPr>
            <a:t>زیست محیطی</a:t>
          </a:r>
        </a:p>
      </dgm:t>
    </dgm:pt>
    <dgm:pt modelId="{BC019E6E-220C-470F-A987-490B7C20CCBB}" type="parTrans" cxnId="{EFF8AB47-E96C-488F-9684-6A880CAD8273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E35BFA7D-FAF1-468E-A99B-EEC1445155D2}" type="sibTrans" cxnId="{EFF8AB47-E96C-488F-9684-6A880CAD8273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1774D7FB-146F-44C5-9F8D-F176AA3B7792}">
      <dgm:prSet phldrT="[Text]" custT="1"/>
      <dgm:spPr/>
      <dgm:t>
        <a:bodyPr/>
        <a:lstStyle/>
        <a:p>
          <a:pPr rtl="1"/>
          <a:endParaRPr lang="fa-IR" sz="2000" dirty="0">
            <a:cs typeface="B Nazanin" panose="00000400000000000000" pitchFamily="2" charset="-78"/>
          </a:endParaRPr>
        </a:p>
      </dgm:t>
    </dgm:pt>
    <dgm:pt modelId="{F787A998-7756-4C92-B02B-454475C2A699}" type="parTrans" cxnId="{4B8BE6E9-AB44-4555-886C-15C1143511F7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2343E796-179E-4B0C-82E0-0418CBFD4E32}" type="sibTrans" cxnId="{4B8BE6E9-AB44-4555-886C-15C1143511F7}">
      <dgm:prSet/>
      <dgm:spPr/>
      <dgm:t>
        <a:bodyPr/>
        <a:lstStyle/>
        <a:p>
          <a:pPr rtl="1"/>
          <a:endParaRPr lang="fa-IR" sz="2000">
            <a:cs typeface="B Nazanin" panose="00000400000000000000" pitchFamily="2" charset="-78"/>
          </a:endParaRPr>
        </a:p>
      </dgm:t>
    </dgm:pt>
    <dgm:pt modelId="{94779BAB-0960-4BA4-938D-45BC37107CF5}" type="pres">
      <dgm:prSet presAssocID="{FFF764FE-8CA4-4D3F-9BA6-B5D16FFD4B9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767B9D2-46EA-46CF-A10F-B78436276046}" type="pres">
      <dgm:prSet presAssocID="{7D8BE890-2279-4404-95C0-C00E5989243A}" presName="centerShape" presStyleLbl="node0" presStyleIdx="0" presStyleCnt="1" custScaleX="183308" custLinFactNeighborX="260" custLinFactNeighborY="-7603"/>
      <dgm:spPr/>
    </dgm:pt>
    <dgm:pt modelId="{1A1080FD-1699-4565-816D-87A3DEF1CD40}" type="pres">
      <dgm:prSet presAssocID="{B1D8E7EB-D3DE-410B-A684-B737B8DB604D}" presName="node" presStyleLbl="node1" presStyleIdx="0" presStyleCnt="3" custScaleX="184343">
        <dgm:presLayoutVars>
          <dgm:bulletEnabled val="1"/>
        </dgm:presLayoutVars>
      </dgm:prSet>
      <dgm:spPr/>
    </dgm:pt>
    <dgm:pt modelId="{100407EB-63A4-41C0-92E5-8C4759EE615E}" type="pres">
      <dgm:prSet presAssocID="{B1D8E7EB-D3DE-410B-A684-B737B8DB604D}" presName="dummy" presStyleCnt="0"/>
      <dgm:spPr/>
    </dgm:pt>
    <dgm:pt modelId="{6B428BC8-34EB-460A-9330-A508CF23946F}" type="pres">
      <dgm:prSet presAssocID="{4BBD5C37-4CAE-4357-8323-D2280FA57504}" presName="sibTrans" presStyleLbl="sibTrans2D1" presStyleIdx="0" presStyleCnt="3"/>
      <dgm:spPr/>
    </dgm:pt>
    <dgm:pt modelId="{9ABEE649-7332-4927-BF11-9D1B81B5FB7F}" type="pres">
      <dgm:prSet presAssocID="{A55E5632-E628-4AF0-9A25-127696CB9B14}" presName="node" presStyleLbl="node1" presStyleIdx="1" presStyleCnt="3" custScaleX="194494">
        <dgm:presLayoutVars>
          <dgm:bulletEnabled val="1"/>
        </dgm:presLayoutVars>
      </dgm:prSet>
      <dgm:spPr/>
    </dgm:pt>
    <dgm:pt modelId="{C4364FC7-C819-4154-9E61-8AC862EFF636}" type="pres">
      <dgm:prSet presAssocID="{A55E5632-E628-4AF0-9A25-127696CB9B14}" presName="dummy" presStyleCnt="0"/>
      <dgm:spPr/>
    </dgm:pt>
    <dgm:pt modelId="{1DCD0C05-017A-49B2-8BD8-CD719931DFB4}" type="pres">
      <dgm:prSet presAssocID="{2535AE2C-2735-4B7A-A66E-BDE2A0E5D217}" presName="sibTrans" presStyleLbl="sibTrans2D1" presStyleIdx="1" presStyleCnt="3"/>
      <dgm:spPr/>
    </dgm:pt>
    <dgm:pt modelId="{96733691-6EC2-4445-B6C7-D0013148568D}" type="pres">
      <dgm:prSet presAssocID="{D05DF6E1-9F76-4E81-81D2-EA08DA12D0E5}" presName="node" presStyleLbl="node1" presStyleIdx="2" presStyleCnt="3" custScaleX="208952">
        <dgm:presLayoutVars>
          <dgm:bulletEnabled val="1"/>
        </dgm:presLayoutVars>
      </dgm:prSet>
      <dgm:spPr/>
    </dgm:pt>
    <dgm:pt modelId="{A2B56AB8-613F-4525-85C4-DFBCA2DC2655}" type="pres">
      <dgm:prSet presAssocID="{D05DF6E1-9F76-4E81-81D2-EA08DA12D0E5}" presName="dummy" presStyleCnt="0"/>
      <dgm:spPr/>
    </dgm:pt>
    <dgm:pt modelId="{ECE74DFC-C286-4BB8-8722-0822A5FC0FEC}" type="pres">
      <dgm:prSet presAssocID="{E35BFA7D-FAF1-468E-A99B-EEC1445155D2}" presName="sibTrans" presStyleLbl="sibTrans2D1" presStyleIdx="2" presStyleCnt="3"/>
      <dgm:spPr/>
    </dgm:pt>
  </dgm:ptLst>
  <dgm:cxnLst>
    <dgm:cxn modelId="{BF01AF09-C56A-439C-B70C-3C7DF3CB2326}" type="presOf" srcId="{E35BFA7D-FAF1-468E-A99B-EEC1445155D2}" destId="{ECE74DFC-C286-4BB8-8722-0822A5FC0FEC}" srcOrd="0" destOrd="0" presId="urn:microsoft.com/office/officeart/2005/8/layout/radial6"/>
    <dgm:cxn modelId="{024DFB0E-78FD-494E-8B71-862DBFBC8F74}" srcId="{FFF764FE-8CA4-4D3F-9BA6-B5D16FFD4B94}" destId="{7D8BE890-2279-4404-95C0-C00E5989243A}" srcOrd="0" destOrd="0" parTransId="{D3E8449C-0068-4E1F-A373-BDD6CC25205A}" sibTransId="{985BC910-455D-4AF4-9B4F-FF81F6EE19D4}"/>
    <dgm:cxn modelId="{51708A13-56DA-44D5-98FE-920ECF1C5C24}" type="presOf" srcId="{FFF764FE-8CA4-4D3F-9BA6-B5D16FFD4B94}" destId="{94779BAB-0960-4BA4-938D-45BC37107CF5}" srcOrd="0" destOrd="0" presId="urn:microsoft.com/office/officeart/2005/8/layout/radial6"/>
    <dgm:cxn modelId="{36D06315-9AC6-47F8-B097-B228FFD61C75}" type="presOf" srcId="{4BBD5C37-4CAE-4357-8323-D2280FA57504}" destId="{6B428BC8-34EB-460A-9330-A508CF23946F}" srcOrd="0" destOrd="0" presId="urn:microsoft.com/office/officeart/2005/8/layout/radial6"/>
    <dgm:cxn modelId="{A285A72E-05A9-4947-B257-22DD329974D4}" type="presOf" srcId="{7D8BE890-2279-4404-95C0-C00E5989243A}" destId="{C767B9D2-46EA-46CF-A10F-B78436276046}" srcOrd="0" destOrd="0" presId="urn:microsoft.com/office/officeart/2005/8/layout/radial6"/>
    <dgm:cxn modelId="{76063A3C-41E3-4B9A-9BD1-F4B6C15CC011}" srcId="{7D8BE890-2279-4404-95C0-C00E5989243A}" destId="{B1D8E7EB-D3DE-410B-A684-B737B8DB604D}" srcOrd="0" destOrd="0" parTransId="{D8645DB2-D645-48F6-B2E2-EB2D5A478A9A}" sibTransId="{4BBD5C37-4CAE-4357-8323-D2280FA57504}"/>
    <dgm:cxn modelId="{EFF8AB47-E96C-488F-9684-6A880CAD8273}" srcId="{7D8BE890-2279-4404-95C0-C00E5989243A}" destId="{D05DF6E1-9F76-4E81-81D2-EA08DA12D0E5}" srcOrd="2" destOrd="0" parTransId="{BC019E6E-220C-470F-A987-490B7C20CCBB}" sibTransId="{E35BFA7D-FAF1-468E-A99B-EEC1445155D2}"/>
    <dgm:cxn modelId="{61BFB250-ACDE-4089-87D0-248FC46AA8E5}" srcId="{7D8BE890-2279-4404-95C0-C00E5989243A}" destId="{A55E5632-E628-4AF0-9A25-127696CB9B14}" srcOrd="1" destOrd="0" parTransId="{B7B58DAF-0228-4DBD-AFF9-A3EB094ADB61}" sibTransId="{2535AE2C-2735-4B7A-A66E-BDE2A0E5D217}"/>
    <dgm:cxn modelId="{E615B357-34E3-4E2D-8896-2D5723EC2C39}" type="presOf" srcId="{D05DF6E1-9F76-4E81-81D2-EA08DA12D0E5}" destId="{96733691-6EC2-4445-B6C7-D0013148568D}" srcOrd="0" destOrd="0" presId="urn:microsoft.com/office/officeart/2005/8/layout/radial6"/>
    <dgm:cxn modelId="{18FE6558-DC61-4ED4-AD16-D14B854012C4}" type="presOf" srcId="{A55E5632-E628-4AF0-9A25-127696CB9B14}" destId="{9ABEE649-7332-4927-BF11-9D1B81B5FB7F}" srcOrd="0" destOrd="0" presId="urn:microsoft.com/office/officeart/2005/8/layout/radial6"/>
    <dgm:cxn modelId="{A82A1882-3E72-435E-A771-64EFA5FDD658}" type="presOf" srcId="{B1D8E7EB-D3DE-410B-A684-B737B8DB604D}" destId="{1A1080FD-1699-4565-816D-87A3DEF1CD40}" srcOrd="0" destOrd="0" presId="urn:microsoft.com/office/officeart/2005/8/layout/radial6"/>
    <dgm:cxn modelId="{4B8BE6E9-AB44-4555-886C-15C1143511F7}" srcId="{FFF764FE-8CA4-4D3F-9BA6-B5D16FFD4B94}" destId="{1774D7FB-146F-44C5-9F8D-F176AA3B7792}" srcOrd="1" destOrd="0" parTransId="{F787A998-7756-4C92-B02B-454475C2A699}" sibTransId="{2343E796-179E-4B0C-82E0-0418CBFD4E32}"/>
    <dgm:cxn modelId="{3375B0EC-0AAC-496F-9A4C-6A90046E1286}" type="presOf" srcId="{2535AE2C-2735-4B7A-A66E-BDE2A0E5D217}" destId="{1DCD0C05-017A-49B2-8BD8-CD719931DFB4}" srcOrd="0" destOrd="0" presId="urn:microsoft.com/office/officeart/2005/8/layout/radial6"/>
    <dgm:cxn modelId="{9CD977CC-5B63-4DE0-B44F-9718E01D9ABD}" type="presParOf" srcId="{94779BAB-0960-4BA4-938D-45BC37107CF5}" destId="{C767B9D2-46EA-46CF-A10F-B78436276046}" srcOrd="0" destOrd="0" presId="urn:microsoft.com/office/officeart/2005/8/layout/radial6"/>
    <dgm:cxn modelId="{0B5CCB99-0FDA-4737-BA63-618D1A4F73AB}" type="presParOf" srcId="{94779BAB-0960-4BA4-938D-45BC37107CF5}" destId="{1A1080FD-1699-4565-816D-87A3DEF1CD40}" srcOrd="1" destOrd="0" presId="urn:microsoft.com/office/officeart/2005/8/layout/radial6"/>
    <dgm:cxn modelId="{C27F80D1-B22B-406B-9AC8-EB0533569390}" type="presParOf" srcId="{94779BAB-0960-4BA4-938D-45BC37107CF5}" destId="{100407EB-63A4-41C0-92E5-8C4759EE615E}" srcOrd="2" destOrd="0" presId="urn:microsoft.com/office/officeart/2005/8/layout/radial6"/>
    <dgm:cxn modelId="{D1403301-C291-436E-96CD-C81241970AA6}" type="presParOf" srcId="{94779BAB-0960-4BA4-938D-45BC37107CF5}" destId="{6B428BC8-34EB-460A-9330-A508CF23946F}" srcOrd="3" destOrd="0" presId="urn:microsoft.com/office/officeart/2005/8/layout/radial6"/>
    <dgm:cxn modelId="{2D75CB68-3DB3-482C-BF61-472B556B390E}" type="presParOf" srcId="{94779BAB-0960-4BA4-938D-45BC37107CF5}" destId="{9ABEE649-7332-4927-BF11-9D1B81B5FB7F}" srcOrd="4" destOrd="0" presId="urn:microsoft.com/office/officeart/2005/8/layout/radial6"/>
    <dgm:cxn modelId="{E328C410-5C48-43BE-8167-74C045852CA2}" type="presParOf" srcId="{94779BAB-0960-4BA4-938D-45BC37107CF5}" destId="{C4364FC7-C819-4154-9E61-8AC862EFF636}" srcOrd="5" destOrd="0" presId="urn:microsoft.com/office/officeart/2005/8/layout/radial6"/>
    <dgm:cxn modelId="{239E807E-5A32-4638-A1D9-A242E848F47D}" type="presParOf" srcId="{94779BAB-0960-4BA4-938D-45BC37107CF5}" destId="{1DCD0C05-017A-49B2-8BD8-CD719931DFB4}" srcOrd="6" destOrd="0" presId="urn:microsoft.com/office/officeart/2005/8/layout/radial6"/>
    <dgm:cxn modelId="{FD29761F-D72A-46BB-A613-57836A2F89B4}" type="presParOf" srcId="{94779BAB-0960-4BA4-938D-45BC37107CF5}" destId="{96733691-6EC2-4445-B6C7-D0013148568D}" srcOrd="7" destOrd="0" presId="urn:microsoft.com/office/officeart/2005/8/layout/radial6"/>
    <dgm:cxn modelId="{A2F0AF13-E879-4321-AB30-13EEED9AAC9C}" type="presParOf" srcId="{94779BAB-0960-4BA4-938D-45BC37107CF5}" destId="{A2B56AB8-613F-4525-85C4-DFBCA2DC2655}" srcOrd="8" destOrd="0" presId="urn:microsoft.com/office/officeart/2005/8/layout/radial6"/>
    <dgm:cxn modelId="{CEE94E1B-4C34-4F49-AA0F-1F599796EE47}" type="presParOf" srcId="{94779BAB-0960-4BA4-938D-45BC37107CF5}" destId="{ECE74DFC-C286-4BB8-8722-0822A5FC0FEC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1650C-3EAA-451F-9BEC-6A6782F893E3}">
      <dsp:nvSpPr>
        <dsp:cNvPr id="0" name=""/>
        <dsp:cNvSpPr/>
      </dsp:nvSpPr>
      <dsp:spPr>
        <a:xfrm>
          <a:off x="2569841" y="437667"/>
          <a:ext cx="2919847" cy="2919847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E74DFC-C286-4BB8-8722-0822A5FC0FEC}">
      <dsp:nvSpPr>
        <dsp:cNvPr id="0" name=""/>
        <dsp:cNvSpPr/>
      </dsp:nvSpPr>
      <dsp:spPr>
        <a:xfrm>
          <a:off x="2569841" y="437667"/>
          <a:ext cx="2919847" cy="2919847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D0C05-017A-49B2-8BD8-CD719931DFB4}">
      <dsp:nvSpPr>
        <dsp:cNvPr id="0" name=""/>
        <dsp:cNvSpPr/>
      </dsp:nvSpPr>
      <dsp:spPr>
        <a:xfrm>
          <a:off x="2569841" y="437667"/>
          <a:ext cx="2919847" cy="2919847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28BC8-34EB-460A-9330-A508CF23946F}">
      <dsp:nvSpPr>
        <dsp:cNvPr id="0" name=""/>
        <dsp:cNvSpPr/>
      </dsp:nvSpPr>
      <dsp:spPr>
        <a:xfrm>
          <a:off x="2569841" y="437667"/>
          <a:ext cx="2919847" cy="2919847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7B9D2-46EA-46CF-A10F-B78436276046}">
      <dsp:nvSpPr>
        <dsp:cNvPr id="0" name=""/>
        <dsp:cNvSpPr/>
      </dsp:nvSpPr>
      <dsp:spPr>
        <a:xfrm>
          <a:off x="2798465" y="1225880"/>
          <a:ext cx="2462599" cy="13434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000" kern="1200" dirty="0">
              <a:cs typeface="B Nazanin" panose="00000400000000000000" pitchFamily="2" charset="-78"/>
            </a:rPr>
            <a:t>انواع سرمایه</a:t>
          </a:r>
        </a:p>
      </dsp:txBody>
      <dsp:txXfrm>
        <a:off x="3159104" y="1422619"/>
        <a:ext cx="1741321" cy="949943"/>
      </dsp:txXfrm>
    </dsp:sp>
    <dsp:sp modelId="{1A1080FD-1699-4565-816D-87A3DEF1CD40}">
      <dsp:nvSpPr>
        <dsp:cNvPr id="0" name=""/>
        <dsp:cNvSpPr/>
      </dsp:nvSpPr>
      <dsp:spPr>
        <a:xfrm>
          <a:off x="3162988" y="1324"/>
          <a:ext cx="1733552" cy="9403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cs typeface="B Nazanin" panose="00000400000000000000" pitchFamily="2" charset="-78"/>
            </a:rPr>
            <a:t>اقتصادی</a:t>
          </a:r>
        </a:p>
      </dsp:txBody>
      <dsp:txXfrm>
        <a:off x="3416861" y="139042"/>
        <a:ext cx="1225806" cy="664959"/>
      </dsp:txXfrm>
    </dsp:sp>
    <dsp:sp modelId="{9ABEE649-7332-4927-BF11-9D1B81B5FB7F}">
      <dsp:nvSpPr>
        <dsp:cNvPr id="0" name=""/>
        <dsp:cNvSpPr/>
      </dsp:nvSpPr>
      <dsp:spPr>
        <a:xfrm>
          <a:off x="4541328" y="1427393"/>
          <a:ext cx="1829012" cy="9403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cs typeface="B Nazanin" panose="00000400000000000000" pitchFamily="2" charset="-78"/>
            </a:rPr>
            <a:t>اجتماعی</a:t>
          </a:r>
        </a:p>
      </dsp:txBody>
      <dsp:txXfrm>
        <a:off x="4809181" y="1565111"/>
        <a:ext cx="1293306" cy="664959"/>
      </dsp:txXfrm>
    </dsp:sp>
    <dsp:sp modelId="{96733691-6EC2-4445-B6C7-D0013148568D}">
      <dsp:nvSpPr>
        <dsp:cNvPr id="0" name=""/>
        <dsp:cNvSpPr/>
      </dsp:nvSpPr>
      <dsp:spPr>
        <a:xfrm>
          <a:off x="3217564" y="2853463"/>
          <a:ext cx="1624401" cy="9403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cs typeface="B Nazanin" panose="00000400000000000000" pitchFamily="2" charset="-78"/>
            </a:rPr>
            <a:t>فرهنگی</a:t>
          </a:r>
        </a:p>
      </dsp:txBody>
      <dsp:txXfrm>
        <a:off x="3455452" y="2991181"/>
        <a:ext cx="1148625" cy="664959"/>
      </dsp:txXfrm>
    </dsp:sp>
    <dsp:sp modelId="{8EC7599F-146C-4004-BBE6-27A8585F48A6}">
      <dsp:nvSpPr>
        <dsp:cNvPr id="0" name=""/>
        <dsp:cNvSpPr/>
      </dsp:nvSpPr>
      <dsp:spPr>
        <a:xfrm>
          <a:off x="1757659" y="1427393"/>
          <a:ext cx="1692072" cy="9403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kern="1200" dirty="0">
              <a:cs typeface="B Nazanin" panose="00000400000000000000" pitchFamily="2" charset="-78"/>
            </a:rPr>
            <a:t>نمادین</a:t>
          </a:r>
        </a:p>
      </dsp:txBody>
      <dsp:txXfrm>
        <a:off x="2005457" y="1565111"/>
        <a:ext cx="1196476" cy="6649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74DFC-C286-4BB8-8722-0822A5FC0FEC}">
      <dsp:nvSpPr>
        <dsp:cNvPr id="0" name=""/>
        <dsp:cNvSpPr/>
      </dsp:nvSpPr>
      <dsp:spPr>
        <a:xfrm>
          <a:off x="2741475" y="480267"/>
          <a:ext cx="3202218" cy="3202218"/>
        </a:xfrm>
        <a:prstGeom prst="blockArc">
          <a:avLst>
            <a:gd name="adj1" fmla="val 9000000"/>
            <a:gd name="adj2" fmla="val 162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D0C05-017A-49B2-8BD8-CD719931DFB4}">
      <dsp:nvSpPr>
        <dsp:cNvPr id="0" name=""/>
        <dsp:cNvSpPr/>
      </dsp:nvSpPr>
      <dsp:spPr>
        <a:xfrm>
          <a:off x="2741475" y="480267"/>
          <a:ext cx="3202218" cy="3202218"/>
        </a:xfrm>
        <a:prstGeom prst="blockArc">
          <a:avLst>
            <a:gd name="adj1" fmla="val 1800000"/>
            <a:gd name="adj2" fmla="val 90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28BC8-34EB-460A-9330-A508CF23946F}">
      <dsp:nvSpPr>
        <dsp:cNvPr id="0" name=""/>
        <dsp:cNvSpPr/>
      </dsp:nvSpPr>
      <dsp:spPr>
        <a:xfrm>
          <a:off x="2741475" y="480267"/>
          <a:ext cx="3202218" cy="3202218"/>
        </a:xfrm>
        <a:prstGeom prst="blockArc">
          <a:avLst>
            <a:gd name="adj1" fmla="val 16200000"/>
            <a:gd name="adj2" fmla="val 1800000"/>
            <a:gd name="adj3" fmla="val 463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7B9D2-46EA-46CF-A10F-B78436276046}">
      <dsp:nvSpPr>
        <dsp:cNvPr id="0" name=""/>
        <dsp:cNvSpPr/>
      </dsp:nvSpPr>
      <dsp:spPr>
        <a:xfrm>
          <a:off x="3000067" y="1106739"/>
          <a:ext cx="2701300" cy="14736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cs typeface="B Nazanin" panose="00000400000000000000" pitchFamily="2" charset="-78"/>
            </a:rPr>
            <a:t>فرا چالش ها</a:t>
          </a:r>
        </a:p>
      </dsp:txBody>
      <dsp:txXfrm>
        <a:off x="3395663" y="1322549"/>
        <a:ext cx="1910108" cy="1042020"/>
      </dsp:txXfrm>
    </dsp:sp>
    <dsp:sp modelId="{1A1080FD-1699-4565-816D-87A3DEF1CD40}">
      <dsp:nvSpPr>
        <dsp:cNvPr id="0" name=""/>
        <dsp:cNvSpPr/>
      </dsp:nvSpPr>
      <dsp:spPr>
        <a:xfrm>
          <a:off x="3391791" y="1629"/>
          <a:ext cx="1901586" cy="1031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cs typeface="B Nazanin" panose="00000400000000000000" pitchFamily="2" charset="-78"/>
            </a:rPr>
            <a:t>اجتماعی</a:t>
          </a:r>
        </a:p>
      </dsp:txBody>
      <dsp:txXfrm>
        <a:off x="3670272" y="152696"/>
        <a:ext cx="1344624" cy="729414"/>
      </dsp:txXfrm>
    </dsp:sp>
    <dsp:sp modelId="{9ABEE649-7332-4927-BF11-9D1B81B5FB7F}">
      <dsp:nvSpPr>
        <dsp:cNvPr id="0" name=""/>
        <dsp:cNvSpPr/>
      </dsp:nvSpPr>
      <dsp:spPr>
        <a:xfrm>
          <a:off x="4693876" y="2347589"/>
          <a:ext cx="2006299" cy="1031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cs typeface="B Nazanin" panose="00000400000000000000" pitchFamily="2" charset="-78"/>
            </a:rPr>
            <a:t>اخلاقی</a:t>
          </a:r>
        </a:p>
      </dsp:txBody>
      <dsp:txXfrm>
        <a:off x="4987692" y="2498656"/>
        <a:ext cx="1418667" cy="729414"/>
      </dsp:txXfrm>
    </dsp:sp>
    <dsp:sp modelId="{96733691-6EC2-4445-B6C7-D0013148568D}">
      <dsp:nvSpPr>
        <dsp:cNvPr id="0" name=""/>
        <dsp:cNvSpPr/>
      </dsp:nvSpPr>
      <dsp:spPr>
        <a:xfrm>
          <a:off x="1910424" y="2347589"/>
          <a:ext cx="2155440" cy="1031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cs typeface="B Nazanin" panose="00000400000000000000" pitchFamily="2" charset="-78"/>
            </a:rPr>
            <a:t>زیست محیطی</a:t>
          </a:r>
        </a:p>
      </dsp:txBody>
      <dsp:txXfrm>
        <a:off x="2226081" y="2498656"/>
        <a:ext cx="1524126" cy="729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004FC-9F5D-4D0A-B10D-629D58D83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71853-1707-417E-AA5E-38D672E35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A029A-2E4A-4CBA-9DD0-0D71C5AB2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AF198-1DEE-4722-9984-02AF0DFF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A8B51-F469-499A-8BB7-2D2159ED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36223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04FA4-E1F2-4195-869D-100F41198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5D7A0-F2F5-4D34-86CD-67DD84561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9B0BB-455A-4512-B1BD-FFD7D97A8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C8C84-77C9-47DA-B2A7-9D2E66B6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11FB4-AB19-40F1-A706-992F4946D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63567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DBC2-6117-4C5C-B1EB-1C6C11FEC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F3263-9C98-4A8A-B2C2-96C637B07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A9AE6-DDD0-435B-88E8-64EB4F25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AE350-5BD5-47E0-9D66-FEAE580D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88321-305B-49FE-BA85-1434746F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58790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15F26-68A4-4BFD-8D00-8F4F0098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D92CD-2F68-4171-8012-A73B008C8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0DCB1-4E2E-4C9D-95AD-DDF6A8D1B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23F8B-7715-4AC3-89BB-85E2589D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857811-9A26-4DE2-AD1E-FDCADFB0A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88415-C375-412B-AFA8-D7125DB5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73711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AED59-A5CB-40C2-95C2-961CB9FE1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2B0DF-3076-464F-B006-84E3B4728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F4D3F-C60C-47D6-A8FB-BC0D63CF9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0A1554-72FD-4D18-9662-C0D300203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2D6705-ED3A-4252-9FCD-039839CCA9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E279E9-2A64-4B27-8E04-8A2BC6EB3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61416D-3E42-4FC4-8A70-A6F27F68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739226-8E58-45E6-BEEF-E81BADDD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2350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05F59-61FF-464A-B017-22A6DE849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ADF5D-307A-4DC7-8B0B-B9558A3EB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B44582-3C7D-4932-A5A7-38D49BBE5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6AF10-9397-42F3-B10A-95A59DA6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0257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A07472-A6D8-448A-9669-AE6CCF9B8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91CCDF-BC87-40E5-8F76-AFDF300C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D0C5B-1DE9-4802-84E5-3E4753654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4930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B848-7EE4-466A-A532-A209A4A0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4592F-A00D-4D9F-9EF8-98CE776E1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8FEAB-03B3-41F2-8F10-26BAD1609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F4E9A-3575-40B2-BC4B-9C5105F84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CC28C-0B67-47CF-800C-A32AD7165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1FA05-DD55-452E-AF0F-87F68B49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8725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6171-396D-4BA0-848E-410231E93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B12FDF-8C47-45F3-952F-25E588C12E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19283-DEBB-4597-90F4-CF5EC0A6A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16DA5-621D-478E-9D33-C1EC10BB6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A05C70-D26A-4D57-8B4A-C75718EB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CAC34-BDF0-4E14-9190-95C814F0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1044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E68E9-BC3C-41FC-A647-6C0038C80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1AE0B-4829-4424-9BAB-74D51B973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DD45-3746-47D5-8BE3-E42EEC2F4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22BB1-9EC7-4F35-A470-E068B454D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86144-6473-4C6D-AEBB-231B6EE67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368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A8F70E-05D0-44E8-BBB1-A445D9730D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732482-1EE4-4826-952F-0AEC066BF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F46CA-88C0-49C2-A99E-AA8C683A1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80133-C296-4260-87BA-855F36AA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C1BB8-7D28-47B7-9BA4-57160A62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5103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8567C-5CC6-4570-92CC-760BF56DD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2B068-207C-4E9F-8602-F507D7E73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916A2-2A3A-4000-B375-5B4AB420E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C0487-B4DA-40F1-82F2-4B2D1939BA61}" type="datetimeFigureOut">
              <a:rPr lang="fa-IR" smtClean="0"/>
              <a:t>06/03/1446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4B7BD-37FC-44DA-AE6A-A168209CC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E3C9B-F4A2-42B2-B1C9-9007A0E41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A37C5-79D7-4738-B82A-6B52858DBD7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9185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f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4E7416-B203-4C14-A2FC-FEE8A91656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61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54B8EC-5D42-4093-86C1-5453F9C70C9C}"/>
              </a:ext>
            </a:extLst>
          </p:cNvPr>
          <p:cNvGrpSpPr/>
          <p:nvPr/>
        </p:nvGrpSpPr>
        <p:grpSpPr>
          <a:xfrm>
            <a:off x="1838" y="0"/>
            <a:ext cx="5826717" cy="5767252"/>
            <a:chOff x="1838" y="0"/>
            <a:chExt cx="5826717" cy="5767252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EA5B0407-C9AF-4779-9B92-A2074D50A749}"/>
                </a:ext>
              </a:extLst>
            </p:cNvPr>
            <p:cNvSpPr/>
            <p:nvPr/>
          </p:nvSpPr>
          <p:spPr>
            <a:xfrm flipV="1">
              <a:off x="317356" y="0"/>
              <a:ext cx="551119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86B4368-EFA9-400A-8F16-48114B0F8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" y="0"/>
              <a:ext cx="5647464" cy="5767252"/>
            </a:xfrm>
            <a:prstGeom prst="flowChartMerge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EC22644-5012-4722-82CD-1FB47FE25C9F}"/>
              </a:ext>
            </a:extLst>
          </p:cNvPr>
          <p:cNvGrpSpPr/>
          <p:nvPr/>
        </p:nvGrpSpPr>
        <p:grpSpPr>
          <a:xfrm>
            <a:off x="2572441" y="1159245"/>
            <a:ext cx="5997972" cy="5767252"/>
            <a:chOff x="2777509" y="1047559"/>
            <a:chExt cx="5997972" cy="5767252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89269D7B-7933-4E3D-A220-731B62FDA7C7}"/>
                </a:ext>
              </a:extLst>
            </p:cNvPr>
            <p:cNvSpPr/>
            <p:nvPr/>
          </p:nvSpPr>
          <p:spPr>
            <a:xfrm>
              <a:off x="2777509" y="1047559"/>
              <a:ext cx="581871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A0CAFCF-AFDD-4179-BB77-3C5BDDD9E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6762" y="1047559"/>
              <a:ext cx="5818719" cy="5718267"/>
            </a:xfrm>
            <a:prstGeom prst="triangle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42EC020-87CB-407B-840F-8AD1688BF6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972" y="18696"/>
            <a:ext cx="1124961" cy="1140549"/>
          </a:xfrm>
          <a:prstGeom prst="flowChartConnector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CECC67-F773-47D8-9DE8-5C1E99509E3D}"/>
              </a:ext>
            </a:extLst>
          </p:cNvPr>
          <p:cNvSpPr txBox="1"/>
          <p:nvPr/>
        </p:nvSpPr>
        <p:spPr>
          <a:xfrm>
            <a:off x="7282118" y="1505811"/>
            <a:ext cx="4584666" cy="14888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کمیسیون حکمرانی سازمانی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اتاق بازرگانی، صنایع، معادن و کشاورزی تهران</a:t>
            </a:r>
          </a:p>
          <a:p>
            <a:pPr algn="ctr">
              <a:lnSpc>
                <a:spcPct val="150000"/>
              </a:lnSpc>
            </a:pPr>
            <a:r>
              <a:rPr lang="fa-IR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35D912-94BD-463C-99DB-B4BDFD75109F}"/>
              </a:ext>
            </a:extLst>
          </p:cNvPr>
          <p:cNvSpPr txBox="1"/>
          <p:nvPr/>
        </p:nvSpPr>
        <p:spPr>
          <a:xfrm>
            <a:off x="7841842" y="5082845"/>
            <a:ext cx="382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ارائه دهنده: مصطفی رنجبر کبوترخانی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D6066E-3733-4FE7-9619-97D6F1BD39CE}"/>
              </a:ext>
            </a:extLst>
          </p:cNvPr>
          <p:cNvSpPr txBox="1"/>
          <p:nvPr/>
        </p:nvSpPr>
        <p:spPr>
          <a:xfrm>
            <a:off x="8858813" y="5582585"/>
            <a:ext cx="1787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شهریور ماه 1403</a:t>
            </a:r>
            <a:endParaRPr lang="en-US" sz="16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56F8CB-F9CF-4030-AA54-EC34116D0554}"/>
              </a:ext>
            </a:extLst>
          </p:cNvPr>
          <p:cNvSpPr txBox="1"/>
          <p:nvPr/>
        </p:nvSpPr>
        <p:spPr>
          <a:xfrm>
            <a:off x="7148353" y="3338884"/>
            <a:ext cx="45148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نظام ارزیابی زیست محیطی، اجتماعی</a:t>
            </a:r>
          </a:p>
          <a:p>
            <a:pPr algn="ctr" rtl="1"/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و حکمرانی سازمانی</a:t>
            </a:r>
            <a:endParaRPr lang="en-US" sz="24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186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1470660" y="1152525"/>
            <a:ext cx="8458472" cy="534352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fa-IR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اصول سرمایه گذاری مبتنی بر</a:t>
            </a:r>
          </a:p>
          <a:p>
            <a:pPr algn="ctr" rtl="1">
              <a:lnSpc>
                <a:spcPct val="200000"/>
              </a:lnSpc>
            </a:pPr>
            <a:r>
              <a:rPr lang="fa-IR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محیط زیست ، اجتماع و نظام حکمرانی</a:t>
            </a:r>
          </a:p>
          <a:p>
            <a:pPr algn="ctr">
              <a:lnSpc>
                <a:spcPct val="2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(ESG)</a:t>
            </a:r>
          </a:p>
        </p:txBody>
      </p:sp>
    </p:spTree>
    <p:extLst>
      <p:ext uri="{BB962C8B-B14F-4D97-AF65-F5344CB8AC3E}">
        <p14:creationId xmlns:p14="http://schemas.microsoft.com/office/powerpoint/2010/main" val="2353952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14A19D7-2388-40DC-988B-62819FE7D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6540"/>
            <a:ext cx="12192000" cy="531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62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970DDC4-70A5-4A6C-8198-575B80AB8D60}"/>
              </a:ext>
            </a:extLst>
          </p:cNvPr>
          <p:cNvSpPr/>
          <p:nvPr/>
        </p:nvSpPr>
        <p:spPr>
          <a:xfrm>
            <a:off x="1470660" y="1152525"/>
            <a:ext cx="8458472" cy="534352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fa-IR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انواع سرمایه </a:t>
            </a:r>
          </a:p>
          <a:p>
            <a:pPr algn="ctr" rtl="1">
              <a:lnSpc>
                <a:spcPct val="200000"/>
              </a:lnSpc>
            </a:pPr>
            <a:r>
              <a:rPr lang="fa-IR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در مفاهیم اقتصادی و علوم اجتماعی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601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E2966AE-E5C2-47FA-BDAD-13938151B31C}"/>
              </a:ext>
            </a:extLst>
          </p:cNvPr>
          <p:cNvSpPr/>
          <p:nvPr/>
        </p:nvSpPr>
        <p:spPr>
          <a:xfrm>
            <a:off x="5154857" y="2676525"/>
            <a:ext cx="6248400" cy="1009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000" dirty="0">
                <a:cs typeface="B Nazanin" panose="00000400000000000000" pitchFamily="2" charset="-78"/>
              </a:rPr>
              <a:t>سرمایه متعلق به یک فرد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A355E68-1BD2-4268-917F-56BA95DC7DF9}"/>
              </a:ext>
            </a:extLst>
          </p:cNvPr>
          <p:cNvSpPr/>
          <p:nvPr/>
        </p:nvSpPr>
        <p:spPr>
          <a:xfrm>
            <a:off x="3914775" y="3933825"/>
            <a:ext cx="5267325" cy="1009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000" dirty="0">
                <a:cs typeface="B Nazanin" panose="00000400000000000000" pitchFamily="2" charset="-78"/>
              </a:rPr>
              <a:t>سرمایه برای دو یا چند شریک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5ECFD14-CEB8-431F-BAD4-51814D93595D}"/>
              </a:ext>
            </a:extLst>
          </p:cNvPr>
          <p:cNvSpPr/>
          <p:nvPr/>
        </p:nvSpPr>
        <p:spPr>
          <a:xfrm>
            <a:off x="2076450" y="5114925"/>
            <a:ext cx="5267325" cy="1009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4000" dirty="0">
                <a:cs typeface="B Nazanin" panose="00000400000000000000" pitchFamily="2" charset="-78"/>
              </a:rPr>
              <a:t>سرمایه مبتنی بر میزان سهام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777214-69E6-4A3E-B491-329D511E9F98}"/>
              </a:ext>
            </a:extLst>
          </p:cNvPr>
          <p:cNvSpPr/>
          <p:nvPr/>
        </p:nvSpPr>
        <p:spPr>
          <a:xfrm>
            <a:off x="3491576" y="1211956"/>
            <a:ext cx="3733800" cy="114054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200" dirty="0">
                <a:solidFill>
                  <a:schemeClr val="tx1"/>
                </a:solidFill>
                <a:cs typeface="B Nazanin" panose="00000400000000000000" pitchFamily="2" charset="-78"/>
              </a:rPr>
              <a:t>انواع سرمایه برمبنای شرکت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557247-6489-4E1D-B357-27B03958B8A1}"/>
              </a:ext>
            </a:extLst>
          </p:cNvPr>
          <p:cNvSpPr/>
          <p:nvPr/>
        </p:nvSpPr>
        <p:spPr>
          <a:xfrm>
            <a:off x="466724" y="2924175"/>
            <a:ext cx="3324225" cy="13335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توجه یا تمرکز اصلی</a:t>
            </a:r>
          </a:p>
          <a:p>
            <a:pPr algn="ctr" rtl="1"/>
            <a:r>
              <a:rPr lang="fa-IR" sz="2800" dirty="0">
                <a:cs typeface="B Nazanin" panose="00000400000000000000" pitchFamily="2" charset="-78"/>
              </a:rPr>
              <a:t> بر سرمایه اقتصادی</a:t>
            </a:r>
          </a:p>
        </p:txBody>
      </p:sp>
    </p:spTree>
    <p:extLst>
      <p:ext uri="{BB962C8B-B14F-4D97-AF65-F5344CB8AC3E}">
        <p14:creationId xmlns:p14="http://schemas.microsoft.com/office/powerpoint/2010/main" val="4208633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6667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777214-69E6-4A3E-B491-329D511E9F98}"/>
              </a:ext>
            </a:extLst>
          </p:cNvPr>
          <p:cNvSpPr/>
          <p:nvPr/>
        </p:nvSpPr>
        <p:spPr>
          <a:xfrm>
            <a:off x="2257425" y="1211956"/>
            <a:ext cx="7632700" cy="114054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200" dirty="0">
                <a:solidFill>
                  <a:schemeClr val="tx1"/>
                </a:solidFill>
                <a:cs typeface="B Nazanin" panose="00000400000000000000" pitchFamily="2" charset="-78"/>
              </a:rPr>
              <a:t>انواع سرمایه برمبنای نظریه های علوم اجتماعی (پیر بوردیو)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3261D98-0AF1-4081-BA91-3EE2D9A082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9529124"/>
              </p:ext>
            </p:extLst>
          </p:nvPr>
        </p:nvGraphicFramePr>
        <p:xfrm>
          <a:off x="34925" y="2707661"/>
          <a:ext cx="8128000" cy="3795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C1980757-6811-4509-B4EB-38364B9F3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2485502"/>
            <a:ext cx="4872038" cy="437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70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0970DDC4-70A5-4A6C-8198-575B80AB8D60}"/>
              </a:ext>
            </a:extLst>
          </p:cNvPr>
          <p:cNvSpPr/>
          <p:nvPr/>
        </p:nvSpPr>
        <p:spPr>
          <a:xfrm>
            <a:off x="1470660" y="1152525"/>
            <a:ext cx="8458472" cy="534352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200000"/>
              </a:lnSpc>
            </a:pPr>
            <a:r>
              <a:rPr lang="fa-IR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مسائل و چالش های پیش روی</a:t>
            </a:r>
          </a:p>
          <a:p>
            <a:pPr algn="ctr" rtl="1">
              <a:lnSpc>
                <a:spcPct val="200000"/>
              </a:lnSpc>
            </a:pPr>
            <a:r>
              <a:rPr lang="fa-IR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کسب و کارها در قرن 21</a:t>
            </a:r>
          </a:p>
        </p:txBody>
      </p:sp>
    </p:spTree>
    <p:extLst>
      <p:ext uri="{BB962C8B-B14F-4D97-AF65-F5344CB8AC3E}">
        <p14:creationId xmlns:p14="http://schemas.microsoft.com/office/powerpoint/2010/main" val="2837960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6667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777214-69E6-4A3E-B491-329D511E9F98}"/>
              </a:ext>
            </a:extLst>
          </p:cNvPr>
          <p:cNvSpPr/>
          <p:nvPr/>
        </p:nvSpPr>
        <p:spPr>
          <a:xfrm>
            <a:off x="847725" y="1211956"/>
            <a:ext cx="9042400" cy="114054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3200" dirty="0">
                <a:solidFill>
                  <a:schemeClr val="tx1"/>
                </a:solidFill>
                <a:cs typeface="B Nazanin" panose="00000400000000000000" pitchFamily="2" charset="-78"/>
              </a:rPr>
              <a:t>فرا چالش های کسب و کارها</a:t>
            </a:r>
          </a:p>
          <a:p>
            <a:pPr algn="ctr" rtl="1"/>
            <a:r>
              <a:rPr lang="fa-IR" sz="3200" dirty="0">
                <a:solidFill>
                  <a:schemeClr val="tx1"/>
                </a:solidFill>
                <a:cs typeface="B Nazanin" panose="00000400000000000000" pitchFamily="2" charset="-78"/>
              </a:rPr>
              <a:t> (هشتمین همایش روز جهانی مبارزه با فساد در اتاق بازرگانی تهران)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3261D98-0AF1-4081-BA91-3EE2D9A082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852782"/>
              </p:ext>
            </p:extLst>
          </p:nvPr>
        </p:nvGraphicFramePr>
        <p:xfrm>
          <a:off x="-123825" y="2737929"/>
          <a:ext cx="8610600" cy="3891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82D7002-DDAB-4835-BA9F-0101C4EB4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25" y="2676525"/>
            <a:ext cx="3124199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61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111832"/>
            <a:ext cx="12418262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5F22F3-703B-4060-BC2E-0D8C228D83D2}"/>
              </a:ext>
            </a:extLst>
          </p:cNvPr>
          <p:cNvSpPr/>
          <p:nvPr/>
        </p:nvSpPr>
        <p:spPr>
          <a:xfrm>
            <a:off x="6322262" y="3099164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>
                <a:cs typeface="B Nazanin" panose="00000400000000000000" pitchFamily="2" charset="-78"/>
              </a:rPr>
              <a:t>مخالفت یا مقاومت در برابر نظر کارکنان</a:t>
            </a:r>
            <a:endParaRPr lang="fa-IR" sz="3600" dirty="0">
              <a:cs typeface="B Nazanin" panose="000004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2910D4-CE2B-462F-8349-E1AEC6BA2B62}"/>
              </a:ext>
            </a:extLst>
          </p:cNvPr>
          <p:cNvSpPr/>
          <p:nvPr/>
        </p:nvSpPr>
        <p:spPr>
          <a:xfrm>
            <a:off x="6322262" y="4059217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>
                <a:cs typeface="B Nazanin" panose="00000400000000000000" pitchFamily="2" charset="-78"/>
              </a:rPr>
              <a:t>واکنش اجتماعی به کارکرد یک نرم‌افزار یا پلت فروم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BD5976-F89A-45ED-B5BA-02967F778D5E}"/>
              </a:ext>
            </a:extLst>
          </p:cNvPr>
          <p:cNvSpPr/>
          <p:nvPr/>
        </p:nvSpPr>
        <p:spPr>
          <a:xfrm>
            <a:off x="6322262" y="5023700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موضع شرکت در برابر سلامتی و بهداشت مردم و محیط‌زیست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2AB2F66-27FF-4094-A9EF-5E66ADDA9CE0}"/>
              </a:ext>
            </a:extLst>
          </p:cNvPr>
          <p:cNvSpPr/>
          <p:nvPr/>
        </p:nvSpPr>
        <p:spPr>
          <a:xfrm>
            <a:off x="6315154" y="6006635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موضع شرکت در برابر بهره‌کشی و استعمار افراد؛ </a:t>
            </a:r>
            <a:endParaRPr lang="fa-IR" sz="2400" dirty="0">
              <a:cs typeface="B Nazanin" panose="00000400000000000000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5CDCD16-4AD6-45D1-930B-87D8C53001C3}"/>
              </a:ext>
            </a:extLst>
          </p:cNvPr>
          <p:cNvSpPr/>
          <p:nvPr/>
        </p:nvSpPr>
        <p:spPr>
          <a:xfrm>
            <a:off x="638254" y="3094734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تجارت، حسابداری و حسابرسی غیراخلاقی</a:t>
            </a:r>
            <a:endParaRPr lang="fa-IR" sz="2400" dirty="0">
              <a:cs typeface="B Nazanin" panose="00000400000000000000" pitchFamily="2" charset="-78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EDD0C2E-9213-4D44-AA82-F208269B0CE9}"/>
              </a:ext>
            </a:extLst>
          </p:cNvPr>
          <p:cNvSpPr/>
          <p:nvPr/>
        </p:nvSpPr>
        <p:spPr>
          <a:xfrm>
            <a:off x="611938" y="4059217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کشف ناگهانی یک فساد مالی</a:t>
            </a:r>
            <a:endParaRPr lang="fa-IR" sz="2400" dirty="0">
              <a:cs typeface="B Nazanin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F04F8D-2E6C-49E9-AE03-34DF45872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79"/>
            <a:ext cx="2847975" cy="2575647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218237B-94CC-4882-9CAE-734C0F02F48B}"/>
              </a:ext>
            </a:extLst>
          </p:cNvPr>
          <p:cNvSpPr/>
          <p:nvPr/>
        </p:nvSpPr>
        <p:spPr>
          <a:xfrm>
            <a:off x="611938" y="5023700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>
                <a:cs typeface="B Nazanin" panose="00000400000000000000" pitchFamily="2" charset="-78"/>
              </a:rPr>
              <a:t>مرتبط شدن با اقدامات جرم محور و حتی جنایت‌کارانه</a:t>
            </a:r>
            <a:endParaRPr lang="fa-IR" sz="3600" dirty="0">
              <a:cs typeface="B Nazanin" panose="00000400000000000000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50441AE-0205-4C77-A28C-9D5B82658D2A}"/>
              </a:ext>
            </a:extLst>
          </p:cNvPr>
          <p:cNvSpPr/>
          <p:nvPr/>
        </p:nvSpPr>
        <p:spPr>
          <a:xfrm>
            <a:off x="611938" y="6005349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400" dirty="0">
                <a:cs typeface="B Nazanin" panose="00000400000000000000" pitchFamily="2" charset="-78"/>
              </a:rPr>
              <a:t>فروش قطعات ضایعاتی و معیوب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4002EC1-A3D5-4772-B4F9-ABB23E0B4346}"/>
              </a:ext>
            </a:extLst>
          </p:cNvPr>
          <p:cNvSpPr/>
          <p:nvPr/>
        </p:nvSpPr>
        <p:spPr>
          <a:xfrm>
            <a:off x="3817554" y="1421060"/>
            <a:ext cx="4156999" cy="114054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3200" dirty="0">
                <a:solidFill>
                  <a:schemeClr val="tx1"/>
                </a:solidFill>
                <a:cs typeface="B Nazanin" panose="00000400000000000000" pitchFamily="2" charset="-78"/>
              </a:rPr>
              <a:t>ابر چالش های کسب و کارها</a:t>
            </a:r>
          </a:p>
        </p:txBody>
      </p:sp>
    </p:spTree>
    <p:extLst>
      <p:ext uri="{BB962C8B-B14F-4D97-AF65-F5344CB8AC3E}">
        <p14:creationId xmlns:p14="http://schemas.microsoft.com/office/powerpoint/2010/main" val="138265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1470660" y="1501969"/>
            <a:ext cx="8458472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ارزش راست کرداری در کسب و کار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542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226262" y="111832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5F22F3-703B-4060-BC2E-0D8C228D83D2}"/>
              </a:ext>
            </a:extLst>
          </p:cNvPr>
          <p:cNvSpPr/>
          <p:nvPr/>
        </p:nvSpPr>
        <p:spPr>
          <a:xfrm>
            <a:off x="6145457" y="1314449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خودداری از فکر و اقدام کوتاه مدت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2910D4-CE2B-462F-8349-E1AEC6BA2B62}"/>
              </a:ext>
            </a:extLst>
          </p:cNvPr>
          <p:cNvSpPr/>
          <p:nvPr/>
        </p:nvSpPr>
        <p:spPr>
          <a:xfrm>
            <a:off x="5876925" y="2271711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حفظ روابط سالم با کلیه ذی نفعان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BD5976-F89A-45ED-B5BA-02967F778D5E}"/>
              </a:ext>
            </a:extLst>
          </p:cNvPr>
          <p:cNvSpPr/>
          <p:nvPr/>
        </p:nvSpPr>
        <p:spPr>
          <a:xfrm>
            <a:off x="5582977" y="3240880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800" dirty="0">
                <a:cs typeface="B Nazanin" panose="00000400000000000000" pitchFamily="2" charset="-78"/>
              </a:rPr>
              <a:t>فروش به عنوان یک اصل مهم در کسب وکار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2AB2F66-27FF-4094-A9EF-5E66ADDA9CE0}"/>
              </a:ext>
            </a:extLst>
          </p:cNvPr>
          <p:cNvSpPr/>
          <p:nvPr/>
        </p:nvSpPr>
        <p:spPr>
          <a:xfrm>
            <a:off x="5299075" y="4235008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شجاعتِ مقاومت در برابر اقدامات و رفتارهای غیرمنطقی و اخلاقی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5CDCD16-4AD6-45D1-930B-87D8C53001C3}"/>
              </a:ext>
            </a:extLst>
          </p:cNvPr>
          <p:cNvSpPr/>
          <p:nvPr/>
        </p:nvSpPr>
        <p:spPr>
          <a:xfrm>
            <a:off x="5003800" y="5229136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دریافت دیدگاه های متفاوت </a:t>
            </a:r>
          </a:p>
          <a:p>
            <a:pPr algn="ctr" rtl="1"/>
            <a:r>
              <a:rPr lang="fa-IR" sz="2800" dirty="0">
                <a:cs typeface="B Nazanin" panose="00000400000000000000" pitchFamily="2" charset="-78"/>
              </a:rPr>
              <a:t>به منظور تصمیم گیری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EDD0C2E-9213-4D44-AA82-F208269B0CE9}"/>
              </a:ext>
            </a:extLst>
          </p:cNvPr>
          <p:cNvSpPr/>
          <p:nvPr/>
        </p:nvSpPr>
        <p:spPr>
          <a:xfrm>
            <a:off x="4559300" y="6101204"/>
            <a:ext cx="5257800" cy="771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cs typeface="B Nazanin" panose="00000400000000000000" pitchFamily="2" charset="-78"/>
              </a:rPr>
              <a:t>توانایی انجام کار به صورت خلاقانه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89BE200-8905-4BB8-9F12-1693CE5BE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63" y="1273545"/>
            <a:ext cx="4200612" cy="472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30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1470660" y="1501969"/>
            <a:ext cx="8458472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اثرات راست کرداری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489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31555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CE939C-EB61-4D94-9297-4B6A880AAAA8}"/>
              </a:ext>
            </a:extLst>
          </p:cNvPr>
          <p:cNvSpPr/>
          <p:nvPr/>
        </p:nvSpPr>
        <p:spPr>
          <a:xfrm>
            <a:off x="600076" y="1127760"/>
            <a:ext cx="10240702" cy="548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فقدان راست کرداری شکست خود فرد و دیگران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چنین شکستی باعث ترس و اضطراب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رمز شادمانی راست کرداری است.</a:t>
            </a:r>
          </a:p>
          <a:p>
            <a:pPr marL="342900" indent="-342900" algn="ct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800" dirty="0">
                <a:cs typeface="B Nazanin" panose="00000400000000000000" pitchFamily="2" charset="-78"/>
              </a:rPr>
              <a:t>فقدان راست کرداری زندگی بشری را تضعیف می کند.</a:t>
            </a:r>
          </a:p>
          <a:p>
            <a:pPr algn="ctr" rtl="1">
              <a:lnSpc>
                <a:spcPct val="200000"/>
              </a:lnSpc>
            </a:pPr>
            <a:r>
              <a:rPr lang="fa-IR" sz="2800" dirty="0">
                <a:cs typeface="B Nazanin" panose="00000400000000000000" pitchFamily="2" charset="-78"/>
              </a:rPr>
              <a:t>نکته مهم: راست کرداری یک ویژگی افزودنی به کسب و کار نیست بلکه هسته و ذات کسب و کار است.</a:t>
            </a:r>
          </a:p>
          <a:p>
            <a:pPr algn="ctr" rtl="1">
              <a:lnSpc>
                <a:spcPct val="200000"/>
              </a:lnSpc>
            </a:pPr>
            <a:endParaRPr lang="fa-IR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3641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8BA133A-4E6E-2B02-22E2-45FAF5FE7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4" y="1388386"/>
            <a:ext cx="5873750" cy="3289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5BE5AA-CD7E-69FF-C7BF-2EF5C21C4DB0}"/>
              </a:ext>
            </a:extLst>
          </p:cNvPr>
          <p:cNvSpPr txBox="1"/>
          <p:nvPr/>
        </p:nvSpPr>
        <p:spPr>
          <a:xfrm>
            <a:off x="4081666" y="5178136"/>
            <a:ext cx="4028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sz="3600" b="1" dirty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anose="00000700000000000000" pitchFamily="2" charset="-78"/>
              </a:rPr>
              <a:t>از توجه شما سپاسگزارم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3384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480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B Nazanin</vt:lpstr>
      <vt:lpstr>B Titr</vt:lpstr>
      <vt:lpstr>Calibri</vt:lpstr>
      <vt:lpstr>Calibri Light</vt:lpstr>
      <vt:lpstr>IranNastaliq</vt:lpstr>
      <vt:lpstr>Open Sans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Nahid Majidi</cp:lastModifiedBy>
  <cp:revision>14</cp:revision>
  <dcterms:created xsi:type="dcterms:W3CDTF">2024-09-08T16:51:03Z</dcterms:created>
  <dcterms:modified xsi:type="dcterms:W3CDTF">2024-09-09T03:37:56Z</dcterms:modified>
</cp:coreProperties>
</file>