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6" r:id="rId4"/>
    <p:sldId id="263" r:id="rId5"/>
    <p:sldId id="265" r:id="rId6"/>
    <p:sldId id="267" r:id="rId7"/>
    <p:sldId id="268" r:id="rId8"/>
    <p:sldId id="269" r:id="rId9"/>
    <p:sldId id="270" r:id="rId10"/>
    <p:sldId id="271" r:id="rId11"/>
    <p:sldId id="364" r:id="rId12"/>
    <p:sldId id="365" r:id="rId13"/>
    <p:sldId id="366" r:id="rId14"/>
    <p:sldId id="367" r:id="rId15"/>
    <p:sldId id="368" r:id="rId16"/>
    <p:sldId id="360" r:id="rId17"/>
    <p:sldId id="363" r:id="rId18"/>
    <p:sldId id="362" r:id="rId19"/>
    <p:sldId id="361" r:id="rId20"/>
    <p:sldId id="26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838"/>
    <a:srgbClr val="5B9BD5"/>
    <a:srgbClr val="B0D5FA"/>
    <a:srgbClr val="2B4D89"/>
    <a:srgbClr val="294983"/>
    <a:srgbClr val="3259A0"/>
    <a:srgbClr val="33599D"/>
    <a:srgbClr val="254275"/>
    <a:srgbClr val="4B91D1"/>
    <a:srgbClr val="F2F8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363" autoAdjust="0"/>
    <p:restoredTop sz="95799" autoAdjust="0"/>
  </p:normalViewPr>
  <p:slideViewPr>
    <p:cSldViewPr snapToGrid="0">
      <p:cViewPr varScale="1">
        <p:scale>
          <a:sx n="110" d="100"/>
          <a:sy n="110" d="100"/>
        </p:scale>
        <p:origin x="264"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37F02-C29E-4DD1-8D15-C9E096F1BCB8}" type="datetimeFigureOut">
              <a:rPr lang="en-US" smtClean="0"/>
              <a:t>7/8/2024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E13590-5D4D-4A83-BB8C-FCFA5D8E200E}" type="slidenum">
              <a:rPr lang="en-US" smtClean="0"/>
              <a:t>‹#›</a:t>
            </a:fld>
            <a:endParaRPr lang="en-US"/>
          </a:p>
        </p:txBody>
      </p:sp>
    </p:spTree>
    <p:extLst>
      <p:ext uri="{BB962C8B-B14F-4D97-AF65-F5344CB8AC3E}">
        <p14:creationId xmlns:p14="http://schemas.microsoft.com/office/powerpoint/2010/main" val="3907108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E13590-5D4D-4A83-BB8C-FCFA5D8E200E}" type="slidenum">
              <a:rPr lang="en-US" smtClean="0"/>
              <a:t>1</a:t>
            </a:fld>
            <a:endParaRPr lang="en-US"/>
          </a:p>
        </p:txBody>
      </p:sp>
    </p:spTree>
    <p:extLst>
      <p:ext uri="{BB962C8B-B14F-4D97-AF65-F5344CB8AC3E}">
        <p14:creationId xmlns:p14="http://schemas.microsoft.com/office/powerpoint/2010/main" val="1952822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3A8C817-8E2A-4910-A5F0-244EAEA8FE14}"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3972134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A8C817-8E2A-4910-A5F0-244EAEA8FE14}"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1168046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A8C817-8E2A-4910-A5F0-244EAEA8FE14}"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2250104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3A8C817-8E2A-4910-A5F0-244EAEA8FE14}"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913057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3A8C817-8E2A-4910-A5F0-244EAEA8FE14}" type="datetimeFigureOut">
              <a:rPr lang="en-US" smtClean="0"/>
              <a:t>7/8/2024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3492791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3A8C817-8E2A-4910-A5F0-244EAEA8FE14}" type="datetimeFigureOut">
              <a:rPr lang="en-US" smtClean="0"/>
              <a:t>7/8/2024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3063217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A8C817-8E2A-4910-A5F0-244EAEA8FE14}" type="datetimeFigureOut">
              <a:rPr lang="en-US" smtClean="0"/>
              <a:t>7/8/2024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361770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3A8C817-8E2A-4910-A5F0-244EAEA8FE14}"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273752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3A8C817-8E2A-4910-A5F0-244EAEA8FE14}" type="datetimeFigureOut">
              <a:rPr lang="en-US" smtClean="0"/>
              <a:t>7/8/2024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1501069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A8C817-8E2A-4910-A5F0-244EAEA8FE14}"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2248067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A8C817-8E2A-4910-A5F0-244EAEA8FE14}" type="datetimeFigureOut">
              <a:rPr lang="en-US" smtClean="0"/>
              <a:t>7/8/2024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8DA9C-279F-4EFD-AC31-CB220F24C76E}" type="slidenum">
              <a:rPr lang="en-US" smtClean="0"/>
              <a:t>‹#›</a:t>
            </a:fld>
            <a:endParaRPr lang="en-US"/>
          </a:p>
        </p:txBody>
      </p:sp>
    </p:spTree>
    <p:extLst>
      <p:ext uri="{BB962C8B-B14F-4D97-AF65-F5344CB8AC3E}">
        <p14:creationId xmlns:p14="http://schemas.microsoft.com/office/powerpoint/2010/main" val="1494714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
            <a:lum/>
          </a:blip>
          <a:srcRect/>
          <a:stretch>
            <a:fillRect l="-20000" r="-2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A8C817-8E2A-4910-A5F0-244EAEA8FE14}" type="datetimeFigureOut">
              <a:rPr lang="en-US" smtClean="0"/>
              <a:t>7/8/2024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88DA9C-279F-4EFD-AC31-CB220F24C76E}" type="slidenum">
              <a:rPr lang="en-US" smtClean="0"/>
              <a:t>‹#›</a:t>
            </a:fld>
            <a:endParaRPr lang="en-US"/>
          </a:p>
        </p:txBody>
      </p:sp>
    </p:spTree>
    <p:extLst>
      <p:ext uri="{BB962C8B-B14F-4D97-AF65-F5344CB8AC3E}">
        <p14:creationId xmlns:p14="http://schemas.microsoft.com/office/powerpoint/2010/main" val="1214760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microsoft.com/office/2007/relationships/hdphoto" Target="../media/hdphoto1.wdp"/><Relationship Id="rId7"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4.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microsoft.com/office/2007/relationships/hdphoto" Target="../media/hdphoto1.wdp"/><Relationship Id="rId7"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3" Type="http://schemas.microsoft.com/office/2007/relationships/hdphoto" Target="../media/hdphoto1.wdp"/><Relationship Id="rId7"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23.jpeg"/></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3" Type="http://schemas.microsoft.com/office/2007/relationships/hdphoto" Target="../media/hdphoto1.wdp"/><Relationship Id="rId7"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29.jpeg"/><Relationship Id="rId3" Type="http://schemas.microsoft.com/office/2007/relationships/hdphoto" Target="../media/hdphoto1.wdp"/><Relationship Id="rId7" Type="http://schemas.openxmlformats.org/officeDocument/2006/relationships/image" Target="../media/image28.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30.jpeg"/></Relationships>
</file>

<file path=ppt/slides/_rels/slide13.xml.rels><?xml version="1.0" encoding="UTF-8" standalone="yes"?>
<Relationships xmlns="http://schemas.openxmlformats.org/package/2006/relationships"><Relationship Id="rId8" Type="http://schemas.openxmlformats.org/officeDocument/2006/relationships/image" Target="../media/image33.jpeg"/><Relationship Id="rId3" Type="http://schemas.microsoft.com/office/2007/relationships/hdphoto" Target="../media/hdphoto1.wdp"/><Relationship Id="rId7" Type="http://schemas.openxmlformats.org/officeDocument/2006/relationships/image" Target="../media/image32.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5.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38.jpeg"/><Relationship Id="rId3" Type="http://schemas.microsoft.com/office/2007/relationships/hdphoto" Target="../media/hdphoto1.wdp"/><Relationship Id="rId7" Type="http://schemas.openxmlformats.org/officeDocument/2006/relationships/image" Target="../media/image3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39.jpeg"/></Relationships>
</file>

<file path=ppt/slides/_rels/slide16.xml.rels><?xml version="1.0" encoding="UTF-8" standalone="yes"?>
<Relationships xmlns="http://schemas.openxmlformats.org/package/2006/relationships"><Relationship Id="rId8" Type="http://schemas.openxmlformats.org/officeDocument/2006/relationships/image" Target="../media/image42.jpeg"/><Relationship Id="rId3" Type="http://schemas.microsoft.com/office/2007/relationships/hdphoto" Target="../media/hdphoto1.wdp"/><Relationship Id="rId7" Type="http://schemas.openxmlformats.org/officeDocument/2006/relationships/image" Target="../media/image41.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5.jpeg"/><Relationship Id="rId5" Type="http://schemas.openxmlformats.org/officeDocument/2006/relationships/image" Target="../media/image4.jpeg"/><Relationship Id="rId10" Type="http://schemas.openxmlformats.org/officeDocument/2006/relationships/image" Target="../media/image44.png"/><Relationship Id="rId4" Type="http://schemas.openxmlformats.org/officeDocument/2006/relationships/image" Target="../media/image3.png"/><Relationship Id="rId9"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6.jpg"/><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8.jpg"/><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9.jfif"/><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2E05195-4176-40A5-73D7-A6B804A90EBC}"/>
              </a:ext>
            </a:extLst>
          </p:cNvPr>
          <p:cNvGrpSpPr/>
          <p:nvPr/>
        </p:nvGrpSpPr>
        <p:grpSpPr>
          <a:xfrm>
            <a:off x="-3821" y="785536"/>
            <a:ext cx="12192001" cy="5187307"/>
            <a:chOff x="-125510" y="1022858"/>
            <a:chExt cx="12192001" cy="5187307"/>
          </a:xfrm>
        </p:grpSpPr>
        <p:pic>
          <p:nvPicPr>
            <p:cNvPr id="9" name="Picture 8">
              <a:extLst>
                <a:ext uri="{FF2B5EF4-FFF2-40B4-BE49-F238E27FC236}">
                  <a16:creationId xmlns:a16="http://schemas.microsoft.com/office/drawing/2014/main" id="{354D8EC6-55D7-C69E-A996-B2490A7C75E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5">
                <a:alphaModFix amt="0"/>
              </a:blip>
              <a:srcRect/>
              <a:stretch>
                <a:fillRect/>
              </a:stretch>
            </a:blipFill>
          </p:spPr>
        </p:pic>
        <p:sp>
          <p:nvSpPr>
            <p:cNvPr id="10" name="Rectangle 9">
              <a:extLst>
                <a:ext uri="{FF2B5EF4-FFF2-40B4-BE49-F238E27FC236}">
                  <a16:creationId xmlns:a16="http://schemas.microsoft.com/office/drawing/2014/main" id="{B2B21DFD-0CA3-523C-422D-9F699B975E49}"/>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5" name="Group 4"/>
          <p:cNvGrpSpPr/>
          <p:nvPr/>
        </p:nvGrpSpPr>
        <p:grpSpPr>
          <a:xfrm>
            <a:off x="7148353" y="1305882"/>
            <a:ext cx="4852198" cy="3670605"/>
            <a:chOff x="7118903" y="1357698"/>
            <a:chExt cx="4852198" cy="2777402"/>
          </a:xfrm>
          <a:noFill/>
          <a:effectLst>
            <a:outerShdw blurRad="1016000" dir="21540000" sx="109000" sy="109000" algn="ctr" rotWithShape="0">
              <a:srgbClr val="000000">
                <a:alpha val="10000"/>
              </a:srgbClr>
            </a:outerShdw>
          </a:effectLst>
        </p:grpSpPr>
        <p:sp>
          <p:nvSpPr>
            <p:cNvPr id="23" name="Freeform 22"/>
            <p:cNvSpPr/>
            <p:nvPr/>
          </p:nvSpPr>
          <p:spPr>
            <a:xfrm>
              <a:off x="7118903" y="1357698"/>
              <a:ext cx="4852198" cy="1346926"/>
            </a:xfrm>
            <a:custGeom>
              <a:avLst/>
              <a:gdLst>
                <a:gd name="connsiteX0" fmla="*/ 749300 w 4852198"/>
                <a:gd name="connsiteY0" fmla="*/ 0 h 1346926"/>
                <a:gd name="connsiteX1" fmla="*/ 765669 w 4852198"/>
                <a:gd name="connsiteY1" fmla="*/ 14712 h 1346926"/>
                <a:gd name="connsiteX2" fmla="*/ 798371 w 4852198"/>
                <a:gd name="connsiteY2" fmla="*/ 4561 h 1346926"/>
                <a:gd name="connsiteX3" fmla="*/ 843613 w 4852198"/>
                <a:gd name="connsiteY3" fmla="*/ 0 h 1346926"/>
                <a:gd name="connsiteX4" fmla="*/ 3988737 w 4852198"/>
                <a:gd name="connsiteY4" fmla="*/ 0 h 1346926"/>
                <a:gd name="connsiteX5" fmla="*/ 4076118 w 4852198"/>
                <a:gd name="connsiteY5" fmla="*/ 17641 h 1346926"/>
                <a:gd name="connsiteX6" fmla="*/ 4080577 w 4852198"/>
                <a:gd name="connsiteY6" fmla="*/ 20062 h 1346926"/>
                <a:gd name="connsiteX7" fmla="*/ 4102898 w 4852198"/>
                <a:gd name="connsiteY7" fmla="*/ 0 h 1346926"/>
                <a:gd name="connsiteX8" fmla="*/ 4852198 w 4852198"/>
                <a:gd name="connsiteY8" fmla="*/ 673463 h 1346926"/>
                <a:gd name="connsiteX9" fmla="*/ 4102898 w 4852198"/>
                <a:gd name="connsiteY9" fmla="*/ 1346926 h 1346926"/>
                <a:gd name="connsiteX10" fmla="*/ 4080577 w 4852198"/>
                <a:gd name="connsiteY10" fmla="*/ 1326864 h 1346926"/>
                <a:gd name="connsiteX11" fmla="*/ 4076118 w 4852198"/>
                <a:gd name="connsiteY11" fmla="*/ 1329285 h 1346926"/>
                <a:gd name="connsiteX12" fmla="*/ 3988737 w 4852198"/>
                <a:gd name="connsiteY12" fmla="*/ 1346926 h 1346926"/>
                <a:gd name="connsiteX13" fmla="*/ 843613 w 4852198"/>
                <a:gd name="connsiteY13" fmla="*/ 1346926 h 1346926"/>
                <a:gd name="connsiteX14" fmla="*/ 798371 w 4852198"/>
                <a:gd name="connsiteY14" fmla="*/ 1342365 h 1346926"/>
                <a:gd name="connsiteX15" fmla="*/ 765669 w 4852198"/>
                <a:gd name="connsiteY15" fmla="*/ 1332214 h 1346926"/>
                <a:gd name="connsiteX16" fmla="*/ 749300 w 4852198"/>
                <a:gd name="connsiteY16" fmla="*/ 1346926 h 1346926"/>
                <a:gd name="connsiteX17" fmla="*/ 0 w 4852198"/>
                <a:gd name="connsiteY17" fmla="*/ 673463 h 134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52198" h="1346926">
                  <a:moveTo>
                    <a:pt x="749300" y="0"/>
                  </a:moveTo>
                  <a:lnTo>
                    <a:pt x="765669" y="14712"/>
                  </a:lnTo>
                  <a:lnTo>
                    <a:pt x="798371" y="4561"/>
                  </a:lnTo>
                  <a:cubicBezTo>
                    <a:pt x="812985" y="1570"/>
                    <a:pt x="828116" y="0"/>
                    <a:pt x="843613" y="0"/>
                  </a:cubicBezTo>
                  <a:lnTo>
                    <a:pt x="3988737" y="0"/>
                  </a:lnTo>
                  <a:cubicBezTo>
                    <a:pt x="4019732" y="0"/>
                    <a:pt x="4049260" y="6282"/>
                    <a:pt x="4076118" y="17641"/>
                  </a:cubicBezTo>
                  <a:lnTo>
                    <a:pt x="4080577" y="20062"/>
                  </a:lnTo>
                  <a:lnTo>
                    <a:pt x="4102898" y="0"/>
                  </a:lnTo>
                  <a:lnTo>
                    <a:pt x="4852198" y="673463"/>
                  </a:lnTo>
                  <a:lnTo>
                    <a:pt x="4102898" y="1346926"/>
                  </a:lnTo>
                  <a:lnTo>
                    <a:pt x="4080577" y="1326864"/>
                  </a:lnTo>
                  <a:lnTo>
                    <a:pt x="4076118" y="1329285"/>
                  </a:lnTo>
                  <a:cubicBezTo>
                    <a:pt x="4049260" y="1340644"/>
                    <a:pt x="4019732" y="1346926"/>
                    <a:pt x="3988737" y="1346926"/>
                  </a:cubicBezTo>
                  <a:lnTo>
                    <a:pt x="843613" y="1346926"/>
                  </a:lnTo>
                  <a:cubicBezTo>
                    <a:pt x="828116" y="1346926"/>
                    <a:pt x="812985" y="1345356"/>
                    <a:pt x="798371" y="1342365"/>
                  </a:cubicBezTo>
                  <a:lnTo>
                    <a:pt x="765669" y="1332214"/>
                  </a:lnTo>
                  <a:lnTo>
                    <a:pt x="749300" y="1346926"/>
                  </a:lnTo>
                  <a:lnTo>
                    <a:pt x="0" y="67346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8494590" y="2970688"/>
              <a:ext cx="2177304" cy="1164412"/>
            </a:xfrm>
            <a:prstGeom prst="rect">
              <a:avLst/>
            </a:prstGeom>
            <a:grpFill/>
          </p:spPr>
          <p:txBody>
            <a:bodyPr wrap="square" rtlCol="0">
              <a:spAutoFit/>
            </a:bodyPr>
            <a:lstStyle/>
            <a:p>
              <a:pPr algn="ctr" rtl="1"/>
              <a:endParaRPr lang="fa-IR" sz="1400" dirty="0">
                <a:ln w="0"/>
                <a:solidFill>
                  <a:srgbClr val="002060"/>
                </a:solidFill>
                <a:effectLst>
                  <a:reflection blurRad="6350" stA="53000" endA="300" endPos="35500" dir="5400000" sy="-90000" algn="bl" rotWithShape="0"/>
                </a:effectLst>
                <a:cs typeface="B Titr" panose="00000700000000000000" pitchFamily="2" charset="-78"/>
              </a:endParaRPr>
            </a:p>
            <a:p>
              <a:pPr algn="ctr" rtl="1"/>
              <a:r>
                <a:rPr lang="fa-IR" sz="2000" dirty="0">
                  <a:ln w="0"/>
                  <a:solidFill>
                    <a:srgbClr val="002060"/>
                  </a:solidFill>
                  <a:effectLst>
                    <a:reflection blurRad="6350" stA="53000" endA="300" endPos="35500" dir="5400000" sy="-90000" algn="bl" rotWithShape="0"/>
                  </a:effectLst>
                  <a:cs typeface="B Titr" panose="00000700000000000000" pitchFamily="2" charset="-78"/>
                </a:rPr>
                <a:t>بیست و یکمین دوره کنفرانس بین </a:t>
              </a:r>
              <a:r>
                <a:rPr lang="fa-IR" sz="2000" dirty="0" err="1">
                  <a:ln w="0"/>
                  <a:solidFill>
                    <a:srgbClr val="002060"/>
                  </a:solidFill>
                  <a:effectLst>
                    <a:reflection blurRad="6350" stA="53000" endA="300" endPos="35500" dir="5400000" sy="-90000" algn="bl" rotWithShape="0"/>
                  </a:effectLst>
                  <a:cs typeface="B Titr" panose="00000700000000000000" pitchFamily="2" charset="-78"/>
                </a:rPr>
                <a:t>المللی</a:t>
              </a:r>
              <a:r>
                <a:rPr lang="fa-IR" sz="2000" dirty="0">
                  <a:ln w="0"/>
                  <a:solidFill>
                    <a:srgbClr val="002060"/>
                  </a:solidFill>
                  <a:effectLst>
                    <a:reflection blurRad="6350" stA="53000" endA="300" endPos="35500" dir="5400000" sy="-90000" algn="bl" rotWithShape="0"/>
                  </a:effectLst>
                  <a:cs typeface="B Titr" panose="00000700000000000000" pitchFamily="2" charset="-78"/>
                </a:rPr>
                <a:t> مبارزه با فساد</a:t>
              </a:r>
              <a:endParaRPr lang="en-US" sz="2000" dirty="0">
                <a:ln w="0"/>
                <a:solidFill>
                  <a:srgbClr val="002060"/>
                </a:solidFill>
                <a:effectLst>
                  <a:reflection blurRad="6350" stA="53000" endA="300" endPos="35500" dir="5400000" sy="-90000" algn="bl" rotWithShape="0"/>
                </a:effectLst>
                <a:cs typeface="B Titr" panose="00000700000000000000" pitchFamily="2" charset="-78"/>
              </a:endParaRPr>
            </a:p>
            <a:p>
              <a:pPr algn="ctr" rtl="1"/>
              <a:r>
                <a:rPr lang="fa-IR" sz="2000" dirty="0">
                  <a:ln w="0"/>
                  <a:solidFill>
                    <a:srgbClr val="002060"/>
                  </a:solidFill>
                  <a:effectLst>
                    <a:reflection blurRad="6350" stA="53000" endA="300" endPos="35500" dir="5400000" sy="-90000" algn="bl" rotWithShape="0"/>
                  </a:effectLst>
                  <a:cs typeface="B Titr" panose="00000700000000000000" pitchFamily="2" charset="-78"/>
                </a:rPr>
                <a:t> </a:t>
              </a:r>
              <a:r>
                <a:rPr lang="en-GY" sz="2000" dirty="0">
                  <a:ln w="0"/>
                  <a:solidFill>
                    <a:srgbClr val="002060"/>
                  </a:solidFill>
                  <a:effectLst>
                    <a:reflection blurRad="6350" stA="53000" endA="300" endPos="35500" dir="5400000" sy="-90000" algn="bl" rotWithShape="0"/>
                  </a:effectLst>
                  <a:cs typeface="B Titr" panose="00000700000000000000" pitchFamily="2" charset="-78"/>
                </a:rPr>
                <a:t>(</a:t>
              </a:r>
              <a:r>
                <a:rPr lang="en-US" dirty="0">
                  <a:ln w="0"/>
                  <a:solidFill>
                    <a:srgbClr val="002060"/>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IACC</a:t>
              </a:r>
              <a:r>
                <a:rPr lang="en-US" sz="2000" dirty="0">
                  <a:ln w="0"/>
                  <a:solidFill>
                    <a:srgbClr val="002060"/>
                  </a:solidFill>
                  <a:effectLst>
                    <a:reflection blurRad="6350" stA="53000" endA="300" endPos="35500" dir="5400000" sy="-90000" algn="bl" rotWithShape="0"/>
                  </a:effectLst>
                  <a:cs typeface="B Titr" panose="00000700000000000000" pitchFamily="2" charset="-78"/>
                </a:rPr>
                <a:t>)</a:t>
              </a:r>
            </a:p>
          </p:txBody>
        </p:sp>
        <p:sp>
          <p:nvSpPr>
            <p:cNvPr id="29" name="TextBox 28"/>
            <p:cNvSpPr txBox="1"/>
            <p:nvPr/>
          </p:nvSpPr>
          <p:spPr>
            <a:xfrm>
              <a:off x="7634314" y="2565872"/>
              <a:ext cx="3821373" cy="349324"/>
            </a:xfrm>
            <a:prstGeom prst="rect">
              <a:avLst/>
            </a:prstGeom>
            <a:grpFill/>
          </p:spPr>
          <p:txBody>
            <a:bodyPr wrap="square" rtlCol="0">
              <a:spAutoFit/>
            </a:bodyPr>
            <a:lstStyle/>
            <a:p>
              <a:pPr algn="ctr" rtl="1"/>
              <a:r>
                <a:rPr lang="fa-IR" sz="2400" dirty="0">
                  <a:ln w="0"/>
                  <a:solidFill>
                    <a:srgbClr val="002060"/>
                  </a:solidFill>
                  <a:effectLst>
                    <a:reflection blurRad="6350" stA="53000" endA="300" endPos="35500" dir="5400000" sy="-90000" algn="bl" rotWithShape="0"/>
                  </a:effectLst>
                  <a:cs typeface="B Titr" panose="00000700000000000000" pitchFamily="2" charset="-78"/>
                </a:rPr>
                <a:t>گزارش سفر</a:t>
              </a:r>
            </a:p>
          </p:txBody>
        </p:sp>
      </p:gr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11972" y="18696"/>
            <a:ext cx="1124961" cy="1140549"/>
          </a:xfrm>
          <a:prstGeom prst="flowChartConnector">
            <a:avLst/>
          </a:prstGeom>
        </p:spPr>
      </p:pic>
      <p:sp>
        <p:nvSpPr>
          <p:cNvPr id="3" name="TextBox 2"/>
          <p:cNvSpPr txBox="1"/>
          <p:nvPr/>
        </p:nvSpPr>
        <p:spPr>
          <a:xfrm>
            <a:off x="7282118" y="1505811"/>
            <a:ext cx="4584666" cy="1488869"/>
          </a:xfrm>
          <a:prstGeom prst="rect">
            <a:avLst/>
          </a:prstGeom>
          <a:noFill/>
          <a:ln>
            <a:noFill/>
          </a:ln>
        </p:spPr>
        <p:txBody>
          <a:bodyPr wrap="square" rtlCol="0">
            <a:spAutoFit/>
          </a:bodyPr>
          <a:lstStyle/>
          <a:p>
            <a:pPr algn="ctr">
              <a:lnSpc>
                <a:spcPct val="150000"/>
              </a:lnSpc>
            </a:pPr>
            <a:r>
              <a:rPr lang="fa-IR" sz="2400" dirty="0">
                <a:ln w="0"/>
                <a:solidFill>
                  <a:srgbClr val="002060"/>
                </a:solidFill>
                <a:effectLst>
                  <a:reflection blurRad="6350" stA="53000" endA="300" endPos="35500" dir="5400000" sy="-90000" algn="bl" rotWithShape="0"/>
                </a:effectLst>
                <a:cs typeface="B Titr" panose="00000700000000000000" pitchFamily="2" charset="-78"/>
              </a:rPr>
              <a:t>کمیسیون حکمرانی سازمانی</a:t>
            </a:r>
          </a:p>
          <a:p>
            <a:pPr algn="ctr">
              <a:lnSpc>
                <a:spcPct val="150000"/>
              </a:lnSpc>
            </a:pPr>
            <a:r>
              <a:rPr lang="fa-IR" sz="2000" dirty="0">
                <a:ln w="0"/>
                <a:solidFill>
                  <a:srgbClr val="002060"/>
                </a:solidFill>
                <a:effectLst>
                  <a:reflection blurRad="6350" stA="53000" endA="300" endPos="35500" dir="5400000" sy="-90000" algn="bl" rotWithShape="0"/>
                </a:effectLst>
                <a:cs typeface="B Titr" panose="00000700000000000000" pitchFamily="2" charset="-78"/>
              </a:rPr>
              <a:t> اتاق بازرگانی، صنایع، معادن و کشاورزی تهران</a:t>
            </a:r>
          </a:p>
          <a:p>
            <a:pPr algn="ctr">
              <a:lnSpc>
                <a:spcPct val="150000"/>
              </a:lnSpc>
            </a:pPr>
            <a:r>
              <a:rPr lang="fa-IR" dirty="0">
                <a:ln w="0"/>
                <a:solidFill>
                  <a:srgbClr val="002060"/>
                </a:solidFill>
                <a:effectLst>
                  <a:reflection blurRad="6350" stA="53000" endA="300" endPos="35500" dir="5400000" sy="-90000" algn="bl" rotWithShape="0"/>
                </a:effectLst>
                <a:cs typeface="B Titr" panose="00000700000000000000" pitchFamily="2" charset="-78"/>
              </a:rPr>
              <a:t> </a:t>
            </a:r>
          </a:p>
        </p:txBody>
      </p:sp>
      <p:sp>
        <p:nvSpPr>
          <p:cNvPr id="6" name="TextBox 5">
            <a:extLst>
              <a:ext uri="{FF2B5EF4-FFF2-40B4-BE49-F238E27FC236}">
                <a16:creationId xmlns:a16="http://schemas.microsoft.com/office/drawing/2014/main" id="{963281C3-FD59-0847-40AD-7E63CCEE9E10}"/>
              </a:ext>
            </a:extLst>
          </p:cNvPr>
          <p:cNvSpPr txBox="1"/>
          <p:nvPr/>
        </p:nvSpPr>
        <p:spPr>
          <a:xfrm>
            <a:off x="8958355" y="5305052"/>
            <a:ext cx="1232190" cy="338554"/>
          </a:xfrm>
          <a:prstGeom prst="rect">
            <a:avLst/>
          </a:prstGeom>
          <a:noFill/>
        </p:spPr>
        <p:txBody>
          <a:bodyPr wrap="square" rtlCol="0">
            <a:spAutoFit/>
          </a:bodyPr>
          <a:lstStyle/>
          <a:p>
            <a:pPr algn="ctr"/>
            <a:r>
              <a:rPr lang="fa-IR" sz="1600" dirty="0">
                <a:ln w="0"/>
                <a:solidFill>
                  <a:srgbClr val="002060"/>
                </a:solidFill>
                <a:effectLst>
                  <a:reflection blurRad="6350" stA="53000" endA="300" endPos="35500" dir="5400000" sy="-90000" algn="bl" rotWithShape="0"/>
                </a:effectLst>
                <a:cs typeface="B Titr" panose="00000700000000000000" pitchFamily="2" charset="-78"/>
              </a:rPr>
              <a:t>تیرماه 1403</a:t>
            </a:r>
            <a:endParaRPr lang="en-US" sz="1600" dirty="0">
              <a:ln w="0"/>
              <a:solidFill>
                <a:srgbClr val="002060"/>
              </a:solidFill>
              <a:effectLst>
                <a:reflection blurRad="6350" stA="53000" endA="300" endPos="35500" dir="5400000" sy="-90000" algn="bl" rotWithShape="0"/>
              </a:effectLst>
              <a:cs typeface="B Titr" panose="00000700000000000000" pitchFamily="2" charset="-78"/>
            </a:endParaRPr>
          </a:p>
        </p:txBody>
      </p:sp>
      <p:grpSp>
        <p:nvGrpSpPr>
          <p:cNvPr id="28" name="Group 27">
            <a:extLst>
              <a:ext uri="{FF2B5EF4-FFF2-40B4-BE49-F238E27FC236}">
                <a16:creationId xmlns:a16="http://schemas.microsoft.com/office/drawing/2014/main" id="{D2E8C48C-35C8-4753-8D92-7C00301DA299}"/>
              </a:ext>
            </a:extLst>
          </p:cNvPr>
          <p:cNvGrpSpPr/>
          <p:nvPr/>
        </p:nvGrpSpPr>
        <p:grpSpPr>
          <a:xfrm>
            <a:off x="2817315" y="801786"/>
            <a:ext cx="5924056" cy="5802232"/>
            <a:chOff x="4484096" y="1254333"/>
            <a:chExt cx="5924056" cy="5802232"/>
          </a:xfrm>
        </p:grpSpPr>
        <p:sp>
          <p:nvSpPr>
            <p:cNvPr id="7" name="Isosceles Triangle 6"/>
            <p:cNvSpPr/>
            <p:nvPr/>
          </p:nvSpPr>
          <p:spPr>
            <a:xfrm>
              <a:off x="4484096" y="1254333"/>
              <a:ext cx="5818719" cy="5767252"/>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3DFFE21B-66E0-4772-900F-D661CC5D97F4}"/>
                </a:ext>
              </a:extLst>
            </p:cNvPr>
            <p:cNvSpPr/>
            <p:nvPr/>
          </p:nvSpPr>
          <p:spPr>
            <a:xfrm>
              <a:off x="4589433" y="1289313"/>
              <a:ext cx="5818719" cy="5767252"/>
            </a:xfrm>
            <a:prstGeom prst="triangl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3">
            <a:extLst>
              <a:ext uri="{FF2B5EF4-FFF2-40B4-BE49-F238E27FC236}">
                <a16:creationId xmlns:a16="http://schemas.microsoft.com/office/drawing/2014/main" id="{F104FA66-C474-49CB-86BA-E6A6D41678D3}"/>
              </a:ext>
            </a:extLst>
          </p:cNvPr>
          <p:cNvGrpSpPr/>
          <p:nvPr/>
        </p:nvGrpSpPr>
        <p:grpSpPr>
          <a:xfrm>
            <a:off x="10437" y="176140"/>
            <a:ext cx="5702022" cy="5880074"/>
            <a:chOff x="317356" y="-31531"/>
            <a:chExt cx="5702022" cy="5880074"/>
          </a:xfrm>
        </p:grpSpPr>
        <p:sp>
          <p:nvSpPr>
            <p:cNvPr id="8" name="Isosceles Triangle 7"/>
            <p:cNvSpPr/>
            <p:nvPr/>
          </p:nvSpPr>
          <p:spPr>
            <a:xfrm flipV="1">
              <a:off x="317356" y="-31531"/>
              <a:ext cx="5511199" cy="5767252"/>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Isosceles Triangle 18">
              <a:extLst>
                <a:ext uri="{FF2B5EF4-FFF2-40B4-BE49-F238E27FC236}">
                  <a16:creationId xmlns:a16="http://schemas.microsoft.com/office/drawing/2014/main" id="{37B167C2-0482-414A-AB38-E9E8E614F28B}"/>
                </a:ext>
              </a:extLst>
            </p:cNvPr>
            <p:cNvSpPr/>
            <p:nvPr/>
          </p:nvSpPr>
          <p:spPr>
            <a:xfrm flipV="1">
              <a:off x="508179" y="81291"/>
              <a:ext cx="5511199" cy="5767252"/>
            </a:xfrm>
            <a:prstGeom prst="triangle">
              <a:avLst/>
            </a:prstGeom>
            <a:blipFill dpi="0" rotWithShape="0">
              <a:blip r:embed="rId8"/>
              <a:srcRect/>
              <a:stretch>
                <a:fillRect t="-3000" r="-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104464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A77148D-BA0F-D4F5-2957-1252C57E254B}"/>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26F3C196-9121-1378-E8DF-01D2232E7006}"/>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C766C001-FBBD-8339-44AB-70A15E60B2DF}"/>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6282914" y="1136138"/>
            <a:ext cx="4746812"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کشور لیتوانی، از منظر اقتصاد، اجتماع و کیفیت حکمرانی</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pic>
        <p:nvPicPr>
          <p:cNvPr id="44" name="Picture 43">
            <a:extLst>
              <a:ext uri="{FF2B5EF4-FFF2-40B4-BE49-F238E27FC236}">
                <a16:creationId xmlns:a16="http://schemas.microsoft.com/office/drawing/2014/main" id="{DB1182F0-D9EC-402F-95C5-9A607CE4901F}"/>
              </a:ext>
            </a:extLst>
          </p:cNvPr>
          <p:cNvPicPr/>
          <p:nvPr/>
        </p:nvPicPr>
        <p:blipFill>
          <a:blip r:embed="rId6">
            <a:extLst>
              <a:ext uri="{28A0092B-C50C-407E-A947-70E740481C1C}">
                <a14:useLocalDpi xmlns:a14="http://schemas.microsoft.com/office/drawing/2010/main" val="0"/>
              </a:ext>
            </a:extLst>
          </a:blip>
          <a:stretch>
            <a:fillRect/>
          </a:stretch>
        </p:blipFill>
        <p:spPr>
          <a:xfrm>
            <a:off x="352052" y="986017"/>
            <a:ext cx="4087517" cy="46529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7" name="Rectangle 46">
            <a:extLst>
              <a:ext uri="{FF2B5EF4-FFF2-40B4-BE49-F238E27FC236}">
                <a16:creationId xmlns:a16="http://schemas.microsoft.com/office/drawing/2014/main" id="{96FF8F9E-8A9A-4116-9067-F009979628AD}"/>
              </a:ext>
            </a:extLst>
          </p:cNvPr>
          <p:cNvSpPr/>
          <p:nvPr/>
        </p:nvSpPr>
        <p:spPr>
          <a:xfrm>
            <a:off x="4628518" y="2025816"/>
            <a:ext cx="6401208" cy="2687531"/>
          </a:xfrm>
          <a:prstGeom prst="rect">
            <a:avLst/>
          </a:prstGeom>
        </p:spPr>
        <p:txBody>
          <a:bodyPr wrap="square">
            <a:spAutoFit/>
          </a:bodyPr>
          <a:lstStyle/>
          <a:p>
            <a:pPr algn="just" rtl="1">
              <a:lnSpc>
                <a:spcPct val="107000"/>
              </a:lnSpc>
              <a:spcAft>
                <a:spcPts val="800"/>
              </a:spcAft>
            </a:pPr>
            <a:r>
              <a:rPr lang="fa-IR" sz="1400" b="1" kern="100" dirty="0">
                <a:latin typeface="Aptos" panose="020B0004020202020204" pitchFamily="34" charset="0"/>
                <a:ea typeface="Aptos" panose="020B0004020202020204" pitchFamily="34" charset="0"/>
                <a:cs typeface="B Nazanin" panose="00000400000000000000" pitchFamily="2" charset="-78"/>
              </a:rPr>
              <a:t>جمعیت : 3 میلیون </a:t>
            </a:r>
          </a:p>
          <a:p>
            <a:pPr algn="just" rtl="1">
              <a:lnSpc>
                <a:spcPct val="107000"/>
              </a:lnSpc>
              <a:spcAft>
                <a:spcPts val="800"/>
              </a:spcAft>
            </a:pPr>
            <a:r>
              <a:rPr lang="fa-IR" sz="1400" b="1" kern="100" dirty="0" err="1">
                <a:effectLst/>
                <a:latin typeface="Aptos" panose="020B0004020202020204" pitchFamily="34" charset="0"/>
                <a:ea typeface="Aptos" panose="020B0004020202020204" pitchFamily="34" charset="0"/>
                <a:cs typeface="B Nazanin" panose="00000400000000000000" pitchFamily="2" charset="-78"/>
              </a:rPr>
              <a:t>همسایه‌ها</a:t>
            </a:r>
            <a:r>
              <a:rPr lang="fa-IR" sz="1400" b="1" kern="100" dirty="0">
                <a:effectLst/>
                <a:latin typeface="Aptos" panose="020B0004020202020204" pitchFamily="34" charset="0"/>
                <a:ea typeface="Aptos" panose="020B0004020202020204" pitchFamily="34" charset="0"/>
                <a:cs typeface="B Nazanin" panose="00000400000000000000" pitchFamily="2" charset="-78"/>
              </a:rPr>
              <a:t>: </a:t>
            </a:r>
            <a:r>
              <a:rPr lang="fa-IR" sz="1400" b="1" kern="100" dirty="0" err="1">
                <a:effectLst/>
                <a:latin typeface="Aptos" panose="020B0004020202020204" pitchFamily="34" charset="0"/>
                <a:ea typeface="Aptos" panose="020B0004020202020204" pitchFamily="34" charset="0"/>
                <a:cs typeface="B Nazanin" panose="00000400000000000000" pitchFamily="2" charset="-78"/>
              </a:rPr>
              <a:t>بلاروس</a:t>
            </a:r>
            <a:r>
              <a:rPr lang="fa-IR" sz="1400" b="1" kern="100" dirty="0">
                <a:effectLst/>
                <a:latin typeface="Aptos" panose="020B0004020202020204" pitchFamily="34" charset="0"/>
                <a:ea typeface="Aptos" panose="020B0004020202020204" pitchFamily="34" charset="0"/>
                <a:cs typeface="B Nazanin" panose="00000400000000000000" pitchFamily="2" charset="-78"/>
              </a:rPr>
              <a:t>، لهستان، لاتویا، روسیه</a:t>
            </a:r>
          </a:p>
          <a:p>
            <a:pPr algn="just" rtl="1">
              <a:lnSpc>
                <a:spcPct val="107000"/>
              </a:lnSpc>
              <a:spcAft>
                <a:spcPts val="800"/>
              </a:spcAft>
            </a:pPr>
            <a:r>
              <a:rPr lang="fa-IR" sz="1400" b="1" kern="100" dirty="0">
                <a:effectLst/>
                <a:latin typeface="Aptos" panose="020B0004020202020204" pitchFamily="34" charset="0"/>
                <a:ea typeface="Aptos" panose="020B0004020202020204" pitchFamily="34" charset="0"/>
                <a:cs typeface="B Nazanin" panose="00000400000000000000" pitchFamily="2" charset="-78"/>
              </a:rPr>
              <a:t>عضویت در اتحادیه اروپا: از سال 2004</a:t>
            </a:r>
          </a:p>
          <a:p>
            <a:pPr algn="just" rtl="1">
              <a:lnSpc>
                <a:spcPct val="107000"/>
              </a:lnSpc>
              <a:spcAft>
                <a:spcPts val="800"/>
              </a:spcAft>
            </a:pPr>
            <a:r>
              <a:rPr lang="fa-IR" sz="1400" b="1" kern="100" dirty="0" err="1">
                <a:latin typeface="Aptos" panose="020B0004020202020204" pitchFamily="34" charset="0"/>
                <a:ea typeface="Aptos" panose="020B0004020202020204" pitchFamily="34" charset="0"/>
                <a:cs typeface="B Nazanin" panose="00000400000000000000" pitchFamily="2" charset="-78"/>
              </a:rPr>
              <a:t>عضیوت</a:t>
            </a:r>
            <a:r>
              <a:rPr lang="fa-IR" sz="1400" b="1" kern="100" dirty="0">
                <a:latin typeface="Aptos" panose="020B0004020202020204" pitchFamily="34" charset="0"/>
                <a:ea typeface="Aptos" panose="020B0004020202020204" pitchFamily="34" charset="0"/>
                <a:cs typeface="B Nazanin" panose="00000400000000000000" pitchFamily="2" charset="-78"/>
              </a:rPr>
              <a:t> در سازمان توسعه و همکاری اقتصادی: از سال 2018</a:t>
            </a:r>
          </a:p>
          <a:p>
            <a:pPr algn="just" rtl="1">
              <a:lnSpc>
                <a:spcPct val="107000"/>
              </a:lnSpc>
              <a:spcAft>
                <a:spcPts val="800"/>
              </a:spcAft>
            </a:pPr>
            <a:r>
              <a:rPr lang="fa-IR" sz="1400" b="1" kern="100" dirty="0">
                <a:latin typeface="Aptos" panose="020B0004020202020204" pitchFamily="34" charset="0"/>
                <a:ea typeface="Aptos" panose="020B0004020202020204" pitchFamily="34" charset="0"/>
                <a:cs typeface="B Nazanin" panose="00000400000000000000" pitchFamily="2" charset="-78"/>
              </a:rPr>
              <a:t>شاخص آزادی اقتصادی: پانزدهمین اقتصاد آزاد جهان </a:t>
            </a:r>
          </a:p>
          <a:p>
            <a:pPr algn="just" rtl="1">
              <a:lnSpc>
                <a:spcPct val="107000"/>
              </a:lnSpc>
              <a:spcAft>
                <a:spcPts val="800"/>
              </a:spcAft>
            </a:pPr>
            <a:r>
              <a:rPr lang="fa-IR" sz="1400" b="1" kern="100" dirty="0">
                <a:latin typeface="Aptos" panose="020B0004020202020204" pitchFamily="34" charset="0"/>
                <a:cs typeface="B Nazanin" panose="00000400000000000000" pitchFamily="2" charset="-78"/>
              </a:rPr>
              <a:t>شاخص</a:t>
            </a:r>
            <a:r>
              <a:rPr lang="fa-IR" sz="1400" b="1" kern="100" dirty="0">
                <a:latin typeface="Aptos" panose="020B0004020202020204" pitchFamily="34" charset="0"/>
                <a:ea typeface="Aptos" panose="020B0004020202020204" pitchFamily="34" charset="0"/>
                <a:cs typeface="B Nazanin" panose="00000400000000000000" pitchFamily="2" charset="-78"/>
              </a:rPr>
              <a:t> </a:t>
            </a:r>
            <a:r>
              <a:rPr lang="ar-SA" sz="1400" b="1" kern="100" dirty="0">
                <a:latin typeface="Aptos" panose="020B0004020202020204" pitchFamily="34" charset="0"/>
                <a:cs typeface="B Nazanin" panose="00000400000000000000" pitchFamily="2" charset="-78"/>
              </a:rPr>
              <a:t>شاخص</a:t>
            </a:r>
            <a:r>
              <a:rPr lang="ar-SA" sz="1600" b="1" dirty="0"/>
              <a:t> </a:t>
            </a:r>
            <a:r>
              <a:rPr lang="en-US" sz="1100" kern="100" dirty="0">
                <a:latin typeface="Times New Roman" panose="02020603050405020304" pitchFamily="18" charset="0"/>
                <a:cs typeface="Times New Roman" panose="02020603050405020304" pitchFamily="18" charset="0"/>
              </a:rPr>
              <a:t>BTI</a:t>
            </a:r>
            <a:r>
              <a:rPr lang="ar-SA" sz="1400" b="1" kern="100" dirty="0">
                <a:latin typeface="Aptos" panose="020B0004020202020204" pitchFamily="34" charset="0"/>
                <a:cs typeface="B Nazanin" panose="00000400000000000000" pitchFamily="2" charset="-78"/>
              </a:rPr>
              <a:t> در </a:t>
            </a:r>
            <a:r>
              <a:rPr lang="ar-SA" sz="1400" b="1" kern="100" dirty="0" err="1">
                <a:latin typeface="Aptos" panose="020B0004020202020204" pitchFamily="34" charset="0"/>
                <a:cs typeface="B Nazanin" panose="00000400000000000000" pitchFamily="2" charset="-78"/>
              </a:rPr>
              <a:t>کیفیت</a:t>
            </a:r>
            <a:r>
              <a:rPr lang="ar-SA" sz="1400" b="1" kern="100" dirty="0">
                <a:latin typeface="Aptos" panose="020B0004020202020204" pitchFamily="34" charset="0"/>
                <a:cs typeface="B Nazanin" panose="00000400000000000000" pitchFamily="2" charset="-78"/>
              </a:rPr>
              <a:t> </a:t>
            </a:r>
            <a:r>
              <a:rPr lang="ar-SA" sz="1400" b="1" kern="100" dirty="0" err="1">
                <a:latin typeface="Aptos" panose="020B0004020202020204" pitchFamily="34" charset="0"/>
                <a:cs typeface="B Nazanin" panose="00000400000000000000" pitchFamily="2" charset="-78"/>
              </a:rPr>
              <a:t>حکمرانی</a:t>
            </a:r>
            <a:r>
              <a:rPr lang="fa-IR" sz="1400" b="1" kern="100" dirty="0">
                <a:latin typeface="Aptos" panose="020B0004020202020204" pitchFamily="34" charset="0"/>
                <a:cs typeface="B Nazanin" panose="00000400000000000000" pitchFamily="2" charset="-78"/>
              </a:rPr>
              <a:t>: سومین کشور از میان 137 کشور </a:t>
            </a:r>
          </a:p>
          <a:p>
            <a:pPr algn="just" rtl="1">
              <a:lnSpc>
                <a:spcPct val="107000"/>
              </a:lnSpc>
              <a:spcAft>
                <a:spcPts val="800"/>
              </a:spcAft>
            </a:pPr>
            <a:r>
              <a:rPr lang="fa-IR" sz="1400" b="1" kern="100" dirty="0">
                <a:effectLst/>
                <a:latin typeface="Aptos" panose="020B0004020202020204" pitchFamily="34" charset="0"/>
                <a:ea typeface="Aptos" panose="020B0004020202020204" pitchFamily="34" charset="0"/>
                <a:cs typeface="B Nazanin" panose="00000400000000000000" pitchFamily="2" charset="-78"/>
              </a:rPr>
              <a:t>بیشترین سهم صنایع در تولید ناخالص داخلی: خدمات</a:t>
            </a:r>
            <a:r>
              <a:rPr lang="fa-IR" sz="1400" b="1" kern="100" dirty="0">
                <a:latin typeface="Aptos" panose="020B0004020202020204" pitchFamily="34" charset="0"/>
                <a:ea typeface="Aptos" panose="020B0004020202020204" pitchFamily="34" charset="0"/>
                <a:cs typeface="B Nazanin" panose="00000400000000000000" pitchFamily="2" charset="-78"/>
              </a:rPr>
              <a:t> (آی‌تی، فین‌تک، بلاک‌چین، پرداخت‌یاری</a:t>
            </a:r>
            <a:r>
              <a:rPr lang="en-GY" sz="1400" b="1" kern="100" dirty="0">
                <a:latin typeface="Aptos" panose="020B0004020202020204" pitchFamily="34" charset="0"/>
                <a:ea typeface="Aptos" panose="020B0004020202020204" pitchFamily="34" charset="0"/>
                <a:cs typeface="B Nazanin" panose="00000400000000000000" pitchFamily="2" charset="-78"/>
              </a:rPr>
              <a:t>(</a:t>
            </a:r>
          </a:p>
          <a:p>
            <a:pPr algn="just" rtl="1">
              <a:lnSpc>
                <a:spcPct val="107000"/>
              </a:lnSpc>
              <a:spcAft>
                <a:spcPts val="800"/>
              </a:spcAft>
            </a:pPr>
            <a:r>
              <a:rPr lang="fa-IR" sz="1400" b="1" kern="100" dirty="0">
                <a:effectLst/>
                <a:latin typeface="Aptos" panose="020B0004020202020204" pitchFamily="34" charset="0"/>
                <a:ea typeface="Aptos" panose="020B0004020202020204" pitchFamily="34" charset="0"/>
                <a:cs typeface="B Nazanin" panose="00000400000000000000" pitchFamily="2" charset="-78"/>
              </a:rPr>
              <a:t>عمده محصولات صادراتی</a:t>
            </a:r>
            <a:r>
              <a:rPr lang="fa-IR" sz="1400" b="1" kern="100" dirty="0">
                <a:latin typeface="Aptos" panose="020B0004020202020204" pitchFamily="34" charset="0"/>
                <a:ea typeface="Aptos" panose="020B0004020202020204" pitchFamily="34" charset="0"/>
                <a:cs typeface="B Nazanin" panose="00000400000000000000" pitchFamily="2" charset="-78"/>
              </a:rPr>
              <a:t>: صنایع کشاورزی، مواد شیمیایی، ماشین آلات، محصولات معدنی و نساجی</a:t>
            </a:r>
            <a:endParaRPr lang="fa-IR" sz="1400" b="1" kern="100" dirty="0">
              <a:effectLst/>
              <a:latin typeface="Aptos" panose="020B0004020202020204" pitchFamily="34" charset="0"/>
              <a:ea typeface="Aptos" panose="020B0004020202020204" pitchFamily="34" charset="0"/>
              <a:cs typeface="B Nazanin" panose="00000400000000000000" pitchFamily="2" charset="-78"/>
            </a:endParaRPr>
          </a:p>
        </p:txBody>
      </p:sp>
    </p:spTree>
    <p:extLst>
      <p:ext uri="{BB962C8B-B14F-4D97-AF65-F5344CB8AC3E}">
        <p14:creationId xmlns:p14="http://schemas.microsoft.com/office/powerpoint/2010/main" val="3497164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1A11BEC-9E64-4D5B-E0C5-D4823CBD2DA5}"/>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AC179DF2-2B10-2CF6-CC7C-FE11698B682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57E79033-F457-08C5-A72D-57DA8845F54F}"/>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6939514" y="1214394"/>
            <a:ext cx="4746812"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بیست و یکمین دوره کنفرانس بین </a:t>
            </a:r>
            <a:r>
              <a:rPr lang="fa-IR" kern="100" dirty="0" err="1">
                <a:latin typeface="Aptos" panose="020B0004020202020204" pitchFamily="34" charset="0"/>
                <a:ea typeface="Aptos" panose="020B0004020202020204" pitchFamily="34" charset="0"/>
                <a:cs typeface="B Titr" panose="00000700000000000000" pitchFamily="2" charset="-78"/>
              </a:rPr>
              <a:t>المللی</a:t>
            </a:r>
            <a:r>
              <a:rPr lang="fa-IR" kern="100" dirty="0">
                <a:latin typeface="Aptos" panose="020B0004020202020204" pitchFamily="34" charset="0"/>
                <a:ea typeface="Aptos" panose="020B0004020202020204" pitchFamily="34" charset="0"/>
                <a:cs typeface="B Titr" panose="00000700000000000000" pitchFamily="2" charset="-78"/>
              </a:rPr>
              <a:t>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4204447" y="1664055"/>
            <a:ext cx="7481879" cy="3320781"/>
          </a:xfrm>
          <a:prstGeom prst="rect">
            <a:avLst/>
          </a:prstGeom>
        </p:spPr>
        <p:txBody>
          <a:bodyPr wrap="square">
            <a:spAutoFit/>
          </a:bodyPr>
          <a:lstStyle/>
          <a:p>
            <a:pPr marL="285750" indent="-285750" algn="just" rtl="1">
              <a:lnSpc>
                <a:spcPct val="107000"/>
              </a:lnSpc>
              <a:spcAft>
                <a:spcPts val="800"/>
              </a:spcAft>
              <a:buFont typeface="Wingdings" panose="05000000000000000000" pitchFamily="2" charset="2"/>
              <a:buChar char="ü"/>
            </a:pPr>
            <a:r>
              <a:rPr lang="fa-IR" sz="1400" b="1" kern="100" spc="-30" dirty="0">
                <a:latin typeface="Aptos" panose="020B0004020202020204" pitchFamily="34" charset="0"/>
                <a:ea typeface="Aptos" panose="020B0004020202020204" pitchFamily="34" charset="0"/>
                <a:cs typeface="B Nazanin" panose="00000400000000000000" pitchFamily="2" charset="-78"/>
              </a:rPr>
              <a:t>برگزار کننده : سازمان غیرانتفاعی شفافیت </a:t>
            </a:r>
            <a:r>
              <a:rPr lang="fa-IR" sz="1400" b="1" kern="100" spc="-30" dirty="0" err="1">
                <a:latin typeface="Aptos" panose="020B0004020202020204" pitchFamily="34" charset="0"/>
                <a:ea typeface="Aptos" panose="020B0004020202020204" pitchFamily="34" charset="0"/>
                <a:cs typeface="B Nazanin" panose="00000400000000000000" pitchFamily="2" charset="-78"/>
              </a:rPr>
              <a:t>بین‌الملل</a:t>
            </a:r>
            <a:r>
              <a:rPr lang="fa-IR" sz="1400" b="1" kern="100" spc="-30" dirty="0">
                <a:latin typeface="Aptos" panose="020B0004020202020204" pitchFamily="34" charset="0"/>
                <a:ea typeface="Aptos" panose="020B0004020202020204" pitchFamily="34" charset="0"/>
                <a:cs typeface="B Nazanin" panose="00000400000000000000" pitchFamily="2" charset="-78"/>
              </a:rPr>
              <a:t> </a:t>
            </a:r>
          </a:p>
          <a:p>
            <a:pPr marL="285750" indent="-285750" algn="just" rtl="1">
              <a:lnSpc>
                <a:spcPct val="107000"/>
              </a:lnSpc>
              <a:spcAft>
                <a:spcPts val="800"/>
              </a:spcAft>
              <a:buFont typeface="Wingdings" panose="05000000000000000000" pitchFamily="2" charset="2"/>
              <a:buChar char="ü"/>
            </a:pPr>
            <a:r>
              <a:rPr lang="fa-IR" sz="1400" b="1" kern="100" spc="-30" dirty="0">
                <a:latin typeface="Aptos" panose="020B0004020202020204" pitchFamily="34" charset="0"/>
                <a:ea typeface="Aptos" panose="020B0004020202020204" pitchFamily="34" charset="0"/>
                <a:cs typeface="B Nazanin" panose="00000400000000000000" pitchFamily="2" charset="-78"/>
              </a:rPr>
              <a:t>زمان برگزاری: سه‌شنبه 29 خردادماه</a:t>
            </a:r>
            <a:r>
              <a:rPr lang="en-US" sz="1400" b="1" kern="100" spc="-30" dirty="0">
                <a:latin typeface="Aptos" panose="020B0004020202020204" pitchFamily="34" charset="0"/>
                <a:ea typeface="Aptos" panose="020B0004020202020204" pitchFamily="34" charset="0"/>
                <a:cs typeface="B Nazanin" panose="00000400000000000000" pitchFamily="2" charset="-78"/>
              </a:rPr>
              <a:t> </a:t>
            </a:r>
            <a:r>
              <a:rPr lang="fa-IR" sz="1400" b="1" kern="100" spc="-30" dirty="0">
                <a:latin typeface="Aptos" panose="020B0004020202020204" pitchFamily="34" charset="0"/>
                <a:ea typeface="Aptos" panose="020B0004020202020204" pitchFamily="34" charset="0"/>
                <a:cs typeface="B Nazanin" panose="00000400000000000000" pitchFamily="2" charset="-78"/>
              </a:rPr>
              <a:t>( مصادف با 18 ژوئن) الی</a:t>
            </a:r>
            <a:r>
              <a:rPr lang="en-GY" sz="1400" b="1" kern="100" spc="-30" dirty="0">
                <a:latin typeface="Aptos" panose="020B0004020202020204" pitchFamily="34" charset="0"/>
                <a:ea typeface="Aptos" panose="020B0004020202020204" pitchFamily="34" charset="0"/>
                <a:cs typeface="B Nazanin" panose="00000400000000000000" pitchFamily="2" charset="-78"/>
              </a:rPr>
              <a:t> </a:t>
            </a:r>
            <a:r>
              <a:rPr lang="fa-IR" sz="1400" b="1" kern="100" spc="-30" dirty="0">
                <a:latin typeface="Aptos" panose="020B0004020202020204" pitchFamily="34" charset="0"/>
                <a:ea typeface="Aptos" panose="020B0004020202020204" pitchFamily="34" charset="0"/>
                <a:cs typeface="B Nazanin" panose="00000400000000000000" pitchFamily="2" charset="-78"/>
              </a:rPr>
              <a:t>جمعه اول تیرماه(مصادف با 21 ژوئن)</a:t>
            </a:r>
          </a:p>
          <a:p>
            <a:pPr marL="285750" indent="-285750" algn="just" rtl="1">
              <a:lnSpc>
                <a:spcPct val="107000"/>
              </a:lnSpc>
              <a:spcAft>
                <a:spcPts val="800"/>
              </a:spcAft>
              <a:buFont typeface="Wingdings" panose="05000000000000000000" pitchFamily="2" charset="2"/>
              <a:buChar char="ü"/>
            </a:pPr>
            <a:r>
              <a:rPr lang="fa-IR" sz="1400" b="1" kern="100" spc="-30" dirty="0">
                <a:latin typeface="Aptos" panose="020B0004020202020204" pitchFamily="34" charset="0"/>
                <a:ea typeface="Aptos" panose="020B0004020202020204" pitchFamily="34" charset="0"/>
                <a:cs typeface="B Nazanin" panose="00000400000000000000" pitchFamily="2" charset="-78"/>
              </a:rPr>
              <a:t>مکان برگزاری: </a:t>
            </a:r>
            <a:r>
              <a:rPr lang="fa-IR" sz="1400" b="1" kern="100" spc="-30" dirty="0" err="1">
                <a:latin typeface="Aptos" panose="020B0004020202020204" pitchFamily="34" charset="0"/>
                <a:ea typeface="Aptos" panose="020B0004020202020204" pitchFamily="34" charset="0"/>
                <a:cs typeface="B Nazanin" panose="00000400000000000000" pitchFamily="2" charset="-78"/>
              </a:rPr>
              <a:t>ویلنیوس</a:t>
            </a:r>
            <a:r>
              <a:rPr lang="fa-IR" sz="1400" b="1" kern="100" spc="-30" dirty="0">
                <a:latin typeface="Aptos" panose="020B0004020202020204" pitchFamily="34" charset="0"/>
                <a:ea typeface="Aptos" panose="020B0004020202020204" pitchFamily="34" charset="0"/>
                <a:cs typeface="B Nazanin" panose="00000400000000000000" pitchFamily="2" charset="-78"/>
              </a:rPr>
              <a:t>، پایتخت کشور لیتوانی </a:t>
            </a:r>
          </a:p>
          <a:p>
            <a:pPr algn="just" rtl="1">
              <a:lnSpc>
                <a:spcPct val="107000"/>
              </a:lnSpc>
              <a:spcAft>
                <a:spcPts val="800"/>
              </a:spcAft>
            </a:pPr>
            <a:r>
              <a:rPr lang="fa-IR" sz="1400" b="1" kern="100" spc="-30" dirty="0">
                <a:latin typeface="Aptos" panose="020B0004020202020204" pitchFamily="34" charset="0"/>
                <a:ea typeface="Aptos" panose="020B0004020202020204" pitchFamily="34" charset="0"/>
                <a:cs typeface="B Nazanin" panose="00000400000000000000" pitchFamily="2" charset="-78"/>
              </a:rPr>
              <a:t>با حضور:</a:t>
            </a:r>
          </a:p>
          <a:p>
            <a:pPr marL="285750" indent="-285750" algn="just" rtl="1">
              <a:lnSpc>
                <a:spcPct val="107000"/>
              </a:lnSpc>
              <a:spcAft>
                <a:spcPts val="800"/>
              </a:spcAft>
              <a:buFont typeface="Wingdings" panose="05000000000000000000" pitchFamily="2" charset="2"/>
              <a:buChar char="ü"/>
            </a:pPr>
            <a:r>
              <a:rPr lang="fa-IR" sz="1400" b="1" kern="100" spc="-30" dirty="0">
                <a:latin typeface="Aptos" panose="020B0004020202020204" pitchFamily="34" charset="0"/>
                <a:ea typeface="Aptos" panose="020B0004020202020204" pitchFamily="34" charset="0"/>
                <a:cs typeface="B Nazanin" panose="00000400000000000000" pitchFamily="2" charset="-78"/>
              </a:rPr>
              <a:t> سران کشورها، نخبگان، رهبران تجاری، موسسات مالی، نهادهای مدنی، فعالان و </a:t>
            </a:r>
            <a:r>
              <a:rPr lang="fa-IR" sz="1400" b="1" kern="100" spc="-30" dirty="0" err="1">
                <a:latin typeface="Aptos" panose="020B0004020202020204" pitchFamily="34" charset="0"/>
                <a:ea typeface="Aptos" panose="020B0004020202020204" pitchFamily="34" charset="0"/>
                <a:cs typeface="B Nazanin" panose="00000400000000000000" pitchFamily="2" charset="-78"/>
              </a:rPr>
              <a:t>تشکل‌های</a:t>
            </a:r>
            <a:r>
              <a:rPr lang="fa-IR" sz="1400" b="1" kern="100" spc="-30" dirty="0">
                <a:latin typeface="Aptos" panose="020B0004020202020204" pitchFamily="34" charset="0"/>
                <a:ea typeface="Aptos" panose="020B0004020202020204" pitchFamily="34" charset="0"/>
                <a:cs typeface="B Nazanin" panose="00000400000000000000" pitchFamily="2" charset="-78"/>
              </a:rPr>
              <a:t> بخش خصوصی و </a:t>
            </a:r>
            <a:r>
              <a:rPr lang="fa-IR" sz="1400" b="1" kern="100" spc="-30" dirty="0" err="1">
                <a:latin typeface="Aptos" panose="020B0004020202020204" pitchFamily="34" charset="0"/>
                <a:ea typeface="Aptos" panose="020B0004020202020204" pitchFamily="34" charset="0"/>
                <a:cs typeface="B Nazanin" panose="00000400000000000000" pitchFamily="2" charset="-78"/>
              </a:rPr>
              <a:t>روزنامه‌نگاران</a:t>
            </a:r>
            <a:r>
              <a:rPr lang="fa-IR" sz="1400" b="1" kern="100" spc="-30" dirty="0">
                <a:latin typeface="Aptos" panose="020B0004020202020204" pitchFamily="34" charset="0"/>
                <a:ea typeface="Aptos" panose="020B0004020202020204" pitchFamily="34" charset="0"/>
                <a:cs typeface="B Nazanin" panose="00000400000000000000" pitchFamily="2" charset="-78"/>
              </a:rPr>
              <a:t> </a:t>
            </a:r>
          </a:p>
          <a:p>
            <a:pPr marL="285750" indent="-285750" algn="just" rtl="1">
              <a:lnSpc>
                <a:spcPct val="107000"/>
              </a:lnSpc>
              <a:spcAft>
                <a:spcPts val="800"/>
              </a:spcAft>
              <a:buFont typeface="Wingdings" panose="05000000000000000000" pitchFamily="2" charset="2"/>
              <a:buChar char="ü"/>
            </a:pPr>
            <a:r>
              <a:rPr lang="fa-IR" sz="1400" b="1" kern="100" spc="-30" dirty="0">
                <a:latin typeface="Aptos" panose="020B0004020202020204" pitchFamily="34" charset="0"/>
                <a:ea typeface="Aptos" panose="020B0004020202020204" pitchFamily="34" charset="0"/>
                <a:cs typeface="B Nazanin" panose="00000400000000000000" pitchFamily="2" charset="-78"/>
              </a:rPr>
              <a:t>بیش از ۲۰۰۰ نفر از ۱۴۰ کشور جهان</a:t>
            </a:r>
          </a:p>
          <a:p>
            <a:pPr marL="285750" indent="-285750" algn="just" rtl="1">
              <a:lnSpc>
                <a:spcPct val="107000"/>
              </a:lnSpc>
              <a:spcAft>
                <a:spcPts val="800"/>
              </a:spcAft>
              <a:buFont typeface="Wingdings" panose="05000000000000000000" pitchFamily="2" charset="2"/>
              <a:buChar char="ü"/>
            </a:pPr>
            <a:r>
              <a:rPr lang="fa-IR" sz="1400" b="1" kern="100" spc="-30" dirty="0">
                <a:latin typeface="Aptos" panose="020B0004020202020204" pitchFamily="34" charset="0"/>
                <a:ea typeface="Aptos" panose="020B0004020202020204" pitchFamily="34" charset="0"/>
                <a:cs typeface="B Nazanin" panose="00000400000000000000" pitchFamily="2" charset="-78"/>
              </a:rPr>
              <a:t>شعار بیست و یکمین دوره: </a:t>
            </a:r>
            <a:r>
              <a:rPr lang="en-US" sz="1400" spc="-30" dirty="0"/>
              <a:t> </a:t>
            </a:r>
            <a:r>
              <a:rPr lang="en-US" sz="1400" spc="-30" dirty="0">
                <a:latin typeface="Times New Roman" panose="02020603050405020304" pitchFamily="18" charset="0"/>
                <a:cs typeface="Times New Roman" panose="02020603050405020304" pitchFamily="18" charset="0"/>
              </a:rPr>
              <a:t>Standing up for Integrity</a:t>
            </a:r>
            <a:endParaRPr lang="fa-IR" sz="1400" spc="-30" dirty="0">
              <a:latin typeface="Times New Roman" panose="02020603050405020304" pitchFamily="18" charset="0"/>
              <a:cs typeface="Times New Roman" panose="02020603050405020304" pitchFamily="18" charset="0"/>
            </a:endParaRPr>
          </a:p>
          <a:p>
            <a:pPr marL="285750" indent="-285750" algn="just" rtl="1">
              <a:lnSpc>
                <a:spcPct val="107000"/>
              </a:lnSpc>
              <a:spcAft>
                <a:spcPts val="800"/>
              </a:spcAft>
              <a:buFont typeface="Wingdings" panose="05000000000000000000" pitchFamily="2" charset="2"/>
              <a:buChar char="ü"/>
            </a:pPr>
            <a:r>
              <a:rPr lang="fa-IR" sz="1400" b="1" kern="100" spc="-30" dirty="0" err="1">
                <a:latin typeface="Aptos" panose="020B0004020202020204" pitchFamily="34" charset="0"/>
                <a:cs typeface="B Nazanin" panose="00000400000000000000" pitchFamily="2" charset="-78"/>
              </a:rPr>
              <a:t>درقالب</a:t>
            </a:r>
            <a:r>
              <a:rPr lang="fa-IR" sz="1400" b="1" kern="100" spc="-30" dirty="0">
                <a:latin typeface="Aptos" panose="020B0004020202020204" pitchFamily="34" charset="0"/>
                <a:cs typeface="B Nazanin" panose="00000400000000000000" pitchFamily="2" charset="-78"/>
              </a:rPr>
              <a:t> بیش از ۸۰ سخنرانی و </a:t>
            </a:r>
            <a:r>
              <a:rPr lang="fa-IR" sz="1400" b="1" kern="100" spc="-30" dirty="0" err="1">
                <a:latin typeface="Aptos" panose="020B0004020202020204" pitchFamily="34" charset="0"/>
                <a:cs typeface="B Nazanin" panose="00000400000000000000" pitchFamily="2" charset="-78"/>
              </a:rPr>
              <a:t>پنل</a:t>
            </a:r>
            <a:r>
              <a:rPr lang="fa-IR" sz="1400" b="1" kern="100" spc="-30" dirty="0">
                <a:latin typeface="Aptos" panose="020B0004020202020204" pitchFamily="34" charset="0"/>
                <a:cs typeface="B Nazanin" panose="00000400000000000000" pitchFamily="2" charset="-78"/>
              </a:rPr>
              <a:t> تخصصی </a:t>
            </a:r>
          </a:p>
          <a:p>
            <a:pPr marL="285750" indent="-285750" algn="just" rtl="1">
              <a:lnSpc>
                <a:spcPct val="107000"/>
              </a:lnSpc>
              <a:spcAft>
                <a:spcPts val="800"/>
              </a:spcAft>
              <a:buFont typeface="Wingdings" panose="05000000000000000000" pitchFamily="2" charset="2"/>
              <a:buChar char="ü"/>
            </a:pPr>
            <a:r>
              <a:rPr lang="fa-IR" sz="1400" b="1" kern="100" spc="-30" dirty="0">
                <a:latin typeface="Aptos" panose="020B0004020202020204" pitchFamily="34" charset="0"/>
                <a:cs typeface="B Nazanin" panose="00000400000000000000" pitchFamily="2" charset="-78"/>
              </a:rPr>
              <a:t>پیرامون موضوعاتی نظیر سلامت کسب و کار، تاثیر فساد بر امنیت جهانی، ثبات اقتصادی و </a:t>
            </a:r>
            <a:r>
              <a:rPr lang="fa-IR" sz="1400" b="1" kern="100" spc="-30" dirty="0" err="1">
                <a:latin typeface="Aptos" panose="020B0004020202020204" pitchFamily="34" charset="0"/>
                <a:cs typeface="B Nazanin" panose="00000400000000000000" pitchFamily="2" charset="-78"/>
              </a:rPr>
              <a:t>چالش‌های</a:t>
            </a:r>
            <a:r>
              <a:rPr lang="fa-IR" sz="1400" b="1" kern="100" spc="-30" dirty="0">
                <a:latin typeface="Aptos" panose="020B0004020202020204" pitchFamily="34" charset="0"/>
                <a:cs typeface="B Nazanin" panose="00000400000000000000" pitchFamily="2" charset="-78"/>
              </a:rPr>
              <a:t> اقلیمی </a:t>
            </a:r>
          </a:p>
          <a:p>
            <a:pPr marL="285750" indent="-285750" algn="just" rtl="1">
              <a:lnSpc>
                <a:spcPct val="107000"/>
              </a:lnSpc>
              <a:spcAft>
                <a:spcPts val="800"/>
              </a:spcAft>
              <a:buFont typeface="Wingdings" panose="05000000000000000000" pitchFamily="2" charset="2"/>
              <a:buChar char="ü"/>
            </a:pPr>
            <a:endParaRPr lang="fa-IR" sz="1400" b="1" kern="100" spc="-30" dirty="0">
              <a:effectLst/>
              <a:latin typeface="Aptos" panose="020B0004020202020204" pitchFamily="34" charset="0"/>
              <a:ea typeface="Aptos" panose="020B0004020202020204" pitchFamily="34" charset="0"/>
              <a:cs typeface="B Nazanin" panose="00000400000000000000" pitchFamily="2" charset="-78"/>
            </a:endParaRPr>
          </a:p>
        </p:txBody>
      </p:sp>
      <p:pic>
        <p:nvPicPr>
          <p:cNvPr id="7" name="Picture 6">
            <a:extLst>
              <a:ext uri="{FF2B5EF4-FFF2-40B4-BE49-F238E27FC236}">
                <a16:creationId xmlns:a16="http://schemas.microsoft.com/office/drawing/2014/main" id="{13E10E90-D217-4315-B206-CA9B67E070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72" y="1661791"/>
            <a:ext cx="4005304" cy="27824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60360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84C7B32-6A45-2ACD-5FA6-6FFC958917B5}"/>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6F5D5FEB-2BC5-124B-FA48-C688541BD3C6}"/>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9225F292-69A5-7D0B-1D4B-7AE754EFB8D7}"/>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4546853" y="1242392"/>
            <a:ext cx="2484975"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سرفصل‌های اصلی کنفرانس: </a:t>
            </a:r>
          </a:p>
        </p:txBody>
      </p:sp>
      <p:sp>
        <p:nvSpPr>
          <p:cNvPr id="47" name="Rectangle 46">
            <a:extLst>
              <a:ext uri="{FF2B5EF4-FFF2-40B4-BE49-F238E27FC236}">
                <a16:creationId xmlns:a16="http://schemas.microsoft.com/office/drawing/2014/main" id="{96FF8F9E-8A9A-4116-9067-F009979628AD}"/>
              </a:ext>
            </a:extLst>
          </p:cNvPr>
          <p:cNvSpPr/>
          <p:nvPr/>
        </p:nvSpPr>
        <p:spPr>
          <a:xfrm>
            <a:off x="505097" y="1728283"/>
            <a:ext cx="6526731" cy="3320781"/>
          </a:xfrm>
          <a:prstGeom prst="rect">
            <a:avLst/>
          </a:prstGeom>
        </p:spPr>
        <p:txBody>
          <a:bodyPr wrap="square">
            <a:spAutoFit/>
          </a:bodyPr>
          <a:lstStyle/>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نیاز به بازگرداندن اعتماد متقابل میان نهادهای اجتماعی از جمله شهروندان بخش خصوصی و حاکمیت</a:t>
            </a:r>
            <a:endParaRPr lang="en-US" sz="1400" b="1" kern="100" dirty="0">
              <a:latin typeface="Aptos" panose="020B0004020202020204" pitchFamily="34" charset="0"/>
              <a:ea typeface="Aptos" panose="020B0004020202020204" pitchFamily="34" charset="0"/>
              <a:cs typeface="B Nazanin" panose="00000400000000000000" pitchFamily="2" charset="-78"/>
            </a:endParaRP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محافظت از قهرمانان و مبارزان با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رسیدگی به فساد در حوزه </a:t>
            </a:r>
            <a:r>
              <a:rPr lang="fa-IR" sz="1400" b="1" kern="100" dirty="0" err="1">
                <a:latin typeface="Aptos" panose="020B0004020202020204" pitchFamily="34" charset="0"/>
                <a:ea typeface="Aptos" panose="020B0004020202020204" pitchFamily="34" charset="0"/>
                <a:cs typeface="B Nazanin" panose="00000400000000000000" pitchFamily="2" charset="-78"/>
              </a:rPr>
              <a:t>محیط‌زیست</a:t>
            </a:r>
            <a:endParaRPr lang="fa-IR" sz="1400" b="1" kern="100" dirty="0">
              <a:latin typeface="Aptos" panose="020B0004020202020204" pitchFamily="34" charset="0"/>
              <a:ea typeface="Aptos" panose="020B0004020202020204" pitchFamily="34" charset="0"/>
              <a:cs typeface="B Nazanin" panose="00000400000000000000" pitchFamily="2" charset="-78"/>
            </a:endParaRP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تجارت غیرقانونی، رشوه خواری، قاچاق</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فساد در زنجیره‌های تامین، جرایم سازمان یافته</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سلامت در امور مالی و بانکی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عدم شفافیت در اقدامات اقلیمی و مقابله با مخاطرات محیط زیستی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a:t>
            </a:r>
            <a:r>
              <a:rPr lang="fa-IR" sz="1400" b="1" kern="100" dirty="0" err="1">
                <a:latin typeface="Aptos" panose="020B0004020202020204" pitchFamily="34" charset="0"/>
                <a:ea typeface="Aptos" panose="020B0004020202020204" pitchFamily="34" charset="0"/>
                <a:cs typeface="B Nazanin" panose="00000400000000000000" pitchFamily="2" charset="-78"/>
              </a:rPr>
              <a:t>توانمندسازی</a:t>
            </a:r>
            <a:r>
              <a:rPr lang="fa-IR" sz="1400" b="1" kern="100" dirty="0">
                <a:latin typeface="Aptos" panose="020B0004020202020204" pitchFamily="34" charset="0"/>
                <a:ea typeface="Aptos" panose="020B0004020202020204" pitchFamily="34" charset="0"/>
                <a:cs typeface="B Nazanin" panose="00000400000000000000" pitchFamily="2" charset="-78"/>
              </a:rPr>
              <a:t> زنان، شنیدن صدای اقشار محروم</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عدم شفافیت و تاثیر آن بر فساد در محیط کسب و کار</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استفاده از هوش مصنوعی با تاکید بر اولویت کیفیت داده ها بر در دسترس بودن </a:t>
            </a:r>
            <a:r>
              <a:rPr lang="fa-IR" sz="1400" b="1" kern="100" dirty="0" err="1">
                <a:latin typeface="Aptos" panose="020B0004020202020204" pitchFamily="34" charset="0"/>
                <a:ea typeface="Aptos" panose="020B0004020202020204" pitchFamily="34" charset="0"/>
                <a:cs typeface="B Nazanin" panose="00000400000000000000" pitchFamily="2" charset="-78"/>
              </a:rPr>
              <a:t>داده‌ها</a:t>
            </a:r>
            <a:r>
              <a:rPr lang="fa-IR" sz="1400" b="1" kern="100" dirty="0">
                <a:latin typeface="Aptos" panose="020B0004020202020204" pitchFamily="34" charset="0"/>
                <a:ea typeface="Aptos" panose="020B0004020202020204" pitchFamily="34" charset="0"/>
                <a:cs typeface="B Nazanin" panose="00000400000000000000" pitchFamily="2" charset="-78"/>
              </a:rPr>
              <a:t> </a:t>
            </a:r>
          </a:p>
        </p:txBody>
      </p:sp>
      <p:pic>
        <p:nvPicPr>
          <p:cNvPr id="14" name="Picture 13">
            <a:extLst>
              <a:ext uri="{FF2B5EF4-FFF2-40B4-BE49-F238E27FC236}">
                <a16:creationId xmlns:a16="http://schemas.microsoft.com/office/drawing/2014/main" id="{B3BCC37A-61CA-4300-9AA8-C66EF7AECD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8614" y="1824097"/>
            <a:ext cx="4811697" cy="32098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30755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10EFEDF-2E29-6C71-0875-DDBDF7D1873A}"/>
              </a:ext>
            </a:extLst>
          </p:cNvPr>
          <p:cNvGrpSpPr/>
          <p:nvPr/>
        </p:nvGrpSpPr>
        <p:grpSpPr>
          <a:xfrm>
            <a:off x="-3821" y="785536"/>
            <a:ext cx="12192001" cy="5187307"/>
            <a:chOff x="-125510" y="1022858"/>
            <a:chExt cx="12192001" cy="5187307"/>
          </a:xfrm>
        </p:grpSpPr>
        <p:pic>
          <p:nvPicPr>
            <p:cNvPr id="18" name="Picture 17">
              <a:extLst>
                <a:ext uri="{FF2B5EF4-FFF2-40B4-BE49-F238E27FC236}">
                  <a16:creationId xmlns:a16="http://schemas.microsoft.com/office/drawing/2014/main" id="{8DED215E-E0D1-A619-42B9-FBDAB4C9642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19" name="Rectangle 18">
              <a:extLst>
                <a:ext uri="{FF2B5EF4-FFF2-40B4-BE49-F238E27FC236}">
                  <a16:creationId xmlns:a16="http://schemas.microsoft.com/office/drawing/2014/main" id="{E4BF9ED2-1AAB-7591-49C3-166F2220623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6114002" y="1224573"/>
            <a:ext cx="5521063"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روز اول - بیست و یکمین دوره کنفرانس بین المللی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6045836" y="2161284"/>
            <a:ext cx="5448970" cy="3115596"/>
          </a:xfrm>
          <a:prstGeom prst="rect">
            <a:avLst/>
          </a:prstGeom>
        </p:spPr>
        <p:txBody>
          <a:bodyPr wrap="square">
            <a:spAutoFit/>
          </a:bodyPr>
          <a:lstStyle/>
          <a:p>
            <a:pPr algn="just" rtl="1">
              <a:lnSpc>
                <a:spcPct val="107000"/>
              </a:lnSpc>
              <a:spcAft>
                <a:spcPts val="800"/>
              </a:spcAft>
            </a:pPr>
            <a:r>
              <a:rPr lang="ar-SA" sz="1400" b="1" kern="100" dirty="0">
                <a:latin typeface="Aptos" panose="020B0004020202020204" pitchFamily="34" charset="0"/>
                <a:cs typeface="B Nazanin" panose="00000400000000000000" pitchFamily="2" charset="-78"/>
              </a:rPr>
              <a:t>پیش از مراسم افتتاحیه</a:t>
            </a:r>
            <a:r>
              <a:rPr lang="fa-IR" sz="1400" b="1" kern="100" dirty="0">
                <a:latin typeface="Aptos" panose="020B0004020202020204" pitchFamily="34" charset="0"/>
                <a:cs typeface="B Nazanin" panose="00000400000000000000" pitchFamily="2" charset="-78"/>
              </a:rPr>
              <a:t> کنفرانس با</a:t>
            </a:r>
            <a:r>
              <a:rPr lang="ar-SA" sz="1400" b="1" kern="100" dirty="0">
                <a:latin typeface="Aptos" panose="020B0004020202020204" pitchFamily="34" charset="0"/>
                <a:cs typeface="B Nazanin" panose="00000400000000000000" pitchFamily="2" charset="-78"/>
              </a:rPr>
              <a:t> 9 </a:t>
            </a:r>
            <a:r>
              <a:rPr lang="fa-IR" sz="1400" b="1" kern="100" dirty="0">
                <a:latin typeface="Aptos" panose="020B0004020202020204" pitchFamily="34" charset="0"/>
                <a:cs typeface="B Nazanin" panose="00000400000000000000" pitchFamily="2" charset="-78"/>
              </a:rPr>
              <a:t>پنل‌های تخصصی</a:t>
            </a:r>
            <a:r>
              <a:rPr lang="ar-SA" sz="1400" b="1" kern="100" dirty="0">
                <a:latin typeface="Aptos" panose="020B0004020202020204" pitchFamily="34" charset="0"/>
                <a:cs typeface="B Nazanin" panose="00000400000000000000" pitchFamily="2" charset="-78"/>
              </a:rPr>
              <a:t> مختلف با موضوعاتی گوناگون نظیر</a:t>
            </a:r>
            <a:r>
              <a:rPr lang="fa-IR" sz="1400" b="1" kern="100" dirty="0">
                <a:latin typeface="Aptos" panose="020B0004020202020204" pitchFamily="34" charset="0"/>
                <a:cs typeface="B Nazanin" panose="00000400000000000000" pitchFamily="2" charset="-78"/>
              </a:rPr>
              <a:t> آغاز به کار کرد: </a:t>
            </a:r>
          </a:p>
          <a:p>
            <a:pPr marL="285750" indent="-285750" algn="just" rtl="1">
              <a:lnSpc>
                <a:spcPct val="107000"/>
              </a:lnSpc>
              <a:spcAft>
                <a:spcPts val="800"/>
              </a:spcAft>
              <a:buFont typeface="Wingdings" panose="05000000000000000000" pitchFamily="2" charset="2"/>
              <a:buChar char="ü"/>
            </a:pPr>
            <a:r>
              <a:rPr lang="ar-SA" sz="1400" b="1" kern="100" dirty="0">
                <a:latin typeface="Aptos" panose="020B0004020202020204" pitchFamily="34" charset="0"/>
                <a:cs typeface="B Nazanin" panose="00000400000000000000" pitchFamily="2" charset="-78"/>
              </a:rPr>
              <a:t>بهره‌گیری از همکاری</a:t>
            </a:r>
            <a:r>
              <a:rPr lang="fa-IR" sz="1400" b="1" kern="100" dirty="0">
                <a:latin typeface="Aptos" panose="020B0004020202020204" pitchFamily="34" charset="0"/>
                <a:cs typeface="B Nazanin" panose="00000400000000000000" pitchFamily="2" charset="-78"/>
              </a:rPr>
              <a:t> همه جانبه</a:t>
            </a:r>
            <a:r>
              <a:rPr lang="ar-SA" sz="1400" b="1" kern="100" dirty="0">
                <a:latin typeface="Aptos" panose="020B0004020202020204" pitchFamily="34" charset="0"/>
                <a:cs typeface="B Nazanin" panose="00000400000000000000" pitchFamily="2" charset="-78"/>
              </a:rPr>
              <a:t> برای پیشبرد ثبات و توسعه اقتصادی</a:t>
            </a:r>
            <a:endParaRPr lang="fa-IR" sz="1400" b="1" kern="100" dirty="0">
              <a:latin typeface="Aptos" panose="020B0004020202020204" pitchFamily="34" charset="0"/>
              <a:cs typeface="B Nazanin" panose="00000400000000000000" pitchFamily="2" charset="-78"/>
            </a:endParaRP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cs typeface="B Nazanin" panose="00000400000000000000" pitchFamily="2" charset="-78"/>
              </a:rPr>
              <a:t>تقویت مکانیسم نظارتی کنوانسیون سازمان ملل برای افزایش پاسخگویی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cs typeface="B Nazanin" panose="00000400000000000000" pitchFamily="2" charset="-78"/>
              </a:rPr>
              <a:t>مقابله با فساد استراتژیک</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cs typeface="B Nazanin" panose="00000400000000000000" pitchFamily="2" charset="-78"/>
              </a:rPr>
              <a:t> راست‌کرداری(</a:t>
            </a:r>
            <a:r>
              <a:rPr lang="en-US" sz="1400" kern="100" dirty="0">
                <a:latin typeface="Times New Roman" panose="02020603050405020304" pitchFamily="18" charset="0"/>
                <a:cs typeface="Times New Roman" panose="02020603050405020304" pitchFamily="18" charset="0"/>
              </a:rPr>
              <a:t>Integrity</a:t>
            </a:r>
            <a:r>
              <a:rPr lang="fa-IR" sz="1400" b="1" kern="100" dirty="0">
                <a:latin typeface="Aptos" panose="020B0004020202020204" pitchFamily="34" charset="0"/>
                <a:cs typeface="B Nazanin" panose="00000400000000000000" pitchFamily="2" charset="-78"/>
              </a:rPr>
              <a:t>) در کسب و کار و بهره‌گیری از فناوری در راستای راست‌کرداری در کسب و کار</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cs typeface="B Nazanin" panose="00000400000000000000" pitchFamily="2" charset="-78"/>
              </a:rPr>
              <a:t>کاربردهای هوش مصنوعی در حوزه مبازره با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cs typeface="B Nazanin" panose="00000400000000000000" pitchFamily="2" charset="-78"/>
              </a:rPr>
              <a:t> حاکمیت در فروش</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cs typeface="B Nazanin" panose="00000400000000000000" pitchFamily="2" charset="-78"/>
              </a:rPr>
              <a:t> </a:t>
            </a:r>
            <a:r>
              <a:rPr lang="fa-IR" sz="1400" b="1" kern="100" dirty="0" err="1">
                <a:latin typeface="Aptos" panose="020B0004020202020204" pitchFamily="34" charset="0"/>
                <a:cs typeface="B Nazanin" panose="00000400000000000000" pitchFamily="2" charset="-78"/>
              </a:rPr>
              <a:t>همگرایی</a:t>
            </a:r>
            <a:r>
              <a:rPr lang="fa-IR" sz="1400" b="1" kern="100" dirty="0">
                <a:latin typeface="Aptos" panose="020B0004020202020204" pitchFamily="34" charset="0"/>
                <a:cs typeface="B Nazanin" panose="00000400000000000000" pitchFamily="2" charset="-78"/>
              </a:rPr>
              <a:t> در تهدید</a:t>
            </a:r>
            <a:endParaRPr lang="fa-IR" sz="1400" b="1" kern="100" dirty="0">
              <a:latin typeface="Aptos" panose="020B0004020202020204" pitchFamily="34" charset="0"/>
              <a:ea typeface="Aptos" panose="020B0004020202020204" pitchFamily="34" charset="0"/>
              <a:cs typeface="B Nazanin" panose="00000400000000000000" pitchFamily="2" charset="-78"/>
            </a:endParaRPr>
          </a:p>
        </p:txBody>
      </p:sp>
      <p:pic>
        <p:nvPicPr>
          <p:cNvPr id="12" name="Picture 11">
            <a:extLst>
              <a:ext uri="{FF2B5EF4-FFF2-40B4-BE49-F238E27FC236}">
                <a16:creationId xmlns:a16="http://schemas.microsoft.com/office/drawing/2014/main" id="{62363A15-BAC7-405B-AA41-749D611A2AE1}"/>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111183" y="1294784"/>
            <a:ext cx="2911735" cy="19494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a:extLst>
              <a:ext uri="{FF2B5EF4-FFF2-40B4-BE49-F238E27FC236}">
                <a16:creationId xmlns:a16="http://schemas.microsoft.com/office/drawing/2014/main" id="{92EFCA7F-1DDB-4AB5-B9C5-2DE477810378}"/>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499836" y="3628437"/>
            <a:ext cx="2911735" cy="18906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a:extLst>
              <a:ext uri="{FF2B5EF4-FFF2-40B4-BE49-F238E27FC236}">
                <a16:creationId xmlns:a16="http://schemas.microsoft.com/office/drawing/2014/main" id="{998DF853-BE14-4B3C-8A29-81B0D3BADBE5}"/>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3134101" y="1613269"/>
            <a:ext cx="2911735" cy="18906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TextBox 15">
            <a:extLst>
              <a:ext uri="{FF2B5EF4-FFF2-40B4-BE49-F238E27FC236}">
                <a16:creationId xmlns:a16="http://schemas.microsoft.com/office/drawing/2014/main" id="{6427A455-A480-F8AE-97D0-B595EC3CBE27}"/>
              </a:ext>
            </a:extLst>
          </p:cNvPr>
          <p:cNvSpPr txBox="1"/>
          <p:nvPr/>
        </p:nvSpPr>
        <p:spPr>
          <a:xfrm>
            <a:off x="8723330" y="1672015"/>
            <a:ext cx="2911735" cy="322845"/>
          </a:xfrm>
          <a:prstGeom prst="rect">
            <a:avLst/>
          </a:prstGeom>
          <a:noFill/>
        </p:spPr>
        <p:txBody>
          <a:bodyPr wrap="square">
            <a:spAutoFit/>
          </a:bodyPr>
          <a:lstStyle/>
          <a:p>
            <a:pPr algn="ctr">
              <a:lnSpc>
                <a:spcPct val="107000"/>
              </a:lnSpc>
              <a:spcAft>
                <a:spcPts val="800"/>
              </a:spcAft>
            </a:pPr>
            <a:r>
              <a:rPr lang="fa-IR" sz="1400" kern="100" dirty="0">
                <a:latin typeface="Aptos" panose="020B0004020202020204" pitchFamily="34" charset="0"/>
                <a:ea typeface="Aptos" panose="020B0004020202020204" pitchFamily="34" charset="0"/>
                <a:cs typeface="B Titr" panose="00000700000000000000" pitchFamily="2" charset="-78"/>
              </a:rPr>
              <a:t>سه شنبه 29 خردادماه -1403 - صبح</a:t>
            </a:r>
          </a:p>
        </p:txBody>
      </p:sp>
    </p:spTree>
    <p:extLst>
      <p:ext uri="{BB962C8B-B14F-4D97-AF65-F5344CB8AC3E}">
        <p14:creationId xmlns:p14="http://schemas.microsoft.com/office/powerpoint/2010/main" val="40333309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934263E-A8D0-2DE5-119E-39C1CB25AFB3}"/>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7051A816-D77E-EA79-C829-7281C617D80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B51CFE82-51C0-ED3C-3189-8CCD9F0BFD71}"/>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4559300" y="1578724"/>
            <a:ext cx="1481496"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مراسم افتتاحیه: </a:t>
            </a:r>
          </a:p>
        </p:txBody>
      </p:sp>
      <p:sp>
        <p:nvSpPr>
          <p:cNvPr id="47" name="Rectangle 46">
            <a:extLst>
              <a:ext uri="{FF2B5EF4-FFF2-40B4-BE49-F238E27FC236}">
                <a16:creationId xmlns:a16="http://schemas.microsoft.com/office/drawing/2014/main" id="{96FF8F9E-8A9A-4116-9067-F009979628AD}"/>
              </a:ext>
            </a:extLst>
          </p:cNvPr>
          <p:cNvSpPr/>
          <p:nvPr/>
        </p:nvSpPr>
        <p:spPr>
          <a:xfrm>
            <a:off x="429555" y="2298392"/>
            <a:ext cx="5736113" cy="2738185"/>
          </a:xfrm>
          <a:prstGeom prst="rect">
            <a:avLst/>
          </a:prstGeom>
        </p:spPr>
        <p:txBody>
          <a:bodyPr wrap="square">
            <a:spAutoFit/>
          </a:bodyPr>
          <a:lstStyle/>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افتتاحیه بیست و یکمین کنفرانس مبارزه با فساد سه شنبه 29 خردادماه در شهر ولینیوس لیتوانی با سخنرانی برناردو آروالو رئیس جمهور گئواتمالا، فرانسوا والرین رئیس سازمان شفافیت بین الملل، لیناس پرناواس مدیر تحقیقات ویژه خدمات در لیتوانی، روئبن لفوکا، رئیس شورای کنفرانس بین المللی مبارزه با فساد و انگریدا کالینوسکین، مدیر اجرایی شفافیت بین الملل لیتوانی برگزار گردید و بر مبارزه با فساد در سطح جهانی، ابزارهای مبارزه با فساد و اهمیت آن تاکید گردید.</a:t>
            </a:r>
          </a:p>
          <a:p>
            <a:pPr algn="just" rtl="1">
              <a:lnSpc>
                <a:spcPct val="107000"/>
              </a:lnSpc>
              <a:spcAft>
                <a:spcPts val="800"/>
              </a:spcAft>
            </a:pPr>
            <a:r>
              <a:rPr lang="fa-IR" sz="1600" b="1" kern="100" dirty="0">
                <a:latin typeface="Aptos" panose="020B0004020202020204" pitchFamily="34" charset="0"/>
                <a:ea typeface="Aptos" panose="020B0004020202020204" pitchFamily="34" charset="0"/>
                <a:cs typeface="B Nazanin" panose="00000400000000000000" pitchFamily="2" charset="-78"/>
              </a:rPr>
              <a:t>نشست عمومی افتتاحیه</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با موضوع «مقابله با تهدیدات جهانی: ایستادگی برای </a:t>
            </a:r>
            <a:r>
              <a:rPr lang="fa-IR" sz="1400" b="1" kern="100" dirty="0">
                <a:latin typeface="Aptos" panose="020B0004020202020204" pitchFamily="34" charset="0"/>
                <a:cs typeface="B Nazanin" panose="00000400000000000000" pitchFamily="2" charset="-78"/>
              </a:rPr>
              <a:t>راست‌کرداری(</a:t>
            </a:r>
            <a:r>
              <a:rPr lang="en-US" sz="1400" kern="100" dirty="0">
                <a:latin typeface="Times New Roman" panose="02020603050405020304" pitchFamily="18" charset="0"/>
                <a:cs typeface="Times New Roman" panose="02020603050405020304" pitchFamily="18" charset="0"/>
              </a:rPr>
              <a:t>Integrity</a:t>
            </a:r>
            <a:r>
              <a:rPr lang="fa-IR" sz="1400" b="1" kern="100" dirty="0">
                <a:latin typeface="Aptos" panose="020B0004020202020204" pitchFamily="34" charset="0"/>
                <a:cs typeface="B Nazanin" panose="00000400000000000000" pitchFamily="2" charset="-78"/>
              </a:rPr>
              <a:t>)</a:t>
            </a:r>
            <a:r>
              <a:rPr lang="fa-IR" sz="1400" b="1" kern="100" dirty="0">
                <a:latin typeface="Aptos" panose="020B0004020202020204" pitchFamily="34" charset="0"/>
                <a:ea typeface="Aptos" panose="020B0004020202020204" pitchFamily="34" charset="0"/>
                <a:cs typeface="B Nazanin" panose="00000400000000000000" pitchFamily="2" charset="-78"/>
              </a:rPr>
              <a:t> در کسب و کار»</a:t>
            </a:r>
          </a:p>
          <a:p>
            <a:pPr algn="just" rtl="1">
              <a:lnSpc>
                <a:spcPct val="107000"/>
              </a:lnSpc>
              <a:spcAft>
                <a:spcPts val="800"/>
              </a:spcAft>
            </a:pPr>
            <a:endParaRPr lang="fa-IR" sz="1400" b="1" kern="100" dirty="0">
              <a:latin typeface="Aptos" panose="020B0004020202020204" pitchFamily="34" charset="0"/>
              <a:ea typeface="Aptos" panose="020B0004020202020204" pitchFamily="34" charset="0"/>
              <a:cs typeface="B Nazanin" panose="00000400000000000000" pitchFamily="2" charset="-78"/>
            </a:endParaRPr>
          </a:p>
        </p:txBody>
      </p:sp>
      <p:pic>
        <p:nvPicPr>
          <p:cNvPr id="11" name="Picture 10">
            <a:extLst>
              <a:ext uri="{FF2B5EF4-FFF2-40B4-BE49-F238E27FC236}">
                <a16:creationId xmlns:a16="http://schemas.microsoft.com/office/drawing/2014/main" id="{8D74294A-D2F7-4EEB-8776-EF2B4C21CD65}"/>
              </a:ext>
            </a:extLst>
          </p:cNvPr>
          <p:cNvPicPr/>
          <p:nvPr/>
        </p:nvPicPr>
        <p:blipFill>
          <a:blip r:embed="rId6">
            <a:extLst>
              <a:ext uri="{28A0092B-C50C-407E-A947-70E740481C1C}">
                <a14:useLocalDpi xmlns:a14="http://schemas.microsoft.com/office/drawing/2010/main" val="0"/>
              </a:ext>
            </a:extLst>
          </a:blip>
          <a:stretch>
            <a:fillRect/>
          </a:stretch>
        </p:blipFill>
        <p:spPr>
          <a:xfrm>
            <a:off x="8617774" y="1371626"/>
            <a:ext cx="3347964" cy="2363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a:extLst>
              <a:ext uri="{FF2B5EF4-FFF2-40B4-BE49-F238E27FC236}">
                <a16:creationId xmlns:a16="http://schemas.microsoft.com/office/drawing/2014/main" id="{97B096AE-568D-4033-9DF7-3FB15E7F8F81}"/>
              </a:ext>
            </a:extLst>
          </p:cNvPr>
          <p:cNvPicPr/>
          <p:nvPr/>
        </p:nvPicPr>
        <p:blipFill>
          <a:blip r:embed="rId7">
            <a:extLst>
              <a:ext uri="{28A0092B-C50C-407E-A947-70E740481C1C}">
                <a14:useLocalDpi xmlns:a14="http://schemas.microsoft.com/office/drawing/2010/main" val="0"/>
              </a:ext>
            </a:extLst>
          </a:blip>
          <a:stretch>
            <a:fillRect/>
          </a:stretch>
        </p:blipFill>
        <p:spPr>
          <a:xfrm>
            <a:off x="6749005" y="3281051"/>
            <a:ext cx="3389297" cy="2363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041797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D9A971-FF00-CCAB-6135-2B061C5C3090}"/>
              </a:ext>
            </a:extLst>
          </p:cNvPr>
          <p:cNvGrpSpPr/>
          <p:nvPr/>
        </p:nvGrpSpPr>
        <p:grpSpPr>
          <a:xfrm>
            <a:off x="-3821" y="785536"/>
            <a:ext cx="12192001" cy="5187307"/>
            <a:chOff x="-125510" y="1022858"/>
            <a:chExt cx="12192001" cy="5187307"/>
          </a:xfrm>
        </p:grpSpPr>
        <p:pic>
          <p:nvPicPr>
            <p:cNvPr id="10" name="Picture 9">
              <a:extLst>
                <a:ext uri="{FF2B5EF4-FFF2-40B4-BE49-F238E27FC236}">
                  <a16:creationId xmlns:a16="http://schemas.microsoft.com/office/drawing/2014/main" id="{6E267DFB-CBB1-41D3-FD28-F49A1634CD2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11" name="Rectangle 10">
              <a:extLst>
                <a:ext uri="{FF2B5EF4-FFF2-40B4-BE49-F238E27FC236}">
                  <a16:creationId xmlns:a16="http://schemas.microsoft.com/office/drawing/2014/main" id="{46AE392B-491A-5DDF-EB54-AD3701D38ED3}"/>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6108748" y="1344056"/>
            <a:ext cx="5476179"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روز اول - بیست و یکمین دوره کنفرانس بین المللی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5438495" y="2162192"/>
            <a:ext cx="6281477" cy="2885085"/>
          </a:xfrm>
          <a:prstGeom prst="rect">
            <a:avLst/>
          </a:prstGeom>
        </p:spPr>
        <p:txBody>
          <a:bodyPr wrap="square">
            <a:spAutoFit/>
          </a:bodyPr>
          <a:lstStyle/>
          <a:p>
            <a:pPr algn="just" rtl="1">
              <a:lnSpc>
                <a:spcPct val="107000"/>
              </a:lnSpc>
              <a:spcAft>
                <a:spcPts val="800"/>
              </a:spcAft>
            </a:pPr>
            <a:r>
              <a:rPr lang="fa-IR" sz="1400" b="1" kern="100" dirty="0">
                <a:latin typeface="Aptos" panose="020B0004020202020204" pitchFamily="34" charset="0"/>
                <a:ea typeface="Aptos" panose="020B0004020202020204" pitchFamily="34" charset="0"/>
                <a:cs typeface="B Nazanin" panose="00000400000000000000" pitchFamily="2" charset="-78"/>
              </a:rPr>
              <a:t>در ادامه کنفرانس و  برگزاری چندین نشست عمومی، 8 کارگاه با به شرح زیر برگزار گردید: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آشنایی با سرعت بازیابی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مرزهای جدید پیرامون داده‌های لو رفته برای تحقیقات در زمینه مبارزه با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پیوند فساد و </a:t>
            </a:r>
            <a:r>
              <a:rPr lang="fa-IR" sz="1400" b="1" kern="100" dirty="0" err="1">
                <a:latin typeface="Aptos" panose="020B0004020202020204" pitchFamily="34" charset="0"/>
                <a:ea typeface="Aptos" panose="020B0004020202020204" pitchFamily="34" charset="0"/>
                <a:cs typeface="B Nazanin" panose="00000400000000000000" pitchFamily="2" charset="-78"/>
              </a:rPr>
              <a:t>صندوق‌های</a:t>
            </a:r>
            <a:r>
              <a:rPr lang="fa-IR" sz="1400" b="1" kern="100" dirty="0">
                <a:latin typeface="Aptos" panose="020B0004020202020204" pitchFamily="34" charset="0"/>
                <a:ea typeface="Aptos" panose="020B0004020202020204" pitchFamily="34" charset="0"/>
                <a:cs typeface="B Nazanin" panose="00000400000000000000" pitchFamily="2" charset="-78"/>
              </a:rPr>
              <a:t> دولتی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ضرورت شمول جوامع به حاشیه رانده شده در حوزه مبارزه با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اثبات کسب و کار در آینده، نقش موسیقی و هنر در پاسخگو </a:t>
            </a:r>
            <a:r>
              <a:rPr lang="fa-IR" sz="1400" b="1" kern="100" dirty="0" err="1">
                <a:latin typeface="Aptos" panose="020B0004020202020204" pitchFamily="34" charset="0"/>
                <a:ea typeface="Aptos" panose="020B0004020202020204" pitchFamily="34" charset="0"/>
                <a:cs typeface="B Nazanin" panose="00000400000000000000" pitchFamily="2" charset="-78"/>
              </a:rPr>
              <a:t>نگهداشتن</a:t>
            </a:r>
            <a:r>
              <a:rPr lang="fa-IR" sz="1400" b="1" kern="100" dirty="0">
                <a:latin typeface="Aptos" panose="020B0004020202020204" pitchFamily="34" charset="0"/>
                <a:ea typeface="Aptos" panose="020B0004020202020204" pitchFamily="34" charset="0"/>
                <a:cs typeface="B Nazanin" panose="00000400000000000000" pitchFamily="2" charset="-78"/>
              </a:rPr>
              <a:t> قدرت</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شاخص‌های فساد و چگونگی بهبود بخشیدن حکومت‌داری با اندازه‌گیری </a:t>
            </a:r>
            <a:r>
              <a:rPr lang="fa-IR" sz="1400" b="1" kern="100" dirty="0" err="1">
                <a:latin typeface="Aptos" panose="020B0004020202020204" pitchFamily="34" charset="0"/>
                <a:ea typeface="Aptos" panose="020B0004020202020204" pitchFamily="34" charset="0"/>
                <a:cs typeface="B Nazanin" panose="00000400000000000000" pitchFamily="2" charset="-78"/>
              </a:rPr>
              <a:t>شاخص‌ها</a:t>
            </a:r>
            <a:r>
              <a:rPr lang="fa-IR" sz="1400" b="1" kern="100" dirty="0">
                <a:latin typeface="Aptos" panose="020B0004020202020204" pitchFamily="34" charset="0"/>
                <a:ea typeface="Aptos" panose="020B0004020202020204" pitchFamily="34" charset="0"/>
                <a:cs typeface="B Nazanin" panose="00000400000000000000" pitchFamily="2" charset="-78"/>
              </a:rPr>
              <a:t>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و یک کلاس پیشرفته با موضوع «چگونگی اعمال تاثیرات محسوس جهانی در زمانی که بدون هیچ منبعی شروع به کار میکنید» </a:t>
            </a:r>
          </a:p>
        </p:txBody>
      </p:sp>
      <p:pic>
        <p:nvPicPr>
          <p:cNvPr id="12" name="Picture 11">
            <a:extLst>
              <a:ext uri="{FF2B5EF4-FFF2-40B4-BE49-F238E27FC236}">
                <a16:creationId xmlns:a16="http://schemas.microsoft.com/office/drawing/2014/main" id="{1A664C16-DA3E-4768-AFA5-0C0893F79AF0}"/>
              </a:ext>
            </a:extLst>
          </p:cNvPr>
          <p:cNvPicPr/>
          <p:nvPr/>
        </p:nvPicPr>
        <p:blipFill>
          <a:blip r:embed="rId6">
            <a:extLst>
              <a:ext uri="{28A0092B-C50C-407E-A947-70E740481C1C}">
                <a14:useLocalDpi xmlns:a14="http://schemas.microsoft.com/office/drawing/2010/main" val="0"/>
              </a:ext>
            </a:extLst>
          </a:blip>
          <a:stretch>
            <a:fillRect/>
          </a:stretch>
        </p:blipFill>
        <p:spPr>
          <a:xfrm>
            <a:off x="137357" y="1759315"/>
            <a:ext cx="5093970" cy="3398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9FF5DCE3-D5CC-2EA2-00F5-4C22DA841FA3}"/>
              </a:ext>
            </a:extLst>
          </p:cNvPr>
          <p:cNvSpPr txBox="1"/>
          <p:nvPr/>
        </p:nvSpPr>
        <p:spPr>
          <a:xfrm>
            <a:off x="8622246" y="1759315"/>
            <a:ext cx="3097726" cy="322845"/>
          </a:xfrm>
          <a:prstGeom prst="rect">
            <a:avLst/>
          </a:prstGeom>
          <a:noFill/>
        </p:spPr>
        <p:txBody>
          <a:bodyPr wrap="square">
            <a:spAutoFit/>
          </a:bodyPr>
          <a:lstStyle/>
          <a:p>
            <a:pPr algn="ctr">
              <a:lnSpc>
                <a:spcPct val="107000"/>
              </a:lnSpc>
              <a:spcAft>
                <a:spcPts val="800"/>
              </a:spcAft>
            </a:pPr>
            <a:r>
              <a:rPr lang="fa-IR" sz="1400" kern="100" dirty="0">
                <a:latin typeface="Aptos" panose="020B0004020202020204" pitchFamily="34" charset="0"/>
                <a:ea typeface="Aptos" panose="020B0004020202020204" pitchFamily="34" charset="0"/>
                <a:cs typeface="B Titr" panose="00000700000000000000" pitchFamily="2" charset="-78"/>
              </a:rPr>
              <a:t>سه شنبه 29 خردادماه 1403-بعدازظهر</a:t>
            </a:r>
          </a:p>
        </p:txBody>
      </p:sp>
    </p:spTree>
    <p:extLst>
      <p:ext uri="{BB962C8B-B14F-4D97-AF65-F5344CB8AC3E}">
        <p14:creationId xmlns:p14="http://schemas.microsoft.com/office/powerpoint/2010/main" val="323457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1794993" y="1347516"/>
            <a:ext cx="5546711"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روز دوم - بیست و یکمین دوره کنفرانس بین المللی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1" y="2344220"/>
            <a:ext cx="6895724" cy="2321469"/>
          </a:xfrm>
          <a:prstGeom prst="rect">
            <a:avLst/>
          </a:prstGeom>
        </p:spPr>
        <p:txBody>
          <a:bodyPr wrap="square">
            <a:spAutoFit/>
          </a:bodyPr>
          <a:lstStyle/>
          <a:p>
            <a:pPr algn="just" rtl="1">
              <a:lnSpc>
                <a:spcPct val="107000"/>
              </a:lnSpc>
              <a:spcAft>
                <a:spcPts val="800"/>
              </a:spcAft>
            </a:pPr>
            <a:r>
              <a:rPr lang="fa-IR" sz="1400" b="1" kern="100" dirty="0">
                <a:latin typeface="Aptos" panose="020B0004020202020204" pitchFamily="34" charset="0"/>
                <a:ea typeface="Aptos" panose="020B0004020202020204" pitchFamily="34" charset="0"/>
                <a:cs typeface="B Nazanin" panose="00000400000000000000" pitchFamily="2" charset="-78"/>
              </a:rPr>
              <a:t>روز دوم این کنفرانس با 8 پنل‌های تخصصی دیگر در حوزه مبارزه با فساد با محوریت مباحثی نظیر ادامه یافت: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استثمار جنسیتی و اثرات آن</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بررسی نامزدهای انتخابات در راستای تقویت </a:t>
            </a:r>
            <a:r>
              <a:rPr lang="fa-IR" sz="1400" b="1" kern="100" dirty="0">
                <a:latin typeface="Aptos" panose="020B0004020202020204" pitchFamily="34" charset="0"/>
                <a:cs typeface="B Nazanin" panose="00000400000000000000" pitchFamily="2" charset="-78"/>
              </a:rPr>
              <a:t>راست‌کرداری(</a:t>
            </a:r>
            <a:r>
              <a:rPr lang="en-US" sz="1400" kern="100" dirty="0">
                <a:latin typeface="Times New Roman" panose="02020603050405020304" pitchFamily="18" charset="0"/>
                <a:cs typeface="Times New Roman" panose="02020603050405020304" pitchFamily="18" charset="0"/>
              </a:rPr>
              <a:t>Integrity</a:t>
            </a:r>
            <a:r>
              <a:rPr lang="fa-IR" sz="1400" b="1" kern="100" dirty="0">
                <a:latin typeface="Aptos" panose="020B0004020202020204" pitchFamily="34" charset="0"/>
                <a:cs typeface="B Nazanin" panose="00000400000000000000" pitchFamily="2" charset="-78"/>
              </a:rPr>
              <a:t>) </a:t>
            </a:r>
            <a:endParaRPr lang="fa-IR" sz="1400" b="1" kern="100" dirty="0">
              <a:latin typeface="Aptos" panose="020B0004020202020204" pitchFamily="34" charset="0"/>
              <a:ea typeface="Aptos" panose="020B0004020202020204" pitchFamily="34" charset="0"/>
              <a:cs typeface="B Nazanin" panose="00000400000000000000" pitchFamily="2" charset="-78"/>
            </a:endParaRP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تقویت چارچوب‌های قانونی در راستای حفاظت از افشاگران و توانمندسازی آن‌ها</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پول‌ سیاه، فساد و اقتصادهای در سایه</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هماهنگ نمودن استانداردهای مرتبط با </a:t>
            </a:r>
            <a:r>
              <a:rPr lang="fa-IR" sz="1400" b="1" kern="100" dirty="0">
                <a:latin typeface="Aptos" panose="020B0004020202020204" pitchFamily="34" charset="0"/>
                <a:cs typeface="B Nazanin" panose="00000400000000000000" pitchFamily="2" charset="-78"/>
              </a:rPr>
              <a:t>راست‌کرداری(</a:t>
            </a:r>
            <a:r>
              <a:rPr lang="en-US" sz="1400" kern="100" dirty="0">
                <a:latin typeface="Times New Roman" panose="02020603050405020304" pitchFamily="18" charset="0"/>
                <a:cs typeface="Times New Roman" panose="02020603050405020304" pitchFamily="18" charset="0"/>
              </a:rPr>
              <a:t>Integrity</a:t>
            </a:r>
            <a:r>
              <a:rPr lang="fa-IR" sz="1400" b="1" kern="100" dirty="0">
                <a:latin typeface="Aptos" panose="020B0004020202020204" pitchFamily="34" charset="0"/>
                <a:cs typeface="B Nazanin" panose="00000400000000000000" pitchFamily="2" charset="-78"/>
              </a:rPr>
              <a:t>)</a:t>
            </a:r>
            <a:r>
              <a:rPr lang="fa-IR" sz="1400" b="1" kern="100" dirty="0">
                <a:latin typeface="Aptos" panose="020B0004020202020204" pitchFamily="34" charset="0"/>
                <a:ea typeface="Aptos" panose="020B0004020202020204" pitchFamily="34" charset="0"/>
                <a:cs typeface="B Nazanin" panose="00000400000000000000" pitchFamily="2" charset="-78"/>
              </a:rPr>
              <a:t> در کسب و کار</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ایجاد </a:t>
            </a:r>
            <a:r>
              <a:rPr lang="fa-IR" sz="1400" b="1" kern="100" dirty="0" err="1">
                <a:latin typeface="Aptos" panose="020B0004020202020204" pitchFamily="34" charset="0"/>
                <a:ea typeface="Aptos" panose="020B0004020202020204" pitchFamily="34" charset="0"/>
                <a:cs typeface="B Nazanin" panose="00000400000000000000" pitchFamily="2" charset="-78"/>
              </a:rPr>
              <a:t>شبکه‌های</a:t>
            </a:r>
            <a:r>
              <a:rPr lang="fa-IR" sz="1400" b="1" kern="100" dirty="0">
                <a:latin typeface="Aptos" panose="020B0004020202020204" pitchFamily="34" charset="0"/>
                <a:ea typeface="Aptos" panose="020B0004020202020204" pitchFamily="34" charset="0"/>
                <a:cs typeface="B Nazanin" panose="00000400000000000000" pitchFamily="2" charset="-78"/>
              </a:rPr>
              <a:t> ضد فساد برای محافظت از فعالان این حوزه و فعالیت دور از فساد </a:t>
            </a:r>
            <a:r>
              <a:rPr lang="fa-IR" sz="1400" b="1" kern="100" dirty="0" err="1">
                <a:latin typeface="Aptos" panose="020B0004020202020204" pitchFamily="34" charset="0"/>
                <a:ea typeface="Aptos" panose="020B0004020202020204" pitchFamily="34" charset="0"/>
                <a:cs typeface="B Nazanin" panose="00000400000000000000" pitchFamily="2" charset="-78"/>
              </a:rPr>
              <a:t>سازمان‌های</a:t>
            </a:r>
            <a:r>
              <a:rPr lang="fa-IR" sz="1400" b="1" kern="100" dirty="0">
                <a:latin typeface="Aptos" panose="020B0004020202020204" pitchFamily="34" charset="0"/>
                <a:ea typeface="Aptos" panose="020B0004020202020204" pitchFamily="34" charset="0"/>
                <a:cs typeface="B Nazanin" panose="00000400000000000000" pitchFamily="2" charset="-78"/>
              </a:rPr>
              <a:t> غیردولتی</a:t>
            </a:r>
          </a:p>
        </p:txBody>
      </p:sp>
      <p:pic>
        <p:nvPicPr>
          <p:cNvPr id="11" name="Picture 10">
            <a:extLst>
              <a:ext uri="{FF2B5EF4-FFF2-40B4-BE49-F238E27FC236}">
                <a16:creationId xmlns:a16="http://schemas.microsoft.com/office/drawing/2014/main" id="{9BF40F78-7713-40C3-9FD9-D3E92DF4DDA6}"/>
              </a:ext>
            </a:extLst>
          </p:cNvPr>
          <p:cNvPicPr/>
          <p:nvPr/>
        </p:nvPicPr>
        <p:blipFill>
          <a:blip r:embed="rId6">
            <a:extLst>
              <a:ext uri="{28A0092B-C50C-407E-A947-70E740481C1C}">
                <a14:useLocalDpi xmlns:a14="http://schemas.microsoft.com/office/drawing/2010/main" val="0"/>
              </a:ext>
            </a:extLst>
          </a:blip>
          <a:stretch>
            <a:fillRect/>
          </a:stretch>
        </p:blipFill>
        <p:spPr>
          <a:xfrm>
            <a:off x="6941754" y="1918539"/>
            <a:ext cx="4728210" cy="31540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ABB19626-8B2D-BE00-F4F8-BEBC0A5A91B3}"/>
              </a:ext>
            </a:extLst>
          </p:cNvPr>
          <p:cNvSpPr txBox="1"/>
          <p:nvPr/>
        </p:nvSpPr>
        <p:spPr>
          <a:xfrm>
            <a:off x="4310744" y="1744419"/>
            <a:ext cx="2631010" cy="322845"/>
          </a:xfrm>
          <a:prstGeom prst="rect">
            <a:avLst/>
          </a:prstGeom>
          <a:noFill/>
        </p:spPr>
        <p:txBody>
          <a:bodyPr wrap="square">
            <a:spAutoFit/>
          </a:bodyPr>
          <a:lstStyle/>
          <a:p>
            <a:pPr algn="just" rtl="1">
              <a:lnSpc>
                <a:spcPct val="107000"/>
              </a:lnSpc>
              <a:spcAft>
                <a:spcPts val="800"/>
              </a:spcAft>
            </a:pPr>
            <a:r>
              <a:rPr lang="fa-IR" sz="1400" kern="100" dirty="0">
                <a:latin typeface="Aptos" panose="020B0004020202020204" pitchFamily="34" charset="0"/>
                <a:cs typeface="B Titr" panose="00000700000000000000" pitchFamily="2" charset="-78"/>
              </a:rPr>
              <a:t>چهارشنبه 30 خرداداماه 1403- صبح</a:t>
            </a:r>
          </a:p>
        </p:txBody>
      </p:sp>
    </p:spTree>
    <p:extLst>
      <p:ext uri="{BB962C8B-B14F-4D97-AF65-F5344CB8AC3E}">
        <p14:creationId xmlns:p14="http://schemas.microsoft.com/office/powerpoint/2010/main" val="412604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63E4135-4B06-9A52-971E-B2A20ACB69BD}"/>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33381DDA-AFB2-39B4-DACA-0ADEFDB92D4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2ED5B2B2-D3E1-1E93-C744-5A000F2003B3}"/>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6766942" y="1425806"/>
            <a:ext cx="4746812"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بیست و یکمین دوره کنفرانس بین </a:t>
            </a:r>
            <a:r>
              <a:rPr lang="fa-IR" kern="100" dirty="0" err="1">
                <a:latin typeface="Aptos" panose="020B0004020202020204" pitchFamily="34" charset="0"/>
                <a:ea typeface="Aptos" panose="020B0004020202020204" pitchFamily="34" charset="0"/>
                <a:cs typeface="B Titr" panose="00000700000000000000" pitchFamily="2" charset="-78"/>
              </a:rPr>
              <a:t>المللی</a:t>
            </a:r>
            <a:r>
              <a:rPr lang="fa-IR" kern="100" dirty="0">
                <a:latin typeface="Aptos" panose="020B0004020202020204" pitchFamily="34" charset="0"/>
                <a:ea typeface="Aptos" panose="020B0004020202020204" pitchFamily="34" charset="0"/>
                <a:cs typeface="B Titr" panose="00000700000000000000" pitchFamily="2" charset="-78"/>
              </a:rPr>
              <a:t>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6261463" y="1966763"/>
            <a:ext cx="5183029" cy="3627275"/>
          </a:xfrm>
          <a:prstGeom prst="rect">
            <a:avLst/>
          </a:prstGeom>
        </p:spPr>
        <p:txBody>
          <a:bodyPr wrap="square">
            <a:spAutoFit/>
          </a:bodyPr>
          <a:lstStyle/>
          <a:p>
            <a:pPr algn="just" rtl="1">
              <a:lnSpc>
                <a:spcPct val="107000"/>
              </a:lnSpc>
              <a:spcAft>
                <a:spcPts val="800"/>
              </a:spcAft>
            </a:pPr>
            <a:r>
              <a:rPr lang="fa-IR" sz="1400" kern="100" dirty="0">
                <a:latin typeface="Aptos" panose="020B0004020202020204" pitchFamily="34" charset="0"/>
                <a:ea typeface="Aptos" panose="020B0004020202020204" pitchFamily="34" charset="0"/>
                <a:cs typeface="B Nazanin" panose="00000400000000000000" pitchFamily="2" charset="-78"/>
              </a:rPr>
              <a:t>جلسات با </a:t>
            </a:r>
            <a:r>
              <a:rPr lang="fa-IR" sz="1400" kern="100" dirty="0" err="1">
                <a:latin typeface="Aptos" panose="020B0004020202020204" pitchFamily="34" charset="0"/>
                <a:ea typeface="Aptos" panose="020B0004020202020204" pitchFamily="34" charset="0"/>
                <a:cs typeface="B Nazanin" panose="00000400000000000000" pitchFamily="2" charset="-78"/>
              </a:rPr>
              <a:t>سخنرانی‌های</a:t>
            </a:r>
            <a:r>
              <a:rPr lang="fa-IR" sz="1400" kern="100" dirty="0">
                <a:latin typeface="Aptos" panose="020B0004020202020204" pitchFamily="34" charset="0"/>
                <a:ea typeface="Aptos" panose="020B0004020202020204" pitchFamily="34" charset="0"/>
                <a:cs typeface="B Nazanin" panose="00000400000000000000" pitchFamily="2" charset="-78"/>
              </a:rPr>
              <a:t> اصلی ادامه یافت و جناب آقایان </a:t>
            </a:r>
            <a:r>
              <a:rPr lang="fa-IR" sz="1400" kern="100" dirty="0" err="1">
                <a:latin typeface="Aptos" panose="020B0004020202020204" pitchFamily="34" charset="0"/>
                <a:ea typeface="Aptos" panose="020B0004020202020204" pitchFamily="34" charset="0"/>
                <a:cs typeface="B Nazanin" panose="00000400000000000000" pitchFamily="2" charset="-78"/>
              </a:rPr>
              <a:t>گیتاناس</a:t>
            </a:r>
            <a:r>
              <a:rPr lang="fa-IR" sz="1400" kern="100" dirty="0">
                <a:latin typeface="Aptos" panose="020B0004020202020204" pitchFamily="34" charset="0"/>
                <a:ea typeface="Aptos" panose="020B0004020202020204" pitchFamily="34" charset="0"/>
                <a:cs typeface="B Nazanin" panose="00000400000000000000" pitchFamily="2" charset="-78"/>
              </a:rPr>
              <a:t> </a:t>
            </a:r>
            <a:r>
              <a:rPr lang="fa-IR" sz="1400" kern="100" dirty="0" err="1">
                <a:latin typeface="Aptos" panose="020B0004020202020204" pitchFamily="34" charset="0"/>
                <a:ea typeface="Aptos" panose="020B0004020202020204" pitchFamily="34" charset="0"/>
                <a:cs typeface="B Nazanin" panose="00000400000000000000" pitchFamily="2" charset="-78"/>
              </a:rPr>
              <a:t>نائوسدا</a:t>
            </a:r>
            <a:r>
              <a:rPr lang="fa-IR" sz="1400" kern="100" dirty="0">
                <a:latin typeface="Aptos" panose="020B0004020202020204" pitchFamily="34" charset="0"/>
                <a:ea typeface="Aptos" panose="020B0004020202020204" pitchFamily="34" charset="0"/>
                <a:cs typeface="B Nazanin" panose="00000400000000000000" pitchFamily="2" charset="-78"/>
              </a:rPr>
              <a:t>، رئیس جمهور لیتوانی و </a:t>
            </a:r>
            <a:r>
              <a:rPr lang="fa-IR" sz="1400" kern="100" dirty="0" err="1">
                <a:latin typeface="Aptos" panose="020B0004020202020204" pitchFamily="34" charset="0"/>
                <a:ea typeface="Aptos" panose="020B0004020202020204" pitchFamily="34" charset="0"/>
                <a:cs typeface="B Nazanin" panose="00000400000000000000" pitchFamily="2" charset="-78"/>
              </a:rPr>
              <a:t>ماتیاس</a:t>
            </a:r>
            <a:r>
              <a:rPr lang="fa-IR" sz="1400" kern="100" dirty="0">
                <a:latin typeface="Aptos" panose="020B0004020202020204" pitchFamily="34" charset="0"/>
                <a:ea typeface="Aptos" panose="020B0004020202020204" pitchFamily="34" charset="0"/>
                <a:cs typeface="B Nazanin" panose="00000400000000000000" pitchFamily="2" charset="-78"/>
              </a:rPr>
              <a:t> </a:t>
            </a:r>
            <a:r>
              <a:rPr lang="fa-IR" sz="1400" kern="100" dirty="0" err="1">
                <a:latin typeface="Aptos" panose="020B0004020202020204" pitchFamily="34" charset="0"/>
                <a:ea typeface="Aptos" panose="020B0004020202020204" pitchFamily="34" charset="0"/>
                <a:cs typeface="B Nazanin" panose="00000400000000000000" pitchFamily="2" charset="-78"/>
              </a:rPr>
              <a:t>کورمان</a:t>
            </a:r>
            <a:r>
              <a:rPr lang="fa-IR" sz="1400" kern="100" dirty="0">
                <a:latin typeface="Aptos" panose="020B0004020202020204" pitchFamily="34" charset="0"/>
                <a:ea typeface="Aptos" panose="020B0004020202020204" pitchFamily="34" charset="0"/>
                <a:cs typeface="B Nazanin" panose="00000400000000000000" pitchFamily="2" charset="-78"/>
              </a:rPr>
              <a:t>، دبیر کل سازمان توسعه و همکاری اقتصادی(</a:t>
            </a:r>
            <a:r>
              <a:rPr lang="en-US" sz="1400" kern="100" dirty="0">
                <a:latin typeface="Times New Roman" panose="02020603050405020304" pitchFamily="18" charset="0"/>
                <a:ea typeface="Aptos" panose="020B0004020202020204" pitchFamily="34" charset="0"/>
                <a:cs typeface="Times New Roman" panose="02020603050405020304" pitchFamily="18" charset="0"/>
              </a:rPr>
              <a:t>OECD</a:t>
            </a:r>
            <a:r>
              <a:rPr lang="fa-IR" sz="1400" kern="100" dirty="0">
                <a:latin typeface="Aptos" panose="020B0004020202020204" pitchFamily="34" charset="0"/>
                <a:ea typeface="Aptos" panose="020B0004020202020204" pitchFamily="34" charset="0"/>
                <a:cs typeface="B Nazanin" panose="00000400000000000000" pitchFamily="2" charset="-78"/>
              </a:rPr>
              <a:t>) سخنرانی نمودند. </a:t>
            </a:r>
          </a:p>
          <a:p>
            <a:pPr algn="just" rtl="1">
              <a:lnSpc>
                <a:spcPct val="107000"/>
              </a:lnSpc>
              <a:spcAft>
                <a:spcPts val="800"/>
              </a:spcAft>
            </a:pPr>
            <a:r>
              <a:rPr lang="fa-IR" sz="1400" kern="100" dirty="0">
                <a:effectLst/>
                <a:latin typeface="Aptos" panose="020B0004020202020204" pitchFamily="34" charset="0"/>
                <a:ea typeface="Aptos" panose="020B0004020202020204" pitchFamily="34" charset="0"/>
                <a:cs typeface="B Nazanin" panose="00000400000000000000" pitchFamily="2" charset="-78"/>
              </a:rPr>
              <a:t>رئیس جمهور لیتوانی </a:t>
            </a:r>
            <a:r>
              <a:rPr lang="fa-IR" sz="1400" dirty="0">
                <a:effectLst/>
                <a:latin typeface="Aptos" panose="020B0004020202020204" pitchFamily="34" charset="0"/>
                <a:ea typeface="Aptos" panose="020B0004020202020204" pitchFamily="34" charset="0"/>
                <a:cs typeface="B Nazanin" panose="00000400000000000000" pitchFamily="2" charset="-78"/>
              </a:rPr>
              <a:t>ضمن اشاره به جایگاه لیتوانی از نظر شاخص‌های راست‌کرداری (</a:t>
            </a:r>
            <a:r>
              <a:rPr lang="en-US" sz="1400" kern="100" dirty="0">
                <a:latin typeface="Times New Roman" panose="02020603050405020304" pitchFamily="18" charset="0"/>
                <a:cs typeface="Times New Roman" panose="02020603050405020304" pitchFamily="18" charset="0"/>
              </a:rPr>
              <a:t>Integrity</a:t>
            </a:r>
            <a:r>
              <a:rPr lang="fa-IR" sz="1400" dirty="0">
                <a:effectLst/>
                <a:latin typeface="Aptos" panose="020B0004020202020204" pitchFamily="34" charset="0"/>
                <a:ea typeface="Aptos" panose="020B0004020202020204" pitchFamily="34" charset="0"/>
                <a:cs typeface="B Nazanin" panose="00000400000000000000" pitchFamily="2" charset="-78"/>
              </a:rPr>
              <a:t>) و شاخص‌های شفافیت، تاکید نمودند این کشور هم از نظر بخش دولتی و هم از نظر بخش خصوصی در این زمینه در سطح بالایی قرار دارد. ایشان همچنین ضمن اشاره به اهمیت مبارزه با فساد، این امر را یکی از اصول دموکراسی و فقدان شفافیت در جهان را به عنوان یکی از معضلات امنیت جهانی برشمردند و در پایان سخنان خود ضمن تاکید بر اینکه جهان ما سزاوار شرایط بهتری است، این کنفرانس را گامی مهم برایدر این حوزه دانستند. </a:t>
            </a:r>
          </a:p>
          <a:p>
            <a:pPr algn="just" rtl="1">
              <a:lnSpc>
                <a:spcPct val="107000"/>
              </a:lnSpc>
              <a:spcAft>
                <a:spcPts val="800"/>
              </a:spcAft>
            </a:pPr>
            <a:endParaRPr lang="fa-IR" sz="1400" dirty="0">
              <a:effectLst/>
              <a:latin typeface="Aptos" panose="020B0004020202020204" pitchFamily="34" charset="0"/>
              <a:ea typeface="Aptos" panose="020B0004020202020204" pitchFamily="34" charset="0"/>
              <a:cs typeface="B Nazanin" panose="00000400000000000000" pitchFamily="2" charset="-78"/>
            </a:endParaRPr>
          </a:p>
          <a:p>
            <a:pPr algn="just" rtl="1">
              <a:lnSpc>
                <a:spcPct val="107000"/>
              </a:lnSpc>
              <a:spcAft>
                <a:spcPts val="800"/>
              </a:spcAft>
            </a:pPr>
            <a:r>
              <a:rPr lang="fa-IR" sz="1400" kern="100" dirty="0">
                <a:effectLst/>
                <a:latin typeface="Aptos" panose="020B0004020202020204" pitchFamily="34" charset="0"/>
                <a:ea typeface="Aptos" panose="020B0004020202020204" pitchFamily="34" charset="0"/>
                <a:cs typeface="B Nazanin" panose="00000400000000000000" pitchFamily="2" charset="-78"/>
              </a:rPr>
              <a:t>در ادامه </a:t>
            </a:r>
            <a:r>
              <a:rPr lang="ar-SA" sz="1400" kern="100" dirty="0">
                <a:effectLst/>
                <a:latin typeface="Aptos" panose="020B0004020202020204" pitchFamily="34" charset="0"/>
                <a:ea typeface="Aptos" panose="020B0004020202020204" pitchFamily="34" charset="0"/>
                <a:cs typeface="B Nazanin" panose="00000400000000000000" pitchFamily="2" charset="-78"/>
              </a:rPr>
              <a:t>ماتیاس کورمان،</a:t>
            </a:r>
            <a:r>
              <a:rPr lang="fa-IR" sz="1400" kern="100" dirty="0">
                <a:effectLst/>
                <a:latin typeface="Aptos" panose="020B0004020202020204" pitchFamily="34" charset="0"/>
                <a:ea typeface="Aptos" panose="020B0004020202020204" pitchFamily="34" charset="0"/>
                <a:cs typeface="B Nazanin" panose="00000400000000000000" pitchFamily="2" charset="-78"/>
              </a:rPr>
              <a:t> ضمن اشاره به اهمیت </a:t>
            </a:r>
            <a:r>
              <a:rPr lang="fa-IR" sz="1400" b="1" kern="100" dirty="0">
                <a:latin typeface="Aptos" panose="020B0004020202020204" pitchFamily="34" charset="0"/>
                <a:cs typeface="B Nazanin" panose="00000400000000000000" pitchFamily="2" charset="-78"/>
              </a:rPr>
              <a:t>راست‌کرداری(</a:t>
            </a:r>
            <a:r>
              <a:rPr lang="en-US" sz="1400" kern="100" dirty="0">
                <a:latin typeface="Times New Roman" panose="02020603050405020304" pitchFamily="18" charset="0"/>
                <a:cs typeface="Times New Roman" panose="02020603050405020304" pitchFamily="18" charset="0"/>
              </a:rPr>
              <a:t>Integrity</a:t>
            </a:r>
            <a:r>
              <a:rPr lang="fa-IR" sz="1400" b="1" kern="100" dirty="0">
                <a:latin typeface="Aptos" panose="020B0004020202020204" pitchFamily="34" charset="0"/>
                <a:cs typeface="B Nazanin" panose="00000400000000000000" pitchFamily="2" charset="-78"/>
              </a:rPr>
              <a:t>)</a:t>
            </a:r>
            <a:r>
              <a:rPr lang="fa-IR" sz="1400" kern="100" dirty="0">
                <a:effectLst/>
                <a:latin typeface="Aptos" panose="020B0004020202020204" pitchFamily="34" charset="0"/>
                <a:ea typeface="Aptos" panose="020B0004020202020204" pitchFamily="34" charset="0"/>
                <a:cs typeface="B Nazanin" panose="00000400000000000000" pitchFamily="2" charset="-78"/>
              </a:rPr>
              <a:t> و نقش آن در کاهش فساد در سطح جامعه بر تاثیر مثبت </a:t>
            </a:r>
            <a:r>
              <a:rPr lang="fa-IR" sz="1400" dirty="0">
                <a:effectLst/>
                <a:latin typeface="Aptos" panose="020B0004020202020204" pitchFamily="34" charset="0"/>
                <a:ea typeface="Aptos" panose="020B0004020202020204" pitchFamily="34" charset="0"/>
                <a:cs typeface="B Nazanin" panose="00000400000000000000" pitchFamily="2" charset="-78"/>
              </a:rPr>
              <a:t>(</a:t>
            </a:r>
            <a:r>
              <a:rPr lang="en-US" sz="1400" kern="100" dirty="0">
                <a:latin typeface="Times New Roman" panose="02020603050405020304" pitchFamily="18" charset="0"/>
                <a:cs typeface="Times New Roman" panose="02020603050405020304" pitchFamily="18" charset="0"/>
              </a:rPr>
              <a:t>Integrity</a:t>
            </a:r>
            <a:r>
              <a:rPr lang="fa-IR" sz="1400" dirty="0">
                <a:effectLst/>
                <a:latin typeface="Aptos" panose="020B0004020202020204" pitchFamily="34" charset="0"/>
                <a:ea typeface="Aptos" panose="020B0004020202020204" pitchFamily="34" charset="0"/>
                <a:cs typeface="B Nazanin" panose="00000400000000000000" pitchFamily="2" charset="-78"/>
              </a:rPr>
              <a:t>)</a:t>
            </a:r>
            <a:r>
              <a:rPr lang="fa-IR" sz="1400" kern="100" dirty="0">
                <a:latin typeface="Aptos" panose="020B0004020202020204" pitchFamily="34" charset="0"/>
                <a:ea typeface="Aptos" panose="020B0004020202020204" pitchFamily="34" charset="0"/>
                <a:cs typeface="B Nazanin" panose="00000400000000000000" pitchFamily="2" charset="-78"/>
              </a:rPr>
              <a:t> بر اقتصاد تاکید نموده و به </a:t>
            </a:r>
            <a:r>
              <a:rPr lang="fa-IR" sz="1400" kern="100" dirty="0">
                <a:effectLst/>
                <a:latin typeface="Aptos" panose="020B0004020202020204" pitchFamily="34" charset="0"/>
                <a:ea typeface="Aptos" panose="020B0004020202020204" pitchFamily="34" charset="0"/>
                <a:cs typeface="B Nazanin" panose="00000400000000000000" pitchFamily="2" charset="-78"/>
              </a:rPr>
              <a:t>همکاری‌های صورت پذیرفته سازمان توسعه و همکاری اقتصادی با دولت‌ها در این زمینه اشاره و بر تاثیرگذاری تکنولوژی و هوش مصنوعی و نقش تسهیل‌گری آن در این حوزه تاکید نمودند.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B4155B62-8378-4225-BC1D-0FDA3F44CE76}"/>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1337125" y="1059277"/>
            <a:ext cx="2999721" cy="20129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A person standing at a podium&#10;&#10;Description automatically generated">
            <a:extLst>
              <a:ext uri="{FF2B5EF4-FFF2-40B4-BE49-F238E27FC236}">
                <a16:creationId xmlns:a16="http://schemas.microsoft.com/office/drawing/2014/main" id="{9A3B9FAD-1775-271F-FBE3-208B9D0DCEA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0104" y="3256357"/>
            <a:ext cx="2234136" cy="1490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a:extLst>
              <a:ext uri="{FF2B5EF4-FFF2-40B4-BE49-F238E27FC236}">
                <a16:creationId xmlns:a16="http://schemas.microsoft.com/office/drawing/2014/main" id="{1177C7AF-DA03-53EC-640B-22D24F88202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85687" y="3824498"/>
            <a:ext cx="2234136" cy="1490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65174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1871049" y="1181603"/>
            <a:ext cx="5546711"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روز دوم - بیست و یکمین دوره کنفرانس بین المللی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134471" y="1905841"/>
            <a:ext cx="7379546" cy="3536224"/>
          </a:xfrm>
          <a:prstGeom prst="rect">
            <a:avLst/>
          </a:prstGeom>
        </p:spPr>
        <p:txBody>
          <a:bodyPr wrap="square">
            <a:spAutoFit/>
          </a:bodyPr>
          <a:lstStyle/>
          <a:p>
            <a:pPr algn="just" rtl="1">
              <a:lnSpc>
                <a:spcPct val="107000"/>
              </a:lnSpc>
              <a:spcAft>
                <a:spcPts val="800"/>
              </a:spcAft>
            </a:pPr>
            <a:r>
              <a:rPr lang="fa-IR" sz="1400" b="1" kern="100" spc="-30" dirty="0">
                <a:latin typeface="Aptos" panose="020B0004020202020204" pitchFamily="34" charset="0"/>
                <a:ea typeface="Aptos" panose="020B0004020202020204" pitchFamily="34" charset="0"/>
                <a:cs typeface="B Nazanin" panose="00000400000000000000" pitchFamily="2" charset="-78"/>
              </a:rPr>
              <a:t>روز دوم این کنفرانس با برگزاری چندین نشست عمومی، 8 پنل تخصصی با موضوعاتی به شرح زیر ادامه یافت:</a:t>
            </a:r>
          </a:p>
          <a:p>
            <a:pPr algn="just" rtl="1"/>
            <a:r>
              <a:rPr lang="fa-IR" sz="1400" b="1" kern="100" spc="-30" dirty="0">
                <a:latin typeface="Aptos" panose="020B0004020202020204" pitchFamily="34" charset="0"/>
                <a:ea typeface="Aptos" panose="020B0004020202020204" pitchFamily="34" charset="0"/>
                <a:cs typeface="B Nazanin" panose="00000400000000000000" pitchFamily="2" charset="-78"/>
              </a:rPr>
              <a:t>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توانمندسازی مشاغل کوچک</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جنگ پنهانی مبارزه با فساد در شرایط اضطراری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جریان‌سازی مبارزه با فساد در سیاست‌ها</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حفاظت از انتخابات در برابر بودجه غیرقانونی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چشم انداز مشترک برای استانداردهای بین‌المللی مبارزه با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نحوه پاک‌سازی املاک و مستغلات از پول سیاه</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فساد فراملی و شفاف‌سازی جرایم محیط زیستی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تامین مالی عادلانه و شفاف برای بازسازی اوکراین</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به اشتراک‌گذاری تجارت افشاگران و مشارکت برای پیشبرد حقوق آن‌ها و نحوه حمایت از افشاگران </a:t>
            </a:r>
          </a:p>
        </p:txBody>
      </p:sp>
      <p:sp>
        <p:nvSpPr>
          <p:cNvPr id="8" name="TextBox 7">
            <a:extLst>
              <a:ext uri="{FF2B5EF4-FFF2-40B4-BE49-F238E27FC236}">
                <a16:creationId xmlns:a16="http://schemas.microsoft.com/office/drawing/2014/main" id="{ABB19626-8B2D-BE00-F4F8-BEBC0A5A91B3}"/>
              </a:ext>
            </a:extLst>
          </p:cNvPr>
          <p:cNvSpPr txBox="1"/>
          <p:nvPr/>
        </p:nvSpPr>
        <p:spPr>
          <a:xfrm>
            <a:off x="4432663" y="1539599"/>
            <a:ext cx="2985097" cy="322845"/>
          </a:xfrm>
          <a:prstGeom prst="rect">
            <a:avLst/>
          </a:prstGeom>
          <a:noFill/>
        </p:spPr>
        <p:txBody>
          <a:bodyPr wrap="square">
            <a:spAutoFit/>
          </a:bodyPr>
          <a:lstStyle/>
          <a:p>
            <a:pPr algn="just" rtl="1">
              <a:lnSpc>
                <a:spcPct val="107000"/>
              </a:lnSpc>
              <a:spcAft>
                <a:spcPts val="800"/>
              </a:spcAft>
            </a:pPr>
            <a:r>
              <a:rPr lang="fa-IR" sz="1400" kern="100" dirty="0">
                <a:latin typeface="Aptos" panose="020B0004020202020204" pitchFamily="34" charset="0"/>
                <a:cs typeface="B Titr" panose="00000700000000000000" pitchFamily="2" charset="-78"/>
              </a:rPr>
              <a:t>چهارشنبه 30 خرداداماه 1403- بعد از ظهر</a:t>
            </a:r>
          </a:p>
        </p:txBody>
      </p:sp>
      <p:pic>
        <p:nvPicPr>
          <p:cNvPr id="7" name="Picture 6">
            <a:extLst>
              <a:ext uri="{FF2B5EF4-FFF2-40B4-BE49-F238E27FC236}">
                <a16:creationId xmlns:a16="http://schemas.microsoft.com/office/drawing/2014/main" id="{273D79A1-ED53-D886-C9CC-C8DB02A2BB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4705" y="936685"/>
            <a:ext cx="2436246" cy="16253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a:extLst>
              <a:ext uri="{FF2B5EF4-FFF2-40B4-BE49-F238E27FC236}">
                <a16:creationId xmlns:a16="http://schemas.microsoft.com/office/drawing/2014/main" id="{3C8AC974-7961-2584-2121-EA858F4913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84705" y="3106004"/>
            <a:ext cx="2436246" cy="17020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a:extLst>
              <a:ext uri="{FF2B5EF4-FFF2-40B4-BE49-F238E27FC236}">
                <a16:creationId xmlns:a16="http://schemas.microsoft.com/office/drawing/2014/main" id="{C07C88EE-6E0A-971E-9A2A-40D9609DB55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02259" y="4493492"/>
            <a:ext cx="2086928" cy="13922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Anti-Corruption &amp; Governance Center @ CIPE on X: &quot;At #IACC2024's GPS  workshop yesterday, @CIPEglobal's Katya Lysova joined business leaders from  around the world for an insightful conversation on empowering small  businesses for #">
            <a:extLst>
              <a:ext uri="{FF2B5EF4-FFF2-40B4-BE49-F238E27FC236}">
                <a16:creationId xmlns:a16="http://schemas.microsoft.com/office/drawing/2014/main" id="{2EF25E69-76C1-4C84-17DF-F968AA814882}"/>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129588" y="1841845"/>
            <a:ext cx="2036517" cy="1527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74717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1862233" y="1181603"/>
            <a:ext cx="5564344"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روز سوم - بیست و یکمین دوره کنفرانس بین المللی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134471" y="1905841"/>
            <a:ext cx="7379546" cy="3664145"/>
          </a:xfrm>
          <a:prstGeom prst="rect">
            <a:avLst/>
          </a:prstGeom>
        </p:spPr>
        <p:txBody>
          <a:bodyPr wrap="square">
            <a:spAutoFit/>
          </a:bodyPr>
          <a:lstStyle/>
          <a:p>
            <a:pPr algn="just" rtl="1">
              <a:lnSpc>
                <a:spcPct val="107000"/>
              </a:lnSpc>
              <a:spcAft>
                <a:spcPts val="800"/>
              </a:spcAft>
            </a:pPr>
            <a:r>
              <a:rPr lang="fa-IR" sz="1400" b="1" kern="100" spc="-30" dirty="0">
                <a:latin typeface="Aptos" panose="020B0004020202020204" pitchFamily="34" charset="0"/>
                <a:ea typeface="Aptos" panose="020B0004020202020204" pitchFamily="34" charset="0"/>
                <a:cs typeface="B Nazanin" panose="00000400000000000000" pitchFamily="2" charset="-78"/>
              </a:rPr>
              <a:t>روز سوم این کنفرانس با برگزاری چندین نشست عمومی، 8 پنل تخصصی با موضوعاتی به شرح زیر ادامه یافت:</a:t>
            </a:r>
          </a:p>
          <a:p>
            <a:pPr algn="just" rtl="1"/>
            <a:r>
              <a:rPr lang="fa-IR" sz="1400" b="1" kern="100" spc="-30" dirty="0">
                <a:latin typeface="Aptos" panose="020B0004020202020204" pitchFamily="34" charset="0"/>
                <a:ea typeface="Aptos" panose="020B0004020202020204" pitchFamily="34" charset="0"/>
                <a:cs typeface="B Nazanin" panose="00000400000000000000" pitchFamily="2" charset="-78"/>
              </a:rPr>
              <a:t>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رسیدگی به دعاوی راهبردی و نقش حیاتی آن در حوزه مبارزه با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نقش رسانه‌ها در دفاع از دموکراسی و حقوق بشر در برابر فساد در آفریقا</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توانمندسازی زنان، جوانان و افراد دارای معلولیت از طریق گزارش‌دهی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فساد در زنجیره‌های تامین جهانی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پیشگیری از پنهان کردن دارایی‌های غیرقانونی توسط بازیگران و عوامل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رویکردهای چندجانبه برای ایجاد اجماع برای اصلاحات حکمرانی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بحث و بررسی پیرامون بهره‌گیری از ابزارهایی نظیر یادگیری ماشینی برای تجزیه و تحلیل و کشف جرایم محیط زیستی در جنگل‌های بارانی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یک کلاس پیشرفته با موضوع «چرخش فساد دولتی: چگونگی جایگزینی فساد بومی با فرهنگ </a:t>
            </a:r>
            <a:r>
              <a:rPr lang="fa-IR" sz="1400" b="1" kern="100" dirty="0">
                <a:latin typeface="Aptos" panose="020B0004020202020204" pitchFamily="34" charset="0"/>
                <a:cs typeface="B Nazanin" panose="00000400000000000000" pitchFamily="2" charset="-78"/>
              </a:rPr>
              <a:t>راست‌کرداری(</a:t>
            </a:r>
            <a:r>
              <a:rPr lang="en-US" sz="1400" kern="100" dirty="0">
                <a:latin typeface="Times New Roman" panose="02020603050405020304" pitchFamily="18" charset="0"/>
                <a:cs typeface="Times New Roman" panose="02020603050405020304" pitchFamily="18" charset="0"/>
              </a:rPr>
              <a:t>Integrity</a:t>
            </a:r>
            <a:r>
              <a:rPr lang="fa-IR" sz="1400" b="1" kern="100" dirty="0">
                <a:latin typeface="Aptos" panose="020B0004020202020204" pitchFamily="34" charset="0"/>
                <a:cs typeface="B Nazanin" panose="00000400000000000000" pitchFamily="2" charset="-78"/>
              </a:rPr>
              <a:t>)</a:t>
            </a:r>
            <a:r>
              <a:rPr lang="fa-IR" sz="1400" b="1" kern="100" dirty="0">
                <a:latin typeface="Aptos" panose="020B0004020202020204" pitchFamily="34" charset="0"/>
                <a:ea typeface="Aptos" panose="020B0004020202020204" pitchFamily="34" charset="0"/>
                <a:cs typeface="B Nazanin" panose="00000400000000000000" pitchFamily="2" charset="-78"/>
              </a:rPr>
              <a:t> در کسب و کار» </a:t>
            </a:r>
          </a:p>
        </p:txBody>
      </p:sp>
      <p:sp>
        <p:nvSpPr>
          <p:cNvPr id="8" name="TextBox 7">
            <a:extLst>
              <a:ext uri="{FF2B5EF4-FFF2-40B4-BE49-F238E27FC236}">
                <a16:creationId xmlns:a16="http://schemas.microsoft.com/office/drawing/2014/main" id="{ABB19626-8B2D-BE00-F4F8-BEBC0A5A91B3}"/>
              </a:ext>
            </a:extLst>
          </p:cNvPr>
          <p:cNvSpPr txBox="1"/>
          <p:nvPr/>
        </p:nvSpPr>
        <p:spPr>
          <a:xfrm>
            <a:off x="4781007" y="1539599"/>
            <a:ext cx="2636754" cy="655949"/>
          </a:xfrm>
          <a:prstGeom prst="rect">
            <a:avLst/>
          </a:prstGeom>
          <a:noFill/>
        </p:spPr>
        <p:txBody>
          <a:bodyPr wrap="square">
            <a:spAutoFit/>
          </a:bodyPr>
          <a:lstStyle/>
          <a:p>
            <a:pPr algn="just" rtl="1">
              <a:lnSpc>
                <a:spcPct val="107000"/>
              </a:lnSpc>
              <a:spcAft>
                <a:spcPts val="800"/>
              </a:spcAft>
            </a:pPr>
            <a:r>
              <a:rPr lang="fa-IR" sz="1400" kern="100" dirty="0">
                <a:latin typeface="Aptos" panose="020B0004020202020204" pitchFamily="34" charset="0"/>
                <a:cs typeface="B Titr" panose="00000700000000000000" pitchFamily="2" charset="-78"/>
              </a:rPr>
              <a:t>پنجشنبه 31 خرداداماه 1403- صبح</a:t>
            </a:r>
          </a:p>
          <a:p>
            <a:pPr algn="just" rtl="1">
              <a:lnSpc>
                <a:spcPct val="107000"/>
              </a:lnSpc>
              <a:spcAft>
                <a:spcPts val="800"/>
              </a:spcAft>
            </a:pPr>
            <a:endParaRPr lang="fa-IR" sz="1400" kern="100" dirty="0">
              <a:latin typeface="Aptos" panose="020B0004020202020204" pitchFamily="34" charset="0"/>
              <a:cs typeface="B Titr" panose="00000700000000000000" pitchFamily="2" charset="-78"/>
            </a:endParaRPr>
          </a:p>
        </p:txBody>
      </p:sp>
      <p:pic>
        <p:nvPicPr>
          <p:cNvPr id="10" name="Picture 9">
            <a:extLst>
              <a:ext uri="{FF2B5EF4-FFF2-40B4-BE49-F238E27FC236}">
                <a16:creationId xmlns:a16="http://schemas.microsoft.com/office/drawing/2014/main" id="{7D82C2D4-CB6B-7385-FE8E-E9C8E3445A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09009" y="2491453"/>
            <a:ext cx="2391114" cy="15948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a:extLst>
              <a:ext uri="{FF2B5EF4-FFF2-40B4-BE49-F238E27FC236}">
                <a16:creationId xmlns:a16="http://schemas.microsoft.com/office/drawing/2014/main" id="{064BBD03-CEB9-1D5F-313B-7EB617A3488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11290" y="4060876"/>
            <a:ext cx="2693275" cy="17951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a:extLst>
              <a:ext uri="{FF2B5EF4-FFF2-40B4-BE49-F238E27FC236}">
                <a16:creationId xmlns:a16="http://schemas.microsoft.com/office/drawing/2014/main" id="{DD8AADBF-7C51-318A-2919-714D33835A0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59075" y="947527"/>
            <a:ext cx="2352440" cy="15693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70719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1862233" y="1181603"/>
            <a:ext cx="5564344"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روز سوم - بیست و یکمین دوره کنفرانس بین المللی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114694" y="2089516"/>
            <a:ext cx="7379546" cy="2870016"/>
          </a:xfrm>
          <a:prstGeom prst="rect">
            <a:avLst/>
          </a:prstGeom>
        </p:spPr>
        <p:txBody>
          <a:bodyPr wrap="square">
            <a:spAutoFit/>
          </a:bodyPr>
          <a:lstStyle/>
          <a:p>
            <a:pPr algn="just" rtl="1">
              <a:lnSpc>
                <a:spcPct val="107000"/>
              </a:lnSpc>
              <a:spcAft>
                <a:spcPts val="800"/>
              </a:spcAft>
            </a:pPr>
            <a:r>
              <a:rPr lang="fa-IR" sz="1400" b="1" kern="100" spc="-30" dirty="0">
                <a:latin typeface="Aptos" panose="020B0004020202020204" pitchFamily="34" charset="0"/>
                <a:ea typeface="Aptos" panose="020B0004020202020204" pitchFamily="34" charset="0"/>
                <a:cs typeface="B Nazanin" panose="00000400000000000000" pitchFamily="2" charset="-78"/>
              </a:rPr>
              <a:t>روز سوم این کنفرانس با برگزاری چندین نشست عمومی، 8 پنل تخصصی با موضوعاتی به شرح زیر ادامه یافت:</a:t>
            </a:r>
          </a:p>
          <a:p>
            <a:pPr algn="just" rtl="1"/>
            <a:r>
              <a:rPr lang="fa-IR" sz="1400" b="1" kern="100" spc="-30" dirty="0">
                <a:latin typeface="Aptos" panose="020B0004020202020204" pitchFamily="34" charset="0"/>
                <a:ea typeface="Aptos" panose="020B0004020202020204" pitchFamily="34" charset="0"/>
                <a:cs typeface="B Nazanin" panose="00000400000000000000" pitchFamily="2" charset="-78"/>
              </a:rPr>
              <a:t>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نحوه پاسخگویی فعالان حوزه مبارزه با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تقویت جامعه مدنی برای مقابله با گرایش‌های خودکامگی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توانمندسازی زنان پیشتاز با بهره‌گیری از هوش مصنوعی در حوزه مبارزه با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تاکید بر اهمیت نقش بخش خصوصی به عنوان یک بازیگر مهم و تغییر دهنده بازی در حوزه مبارزه با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نقش فساد در درگیری‌های خشونت آمیز و پیامدهای سیاست و راه‌حل مبارزه با دزدسالاری مدرن</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مبارزه با فساد با بهره‌گیری از علم رفتار</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بهره‌برداری از داده‌ها برای افشای  توقف نفوذ آلاینده‌های بزرگ و رابطه میان فساد، بدهی و توسعه نیافتگی کشورها </a:t>
            </a:r>
          </a:p>
        </p:txBody>
      </p:sp>
      <p:sp>
        <p:nvSpPr>
          <p:cNvPr id="8" name="TextBox 7">
            <a:extLst>
              <a:ext uri="{FF2B5EF4-FFF2-40B4-BE49-F238E27FC236}">
                <a16:creationId xmlns:a16="http://schemas.microsoft.com/office/drawing/2014/main" id="{ABB19626-8B2D-BE00-F4F8-BEBC0A5A91B3}"/>
              </a:ext>
            </a:extLst>
          </p:cNvPr>
          <p:cNvSpPr txBox="1"/>
          <p:nvPr/>
        </p:nvSpPr>
        <p:spPr>
          <a:xfrm>
            <a:off x="4380411" y="1582996"/>
            <a:ext cx="2950263" cy="322845"/>
          </a:xfrm>
          <a:prstGeom prst="rect">
            <a:avLst/>
          </a:prstGeom>
          <a:noFill/>
        </p:spPr>
        <p:txBody>
          <a:bodyPr wrap="square">
            <a:spAutoFit/>
          </a:bodyPr>
          <a:lstStyle/>
          <a:p>
            <a:pPr algn="just" rtl="1">
              <a:lnSpc>
                <a:spcPct val="107000"/>
              </a:lnSpc>
              <a:spcAft>
                <a:spcPts val="800"/>
              </a:spcAft>
            </a:pPr>
            <a:r>
              <a:rPr lang="fa-IR" sz="1400" kern="100" dirty="0">
                <a:latin typeface="Aptos" panose="020B0004020202020204" pitchFamily="34" charset="0"/>
                <a:cs typeface="B Titr" panose="00000700000000000000" pitchFamily="2" charset="-78"/>
              </a:rPr>
              <a:t>چهارشنبه 30 خرداداماه 1403- بعداز ظهر</a:t>
            </a:r>
          </a:p>
        </p:txBody>
      </p:sp>
      <p:pic>
        <p:nvPicPr>
          <p:cNvPr id="10" name="Picture 9" descr="A group of people walking&#10;&#10;Description automatically generated">
            <a:extLst>
              <a:ext uri="{FF2B5EF4-FFF2-40B4-BE49-F238E27FC236}">
                <a16:creationId xmlns:a16="http://schemas.microsoft.com/office/drawing/2014/main" id="{1844C56B-7223-5A38-4D8E-76AD2066A1C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80962" y="965140"/>
            <a:ext cx="2480310" cy="16544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A group of people sitting on a stage&#10;&#10;Description automatically generated">
            <a:extLst>
              <a:ext uri="{FF2B5EF4-FFF2-40B4-BE49-F238E27FC236}">
                <a16:creationId xmlns:a16="http://schemas.microsoft.com/office/drawing/2014/main" id="{6C901464-D8AF-E844-2EC0-EA83A25CE5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88507" y="2284757"/>
            <a:ext cx="2218246" cy="14795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A group of people sitting in chairs&#10;&#10;Description automatically generated">
            <a:extLst>
              <a:ext uri="{FF2B5EF4-FFF2-40B4-BE49-F238E27FC236}">
                <a16:creationId xmlns:a16="http://schemas.microsoft.com/office/drawing/2014/main" id="{4DE1861B-990B-FF6F-959E-393EE1AFC6A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4476" b="21907"/>
          <a:stretch/>
        </p:blipFill>
        <p:spPr bwMode="auto">
          <a:xfrm>
            <a:off x="7956534" y="3340909"/>
            <a:ext cx="1866342" cy="2110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pic>
        <p:nvPicPr>
          <p:cNvPr id="14" name="Picture 13" descr="A group of people sitting in chairs&#10;&#10;Description automatically generated">
            <a:extLst>
              <a:ext uri="{FF2B5EF4-FFF2-40B4-BE49-F238E27FC236}">
                <a16:creationId xmlns:a16="http://schemas.microsoft.com/office/drawing/2014/main" id="{0CF32F3D-AD94-6321-7AA3-DB318E3DD04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85160" y="4230684"/>
            <a:ext cx="2080578" cy="15601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06962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1778878" y="1181603"/>
            <a:ext cx="5731057"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روز چهارم - بیست و یکمین دوره کنفرانس بین المللی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130389" y="1954098"/>
            <a:ext cx="7379546" cy="3203121"/>
          </a:xfrm>
          <a:prstGeom prst="rect">
            <a:avLst/>
          </a:prstGeom>
        </p:spPr>
        <p:txBody>
          <a:bodyPr wrap="square">
            <a:spAutoFit/>
          </a:bodyPr>
          <a:lstStyle/>
          <a:p>
            <a:pPr algn="just" rtl="1">
              <a:lnSpc>
                <a:spcPct val="107000"/>
              </a:lnSpc>
              <a:spcAft>
                <a:spcPts val="800"/>
              </a:spcAft>
            </a:pPr>
            <a:r>
              <a:rPr lang="fa-IR" sz="1400" b="1" kern="100" spc="-30" dirty="0">
                <a:latin typeface="Aptos" panose="020B0004020202020204" pitchFamily="34" charset="0"/>
                <a:ea typeface="Aptos" panose="020B0004020202020204" pitchFamily="34" charset="0"/>
                <a:cs typeface="B Nazanin" panose="00000400000000000000" pitchFamily="2" charset="-78"/>
              </a:rPr>
              <a:t>روز چهارم این کنفرانس با برگزاری چندین نشست عمومی، 8 پنل تخصصی با موضوعاتی به شرح زیر ادامه یافت:</a:t>
            </a:r>
          </a:p>
          <a:p>
            <a:pPr algn="just" rtl="1"/>
            <a:r>
              <a:rPr lang="fa-IR" sz="1400" b="1" kern="100" spc="-30" dirty="0">
                <a:latin typeface="Aptos" panose="020B0004020202020204" pitchFamily="34" charset="0"/>
                <a:ea typeface="Aptos" panose="020B0004020202020204" pitchFamily="34" charset="0"/>
                <a:cs typeface="B Nazanin" panose="00000400000000000000" pitchFamily="2" charset="-78"/>
              </a:rPr>
              <a:t>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حرکت به سوی شفافیت</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مسئولیت‌پذیری و مشارکت بیشتر در بازیابی دارایی‌ها</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نحوه بررسی گروه‌های خلافکار سازمان یافته فراملی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روزنامه‌نگاری تحقیقی و تهدیدات پیشرو</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راه‌حل‌های مصونیت مدنی، همگرایی برای شفافیت</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دزدسالاری و نقش کاهش دهنده سازمان‌های مدنی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راه‌حل‌های </a:t>
            </a:r>
            <a:r>
              <a:rPr lang="fa-IR" sz="1400" b="1" kern="100" dirty="0">
                <a:latin typeface="Aptos" panose="020B0004020202020204" pitchFamily="34" charset="0"/>
                <a:cs typeface="B Nazanin" panose="00000400000000000000" pitchFamily="2" charset="-78"/>
              </a:rPr>
              <a:t>راست‌کرداری(</a:t>
            </a:r>
            <a:r>
              <a:rPr lang="en-US" sz="1400" kern="100" dirty="0">
                <a:latin typeface="Times New Roman" panose="02020603050405020304" pitchFamily="18" charset="0"/>
                <a:cs typeface="Times New Roman" panose="02020603050405020304" pitchFamily="18" charset="0"/>
              </a:rPr>
              <a:t>Integrity</a:t>
            </a:r>
            <a:r>
              <a:rPr lang="fa-IR" sz="1400" b="1" kern="100" dirty="0">
                <a:latin typeface="Aptos" panose="020B0004020202020204" pitchFamily="34" charset="0"/>
                <a:cs typeface="B Nazanin" panose="00000400000000000000" pitchFamily="2" charset="-78"/>
              </a:rPr>
              <a:t>)</a:t>
            </a:r>
            <a:r>
              <a:rPr lang="fa-IR" sz="1400" b="1" kern="100" dirty="0">
                <a:latin typeface="Aptos" panose="020B0004020202020204" pitchFamily="34" charset="0"/>
                <a:ea typeface="Aptos" panose="020B0004020202020204" pitchFamily="34" charset="0"/>
                <a:cs typeface="B Nazanin" panose="00000400000000000000" pitchFamily="2" charset="-78"/>
              </a:rPr>
              <a:t> و راست کرداری برای رفع بحران آب و هوا</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مهار قدرت کنش جمعی و افزایش قدرت دادخواهی استراتژیک </a:t>
            </a:r>
          </a:p>
        </p:txBody>
      </p:sp>
      <p:sp>
        <p:nvSpPr>
          <p:cNvPr id="8" name="TextBox 7">
            <a:extLst>
              <a:ext uri="{FF2B5EF4-FFF2-40B4-BE49-F238E27FC236}">
                <a16:creationId xmlns:a16="http://schemas.microsoft.com/office/drawing/2014/main" id="{ABB19626-8B2D-BE00-F4F8-BEBC0A5A91B3}"/>
              </a:ext>
            </a:extLst>
          </p:cNvPr>
          <p:cNvSpPr txBox="1"/>
          <p:nvPr/>
        </p:nvSpPr>
        <p:spPr>
          <a:xfrm>
            <a:off x="5207633" y="1539599"/>
            <a:ext cx="2210127" cy="322845"/>
          </a:xfrm>
          <a:prstGeom prst="rect">
            <a:avLst/>
          </a:prstGeom>
          <a:noFill/>
        </p:spPr>
        <p:txBody>
          <a:bodyPr wrap="square">
            <a:spAutoFit/>
          </a:bodyPr>
          <a:lstStyle/>
          <a:p>
            <a:pPr algn="just" rtl="1">
              <a:lnSpc>
                <a:spcPct val="107000"/>
              </a:lnSpc>
              <a:spcAft>
                <a:spcPts val="800"/>
              </a:spcAft>
            </a:pPr>
            <a:r>
              <a:rPr lang="fa-IR" sz="1400" kern="100" dirty="0">
                <a:latin typeface="Aptos" panose="020B0004020202020204" pitchFamily="34" charset="0"/>
                <a:cs typeface="B Titr" panose="00000700000000000000" pitchFamily="2" charset="-78"/>
              </a:rPr>
              <a:t>جمعه اول تیرماه 1403- صبح</a:t>
            </a:r>
          </a:p>
        </p:txBody>
      </p:sp>
      <p:pic>
        <p:nvPicPr>
          <p:cNvPr id="10" name="Picture 9">
            <a:extLst>
              <a:ext uri="{FF2B5EF4-FFF2-40B4-BE49-F238E27FC236}">
                <a16:creationId xmlns:a16="http://schemas.microsoft.com/office/drawing/2014/main" id="{FD60612A-4C0E-8D88-2541-6ABE893F6B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88352" y="1181603"/>
            <a:ext cx="2725738" cy="18183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a:extLst>
              <a:ext uri="{FF2B5EF4-FFF2-40B4-BE49-F238E27FC236}">
                <a16:creationId xmlns:a16="http://schemas.microsoft.com/office/drawing/2014/main" id="{F83C336F-7089-FBAA-F680-373B6EB7F26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37501" y="2589880"/>
            <a:ext cx="2811798" cy="15816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a:extLst>
              <a:ext uri="{FF2B5EF4-FFF2-40B4-BE49-F238E27FC236}">
                <a16:creationId xmlns:a16="http://schemas.microsoft.com/office/drawing/2014/main" id="{A41E91E8-E4A8-670E-E51C-A0D6527661C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03289" y="3948950"/>
            <a:ext cx="2725770" cy="18183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986118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1778876" y="1181603"/>
            <a:ext cx="5731057"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روز چهارم - بیست و یکمین دوره کنفرانس بین المللی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130387" y="2229023"/>
            <a:ext cx="7379546" cy="3433632"/>
          </a:xfrm>
          <a:prstGeom prst="rect">
            <a:avLst/>
          </a:prstGeom>
        </p:spPr>
        <p:txBody>
          <a:bodyPr wrap="square">
            <a:spAutoFit/>
          </a:bodyPr>
          <a:lstStyle/>
          <a:p>
            <a:pPr algn="just" rtl="1">
              <a:lnSpc>
                <a:spcPct val="107000"/>
              </a:lnSpc>
              <a:spcAft>
                <a:spcPts val="800"/>
              </a:spcAft>
            </a:pPr>
            <a:r>
              <a:rPr lang="fa-IR" sz="1400" b="1" kern="100" spc="-30" dirty="0">
                <a:latin typeface="Aptos" panose="020B0004020202020204" pitchFamily="34" charset="0"/>
                <a:ea typeface="Aptos" panose="020B0004020202020204" pitchFamily="34" charset="0"/>
                <a:cs typeface="B Nazanin" panose="00000400000000000000" pitchFamily="2" charset="-78"/>
              </a:rPr>
              <a:t>روز چهارم این کنفرانس با برگزاری چندین نشست عمومی و نشست اختتامیه و ایراد بیانیه پایانی، 8 پنل تخصصی با موضوعاتی به شرح زیر ادامه یافت:</a:t>
            </a:r>
          </a:p>
          <a:p>
            <a:pPr algn="just" rtl="1"/>
            <a:r>
              <a:rPr lang="fa-IR" sz="1400" b="1" kern="100" spc="-30" dirty="0">
                <a:latin typeface="Aptos" panose="020B0004020202020204" pitchFamily="34" charset="0"/>
                <a:ea typeface="Aptos" panose="020B0004020202020204" pitchFamily="34" charset="0"/>
                <a:cs typeface="B Nazanin" panose="00000400000000000000" pitchFamily="2" charset="-78"/>
              </a:rPr>
              <a:t>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نحوه جلوگیری از قربانی شدن مجدد قربانیان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جامعه مدنی در معرض خطر! - مقابله با فساد از منظرهای مختلف</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فساد فراملی: مقابله با تجارت غیرقانونی داروهای تقلبی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ابزارهای جدید برای مبارزه با رشوه</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حفاظت از انتقال عادلانه انرژی در بخش‌های استخراج و انرژی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پاسخگویی و جنبش‌های جهانی ضد فساد مبارزه برای محافظت از فعالان حوزه مبارزه با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مقابله با فساد به عنوان عاملی برای جرایم سازمان یافته</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نحوه تغییر رویه علیه فساد و معافیت از مجازات</a:t>
            </a:r>
          </a:p>
        </p:txBody>
      </p:sp>
      <p:sp>
        <p:nvSpPr>
          <p:cNvPr id="8" name="TextBox 7">
            <a:extLst>
              <a:ext uri="{FF2B5EF4-FFF2-40B4-BE49-F238E27FC236}">
                <a16:creationId xmlns:a16="http://schemas.microsoft.com/office/drawing/2014/main" id="{ABB19626-8B2D-BE00-F4F8-BEBC0A5A91B3}"/>
              </a:ext>
            </a:extLst>
          </p:cNvPr>
          <p:cNvSpPr txBox="1"/>
          <p:nvPr/>
        </p:nvSpPr>
        <p:spPr>
          <a:xfrm>
            <a:off x="4781007" y="1539599"/>
            <a:ext cx="2636754" cy="322845"/>
          </a:xfrm>
          <a:prstGeom prst="rect">
            <a:avLst/>
          </a:prstGeom>
          <a:noFill/>
        </p:spPr>
        <p:txBody>
          <a:bodyPr wrap="square">
            <a:spAutoFit/>
          </a:bodyPr>
          <a:lstStyle/>
          <a:p>
            <a:pPr algn="just" rtl="1">
              <a:lnSpc>
                <a:spcPct val="107000"/>
              </a:lnSpc>
              <a:spcAft>
                <a:spcPts val="800"/>
              </a:spcAft>
            </a:pPr>
            <a:r>
              <a:rPr lang="fa-IR" sz="1400" kern="100" dirty="0">
                <a:latin typeface="Aptos" panose="020B0004020202020204" pitchFamily="34" charset="0"/>
                <a:cs typeface="B Titr" panose="00000700000000000000" pitchFamily="2" charset="-78"/>
              </a:rPr>
              <a:t>جمعه اول تیرماه 1403- ظهر</a:t>
            </a:r>
          </a:p>
        </p:txBody>
      </p:sp>
      <p:pic>
        <p:nvPicPr>
          <p:cNvPr id="11" name="Picture 10">
            <a:extLst>
              <a:ext uri="{FF2B5EF4-FFF2-40B4-BE49-F238E27FC236}">
                <a16:creationId xmlns:a16="http://schemas.microsoft.com/office/drawing/2014/main" id="{BDED7103-0831-0C1F-57E3-D9779937F0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9272" y="1600717"/>
            <a:ext cx="2742792" cy="18296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a:extLst>
              <a:ext uri="{FF2B5EF4-FFF2-40B4-BE49-F238E27FC236}">
                <a16:creationId xmlns:a16="http://schemas.microsoft.com/office/drawing/2014/main" id="{024222AB-5859-4F39-6F3B-C9CBEEB34E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60934" y="3445769"/>
            <a:ext cx="2925672" cy="19516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25263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1778876" y="1181603"/>
            <a:ext cx="5731057"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روز چهارم - بیست و یکمین دوره کنفرانس بین المللی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130387" y="2229023"/>
            <a:ext cx="7379546" cy="3203121"/>
          </a:xfrm>
          <a:prstGeom prst="rect">
            <a:avLst/>
          </a:prstGeom>
        </p:spPr>
        <p:txBody>
          <a:bodyPr wrap="square">
            <a:spAutoFit/>
          </a:bodyPr>
          <a:lstStyle/>
          <a:p>
            <a:pPr algn="just" rtl="1">
              <a:lnSpc>
                <a:spcPct val="107000"/>
              </a:lnSpc>
              <a:spcAft>
                <a:spcPts val="800"/>
              </a:spcAft>
            </a:pPr>
            <a:r>
              <a:rPr lang="fa-IR" sz="1400" b="1" kern="100" spc="-30" dirty="0">
                <a:latin typeface="Aptos" panose="020B0004020202020204" pitchFamily="34" charset="0"/>
                <a:ea typeface="Aptos" panose="020B0004020202020204" pitchFamily="34" charset="0"/>
                <a:cs typeface="B Nazanin" panose="00000400000000000000" pitchFamily="2" charset="-78"/>
              </a:rPr>
              <a:t>این کنفرانس با 8 پنل تخصصی با موضوعاتی به شرح زیر به کار خود پایان داد. </a:t>
            </a:r>
          </a:p>
          <a:p>
            <a:pPr algn="just" rtl="1"/>
            <a:r>
              <a:rPr lang="fa-IR" sz="1400" b="1" kern="100" spc="-30" dirty="0">
                <a:latin typeface="Aptos" panose="020B0004020202020204" pitchFamily="34" charset="0"/>
                <a:ea typeface="Aptos" panose="020B0004020202020204" pitchFamily="34" charset="0"/>
                <a:cs typeface="B Nazanin" panose="00000400000000000000" pitchFamily="2" charset="-78"/>
              </a:rPr>
              <a:t>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فساد بزرگ در حوزه منابع طبیعی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مبارزه با فساد: بار اثبات جدید برای استثمار در اعماق دریا</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نگاهی عمیق‌تر به هزینه‌های جریان‌های مالی غیرقانونی و پیامدهای ناشی از فساد</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پارادایم‌های چالش برانگیز: پیشروی با </a:t>
            </a:r>
            <a:r>
              <a:rPr lang="fa-IR" sz="1400" b="1" kern="100" dirty="0">
                <a:latin typeface="Aptos" panose="020B0004020202020204" pitchFamily="34" charset="0"/>
                <a:cs typeface="B Nazanin" panose="00000400000000000000" pitchFamily="2" charset="-78"/>
              </a:rPr>
              <a:t>راست‌کرداری(</a:t>
            </a:r>
            <a:r>
              <a:rPr lang="en-US" sz="1400" kern="100" dirty="0">
                <a:latin typeface="Times New Roman" panose="02020603050405020304" pitchFamily="18" charset="0"/>
                <a:cs typeface="Times New Roman" panose="02020603050405020304" pitchFamily="18" charset="0"/>
              </a:rPr>
              <a:t>Integrity</a:t>
            </a:r>
            <a:r>
              <a:rPr lang="fa-IR" sz="1400" b="1" kern="100" dirty="0">
                <a:latin typeface="Aptos" panose="020B0004020202020204" pitchFamily="34" charset="0"/>
                <a:cs typeface="B Nazanin" panose="00000400000000000000" pitchFamily="2" charset="-78"/>
              </a:rPr>
              <a:t>)</a:t>
            </a:r>
            <a:r>
              <a:rPr lang="fa-IR" sz="1400" b="1" kern="100" dirty="0">
                <a:latin typeface="Aptos" panose="020B0004020202020204" pitchFamily="34" charset="0"/>
                <a:ea typeface="Aptos" panose="020B0004020202020204" pitchFamily="34" charset="0"/>
                <a:cs typeface="B Nazanin" panose="00000400000000000000" pitchFamily="2" charset="-78"/>
              </a:rPr>
              <a:t> و مبارزه با دیدگاه‌های جنسیتی در صنایع</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نحوه اندازه‌گیری </a:t>
            </a:r>
            <a:r>
              <a:rPr lang="fa-IR" sz="1400" b="1" kern="100" dirty="0">
                <a:latin typeface="Aptos" panose="020B0004020202020204" pitchFamily="34" charset="0"/>
                <a:cs typeface="B Nazanin" panose="00000400000000000000" pitchFamily="2" charset="-78"/>
              </a:rPr>
              <a:t>راست‌کرداری(</a:t>
            </a:r>
            <a:r>
              <a:rPr lang="en-US" sz="1400" kern="100" dirty="0">
                <a:latin typeface="Times New Roman" panose="02020603050405020304" pitchFamily="18" charset="0"/>
                <a:cs typeface="Times New Roman" panose="02020603050405020304" pitchFamily="18" charset="0"/>
              </a:rPr>
              <a:t>Integrity</a:t>
            </a:r>
            <a:r>
              <a:rPr lang="fa-IR" sz="1400" b="1" kern="100" dirty="0">
                <a:latin typeface="Aptos" panose="020B0004020202020204" pitchFamily="34" charset="0"/>
                <a:cs typeface="B Nazanin" panose="00000400000000000000" pitchFamily="2" charset="-78"/>
              </a:rPr>
              <a:t>)</a:t>
            </a:r>
            <a:r>
              <a:rPr lang="fa-IR" sz="1400" b="1" kern="100" dirty="0">
                <a:latin typeface="Aptos" panose="020B0004020202020204" pitchFamily="34" charset="0"/>
                <a:ea typeface="Aptos" panose="020B0004020202020204" pitchFamily="34" charset="0"/>
                <a:cs typeface="B Nazanin" panose="00000400000000000000" pitchFamily="2" charset="-78"/>
              </a:rPr>
              <a:t> در سطح ملی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تخریب در عمل: مطالعات موردی از اوکراین، زامبیا، ونزوئلا و گواتمالا</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نحوه استفاده از صندوق‌های غرامت برای جبران جرایم زیست محیطی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فساد در زنجیره تامین مواد معدنی حیاتی</a:t>
            </a:r>
          </a:p>
        </p:txBody>
      </p:sp>
      <p:sp>
        <p:nvSpPr>
          <p:cNvPr id="8" name="TextBox 7">
            <a:extLst>
              <a:ext uri="{FF2B5EF4-FFF2-40B4-BE49-F238E27FC236}">
                <a16:creationId xmlns:a16="http://schemas.microsoft.com/office/drawing/2014/main" id="{ABB19626-8B2D-BE00-F4F8-BEBC0A5A91B3}"/>
              </a:ext>
            </a:extLst>
          </p:cNvPr>
          <p:cNvSpPr txBox="1"/>
          <p:nvPr/>
        </p:nvSpPr>
        <p:spPr>
          <a:xfrm>
            <a:off x="4781007" y="1539599"/>
            <a:ext cx="2636754" cy="322845"/>
          </a:xfrm>
          <a:prstGeom prst="rect">
            <a:avLst/>
          </a:prstGeom>
          <a:noFill/>
        </p:spPr>
        <p:txBody>
          <a:bodyPr wrap="square">
            <a:spAutoFit/>
          </a:bodyPr>
          <a:lstStyle/>
          <a:p>
            <a:pPr algn="just" rtl="1">
              <a:lnSpc>
                <a:spcPct val="107000"/>
              </a:lnSpc>
              <a:spcAft>
                <a:spcPts val="800"/>
              </a:spcAft>
            </a:pPr>
            <a:r>
              <a:rPr lang="fa-IR" sz="1400" kern="100" dirty="0">
                <a:latin typeface="Aptos" panose="020B0004020202020204" pitchFamily="34" charset="0"/>
                <a:cs typeface="B Titr" panose="00000700000000000000" pitchFamily="2" charset="-78"/>
              </a:rPr>
              <a:t>جمعه اول تیرماه 1403- بعدازظهر</a:t>
            </a:r>
          </a:p>
        </p:txBody>
      </p:sp>
      <p:pic>
        <p:nvPicPr>
          <p:cNvPr id="11" name="Picture 10">
            <a:extLst>
              <a:ext uri="{FF2B5EF4-FFF2-40B4-BE49-F238E27FC236}">
                <a16:creationId xmlns:a16="http://schemas.microsoft.com/office/drawing/2014/main" id="{193F0259-55DC-8E28-697A-0156075A1B9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32537" y="4213384"/>
            <a:ext cx="2433201" cy="1623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a:extLst>
              <a:ext uri="{FF2B5EF4-FFF2-40B4-BE49-F238E27FC236}">
                <a16:creationId xmlns:a16="http://schemas.microsoft.com/office/drawing/2014/main" id="{0808B3DA-28B9-8034-43AE-0CF4FC7CAB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93495" y="3949222"/>
            <a:ext cx="2433201" cy="1623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a:extLst>
              <a:ext uri="{FF2B5EF4-FFF2-40B4-BE49-F238E27FC236}">
                <a16:creationId xmlns:a16="http://schemas.microsoft.com/office/drawing/2014/main" id="{9E823552-F75C-C702-EEDE-5D3585B1E41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32537" y="2146530"/>
            <a:ext cx="2433201" cy="1623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17">
            <a:extLst>
              <a:ext uri="{FF2B5EF4-FFF2-40B4-BE49-F238E27FC236}">
                <a16:creationId xmlns:a16="http://schemas.microsoft.com/office/drawing/2014/main" id="{DCE1355A-F1D9-0C25-7D01-DA747F47584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83645" y="1701021"/>
            <a:ext cx="2436247" cy="1623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85878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5070729" y="1821462"/>
            <a:ext cx="2327881"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هفتمین دوره جشنواره فیلم</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0A2EEFA3-96AA-044F-ED0B-C020C80EFB28}"/>
              </a:ext>
            </a:extLst>
          </p:cNvPr>
          <p:cNvSpPr/>
          <p:nvPr/>
        </p:nvSpPr>
        <p:spPr>
          <a:xfrm>
            <a:off x="998848" y="2277334"/>
            <a:ext cx="6417570" cy="2409249"/>
          </a:xfrm>
          <a:prstGeom prst="rect">
            <a:avLst/>
          </a:prstGeom>
        </p:spPr>
        <p:txBody>
          <a:bodyPr wrap="square">
            <a:spAutoFit/>
          </a:bodyPr>
          <a:lstStyle/>
          <a:p>
            <a:pPr algn="r" rtl="1">
              <a:lnSpc>
                <a:spcPct val="150000"/>
              </a:lnSpc>
            </a:pPr>
            <a:endParaRPr lang="fa-IR" sz="1050" b="1" dirty="0">
              <a:effectLst>
                <a:outerShdw blurRad="38100" dist="38100" dir="2700000" algn="tl">
                  <a:srgbClr val="000000">
                    <a:alpha val="43137"/>
                  </a:srgbClr>
                </a:outerShdw>
              </a:effectLst>
              <a:latin typeface="droid arabic naskh"/>
              <a:cs typeface="B Nazanin" panose="00000400000000000000" pitchFamily="2" charset="-78"/>
            </a:endParaRPr>
          </a:p>
          <a:p>
            <a:pPr algn="just" rtl="1">
              <a:lnSpc>
                <a:spcPct val="107000"/>
              </a:lnSpc>
              <a:spcAft>
                <a:spcPts val="800"/>
              </a:spcAft>
            </a:pPr>
            <a:r>
              <a:rPr lang="ar-SA" sz="1800" kern="100" dirty="0">
                <a:effectLst/>
                <a:latin typeface="Times New Romans"/>
                <a:ea typeface="Aptos" panose="020B0004020202020204" pitchFamily="34" charset="0"/>
                <a:cs typeface="B Nazanin" panose="00000400000000000000" pitchFamily="2" charset="-78"/>
              </a:rPr>
              <a:t>همچنین این کنفرانس هفتمین دوره جشنواره فیلم </a:t>
            </a:r>
            <a:r>
              <a:rPr lang="en-US" sz="1800" kern="100" dirty="0">
                <a:effectLst/>
                <a:latin typeface="Times New Romans"/>
                <a:ea typeface="Aptos" panose="020B0004020202020204" pitchFamily="34" charset="0"/>
                <a:cs typeface="B Nazanin" panose="00000400000000000000" pitchFamily="2" charset="-78"/>
              </a:rPr>
              <a:t> Films4Transparency(F4T)</a:t>
            </a:r>
            <a:r>
              <a:rPr lang="fa-IR" sz="1800" kern="100" dirty="0">
                <a:effectLst/>
                <a:latin typeface="Times New Romans"/>
                <a:ea typeface="Aptos" panose="020B0004020202020204" pitchFamily="34" charset="0"/>
                <a:cs typeface="B Nazanin" panose="00000400000000000000" pitchFamily="2" charset="-78"/>
              </a:rPr>
              <a:t>را میزبانی نمود، در این جشنواره مستندهایی در خصوص مبارزه با فساد و افشای فساد در راستای فراهم نمودن بستری برای تعریف و ارائه راهکارهای جایگزین برای جهانی عادلانه‌تر به نمایش درآمد و همچنین فضایی را برای گفتگو با قهرمانان فیلم، کارگردانان و کارشناسان در این زمینه فراهم گردیده و فیلم‌های منتخب پیرامون موضوعات مرتبط با محورهای کنفرانس در پنج عنوان از جمله مافیا و بانک‌ها، دولت سکوت، پشت درهای بسته و رئیس جمهور تصادفی با هدف تاثیرگذاری مثبت ارائه گردیدند. </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214D9236-E66D-60D3-3D2A-B03C334EC9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51913" y="1024324"/>
            <a:ext cx="4131344" cy="1362052"/>
          </a:xfrm>
          <a:prstGeom prst="rect">
            <a:avLst/>
          </a:prstGeom>
        </p:spPr>
      </p:pic>
      <p:pic>
        <p:nvPicPr>
          <p:cNvPr id="19" name="Picture 18">
            <a:extLst>
              <a:ext uri="{FF2B5EF4-FFF2-40B4-BE49-F238E27FC236}">
                <a16:creationId xmlns:a16="http://schemas.microsoft.com/office/drawing/2014/main" id="{A276B1D3-C780-480A-1C8D-B06DFF3DBF5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84382" y="2522763"/>
            <a:ext cx="1165852" cy="1748779"/>
          </a:xfrm>
          <a:prstGeom prst="rect">
            <a:avLst/>
          </a:prstGeom>
        </p:spPr>
      </p:pic>
      <p:pic>
        <p:nvPicPr>
          <p:cNvPr id="21" name="Picture 20">
            <a:extLst>
              <a:ext uri="{FF2B5EF4-FFF2-40B4-BE49-F238E27FC236}">
                <a16:creationId xmlns:a16="http://schemas.microsoft.com/office/drawing/2014/main" id="{E10372A7-10B4-D722-4C73-F8B03A301C7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89663" y="4039662"/>
            <a:ext cx="1165852" cy="1748779"/>
          </a:xfrm>
          <a:prstGeom prst="rect">
            <a:avLst/>
          </a:prstGeom>
        </p:spPr>
      </p:pic>
      <p:pic>
        <p:nvPicPr>
          <p:cNvPr id="23" name="Picture 22">
            <a:extLst>
              <a:ext uri="{FF2B5EF4-FFF2-40B4-BE49-F238E27FC236}">
                <a16:creationId xmlns:a16="http://schemas.microsoft.com/office/drawing/2014/main" id="{6B1B71FB-0B95-2948-4F5A-6905AF01BAF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27301" y="2222689"/>
            <a:ext cx="1165852" cy="1748779"/>
          </a:xfrm>
          <a:prstGeom prst="rect">
            <a:avLst/>
          </a:prstGeom>
        </p:spPr>
      </p:pic>
      <p:pic>
        <p:nvPicPr>
          <p:cNvPr id="25" name="Picture 24">
            <a:extLst>
              <a:ext uri="{FF2B5EF4-FFF2-40B4-BE49-F238E27FC236}">
                <a16:creationId xmlns:a16="http://schemas.microsoft.com/office/drawing/2014/main" id="{B02561A3-7390-C9D5-D36D-56E3879306D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59109" y="2895659"/>
            <a:ext cx="1165852" cy="1748779"/>
          </a:xfrm>
          <a:prstGeom prst="rect">
            <a:avLst/>
          </a:prstGeom>
        </p:spPr>
      </p:pic>
      <p:pic>
        <p:nvPicPr>
          <p:cNvPr id="27" name="Picture 26">
            <a:extLst>
              <a:ext uri="{FF2B5EF4-FFF2-40B4-BE49-F238E27FC236}">
                <a16:creationId xmlns:a16="http://schemas.microsoft.com/office/drawing/2014/main" id="{4DD9F1D7-3DB9-EF38-45A3-C685AFE54EC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810175" y="3944169"/>
            <a:ext cx="1165852" cy="1748779"/>
          </a:xfrm>
          <a:prstGeom prst="rect">
            <a:avLst/>
          </a:prstGeom>
        </p:spPr>
      </p:pic>
    </p:spTree>
    <p:extLst>
      <p:ext uri="{BB962C8B-B14F-4D97-AF65-F5344CB8AC3E}">
        <p14:creationId xmlns:p14="http://schemas.microsoft.com/office/powerpoint/2010/main" val="1378091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6202603" y="1016585"/>
            <a:ext cx="4572085"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بیانیه بیست و یکمین کنفرانس مبارزه با فساد در لیتوانی</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0A2EEFA3-96AA-044F-ED0B-C020C80EFB28}"/>
              </a:ext>
            </a:extLst>
          </p:cNvPr>
          <p:cNvSpPr/>
          <p:nvPr/>
        </p:nvSpPr>
        <p:spPr>
          <a:xfrm>
            <a:off x="4423207" y="1499943"/>
            <a:ext cx="6417570" cy="4182427"/>
          </a:xfrm>
          <a:prstGeom prst="rect">
            <a:avLst/>
          </a:prstGeom>
        </p:spPr>
        <p:txBody>
          <a:bodyPr wrap="square">
            <a:spAutoFit/>
          </a:bodyPr>
          <a:lstStyle/>
          <a:p>
            <a:pPr algn="r" rtl="1">
              <a:lnSpc>
                <a:spcPct val="150000"/>
              </a:lnSpc>
            </a:pPr>
            <a:endParaRPr lang="fa-IR" sz="1000" b="1" dirty="0">
              <a:effectLst>
                <a:outerShdw blurRad="38100" dist="38100" dir="2700000" algn="tl">
                  <a:srgbClr val="000000">
                    <a:alpha val="43137"/>
                  </a:srgbClr>
                </a:outerShdw>
              </a:effectLst>
              <a:latin typeface="droid arabic naskh"/>
              <a:cs typeface="B Nazanin" panose="00000400000000000000" pitchFamily="2" charset="-78"/>
            </a:endParaRPr>
          </a:p>
          <a:p>
            <a:pPr algn="just" rtl="1">
              <a:lnSpc>
                <a:spcPct val="107000"/>
              </a:lnSpc>
              <a:spcAft>
                <a:spcPts val="800"/>
              </a:spcAft>
            </a:pPr>
            <a:r>
              <a:rPr lang="fa-IR" sz="1600" kern="100" dirty="0">
                <a:latin typeface="Times New Romans"/>
                <a:ea typeface="Aptos" panose="020B0004020202020204" pitchFamily="34" charset="0"/>
                <a:cs typeface="B Nazanin" panose="00000400000000000000" pitchFamily="2" charset="-78"/>
              </a:rPr>
              <a:t>در مراسم اختتامیه بیانیه بیست و یکمین کنفرانس ایراد گردید و با الهام از آنچه در کنفرانس طرح گردید در راستای ترغیب و ترویج راست‌کرداری </a:t>
            </a:r>
            <a:r>
              <a:rPr lang="en-GY" sz="1400" kern="100" dirty="0">
                <a:latin typeface="Times New Romans"/>
                <a:ea typeface="Aptos" panose="020B0004020202020204" pitchFamily="34" charset="0"/>
                <a:cs typeface="B Nazanin" panose="00000400000000000000" pitchFamily="2" charset="-78"/>
              </a:rPr>
              <a:t>Integrity</a:t>
            </a:r>
            <a:r>
              <a:rPr lang="fa-IR" sz="1600" kern="100" dirty="0">
                <a:latin typeface="Times New Romans"/>
                <a:ea typeface="Aptos" panose="020B0004020202020204" pitchFamily="34" charset="0"/>
                <a:cs typeface="B Nazanin" panose="00000400000000000000" pitchFamily="2" charset="-78"/>
              </a:rPr>
              <a:t> موارد زیر را متعهد شده‌اند: </a:t>
            </a:r>
          </a:p>
          <a:p>
            <a:pPr algn="just" rtl="1">
              <a:lnSpc>
                <a:spcPct val="107000"/>
              </a:lnSpc>
              <a:spcAft>
                <a:spcPts val="800"/>
              </a:spcAft>
            </a:pPr>
            <a:endParaRPr lang="fa-IR" sz="300" kern="100" dirty="0">
              <a:latin typeface="Times New Romans"/>
              <a:ea typeface="Aptos" panose="020B0004020202020204" pitchFamily="34" charset="0"/>
              <a:cs typeface="B Nazanin" panose="00000400000000000000" pitchFamily="2" charset="-78"/>
            </a:endParaRPr>
          </a:p>
          <a:p>
            <a:pPr marL="285750" indent="-285750" algn="just" rtl="1">
              <a:spcAft>
                <a:spcPts val="800"/>
              </a:spcAft>
              <a:buFont typeface="Arial" panose="020B0604020202020204" pitchFamily="34" charset="0"/>
              <a:buChar char="•"/>
            </a:pPr>
            <a:r>
              <a:rPr lang="fa-IR" sz="1400" kern="100" dirty="0">
                <a:effectLst/>
                <a:latin typeface="Times New Romans"/>
                <a:ea typeface="Aptos" panose="020B0004020202020204" pitchFamily="34" charset="0"/>
                <a:cs typeface="B Nazanin" panose="00000400000000000000" pitchFamily="2" charset="-78"/>
              </a:rPr>
              <a:t>محافظت از </a:t>
            </a:r>
            <a:r>
              <a:rPr lang="fa-IR" sz="1400" kern="100" dirty="0">
                <a:latin typeface="Times New Romans"/>
                <a:ea typeface="Aptos" panose="020B0004020202020204" pitchFamily="34" charset="0"/>
                <a:cs typeface="B Nazanin" panose="00000400000000000000" pitchFamily="2" charset="-78"/>
              </a:rPr>
              <a:t>فعالان حوزه مبارزه با فساد</a:t>
            </a:r>
          </a:p>
          <a:p>
            <a:pPr marL="285750" indent="-285750" algn="just" rtl="1">
              <a:spcAft>
                <a:spcPts val="800"/>
              </a:spcAft>
              <a:buFont typeface="Arial" panose="020B0604020202020204" pitchFamily="34" charset="0"/>
              <a:buChar char="•"/>
            </a:pPr>
            <a:r>
              <a:rPr lang="fa-IR" sz="1400" kern="100" dirty="0">
                <a:effectLst/>
                <a:latin typeface="Times New Romans"/>
                <a:ea typeface="Aptos" panose="020B0004020202020204" pitchFamily="34" charset="0"/>
                <a:cs typeface="B Nazanin" panose="00000400000000000000" pitchFamily="2" charset="-78"/>
              </a:rPr>
              <a:t>هدف قرار دادن جرایم محیط زیستی</a:t>
            </a:r>
          </a:p>
          <a:p>
            <a:pPr marL="285750" indent="-285750" algn="just" rtl="1">
              <a:spcAft>
                <a:spcPts val="800"/>
              </a:spcAft>
              <a:buFont typeface="Arial" panose="020B0604020202020204" pitchFamily="34" charset="0"/>
              <a:buChar char="•"/>
            </a:pPr>
            <a:r>
              <a:rPr lang="fa-IR" sz="1400" kern="100" dirty="0">
                <a:latin typeface="Times New Romans"/>
                <a:ea typeface="Aptos" panose="020B0004020202020204" pitchFamily="34" charset="0"/>
                <a:cs typeface="B Nazanin" panose="00000400000000000000" pitchFamily="2" charset="-78"/>
              </a:rPr>
              <a:t>متوقف نمودن </a:t>
            </a:r>
            <a:r>
              <a:rPr lang="fa-IR" sz="1400" kern="100" dirty="0" err="1">
                <a:latin typeface="Times New Romans"/>
                <a:ea typeface="Aptos" panose="020B0004020202020204" pitchFamily="34" charset="0"/>
                <a:cs typeface="B Nazanin" panose="00000400000000000000" pitchFamily="2" charset="-78"/>
              </a:rPr>
              <a:t>دزدسالاری</a:t>
            </a:r>
            <a:r>
              <a:rPr lang="fa-IR" sz="1400" kern="100" dirty="0">
                <a:latin typeface="Times New Romans"/>
                <a:ea typeface="Aptos" panose="020B0004020202020204" pitchFamily="34" charset="0"/>
                <a:cs typeface="B Nazanin" panose="00000400000000000000" pitchFamily="2" charset="-78"/>
              </a:rPr>
              <a:t>، قاچاق، ...</a:t>
            </a:r>
          </a:p>
          <a:p>
            <a:pPr marL="285750" indent="-285750" algn="just" rtl="1">
              <a:spcAft>
                <a:spcPts val="800"/>
              </a:spcAft>
              <a:buFont typeface="Arial" panose="020B0604020202020204" pitchFamily="34" charset="0"/>
              <a:buChar char="•"/>
            </a:pPr>
            <a:r>
              <a:rPr lang="fa-IR" sz="1400" kern="100" dirty="0">
                <a:effectLst/>
                <a:latin typeface="Times New Romans"/>
                <a:ea typeface="Aptos" panose="020B0004020202020204" pitchFamily="34" charset="0"/>
                <a:cs typeface="B Nazanin" panose="00000400000000000000" pitchFamily="2" charset="-78"/>
              </a:rPr>
              <a:t>جلوگیر</a:t>
            </a:r>
            <a:r>
              <a:rPr lang="fa-IR" sz="1400" kern="100" dirty="0">
                <a:latin typeface="Times New Romans"/>
                <a:ea typeface="Aptos" panose="020B0004020202020204" pitchFamily="34" charset="0"/>
                <a:cs typeface="B Nazanin" panose="00000400000000000000" pitchFamily="2" charset="-78"/>
              </a:rPr>
              <a:t>ی از </a:t>
            </a:r>
            <a:r>
              <a:rPr lang="fa-IR" sz="1400" kern="100" dirty="0" err="1">
                <a:latin typeface="Times New Romans"/>
                <a:ea typeface="Aptos" panose="020B0004020202020204" pitchFamily="34" charset="0"/>
                <a:cs typeface="B Nazanin" panose="00000400000000000000" pitchFamily="2" charset="-78"/>
              </a:rPr>
              <a:t>درگیری‌های</a:t>
            </a:r>
            <a:r>
              <a:rPr lang="fa-IR" sz="1400" kern="100" dirty="0">
                <a:latin typeface="Times New Romans"/>
                <a:ea typeface="Aptos" panose="020B0004020202020204" pitchFamily="34" charset="0"/>
                <a:cs typeface="B Nazanin" panose="00000400000000000000" pitchFamily="2" charset="-78"/>
              </a:rPr>
              <a:t> خشونت آمیز و ناامنی در جهان</a:t>
            </a:r>
          </a:p>
          <a:p>
            <a:pPr marL="285750" indent="-285750" algn="just" rtl="1">
              <a:spcAft>
                <a:spcPts val="800"/>
              </a:spcAft>
              <a:buFont typeface="Arial" panose="020B0604020202020204" pitchFamily="34" charset="0"/>
              <a:buChar char="•"/>
            </a:pPr>
            <a:r>
              <a:rPr lang="fa-IR" sz="1400" kern="100" dirty="0">
                <a:effectLst/>
                <a:latin typeface="Times New Romans"/>
                <a:ea typeface="Aptos" panose="020B0004020202020204" pitchFamily="34" charset="0"/>
                <a:cs typeface="B Nazanin" panose="00000400000000000000" pitchFamily="2" charset="-78"/>
              </a:rPr>
              <a:t>ای</a:t>
            </a:r>
            <a:r>
              <a:rPr lang="fa-IR" sz="1400" kern="100" dirty="0">
                <a:latin typeface="Times New Romans"/>
                <a:ea typeface="Aptos" panose="020B0004020202020204" pitchFamily="34" charset="0"/>
                <a:cs typeface="B Nazanin" panose="00000400000000000000" pitchFamily="2" charset="-78"/>
              </a:rPr>
              <a:t>جاد یک اقتصاد جهانی اخلاق محور </a:t>
            </a:r>
          </a:p>
          <a:p>
            <a:pPr marL="285750" indent="-285750" algn="just" rtl="1">
              <a:spcAft>
                <a:spcPts val="800"/>
              </a:spcAft>
              <a:buFont typeface="Arial" panose="020B0604020202020204" pitchFamily="34" charset="0"/>
              <a:buChar char="•"/>
            </a:pPr>
            <a:r>
              <a:rPr lang="fa-IR" sz="1400" kern="100" dirty="0" err="1">
                <a:latin typeface="Times New Romans"/>
                <a:ea typeface="Aptos" panose="020B0004020202020204" pitchFamily="34" charset="0"/>
                <a:cs typeface="B Nazanin" panose="00000400000000000000" pitchFamily="2" charset="-78"/>
              </a:rPr>
              <a:t>بهره‌گیری</a:t>
            </a:r>
            <a:r>
              <a:rPr lang="fa-IR" sz="1400" kern="100" dirty="0">
                <a:latin typeface="Times New Romans"/>
                <a:ea typeface="Aptos" panose="020B0004020202020204" pitchFamily="34" charset="0"/>
                <a:cs typeface="B Nazanin" panose="00000400000000000000" pitchFamily="2" charset="-78"/>
              </a:rPr>
              <a:t> از فناوری در راستای مبارزه با فساد</a:t>
            </a:r>
          </a:p>
          <a:p>
            <a:pPr marL="285750" indent="-285750" algn="just" rtl="1">
              <a:spcAft>
                <a:spcPts val="800"/>
              </a:spcAft>
              <a:buFont typeface="Arial" panose="020B0604020202020204" pitchFamily="34" charset="0"/>
              <a:buChar char="•"/>
            </a:pPr>
            <a:r>
              <a:rPr lang="fa-IR" sz="1400" kern="100" dirty="0">
                <a:effectLst/>
                <a:latin typeface="Times New Romans"/>
                <a:ea typeface="Aptos" panose="020B0004020202020204" pitchFamily="34" charset="0"/>
                <a:cs typeface="B Nazanin" panose="00000400000000000000" pitchFamily="2" charset="-78"/>
              </a:rPr>
              <a:t>رعایت اصول دموکراسی و حقوق بشر</a:t>
            </a:r>
          </a:p>
          <a:p>
            <a:pPr marL="285750" indent="-285750" algn="just" rtl="1">
              <a:spcAft>
                <a:spcPts val="800"/>
              </a:spcAft>
              <a:buFont typeface="Arial" panose="020B0604020202020204" pitchFamily="34" charset="0"/>
              <a:buChar char="•"/>
            </a:pPr>
            <a:r>
              <a:rPr lang="fa-IR" sz="1400" kern="100" dirty="0">
                <a:effectLst/>
                <a:latin typeface="Times New Romans"/>
                <a:ea typeface="Aptos" panose="020B0004020202020204" pitchFamily="34" charset="0"/>
                <a:cs typeface="B Nazanin" panose="00000400000000000000" pitchFamily="2" charset="-78"/>
              </a:rPr>
              <a:t>متو</a:t>
            </a:r>
            <a:r>
              <a:rPr lang="fa-IR" sz="1400" kern="100" dirty="0">
                <a:latin typeface="Times New Romans"/>
                <a:ea typeface="Aptos" panose="020B0004020202020204" pitchFamily="34" charset="0"/>
                <a:cs typeface="B Nazanin" panose="00000400000000000000" pitchFamily="2" charset="-78"/>
              </a:rPr>
              <a:t>قف نمودن جریان‌‌های </a:t>
            </a:r>
            <a:r>
              <a:rPr lang="fa-IR" sz="1400" kern="100" dirty="0" err="1">
                <a:latin typeface="Times New Romans"/>
                <a:ea typeface="Aptos" panose="020B0004020202020204" pitchFamily="34" charset="0"/>
                <a:cs typeface="B Nazanin" panose="00000400000000000000" pitchFamily="2" charset="-78"/>
              </a:rPr>
              <a:t>پول‌های</a:t>
            </a:r>
            <a:r>
              <a:rPr lang="fa-IR" sz="1400" kern="100" dirty="0">
                <a:latin typeface="Times New Romans"/>
                <a:ea typeface="Aptos" panose="020B0004020202020204" pitchFamily="34" charset="0"/>
                <a:cs typeface="B Nazanin" panose="00000400000000000000" pitchFamily="2" charset="-78"/>
              </a:rPr>
              <a:t> کثیف</a:t>
            </a:r>
          </a:p>
          <a:p>
            <a:pPr marL="285750" indent="-285750" algn="just" rtl="1">
              <a:spcAft>
                <a:spcPts val="800"/>
              </a:spcAft>
              <a:buFont typeface="Arial" panose="020B0604020202020204" pitchFamily="34" charset="0"/>
              <a:buChar char="•"/>
            </a:pPr>
            <a:r>
              <a:rPr lang="fa-IR" sz="1400" kern="100" dirty="0">
                <a:effectLst/>
                <a:latin typeface="Times New Romans"/>
                <a:ea typeface="Aptos" panose="020B0004020202020204" pitchFamily="34" charset="0"/>
                <a:cs typeface="B Nazanin" panose="00000400000000000000" pitchFamily="2" charset="-78"/>
              </a:rPr>
              <a:t>کشف </a:t>
            </a:r>
            <a:r>
              <a:rPr lang="fa-IR" sz="1400" kern="100" dirty="0" err="1">
                <a:latin typeface="Times New Romans"/>
                <a:ea typeface="Aptos" panose="020B0004020202020204" pitchFamily="34" charset="0"/>
                <a:cs typeface="B Nazanin" panose="00000400000000000000" pitchFamily="2" charset="-78"/>
              </a:rPr>
              <a:t>طرح‌های</a:t>
            </a:r>
            <a:r>
              <a:rPr lang="fa-IR" sz="1400" kern="100" dirty="0">
                <a:latin typeface="Times New Romans"/>
                <a:ea typeface="Aptos" panose="020B0004020202020204" pitchFamily="34" charset="0"/>
                <a:cs typeface="B Nazanin" panose="00000400000000000000" pitchFamily="2" charset="-78"/>
              </a:rPr>
              <a:t> پیچیده فساد</a:t>
            </a:r>
            <a:endParaRPr lang="en-GY" sz="1400" kern="100" dirty="0">
              <a:latin typeface="Times New Romans"/>
              <a:ea typeface="Aptos" panose="020B0004020202020204" pitchFamily="34" charset="0"/>
              <a:cs typeface="B Nazanin" panose="00000400000000000000" pitchFamily="2" charset="-78"/>
            </a:endParaRPr>
          </a:p>
          <a:p>
            <a:pPr marL="285750" indent="-285750" algn="just" rtl="1">
              <a:spcAft>
                <a:spcPts val="800"/>
              </a:spcAft>
              <a:buFont typeface="Arial" panose="020B0604020202020204" pitchFamily="34" charset="0"/>
              <a:buChar char="•"/>
            </a:pPr>
            <a:r>
              <a:rPr lang="fa-IR" sz="1400" kern="100" dirty="0">
                <a:latin typeface="Times New Romans"/>
                <a:ea typeface="Aptos" panose="020B0004020202020204" pitchFamily="34" charset="0"/>
                <a:cs typeface="B Nazanin" panose="00000400000000000000" pitchFamily="2" charset="-78"/>
              </a:rPr>
              <a:t>ترویج اقدام مشترک به عنوان کلید موفقیت</a:t>
            </a:r>
            <a:endParaRPr lang="fa-IR" sz="1400" kern="100" dirty="0">
              <a:effectLst/>
              <a:latin typeface="Times New Romans"/>
              <a:ea typeface="Aptos" panose="020B0004020202020204" pitchFamily="34" charset="0"/>
              <a:cs typeface="B Nazanin" panose="00000400000000000000" pitchFamily="2" charset="-78"/>
            </a:endParaRPr>
          </a:p>
        </p:txBody>
      </p:sp>
      <p:pic>
        <p:nvPicPr>
          <p:cNvPr id="8" name="Picture 7">
            <a:extLst>
              <a:ext uri="{FF2B5EF4-FFF2-40B4-BE49-F238E27FC236}">
                <a16:creationId xmlns:a16="http://schemas.microsoft.com/office/drawing/2014/main" id="{93C7A973-880F-4F13-A3C6-1504E5C9C0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9743" y="1895302"/>
            <a:ext cx="3380538" cy="22536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6045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2932049" y="1303943"/>
            <a:ext cx="5397632" cy="355803"/>
          </a:xfrm>
          <a:prstGeom prst="rect">
            <a:avLst/>
          </a:prstGeom>
        </p:spPr>
        <p:txBody>
          <a:bodyPr wrap="none">
            <a:spAutoFit/>
          </a:bodyPr>
          <a:lstStyle/>
          <a:p>
            <a:pPr algn="ctr">
              <a:lnSpc>
                <a:spcPct val="107000"/>
              </a:lnSpc>
              <a:spcAft>
                <a:spcPts val="800"/>
              </a:spcAft>
            </a:pPr>
            <a:r>
              <a:rPr lang="fa-IR" sz="1600" kern="100" dirty="0">
                <a:effectLst/>
                <a:latin typeface="Aptos" panose="020B0004020202020204" pitchFamily="34" charset="0"/>
                <a:ea typeface="Aptos" panose="020B0004020202020204" pitchFamily="34" charset="0"/>
                <a:cs typeface="B Titr" panose="00000700000000000000" pitchFamily="2" charset="-78"/>
              </a:rPr>
              <a:t>نتیجه گیری </a:t>
            </a:r>
            <a:r>
              <a:rPr lang="fa-IR" sz="1600" kern="100" dirty="0">
                <a:latin typeface="Aptos" panose="020B0004020202020204" pitchFamily="34" charset="0"/>
                <a:ea typeface="Aptos" panose="020B0004020202020204" pitchFamily="34" charset="0"/>
                <a:cs typeface="B Titr" panose="00000700000000000000" pitchFamily="2" charset="-78"/>
              </a:rPr>
              <a:t>آنچه در بیست و یکمین کنفرانس مبارزه با فساد مطرح گردید: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96FF8F9E-8A9A-4116-9067-F009979628AD}"/>
              </a:ext>
            </a:extLst>
          </p:cNvPr>
          <p:cNvSpPr/>
          <p:nvPr/>
        </p:nvSpPr>
        <p:spPr>
          <a:xfrm>
            <a:off x="243840" y="1762381"/>
            <a:ext cx="9366431" cy="3760901"/>
          </a:xfrm>
          <a:prstGeom prst="rect">
            <a:avLst/>
          </a:prstGeom>
        </p:spPr>
        <p:txBody>
          <a:bodyPr wrap="square">
            <a:spAutoFit/>
          </a:bodyPr>
          <a:lstStyle/>
          <a:p>
            <a:pPr algn="just" rtl="1">
              <a:lnSpc>
                <a:spcPct val="107000"/>
              </a:lnSpc>
              <a:spcAft>
                <a:spcPts val="800"/>
              </a:spcAft>
            </a:pPr>
            <a:r>
              <a:rPr lang="fa-IR" sz="1600" b="1" kern="100" spc="-30" dirty="0">
                <a:latin typeface="Aptos" panose="020B0004020202020204" pitchFamily="34" charset="0"/>
                <a:ea typeface="Aptos" panose="020B0004020202020204" pitchFamily="34" charset="0"/>
                <a:cs typeface="B Nazanin" panose="00000400000000000000" pitchFamily="2" charset="-78"/>
              </a:rPr>
              <a:t>در بخش دولتی:</a:t>
            </a:r>
          </a:p>
          <a:p>
            <a:pPr marL="285750" indent="-285750" algn="just" rtl="1">
              <a:lnSpc>
                <a:spcPct val="107000"/>
              </a:lnSpc>
              <a:spcAft>
                <a:spcPts val="800"/>
              </a:spcAft>
              <a:buFont typeface="Wingdings" panose="05000000000000000000" pitchFamily="2" charset="2"/>
              <a:buChar char="ü"/>
            </a:pPr>
            <a:r>
              <a:rPr lang="fa-IR" sz="1550" b="1" kern="100" dirty="0">
                <a:latin typeface="Aptos" panose="020B0004020202020204" pitchFamily="34" charset="0"/>
                <a:ea typeface="Aptos" panose="020B0004020202020204" pitchFamily="34" charset="0"/>
                <a:cs typeface="B Nazanin" panose="00000400000000000000" pitchFamily="2" charset="-78"/>
              </a:rPr>
              <a:t> </a:t>
            </a:r>
            <a:r>
              <a:rPr lang="fa-IR" sz="1400" b="1" kern="100" dirty="0">
                <a:latin typeface="Aptos" panose="020B0004020202020204" pitchFamily="34" charset="0"/>
                <a:ea typeface="Aptos" panose="020B0004020202020204" pitchFamily="34" charset="0"/>
                <a:cs typeface="B Nazanin" panose="00000400000000000000" pitchFamily="2" charset="-78"/>
              </a:rPr>
              <a:t>تلاش برای پیشگیری از طریق ابزارهای کاربردی نظیر آموزش، پرورش، انجام پروژه‌های تحقیقاتی و پژوهشی، ... گرفته تا پیگرد قانونی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درگیر نمودن </a:t>
            </a:r>
            <a:r>
              <a:rPr lang="fa-IR" sz="1400" b="1" kern="100" dirty="0" err="1">
                <a:latin typeface="Aptos" panose="020B0004020202020204" pitchFamily="34" charset="0"/>
                <a:ea typeface="Aptos" panose="020B0004020202020204" pitchFamily="34" charset="0"/>
                <a:cs typeface="B Nazanin" panose="00000400000000000000" pitchFamily="2" charset="-78"/>
              </a:rPr>
              <a:t>قانون‌گذاران</a:t>
            </a:r>
            <a:r>
              <a:rPr lang="fa-IR" sz="1400" b="1" kern="100" dirty="0">
                <a:latin typeface="Aptos" panose="020B0004020202020204" pitchFamily="34" charset="0"/>
                <a:ea typeface="Aptos" panose="020B0004020202020204" pitchFamily="34" charset="0"/>
                <a:cs typeface="B Nazanin" panose="00000400000000000000" pitchFamily="2" charset="-78"/>
              </a:rPr>
              <a:t> به منظور ایجاد شفافیت در تامین مالی سیاسی و ایجاد قوانین قدرتمند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 بهره‌گیری از هوش مصنوعی و تکنولوژی برای ایجاد بستری مناسب در راستای ارتقا </a:t>
            </a:r>
            <a:r>
              <a:rPr lang="fa-IR" sz="1400" b="1" kern="100" dirty="0">
                <a:latin typeface="Aptos" panose="020B0004020202020204" pitchFamily="34" charset="0"/>
                <a:cs typeface="B Nazanin" panose="00000400000000000000" pitchFamily="2" charset="-78"/>
              </a:rPr>
              <a:t>راست‌کرداری(</a:t>
            </a:r>
            <a:r>
              <a:rPr lang="en-US" sz="1400" kern="100" dirty="0">
                <a:latin typeface="Times New Roman" panose="02020603050405020304" pitchFamily="18" charset="0"/>
                <a:cs typeface="Times New Roman" panose="02020603050405020304" pitchFamily="18" charset="0"/>
              </a:rPr>
              <a:t>Integrity</a:t>
            </a:r>
            <a:r>
              <a:rPr lang="fa-IR" sz="1400" b="1" kern="100" dirty="0">
                <a:latin typeface="Aptos" panose="020B0004020202020204" pitchFamily="34" charset="0"/>
                <a:cs typeface="B Nazanin" panose="00000400000000000000" pitchFamily="2" charset="-78"/>
              </a:rPr>
              <a:t>)</a:t>
            </a:r>
            <a:r>
              <a:rPr lang="fa-IR" sz="1400" b="1" kern="100" dirty="0">
                <a:latin typeface="Aptos" panose="020B0004020202020204" pitchFamily="34" charset="0"/>
                <a:ea typeface="Aptos" panose="020B0004020202020204" pitchFamily="34" charset="0"/>
                <a:cs typeface="B Nazanin" panose="00000400000000000000" pitchFamily="2" charset="-78"/>
              </a:rPr>
              <a:t> در حکمرانی</a:t>
            </a:r>
          </a:p>
          <a:p>
            <a:pPr algn="just" rtl="1">
              <a:lnSpc>
                <a:spcPct val="107000"/>
              </a:lnSpc>
              <a:spcAft>
                <a:spcPts val="800"/>
              </a:spcAft>
            </a:pPr>
            <a:r>
              <a:rPr lang="fa-IR" sz="1550" b="1" kern="100" dirty="0">
                <a:latin typeface="Aptos" panose="020B0004020202020204" pitchFamily="34" charset="0"/>
                <a:ea typeface="Aptos" panose="020B0004020202020204" pitchFamily="34" charset="0"/>
                <a:cs typeface="B Nazanin" panose="00000400000000000000" pitchFamily="2" charset="-78"/>
              </a:rPr>
              <a:t>در بخش خصوصی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ارتقاء فرهنگ </a:t>
            </a:r>
            <a:r>
              <a:rPr lang="fa-IR" sz="1400" b="1" kern="100" dirty="0">
                <a:latin typeface="Aptos" panose="020B0004020202020204" pitchFamily="34" charset="0"/>
                <a:cs typeface="B Nazanin" panose="00000400000000000000" pitchFamily="2" charset="-78"/>
              </a:rPr>
              <a:t>راست‌کرداری</a:t>
            </a:r>
            <a:r>
              <a:rPr lang="fa-IR" sz="1200" b="1" kern="100" dirty="0">
                <a:latin typeface="Aptos" panose="020B0004020202020204" pitchFamily="34" charset="0"/>
                <a:cs typeface="B Nazanin" panose="00000400000000000000" pitchFamily="2" charset="-78"/>
              </a:rPr>
              <a:t>(</a:t>
            </a:r>
            <a:r>
              <a:rPr lang="en-US" sz="1200" kern="100" dirty="0">
                <a:latin typeface="Times New Roman" panose="02020603050405020304" pitchFamily="18" charset="0"/>
                <a:cs typeface="Times New Roman" panose="02020603050405020304" pitchFamily="18" charset="0"/>
              </a:rPr>
              <a:t>Integrity</a:t>
            </a:r>
            <a:r>
              <a:rPr lang="fa-IR" sz="1200" b="1" kern="100" dirty="0">
                <a:latin typeface="Aptos" panose="020B0004020202020204" pitchFamily="34" charset="0"/>
                <a:cs typeface="B Nazanin" panose="00000400000000000000" pitchFamily="2" charset="-78"/>
              </a:rPr>
              <a:t>) </a:t>
            </a:r>
            <a:r>
              <a:rPr lang="fa-IR" sz="1400" b="1" kern="100" dirty="0">
                <a:latin typeface="Aptos" panose="020B0004020202020204" pitchFamily="34" charset="0"/>
                <a:ea typeface="Aptos" panose="020B0004020202020204" pitchFamily="34" charset="0"/>
                <a:cs typeface="B Nazanin" panose="00000400000000000000" pitchFamily="2" charset="-78"/>
              </a:rPr>
              <a:t>در کسب و کار به منظور دستیابی به نتایج پایدارتر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اتخاذ راهبری محیط زیستی، اجتماعی و شرکتی(</a:t>
            </a:r>
            <a:r>
              <a:rPr lang="en-GY" sz="1200" kern="100" dirty="0">
                <a:latin typeface="Times New Roman" panose="02020603050405020304" pitchFamily="18" charset="0"/>
                <a:cs typeface="Times New Roman" panose="02020603050405020304" pitchFamily="18" charset="0"/>
              </a:rPr>
              <a:t>ESG</a:t>
            </a:r>
            <a:r>
              <a:rPr lang="fa-IR" sz="1400" b="1" kern="100" dirty="0">
                <a:latin typeface="Aptos" panose="020B0004020202020204" pitchFamily="34" charset="0"/>
                <a:ea typeface="Aptos" panose="020B0004020202020204" pitchFamily="34" charset="0"/>
                <a:cs typeface="B Nazanin" panose="00000400000000000000" pitchFamily="2" charset="-78"/>
              </a:rPr>
              <a:t>)</a:t>
            </a:r>
            <a:r>
              <a:rPr lang="en-US" sz="1400" b="1" kern="100" dirty="0">
                <a:latin typeface="Aptos" panose="020B0004020202020204" pitchFamily="34" charset="0"/>
                <a:ea typeface="Aptos" panose="020B0004020202020204" pitchFamily="34" charset="0"/>
                <a:cs typeface="B Nazanin" panose="00000400000000000000" pitchFamily="2" charset="-78"/>
              </a:rPr>
              <a:t> </a:t>
            </a:r>
            <a:r>
              <a:rPr lang="fa-IR" sz="1400" b="1" kern="100" dirty="0">
                <a:latin typeface="Aptos" panose="020B0004020202020204" pitchFamily="34" charset="0"/>
                <a:ea typeface="Aptos" panose="020B0004020202020204" pitchFamily="34" charset="0"/>
                <a:cs typeface="B Nazanin" panose="00000400000000000000" pitchFamily="2" charset="-78"/>
              </a:rPr>
              <a:t>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همکاری و مشارکت در راستای تبیین استانداردها، قوانین و </a:t>
            </a:r>
            <a:r>
              <a:rPr lang="fa-IR" sz="1400" b="1" kern="100" dirty="0" err="1">
                <a:latin typeface="Aptos" panose="020B0004020202020204" pitchFamily="34" charset="0"/>
                <a:ea typeface="Aptos" panose="020B0004020202020204" pitchFamily="34" charset="0"/>
                <a:cs typeface="B Nazanin" panose="00000400000000000000" pitchFamily="2" charset="-78"/>
              </a:rPr>
              <a:t>سیاست‌های</a:t>
            </a:r>
            <a:r>
              <a:rPr lang="fa-IR" sz="1400" b="1" kern="100" dirty="0">
                <a:latin typeface="Aptos" panose="020B0004020202020204" pitchFamily="34" charset="0"/>
                <a:ea typeface="Aptos" panose="020B0004020202020204" pitchFamily="34" charset="0"/>
                <a:cs typeface="B Nazanin" panose="00000400000000000000" pitchFamily="2" charset="-78"/>
              </a:rPr>
              <a:t> مرتبط با حوزه </a:t>
            </a:r>
            <a:r>
              <a:rPr lang="fa-IR" sz="1400" b="1" kern="100" dirty="0" err="1">
                <a:latin typeface="Aptos" panose="020B0004020202020204" pitchFamily="34" charset="0"/>
                <a:ea typeface="Aptos" panose="020B0004020202020204" pitchFamily="34" charset="0"/>
                <a:cs typeface="B Nazanin" panose="00000400000000000000" pitchFamily="2" charset="-78"/>
              </a:rPr>
              <a:t>مبازره</a:t>
            </a:r>
            <a:r>
              <a:rPr lang="fa-IR" sz="1400" b="1" kern="100" dirty="0">
                <a:latin typeface="Aptos" panose="020B0004020202020204" pitchFamily="34" charset="0"/>
                <a:ea typeface="Aptos" panose="020B0004020202020204" pitchFamily="34" charset="0"/>
                <a:cs typeface="B Nazanin" panose="00000400000000000000" pitchFamily="2" charset="-78"/>
              </a:rPr>
              <a:t> با فساد </a:t>
            </a:r>
          </a:p>
          <a:p>
            <a:pPr algn="just" rtl="1">
              <a:lnSpc>
                <a:spcPct val="107000"/>
              </a:lnSpc>
              <a:spcAft>
                <a:spcPts val="800"/>
              </a:spcAft>
            </a:pPr>
            <a:r>
              <a:rPr lang="fa-IR" sz="1550" b="1" kern="100" dirty="0" err="1">
                <a:latin typeface="Aptos" panose="020B0004020202020204" pitchFamily="34" charset="0"/>
                <a:ea typeface="Aptos" panose="020B0004020202020204" pitchFamily="34" charset="0"/>
                <a:cs typeface="B Nazanin" panose="00000400000000000000" pitchFamily="2" charset="-78"/>
              </a:rPr>
              <a:t>بازتاب‌های</a:t>
            </a:r>
            <a:r>
              <a:rPr lang="fa-IR" sz="1550" b="1" kern="100" dirty="0">
                <a:latin typeface="Aptos" panose="020B0004020202020204" pitchFamily="34" charset="0"/>
                <a:ea typeface="Aptos" panose="020B0004020202020204" pitchFamily="34" charset="0"/>
                <a:cs typeface="B Nazanin" panose="00000400000000000000" pitchFamily="2" charset="-78"/>
              </a:rPr>
              <a:t> کلی:</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ضرورت توجه به ارتباط فساد با نقض حقوق بشر و تاثیر فساد بر </a:t>
            </a:r>
            <a:r>
              <a:rPr lang="fa-IR" sz="1400" b="1" kern="100" dirty="0" err="1">
                <a:latin typeface="Aptos" panose="020B0004020202020204" pitchFamily="34" charset="0"/>
                <a:ea typeface="Aptos" panose="020B0004020202020204" pitchFamily="34" charset="0"/>
                <a:cs typeface="B Nazanin" panose="00000400000000000000" pitchFamily="2" charset="-78"/>
              </a:rPr>
              <a:t>دموکراسی،تغییرات</a:t>
            </a:r>
            <a:r>
              <a:rPr lang="fa-IR" sz="1400" b="1" kern="100" dirty="0">
                <a:latin typeface="Aptos" panose="020B0004020202020204" pitchFamily="34" charset="0"/>
                <a:ea typeface="Aptos" panose="020B0004020202020204" pitchFamily="34" charset="0"/>
                <a:cs typeface="B Nazanin" panose="00000400000000000000" pitchFamily="2" charset="-78"/>
              </a:rPr>
              <a:t> آب و هوایی و اقلیمی، ... </a:t>
            </a:r>
          </a:p>
          <a:p>
            <a:pPr marL="285750" indent="-285750" algn="just" rtl="1">
              <a:lnSpc>
                <a:spcPct val="107000"/>
              </a:lnSpc>
              <a:spcAft>
                <a:spcPts val="800"/>
              </a:spcAft>
              <a:buFont typeface="Wingdings" panose="05000000000000000000" pitchFamily="2" charset="2"/>
              <a:buChar char="ü"/>
            </a:pPr>
            <a:r>
              <a:rPr lang="fa-IR" sz="1400" b="1" kern="100" dirty="0">
                <a:latin typeface="Aptos" panose="020B0004020202020204" pitchFamily="34" charset="0"/>
                <a:ea typeface="Aptos" panose="020B0004020202020204" pitchFamily="34" charset="0"/>
                <a:cs typeface="B Nazanin" panose="00000400000000000000" pitchFamily="2" charset="-78"/>
              </a:rPr>
              <a:t>لزوم همبستگی برای محافظت از فعالان حوزه مبارزه با فساد </a:t>
            </a:r>
          </a:p>
        </p:txBody>
      </p:sp>
      <p:pic>
        <p:nvPicPr>
          <p:cNvPr id="1026" name="Picture 2" descr="Results Icons - Free SVG &amp; PNG Results Images - Noun Project">
            <a:extLst>
              <a:ext uri="{FF2B5EF4-FFF2-40B4-BE49-F238E27FC236}">
                <a16:creationId xmlns:a16="http://schemas.microsoft.com/office/drawing/2014/main" id="{12CFA1E8-0A98-8191-2493-D7918104FE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3589" y="2477889"/>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1716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D92ED37-A53B-59E6-88B8-466510A8BADA}"/>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CD0F1518-32C9-18CD-C1D8-DBBE306B01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6" name="Rectangle 5">
              <a:extLst>
                <a:ext uri="{FF2B5EF4-FFF2-40B4-BE49-F238E27FC236}">
                  <a16:creationId xmlns:a16="http://schemas.microsoft.com/office/drawing/2014/main" id="{DC0F34CD-E6C4-4CFC-FE43-347401E9CFA0}"/>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sp>
        <p:nvSpPr>
          <p:cNvPr id="3" name="Rectangle 2">
            <a:extLst>
              <a:ext uri="{FF2B5EF4-FFF2-40B4-BE49-F238E27FC236}">
                <a16:creationId xmlns:a16="http://schemas.microsoft.com/office/drawing/2014/main" id="{AEC38D3D-6009-4740-954F-DE702D317C9D}"/>
              </a:ext>
            </a:extLst>
          </p:cNvPr>
          <p:cNvSpPr/>
          <p:nvPr/>
        </p:nvSpPr>
        <p:spPr>
          <a:xfrm>
            <a:off x="1217015" y="1136683"/>
            <a:ext cx="6357831" cy="388696"/>
          </a:xfrm>
          <a:prstGeom prst="rect">
            <a:avLst/>
          </a:prstGeom>
        </p:spPr>
        <p:txBody>
          <a:bodyPr wrap="none">
            <a:spAutoFit/>
          </a:bodyPr>
          <a:lstStyle/>
          <a:p>
            <a:pPr algn="ctr">
              <a:lnSpc>
                <a:spcPct val="107000"/>
              </a:lnSpc>
              <a:spcAft>
                <a:spcPts val="800"/>
              </a:spcAft>
            </a:pPr>
            <a:r>
              <a:rPr lang="fa-IR" kern="100" dirty="0">
                <a:latin typeface="Aptos" panose="020B0004020202020204" pitchFamily="34" charset="0"/>
                <a:ea typeface="Aptos" panose="020B0004020202020204" pitchFamily="34" charset="0"/>
                <a:cs typeface="B Titr" panose="00000700000000000000" pitchFamily="2" charset="-78"/>
              </a:rPr>
              <a:t>هیئت اعزامی اتاق در بیست و یکمین دوره کنفرانس بین المللی مبارزه با فساد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0A2EEFA3-96AA-044F-ED0B-C020C80EFB28}"/>
              </a:ext>
            </a:extLst>
          </p:cNvPr>
          <p:cNvSpPr/>
          <p:nvPr/>
        </p:nvSpPr>
        <p:spPr>
          <a:xfrm>
            <a:off x="129209" y="2153683"/>
            <a:ext cx="8398565" cy="2912336"/>
          </a:xfrm>
          <a:prstGeom prst="rect">
            <a:avLst/>
          </a:prstGeom>
        </p:spPr>
        <p:txBody>
          <a:bodyPr wrap="square">
            <a:spAutoFit/>
          </a:bodyPr>
          <a:lstStyle/>
          <a:p>
            <a:pPr algn="r" rtl="1">
              <a:lnSpc>
                <a:spcPct val="150000"/>
              </a:lnSpc>
            </a:pPr>
            <a:r>
              <a:rPr lang="fa-IR" sz="1600" b="1" spc="-30" dirty="0">
                <a:effectLst>
                  <a:outerShdw blurRad="38100" dist="38100" dir="2700000" algn="tl">
                    <a:srgbClr val="000000">
                      <a:alpha val="43137"/>
                    </a:srgbClr>
                  </a:outerShdw>
                </a:effectLst>
                <a:latin typeface="droid arabic naskh"/>
                <a:cs typeface="B Nazanin" panose="00000400000000000000" pitchFamily="2" charset="-78"/>
              </a:rPr>
              <a:t>هیئت اعزامی </a:t>
            </a:r>
            <a:r>
              <a:rPr lang="ar-SA" sz="1600" b="1" spc="-30" dirty="0">
                <a:effectLst>
                  <a:outerShdw blurRad="38100" dist="38100" dir="2700000" algn="tl">
                    <a:srgbClr val="000000">
                      <a:alpha val="43137"/>
                    </a:srgbClr>
                  </a:outerShdw>
                </a:effectLst>
                <a:latin typeface="droid arabic naskh"/>
                <a:cs typeface="B Nazanin" panose="00000400000000000000" pitchFamily="2" charset="-78"/>
              </a:rPr>
              <a:t>اتاق بازرگانی</a:t>
            </a:r>
            <a:r>
              <a:rPr lang="fa-IR" sz="1600" b="1" spc="-30" dirty="0">
                <a:effectLst>
                  <a:outerShdw blurRad="38100" dist="38100" dir="2700000" algn="tl">
                    <a:srgbClr val="000000">
                      <a:alpha val="43137"/>
                    </a:srgbClr>
                  </a:outerShdw>
                </a:effectLst>
                <a:latin typeface="droid arabic naskh"/>
                <a:cs typeface="B Nazanin" panose="00000400000000000000" pitchFamily="2" charset="-78"/>
              </a:rPr>
              <a:t>، صنایع، معادن و کشاورزی</a:t>
            </a:r>
            <a:r>
              <a:rPr lang="ar-SA" sz="1600" b="1" spc="-30" dirty="0">
                <a:effectLst>
                  <a:outerShdw blurRad="38100" dist="38100" dir="2700000" algn="tl">
                    <a:srgbClr val="000000">
                      <a:alpha val="43137"/>
                    </a:srgbClr>
                  </a:outerShdw>
                </a:effectLst>
                <a:latin typeface="droid arabic naskh"/>
                <a:cs typeface="B Nazanin" panose="00000400000000000000" pitchFamily="2" charset="-78"/>
              </a:rPr>
              <a:t> تهران </a:t>
            </a:r>
            <a:r>
              <a:rPr lang="fa-IR" sz="1600" b="1" spc="-30" dirty="0">
                <a:effectLst>
                  <a:outerShdw blurRad="38100" dist="38100" dir="2700000" algn="tl">
                    <a:srgbClr val="000000">
                      <a:alpha val="43137"/>
                    </a:srgbClr>
                  </a:outerShdw>
                </a:effectLst>
                <a:latin typeface="droid arabic naskh"/>
                <a:cs typeface="B Nazanin" panose="00000400000000000000" pitchFamily="2" charset="-78"/>
              </a:rPr>
              <a:t>به شرح ذیل در نشست‌های عمومی و پنل‌های تخصصی حضور یافتند:</a:t>
            </a:r>
            <a:endParaRPr lang="en-US" sz="1600" b="1" spc="-30" dirty="0">
              <a:effectLst>
                <a:outerShdw blurRad="38100" dist="38100" dir="2700000" algn="tl">
                  <a:srgbClr val="000000">
                    <a:alpha val="43137"/>
                  </a:srgbClr>
                </a:outerShdw>
              </a:effectLst>
              <a:latin typeface="droid arabic naskh"/>
              <a:cs typeface="B Nazanin" panose="00000400000000000000" pitchFamily="2" charset="-78"/>
            </a:endParaRPr>
          </a:p>
          <a:p>
            <a:pPr algn="r" rtl="1">
              <a:lnSpc>
                <a:spcPct val="150000"/>
              </a:lnSpc>
            </a:pPr>
            <a:endParaRPr lang="fa-IR" sz="1050" b="1" dirty="0">
              <a:effectLst>
                <a:outerShdw blurRad="38100" dist="38100" dir="2700000" algn="tl">
                  <a:srgbClr val="000000">
                    <a:alpha val="43137"/>
                  </a:srgbClr>
                </a:outerShdw>
              </a:effectLst>
              <a:latin typeface="droid arabic naskh"/>
              <a:cs typeface="B Nazanin" panose="00000400000000000000" pitchFamily="2" charset="-78"/>
            </a:endParaRPr>
          </a:p>
          <a:p>
            <a:pPr marL="177800" indent="-177800" algn="r" rtl="1">
              <a:lnSpc>
                <a:spcPct val="150000"/>
              </a:lnSpc>
              <a:buFont typeface="Arial" panose="020B0604020202020204" pitchFamily="34" charset="0"/>
              <a:buChar char="•"/>
            </a:pPr>
            <a:r>
              <a:rPr lang="fa-IR" sz="1600" dirty="0">
                <a:solidFill>
                  <a:srgbClr val="333333"/>
                </a:solidFill>
                <a:latin typeface="droid arabic naskh"/>
                <a:cs typeface="B Nazanin" panose="00000400000000000000" pitchFamily="2" charset="-78"/>
              </a:rPr>
              <a:t>حسن فروزان‌فرد، عضو هیئت نمایندگان و رئیس کمیسیون حکمرانی سازمانی </a:t>
            </a:r>
            <a:r>
              <a:rPr lang="ar-SA" sz="1600" dirty="0">
                <a:solidFill>
                  <a:srgbClr val="333333"/>
                </a:solidFill>
                <a:latin typeface="droid arabic naskh"/>
                <a:cs typeface="B Nazanin" panose="00000400000000000000" pitchFamily="2" charset="-78"/>
              </a:rPr>
              <a:t>اتاق بازرگانی</a:t>
            </a:r>
            <a:r>
              <a:rPr lang="fa-IR" sz="1600" dirty="0">
                <a:solidFill>
                  <a:srgbClr val="333333"/>
                </a:solidFill>
                <a:latin typeface="droid arabic naskh"/>
                <a:cs typeface="B Nazanin" panose="00000400000000000000" pitchFamily="2" charset="-78"/>
              </a:rPr>
              <a:t>، صنایع، معادن و کشاورزی</a:t>
            </a:r>
            <a:r>
              <a:rPr lang="ar-SA" sz="1600" dirty="0">
                <a:solidFill>
                  <a:srgbClr val="333333"/>
                </a:solidFill>
                <a:latin typeface="droid arabic naskh"/>
                <a:cs typeface="B Nazanin" panose="00000400000000000000" pitchFamily="2" charset="-78"/>
              </a:rPr>
              <a:t> تهران</a:t>
            </a:r>
            <a:r>
              <a:rPr lang="fa-IR" sz="1600" dirty="0">
                <a:solidFill>
                  <a:srgbClr val="333333"/>
                </a:solidFill>
                <a:latin typeface="droid arabic naskh"/>
                <a:cs typeface="B Nazanin" panose="00000400000000000000" pitchFamily="2" charset="-78"/>
              </a:rPr>
              <a:t> </a:t>
            </a:r>
          </a:p>
          <a:p>
            <a:pPr marL="177800" indent="-177800" algn="r" rtl="1">
              <a:lnSpc>
                <a:spcPct val="150000"/>
              </a:lnSpc>
              <a:buFont typeface="Arial" panose="020B0604020202020204" pitchFamily="34" charset="0"/>
              <a:buChar char="•"/>
            </a:pPr>
            <a:r>
              <a:rPr lang="fa-IR" sz="1600" dirty="0">
                <a:solidFill>
                  <a:srgbClr val="333333"/>
                </a:solidFill>
                <a:latin typeface="droid arabic naskh"/>
                <a:cs typeface="B Nazanin" panose="00000400000000000000" pitchFamily="2" charset="-78"/>
              </a:rPr>
              <a:t>سیدامین صدرنژاد، نائب رئیس کمیسیون حکمرانی سازمانی </a:t>
            </a:r>
            <a:r>
              <a:rPr lang="ar-SA" sz="1600" dirty="0">
                <a:solidFill>
                  <a:srgbClr val="333333"/>
                </a:solidFill>
                <a:latin typeface="droid arabic naskh"/>
                <a:cs typeface="B Nazanin" panose="00000400000000000000" pitchFamily="2" charset="-78"/>
              </a:rPr>
              <a:t>اتاق بازرگانی</a:t>
            </a:r>
            <a:r>
              <a:rPr lang="fa-IR" sz="1600" dirty="0">
                <a:solidFill>
                  <a:srgbClr val="333333"/>
                </a:solidFill>
                <a:latin typeface="droid arabic naskh"/>
                <a:cs typeface="B Nazanin" panose="00000400000000000000" pitchFamily="2" charset="-78"/>
              </a:rPr>
              <a:t>، صنایع، معادن و کشاورزی</a:t>
            </a:r>
            <a:r>
              <a:rPr lang="ar-SA" sz="1600" dirty="0">
                <a:solidFill>
                  <a:srgbClr val="333333"/>
                </a:solidFill>
                <a:latin typeface="droid arabic naskh"/>
                <a:cs typeface="B Nazanin" panose="00000400000000000000" pitchFamily="2" charset="-78"/>
              </a:rPr>
              <a:t> تهران</a:t>
            </a:r>
            <a:endParaRPr lang="fa-IR" sz="1600" dirty="0">
              <a:solidFill>
                <a:srgbClr val="333333"/>
              </a:solidFill>
              <a:latin typeface="droid arabic naskh"/>
              <a:cs typeface="B Nazanin" panose="00000400000000000000" pitchFamily="2" charset="-78"/>
            </a:endParaRPr>
          </a:p>
          <a:p>
            <a:pPr marL="177800" indent="-177800" algn="r" rtl="1">
              <a:lnSpc>
                <a:spcPct val="150000"/>
              </a:lnSpc>
              <a:buFont typeface="Arial" panose="020B0604020202020204" pitchFamily="34" charset="0"/>
              <a:buChar char="•"/>
            </a:pPr>
            <a:r>
              <a:rPr lang="fa-IR" sz="1600" dirty="0">
                <a:solidFill>
                  <a:srgbClr val="333333"/>
                </a:solidFill>
                <a:latin typeface="droid arabic naskh"/>
                <a:cs typeface="B Nazanin" panose="00000400000000000000" pitchFamily="2" charset="-78"/>
              </a:rPr>
              <a:t>دیاکو حسینی، </a:t>
            </a:r>
            <a:r>
              <a:rPr lang="fa-IR" sz="1600">
                <a:solidFill>
                  <a:srgbClr val="333333"/>
                </a:solidFill>
                <a:latin typeface="droid arabic naskh"/>
                <a:cs typeface="B Nazanin" panose="00000400000000000000" pitchFamily="2" charset="-78"/>
              </a:rPr>
              <a:t>معاون بررسی‌های </a:t>
            </a:r>
            <a:r>
              <a:rPr lang="fa-IR" sz="1600" dirty="0">
                <a:solidFill>
                  <a:srgbClr val="333333"/>
                </a:solidFill>
                <a:latin typeface="droid arabic naskh"/>
                <a:cs typeface="B Nazanin" panose="00000400000000000000" pitchFamily="2" charset="-78"/>
              </a:rPr>
              <a:t>اقتصادی </a:t>
            </a:r>
            <a:r>
              <a:rPr lang="ar-SA" sz="1600" dirty="0">
                <a:solidFill>
                  <a:srgbClr val="333333"/>
                </a:solidFill>
                <a:latin typeface="droid arabic naskh"/>
                <a:cs typeface="B Nazanin" panose="00000400000000000000" pitchFamily="2" charset="-78"/>
              </a:rPr>
              <a:t>اتاق بازرگانی</a:t>
            </a:r>
            <a:r>
              <a:rPr lang="fa-IR" sz="1600" dirty="0">
                <a:solidFill>
                  <a:srgbClr val="333333"/>
                </a:solidFill>
                <a:latin typeface="droid arabic naskh"/>
                <a:cs typeface="B Nazanin" panose="00000400000000000000" pitchFamily="2" charset="-78"/>
              </a:rPr>
              <a:t>، صنایع، معادن و کشاورزی</a:t>
            </a:r>
            <a:r>
              <a:rPr lang="ar-SA" sz="1600" dirty="0">
                <a:solidFill>
                  <a:srgbClr val="333333"/>
                </a:solidFill>
                <a:latin typeface="droid arabic naskh"/>
                <a:cs typeface="B Nazanin" panose="00000400000000000000" pitchFamily="2" charset="-78"/>
              </a:rPr>
              <a:t> تهران</a:t>
            </a:r>
            <a:endParaRPr lang="fa-IR" sz="1600" dirty="0">
              <a:solidFill>
                <a:srgbClr val="333333"/>
              </a:solidFill>
              <a:latin typeface="droid arabic naskh"/>
              <a:cs typeface="B Nazanin" panose="00000400000000000000" pitchFamily="2" charset="-78"/>
            </a:endParaRPr>
          </a:p>
          <a:p>
            <a:pPr marL="177800" indent="-177800" algn="r" rtl="1">
              <a:lnSpc>
                <a:spcPct val="150000"/>
              </a:lnSpc>
              <a:buFont typeface="Arial" panose="020B0604020202020204" pitchFamily="34" charset="0"/>
              <a:buChar char="•"/>
            </a:pPr>
            <a:r>
              <a:rPr lang="fa-IR" sz="1600" dirty="0">
                <a:solidFill>
                  <a:srgbClr val="333333"/>
                </a:solidFill>
                <a:latin typeface="droid arabic naskh"/>
                <a:cs typeface="B Nazanin" panose="00000400000000000000" pitchFamily="2" charset="-78"/>
              </a:rPr>
              <a:t>ناهید مجیدی، دبیر کمیسیون حکمرانی سازمانی </a:t>
            </a:r>
            <a:r>
              <a:rPr lang="ar-SA" sz="1600" dirty="0">
                <a:solidFill>
                  <a:srgbClr val="333333"/>
                </a:solidFill>
                <a:latin typeface="droid arabic naskh"/>
                <a:cs typeface="B Nazanin" panose="00000400000000000000" pitchFamily="2" charset="-78"/>
              </a:rPr>
              <a:t>اتاق بازرگانی</a:t>
            </a:r>
            <a:r>
              <a:rPr lang="fa-IR" sz="1600" dirty="0">
                <a:solidFill>
                  <a:srgbClr val="333333"/>
                </a:solidFill>
                <a:latin typeface="droid arabic naskh"/>
                <a:cs typeface="B Nazanin" panose="00000400000000000000" pitchFamily="2" charset="-78"/>
              </a:rPr>
              <a:t>، صنایع، معادن و کشاورزی</a:t>
            </a:r>
            <a:r>
              <a:rPr lang="ar-SA" sz="1600" dirty="0">
                <a:solidFill>
                  <a:srgbClr val="333333"/>
                </a:solidFill>
                <a:latin typeface="droid arabic naskh"/>
                <a:cs typeface="B Nazanin" panose="00000400000000000000" pitchFamily="2" charset="-78"/>
              </a:rPr>
              <a:t> تهران</a:t>
            </a:r>
            <a:endParaRPr lang="fa-IR" sz="1600" dirty="0">
              <a:solidFill>
                <a:srgbClr val="333333"/>
              </a:solidFill>
              <a:latin typeface="droid arabic naskh"/>
              <a:cs typeface="B Nazanin" panose="00000400000000000000" pitchFamily="2" charset="-78"/>
            </a:endParaRPr>
          </a:p>
          <a:p>
            <a:pPr marL="177800" indent="-177800" algn="r" rtl="1">
              <a:lnSpc>
                <a:spcPct val="150000"/>
              </a:lnSpc>
              <a:buFont typeface="Arial" panose="020B0604020202020204" pitchFamily="34" charset="0"/>
              <a:buChar char="•"/>
            </a:pPr>
            <a:r>
              <a:rPr lang="fa-IR" sz="1600" dirty="0">
                <a:solidFill>
                  <a:srgbClr val="333333"/>
                </a:solidFill>
                <a:latin typeface="droid arabic naskh"/>
                <a:cs typeface="B Nazanin" panose="00000400000000000000" pitchFamily="2" charset="-78"/>
              </a:rPr>
              <a:t>آهو یاوری، کارشناس کشورهای توسعه یافته و صنعتی </a:t>
            </a:r>
            <a:r>
              <a:rPr lang="ar-SA" sz="1600" dirty="0">
                <a:solidFill>
                  <a:srgbClr val="333333"/>
                </a:solidFill>
                <a:latin typeface="droid arabic naskh"/>
                <a:cs typeface="B Nazanin" panose="00000400000000000000" pitchFamily="2" charset="-78"/>
              </a:rPr>
              <a:t>اتاق بازرگانی</a:t>
            </a:r>
            <a:r>
              <a:rPr lang="fa-IR" sz="1600" dirty="0">
                <a:solidFill>
                  <a:srgbClr val="333333"/>
                </a:solidFill>
                <a:latin typeface="droid arabic naskh"/>
                <a:cs typeface="B Nazanin" panose="00000400000000000000" pitchFamily="2" charset="-78"/>
              </a:rPr>
              <a:t>، صنایع، معادن و کشاورزی</a:t>
            </a:r>
            <a:r>
              <a:rPr lang="ar-SA" sz="1600" dirty="0">
                <a:solidFill>
                  <a:srgbClr val="333333"/>
                </a:solidFill>
                <a:latin typeface="droid arabic naskh"/>
                <a:cs typeface="B Nazanin" panose="00000400000000000000" pitchFamily="2" charset="-78"/>
              </a:rPr>
              <a:t> تهران</a:t>
            </a:r>
            <a:endParaRPr lang="fa-IR" sz="1600" dirty="0">
              <a:solidFill>
                <a:srgbClr val="333333"/>
              </a:solidFill>
              <a:latin typeface="droid arabic naskh"/>
              <a:cs typeface="B Nazanin" panose="00000400000000000000" pitchFamily="2" charset="-78"/>
            </a:endParaRPr>
          </a:p>
        </p:txBody>
      </p:sp>
      <p:pic>
        <p:nvPicPr>
          <p:cNvPr id="15" name="Picture 14">
            <a:extLst>
              <a:ext uri="{FF2B5EF4-FFF2-40B4-BE49-F238E27FC236}">
                <a16:creationId xmlns:a16="http://schemas.microsoft.com/office/drawing/2014/main" id="{465AE1E1-3C6C-87B2-C99F-5875CA0A8B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60803" y="2426778"/>
            <a:ext cx="3301491" cy="23661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705027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E46C3B3-7606-61E5-45C2-B35DD7CBFF41}"/>
              </a:ext>
            </a:extLst>
          </p:cNvPr>
          <p:cNvGrpSpPr/>
          <p:nvPr/>
        </p:nvGrpSpPr>
        <p:grpSpPr>
          <a:xfrm>
            <a:off x="-3821" y="785536"/>
            <a:ext cx="12192001" cy="5187307"/>
            <a:chOff x="-125510" y="1022858"/>
            <a:chExt cx="12192001" cy="5187307"/>
          </a:xfrm>
        </p:grpSpPr>
        <p:pic>
          <p:nvPicPr>
            <p:cNvPr id="5" name="Picture 4">
              <a:extLst>
                <a:ext uri="{FF2B5EF4-FFF2-40B4-BE49-F238E27FC236}">
                  <a16:creationId xmlns:a16="http://schemas.microsoft.com/office/drawing/2014/main" id="{17645261-F81C-D605-C36A-B86C59E7CB0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5509" y="1159245"/>
              <a:ext cx="12192000" cy="4876800"/>
            </a:xfrm>
            <a:prstGeom prst="rect">
              <a:avLst/>
            </a:prstGeom>
            <a:blipFill dpi="0" rotWithShape="1">
              <a:blip r:embed="rId4">
                <a:alphaModFix amt="0"/>
              </a:blip>
              <a:srcRect/>
              <a:stretch>
                <a:fillRect/>
              </a:stretch>
            </a:blipFill>
          </p:spPr>
        </p:pic>
        <p:sp>
          <p:nvSpPr>
            <p:cNvPr id="7" name="Rectangle 6">
              <a:extLst>
                <a:ext uri="{FF2B5EF4-FFF2-40B4-BE49-F238E27FC236}">
                  <a16:creationId xmlns:a16="http://schemas.microsoft.com/office/drawing/2014/main" id="{A30BC1F0-A1C1-9102-7034-2818DB96B307}"/>
                </a:ext>
              </a:extLst>
            </p:cNvPr>
            <p:cNvSpPr/>
            <p:nvPr/>
          </p:nvSpPr>
          <p:spPr>
            <a:xfrm>
              <a:off x="-125510" y="1022858"/>
              <a:ext cx="12192000" cy="518730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grpSp>
        <p:nvGrpSpPr>
          <p:cNvPr id="13" name="Group 12"/>
          <p:cNvGrpSpPr/>
          <p:nvPr/>
        </p:nvGrpSpPr>
        <p:grpSpPr>
          <a:xfrm>
            <a:off x="4559300" y="132996"/>
            <a:ext cx="7632700" cy="1140549"/>
            <a:chOff x="4559300" y="132996"/>
            <a:chExt cx="7632700" cy="1140549"/>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0777" y="132996"/>
              <a:ext cx="1124961" cy="1140549"/>
            </a:xfrm>
            <a:prstGeom prst="flowChartConnector">
              <a:avLst/>
            </a:prstGeom>
          </p:spPr>
        </p:pic>
        <p:sp>
          <p:nvSpPr>
            <p:cNvPr id="9" name="TextBox 8"/>
            <p:cNvSpPr txBox="1"/>
            <p:nvPr/>
          </p:nvSpPr>
          <p:spPr>
            <a:xfrm>
              <a:off x="4559300" y="518604"/>
              <a:ext cx="7632700" cy="369332"/>
            </a:xfrm>
            <a:prstGeom prst="rect">
              <a:avLst/>
            </a:prstGeom>
            <a:noFill/>
          </p:spPr>
          <p:txBody>
            <a:bodyPr wrap="square" rtlCol="0">
              <a:spAutoFit/>
            </a:bodyPr>
            <a:lstStyle/>
            <a:p>
              <a:r>
                <a:rPr lang="fa-IR" dirty="0">
                  <a:ln w="0"/>
                  <a:solidFill>
                    <a:schemeClr val="accent1">
                      <a:lumMod val="50000"/>
                    </a:schemeClr>
                  </a:solidFill>
                  <a:effectLst>
                    <a:reflection blurRad="6350" stA="53000" endA="300" endPos="35500" dir="5400000" sy="-90000" algn="bl" rotWithShape="0"/>
                  </a:effectLst>
                  <a:cs typeface="B Titr" panose="00000700000000000000" pitchFamily="2" charset="-78"/>
                </a:rPr>
                <a:t>کمیسیون حکمرانی سازمانی اتاق بازرگانی، صنایع، معادن و کشاورزی تهران </a:t>
              </a:r>
            </a:p>
          </p:txBody>
        </p:sp>
      </p:grpSp>
      <p:pic>
        <p:nvPicPr>
          <p:cNvPr id="6" name="Picture 5">
            <a:extLst>
              <a:ext uri="{FF2B5EF4-FFF2-40B4-BE49-F238E27FC236}">
                <a16:creationId xmlns:a16="http://schemas.microsoft.com/office/drawing/2014/main" id="{C8BA133A-4E6E-2B02-22E2-45FAF5FE7338}"/>
              </a:ext>
            </a:extLst>
          </p:cNvPr>
          <p:cNvPicPr>
            <a:picLocks noChangeAspect="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159124" y="1388386"/>
            <a:ext cx="5873750" cy="32893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TextBox 3">
            <a:extLst>
              <a:ext uri="{FF2B5EF4-FFF2-40B4-BE49-F238E27FC236}">
                <a16:creationId xmlns:a16="http://schemas.microsoft.com/office/drawing/2014/main" id="{EF5BE5AA-CD7E-69FF-C7BF-2EF5C21C4DB0}"/>
              </a:ext>
            </a:extLst>
          </p:cNvPr>
          <p:cNvSpPr txBox="1"/>
          <p:nvPr/>
        </p:nvSpPr>
        <p:spPr>
          <a:xfrm>
            <a:off x="4146588" y="5178136"/>
            <a:ext cx="3898823" cy="646331"/>
          </a:xfrm>
          <a:prstGeom prst="rect">
            <a:avLst/>
          </a:prstGeom>
          <a:noFill/>
        </p:spPr>
        <p:txBody>
          <a:bodyPr wrap="none" rtlCol="0">
            <a:spAutoFit/>
          </a:bodyPr>
          <a:lstStyle/>
          <a:p>
            <a:pPr algn="ctr"/>
            <a:r>
              <a:rPr lang="fa-IR" sz="3600" b="1" dirty="0">
                <a:solidFill>
                  <a:schemeClr val="accent5">
                    <a:lumMod val="50000"/>
                  </a:schemeClr>
                </a:solidFill>
                <a:latin typeface="Open Sans" panose="020B0606030504020204" pitchFamily="34" charset="0"/>
                <a:ea typeface="Open Sans" panose="020B0606030504020204" pitchFamily="34" charset="0"/>
                <a:cs typeface="B Titr" panose="00000700000000000000" pitchFamily="2" charset="-78"/>
              </a:rPr>
              <a:t>از توجه شما سپاسگزارم</a:t>
            </a:r>
            <a:endParaRPr lang="en-US" sz="3600" b="1" dirty="0">
              <a:solidFill>
                <a:schemeClr val="accent5">
                  <a:lumMod val="50000"/>
                </a:schemeClr>
              </a:solidFill>
              <a:latin typeface="Open Sans" panose="020B0606030504020204" pitchFamily="34" charset="0"/>
              <a:ea typeface="Open Sans" panose="020B0606030504020204" pitchFamily="34" charset="0"/>
              <a:cs typeface="B Titr" panose="00000700000000000000" pitchFamily="2" charset="-78"/>
            </a:endParaRPr>
          </a:p>
        </p:txBody>
      </p:sp>
    </p:spTree>
    <p:extLst>
      <p:ext uri="{BB962C8B-B14F-4D97-AF65-F5344CB8AC3E}">
        <p14:creationId xmlns:p14="http://schemas.microsoft.com/office/powerpoint/2010/main" val="1013384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476</TotalTime>
  <Words>2485</Words>
  <Application>Microsoft Office PowerPoint</Application>
  <PresentationFormat>Widescreen</PresentationFormat>
  <Paragraphs>206</Paragraphs>
  <Slides>20</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Aptos</vt:lpstr>
      <vt:lpstr>Arial</vt:lpstr>
      <vt:lpstr>B Titr</vt:lpstr>
      <vt:lpstr>Calibri</vt:lpstr>
      <vt:lpstr>Calibri Light</vt:lpstr>
      <vt:lpstr>droid arabic naskh</vt:lpstr>
      <vt:lpstr>Open Sans</vt:lpstr>
      <vt:lpstr>Times New Roman</vt:lpstr>
      <vt:lpstr>Times New Romans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Nahid Majidi</dc:creator>
  <cp:lastModifiedBy>Nahid Majidi</cp:lastModifiedBy>
  <cp:revision>206</cp:revision>
  <cp:lastPrinted>2023-09-17T04:57:15Z</cp:lastPrinted>
  <dcterms:created xsi:type="dcterms:W3CDTF">2023-07-11T07:10:55Z</dcterms:created>
  <dcterms:modified xsi:type="dcterms:W3CDTF">2024-07-08T08:45:33Z</dcterms:modified>
</cp:coreProperties>
</file>