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handoutMasterIdLst>
    <p:handoutMasterId r:id="rId30"/>
  </p:handoutMasterIdLst>
  <p:sldIdLst>
    <p:sldId id="261" r:id="rId2"/>
    <p:sldId id="256" r:id="rId3"/>
    <p:sldId id="257" r:id="rId4"/>
    <p:sldId id="258" r:id="rId5"/>
    <p:sldId id="259"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7" r:id="rId20"/>
    <p:sldId id="280" r:id="rId21"/>
    <p:sldId id="281" r:id="rId22"/>
    <p:sldId id="282" r:id="rId23"/>
    <p:sldId id="283" r:id="rId24"/>
    <p:sldId id="284" r:id="rId25"/>
    <p:sldId id="285" r:id="rId26"/>
    <p:sldId id="286" r:id="rId27"/>
    <p:sldId id="287" r:id="rId28"/>
    <p:sldId id="278"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3" autoAdjust="0"/>
    <p:restoredTop sz="94660"/>
  </p:normalViewPr>
  <p:slideViewPr>
    <p:cSldViewPr snapToGrid="0">
      <p:cViewPr varScale="1">
        <p:scale>
          <a:sx n="77" d="100"/>
          <a:sy n="77" d="100"/>
        </p:scale>
        <p:origin x="126" y="744"/>
      </p:cViewPr>
      <p:guideLst/>
    </p:cSldViewPr>
  </p:slideViewPr>
  <p:notesTextViewPr>
    <p:cViewPr>
      <p:scale>
        <a:sx n="1" d="1"/>
        <a:sy n="1" d="1"/>
      </p:scale>
      <p:origin x="0" y="0"/>
    </p:cViewPr>
  </p:notesTextViewPr>
  <p:notesViewPr>
    <p:cSldViewPr snapToGrid="0">
      <p:cViewPr varScale="1">
        <p:scale>
          <a:sx n="81" d="100"/>
          <a:sy n="81" d="100"/>
        </p:scale>
        <p:origin x="205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015686-3D69-46D1-86C1-863B2218354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A3C9261-5A1E-4919-AA54-743BE06DF9F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80E39A0-2769-4AD2-928E-B2175656AECA}" type="datetimeFigureOut">
              <a:rPr lang="en-US" smtClean="0"/>
              <a:t>3/1/2025</a:t>
            </a:fld>
            <a:endParaRPr lang="en-US"/>
          </a:p>
        </p:txBody>
      </p:sp>
      <p:sp>
        <p:nvSpPr>
          <p:cNvPr id="4" name="Footer Placeholder 3">
            <a:extLst>
              <a:ext uri="{FF2B5EF4-FFF2-40B4-BE49-F238E27FC236}">
                <a16:creationId xmlns:a16="http://schemas.microsoft.com/office/drawing/2014/main" id="{B84CB8BF-6C15-4CA0-8120-A79DA05F0BF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765CC92-4C33-46DF-9AD1-50C67CF161C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4527911-8421-4E93-9E7F-EFFADBED4070}" type="slidenum">
              <a:rPr lang="en-US" smtClean="0"/>
              <a:t>‹#›</a:t>
            </a:fld>
            <a:endParaRPr lang="en-US"/>
          </a:p>
        </p:txBody>
      </p:sp>
    </p:spTree>
    <p:extLst>
      <p:ext uri="{BB962C8B-B14F-4D97-AF65-F5344CB8AC3E}">
        <p14:creationId xmlns:p14="http://schemas.microsoft.com/office/powerpoint/2010/main" val="38324031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6DF6CCD-EE73-432F-A9A8-437E1C4D02C0}" type="datetimeFigureOut">
              <a:rPr lang="en-US" smtClean="0"/>
              <a:t>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19855-430F-4913-A2B7-1762FFEA6EFF}" type="slidenum">
              <a:rPr lang="en-US" smtClean="0"/>
              <a:t>‹#›</a:t>
            </a:fld>
            <a:endParaRPr lang="en-US"/>
          </a:p>
        </p:txBody>
      </p:sp>
    </p:spTree>
    <p:extLst>
      <p:ext uri="{BB962C8B-B14F-4D97-AF65-F5344CB8AC3E}">
        <p14:creationId xmlns:p14="http://schemas.microsoft.com/office/powerpoint/2010/main" val="1235141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DF6CCD-EE73-432F-A9A8-437E1C4D02C0}" type="datetimeFigureOut">
              <a:rPr lang="en-US" smtClean="0"/>
              <a:t>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19855-430F-4913-A2B7-1762FFEA6EFF}" type="slidenum">
              <a:rPr lang="en-US" smtClean="0"/>
              <a:t>‹#›</a:t>
            </a:fld>
            <a:endParaRPr lang="en-US"/>
          </a:p>
        </p:txBody>
      </p:sp>
    </p:spTree>
    <p:extLst>
      <p:ext uri="{BB962C8B-B14F-4D97-AF65-F5344CB8AC3E}">
        <p14:creationId xmlns:p14="http://schemas.microsoft.com/office/powerpoint/2010/main" val="4121405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DF6CCD-EE73-432F-A9A8-437E1C4D02C0}" type="datetimeFigureOut">
              <a:rPr lang="en-US" smtClean="0"/>
              <a:t>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19855-430F-4913-A2B7-1762FFEA6EFF}" type="slidenum">
              <a:rPr lang="en-US" smtClean="0"/>
              <a:t>‹#›</a:t>
            </a:fld>
            <a:endParaRPr lang="en-US"/>
          </a:p>
        </p:txBody>
      </p:sp>
    </p:spTree>
    <p:extLst>
      <p:ext uri="{BB962C8B-B14F-4D97-AF65-F5344CB8AC3E}">
        <p14:creationId xmlns:p14="http://schemas.microsoft.com/office/powerpoint/2010/main" val="1126185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6DF6CCD-EE73-432F-A9A8-437E1C4D02C0}" type="datetimeFigureOut">
              <a:rPr lang="en-US" smtClean="0"/>
              <a:t>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819855-430F-4913-A2B7-1762FFEA6EFF}" type="slidenum">
              <a:rPr lang="en-US" smtClean="0"/>
              <a:t>‹#›</a:t>
            </a:fld>
            <a:endParaRPr lang="en-US"/>
          </a:p>
        </p:txBody>
      </p:sp>
    </p:spTree>
    <p:extLst>
      <p:ext uri="{BB962C8B-B14F-4D97-AF65-F5344CB8AC3E}">
        <p14:creationId xmlns:p14="http://schemas.microsoft.com/office/powerpoint/2010/main" val="1245540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6DF6CCD-EE73-432F-A9A8-437E1C4D02C0}" type="datetimeFigureOut">
              <a:rPr lang="en-US" smtClean="0"/>
              <a:t>3/1/2025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819855-430F-4913-A2B7-1762FFEA6EFF}" type="slidenum">
              <a:rPr lang="en-US" smtClean="0"/>
              <a:t>‹#›</a:t>
            </a:fld>
            <a:endParaRPr lang="en-US"/>
          </a:p>
        </p:txBody>
      </p:sp>
    </p:spTree>
    <p:extLst>
      <p:ext uri="{BB962C8B-B14F-4D97-AF65-F5344CB8AC3E}">
        <p14:creationId xmlns:p14="http://schemas.microsoft.com/office/powerpoint/2010/main" val="2266695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6DF6CCD-EE73-432F-A9A8-437E1C4D02C0}" type="datetimeFigureOut">
              <a:rPr lang="en-US" smtClean="0"/>
              <a:t>3/1/2025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819855-430F-4913-A2B7-1762FFEA6EFF}" type="slidenum">
              <a:rPr lang="en-US" smtClean="0"/>
              <a:t>‹#›</a:t>
            </a:fld>
            <a:endParaRPr lang="en-US"/>
          </a:p>
        </p:txBody>
      </p:sp>
    </p:spTree>
    <p:extLst>
      <p:ext uri="{BB962C8B-B14F-4D97-AF65-F5344CB8AC3E}">
        <p14:creationId xmlns:p14="http://schemas.microsoft.com/office/powerpoint/2010/main" val="2683717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DF6CCD-EE73-432F-A9A8-437E1C4D02C0}" type="datetimeFigureOut">
              <a:rPr lang="en-US" smtClean="0"/>
              <a:t>3/1/2025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819855-430F-4913-A2B7-1762FFEA6EFF}" type="slidenum">
              <a:rPr lang="en-US" smtClean="0"/>
              <a:t>‹#›</a:t>
            </a:fld>
            <a:endParaRPr lang="en-US"/>
          </a:p>
        </p:txBody>
      </p:sp>
    </p:spTree>
    <p:extLst>
      <p:ext uri="{BB962C8B-B14F-4D97-AF65-F5344CB8AC3E}">
        <p14:creationId xmlns:p14="http://schemas.microsoft.com/office/powerpoint/2010/main" val="3159161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DF6CCD-EE73-432F-A9A8-437E1C4D02C0}" type="datetimeFigureOut">
              <a:rPr lang="en-US" smtClean="0"/>
              <a:t>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819855-430F-4913-A2B7-1762FFEA6EFF}" type="slidenum">
              <a:rPr lang="en-US" smtClean="0"/>
              <a:t>‹#›</a:t>
            </a:fld>
            <a:endParaRPr lang="en-US"/>
          </a:p>
        </p:txBody>
      </p:sp>
    </p:spTree>
    <p:extLst>
      <p:ext uri="{BB962C8B-B14F-4D97-AF65-F5344CB8AC3E}">
        <p14:creationId xmlns:p14="http://schemas.microsoft.com/office/powerpoint/2010/main" val="3901769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819855-430F-4913-A2B7-1762FFEA6EFF}" type="slidenum">
              <a:rPr lang="en-US" smtClean="0"/>
              <a:t>‹#›</a:t>
            </a:fld>
            <a:endParaRPr lang="en-US"/>
          </a:p>
        </p:txBody>
      </p:sp>
      <p:sp>
        <p:nvSpPr>
          <p:cNvPr id="5" name="Date Placeholder 4"/>
          <p:cNvSpPr>
            <a:spLocks noGrp="1"/>
          </p:cNvSpPr>
          <p:nvPr>
            <p:ph type="dt" sz="half" idx="10"/>
          </p:nvPr>
        </p:nvSpPr>
        <p:spPr/>
        <p:txBody>
          <a:bodyPr/>
          <a:lstStyle/>
          <a:p>
            <a:fld id="{46DF6CCD-EE73-432F-A9A8-437E1C4D02C0}" type="datetimeFigureOut">
              <a:rPr lang="en-US" smtClean="0"/>
              <a:t>3/1/2025</a:t>
            </a:fld>
            <a:endParaRPr lang="en-US"/>
          </a:p>
        </p:txBody>
      </p:sp>
    </p:spTree>
    <p:extLst>
      <p:ext uri="{BB962C8B-B14F-4D97-AF65-F5344CB8AC3E}">
        <p14:creationId xmlns:p14="http://schemas.microsoft.com/office/powerpoint/2010/main" val="1347125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DF6CCD-EE73-432F-A9A8-437E1C4D02C0}" type="datetimeFigureOut">
              <a:rPr lang="en-US" smtClean="0"/>
              <a:t>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19855-430F-4913-A2B7-1762FFEA6EFF}" type="slidenum">
              <a:rPr lang="en-US" smtClean="0"/>
              <a:t>‹#›</a:t>
            </a:fld>
            <a:endParaRPr lang="en-US"/>
          </a:p>
        </p:txBody>
      </p:sp>
    </p:spTree>
    <p:extLst>
      <p:ext uri="{BB962C8B-B14F-4D97-AF65-F5344CB8AC3E}">
        <p14:creationId xmlns:p14="http://schemas.microsoft.com/office/powerpoint/2010/main" val="1154062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DF6CCD-EE73-432F-A9A8-437E1C4D02C0}" type="datetimeFigureOut">
              <a:rPr lang="en-US" smtClean="0"/>
              <a:t>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19855-430F-4913-A2B7-1762FFEA6EF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0836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DF6CCD-EE73-432F-A9A8-437E1C4D02C0}" type="datetimeFigureOut">
              <a:rPr lang="en-US" smtClean="0"/>
              <a:t>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19855-430F-4913-A2B7-1762FFEA6EFF}" type="slidenum">
              <a:rPr lang="en-US" smtClean="0"/>
              <a:t>‹#›</a:t>
            </a:fld>
            <a:endParaRPr lang="en-US"/>
          </a:p>
        </p:txBody>
      </p:sp>
    </p:spTree>
    <p:extLst>
      <p:ext uri="{BB962C8B-B14F-4D97-AF65-F5344CB8AC3E}">
        <p14:creationId xmlns:p14="http://schemas.microsoft.com/office/powerpoint/2010/main" val="22249641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DF6CCD-EE73-432F-A9A8-437E1C4D02C0}" type="datetimeFigureOut">
              <a:rPr lang="en-US" smtClean="0"/>
              <a:t>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19855-430F-4913-A2B7-1762FFEA6EF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25930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DF6CCD-EE73-432F-A9A8-437E1C4D02C0}" type="datetimeFigureOut">
              <a:rPr lang="en-US" smtClean="0"/>
              <a:t>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19855-430F-4913-A2B7-1762FFEA6EFF}" type="slidenum">
              <a:rPr lang="en-US" smtClean="0"/>
              <a:t>‹#›</a:t>
            </a:fld>
            <a:endParaRPr lang="en-US"/>
          </a:p>
        </p:txBody>
      </p:sp>
    </p:spTree>
    <p:extLst>
      <p:ext uri="{BB962C8B-B14F-4D97-AF65-F5344CB8AC3E}">
        <p14:creationId xmlns:p14="http://schemas.microsoft.com/office/powerpoint/2010/main" val="15263930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DF6CCD-EE73-432F-A9A8-437E1C4D02C0}" type="datetimeFigureOut">
              <a:rPr lang="en-US" smtClean="0"/>
              <a:t>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19855-430F-4913-A2B7-1762FFEA6EFF}" type="slidenum">
              <a:rPr lang="en-US" smtClean="0"/>
              <a:t>‹#›</a:t>
            </a:fld>
            <a:endParaRPr lang="en-US"/>
          </a:p>
        </p:txBody>
      </p:sp>
    </p:spTree>
    <p:extLst>
      <p:ext uri="{BB962C8B-B14F-4D97-AF65-F5344CB8AC3E}">
        <p14:creationId xmlns:p14="http://schemas.microsoft.com/office/powerpoint/2010/main" val="7701795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DF6CCD-EE73-432F-A9A8-437E1C4D02C0}" type="datetimeFigureOut">
              <a:rPr lang="en-US" smtClean="0"/>
              <a:t>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819855-430F-4913-A2B7-1762FFEA6EFF}" type="slidenum">
              <a:rPr lang="en-US" smtClean="0"/>
              <a:t>‹#›</a:t>
            </a:fld>
            <a:endParaRPr lang="en-US"/>
          </a:p>
        </p:txBody>
      </p:sp>
    </p:spTree>
    <p:extLst>
      <p:ext uri="{BB962C8B-B14F-4D97-AF65-F5344CB8AC3E}">
        <p14:creationId xmlns:p14="http://schemas.microsoft.com/office/powerpoint/2010/main" val="4146611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6DF6CCD-EE73-432F-A9A8-437E1C4D02C0}" type="datetimeFigureOut">
              <a:rPr lang="en-US" smtClean="0"/>
              <a:t>3/1/2025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5819855-430F-4913-A2B7-1762FFEA6EFF}" type="slidenum">
              <a:rPr lang="en-US" smtClean="0"/>
              <a:t>‹#›</a:t>
            </a:fld>
            <a:endParaRPr lang="en-US"/>
          </a:p>
        </p:txBody>
      </p:sp>
    </p:spTree>
    <p:extLst>
      <p:ext uri="{BB962C8B-B14F-4D97-AF65-F5344CB8AC3E}">
        <p14:creationId xmlns:p14="http://schemas.microsoft.com/office/powerpoint/2010/main" val="207581470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F23B1B1-91B2-4D23-9732-70D874752DB1}"/>
              </a:ext>
            </a:extLst>
          </p:cNvPr>
          <p:cNvSpPr>
            <a:spLocks noGrp="1"/>
          </p:cNvSpPr>
          <p:nvPr>
            <p:ph type="title"/>
          </p:nvPr>
        </p:nvSpPr>
        <p:spPr>
          <a:xfrm>
            <a:off x="838198" y="3429000"/>
            <a:ext cx="10515600" cy="1919614"/>
          </a:xfrm>
        </p:spPr>
        <p:txBody>
          <a:bodyPr>
            <a:normAutofit/>
          </a:bodyPr>
          <a:lstStyle/>
          <a:p>
            <a:pPr algn="ctr"/>
            <a:r>
              <a:rPr lang="fa-IR" sz="5400" spc="-300" dirty="0">
                <a:solidFill>
                  <a:schemeClr val="accent2">
                    <a:lumMod val="50000"/>
                  </a:schemeClr>
                </a:solidFill>
                <a:cs typeface="B Koodak" panose="00000700000000000000" pitchFamily="2" charset="-78"/>
              </a:rPr>
              <a:t>آخرین وضعیت صادرات محصولات شیلاتی کشور</a:t>
            </a:r>
            <a:br>
              <a:rPr lang="fa-IR" sz="5400" spc="-300" dirty="0">
                <a:solidFill>
                  <a:schemeClr val="accent2">
                    <a:lumMod val="50000"/>
                  </a:schemeClr>
                </a:solidFill>
                <a:cs typeface="B Koodak" panose="00000700000000000000" pitchFamily="2" charset="-78"/>
              </a:rPr>
            </a:br>
            <a:r>
              <a:rPr lang="fa-IR" sz="4800" spc="-300" dirty="0">
                <a:solidFill>
                  <a:schemeClr val="accent2">
                    <a:lumMod val="50000"/>
                  </a:schemeClr>
                </a:solidFill>
                <a:cs typeface="B Koodak" panose="00000700000000000000" pitchFamily="2" charset="-78"/>
              </a:rPr>
              <a:t>ظرفیت ها، چالش ها و راهکارهای توسعه</a:t>
            </a:r>
            <a:endParaRPr lang="en-US" sz="5400" spc="-300" dirty="0">
              <a:solidFill>
                <a:schemeClr val="accent2">
                  <a:lumMod val="50000"/>
                </a:schemeClr>
              </a:solidFill>
              <a:cs typeface="B Koodak" panose="00000700000000000000" pitchFamily="2" charset="-78"/>
            </a:endParaRPr>
          </a:p>
        </p:txBody>
      </p:sp>
      <p:pic>
        <p:nvPicPr>
          <p:cNvPr id="11" name="Content Placeholder 10">
            <a:extLst>
              <a:ext uri="{FF2B5EF4-FFF2-40B4-BE49-F238E27FC236}">
                <a16:creationId xmlns:a16="http://schemas.microsoft.com/office/drawing/2014/main" id="{471F68C0-1863-4FBD-9B63-1A2EF39DF75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29309" y="772948"/>
            <a:ext cx="4733382" cy="1459765"/>
          </a:xfrm>
        </p:spPr>
      </p:pic>
      <p:pic>
        <p:nvPicPr>
          <p:cNvPr id="3" name="Picture 2">
            <a:extLst>
              <a:ext uri="{FF2B5EF4-FFF2-40B4-BE49-F238E27FC236}">
                <a16:creationId xmlns:a16="http://schemas.microsoft.com/office/drawing/2014/main" id="{DCBE9E19-B3DC-4F82-9EEC-B0DBC13CA24F}"/>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2" y="-3131"/>
            <a:ext cx="12192000" cy="6858000"/>
          </a:xfrm>
          <a:prstGeom prst="rect">
            <a:avLst/>
          </a:prstGeom>
        </p:spPr>
      </p:pic>
    </p:spTree>
    <p:extLst>
      <p:ext uri="{BB962C8B-B14F-4D97-AF65-F5344CB8AC3E}">
        <p14:creationId xmlns:p14="http://schemas.microsoft.com/office/powerpoint/2010/main" val="17528121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6700A7-BB72-4824-8F76-704F100EE2AD}"/>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D3978D14-99E5-45BE-9FAB-F1E1839222FA}"/>
              </a:ext>
            </a:extLst>
          </p:cNvPr>
          <p:cNvSpPr>
            <a:spLocks noGrp="1"/>
          </p:cNvSpPr>
          <p:nvPr>
            <p:ph type="ctrTitle"/>
          </p:nvPr>
        </p:nvSpPr>
        <p:spPr>
          <a:xfrm>
            <a:off x="5624185" y="1099159"/>
            <a:ext cx="5682641" cy="3748414"/>
          </a:xfrm>
        </p:spPr>
        <p:txBody>
          <a:bodyPr>
            <a:normAutofit/>
          </a:bodyPr>
          <a:lstStyle/>
          <a:p>
            <a:pPr rtl="1">
              <a:lnSpc>
                <a:spcPct val="150000"/>
              </a:lnSpc>
            </a:pPr>
            <a:r>
              <a:rPr lang="fa-IR" sz="2400" b="1" kern="0" dirty="0">
                <a:solidFill>
                  <a:srgbClr val="2F5496"/>
                </a:solidFill>
                <a:effectLst/>
                <a:latin typeface="Calibri Light" panose="020F0302020204030204" pitchFamily="34" charset="0"/>
                <a:ea typeface="Calibri" panose="020F0502020204030204" pitchFamily="34" charset="0"/>
                <a:cs typeface="B Titr" panose="00000700000000000000" pitchFamily="2" charset="-78"/>
              </a:rPr>
              <a:t> بر اساس گزارش </a:t>
            </a:r>
            <a:r>
              <a:rPr lang="fa-IR" sz="2400" b="1" kern="0" dirty="0">
                <a:solidFill>
                  <a:srgbClr val="2F5496"/>
                </a:solidFill>
                <a:latin typeface="Calibri Light" panose="020F0302020204030204" pitchFamily="34" charset="0"/>
                <a:cs typeface="B Titr" panose="00000700000000000000" pitchFamily="2" charset="-78"/>
              </a:rPr>
              <a:t>مجله </a:t>
            </a:r>
            <a:r>
              <a:rPr lang="en-US" sz="2400" b="1" kern="0" dirty="0">
                <a:solidFill>
                  <a:srgbClr val="2F5496"/>
                </a:solidFill>
                <a:latin typeface="Calibri Light" panose="020F0302020204030204" pitchFamily="34" charset="0"/>
                <a:cs typeface="B Titr" panose="00000700000000000000" pitchFamily="2" charset="-78"/>
              </a:rPr>
              <a:t>GLOBEFISH 4  January-June 2024</a:t>
            </a:r>
            <a:r>
              <a:rPr lang="fa-IR" sz="2400" b="1" kern="0" dirty="0">
                <a:solidFill>
                  <a:srgbClr val="2F5496"/>
                </a:solidFill>
                <a:latin typeface="Calibri Light" panose="020F0302020204030204" pitchFamily="34" charset="0"/>
                <a:cs typeface="B Titr" panose="00000700000000000000" pitchFamily="2" charset="-78"/>
              </a:rPr>
              <a:t> ارزش </a:t>
            </a:r>
            <a:r>
              <a:rPr lang="fa-IR" sz="2400" b="1" kern="0" dirty="0">
                <a:solidFill>
                  <a:srgbClr val="2F5496"/>
                </a:solidFill>
                <a:effectLst/>
                <a:latin typeface="Calibri Light" panose="020F0302020204030204" pitchFamily="34" charset="0"/>
                <a:ea typeface="Calibri" panose="020F0502020204030204" pitchFamily="34" charset="0"/>
                <a:cs typeface="B Titr" panose="00000700000000000000" pitchFamily="2" charset="-78"/>
              </a:rPr>
              <a:t>تجارت آبزیان جهان در سال 2024 181.7 میلیارد دلار بوده است. این رقم در سال 2022 نزدیک به 148 میلیارد دلار بوده که رشد قابل توجه 22 درصدی تجارت آبزیان در جهان را در طی این دو سال نشان می دهد.</a:t>
            </a:r>
            <a:endParaRPr lang="en-US" sz="7200" dirty="0">
              <a:cs typeface="B Titr" panose="00000700000000000000" pitchFamily="2" charset="-78"/>
            </a:endParaRPr>
          </a:p>
        </p:txBody>
      </p:sp>
      <p:pic>
        <p:nvPicPr>
          <p:cNvPr id="5" name="Picture 4">
            <a:extLst>
              <a:ext uri="{FF2B5EF4-FFF2-40B4-BE49-F238E27FC236}">
                <a16:creationId xmlns:a16="http://schemas.microsoft.com/office/drawing/2014/main" id="{A3B81EC0-FE20-4451-BFC2-B62B246D0F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513" y="304245"/>
            <a:ext cx="4421689" cy="6249510"/>
          </a:xfrm>
          <a:prstGeom prst="rect">
            <a:avLst/>
          </a:prstGeom>
        </p:spPr>
      </p:pic>
    </p:spTree>
    <p:extLst>
      <p:ext uri="{BB962C8B-B14F-4D97-AF65-F5344CB8AC3E}">
        <p14:creationId xmlns:p14="http://schemas.microsoft.com/office/powerpoint/2010/main" val="12386874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401A01-E0F5-4394-A2BA-67A338B1FB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18A7C92-1A5B-4075-B062-94A40B9FC440}"/>
              </a:ext>
            </a:extLst>
          </p:cNvPr>
          <p:cNvSpPr>
            <a:spLocks noGrp="1"/>
          </p:cNvSpPr>
          <p:nvPr>
            <p:ph type="title"/>
          </p:nvPr>
        </p:nvSpPr>
        <p:spPr>
          <a:xfrm>
            <a:off x="789139" y="475988"/>
            <a:ext cx="10158608" cy="2582687"/>
          </a:xfrm>
        </p:spPr>
        <p:txBody>
          <a:bodyPr>
            <a:noAutofit/>
          </a:bodyPr>
          <a:lstStyle/>
          <a:p>
            <a:pPr algn="r" rtl="1">
              <a:lnSpc>
                <a:spcPct val="150000"/>
              </a:lnSpc>
            </a:pPr>
            <a:r>
              <a:rPr lang="fa-IR" sz="2200" b="1" dirty="0">
                <a:solidFill>
                  <a:srgbClr val="002060"/>
                </a:solidFill>
                <a:effectLst/>
                <a:latin typeface="Microsoft YaHei" panose="020B0503020204020204" pitchFamily="34" charset="-122"/>
                <a:ea typeface="Microsoft YaHei" panose="020B0503020204020204" pitchFamily="34" charset="-122"/>
                <a:cs typeface="B Mitra" panose="00000400000000000000" pitchFamily="2" charset="-78"/>
              </a:rPr>
              <a:t>به منظور بررسی جایگاه تجارت آبزیان در بین کالاهای مشابه در مقام مقایسه، ارزش تجارت جهانی انواع گوشت شامل گوشت قرمز و گوشت ماکیان را مورد توجه قرار می دهیم. در سال 2022 مجموع میزان ارزش معاملاتی انواع گوشت قرمز و ماکیان برابر 163.2 میلیارد دلار بوده است که نسبت به سال 2021 تنها 7 % رشد داشته است.</a:t>
            </a:r>
            <a:r>
              <a:rPr lang="fa-IR" sz="2200" b="1" dirty="0">
                <a:solidFill>
                  <a:srgbClr val="002060"/>
                </a:solidFill>
                <a:latin typeface="Microsoft YaHei" panose="020B0503020204020204" pitchFamily="34" charset="-122"/>
                <a:ea typeface="Microsoft YaHei" panose="020B0503020204020204" pitchFamily="34" charset="-122"/>
                <a:cs typeface="B Mitra" panose="00000400000000000000" pitchFamily="2" charset="-78"/>
              </a:rPr>
              <a:t> </a:t>
            </a:r>
            <a:r>
              <a:rPr lang="fa-IR" sz="2200" b="1" dirty="0">
                <a:solidFill>
                  <a:srgbClr val="002060"/>
                </a:solidFill>
                <a:effectLst/>
                <a:latin typeface="Microsoft YaHei" panose="020B0503020204020204" pitchFamily="34" charset="-122"/>
                <a:ea typeface="Microsoft YaHei" panose="020B0503020204020204" pitchFamily="34" charset="-122"/>
                <a:cs typeface="B Mitra" panose="00000400000000000000" pitchFamily="2" charset="-78"/>
              </a:rPr>
              <a:t>اما آبزیان با 147.9 میلیارد دلار رشد بالاتری نسبت به سال قبل با عدد 10.4 </a:t>
            </a:r>
            <a:r>
              <a:rPr lang="fa-IR" sz="2200" b="1" dirty="0">
                <a:solidFill>
                  <a:srgbClr val="002060"/>
                </a:solidFill>
                <a:effectLst/>
                <a:latin typeface="Microsoft YaHei" panose="020B0503020204020204" pitchFamily="34" charset="-122"/>
                <a:ea typeface="Microsoft YaHei" panose="020B0503020204020204" pitchFamily="34" charset="-122"/>
                <a:cs typeface="Calibri" panose="020F0502020204030204" pitchFamily="34" charset="0"/>
              </a:rPr>
              <a:t>% </a:t>
            </a:r>
            <a:r>
              <a:rPr lang="fa-IR" sz="2200" b="1" dirty="0">
                <a:solidFill>
                  <a:srgbClr val="002060"/>
                </a:solidFill>
                <a:effectLst/>
                <a:latin typeface="Microsoft YaHei" panose="020B0503020204020204" pitchFamily="34" charset="-122"/>
                <a:ea typeface="Microsoft YaHei" panose="020B0503020204020204" pitchFamily="34" charset="-122"/>
                <a:cs typeface="B Mitra" panose="00000400000000000000" pitchFamily="2" charset="-78"/>
              </a:rPr>
              <a:t>به ثبت رسانده است.</a:t>
            </a:r>
            <a:br>
              <a:rPr lang="fa-IR" sz="1800" b="1" dirty="0">
                <a:solidFill>
                  <a:srgbClr val="7030A0"/>
                </a:solidFill>
                <a:effectLst/>
                <a:latin typeface="Microsoft YaHei" panose="020B0503020204020204" pitchFamily="34" charset="-122"/>
                <a:ea typeface="Microsoft YaHei" panose="020B0503020204020204" pitchFamily="34" charset="-122"/>
                <a:cs typeface="B Mitra" panose="00000400000000000000" pitchFamily="2" charset="-78"/>
              </a:rPr>
            </a:br>
            <a:br>
              <a:rPr lang="en-US" sz="1800" b="1" dirty="0">
                <a:solidFill>
                  <a:srgbClr val="7030A0"/>
                </a:solidFill>
                <a:effectLst/>
                <a:latin typeface="Microsoft YaHei" panose="020B0503020204020204" pitchFamily="34" charset="-122"/>
                <a:ea typeface="Microsoft YaHei" panose="020B0503020204020204" pitchFamily="34" charset="-122"/>
                <a:cs typeface="Arial" panose="020B0604020202020204" pitchFamily="34" charset="0"/>
              </a:rPr>
            </a:br>
            <a:endParaRPr lang="en-US" sz="1800" b="1" dirty="0">
              <a:solidFill>
                <a:srgbClr val="7030A0"/>
              </a:solidFill>
              <a:latin typeface="Microsoft YaHei" panose="020B0503020204020204" pitchFamily="34" charset="-122"/>
              <a:ea typeface="Microsoft YaHei" panose="020B0503020204020204" pitchFamily="34" charset="-122"/>
            </a:endParaRPr>
          </a:p>
        </p:txBody>
      </p:sp>
      <p:sp>
        <p:nvSpPr>
          <p:cNvPr id="5" name="TextBox 4">
            <a:extLst>
              <a:ext uri="{FF2B5EF4-FFF2-40B4-BE49-F238E27FC236}">
                <a16:creationId xmlns:a16="http://schemas.microsoft.com/office/drawing/2014/main" id="{BD4C9574-B665-4022-A344-87B54F6A0F12}"/>
              </a:ext>
            </a:extLst>
          </p:cNvPr>
          <p:cNvSpPr txBox="1"/>
          <p:nvPr/>
        </p:nvSpPr>
        <p:spPr>
          <a:xfrm>
            <a:off x="2166770" y="3189892"/>
            <a:ext cx="7653867" cy="355803"/>
          </a:xfrm>
          <a:prstGeom prst="rect">
            <a:avLst/>
          </a:prstGeom>
          <a:noFill/>
        </p:spPr>
        <p:txBody>
          <a:bodyPr wrap="square">
            <a:spAutoFit/>
          </a:bodyPr>
          <a:lstStyle/>
          <a:p>
            <a:pPr algn="ctr" rtl="1">
              <a:lnSpc>
                <a:spcPct val="107000"/>
              </a:lnSpc>
              <a:spcAft>
                <a:spcPts val="800"/>
              </a:spcAft>
            </a:pPr>
            <a:r>
              <a:rPr lang="fa-IR" sz="1600" dirty="0">
                <a:solidFill>
                  <a:srgbClr val="000000"/>
                </a:solidFill>
                <a:effectLst/>
                <a:latin typeface="Calibri" panose="020F0502020204030204" pitchFamily="34" charset="0"/>
                <a:ea typeface="Calibri" panose="020F0502020204030204" pitchFamily="34" charset="0"/>
                <a:cs typeface="B Titr" panose="00000700000000000000" pitchFamily="2" charset="-78"/>
              </a:rPr>
              <a:t>جدول 1- میزان ارزش و رشد تجارت اقلام پروتئینی در جهان </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6" name="Table 5">
            <a:extLst>
              <a:ext uri="{FF2B5EF4-FFF2-40B4-BE49-F238E27FC236}">
                <a16:creationId xmlns:a16="http://schemas.microsoft.com/office/drawing/2014/main" id="{84021FD3-01D0-4D1E-8244-A913C9343E8F}"/>
              </a:ext>
            </a:extLst>
          </p:cNvPr>
          <p:cNvGraphicFramePr>
            <a:graphicFrameLocks noGrp="1"/>
          </p:cNvGraphicFramePr>
          <p:nvPr>
            <p:extLst>
              <p:ext uri="{D42A27DB-BD31-4B8C-83A1-F6EECF244321}">
                <p14:modId xmlns:p14="http://schemas.microsoft.com/office/powerpoint/2010/main" val="1180895267"/>
              </p:ext>
            </p:extLst>
          </p:nvPr>
        </p:nvGraphicFramePr>
        <p:xfrm>
          <a:off x="1842255" y="3676911"/>
          <a:ext cx="8507490" cy="2357414"/>
        </p:xfrm>
        <a:graphic>
          <a:graphicData uri="http://schemas.openxmlformats.org/drawingml/2006/table">
            <a:tbl>
              <a:tblPr rtl="1" firstRow="1" firstCol="1" bandRow="1">
                <a:tableStyleId>{46F890A9-2807-4EBB-B81D-B2AA78EC7F39}</a:tableStyleId>
              </a:tblPr>
              <a:tblGrid>
                <a:gridCol w="2333087">
                  <a:extLst>
                    <a:ext uri="{9D8B030D-6E8A-4147-A177-3AD203B41FA5}">
                      <a16:colId xmlns:a16="http://schemas.microsoft.com/office/drawing/2014/main" val="412454680"/>
                    </a:ext>
                  </a:extLst>
                </a:gridCol>
                <a:gridCol w="1027135">
                  <a:extLst>
                    <a:ext uri="{9D8B030D-6E8A-4147-A177-3AD203B41FA5}">
                      <a16:colId xmlns:a16="http://schemas.microsoft.com/office/drawing/2014/main" val="473991695"/>
                    </a:ext>
                  </a:extLst>
                </a:gridCol>
                <a:gridCol w="1803748">
                  <a:extLst>
                    <a:ext uri="{9D8B030D-6E8A-4147-A177-3AD203B41FA5}">
                      <a16:colId xmlns:a16="http://schemas.microsoft.com/office/drawing/2014/main" val="2481661409"/>
                    </a:ext>
                  </a:extLst>
                </a:gridCol>
                <a:gridCol w="1791222">
                  <a:extLst>
                    <a:ext uri="{9D8B030D-6E8A-4147-A177-3AD203B41FA5}">
                      <a16:colId xmlns:a16="http://schemas.microsoft.com/office/drawing/2014/main" val="909100835"/>
                    </a:ext>
                  </a:extLst>
                </a:gridCol>
                <a:gridCol w="1552298">
                  <a:extLst>
                    <a:ext uri="{9D8B030D-6E8A-4147-A177-3AD203B41FA5}">
                      <a16:colId xmlns:a16="http://schemas.microsoft.com/office/drawing/2014/main" val="1233237419"/>
                    </a:ext>
                  </a:extLst>
                </a:gridCol>
              </a:tblGrid>
              <a:tr h="915722">
                <a:tc>
                  <a:txBody>
                    <a:bodyPr/>
                    <a:lstStyle/>
                    <a:p>
                      <a:pPr algn="ctr" rtl="1">
                        <a:lnSpc>
                          <a:spcPct val="107000"/>
                        </a:lnSpc>
                        <a:spcAft>
                          <a:spcPts val="800"/>
                        </a:spcAft>
                      </a:pPr>
                      <a:r>
                        <a:rPr lang="fa-IR" sz="1800" b="1" dirty="0">
                          <a:effectLst/>
                          <a:cs typeface="B Nazanin" panose="00000400000000000000" pitchFamily="2" charset="-78"/>
                        </a:rPr>
                        <a:t>کالا</a:t>
                      </a:r>
                      <a:endParaRPr lang="en-US" sz="1600" b="1"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fa-IR" sz="1800" b="1" dirty="0">
                          <a:effectLst/>
                          <a:cs typeface="B Nazanin" panose="00000400000000000000" pitchFamily="2" charset="-78"/>
                        </a:rPr>
                        <a:t>کد </a:t>
                      </a:r>
                      <a:r>
                        <a:rPr lang="en-US" sz="1800" b="1" dirty="0">
                          <a:effectLst/>
                          <a:cs typeface="B Nazanin" panose="00000400000000000000" pitchFamily="2" charset="-78"/>
                        </a:rPr>
                        <a:t>HS</a:t>
                      </a:r>
                      <a:endParaRPr lang="en-US" sz="1600" b="1"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fa-IR" sz="1600" b="1" dirty="0">
                          <a:effectLst/>
                          <a:cs typeface="B Nazanin" panose="00000400000000000000" pitchFamily="2" charset="-78"/>
                        </a:rPr>
                        <a:t>ارزش در سال</a:t>
                      </a:r>
                      <a:endParaRPr lang="en-US" sz="1400" b="1" dirty="0">
                        <a:effectLst/>
                        <a:cs typeface="B Nazanin" panose="00000400000000000000" pitchFamily="2" charset="-78"/>
                      </a:endParaRPr>
                    </a:p>
                    <a:p>
                      <a:pPr algn="ctr" rtl="1">
                        <a:lnSpc>
                          <a:spcPct val="107000"/>
                        </a:lnSpc>
                        <a:spcAft>
                          <a:spcPts val="800"/>
                        </a:spcAft>
                      </a:pPr>
                      <a:r>
                        <a:rPr lang="fa-IR" sz="1600" b="1" dirty="0">
                          <a:effectLst/>
                          <a:cs typeface="B Nazanin" panose="00000400000000000000" pitchFamily="2" charset="-78"/>
                        </a:rPr>
                        <a:t>2022 </a:t>
                      </a:r>
                      <a:r>
                        <a:rPr lang="fa-IR" sz="1050" b="1" dirty="0">
                          <a:effectLst/>
                          <a:cs typeface="B Nazanin" panose="00000400000000000000" pitchFamily="2" charset="-78"/>
                        </a:rPr>
                        <a:t>(هزار دلار)</a:t>
                      </a:r>
                      <a:endParaRPr lang="en-US" sz="1400" b="1"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fa-IR" sz="1800" b="1" dirty="0">
                          <a:effectLst/>
                          <a:cs typeface="B Nazanin" panose="00000400000000000000" pitchFamily="2" charset="-78"/>
                        </a:rPr>
                        <a:t>ارزش در سال</a:t>
                      </a:r>
                      <a:endParaRPr lang="en-US" sz="1600" b="1" dirty="0">
                        <a:effectLst/>
                        <a:cs typeface="B Nazanin" panose="00000400000000000000" pitchFamily="2" charset="-78"/>
                      </a:endParaRPr>
                    </a:p>
                    <a:p>
                      <a:pPr algn="ctr" rtl="1">
                        <a:lnSpc>
                          <a:spcPct val="107000"/>
                        </a:lnSpc>
                        <a:spcAft>
                          <a:spcPts val="800"/>
                        </a:spcAft>
                      </a:pPr>
                      <a:r>
                        <a:rPr lang="fa-IR" sz="1800" b="1" dirty="0">
                          <a:effectLst/>
                          <a:cs typeface="B Nazanin" panose="00000400000000000000" pitchFamily="2" charset="-78"/>
                        </a:rPr>
                        <a:t>2022 </a:t>
                      </a:r>
                      <a:r>
                        <a:rPr lang="fa-IR" sz="1100" b="1" dirty="0">
                          <a:effectLst/>
                          <a:cs typeface="B Nazanin" panose="00000400000000000000" pitchFamily="2" charset="-78"/>
                        </a:rPr>
                        <a:t>(هزار دلار)</a:t>
                      </a:r>
                      <a:endParaRPr lang="en-US" sz="1600" b="1"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fa-IR" sz="1800" b="1">
                          <a:effectLst/>
                          <a:cs typeface="B Nazanin" panose="00000400000000000000" pitchFamily="2" charset="-78"/>
                        </a:rPr>
                        <a:t>رشد</a:t>
                      </a:r>
                      <a:endParaRPr lang="en-US" sz="1600" b="1">
                        <a:effectLst/>
                        <a:cs typeface="B Nazanin" panose="00000400000000000000" pitchFamily="2" charset="-78"/>
                      </a:endParaRPr>
                    </a:p>
                    <a:p>
                      <a:pPr algn="ctr" rtl="1">
                        <a:lnSpc>
                          <a:spcPct val="107000"/>
                        </a:lnSpc>
                        <a:spcAft>
                          <a:spcPts val="800"/>
                        </a:spcAft>
                      </a:pPr>
                      <a:r>
                        <a:rPr lang="fa-IR" sz="1800" b="1">
                          <a:effectLst/>
                          <a:cs typeface="B Nazanin" panose="00000400000000000000" pitchFamily="2" charset="-78"/>
                        </a:rPr>
                        <a:t>نسبت به 2021</a:t>
                      </a:r>
                      <a:endParaRPr lang="en-US" sz="1600" b="1">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extLst>
                  <a:ext uri="{0D108BD9-81ED-4DB2-BD59-A6C34878D82A}">
                    <a16:rowId xmlns:a16="http://schemas.microsoft.com/office/drawing/2014/main" val="1460754204"/>
                  </a:ext>
                </a:extLst>
              </a:tr>
              <a:tr h="805595">
                <a:tc>
                  <a:txBody>
                    <a:bodyPr/>
                    <a:lstStyle/>
                    <a:p>
                      <a:pPr algn="ctr" rtl="1">
                        <a:lnSpc>
                          <a:spcPct val="107000"/>
                        </a:lnSpc>
                        <a:spcAft>
                          <a:spcPts val="800"/>
                        </a:spcAft>
                      </a:pPr>
                      <a:r>
                        <a:rPr lang="fa-IR" sz="1800" b="1">
                          <a:effectLst/>
                          <a:cs typeface="B Nazanin" panose="00000400000000000000" pitchFamily="2" charset="-78"/>
                        </a:rPr>
                        <a:t>تجارت آبزیان</a:t>
                      </a:r>
                      <a:endParaRPr lang="en-US" sz="1600" b="1">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en-US" sz="1800" b="1">
                          <a:effectLst/>
                          <a:cs typeface="B Nazanin" panose="00000400000000000000" pitchFamily="2" charset="-78"/>
                        </a:rPr>
                        <a:t>"03</a:t>
                      </a:r>
                      <a:endParaRPr lang="en-US" sz="1600" b="1">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fa-IR" sz="1800" b="1" dirty="0">
                          <a:effectLst/>
                          <a:cs typeface="B Nazanin" panose="00000400000000000000" pitchFamily="2" charset="-78"/>
                        </a:rPr>
                        <a:t>133,963,620</a:t>
                      </a:r>
                      <a:endParaRPr lang="en-US" sz="1600" b="1"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fa-IR" sz="1800" b="1" dirty="0">
                          <a:effectLst/>
                          <a:cs typeface="B Nazanin" panose="00000400000000000000" pitchFamily="2" charset="-78"/>
                        </a:rPr>
                        <a:t>147,888,230</a:t>
                      </a:r>
                      <a:endParaRPr lang="en-US" sz="1600" b="1"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fa-IR" sz="1800" b="1">
                          <a:effectLst/>
                          <a:cs typeface="B Nazanin" panose="00000400000000000000" pitchFamily="2" charset="-78"/>
                        </a:rPr>
                        <a:t>10</a:t>
                      </a:r>
                      <a:r>
                        <a:rPr lang="en-US" sz="1800" b="1">
                          <a:effectLst/>
                          <a:cs typeface="B Nazanin" panose="00000400000000000000" pitchFamily="2" charset="-78"/>
                        </a:rPr>
                        <a:t>,</a:t>
                      </a:r>
                      <a:r>
                        <a:rPr lang="fa-IR" sz="1800" b="1">
                          <a:effectLst/>
                          <a:cs typeface="B Nazanin" panose="00000400000000000000" pitchFamily="2" charset="-78"/>
                        </a:rPr>
                        <a:t>4 %</a:t>
                      </a:r>
                      <a:endParaRPr lang="en-US" sz="1600" b="1">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extLst>
                  <a:ext uri="{0D108BD9-81ED-4DB2-BD59-A6C34878D82A}">
                    <a16:rowId xmlns:a16="http://schemas.microsoft.com/office/drawing/2014/main" val="101961690"/>
                  </a:ext>
                </a:extLst>
              </a:tr>
              <a:tr h="636097">
                <a:tc>
                  <a:txBody>
                    <a:bodyPr/>
                    <a:lstStyle/>
                    <a:p>
                      <a:pPr algn="ctr" rtl="1">
                        <a:lnSpc>
                          <a:spcPct val="107000"/>
                        </a:lnSpc>
                        <a:spcAft>
                          <a:spcPts val="800"/>
                        </a:spcAft>
                      </a:pPr>
                      <a:r>
                        <a:rPr lang="fa-IR" sz="1800" b="1">
                          <a:effectLst/>
                          <a:cs typeface="B Nazanin" panose="00000400000000000000" pitchFamily="2" charset="-78"/>
                        </a:rPr>
                        <a:t>تجارت سایر انواع گوشت</a:t>
                      </a:r>
                      <a:endParaRPr lang="en-US" sz="1600" b="1">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en-US" sz="1800" b="1">
                          <a:effectLst/>
                          <a:cs typeface="B Nazanin" panose="00000400000000000000" pitchFamily="2" charset="-78"/>
                        </a:rPr>
                        <a:t>"02</a:t>
                      </a:r>
                      <a:endParaRPr lang="en-US" sz="1600" b="1">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fa-IR" sz="1600" b="1" dirty="0">
                          <a:effectLst/>
                          <a:cs typeface="B Nazanin" panose="00000400000000000000" pitchFamily="2" charset="-78"/>
                        </a:rPr>
                        <a:t>152,583,380</a:t>
                      </a:r>
                      <a:endParaRPr lang="en-US" sz="1400" b="1"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fa-IR" sz="1800" b="1" dirty="0">
                          <a:effectLst/>
                          <a:cs typeface="B Nazanin" panose="00000400000000000000" pitchFamily="2" charset="-78"/>
                        </a:rPr>
                        <a:t>163,267,567</a:t>
                      </a:r>
                      <a:endParaRPr lang="en-US" sz="1600" b="1"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fa-IR" sz="1800" b="1" dirty="0">
                          <a:effectLst/>
                          <a:cs typeface="B Nazanin" panose="00000400000000000000" pitchFamily="2" charset="-78"/>
                        </a:rPr>
                        <a:t>7 %</a:t>
                      </a:r>
                      <a:endParaRPr lang="en-US" sz="1600" b="1"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extLst>
                  <a:ext uri="{0D108BD9-81ED-4DB2-BD59-A6C34878D82A}">
                    <a16:rowId xmlns:a16="http://schemas.microsoft.com/office/drawing/2014/main" val="3656560120"/>
                  </a:ext>
                </a:extLst>
              </a:tr>
            </a:tbl>
          </a:graphicData>
        </a:graphic>
      </p:graphicFrame>
    </p:spTree>
    <p:extLst>
      <p:ext uri="{BB962C8B-B14F-4D97-AF65-F5344CB8AC3E}">
        <p14:creationId xmlns:p14="http://schemas.microsoft.com/office/powerpoint/2010/main" val="31266026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99BE7FF-94CD-4E02-8D86-42BE6693C11F}"/>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7" name="TextBox 6">
            <a:extLst>
              <a:ext uri="{FF2B5EF4-FFF2-40B4-BE49-F238E27FC236}">
                <a16:creationId xmlns:a16="http://schemas.microsoft.com/office/drawing/2014/main" id="{42DFF146-CCEC-48F7-9D25-3184880168B5}"/>
              </a:ext>
            </a:extLst>
          </p:cNvPr>
          <p:cNvSpPr txBox="1"/>
          <p:nvPr/>
        </p:nvSpPr>
        <p:spPr>
          <a:xfrm>
            <a:off x="1898573" y="389898"/>
            <a:ext cx="7281333" cy="355803"/>
          </a:xfrm>
          <a:prstGeom prst="rect">
            <a:avLst/>
          </a:prstGeom>
          <a:noFill/>
        </p:spPr>
        <p:txBody>
          <a:bodyPr wrap="square">
            <a:spAutoFit/>
          </a:bodyPr>
          <a:lstStyle/>
          <a:p>
            <a:pPr algn="ctr" rtl="1">
              <a:lnSpc>
                <a:spcPct val="107000"/>
              </a:lnSpc>
              <a:spcAft>
                <a:spcPts val="800"/>
              </a:spcAft>
            </a:pPr>
            <a:r>
              <a:rPr lang="fa-IR" sz="1600" dirty="0">
                <a:solidFill>
                  <a:srgbClr val="000000"/>
                </a:solidFill>
                <a:effectLst/>
                <a:latin typeface="Calibri" panose="020F0502020204030204" pitchFamily="34" charset="0"/>
                <a:ea typeface="Calibri" panose="020F0502020204030204" pitchFamily="34" charset="0"/>
                <a:cs typeface="B Titr" panose="00000700000000000000" pitchFamily="2" charset="-78"/>
              </a:rPr>
              <a:t>جدول  2- میزان ارزش واردات آبزیان در جهان به تفکیک قاره ای ( هزار دلار)</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8" name="Table 7">
            <a:extLst>
              <a:ext uri="{FF2B5EF4-FFF2-40B4-BE49-F238E27FC236}">
                <a16:creationId xmlns:a16="http://schemas.microsoft.com/office/drawing/2014/main" id="{BE517736-1280-49F7-ACBD-0266C698425B}"/>
              </a:ext>
            </a:extLst>
          </p:cNvPr>
          <p:cNvGraphicFramePr>
            <a:graphicFrameLocks noGrp="1"/>
          </p:cNvGraphicFramePr>
          <p:nvPr>
            <p:extLst>
              <p:ext uri="{D42A27DB-BD31-4B8C-83A1-F6EECF244321}">
                <p14:modId xmlns:p14="http://schemas.microsoft.com/office/powerpoint/2010/main" val="1921736186"/>
              </p:ext>
            </p:extLst>
          </p:nvPr>
        </p:nvGraphicFramePr>
        <p:xfrm>
          <a:off x="1242813" y="1050576"/>
          <a:ext cx="8925058" cy="4235885"/>
        </p:xfrm>
        <a:graphic>
          <a:graphicData uri="http://schemas.openxmlformats.org/drawingml/2006/table">
            <a:tbl>
              <a:tblPr rtl="1" firstRow="1" firstCol="1" bandRow="1">
                <a:tableStyleId>{5C22544A-7EE6-4342-B048-85BDC9FD1C3A}</a:tableStyleId>
              </a:tblPr>
              <a:tblGrid>
                <a:gridCol w="1152102">
                  <a:extLst>
                    <a:ext uri="{9D8B030D-6E8A-4147-A177-3AD203B41FA5}">
                      <a16:colId xmlns:a16="http://schemas.microsoft.com/office/drawing/2014/main" val="224689223"/>
                    </a:ext>
                  </a:extLst>
                </a:gridCol>
                <a:gridCol w="1604636">
                  <a:extLst>
                    <a:ext uri="{9D8B030D-6E8A-4147-A177-3AD203B41FA5}">
                      <a16:colId xmlns:a16="http://schemas.microsoft.com/office/drawing/2014/main" val="479450556"/>
                    </a:ext>
                  </a:extLst>
                </a:gridCol>
                <a:gridCol w="1563111">
                  <a:extLst>
                    <a:ext uri="{9D8B030D-6E8A-4147-A177-3AD203B41FA5}">
                      <a16:colId xmlns:a16="http://schemas.microsoft.com/office/drawing/2014/main" val="2724208315"/>
                    </a:ext>
                  </a:extLst>
                </a:gridCol>
                <a:gridCol w="1587255">
                  <a:extLst>
                    <a:ext uri="{9D8B030D-6E8A-4147-A177-3AD203B41FA5}">
                      <a16:colId xmlns:a16="http://schemas.microsoft.com/office/drawing/2014/main" val="3300323733"/>
                    </a:ext>
                  </a:extLst>
                </a:gridCol>
                <a:gridCol w="1496183">
                  <a:extLst>
                    <a:ext uri="{9D8B030D-6E8A-4147-A177-3AD203B41FA5}">
                      <a16:colId xmlns:a16="http://schemas.microsoft.com/office/drawing/2014/main" val="1165105456"/>
                    </a:ext>
                  </a:extLst>
                </a:gridCol>
                <a:gridCol w="1521771">
                  <a:extLst>
                    <a:ext uri="{9D8B030D-6E8A-4147-A177-3AD203B41FA5}">
                      <a16:colId xmlns:a16="http://schemas.microsoft.com/office/drawing/2014/main" val="628118302"/>
                    </a:ext>
                  </a:extLst>
                </a:gridCol>
              </a:tblGrid>
              <a:tr h="653607">
                <a:tc>
                  <a:txBody>
                    <a:bodyPr/>
                    <a:lstStyle/>
                    <a:p>
                      <a:pPr algn="ctr" rtl="1">
                        <a:lnSpc>
                          <a:spcPct val="107000"/>
                        </a:lnSpc>
                        <a:spcAft>
                          <a:spcPts val="800"/>
                        </a:spcAft>
                      </a:pPr>
                      <a:r>
                        <a:rPr lang="fa-IR" sz="1600">
                          <a:effectLst/>
                          <a:cs typeface="B Nazanin" panose="00000400000000000000" pitchFamily="2" charset="-78"/>
                        </a:rPr>
                        <a:t>واردکننده</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fa-IR" sz="1600">
                          <a:effectLst/>
                          <a:cs typeface="B Nazanin" panose="00000400000000000000" pitchFamily="2" charset="-78"/>
                        </a:rPr>
                        <a:t>2019</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fa-IR" sz="1600">
                          <a:effectLst/>
                          <a:cs typeface="B Nazanin" panose="00000400000000000000" pitchFamily="2" charset="-78"/>
                        </a:rPr>
                        <a:t>2020</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fa-IR" sz="1600" dirty="0">
                          <a:effectLst/>
                          <a:cs typeface="B Nazanin" panose="00000400000000000000" pitchFamily="2" charset="-78"/>
                        </a:rPr>
                        <a:t>2021</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fa-IR" sz="1600">
                          <a:effectLst/>
                          <a:cs typeface="B Nazanin" panose="00000400000000000000" pitchFamily="2" charset="-78"/>
                        </a:rPr>
                        <a:t>2022</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fa-IR" sz="1600">
                          <a:effectLst/>
                          <a:cs typeface="B Nazanin" panose="00000400000000000000" pitchFamily="2" charset="-78"/>
                        </a:rPr>
                        <a:t>سهم در سال 2022</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extLst>
                  <a:ext uri="{0D108BD9-81ED-4DB2-BD59-A6C34878D82A}">
                    <a16:rowId xmlns:a16="http://schemas.microsoft.com/office/drawing/2014/main" val="1091761744"/>
                  </a:ext>
                </a:extLst>
              </a:tr>
              <a:tr h="624210">
                <a:tc>
                  <a:txBody>
                    <a:bodyPr/>
                    <a:lstStyle/>
                    <a:p>
                      <a:pPr algn="ctr" rtl="1">
                        <a:lnSpc>
                          <a:spcPct val="107000"/>
                        </a:lnSpc>
                        <a:spcAft>
                          <a:spcPts val="800"/>
                        </a:spcAft>
                      </a:pPr>
                      <a:r>
                        <a:rPr lang="fa-IR" sz="1600">
                          <a:effectLst/>
                          <a:cs typeface="B Nazanin" panose="00000400000000000000" pitchFamily="2" charset="-78"/>
                        </a:rPr>
                        <a:t>جهان</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en-US" sz="1600">
                          <a:effectLst/>
                          <a:cs typeface="B Nazanin" panose="00000400000000000000" pitchFamily="2" charset="-78"/>
                        </a:rPr>
                        <a:t>124,915,978</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fa-IR" sz="1600">
                          <a:effectLst/>
                          <a:cs typeface="B Nazanin" panose="00000400000000000000" pitchFamily="2" charset="-78"/>
                        </a:rPr>
                        <a:t>113,756,574</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fa-IR" sz="1600">
                          <a:effectLst/>
                          <a:highlight>
                            <a:srgbClr val="00FFFF"/>
                          </a:highlight>
                          <a:cs typeface="B Nazanin" panose="00000400000000000000" pitchFamily="2" charset="-78"/>
                        </a:rPr>
                        <a:t>133,963,628</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en-US" sz="1600">
                          <a:effectLst/>
                          <a:highlight>
                            <a:srgbClr val="00FFFF"/>
                          </a:highlight>
                          <a:cs typeface="B Nazanin" panose="00000400000000000000" pitchFamily="2" charset="-78"/>
                        </a:rPr>
                        <a:t>147,888,230</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fa-IR" sz="1600">
                          <a:effectLst/>
                          <a:cs typeface="B Nazanin" panose="00000400000000000000" pitchFamily="2" charset="-78"/>
                        </a:rPr>
                        <a:t>100</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extLst>
                  <a:ext uri="{0D108BD9-81ED-4DB2-BD59-A6C34878D82A}">
                    <a16:rowId xmlns:a16="http://schemas.microsoft.com/office/drawing/2014/main" val="1750924833"/>
                  </a:ext>
                </a:extLst>
              </a:tr>
              <a:tr h="416223">
                <a:tc>
                  <a:txBody>
                    <a:bodyPr/>
                    <a:lstStyle/>
                    <a:p>
                      <a:pPr algn="ctr" rtl="1">
                        <a:lnSpc>
                          <a:spcPct val="107000"/>
                        </a:lnSpc>
                        <a:spcAft>
                          <a:spcPts val="800"/>
                        </a:spcAft>
                      </a:pPr>
                      <a:r>
                        <a:rPr lang="fa-IR" sz="1600">
                          <a:effectLst/>
                          <a:cs typeface="B Nazanin" panose="00000400000000000000" pitchFamily="2" charset="-78"/>
                        </a:rPr>
                        <a:t>آسیا</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en-US" sz="1600">
                          <a:effectLst/>
                          <a:cs typeface="B Nazanin" panose="00000400000000000000" pitchFamily="2" charset="-78"/>
                        </a:rPr>
                        <a:t>46,871,320</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en-US" sz="1600">
                          <a:effectLst/>
                          <a:cs typeface="B Nazanin" panose="00000400000000000000" pitchFamily="2" charset="-78"/>
                        </a:rPr>
                        <a:t>40,922,358</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en-US" sz="1600">
                          <a:effectLst/>
                          <a:cs typeface="B Nazanin" panose="00000400000000000000" pitchFamily="2" charset="-78"/>
                        </a:rPr>
                        <a:t>45,262,497</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en-US" sz="1600">
                          <a:effectLst/>
                          <a:cs typeface="B Nazanin" panose="00000400000000000000" pitchFamily="2" charset="-78"/>
                        </a:rPr>
                        <a:t>54,556,976</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en-US" sz="1600">
                          <a:effectLst/>
                          <a:cs typeface="B Nazanin" panose="00000400000000000000" pitchFamily="2" charset="-78"/>
                        </a:rPr>
                        <a:t>36.9</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extLst>
                  <a:ext uri="{0D108BD9-81ED-4DB2-BD59-A6C34878D82A}">
                    <a16:rowId xmlns:a16="http://schemas.microsoft.com/office/drawing/2014/main" val="49834308"/>
                  </a:ext>
                </a:extLst>
              </a:tr>
              <a:tr h="380203">
                <a:tc>
                  <a:txBody>
                    <a:bodyPr/>
                    <a:lstStyle/>
                    <a:p>
                      <a:pPr algn="ctr" rtl="1">
                        <a:lnSpc>
                          <a:spcPct val="107000"/>
                        </a:lnSpc>
                        <a:spcAft>
                          <a:spcPts val="800"/>
                        </a:spcAft>
                      </a:pPr>
                      <a:r>
                        <a:rPr lang="fa-IR" sz="1600">
                          <a:effectLst/>
                          <a:cs typeface="B Nazanin" panose="00000400000000000000" pitchFamily="2" charset="-78"/>
                        </a:rPr>
                        <a:t>اروپا</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en-US" sz="1600">
                          <a:effectLst/>
                          <a:cs typeface="B Nazanin" panose="00000400000000000000" pitchFamily="2" charset="-78"/>
                        </a:rPr>
                        <a:t>48,421,535</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en-US" sz="1600">
                          <a:effectLst/>
                          <a:cs typeface="B Nazanin" panose="00000400000000000000" pitchFamily="2" charset="-78"/>
                        </a:rPr>
                        <a:t>45,134,893</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en-US" sz="1600">
                          <a:effectLst/>
                          <a:cs typeface="B Nazanin" panose="00000400000000000000" pitchFamily="2" charset="-78"/>
                        </a:rPr>
                        <a:t>53,415,089</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en-US" sz="1600">
                          <a:effectLst/>
                          <a:cs typeface="B Nazanin" panose="00000400000000000000" pitchFamily="2" charset="-78"/>
                        </a:rPr>
                        <a:t>52,041,946</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en-US" sz="1600">
                          <a:effectLst/>
                          <a:cs typeface="B Nazanin" panose="00000400000000000000" pitchFamily="2" charset="-78"/>
                        </a:rPr>
                        <a:t>35.2</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extLst>
                  <a:ext uri="{0D108BD9-81ED-4DB2-BD59-A6C34878D82A}">
                    <a16:rowId xmlns:a16="http://schemas.microsoft.com/office/drawing/2014/main" val="1726875979"/>
                  </a:ext>
                </a:extLst>
              </a:tr>
              <a:tr h="319214">
                <a:tc>
                  <a:txBody>
                    <a:bodyPr/>
                    <a:lstStyle/>
                    <a:p>
                      <a:pPr algn="ctr" rtl="1">
                        <a:lnSpc>
                          <a:spcPct val="107000"/>
                        </a:lnSpc>
                        <a:spcAft>
                          <a:spcPts val="800"/>
                        </a:spcAft>
                      </a:pPr>
                      <a:r>
                        <a:rPr lang="fa-IR" sz="1600">
                          <a:effectLst/>
                          <a:cs typeface="B Nazanin" panose="00000400000000000000" pitchFamily="2" charset="-78"/>
                        </a:rPr>
                        <a:t>آمریکا</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en-US" sz="1600">
                          <a:effectLst/>
                          <a:cs typeface="B Nazanin" panose="00000400000000000000" pitchFamily="2" charset="-78"/>
                        </a:rPr>
                        <a:t>24,046,134</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en-US" sz="1600">
                          <a:effectLst/>
                          <a:cs typeface="B Nazanin" panose="00000400000000000000" pitchFamily="2" charset="-78"/>
                        </a:rPr>
                        <a:t>22,134,890</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en-US" sz="1600" dirty="0">
                          <a:effectLst/>
                          <a:cs typeface="B Nazanin" panose="00000400000000000000" pitchFamily="2" charset="-78"/>
                        </a:rPr>
                        <a:t>29,923,580</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en-US" sz="1600">
                          <a:effectLst/>
                          <a:cs typeface="B Nazanin" panose="00000400000000000000" pitchFamily="2" charset="-78"/>
                        </a:rPr>
                        <a:t>32,095,307</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en-US" sz="1600">
                          <a:effectLst/>
                          <a:cs typeface="B Nazanin" panose="00000400000000000000" pitchFamily="2" charset="-78"/>
                        </a:rPr>
                        <a:t>21.70</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extLst>
                  <a:ext uri="{0D108BD9-81ED-4DB2-BD59-A6C34878D82A}">
                    <a16:rowId xmlns:a16="http://schemas.microsoft.com/office/drawing/2014/main" val="3024948768"/>
                  </a:ext>
                </a:extLst>
              </a:tr>
              <a:tr h="319214">
                <a:tc>
                  <a:txBody>
                    <a:bodyPr/>
                    <a:lstStyle/>
                    <a:p>
                      <a:pPr algn="ctr" rtl="1">
                        <a:lnSpc>
                          <a:spcPct val="107000"/>
                        </a:lnSpc>
                        <a:spcAft>
                          <a:spcPts val="800"/>
                        </a:spcAft>
                      </a:pPr>
                      <a:r>
                        <a:rPr lang="fa-IR" sz="1600">
                          <a:effectLst/>
                          <a:cs typeface="B Nazanin" panose="00000400000000000000" pitchFamily="2" charset="-78"/>
                        </a:rPr>
                        <a:t>آفریقا</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en-US" sz="1600" dirty="0">
                          <a:effectLst/>
                          <a:cs typeface="B Nazanin" panose="00000400000000000000" pitchFamily="2" charset="-78"/>
                        </a:rPr>
                        <a:t>4,477,288</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en-US" sz="1600">
                          <a:effectLst/>
                          <a:cs typeface="B Nazanin" panose="00000400000000000000" pitchFamily="2" charset="-78"/>
                        </a:rPr>
                        <a:t>4,541,760</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en-US" sz="1600">
                          <a:effectLst/>
                          <a:cs typeface="B Nazanin" panose="00000400000000000000" pitchFamily="2" charset="-78"/>
                        </a:rPr>
                        <a:t>4,243,098</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en-US" sz="1600">
                          <a:effectLst/>
                          <a:cs typeface="B Nazanin" panose="00000400000000000000" pitchFamily="2" charset="-78"/>
                        </a:rPr>
                        <a:t>4,682,455</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en-US" sz="1600">
                          <a:effectLst/>
                          <a:cs typeface="B Nazanin" panose="00000400000000000000" pitchFamily="2" charset="-78"/>
                        </a:rPr>
                        <a:t>3.17</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extLst>
                  <a:ext uri="{0D108BD9-81ED-4DB2-BD59-A6C34878D82A}">
                    <a16:rowId xmlns:a16="http://schemas.microsoft.com/office/drawing/2014/main" val="2897255176"/>
                  </a:ext>
                </a:extLst>
              </a:tr>
              <a:tr h="575508">
                <a:tc>
                  <a:txBody>
                    <a:bodyPr/>
                    <a:lstStyle/>
                    <a:p>
                      <a:pPr algn="ctr" rtl="1">
                        <a:lnSpc>
                          <a:spcPct val="107000"/>
                        </a:lnSpc>
                        <a:spcAft>
                          <a:spcPts val="800"/>
                        </a:spcAft>
                      </a:pPr>
                      <a:r>
                        <a:rPr lang="fa-IR" sz="1600">
                          <a:effectLst/>
                          <a:cs typeface="B Nazanin" panose="00000400000000000000" pitchFamily="2" charset="-78"/>
                        </a:rPr>
                        <a:t>اقیانوسیه</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en-US" sz="1600">
                          <a:effectLst/>
                          <a:cs typeface="B Nazanin" panose="00000400000000000000" pitchFamily="2" charset="-78"/>
                        </a:rPr>
                        <a:t>1,054,128</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en-US" sz="1600">
                          <a:effectLst/>
                          <a:cs typeface="B Nazanin" panose="00000400000000000000" pitchFamily="2" charset="-78"/>
                        </a:rPr>
                        <a:t>961,793</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en-US" sz="1600">
                          <a:effectLst/>
                          <a:cs typeface="B Nazanin" panose="00000400000000000000" pitchFamily="2" charset="-78"/>
                        </a:rPr>
                        <a:t>1,051,037</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en-US" sz="1600">
                          <a:effectLst/>
                          <a:cs typeface="B Nazanin" panose="00000400000000000000" pitchFamily="2" charset="-78"/>
                        </a:rPr>
                        <a:t>1,221,117</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0">
                        <a:lnSpc>
                          <a:spcPct val="107000"/>
                        </a:lnSpc>
                        <a:spcAft>
                          <a:spcPts val="800"/>
                        </a:spcAft>
                      </a:pPr>
                      <a:r>
                        <a:rPr lang="en-US" sz="1600">
                          <a:effectLst/>
                          <a:cs typeface="B Nazanin" panose="00000400000000000000" pitchFamily="2" charset="-78"/>
                        </a:rPr>
                        <a:t>0.83</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extLst>
                  <a:ext uri="{0D108BD9-81ED-4DB2-BD59-A6C34878D82A}">
                    <a16:rowId xmlns:a16="http://schemas.microsoft.com/office/drawing/2014/main" val="923262623"/>
                  </a:ext>
                </a:extLst>
              </a:tr>
              <a:tr h="473853">
                <a:tc>
                  <a:txBody>
                    <a:bodyPr/>
                    <a:lstStyle/>
                    <a:p>
                      <a:pPr algn="ctr" rtl="1">
                        <a:lnSpc>
                          <a:spcPct val="107000"/>
                        </a:lnSpc>
                        <a:spcAft>
                          <a:spcPts val="800"/>
                        </a:spcAft>
                      </a:pPr>
                      <a:r>
                        <a:rPr lang="fa-IR" sz="1600">
                          <a:effectLst/>
                          <a:cs typeface="B Nazanin" panose="00000400000000000000" pitchFamily="2" charset="-78"/>
                        </a:rPr>
                        <a:t>سایر</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en-US" sz="1600">
                          <a:effectLst/>
                          <a:cs typeface="B Nazanin" panose="00000400000000000000" pitchFamily="2" charset="-78"/>
                        </a:rPr>
                        <a:t>89,671</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en-US" sz="1600" dirty="0">
                          <a:effectLst/>
                          <a:cs typeface="B Nazanin" panose="00000400000000000000" pitchFamily="2" charset="-78"/>
                        </a:rPr>
                        <a:t>60,880</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en-US" sz="1600" dirty="0">
                          <a:effectLst/>
                          <a:cs typeface="B Nazanin" panose="00000400000000000000" pitchFamily="2" charset="-78"/>
                        </a:rPr>
                        <a:t>68,327</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en-US" sz="1600">
                          <a:effectLst/>
                          <a:cs typeface="B Nazanin" panose="00000400000000000000" pitchFamily="2" charset="-78"/>
                        </a:rPr>
                        <a:t>6,950,604</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en-US" sz="1600">
                          <a:effectLst/>
                          <a:cs typeface="B Nazanin" panose="00000400000000000000" pitchFamily="2" charset="-78"/>
                        </a:rPr>
                        <a:t>2.22</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extLst>
                  <a:ext uri="{0D108BD9-81ED-4DB2-BD59-A6C34878D82A}">
                    <a16:rowId xmlns:a16="http://schemas.microsoft.com/office/drawing/2014/main" val="3640312814"/>
                  </a:ext>
                </a:extLst>
              </a:tr>
              <a:tr h="473853">
                <a:tc>
                  <a:txBody>
                    <a:bodyPr/>
                    <a:lstStyle/>
                    <a:p>
                      <a:pPr algn="ctr" rtl="1">
                        <a:lnSpc>
                          <a:spcPct val="107000"/>
                        </a:lnSpc>
                        <a:spcAft>
                          <a:spcPts val="800"/>
                        </a:spcAft>
                      </a:pPr>
                      <a:r>
                        <a:rPr lang="fa-IR" sz="1600">
                          <a:effectLst/>
                          <a:cs typeface="B Nazanin" panose="00000400000000000000" pitchFamily="2" charset="-78"/>
                        </a:rPr>
                        <a:t>ایران</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fa-IR" sz="1600">
                          <a:effectLst/>
                          <a:cs typeface="B Nazanin" panose="00000400000000000000" pitchFamily="2" charset="-78"/>
                        </a:rPr>
                        <a:t>235.071</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fa-IR" sz="1600">
                          <a:effectLst/>
                          <a:cs typeface="B Nazanin" panose="00000400000000000000" pitchFamily="2" charset="-78"/>
                        </a:rPr>
                        <a:t>213.977</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fa-IR" sz="1600">
                          <a:effectLst/>
                          <a:highlight>
                            <a:srgbClr val="00FF00"/>
                          </a:highlight>
                          <a:cs typeface="B Nazanin" panose="00000400000000000000" pitchFamily="2" charset="-78"/>
                        </a:rPr>
                        <a:t>232.057</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fa-IR" sz="1600">
                          <a:effectLst/>
                          <a:highlight>
                            <a:srgbClr val="00FF00"/>
                          </a:highlight>
                          <a:cs typeface="B Nazanin" panose="00000400000000000000" pitchFamily="2" charset="-78"/>
                        </a:rPr>
                        <a:t>358.774</a:t>
                      </a:r>
                      <a:endParaRPr lang="en-US" sz="140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tc>
                  <a:txBody>
                    <a:bodyPr/>
                    <a:lstStyle/>
                    <a:p>
                      <a:pPr algn="ctr" rtl="1">
                        <a:lnSpc>
                          <a:spcPct val="107000"/>
                        </a:lnSpc>
                        <a:spcAft>
                          <a:spcPts val="800"/>
                        </a:spcAft>
                      </a:pPr>
                      <a:r>
                        <a:rPr lang="fa-IR" sz="1600" dirty="0">
                          <a:effectLst/>
                          <a:cs typeface="B Nazanin" panose="00000400000000000000" pitchFamily="2" charset="-78"/>
                        </a:rPr>
                        <a:t>0.25</a:t>
                      </a:r>
                      <a:endParaRPr lang="en-US" sz="1400" dirty="0">
                        <a:effectLst/>
                        <a:latin typeface="Calibri" panose="020F0502020204030204" pitchFamily="34" charset="0"/>
                        <a:ea typeface="Calibri" panose="020F0502020204030204" pitchFamily="34" charset="0"/>
                        <a:cs typeface="B Nazanin" panose="00000400000000000000" pitchFamily="2" charset="-78"/>
                      </a:endParaRPr>
                    </a:p>
                  </a:txBody>
                  <a:tcPr marL="68580" marR="68580" marT="0" marB="0" anchor="ctr"/>
                </a:tc>
                <a:extLst>
                  <a:ext uri="{0D108BD9-81ED-4DB2-BD59-A6C34878D82A}">
                    <a16:rowId xmlns:a16="http://schemas.microsoft.com/office/drawing/2014/main" val="3441485818"/>
                  </a:ext>
                </a:extLst>
              </a:tr>
            </a:tbl>
          </a:graphicData>
        </a:graphic>
      </p:graphicFrame>
      <p:sp>
        <p:nvSpPr>
          <p:cNvPr id="10" name="TextBox 9">
            <a:extLst>
              <a:ext uri="{FF2B5EF4-FFF2-40B4-BE49-F238E27FC236}">
                <a16:creationId xmlns:a16="http://schemas.microsoft.com/office/drawing/2014/main" id="{09600CC5-C45F-48A8-B3B6-3BF3055DCD39}"/>
              </a:ext>
            </a:extLst>
          </p:cNvPr>
          <p:cNvSpPr txBox="1"/>
          <p:nvPr/>
        </p:nvSpPr>
        <p:spPr>
          <a:xfrm>
            <a:off x="2658386" y="5591337"/>
            <a:ext cx="6093912" cy="787652"/>
          </a:xfrm>
          <a:prstGeom prst="rect">
            <a:avLst/>
          </a:prstGeom>
          <a:noFill/>
        </p:spPr>
        <p:txBody>
          <a:bodyPr wrap="square">
            <a:spAutoFit/>
          </a:bodyPr>
          <a:lstStyle/>
          <a:p>
            <a:pPr algn="ctr" rtl="1">
              <a:lnSpc>
                <a:spcPct val="107000"/>
              </a:lnSpc>
              <a:spcAft>
                <a:spcPts val="800"/>
              </a:spcAft>
            </a:pPr>
            <a:r>
              <a:rPr lang="fa-IR" sz="1800" dirty="0">
                <a:solidFill>
                  <a:srgbClr val="000000"/>
                </a:solidFill>
                <a:effectLst/>
                <a:highlight>
                  <a:srgbClr val="00FFFF"/>
                </a:highlight>
                <a:latin typeface="Calibri" panose="020F0502020204030204" pitchFamily="34" charset="0"/>
                <a:ea typeface="Calibri" panose="020F0502020204030204" pitchFamily="34" charset="0"/>
                <a:cs typeface="B Titr" panose="00000700000000000000" pitchFamily="2" charset="-78"/>
              </a:rPr>
              <a:t>رشد جهانی 2022 نسبت به 2021 :        10.4 %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algn="ctr" rtl="1">
              <a:lnSpc>
                <a:spcPct val="107000"/>
              </a:lnSpc>
              <a:spcAft>
                <a:spcPts val="800"/>
              </a:spcAft>
            </a:pPr>
            <a:r>
              <a:rPr lang="fa-IR" sz="1800" dirty="0">
                <a:solidFill>
                  <a:srgbClr val="000000"/>
                </a:solidFill>
                <a:effectLst/>
                <a:highlight>
                  <a:srgbClr val="00FF00"/>
                </a:highlight>
                <a:latin typeface="Calibri" panose="020F0502020204030204" pitchFamily="34" charset="0"/>
                <a:ea typeface="Calibri" panose="020F0502020204030204" pitchFamily="34" charset="0"/>
                <a:cs typeface="B Titr" panose="00000700000000000000" pitchFamily="2" charset="-78"/>
              </a:rPr>
              <a:t>رشد ایران 1400 نسبت به 1401 :         54.6 </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288783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042805-CDE1-49FD-A1B6-7BB2BF4E5632}"/>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1A1DABA8-3C31-4919-8B4D-974C07F48DFB}"/>
              </a:ext>
            </a:extLst>
          </p:cNvPr>
          <p:cNvSpPr>
            <a:spLocks noGrp="1"/>
          </p:cNvSpPr>
          <p:nvPr>
            <p:ph type="title"/>
          </p:nvPr>
        </p:nvSpPr>
        <p:spPr>
          <a:xfrm>
            <a:off x="838200" y="303664"/>
            <a:ext cx="10515600" cy="1325563"/>
          </a:xfrm>
        </p:spPr>
        <p:txBody>
          <a:bodyPr>
            <a:noAutofit/>
          </a:bodyPr>
          <a:lstStyle/>
          <a:p>
            <a:pPr algn="ctr" rtl="1"/>
            <a:r>
              <a:rPr lang="fa-IR" sz="2800" dirty="0">
                <a:solidFill>
                  <a:srgbClr val="002060"/>
                </a:solidFill>
                <a:effectLst/>
                <a:latin typeface="Calibri" panose="020F0502020204030204" pitchFamily="34" charset="0"/>
                <a:ea typeface="Calibri" panose="020F0502020204030204" pitchFamily="34" charset="0"/>
                <a:cs typeface="B Titr" panose="00000700000000000000" pitchFamily="2" charset="-78"/>
              </a:rPr>
              <a:t>مروری کلی بر آمار صادرات آبزیان جمهوری اسلامی ایران در سال 1402 </a:t>
            </a:r>
            <a:br>
              <a:rPr lang="en-US" sz="2800" dirty="0">
                <a:solidFill>
                  <a:srgbClr val="002060"/>
                </a:solidFill>
                <a:effectLst/>
                <a:latin typeface="Calibri" panose="020F0502020204030204" pitchFamily="34" charset="0"/>
                <a:ea typeface="Calibri" panose="020F0502020204030204" pitchFamily="34" charset="0"/>
                <a:cs typeface="B Titr" panose="00000700000000000000" pitchFamily="2" charset="-78"/>
              </a:rPr>
            </a:br>
            <a:endParaRPr lang="en-US" sz="2800" dirty="0">
              <a:solidFill>
                <a:srgbClr val="002060"/>
              </a:solidFill>
              <a:cs typeface="B Titr" panose="00000700000000000000" pitchFamily="2" charset="-78"/>
            </a:endParaRPr>
          </a:p>
        </p:txBody>
      </p:sp>
      <p:sp>
        <p:nvSpPr>
          <p:cNvPr id="3" name="Content Placeholder 2">
            <a:extLst>
              <a:ext uri="{FF2B5EF4-FFF2-40B4-BE49-F238E27FC236}">
                <a16:creationId xmlns:a16="http://schemas.microsoft.com/office/drawing/2014/main" id="{F18936AE-7168-419E-818B-4E97A9C07AC0}"/>
              </a:ext>
            </a:extLst>
          </p:cNvPr>
          <p:cNvSpPr>
            <a:spLocks noGrp="1"/>
          </p:cNvSpPr>
          <p:nvPr>
            <p:ph idx="1"/>
          </p:nvPr>
        </p:nvSpPr>
        <p:spPr>
          <a:xfrm>
            <a:off x="838200" y="1014608"/>
            <a:ext cx="10515600" cy="5669971"/>
          </a:xfrm>
        </p:spPr>
        <p:txBody>
          <a:bodyPr>
            <a:normAutofit lnSpcReduction="10000"/>
          </a:bodyPr>
          <a:lstStyle/>
          <a:p>
            <a:pPr marL="342900" lvl="0" indent="-342900" algn="just" rtl="1">
              <a:lnSpc>
                <a:spcPct val="107000"/>
              </a:lnSpc>
              <a:buFont typeface="Symbol" panose="05050102010706020507" pitchFamily="18" charset="2"/>
              <a:buChar char=""/>
            </a:pPr>
            <a:r>
              <a:rPr lang="fa-IR" sz="2800" dirty="0">
                <a:effectLst/>
                <a:latin typeface="Calibri" panose="020F0502020204030204" pitchFamily="34" charset="0"/>
                <a:ea typeface="Calibri" panose="020F0502020204030204" pitchFamily="34" charset="0"/>
                <a:cs typeface="B Mitra" panose="00000400000000000000" pitchFamily="2" charset="-78"/>
              </a:rPr>
              <a:t>افزایش </a:t>
            </a:r>
            <a:r>
              <a:rPr lang="fa-IR" sz="2800" dirty="0">
                <a:solidFill>
                  <a:srgbClr val="FF0000"/>
                </a:solidFill>
                <a:effectLst/>
                <a:latin typeface="Calibri" panose="020F0502020204030204" pitchFamily="34" charset="0"/>
                <a:ea typeface="Calibri" panose="020F0502020204030204" pitchFamily="34" charset="0"/>
                <a:cs typeface="B Mitra" panose="00000400000000000000" pitchFamily="2" charset="-78"/>
              </a:rPr>
              <a:t>15</a:t>
            </a:r>
            <a:r>
              <a:rPr lang="fa-IR" sz="2800" dirty="0">
                <a:effectLst/>
                <a:latin typeface="Calibri" panose="020F0502020204030204" pitchFamily="34" charset="0"/>
                <a:ea typeface="Calibri" panose="020F0502020204030204" pitchFamily="34" charset="0"/>
                <a:cs typeface="B Mitra" panose="00000400000000000000" pitchFamily="2" charset="-78"/>
              </a:rPr>
              <a:t> درصدی </a:t>
            </a:r>
            <a:r>
              <a:rPr lang="fa-IR" sz="2800" dirty="0">
                <a:latin typeface="Calibri" panose="020F0502020204030204" pitchFamily="34" charset="0"/>
                <a:ea typeface="Calibri" panose="020F0502020204030204" pitchFamily="34" charset="0"/>
                <a:cs typeface="B Mitra" panose="00000400000000000000" pitchFamily="2" charset="-78"/>
              </a:rPr>
              <a:t>مقدار </a:t>
            </a:r>
            <a:r>
              <a:rPr lang="fa-IR" sz="2800" dirty="0">
                <a:effectLst/>
                <a:latin typeface="Calibri" panose="020F0502020204030204" pitchFamily="34" charset="0"/>
                <a:ea typeface="Calibri" panose="020F0502020204030204" pitchFamily="34" charset="0"/>
                <a:cs typeface="B Mitra" panose="00000400000000000000" pitchFamily="2" charset="-78"/>
              </a:rPr>
              <a:t>صادرات آبزیان کشور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buFont typeface="Symbol" panose="05050102010706020507" pitchFamily="18" charset="2"/>
              <a:buChar char=""/>
            </a:pPr>
            <a:r>
              <a:rPr lang="en-US" sz="2800" dirty="0">
                <a:effectLst/>
                <a:latin typeface="B Mitra" panose="00000400000000000000" pitchFamily="2" charset="-78"/>
                <a:ea typeface="Calibri" panose="020F0502020204030204" pitchFamily="34" charset="0"/>
                <a:cs typeface="Arial" panose="020B0604020202020204" pitchFamily="34" charset="0"/>
              </a:rPr>
              <a:t> </a:t>
            </a:r>
            <a:r>
              <a:rPr lang="fa-IR" sz="2800" dirty="0">
                <a:effectLst/>
                <a:latin typeface="B Mitra" panose="00000400000000000000" pitchFamily="2" charset="-78"/>
                <a:ea typeface="Calibri" panose="020F0502020204030204" pitchFamily="34" charset="0"/>
                <a:cs typeface="Arial" panose="020B0604020202020204" pitchFamily="34" charset="0"/>
              </a:rPr>
              <a:t>صادرات عمده آبزیان ایران از هفت گروه کالایی تشکیل می­شود. میگو (بعد از خاویار) به عنوان با ارزش ترین کالای صادراتی کشور شناخته میشود.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buFont typeface="Symbol" panose="05050102010706020507" pitchFamily="18" charset="2"/>
              <a:buChar char=""/>
            </a:pPr>
            <a:r>
              <a:rPr lang="fa-IR" sz="2800" dirty="0">
                <a:effectLst/>
                <a:latin typeface="Calibri" panose="020F0502020204030204" pitchFamily="34" charset="0"/>
                <a:ea typeface="Calibri" panose="020F0502020204030204" pitchFamily="34" charset="0"/>
                <a:cs typeface="B Mitra" panose="00000400000000000000" pitchFamily="2" charset="-78"/>
              </a:rPr>
              <a:t>انواع ماهیان دریایی و پرورشی (گرمابی و سردابی) و میگو مجموعا 84 % ارزش صادرات آبزیان کشور را تشکیل می­دهند.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457200" marR="457200" algn="just" rtl="1">
              <a:lnSpc>
                <a:spcPct val="107000"/>
              </a:lnSpc>
            </a:pPr>
            <a:r>
              <a:rPr lang="fa-IR" sz="2800" b="1" dirty="0">
                <a:effectLst/>
                <a:latin typeface="Calibri" panose="020F0502020204030204" pitchFamily="34" charset="0"/>
                <a:ea typeface="Calibri" panose="020F0502020204030204" pitchFamily="34" charset="0"/>
                <a:cs typeface="B Mitra" panose="00000400000000000000" pitchFamily="2" charset="-78"/>
              </a:rPr>
              <a:t>این خود موید آن است که باید سیاست های توسعه را به جای فشار بر منابع و ذخایر دریایی و صید آبزیان وحشی بر آبزی پروری دریایی متمرکز نمود.</a:t>
            </a:r>
            <a:r>
              <a:rPr lang="fa-IR" sz="2800" dirty="0">
                <a:effectLst/>
                <a:latin typeface="Calibri" panose="020F0502020204030204" pitchFamily="34" charset="0"/>
                <a:ea typeface="Calibri" panose="020F0502020204030204" pitchFamily="34" charset="0"/>
                <a:cs typeface="B Mitra" panose="00000400000000000000" pitchFamily="2" charset="-78"/>
              </a:rPr>
              <a:t> </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800"/>
              </a:spcAft>
              <a:buFont typeface="Symbol" panose="05050102010706020507" pitchFamily="18" charset="2"/>
              <a:buChar char=""/>
            </a:pPr>
            <a:r>
              <a:rPr lang="fa-IR" sz="2800" dirty="0">
                <a:effectLst/>
                <a:latin typeface="Calibri" panose="020F0502020204030204" pitchFamily="34" charset="0"/>
                <a:ea typeface="Calibri" panose="020F0502020204030204" pitchFamily="34" charset="0"/>
                <a:cs typeface="B Mitra" panose="00000400000000000000" pitchFamily="2" charset="-78"/>
              </a:rPr>
              <a:t>خوراک آبزیان،</a:t>
            </a:r>
            <a:r>
              <a:rPr lang="fa-IR" sz="2800" b="1" dirty="0">
                <a:effectLst/>
                <a:latin typeface="Calibri" panose="020F0502020204030204" pitchFamily="34" charset="0"/>
                <a:ea typeface="Calibri" panose="020F0502020204030204" pitchFamily="34" charset="0"/>
                <a:cs typeface="B Mitra" panose="00000400000000000000" pitchFamily="2" charset="-78"/>
              </a:rPr>
              <a:t> </a:t>
            </a:r>
            <a:r>
              <a:rPr lang="fa-IR" sz="2800" dirty="0">
                <a:effectLst/>
                <a:latin typeface="Calibri" panose="020F0502020204030204" pitchFamily="34" charset="0"/>
                <a:ea typeface="Calibri" panose="020F0502020204030204" pitchFamily="34" charset="0"/>
                <a:cs typeface="B Mitra" panose="00000400000000000000" pitchFamily="2" charset="-78"/>
              </a:rPr>
              <a:t>کنسرو ماهی تون، انواع ماهیان گرمابی، قزل آلا، خاویار و ماهیان زینتی سایر گروه های کالایی آبزیان را شامل می شود. </a:t>
            </a:r>
          </a:p>
          <a:p>
            <a:pPr marL="342900" indent="-342900" algn="just" rtl="1">
              <a:lnSpc>
                <a:spcPct val="107000"/>
              </a:lnSpc>
              <a:spcAft>
                <a:spcPts val="800"/>
              </a:spcAft>
              <a:buFont typeface="Symbol" panose="05050102010706020507" pitchFamily="18" charset="2"/>
              <a:buChar char=""/>
            </a:pPr>
            <a:r>
              <a:rPr lang="fa-IR" sz="2400" dirty="0">
                <a:effectLst/>
                <a:latin typeface="Calibri" panose="020F0502020204030204" pitchFamily="34" charset="0"/>
                <a:ea typeface="Calibri" panose="020F0502020204030204" pitchFamily="34" charset="0"/>
                <a:cs typeface="B Mitra" panose="00000400000000000000" pitchFamily="2" charset="-78"/>
              </a:rPr>
              <a:t>ارزش گمرکی کل این محصولات در حدود </a:t>
            </a:r>
            <a:r>
              <a:rPr lang="fa-IR" sz="2400" dirty="0">
                <a:solidFill>
                  <a:srgbClr val="FF0000"/>
                </a:solidFill>
                <a:effectLst/>
                <a:latin typeface="Calibri" panose="020F0502020204030204" pitchFamily="34" charset="0"/>
                <a:ea typeface="Calibri" panose="020F0502020204030204" pitchFamily="34" charset="0"/>
                <a:cs typeface="B Mitra" panose="00000400000000000000" pitchFamily="2" charset="-78"/>
              </a:rPr>
              <a:t>372 </a:t>
            </a:r>
            <a:r>
              <a:rPr lang="fa-IR" sz="2400" dirty="0">
                <a:effectLst/>
                <a:latin typeface="Calibri" panose="020F0502020204030204" pitchFamily="34" charset="0"/>
                <a:ea typeface="Calibri" panose="020F0502020204030204" pitchFamily="34" charset="0"/>
                <a:cs typeface="B Mitra" panose="00000400000000000000" pitchFamily="2" charset="-78"/>
              </a:rPr>
              <a:t>میلیون دلار بوده که البته به نظر می رسد ارزش واقعی صادرات هفت گروه کالایی فوق قریب </a:t>
            </a:r>
            <a:r>
              <a:rPr lang="fa-IR" sz="2400" dirty="0">
                <a:solidFill>
                  <a:srgbClr val="FF0000"/>
                </a:solidFill>
                <a:latin typeface="Calibri" panose="020F0502020204030204" pitchFamily="34" charset="0"/>
                <a:ea typeface="Calibri" panose="020F0502020204030204" pitchFamily="34" charset="0"/>
                <a:cs typeface="B Mitra" panose="00000400000000000000" pitchFamily="2" charset="-78"/>
              </a:rPr>
              <a:t>55</a:t>
            </a:r>
            <a:r>
              <a:rPr lang="fa-IR" sz="2400" dirty="0">
                <a:solidFill>
                  <a:srgbClr val="FF0000"/>
                </a:solidFill>
                <a:effectLst/>
                <a:latin typeface="Calibri" panose="020F0502020204030204" pitchFamily="34" charset="0"/>
                <a:ea typeface="Calibri" panose="020F0502020204030204" pitchFamily="34" charset="0"/>
                <a:cs typeface="B Mitra" panose="00000400000000000000" pitchFamily="2" charset="-78"/>
              </a:rPr>
              <a:t>0</a:t>
            </a:r>
            <a:r>
              <a:rPr lang="fa-IR" sz="2400" dirty="0">
                <a:effectLst/>
                <a:latin typeface="Calibri" panose="020F0502020204030204" pitchFamily="34" charset="0"/>
                <a:ea typeface="Calibri" panose="020F0502020204030204" pitchFamily="34" charset="0"/>
                <a:cs typeface="B Mitra" panose="00000400000000000000" pitchFamily="2" charset="-78"/>
              </a:rPr>
              <a:t> میلیون دلار برآورد ­گردد.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marL="0" lvl="0" indent="0" algn="just" rtl="1">
              <a:lnSpc>
                <a:spcPct val="107000"/>
              </a:lnSpc>
              <a:spcAft>
                <a:spcPts val="800"/>
              </a:spcAft>
              <a:buNone/>
            </a:pPr>
            <a:endParaRPr lang="en-US" sz="20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3096804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4C0C67-DEDE-4192-9225-F50A09A3BA2A}"/>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5" name="TextBox 4">
            <a:extLst>
              <a:ext uri="{FF2B5EF4-FFF2-40B4-BE49-F238E27FC236}">
                <a16:creationId xmlns:a16="http://schemas.microsoft.com/office/drawing/2014/main" id="{5DED5C90-D315-406A-983A-7871DFB85CCB}"/>
              </a:ext>
            </a:extLst>
          </p:cNvPr>
          <p:cNvSpPr txBox="1"/>
          <p:nvPr/>
        </p:nvSpPr>
        <p:spPr>
          <a:xfrm>
            <a:off x="1887719" y="311892"/>
            <a:ext cx="8195733" cy="355803"/>
          </a:xfrm>
          <a:prstGeom prst="rect">
            <a:avLst/>
          </a:prstGeom>
          <a:noFill/>
        </p:spPr>
        <p:txBody>
          <a:bodyPr wrap="square">
            <a:spAutoFit/>
          </a:bodyPr>
          <a:lstStyle/>
          <a:p>
            <a:pPr algn="ctr" rtl="1">
              <a:lnSpc>
                <a:spcPct val="107000"/>
              </a:lnSpc>
              <a:spcAft>
                <a:spcPts val="800"/>
              </a:spcAft>
            </a:pPr>
            <a:r>
              <a:rPr lang="fa-IR" sz="1600" b="1" dirty="0">
                <a:effectLst/>
                <a:latin typeface="Calibri" panose="020F0502020204030204" pitchFamily="34" charset="0"/>
                <a:ea typeface="Calibri" panose="020F0502020204030204" pitchFamily="34" charset="0"/>
                <a:cs typeface="B Titr" panose="00000700000000000000" pitchFamily="2" charset="-78"/>
              </a:rPr>
              <a:t>جدول 3 - ارزش صادرات آبزیان ایران در سال 1402 به تفکیک کشور (مرجع: سایت گمرک ج.ا.ا)</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7" name="Table 6">
            <a:extLst>
              <a:ext uri="{FF2B5EF4-FFF2-40B4-BE49-F238E27FC236}">
                <a16:creationId xmlns:a16="http://schemas.microsoft.com/office/drawing/2014/main" id="{C5BE62E5-291A-44E1-8B65-8F2D80033839}"/>
              </a:ext>
            </a:extLst>
          </p:cNvPr>
          <p:cNvGraphicFramePr>
            <a:graphicFrameLocks noGrp="1"/>
          </p:cNvGraphicFramePr>
          <p:nvPr>
            <p:extLst>
              <p:ext uri="{D42A27DB-BD31-4B8C-83A1-F6EECF244321}">
                <p14:modId xmlns:p14="http://schemas.microsoft.com/office/powerpoint/2010/main" val="4201307238"/>
              </p:ext>
            </p:extLst>
          </p:nvPr>
        </p:nvGraphicFramePr>
        <p:xfrm>
          <a:off x="2375770" y="775958"/>
          <a:ext cx="7440460" cy="5973779"/>
        </p:xfrm>
        <a:graphic>
          <a:graphicData uri="http://schemas.openxmlformats.org/drawingml/2006/table">
            <a:tbl>
              <a:tblPr rtl="1" firstRow="1" firstCol="1" bandRow="1">
                <a:tableStyleId>{7DF18680-E054-41AD-8BC1-D1AEF772440D}</a:tableStyleId>
              </a:tblPr>
              <a:tblGrid>
                <a:gridCol w="797247">
                  <a:extLst>
                    <a:ext uri="{9D8B030D-6E8A-4147-A177-3AD203B41FA5}">
                      <a16:colId xmlns:a16="http://schemas.microsoft.com/office/drawing/2014/main" val="1794742229"/>
                    </a:ext>
                  </a:extLst>
                </a:gridCol>
                <a:gridCol w="2088831">
                  <a:extLst>
                    <a:ext uri="{9D8B030D-6E8A-4147-A177-3AD203B41FA5}">
                      <a16:colId xmlns:a16="http://schemas.microsoft.com/office/drawing/2014/main" val="1890768409"/>
                    </a:ext>
                  </a:extLst>
                </a:gridCol>
                <a:gridCol w="2490166">
                  <a:extLst>
                    <a:ext uri="{9D8B030D-6E8A-4147-A177-3AD203B41FA5}">
                      <a16:colId xmlns:a16="http://schemas.microsoft.com/office/drawing/2014/main" val="3589681378"/>
                    </a:ext>
                  </a:extLst>
                </a:gridCol>
                <a:gridCol w="2064216">
                  <a:extLst>
                    <a:ext uri="{9D8B030D-6E8A-4147-A177-3AD203B41FA5}">
                      <a16:colId xmlns:a16="http://schemas.microsoft.com/office/drawing/2014/main" val="285041688"/>
                    </a:ext>
                  </a:extLst>
                </a:gridCol>
              </a:tblGrid>
              <a:tr h="285059">
                <a:tc>
                  <a:txBody>
                    <a:bodyPr/>
                    <a:lstStyle/>
                    <a:p>
                      <a:pPr algn="ctr" rtl="1">
                        <a:lnSpc>
                          <a:spcPct val="107000"/>
                        </a:lnSpc>
                        <a:spcAft>
                          <a:spcPts val="800"/>
                        </a:spcAft>
                      </a:pPr>
                      <a:r>
                        <a:rPr lang="fa-IR" sz="1800">
                          <a:effectLst/>
                        </a:rPr>
                        <a:t>ردیف</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a:lnSpc>
                          <a:spcPct val="107000"/>
                        </a:lnSpc>
                        <a:spcAft>
                          <a:spcPts val="800"/>
                        </a:spcAft>
                      </a:pPr>
                      <a:r>
                        <a:rPr lang="fa-IR" sz="1800" dirty="0">
                          <a:effectLst/>
                        </a:rPr>
                        <a:t>نام کشور</a:t>
                      </a:r>
                      <a:endParaRPr lang="en-US" sz="1800" dirty="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a:lnSpc>
                          <a:spcPct val="107000"/>
                        </a:lnSpc>
                        <a:spcAft>
                          <a:spcPts val="800"/>
                        </a:spcAft>
                      </a:pPr>
                      <a:r>
                        <a:rPr lang="fa-IR" sz="1800">
                          <a:effectLst/>
                        </a:rPr>
                        <a:t>مقدار کیلوگرم</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a:lnSpc>
                          <a:spcPct val="107000"/>
                        </a:lnSpc>
                        <a:spcAft>
                          <a:spcPts val="800"/>
                        </a:spcAft>
                      </a:pPr>
                      <a:r>
                        <a:rPr lang="fa-IR" sz="1800">
                          <a:effectLst/>
                        </a:rPr>
                        <a:t>ارزش دلاری</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extLst>
                  <a:ext uri="{0D108BD9-81ED-4DB2-BD59-A6C34878D82A}">
                    <a16:rowId xmlns:a16="http://schemas.microsoft.com/office/drawing/2014/main" val="980208179"/>
                  </a:ext>
                </a:extLst>
              </a:tr>
              <a:tr h="285059">
                <a:tc>
                  <a:txBody>
                    <a:bodyPr/>
                    <a:lstStyle/>
                    <a:p>
                      <a:pPr algn="ctr" rtl="0">
                        <a:lnSpc>
                          <a:spcPct val="107000"/>
                        </a:lnSpc>
                        <a:spcAft>
                          <a:spcPts val="800"/>
                        </a:spcAft>
                      </a:pPr>
                      <a:r>
                        <a:rPr lang="en-US" sz="1800">
                          <a:effectLst/>
                        </a:rPr>
                        <a:t>1</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عراق</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67,595,478</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77,745,651</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2611186871"/>
                  </a:ext>
                </a:extLst>
              </a:tr>
              <a:tr h="285059">
                <a:tc>
                  <a:txBody>
                    <a:bodyPr/>
                    <a:lstStyle/>
                    <a:p>
                      <a:pPr algn="ctr" rtl="0">
                        <a:lnSpc>
                          <a:spcPct val="107000"/>
                        </a:lnSpc>
                        <a:spcAft>
                          <a:spcPts val="800"/>
                        </a:spcAft>
                      </a:pPr>
                      <a:r>
                        <a:rPr lang="en-US" sz="1800">
                          <a:effectLst/>
                        </a:rPr>
                        <a:t>2</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امارات متحده عربي</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dirty="0">
                          <a:solidFill>
                            <a:srgbClr val="000000"/>
                          </a:solidFill>
                          <a:effectLst/>
                        </a:rPr>
                        <a:t>32,868,941</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76,764,134</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3880771390"/>
                  </a:ext>
                </a:extLst>
              </a:tr>
              <a:tr h="285059">
                <a:tc>
                  <a:txBody>
                    <a:bodyPr/>
                    <a:lstStyle/>
                    <a:p>
                      <a:pPr algn="ctr" rtl="0">
                        <a:lnSpc>
                          <a:spcPct val="107000"/>
                        </a:lnSpc>
                        <a:spcAft>
                          <a:spcPts val="800"/>
                        </a:spcAft>
                      </a:pPr>
                      <a:r>
                        <a:rPr lang="en-US" sz="1800">
                          <a:effectLst/>
                        </a:rPr>
                        <a:t>3</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چين</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34,304,153</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69,514,538</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451350450"/>
                  </a:ext>
                </a:extLst>
              </a:tr>
              <a:tr h="254302">
                <a:tc>
                  <a:txBody>
                    <a:bodyPr/>
                    <a:lstStyle/>
                    <a:p>
                      <a:pPr algn="ctr" rtl="0">
                        <a:lnSpc>
                          <a:spcPct val="107000"/>
                        </a:lnSpc>
                        <a:spcAft>
                          <a:spcPts val="800"/>
                        </a:spcAft>
                      </a:pPr>
                      <a:r>
                        <a:rPr lang="en-US" sz="1800">
                          <a:effectLst/>
                        </a:rPr>
                        <a:t>4</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فدراسیون روسيه</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16,947,557</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53,771,834</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3303168177"/>
                  </a:ext>
                </a:extLst>
              </a:tr>
              <a:tr h="285059">
                <a:tc>
                  <a:txBody>
                    <a:bodyPr/>
                    <a:lstStyle/>
                    <a:p>
                      <a:pPr algn="ctr" rtl="0">
                        <a:lnSpc>
                          <a:spcPct val="107000"/>
                        </a:lnSpc>
                        <a:spcAft>
                          <a:spcPts val="800"/>
                        </a:spcAft>
                      </a:pPr>
                      <a:r>
                        <a:rPr lang="en-US" sz="1800">
                          <a:effectLst/>
                        </a:rPr>
                        <a:t>5</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سري لانکا</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13,046,296</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15,370,225</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476876765"/>
                  </a:ext>
                </a:extLst>
              </a:tr>
              <a:tr h="285059">
                <a:tc>
                  <a:txBody>
                    <a:bodyPr/>
                    <a:lstStyle/>
                    <a:p>
                      <a:pPr algn="ctr" rtl="0">
                        <a:lnSpc>
                          <a:spcPct val="107000"/>
                        </a:lnSpc>
                        <a:spcAft>
                          <a:spcPts val="800"/>
                        </a:spcAft>
                      </a:pPr>
                      <a:r>
                        <a:rPr lang="en-US" sz="1800">
                          <a:effectLst/>
                        </a:rPr>
                        <a:t>6</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کویت</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dirty="0">
                          <a:solidFill>
                            <a:srgbClr val="000000"/>
                          </a:solidFill>
                          <a:effectLst/>
                        </a:rPr>
                        <a:t>3,110,570</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13,618,633</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2559259920"/>
                  </a:ext>
                </a:extLst>
              </a:tr>
              <a:tr h="285059">
                <a:tc>
                  <a:txBody>
                    <a:bodyPr/>
                    <a:lstStyle/>
                    <a:p>
                      <a:pPr algn="ctr" rtl="0">
                        <a:lnSpc>
                          <a:spcPct val="107000"/>
                        </a:lnSpc>
                        <a:spcAft>
                          <a:spcPts val="800"/>
                        </a:spcAft>
                      </a:pPr>
                      <a:r>
                        <a:rPr lang="en-US" sz="1800">
                          <a:effectLst/>
                        </a:rPr>
                        <a:t>7</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جمهوري آذربايجان</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3,343,860</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13,226,198</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3069233265"/>
                  </a:ext>
                </a:extLst>
              </a:tr>
              <a:tr h="267158">
                <a:tc>
                  <a:txBody>
                    <a:bodyPr/>
                    <a:lstStyle/>
                    <a:p>
                      <a:pPr algn="ctr" rtl="0">
                        <a:lnSpc>
                          <a:spcPct val="107000"/>
                        </a:lnSpc>
                        <a:spcAft>
                          <a:spcPts val="800"/>
                        </a:spcAft>
                      </a:pPr>
                      <a:r>
                        <a:rPr lang="en-US" sz="1800" dirty="0">
                          <a:effectLst/>
                        </a:rPr>
                        <a:t>8</a:t>
                      </a:r>
                      <a:endParaRPr lang="en-US" sz="1800" dirty="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ازبکستان</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14,655,043</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11,816,539</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1514216782"/>
                  </a:ext>
                </a:extLst>
              </a:tr>
              <a:tr h="285059">
                <a:tc>
                  <a:txBody>
                    <a:bodyPr/>
                    <a:lstStyle/>
                    <a:p>
                      <a:pPr algn="ctr" rtl="0">
                        <a:lnSpc>
                          <a:spcPct val="107000"/>
                        </a:lnSpc>
                        <a:spcAft>
                          <a:spcPts val="800"/>
                        </a:spcAft>
                      </a:pPr>
                      <a:r>
                        <a:rPr lang="en-US" sz="1800">
                          <a:effectLst/>
                        </a:rPr>
                        <a:t>9</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مالزي</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dirty="0">
                          <a:solidFill>
                            <a:srgbClr val="000000"/>
                          </a:solidFill>
                          <a:effectLst/>
                        </a:rPr>
                        <a:t>3,726,189</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8,100,089</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1302520599"/>
                  </a:ext>
                </a:extLst>
              </a:tr>
              <a:tr h="285059">
                <a:tc>
                  <a:txBody>
                    <a:bodyPr/>
                    <a:lstStyle/>
                    <a:p>
                      <a:pPr algn="ctr" rtl="0">
                        <a:lnSpc>
                          <a:spcPct val="107000"/>
                        </a:lnSpc>
                        <a:spcAft>
                          <a:spcPts val="800"/>
                        </a:spcAft>
                      </a:pPr>
                      <a:r>
                        <a:rPr lang="en-US" sz="1800">
                          <a:effectLst/>
                        </a:rPr>
                        <a:t>10</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قطر</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1,425,792</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5,835,921</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3742617195"/>
                  </a:ext>
                </a:extLst>
              </a:tr>
              <a:tr h="285059">
                <a:tc>
                  <a:txBody>
                    <a:bodyPr/>
                    <a:lstStyle/>
                    <a:p>
                      <a:pPr algn="ctr" rtl="0">
                        <a:lnSpc>
                          <a:spcPct val="107000"/>
                        </a:lnSpc>
                        <a:spcAft>
                          <a:spcPts val="800"/>
                        </a:spcAft>
                      </a:pPr>
                      <a:r>
                        <a:rPr lang="en-US" sz="1800">
                          <a:effectLst/>
                        </a:rPr>
                        <a:t>11</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ارمنستان</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3,467,858</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4,136,126</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4112577340"/>
                  </a:ext>
                </a:extLst>
              </a:tr>
              <a:tr h="285059">
                <a:tc>
                  <a:txBody>
                    <a:bodyPr/>
                    <a:lstStyle/>
                    <a:p>
                      <a:pPr algn="ctr" rtl="0">
                        <a:lnSpc>
                          <a:spcPct val="107000"/>
                        </a:lnSpc>
                        <a:spcAft>
                          <a:spcPts val="800"/>
                        </a:spcAft>
                      </a:pPr>
                      <a:r>
                        <a:rPr lang="en-US" sz="1800">
                          <a:effectLst/>
                        </a:rPr>
                        <a:t>12</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افغانستان</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1,440,590</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3,290,254</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1547710818"/>
                  </a:ext>
                </a:extLst>
              </a:tr>
              <a:tr h="285059">
                <a:tc>
                  <a:txBody>
                    <a:bodyPr/>
                    <a:lstStyle/>
                    <a:p>
                      <a:pPr algn="ctr" rtl="0">
                        <a:lnSpc>
                          <a:spcPct val="107000"/>
                        </a:lnSpc>
                        <a:spcAft>
                          <a:spcPts val="800"/>
                        </a:spcAft>
                      </a:pPr>
                      <a:r>
                        <a:rPr lang="en-US" sz="1800">
                          <a:effectLst/>
                        </a:rPr>
                        <a:t>13</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ويتنام</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1,178,186</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dirty="0">
                          <a:solidFill>
                            <a:srgbClr val="000000"/>
                          </a:solidFill>
                          <a:effectLst/>
                        </a:rPr>
                        <a:t>2,606,560</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3981790292"/>
                  </a:ext>
                </a:extLst>
              </a:tr>
              <a:tr h="285059">
                <a:tc>
                  <a:txBody>
                    <a:bodyPr/>
                    <a:lstStyle/>
                    <a:p>
                      <a:pPr algn="ctr" rtl="0">
                        <a:lnSpc>
                          <a:spcPct val="107000"/>
                        </a:lnSpc>
                        <a:spcAft>
                          <a:spcPts val="800"/>
                        </a:spcAft>
                      </a:pPr>
                      <a:r>
                        <a:rPr lang="en-US" sz="1800">
                          <a:effectLst/>
                        </a:rPr>
                        <a:t>14</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عمان</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627,153</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2,248,989</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1353312916"/>
                  </a:ext>
                </a:extLst>
              </a:tr>
              <a:tr h="285059">
                <a:tc>
                  <a:txBody>
                    <a:bodyPr/>
                    <a:lstStyle/>
                    <a:p>
                      <a:pPr algn="ctr" rtl="0">
                        <a:lnSpc>
                          <a:spcPct val="107000"/>
                        </a:lnSpc>
                        <a:spcAft>
                          <a:spcPts val="800"/>
                        </a:spcAft>
                      </a:pPr>
                      <a:r>
                        <a:rPr lang="en-US" sz="1800">
                          <a:effectLst/>
                        </a:rPr>
                        <a:t>15</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تايلند</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2,105,778</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1,983,010</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4120822296"/>
                  </a:ext>
                </a:extLst>
              </a:tr>
              <a:tr h="285059">
                <a:tc>
                  <a:txBody>
                    <a:bodyPr/>
                    <a:lstStyle/>
                    <a:p>
                      <a:pPr algn="ctr" rtl="0">
                        <a:lnSpc>
                          <a:spcPct val="107000"/>
                        </a:lnSpc>
                        <a:spcAft>
                          <a:spcPts val="800"/>
                        </a:spcAft>
                      </a:pPr>
                      <a:r>
                        <a:rPr lang="en-US" sz="1800">
                          <a:effectLst/>
                        </a:rPr>
                        <a:t>16</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ترکيه</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dirty="0">
                          <a:solidFill>
                            <a:srgbClr val="000000"/>
                          </a:solidFill>
                          <a:effectLst/>
                        </a:rPr>
                        <a:t>402,383</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1,757,572</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2522663635"/>
                  </a:ext>
                </a:extLst>
              </a:tr>
              <a:tr h="285059">
                <a:tc>
                  <a:txBody>
                    <a:bodyPr/>
                    <a:lstStyle/>
                    <a:p>
                      <a:pPr algn="ctr" rtl="0">
                        <a:lnSpc>
                          <a:spcPct val="107000"/>
                        </a:lnSpc>
                        <a:spcAft>
                          <a:spcPts val="800"/>
                        </a:spcAft>
                      </a:pPr>
                      <a:r>
                        <a:rPr lang="en-US" sz="1800">
                          <a:effectLst/>
                        </a:rPr>
                        <a:t>17</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قرقيزستان</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dirty="0">
                          <a:solidFill>
                            <a:srgbClr val="000000"/>
                          </a:solidFill>
                          <a:effectLst/>
                        </a:rPr>
                        <a:t>1,476,240</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1,705,328</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3538118008"/>
                  </a:ext>
                </a:extLst>
              </a:tr>
              <a:tr h="285059">
                <a:tc>
                  <a:txBody>
                    <a:bodyPr/>
                    <a:lstStyle/>
                    <a:p>
                      <a:pPr algn="ctr" rtl="0">
                        <a:lnSpc>
                          <a:spcPct val="107000"/>
                        </a:lnSpc>
                        <a:spcAft>
                          <a:spcPts val="800"/>
                        </a:spcAft>
                      </a:pPr>
                      <a:r>
                        <a:rPr lang="en-US" sz="1800">
                          <a:effectLst/>
                        </a:rPr>
                        <a:t>18</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تاجيکستان</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1,121,858</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dirty="0">
                          <a:solidFill>
                            <a:srgbClr val="000000"/>
                          </a:solidFill>
                          <a:effectLst/>
                        </a:rPr>
                        <a:t>1,223,231</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3657779425"/>
                  </a:ext>
                </a:extLst>
              </a:tr>
              <a:tr h="285059">
                <a:tc>
                  <a:txBody>
                    <a:bodyPr/>
                    <a:lstStyle/>
                    <a:p>
                      <a:pPr algn="ctr" rtl="0">
                        <a:lnSpc>
                          <a:spcPct val="107000"/>
                        </a:lnSpc>
                        <a:spcAft>
                          <a:spcPts val="800"/>
                        </a:spcAft>
                      </a:pPr>
                      <a:r>
                        <a:rPr lang="en-US" sz="1800">
                          <a:effectLst/>
                        </a:rPr>
                        <a:t>19</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ترکمنستان</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1,424,279</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1,198,354</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580634636"/>
                  </a:ext>
                </a:extLst>
              </a:tr>
              <a:tr h="285059">
                <a:tc>
                  <a:txBody>
                    <a:bodyPr/>
                    <a:lstStyle/>
                    <a:p>
                      <a:pPr algn="ctr" rtl="0">
                        <a:lnSpc>
                          <a:spcPct val="107000"/>
                        </a:lnSpc>
                        <a:spcAft>
                          <a:spcPts val="800"/>
                        </a:spcAft>
                      </a:pPr>
                      <a:r>
                        <a:rPr lang="en-US" sz="1800" dirty="0">
                          <a:effectLst/>
                        </a:rPr>
                        <a:t>20</a:t>
                      </a:r>
                      <a:endParaRPr lang="en-US" sz="1800" dirty="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سوريه</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190,731</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dirty="0">
                          <a:solidFill>
                            <a:srgbClr val="000000"/>
                          </a:solidFill>
                          <a:effectLst/>
                        </a:rPr>
                        <a:t>749,109</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3029078234"/>
                  </a:ext>
                </a:extLst>
              </a:tr>
            </a:tbl>
          </a:graphicData>
        </a:graphic>
      </p:graphicFrame>
    </p:spTree>
    <p:extLst>
      <p:ext uri="{BB962C8B-B14F-4D97-AF65-F5344CB8AC3E}">
        <p14:creationId xmlns:p14="http://schemas.microsoft.com/office/powerpoint/2010/main" val="37131580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4BAFD11-9262-4872-A3F0-9996C16ED638}"/>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5" name="TextBox 4">
            <a:extLst>
              <a:ext uri="{FF2B5EF4-FFF2-40B4-BE49-F238E27FC236}">
                <a16:creationId xmlns:a16="http://schemas.microsoft.com/office/drawing/2014/main" id="{B28AB764-476F-408A-917D-E52B8C04ED19}"/>
              </a:ext>
            </a:extLst>
          </p:cNvPr>
          <p:cNvSpPr txBox="1"/>
          <p:nvPr/>
        </p:nvSpPr>
        <p:spPr>
          <a:xfrm>
            <a:off x="1876295" y="333876"/>
            <a:ext cx="8439410" cy="355803"/>
          </a:xfrm>
          <a:prstGeom prst="rect">
            <a:avLst/>
          </a:prstGeom>
          <a:noFill/>
        </p:spPr>
        <p:txBody>
          <a:bodyPr wrap="square">
            <a:spAutoFit/>
          </a:bodyPr>
          <a:lstStyle/>
          <a:p>
            <a:pPr algn="ctr" rtl="1">
              <a:lnSpc>
                <a:spcPct val="107000"/>
              </a:lnSpc>
              <a:spcAft>
                <a:spcPts val="800"/>
              </a:spcAft>
            </a:pPr>
            <a:r>
              <a:rPr lang="fa-IR" sz="1600" b="1" dirty="0">
                <a:effectLst/>
                <a:latin typeface="Calibri" panose="020F0502020204030204" pitchFamily="34" charset="0"/>
                <a:ea typeface="Calibri" panose="020F0502020204030204" pitchFamily="34" charset="0"/>
                <a:cs typeface="B Titr" panose="00000700000000000000" pitchFamily="2" charset="-78"/>
              </a:rPr>
              <a:t>ادامه جدول 3 - ارزش صادرات آبزیان ایران در سال 1402 به تفکیک کشور (مرجع: سایت گمرک ج.ا.ا)</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6" name="Table 5">
            <a:extLst>
              <a:ext uri="{FF2B5EF4-FFF2-40B4-BE49-F238E27FC236}">
                <a16:creationId xmlns:a16="http://schemas.microsoft.com/office/drawing/2014/main" id="{880F58BC-1026-4AA8-93BC-114DCFAF7410}"/>
              </a:ext>
            </a:extLst>
          </p:cNvPr>
          <p:cNvGraphicFramePr>
            <a:graphicFrameLocks noGrp="1"/>
          </p:cNvGraphicFramePr>
          <p:nvPr>
            <p:extLst>
              <p:ext uri="{D42A27DB-BD31-4B8C-83A1-F6EECF244321}">
                <p14:modId xmlns:p14="http://schemas.microsoft.com/office/powerpoint/2010/main" val="3428004853"/>
              </p:ext>
            </p:extLst>
          </p:nvPr>
        </p:nvGraphicFramePr>
        <p:xfrm>
          <a:off x="2825141" y="821827"/>
          <a:ext cx="6541717" cy="5904026"/>
        </p:xfrm>
        <a:graphic>
          <a:graphicData uri="http://schemas.openxmlformats.org/drawingml/2006/table">
            <a:tbl>
              <a:tblPr rtl="1" firstRow="1" firstCol="1" bandRow="1">
                <a:tableStyleId>{7DF18680-E054-41AD-8BC1-D1AEF772440D}</a:tableStyleId>
              </a:tblPr>
              <a:tblGrid>
                <a:gridCol w="757116">
                  <a:extLst>
                    <a:ext uri="{9D8B030D-6E8A-4147-A177-3AD203B41FA5}">
                      <a16:colId xmlns:a16="http://schemas.microsoft.com/office/drawing/2014/main" val="165020712"/>
                    </a:ext>
                  </a:extLst>
                </a:gridCol>
                <a:gridCol w="1923915">
                  <a:extLst>
                    <a:ext uri="{9D8B030D-6E8A-4147-A177-3AD203B41FA5}">
                      <a16:colId xmlns:a16="http://schemas.microsoft.com/office/drawing/2014/main" val="4170250837"/>
                    </a:ext>
                  </a:extLst>
                </a:gridCol>
                <a:gridCol w="1900415">
                  <a:extLst>
                    <a:ext uri="{9D8B030D-6E8A-4147-A177-3AD203B41FA5}">
                      <a16:colId xmlns:a16="http://schemas.microsoft.com/office/drawing/2014/main" val="4165752633"/>
                    </a:ext>
                  </a:extLst>
                </a:gridCol>
                <a:gridCol w="1960271">
                  <a:extLst>
                    <a:ext uri="{9D8B030D-6E8A-4147-A177-3AD203B41FA5}">
                      <a16:colId xmlns:a16="http://schemas.microsoft.com/office/drawing/2014/main" val="1347808498"/>
                    </a:ext>
                  </a:extLst>
                </a:gridCol>
              </a:tblGrid>
              <a:tr h="236973">
                <a:tc>
                  <a:txBody>
                    <a:bodyPr/>
                    <a:lstStyle/>
                    <a:p>
                      <a:pPr algn="ctr" rtl="0">
                        <a:lnSpc>
                          <a:spcPct val="107000"/>
                        </a:lnSpc>
                        <a:spcAft>
                          <a:spcPts val="800"/>
                        </a:spcAft>
                      </a:pPr>
                      <a:r>
                        <a:rPr lang="en-US" sz="1800">
                          <a:effectLst/>
                        </a:rPr>
                        <a:t>21</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52216" marR="52216" marT="0" marB="0"/>
                </a:tc>
                <a:tc>
                  <a:txBody>
                    <a:bodyPr/>
                    <a:lstStyle/>
                    <a:p>
                      <a:pPr marL="0" algn="ctr" defTabSz="914400" rtl="1" eaLnBrk="1" fontAlgn="ctr" latinLnBrk="0" hangingPunct="1"/>
                      <a:r>
                        <a:rPr lang="fa-IR" sz="1600" b="1" u="none" strike="noStrike" kern="1200" dirty="0">
                          <a:solidFill>
                            <a:srgbClr val="000000"/>
                          </a:solidFill>
                          <a:effectLst/>
                        </a:rPr>
                        <a:t>پاکستان</a:t>
                      </a:r>
                      <a:endParaRPr lang="fa-IR" sz="1600" b="1" i="0" u="none" strike="noStrike" kern="1200" dirty="0">
                        <a:solidFill>
                          <a:srgbClr val="000000"/>
                        </a:solidFill>
                        <a:effectLst/>
                        <a:latin typeface="B Titr" panose="00000700000000000000" pitchFamily="2" charset="-78"/>
                        <a:ea typeface="+mn-ea"/>
                        <a:cs typeface="B Titr" panose="00000700000000000000" pitchFamily="2" charset="-78"/>
                      </a:endParaRPr>
                    </a:p>
                  </a:txBody>
                  <a:tcPr marL="9525" marR="9525" marT="9525" marB="0" anchor="ctr"/>
                </a:tc>
                <a:tc>
                  <a:txBody>
                    <a:bodyPr/>
                    <a:lstStyle/>
                    <a:p>
                      <a:pPr marL="0" algn="ctr" defTabSz="914400" rtl="1" eaLnBrk="1" fontAlgn="ctr" latinLnBrk="0" hangingPunct="1"/>
                      <a:r>
                        <a:rPr lang="en-US" sz="1600" b="1" u="none" strike="noStrike" kern="1200" dirty="0">
                          <a:solidFill>
                            <a:srgbClr val="000000"/>
                          </a:solidFill>
                          <a:effectLst/>
                        </a:rPr>
                        <a:t>455,023</a:t>
                      </a:r>
                      <a:endParaRPr lang="en-US" sz="1600" b="1" i="0" u="none" strike="noStrike" kern="1200" dirty="0">
                        <a:solidFill>
                          <a:srgbClr val="000000"/>
                        </a:solidFill>
                        <a:effectLst/>
                        <a:latin typeface="B Titr" panose="00000700000000000000" pitchFamily="2" charset="-78"/>
                        <a:ea typeface="+mn-ea"/>
                        <a:cs typeface="B Titr" panose="00000700000000000000" pitchFamily="2" charset="-78"/>
                      </a:endParaRPr>
                    </a:p>
                  </a:txBody>
                  <a:tcPr marL="9525" marR="9525" marT="9525" marB="0" anchor="ctr"/>
                </a:tc>
                <a:tc>
                  <a:txBody>
                    <a:bodyPr/>
                    <a:lstStyle/>
                    <a:p>
                      <a:pPr marL="0" algn="ctr" defTabSz="914400" rtl="1" eaLnBrk="1" fontAlgn="ctr" latinLnBrk="0" hangingPunct="1"/>
                      <a:r>
                        <a:rPr lang="en-US" sz="1600" b="1" u="none" strike="noStrike" kern="1200" dirty="0">
                          <a:solidFill>
                            <a:srgbClr val="000000"/>
                          </a:solidFill>
                          <a:effectLst/>
                        </a:rPr>
                        <a:t>712,590</a:t>
                      </a:r>
                      <a:endParaRPr lang="en-US" sz="1600" b="1" i="0" u="none" strike="noStrike" kern="1200" dirty="0">
                        <a:solidFill>
                          <a:srgbClr val="000000"/>
                        </a:solidFill>
                        <a:effectLst/>
                        <a:latin typeface="B Titr" panose="00000700000000000000" pitchFamily="2" charset="-78"/>
                        <a:ea typeface="+mn-ea"/>
                        <a:cs typeface="B Titr" panose="00000700000000000000" pitchFamily="2" charset="-78"/>
                      </a:endParaRPr>
                    </a:p>
                  </a:txBody>
                  <a:tcPr marL="9525" marR="9525" marT="9525" marB="0" anchor="ctr"/>
                </a:tc>
                <a:extLst>
                  <a:ext uri="{0D108BD9-81ED-4DB2-BD59-A6C34878D82A}">
                    <a16:rowId xmlns:a16="http://schemas.microsoft.com/office/drawing/2014/main" val="3905227926"/>
                  </a:ext>
                </a:extLst>
              </a:tr>
              <a:tr h="296063">
                <a:tc>
                  <a:txBody>
                    <a:bodyPr/>
                    <a:lstStyle/>
                    <a:p>
                      <a:pPr algn="ctr" rtl="0">
                        <a:lnSpc>
                          <a:spcPct val="107000"/>
                        </a:lnSpc>
                        <a:spcAft>
                          <a:spcPts val="800"/>
                        </a:spcAft>
                      </a:pPr>
                      <a:r>
                        <a:rPr lang="en-US" sz="1800">
                          <a:effectLst/>
                        </a:rPr>
                        <a:t>22</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52216" marR="52216" marT="0" marB="0"/>
                </a:tc>
                <a:tc>
                  <a:txBody>
                    <a:bodyPr/>
                    <a:lstStyle/>
                    <a:p>
                      <a:pPr algn="ctr" rtl="1" fontAlgn="ctr"/>
                      <a:r>
                        <a:rPr lang="fa-IR" sz="1600" b="1" u="none" strike="noStrike" dirty="0">
                          <a:solidFill>
                            <a:srgbClr val="000000"/>
                          </a:solidFill>
                          <a:effectLst/>
                        </a:rPr>
                        <a:t>لبنان</a:t>
                      </a:r>
                      <a:endParaRPr lang="fa-IR"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dirty="0">
                          <a:solidFill>
                            <a:srgbClr val="000000"/>
                          </a:solidFill>
                          <a:effectLst/>
                        </a:rPr>
                        <a:t>327,244</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dirty="0">
                          <a:solidFill>
                            <a:srgbClr val="000000"/>
                          </a:solidFill>
                          <a:effectLst/>
                        </a:rPr>
                        <a:t>705,832</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822643744"/>
                  </a:ext>
                </a:extLst>
              </a:tr>
              <a:tr h="296063">
                <a:tc>
                  <a:txBody>
                    <a:bodyPr/>
                    <a:lstStyle/>
                    <a:p>
                      <a:pPr algn="ctr" rtl="0">
                        <a:lnSpc>
                          <a:spcPct val="107000"/>
                        </a:lnSpc>
                        <a:spcAft>
                          <a:spcPts val="800"/>
                        </a:spcAft>
                      </a:pPr>
                      <a:r>
                        <a:rPr lang="en-US" sz="1800">
                          <a:effectLst/>
                        </a:rPr>
                        <a:t>23</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52216" marR="52216" marT="0" marB="0"/>
                </a:tc>
                <a:tc>
                  <a:txBody>
                    <a:bodyPr/>
                    <a:lstStyle/>
                    <a:p>
                      <a:pPr algn="ctr" rtl="1" fontAlgn="ctr"/>
                      <a:r>
                        <a:rPr lang="fa-IR" sz="1600" b="1" u="none" strike="noStrike">
                          <a:solidFill>
                            <a:srgbClr val="000000"/>
                          </a:solidFill>
                          <a:effectLst/>
                        </a:rPr>
                        <a:t>ليبي</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123,768</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540,125</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3984030505"/>
                  </a:ext>
                </a:extLst>
              </a:tr>
              <a:tr h="296063">
                <a:tc>
                  <a:txBody>
                    <a:bodyPr/>
                    <a:lstStyle/>
                    <a:p>
                      <a:pPr algn="ctr" rtl="0">
                        <a:lnSpc>
                          <a:spcPct val="107000"/>
                        </a:lnSpc>
                        <a:spcAft>
                          <a:spcPts val="800"/>
                        </a:spcAft>
                      </a:pPr>
                      <a:r>
                        <a:rPr lang="en-US" sz="1800">
                          <a:effectLst/>
                        </a:rPr>
                        <a:t>24</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52216" marR="52216" marT="0" marB="0"/>
                </a:tc>
                <a:tc>
                  <a:txBody>
                    <a:bodyPr/>
                    <a:lstStyle/>
                    <a:p>
                      <a:pPr algn="ctr" rtl="1" fontAlgn="ctr"/>
                      <a:r>
                        <a:rPr lang="fa-IR" sz="1600" b="1" u="none" strike="noStrike">
                          <a:solidFill>
                            <a:srgbClr val="000000"/>
                          </a:solidFill>
                          <a:effectLst/>
                        </a:rPr>
                        <a:t>هنگ کنگ</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239,666</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392,038</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1894248342"/>
                  </a:ext>
                </a:extLst>
              </a:tr>
              <a:tr h="296063">
                <a:tc>
                  <a:txBody>
                    <a:bodyPr/>
                    <a:lstStyle/>
                    <a:p>
                      <a:pPr algn="ctr" rtl="0">
                        <a:lnSpc>
                          <a:spcPct val="107000"/>
                        </a:lnSpc>
                        <a:spcAft>
                          <a:spcPts val="800"/>
                        </a:spcAft>
                      </a:pPr>
                      <a:r>
                        <a:rPr lang="en-US" sz="1800">
                          <a:effectLst/>
                        </a:rPr>
                        <a:t>25</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52216" marR="52216" marT="0" marB="0"/>
                </a:tc>
                <a:tc>
                  <a:txBody>
                    <a:bodyPr/>
                    <a:lstStyle/>
                    <a:p>
                      <a:pPr algn="ctr" rtl="1" fontAlgn="ctr"/>
                      <a:r>
                        <a:rPr lang="fa-IR" sz="1600" b="1" u="none" strike="noStrike">
                          <a:solidFill>
                            <a:srgbClr val="000000"/>
                          </a:solidFill>
                          <a:effectLst/>
                        </a:rPr>
                        <a:t>بلژيک</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dirty="0">
                          <a:solidFill>
                            <a:srgbClr val="000000"/>
                          </a:solidFill>
                          <a:effectLst/>
                        </a:rPr>
                        <a:t>523</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375,529</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1023720700"/>
                  </a:ext>
                </a:extLst>
              </a:tr>
              <a:tr h="296063">
                <a:tc>
                  <a:txBody>
                    <a:bodyPr/>
                    <a:lstStyle/>
                    <a:p>
                      <a:pPr algn="ctr" rtl="0">
                        <a:lnSpc>
                          <a:spcPct val="107000"/>
                        </a:lnSpc>
                        <a:spcAft>
                          <a:spcPts val="800"/>
                        </a:spcAft>
                      </a:pPr>
                      <a:r>
                        <a:rPr lang="en-US" sz="1800">
                          <a:effectLst/>
                        </a:rPr>
                        <a:t>26</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52216" marR="52216" marT="0" marB="0"/>
                </a:tc>
                <a:tc>
                  <a:txBody>
                    <a:bodyPr/>
                    <a:lstStyle/>
                    <a:p>
                      <a:pPr algn="ctr" rtl="1" fontAlgn="ctr"/>
                      <a:r>
                        <a:rPr lang="fa-IR" sz="1600" b="1" u="none" strike="noStrike">
                          <a:solidFill>
                            <a:srgbClr val="000000"/>
                          </a:solidFill>
                          <a:effectLst/>
                        </a:rPr>
                        <a:t>قزاقستان</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138,750</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338,267</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1739033132"/>
                  </a:ext>
                </a:extLst>
              </a:tr>
              <a:tr h="296063">
                <a:tc>
                  <a:txBody>
                    <a:bodyPr/>
                    <a:lstStyle/>
                    <a:p>
                      <a:pPr algn="ctr" rtl="0">
                        <a:lnSpc>
                          <a:spcPct val="107000"/>
                        </a:lnSpc>
                        <a:spcAft>
                          <a:spcPts val="800"/>
                        </a:spcAft>
                      </a:pPr>
                      <a:r>
                        <a:rPr lang="en-US" sz="1800">
                          <a:effectLst/>
                        </a:rPr>
                        <a:t>27</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52216" marR="52216" marT="0" marB="0"/>
                </a:tc>
                <a:tc>
                  <a:txBody>
                    <a:bodyPr/>
                    <a:lstStyle/>
                    <a:p>
                      <a:pPr algn="ctr" rtl="1" fontAlgn="ctr"/>
                      <a:r>
                        <a:rPr lang="fa-IR" sz="1600" b="1" u="none" strike="noStrike">
                          <a:solidFill>
                            <a:srgbClr val="000000"/>
                          </a:solidFill>
                          <a:effectLst/>
                        </a:rPr>
                        <a:t>بحرين</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42,140</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186,702</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1292522419"/>
                  </a:ext>
                </a:extLst>
              </a:tr>
              <a:tr h="296063">
                <a:tc>
                  <a:txBody>
                    <a:bodyPr/>
                    <a:lstStyle/>
                    <a:p>
                      <a:pPr algn="ctr" rtl="0">
                        <a:lnSpc>
                          <a:spcPct val="107000"/>
                        </a:lnSpc>
                        <a:spcAft>
                          <a:spcPts val="800"/>
                        </a:spcAft>
                      </a:pPr>
                      <a:r>
                        <a:rPr lang="en-US" sz="1800">
                          <a:effectLst/>
                        </a:rPr>
                        <a:t>28</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52216" marR="52216" marT="0" marB="0"/>
                </a:tc>
                <a:tc>
                  <a:txBody>
                    <a:bodyPr/>
                    <a:lstStyle/>
                    <a:p>
                      <a:pPr algn="ctr" rtl="1" fontAlgn="ctr"/>
                      <a:r>
                        <a:rPr lang="fa-IR" sz="1600" b="1" u="none" strike="noStrike" dirty="0">
                          <a:solidFill>
                            <a:srgbClr val="000000"/>
                          </a:solidFill>
                          <a:effectLst/>
                        </a:rPr>
                        <a:t>هلند</a:t>
                      </a:r>
                      <a:endParaRPr lang="fa-IR"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dirty="0">
                          <a:solidFill>
                            <a:srgbClr val="000000"/>
                          </a:solidFill>
                          <a:effectLst/>
                        </a:rPr>
                        <a:t>284</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172,800</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4109870875"/>
                  </a:ext>
                </a:extLst>
              </a:tr>
              <a:tr h="296063">
                <a:tc>
                  <a:txBody>
                    <a:bodyPr/>
                    <a:lstStyle/>
                    <a:p>
                      <a:pPr algn="ctr" rtl="0">
                        <a:lnSpc>
                          <a:spcPct val="107000"/>
                        </a:lnSpc>
                        <a:spcAft>
                          <a:spcPts val="800"/>
                        </a:spcAft>
                      </a:pPr>
                      <a:r>
                        <a:rPr lang="en-US" sz="1800">
                          <a:effectLst/>
                        </a:rPr>
                        <a:t>29</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52216" marR="52216" marT="0" marB="0"/>
                </a:tc>
                <a:tc>
                  <a:txBody>
                    <a:bodyPr/>
                    <a:lstStyle/>
                    <a:p>
                      <a:pPr algn="ctr" rtl="1" fontAlgn="ctr"/>
                      <a:r>
                        <a:rPr lang="fa-IR" sz="1600" b="1" u="none" strike="noStrike">
                          <a:solidFill>
                            <a:srgbClr val="000000"/>
                          </a:solidFill>
                          <a:effectLst/>
                        </a:rPr>
                        <a:t>ژاپن</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993</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171,121</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3883939237"/>
                  </a:ext>
                </a:extLst>
              </a:tr>
              <a:tr h="296063">
                <a:tc>
                  <a:txBody>
                    <a:bodyPr/>
                    <a:lstStyle/>
                    <a:p>
                      <a:pPr algn="ctr" rtl="0">
                        <a:lnSpc>
                          <a:spcPct val="107000"/>
                        </a:lnSpc>
                        <a:spcAft>
                          <a:spcPts val="800"/>
                        </a:spcAft>
                      </a:pPr>
                      <a:r>
                        <a:rPr lang="en-US" sz="1800">
                          <a:effectLst/>
                        </a:rPr>
                        <a:t>30</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52216" marR="52216" marT="0" marB="0"/>
                </a:tc>
                <a:tc>
                  <a:txBody>
                    <a:bodyPr/>
                    <a:lstStyle/>
                    <a:p>
                      <a:pPr algn="ctr" rtl="1" fontAlgn="ctr"/>
                      <a:r>
                        <a:rPr lang="fa-IR" sz="1600" b="1" u="none" strike="noStrike">
                          <a:solidFill>
                            <a:srgbClr val="000000"/>
                          </a:solidFill>
                          <a:effectLst/>
                        </a:rPr>
                        <a:t>آلمان</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1,884</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155,397</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4051494608"/>
                  </a:ext>
                </a:extLst>
              </a:tr>
              <a:tr h="296063">
                <a:tc>
                  <a:txBody>
                    <a:bodyPr/>
                    <a:lstStyle/>
                    <a:p>
                      <a:pPr algn="ctr" rtl="0">
                        <a:lnSpc>
                          <a:spcPct val="107000"/>
                        </a:lnSpc>
                        <a:spcAft>
                          <a:spcPts val="800"/>
                        </a:spcAft>
                      </a:pPr>
                      <a:r>
                        <a:rPr lang="en-US" sz="1800">
                          <a:effectLst/>
                        </a:rPr>
                        <a:t>31</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52216" marR="52216" marT="0" marB="0"/>
                </a:tc>
                <a:tc>
                  <a:txBody>
                    <a:bodyPr/>
                    <a:lstStyle/>
                    <a:p>
                      <a:pPr algn="ctr" rtl="1" fontAlgn="ctr"/>
                      <a:r>
                        <a:rPr lang="fa-IR" sz="1600" b="1" u="none" strike="noStrike">
                          <a:solidFill>
                            <a:srgbClr val="000000"/>
                          </a:solidFill>
                          <a:effectLst/>
                        </a:rPr>
                        <a:t>اسپانيا</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29,024</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154,089</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1997671664"/>
                  </a:ext>
                </a:extLst>
              </a:tr>
              <a:tr h="296063">
                <a:tc>
                  <a:txBody>
                    <a:bodyPr/>
                    <a:lstStyle/>
                    <a:p>
                      <a:pPr algn="ctr" rtl="0">
                        <a:lnSpc>
                          <a:spcPct val="107000"/>
                        </a:lnSpc>
                        <a:spcAft>
                          <a:spcPts val="800"/>
                        </a:spcAft>
                      </a:pPr>
                      <a:r>
                        <a:rPr lang="en-US" sz="1800">
                          <a:effectLst/>
                        </a:rPr>
                        <a:t>32</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52216" marR="52216" marT="0" marB="0"/>
                </a:tc>
                <a:tc>
                  <a:txBody>
                    <a:bodyPr/>
                    <a:lstStyle/>
                    <a:p>
                      <a:pPr algn="ctr" rtl="1" fontAlgn="ctr"/>
                      <a:r>
                        <a:rPr lang="fa-IR" sz="1600" b="1" u="none" strike="noStrike">
                          <a:solidFill>
                            <a:srgbClr val="000000"/>
                          </a:solidFill>
                          <a:effectLst/>
                        </a:rPr>
                        <a:t>کانادا</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dirty="0">
                          <a:solidFill>
                            <a:srgbClr val="000000"/>
                          </a:solidFill>
                          <a:effectLst/>
                        </a:rPr>
                        <a:t>7,713</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137,961</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2313716907"/>
                  </a:ext>
                </a:extLst>
              </a:tr>
              <a:tr h="296063">
                <a:tc>
                  <a:txBody>
                    <a:bodyPr/>
                    <a:lstStyle/>
                    <a:p>
                      <a:pPr algn="ctr" rtl="0">
                        <a:lnSpc>
                          <a:spcPct val="107000"/>
                        </a:lnSpc>
                        <a:spcAft>
                          <a:spcPts val="800"/>
                        </a:spcAft>
                      </a:pPr>
                      <a:r>
                        <a:rPr lang="en-US" sz="1800">
                          <a:effectLst/>
                        </a:rPr>
                        <a:t>33</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52216" marR="52216" marT="0" marB="0"/>
                </a:tc>
                <a:tc>
                  <a:txBody>
                    <a:bodyPr/>
                    <a:lstStyle/>
                    <a:p>
                      <a:pPr algn="ctr" rtl="1" fontAlgn="ctr"/>
                      <a:r>
                        <a:rPr lang="fa-IR" sz="1600" b="1" u="none" strike="noStrike">
                          <a:solidFill>
                            <a:srgbClr val="000000"/>
                          </a:solidFill>
                          <a:effectLst/>
                        </a:rPr>
                        <a:t>کره (جنوبي)</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65,310</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127,929</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2941152634"/>
                  </a:ext>
                </a:extLst>
              </a:tr>
              <a:tr h="296063">
                <a:tc>
                  <a:txBody>
                    <a:bodyPr/>
                    <a:lstStyle/>
                    <a:p>
                      <a:pPr algn="ctr" rtl="0">
                        <a:lnSpc>
                          <a:spcPct val="107000"/>
                        </a:lnSpc>
                        <a:spcAft>
                          <a:spcPts val="800"/>
                        </a:spcAft>
                      </a:pPr>
                      <a:r>
                        <a:rPr lang="en-US" sz="1800">
                          <a:effectLst/>
                        </a:rPr>
                        <a:t>34</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52216" marR="52216" marT="0" marB="0"/>
                </a:tc>
                <a:tc>
                  <a:txBody>
                    <a:bodyPr/>
                    <a:lstStyle/>
                    <a:p>
                      <a:pPr algn="ctr" rtl="1" fontAlgn="ctr"/>
                      <a:r>
                        <a:rPr lang="fa-IR" sz="1600" b="1" u="none" strike="noStrike">
                          <a:solidFill>
                            <a:srgbClr val="000000"/>
                          </a:solidFill>
                          <a:effectLst/>
                        </a:rPr>
                        <a:t>گرجستان</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99,333</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dirty="0">
                          <a:solidFill>
                            <a:srgbClr val="000000"/>
                          </a:solidFill>
                          <a:effectLst/>
                        </a:rPr>
                        <a:t>117,586</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1932873424"/>
                  </a:ext>
                </a:extLst>
              </a:tr>
              <a:tr h="296063">
                <a:tc>
                  <a:txBody>
                    <a:bodyPr/>
                    <a:lstStyle/>
                    <a:p>
                      <a:pPr algn="ctr" rtl="0">
                        <a:lnSpc>
                          <a:spcPct val="107000"/>
                        </a:lnSpc>
                        <a:spcAft>
                          <a:spcPts val="800"/>
                        </a:spcAft>
                      </a:pPr>
                      <a:r>
                        <a:rPr lang="en-US" sz="1800">
                          <a:effectLst/>
                        </a:rPr>
                        <a:t>35</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52216" marR="52216" marT="0" marB="0"/>
                </a:tc>
                <a:tc>
                  <a:txBody>
                    <a:bodyPr/>
                    <a:lstStyle/>
                    <a:p>
                      <a:pPr algn="ctr" rtl="1" fontAlgn="ctr"/>
                      <a:r>
                        <a:rPr lang="fa-IR" sz="1600" b="1" u="none" strike="noStrike">
                          <a:solidFill>
                            <a:srgbClr val="000000"/>
                          </a:solidFill>
                          <a:effectLst/>
                        </a:rPr>
                        <a:t>سويس</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dirty="0">
                          <a:solidFill>
                            <a:srgbClr val="000000"/>
                          </a:solidFill>
                          <a:effectLst/>
                        </a:rPr>
                        <a:t>193</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115,255</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3510892680"/>
                  </a:ext>
                </a:extLst>
              </a:tr>
              <a:tr h="296063">
                <a:tc>
                  <a:txBody>
                    <a:bodyPr/>
                    <a:lstStyle/>
                    <a:p>
                      <a:pPr algn="ctr" rtl="0">
                        <a:lnSpc>
                          <a:spcPct val="107000"/>
                        </a:lnSpc>
                        <a:spcAft>
                          <a:spcPts val="800"/>
                        </a:spcAft>
                      </a:pPr>
                      <a:r>
                        <a:rPr lang="en-US" sz="1800">
                          <a:effectLst/>
                        </a:rPr>
                        <a:t>36</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52216" marR="52216" marT="0" marB="0"/>
                </a:tc>
                <a:tc>
                  <a:txBody>
                    <a:bodyPr/>
                    <a:lstStyle/>
                    <a:p>
                      <a:pPr algn="ctr" rtl="1" fontAlgn="ctr"/>
                      <a:r>
                        <a:rPr lang="fa-IR" sz="1600" b="1" u="none" strike="noStrike">
                          <a:solidFill>
                            <a:srgbClr val="000000"/>
                          </a:solidFill>
                          <a:effectLst/>
                        </a:rPr>
                        <a:t>سنگاپور</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dirty="0">
                          <a:solidFill>
                            <a:srgbClr val="000000"/>
                          </a:solidFill>
                          <a:effectLst/>
                        </a:rPr>
                        <a:t>6,706</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93,774</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70946960"/>
                  </a:ext>
                </a:extLst>
              </a:tr>
              <a:tr h="296063">
                <a:tc>
                  <a:txBody>
                    <a:bodyPr/>
                    <a:lstStyle/>
                    <a:p>
                      <a:pPr algn="ctr" rtl="0">
                        <a:lnSpc>
                          <a:spcPct val="107000"/>
                        </a:lnSpc>
                        <a:spcAft>
                          <a:spcPts val="800"/>
                        </a:spcAft>
                      </a:pPr>
                      <a:r>
                        <a:rPr lang="en-US" sz="1800">
                          <a:effectLst/>
                        </a:rPr>
                        <a:t>37</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52216" marR="52216" marT="0" marB="0"/>
                </a:tc>
                <a:tc>
                  <a:txBody>
                    <a:bodyPr/>
                    <a:lstStyle/>
                    <a:p>
                      <a:pPr algn="ctr" rtl="1" fontAlgn="ctr"/>
                      <a:r>
                        <a:rPr lang="fa-IR" sz="1600" b="1" u="none" strike="noStrike">
                          <a:solidFill>
                            <a:srgbClr val="000000"/>
                          </a:solidFill>
                          <a:effectLst/>
                        </a:rPr>
                        <a:t>ونزوئلا</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15,646</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86,422</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2253491708"/>
                  </a:ext>
                </a:extLst>
              </a:tr>
              <a:tr h="296063">
                <a:tc>
                  <a:txBody>
                    <a:bodyPr/>
                    <a:lstStyle/>
                    <a:p>
                      <a:pPr algn="ctr" rtl="0">
                        <a:lnSpc>
                          <a:spcPct val="107000"/>
                        </a:lnSpc>
                        <a:spcAft>
                          <a:spcPts val="800"/>
                        </a:spcAft>
                      </a:pPr>
                      <a:r>
                        <a:rPr lang="en-US" sz="1800">
                          <a:effectLst/>
                        </a:rPr>
                        <a:t>38</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52216" marR="52216" marT="0" marB="0"/>
                </a:tc>
                <a:tc>
                  <a:txBody>
                    <a:bodyPr/>
                    <a:lstStyle/>
                    <a:p>
                      <a:pPr algn="ctr" rtl="1" fontAlgn="ctr"/>
                      <a:r>
                        <a:rPr lang="fa-IR" sz="1600" b="1" u="none" strike="noStrike" dirty="0">
                          <a:solidFill>
                            <a:srgbClr val="000000"/>
                          </a:solidFill>
                          <a:effectLst/>
                        </a:rPr>
                        <a:t>استراليا</a:t>
                      </a:r>
                      <a:endParaRPr lang="fa-IR"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2,996</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76,639</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3923605887"/>
                  </a:ext>
                </a:extLst>
              </a:tr>
              <a:tr h="296063">
                <a:tc>
                  <a:txBody>
                    <a:bodyPr/>
                    <a:lstStyle/>
                    <a:p>
                      <a:pPr algn="ctr" rtl="0">
                        <a:lnSpc>
                          <a:spcPct val="107000"/>
                        </a:lnSpc>
                        <a:spcAft>
                          <a:spcPts val="800"/>
                        </a:spcAft>
                      </a:pPr>
                      <a:r>
                        <a:rPr lang="en-US" sz="1800">
                          <a:effectLst/>
                        </a:rPr>
                        <a:t>39</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52216" marR="52216" marT="0" marB="0"/>
                </a:tc>
                <a:tc>
                  <a:txBody>
                    <a:bodyPr/>
                    <a:lstStyle/>
                    <a:p>
                      <a:pPr algn="ctr" rtl="1" fontAlgn="ctr"/>
                      <a:r>
                        <a:rPr lang="fa-IR" sz="1600" b="1" u="none" strike="noStrike">
                          <a:solidFill>
                            <a:srgbClr val="000000"/>
                          </a:solidFill>
                          <a:effectLst/>
                        </a:rPr>
                        <a:t>ایتالیا</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20,766</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68,950</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398579123"/>
                  </a:ext>
                </a:extLst>
              </a:tr>
              <a:tr h="296063">
                <a:tc>
                  <a:txBody>
                    <a:bodyPr/>
                    <a:lstStyle/>
                    <a:p>
                      <a:pPr algn="ctr" rtl="0">
                        <a:lnSpc>
                          <a:spcPct val="107000"/>
                        </a:lnSpc>
                        <a:spcAft>
                          <a:spcPts val="800"/>
                        </a:spcAft>
                      </a:pPr>
                      <a:r>
                        <a:rPr lang="en-US" sz="1800">
                          <a:effectLst/>
                        </a:rPr>
                        <a:t>40</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52216" marR="52216" marT="0" marB="0"/>
                </a:tc>
                <a:tc>
                  <a:txBody>
                    <a:bodyPr/>
                    <a:lstStyle/>
                    <a:p>
                      <a:pPr algn="ctr" rtl="1" fontAlgn="ctr"/>
                      <a:r>
                        <a:rPr lang="fa-IR" sz="1600" b="1" u="none" strike="noStrike">
                          <a:solidFill>
                            <a:srgbClr val="000000"/>
                          </a:solidFill>
                          <a:effectLst/>
                        </a:rPr>
                        <a:t>پرتغال</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112</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dirty="0">
                          <a:solidFill>
                            <a:srgbClr val="000000"/>
                          </a:solidFill>
                          <a:effectLst/>
                        </a:rPr>
                        <a:t>68,925</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2256074186"/>
                  </a:ext>
                </a:extLst>
              </a:tr>
            </a:tbl>
          </a:graphicData>
        </a:graphic>
      </p:graphicFrame>
    </p:spTree>
    <p:extLst>
      <p:ext uri="{BB962C8B-B14F-4D97-AF65-F5344CB8AC3E}">
        <p14:creationId xmlns:p14="http://schemas.microsoft.com/office/powerpoint/2010/main" val="41606540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BE71B09-6284-4C31-A5CE-D1EC1E026716}"/>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5" name="TextBox 4">
            <a:extLst>
              <a:ext uri="{FF2B5EF4-FFF2-40B4-BE49-F238E27FC236}">
                <a16:creationId xmlns:a16="http://schemas.microsoft.com/office/drawing/2014/main" id="{2C0DE913-4235-44FA-9657-0468193941A6}"/>
              </a:ext>
            </a:extLst>
          </p:cNvPr>
          <p:cNvSpPr txBox="1"/>
          <p:nvPr/>
        </p:nvSpPr>
        <p:spPr>
          <a:xfrm>
            <a:off x="2158390" y="321350"/>
            <a:ext cx="7875217" cy="355803"/>
          </a:xfrm>
          <a:prstGeom prst="rect">
            <a:avLst/>
          </a:prstGeom>
          <a:noFill/>
        </p:spPr>
        <p:txBody>
          <a:bodyPr wrap="square">
            <a:spAutoFit/>
          </a:bodyPr>
          <a:lstStyle/>
          <a:p>
            <a:pPr algn="ctr" rtl="1">
              <a:lnSpc>
                <a:spcPct val="107000"/>
              </a:lnSpc>
              <a:spcAft>
                <a:spcPts val="800"/>
              </a:spcAft>
            </a:pPr>
            <a:r>
              <a:rPr lang="fa-IR" sz="1600" b="1" dirty="0">
                <a:effectLst/>
                <a:latin typeface="Calibri" panose="020F0502020204030204" pitchFamily="34" charset="0"/>
                <a:ea typeface="Calibri" panose="020F0502020204030204" pitchFamily="34" charset="0"/>
                <a:cs typeface="B Titr" panose="00000700000000000000" pitchFamily="2" charset="-78"/>
              </a:rPr>
              <a:t>ادامه جدول 3 - ارزش صادرات آبزیان ایران در سال 1402 به تفکیک کشور (مرجع: سایت گمرک ج.ا.ا)</a:t>
            </a:r>
            <a:endParaRPr lang="en-US" sz="16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6" name="Table 5">
            <a:extLst>
              <a:ext uri="{FF2B5EF4-FFF2-40B4-BE49-F238E27FC236}">
                <a16:creationId xmlns:a16="http://schemas.microsoft.com/office/drawing/2014/main" id="{426878DD-27DC-48D7-AC4A-81D7D7ACDC46}"/>
              </a:ext>
            </a:extLst>
          </p:cNvPr>
          <p:cNvGraphicFramePr>
            <a:graphicFrameLocks noGrp="1"/>
          </p:cNvGraphicFramePr>
          <p:nvPr>
            <p:extLst>
              <p:ext uri="{D42A27DB-BD31-4B8C-83A1-F6EECF244321}">
                <p14:modId xmlns:p14="http://schemas.microsoft.com/office/powerpoint/2010/main" val="2341604971"/>
              </p:ext>
            </p:extLst>
          </p:nvPr>
        </p:nvGraphicFramePr>
        <p:xfrm>
          <a:off x="2701837" y="684211"/>
          <a:ext cx="6788322" cy="6101409"/>
        </p:xfrm>
        <a:graphic>
          <a:graphicData uri="http://schemas.openxmlformats.org/drawingml/2006/table">
            <a:tbl>
              <a:tblPr rtl="1" firstRow="1" firstCol="1" bandRow="1">
                <a:tableStyleId>{7DF18680-E054-41AD-8BC1-D1AEF772440D}</a:tableStyleId>
              </a:tblPr>
              <a:tblGrid>
                <a:gridCol w="722171">
                  <a:extLst>
                    <a:ext uri="{9D8B030D-6E8A-4147-A177-3AD203B41FA5}">
                      <a16:colId xmlns:a16="http://schemas.microsoft.com/office/drawing/2014/main" val="3991171617"/>
                    </a:ext>
                  </a:extLst>
                </a:gridCol>
                <a:gridCol w="2099045">
                  <a:extLst>
                    <a:ext uri="{9D8B030D-6E8A-4147-A177-3AD203B41FA5}">
                      <a16:colId xmlns:a16="http://schemas.microsoft.com/office/drawing/2014/main" val="3012762088"/>
                    </a:ext>
                  </a:extLst>
                </a:gridCol>
                <a:gridCol w="1879156">
                  <a:extLst>
                    <a:ext uri="{9D8B030D-6E8A-4147-A177-3AD203B41FA5}">
                      <a16:colId xmlns:a16="http://schemas.microsoft.com/office/drawing/2014/main" val="1268967355"/>
                    </a:ext>
                  </a:extLst>
                </a:gridCol>
                <a:gridCol w="2087950">
                  <a:extLst>
                    <a:ext uri="{9D8B030D-6E8A-4147-A177-3AD203B41FA5}">
                      <a16:colId xmlns:a16="http://schemas.microsoft.com/office/drawing/2014/main" val="2780885641"/>
                    </a:ext>
                  </a:extLst>
                </a:gridCol>
              </a:tblGrid>
              <a:tr h="286679">
                <a:tc>
                  <a:txBody>
                    <a:bodyPr/>
                    <a:lstStyle/>
                    <a:p>
                      <a:pPr algn="ctr" rtl="0">
                        <a:lnSpc>
                          <a:spcPct val="107000"/>
                        </a:lnSpc>
                        <a:spcAft>
                          <a:spcPts val="800"/>
                        </a:spcAft>
                      </a:pPr>
                      <a:r>
                        <a:rPr lang="en-US" sz="1800">
                          <a:effectLst/>
                        </a:rPr>
                        <a:t>41</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فرانسه</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186</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63,383</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2018956876"/>
                  </a:ext>
                </a:extLst>
              </a:tr>
              <a:tr h="286679">
                <a:tc>
                  <a:txBody>
                    <a:bodyPr/>
                    <a:lstStyle/>
                    <a:p>
                      <a:pPr algn="ctr" rtl="0">
                        <a:lnSpc>
                          <a:spcPct val="107000"/>
                        </a:lnSpc>
                        <a:spcAft>
                          <a:spcPts val="800"/>
                        </a:spcAft>
                      </a:pPr>
                      <a:r>
                        <a:rPr lang="en-US" sz="1800">
                          <a:effectLst/>
                        </a:rPr>
                        <a:t>42</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کامرون</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55,735</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55,709</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1683011073"/>
                  </a:ext>
                </a:extLst>
              </a:tr>
              <a:tr h="286679">
                <a:tc>
                  <a:txBody>
                    <a:bodyPr/>
                    <a:lstStyle/>
                    <a:p>
                      <a:pPr algn="ctr" rtl="0">
                        <a:lnSpc>
                          <a:spcPct val="107000"/>
                        </a:lnSpc>
                        <a:spcAft>
                          <a:spcPts val="800"/>
                        </a:spcAft>
                      </a:pPr>
                      <a:r>
                        <a:rPr lang="en-US" sz="1800">
                          <a:effectLst/>
                        </a:rPr>
                        <a:t>43</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dirty="0">
                          <a:solidFill>
                            <a:srgbClr val="000000"/>
                          </a:solidFill>
                          <a:effectLst/>
                        </a:rPr>
                        <a:t>مالي</a:t>
                      </a:r>
                      <a:endParaRPr lang="fa-IR"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19,440</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55,080</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1883906060"/>
                  </a:ext>
                </a:extLst>
              </a:tr>
              <a:tr h="286679">
                <a:tc>
                  <a:txBody>
                    <a:bodyPr/>
                    <a:lstStyle/>
                    <a:p>
                      <a:pPr algn="ctr" rtl="0">
                        <a:lnSpc>
                          <a:spcPct val="107000"/>
                        </a:lnSpc>
                        <a:spcAft>
                          <a:spcPts val="800"/>
                        </a:spcAft>
                      </a:pPr>
                      <a:r>
                        <a:rPr lang="en-US" sz="1800">
                          <a:effectLst/>
                        </a:rPr>
                        <a:t>44</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جمهوري چک</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26,000</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50,548</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1469657215"/>
                  </a:ext>
                </a:extLst>
              </a:tr>
              <a:tr h="286679">
                <a:tc>
                  <a:txBody>
                    <a:bodyPr/>
                    <a:lstStyle/>
                    <a:p>
                      <a:pPr algn="ctr" rtl="0">
                        <a:lnSpc>
                          <a:spcPct val="107000"/>
                        </a:lnSpc>
                        <a:spcAft>
                          <a:spcPts val="800"/>
                        </a:spcAft>
                      </a:pPr>
                      <a:r>
                        <a:rPr lang="en-US" sz="1800">
                          <a:effectLst/>
                        </a:rPr>
                        <a:t>45</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برزيل</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75</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41,979</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3109742563"/>
                  </a:ext>
                </a:extLst>
              </a:tr>
              <a:tr h="286679">
                <a:tc>
                  <a:txBody>
                    <a:bodyPr/>
                    <a:lstStyle/>
                    <a:p>
                      <a:pPr algn="ctr" rtl="0">
                        <a:lnSpc>
                          <a:spcPct val="107000"/>
                        </a:lnSpc>
                        <a:spcAft>
                          <a:spcPts val="800"/>
                        </a:spcAft>
                      </a:pPr>
                      <a:r>
                        <a:rPr lang="en-US" sz="1800">
                          <a:effectLst/>
                        </a:rPr>
                        <a:t>46</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بنگلادش</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52,000</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33,742</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1361688126"/>
                  </a:ext>
                </a:extLst>
              </a:tr>
              <a:tr h="286679">
                <a:tc>
                  <a:txBody>
                    <a:bodyPr/>
                    <a:lstStyle/>
                    <a:p>
                      <a:pPr algn="ctr" rtl="0">
                        <a:lnSpc>
                          <a:spcPct val="107000"/>
                        </a:lnSpc>
                        <a:spcAft>
                          <a:spcPts val="800"/>
                        </a:spcAft>
                      </a:pPr>
                      <a:r>
                        <a:rPr lang="en-US" sz="1800">
                          <a:effectLst/>
                        </a:rPr>
                        <a:t>47</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لوکزامبورگ</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52</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26,709</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317841049"/>
                  </a:ext>
                </a:extLst>
              </a:tr>
              <a:tr h="286679">
                <a:tc>
                  <a:txBody>
                    <a:bodyPr/>
                    <a:lstStyle/>
                    <a:p>
                      <a:pPr algn="ctr" rtl="0">
                        <a:lnSpc>
                          <a:spcPct val="107000"/>
                        </a:lnSpc>
                        <a:spcAft>
                          <a:spcPts val="800"/>
                        </a:spcAft>
                      </a:pPr>
                      <a:r>
                        <a:rPr lang="en-US" sz="1800">
                          <a:effectLst/>
                        </a:rPr>
                        <a:t>48</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مکزيک</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33</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22,573</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3850163100"/>
                  </a:ext>
                </a:extLst>
              </a:tr>
              <a:tr h="286679">
                <a:tc>
                  <a:txBody>
                    <a:bodyPr/>
                    <a:lstStyle/>
                    <a:p>
                      <a:pPr algn="ctr" rtl="0">
                        <a:lnSpc>
                          <a:spcPct val="107000"/>
                        </a:lnSpc>
                        <a:spcAft>
                          <a:spcPts val="800"/>
                        </a:spcAft>
                      </a:pPr>
                      <a:r>
                        <a:rPr lang="en-US" sz="1800">
                          <a:effectLst/>
                        </a:rPr>
                        <a:t>49</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بلاروس</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10,600</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22,282</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3975160827"/>
                  </a:ext>
                </a:extLst>
              </a:tr>
              <a:tr h="286679">
                <a:tc>
                  <a:txBody>
                    <a:bodyPr/>
                    <a:lstStyle/>
                    <a:p>
                      <a:pPr algn="ctr" rtl="0">
                        <a:lnSpc>
                          <a:spcPct val="107000"/>
                        </a:lnSpc>
                        <a:spcAft>
                          <a:spcPts val="800"/>
                        </a:spcAft>
                      </a:pPr>
                      <a:r>
                        <a:rPr lang="en-US" sz="1800">
                          <a:effectLst/>
                        </a:rPr>
                        <a:t>50</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آلباني</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19</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dirty="0">
                          <a:solidFill>
                            <a:srgbClr val="000000"/>
                          </a:solidFill>
                          <a:effectLst/>
                        </a:rPr>
                        <a:t>11,774</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1021200313"/>
                  </a:ext>
                </a:extLst>
              </a:tr>
              <a:tr h="286679">
                <a:tc>
                  <a:txBody>
                    <a:bodyPr/>
                    <a:lstStyle/>
                    <a:p>
                      <a:pPr algn="ctr" rtl="0">
                        <a:lnSpc>
                          <a:spcPct val="107000"/>
                        </a:lnSpc>
                        <a:spcAft>
                          <a:spcPts val="800"/>
                        </a:spcAft>
                      </a:pPr>
                      <a:r>
                        <a:rPr lang="en-US" sz="1800">
                          <a:effectLst/>
                        </a:rPr>
                        <a:t>51</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تايوان</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18</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11,227</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2160508484"/>
                  </a:ext>
                </a:extLst>
              </a:tr>
              <a:tr h="286679">
                <a:tc>
                  <a:txBody>
                    <a:bodyPr/>
                    <a:lstStyle/>
                    <a:p>
                      <a:pPr algn="ctr" rtl="0">
                        <a:lnSpc>
                          <a:spcPct val="107000"/>
                        </a:lnSpc>
                        <a:spcAft>
                          <a:spcPts val="800"/>
                        </a:spcAft>
                      </a:pPr>
                      <a:r>
                        <a:rPr lang="en-US" sz="1800">
                          <a:effectLst/>
                        </a:rPr>
                        <a:t>52</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فنلاند</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26</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5,037</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2104953687"/>
                  </a:ext>
                </a:extLst>
              </a:tr>
              <a:tr h="286679">
                <a:tc>
                  <a:txBody>
                    <a:bodyPr/>
                    <a:lstStyle/>
                    <a:p>
                      <a:pPr algn="ctr" rtl="0">
                        <a:lnSpc>
                          <a:spcPct val="107000"/>
                        </a:lnSpc>
                        <a:spcAft>
                          <a:spcPts val="800"/>
                        </a:spcAft>
                      </a:pPr>
                      <a:r>
                        <a:rPr lang="en-US" sz="1800">
                          <a:effectLst/>
                        </a:rPr>
                        <a:t>53</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يونان</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5</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3,695</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967037375"/>
                  </a:ext>
                </a:extLst>
              </a:tr>
              <a:tr h="286069">
                <a:tc>
                  <a:txBody>
                    <a:bodyPr/>
                    <a:lstStyle/>
                    <a:p>
                      <a:pPr algn="ctr" rtl="1">
                        <a:lnSpc>
                          <a:spcPct val="107000"/>
                        </a:lnSpc>
                        <a:spcAft>
                          <a:spcPts val="800"/>
                        </a:spcAft>
                      </a:pPr>
                      <a:r>
                        <a:rPr lang="fa-IR" sz="1800">
                          <a:effectLst/>
                        </a:rPr>
                        <a:t>54</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روماني</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262</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3,597</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1491872731"/>
                  </a:ext>
                </a:extLst>
              </a:tr>
              <a:tr h="286069">
                <a:tc>
                  <a:txBody>
                    <a:bodyPr/>
                    <a:lstStyle/>
                    <a:p>
                      <a:pPr algn="ctr" rtl="1">
                        <a:lnSpc>
                          <a:spcPct val="107000"/>
                        </a:lnSpc>
                        <a:spcAft>
                          <a:spcPts val="800"/>
                        </a:spcAft>
                      </a:pPr>
                      <a:r>
                        <a:rPr lang="fa-IR" sz="1800">
                          <a:effectLst/>
                        </a:rPr>
                        <a:t>55</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انگلستان (بريتانيا)</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966</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3,076</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3050363513"/>
                  </a:ext>
                </a:extLst>
              </a:tr>
              <a:tr h="286069">
                <a:tc>
                  <a:txBody>
                    <a:bodyPr/>
                    <a:lstStyle/>
                    <a:p>
                      <a:pPr algn="ctr" rtl="1">
                        <a:lnSpc>
                          <a:spcPct val="107000"/>
                        </a:lnSpc>
                        <a:spcAft>
                          <a:spcPts val="800"/>
                        </a:spcAft>
                      </a:pPr>
                      <a:r>
                        <a:rPr lang="fa-IR" sz="1800">
                          <a:effectLst/>
                        </a:rPr>
                        <a:t>56</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استوني</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4</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2,956</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515910823"/>
                  </a:ext>
                </a:extLst>
              </a:tr>
              <a:tr h="286069">
                <a:tc>
                  <a:txBody>
                    <a:bodyPr/>
                    <a:lstStyle/>
                    <a:p>
                      <a:pPr algn="ctr" rtl="1">
                        <a:lnSpc>
                          <a:spcPct val="107000"/>
                        </a:lnSpc>
                        <a:spcAft>
                          <a:spcPts val="800"/>
                        </a:spcAft>
                      </a:pPr>
                      <a:r>
                        <a:rPr lang="fa-IR" sz="1800">
                          <a:effectLst/>
                        </a:rPr>
                        <a:t>57</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هند</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1,660</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1,991</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4085842691"/>
                  </a:ext>
                </a:extLst>
              </a:tr>
              <a:tr h="286679">
                <a:tc>
                  <a:txBody>
                    <a:bodyPr/>
                    <a:lstStyle/>
                    <a:p>
                      <a:pPr algn="ctr" rtl="0">
                        <a:lnSpc>
                          <a:spcPct val="107000"/>
                        </a:lnSpc>
                        <a:spcAft>
                          <a:spcPts val="800"/>
                        </a:spcAft>
                      </a:pPr>
                      <a:r>
                        <a:rPr lang="en-US" sz="1800">
                          <a:effectLst/>
                        </a:rPr>
                        <a:t>58</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dirty="0">
                          <a:solidFill>
                            <a:srgbClr val="000000"/>
                          </a:solidFill>
                          <a:effectLst/>
                        </a:rPr>
                        <a:t>کرواسي</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2</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1,194</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759307128"/>
                  </a:ext>
                </a:extLst>
              </a:tr>
              <a:tr h="286679">
                <a:tc>
                  <a:txBody>
                    <a:bodyPr/>
                    <a:lstStyle/>
                    <a:p>
                      <a:pPr algn="ctr" rtl="0">
                        <a:lnSpc>
                          <a:spcPct val="107000"/>
                        </a:lnSpc>
                        <a:spcAft>
                          <a:spcPts val="800"/>
                        </a:spcAft>
                      </a:pPr>
                      <a:r>
                        <a:rPr lang="en-US" sz="1800">
                          <a:effectLst/>
                        </a:rPr>
                        <a:t>59</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دانمارک</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16</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939</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896576211"/>
                  </a:ext>
                </a:extLst>
              </a:tr>
              <a:tr h="286679">
                <a:tc>
                  <a:txBody>
                    <a:bodyPr/>
                    <a:lstStyle/>
                    <a:p>
                      <a:pPr algn="ctr" rtl="0">
                        <a:lnSpc>
                          <a:spcPct val="107000"/>
                        </a:lnSpc>
                        <a:spcAft>
                          <a:spcPts val="800"/>
                        </a:spcAft>
                      </a:pPr>
                      <a:r>
                        <a:rPr lang="en-US" sz="1800">
                          <a:effectLst/>
                        </a:rPr>
                        <a:t>60</a:t>
                      </a:r>
                      <a:endParaRPr lang="en-US" sz="180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a:txBody>
                    <a:bodyPr/>
                    <a:lstStyle/>
                    <a:p>
                      <a:pPr algn="ctr" rtl="1" fontAlgn="ctr"/>
                      <a:r>
                        <a:rPr lang="fa-IR" sz="1600" b="1" u="none" strike="noStrike">
                          <a:solidFill>
                            <a:srgbClr val="000000"/>
                          </a:solidFill>
                          <a:effectLst/>
                        </a:rPr>
                        <a:t>سوئد</a:t>
                      </a:r>
                      <a:endParaRPr lang="fa-IR"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a:solidFill>
                            <a:srgbClr val="000000"/>
                          </a:solidFill>
                          <a:effectLst/>
                        </a:rPr>
                        <a:t>1</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b="1" u="none" strike="noStrike" dirty="0">
                          <a:solidFill>
                            <a:srgbClr val="000000"/>
                          </a:solidFill>
                          <a:effectLst/>
                        </a:rPr>
                        <a:t>737</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1194011124"/>
                  </a:ext>
                </a:extLst>
              </a:tr>
              <a:tr h="286069">
                <a:tc gridSpan="2">
                  <a:txBody>
                    <a:bodyPr/>
                    <a:lstStyle/>
                    <a:p>
                      <a:pPr algn="ctr" rtl="1">
                        <a:lnSpc>
                          <a:spcPct val="107000"/>
                        </a:lnSpc>
                        <a:spcAft>
                          <a:spcPts val="800"/>
                        </a:spcAft>
                      </a:pPr>
                      <a:r>
                        <a:rPr lang="fa-IR" sz="2400" dirty="0">
                          <a:effectLst/>
                        </a:rPr>
                        <a:t>جمع کل</a:t>
                      </a:r>
                      <a:endParaRPr lang="en-US" sz="2400" dirty="0">
                        <a:effectLst/>
                        <a:latin typeface="Calibri" panose="020F0502020204030204" pitchFamily="34" charset="0"/>
                        <a:ea typeface="Calibri" panose="020F0502020204030204" pitchFamily="34" charset="0"/>
                        <a:cs typeface="B Nazanin" panose="00000400000000000000" pitchFamily="2" charset="-78"/>
                      </a:endParaRPr>
                    </a:p>
                  </a:txBody>
                  <a:tcPr marL="49730" marR="49730" marT="0" marB="0"/>
                </a:tc>
                <a:tc hMerge="1">
                  <a:txBody>
                    <a:bodyPr/>
                    <a:lstStyle/>
                    <a:p>
                      <a:endParaRPr lang="en-US"/>
                    </a:p>
                  </a:txBody>
                  <a:tcPr/>
                </a:tc>
                <a:tc>
                  <a:txBody>
                    <a:bodyPr/>
                    <a:lstStyle/>
                    <a:p>
                      <a:pPr algn="ctr" rtl="0" fontAlgn="ctr"/>
                      <a:r>
                        <a:rPr lang="en-US" sz="2000" b="1" u="none" strike="noStrike" dirty="0">
                          <a:solidFill>
                            <a:srgbClr val="000000"/>
                          </a:solidFill>
                          <a:effectLst/>
                        </a:rPr>
                        <a:t>206,204,118</a:t>
                      </a:r>
                      <a:endParaRPr lang="en-US" sz="20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2000" b="1" u="none" strike="noStrike" dirty="0">
                          <a:solidFill>
                            <a:srgbClr val="000000"/>
                          </a:solidFill>
                          <a:effectLst/>
                        </a:rPr>
                        <a:t>371,879,229</a:t>
                      </a:r>
                      <a:endParaRPr lang="en-US" sz="20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1616390322"/>
                  </a:ext>
                </a:extLst>
              </a:tr>
            </a:tbl>
          </a:graphicData>
        </a:graphic>
      </p:graphicFrame>
    </p:spTree>
    <p:extLst>
      <p:ext uri="{BB962C8B-B14F-4D97-AF65-F5344CB8AC3E}">
        <p14:creationId xmlns:p14="http://schemas.microsoft.com/office/powerpoint/2010/main" val="16069296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4C38796-E257-43F8-AAFB-763A74E48B38}"/>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3" name="Content Placeholder 2">
            <a:extLst>
              <a:ext uri="{FF2B5EF4-FFF2-40B4-BE49-F238E27FC236}">
                <a16:creationId xmlns:a16="http://schemas.microsoft.com/office/drawing/2014/main" id="{2B2651A3-6E74-47D3-90CA-65C8E0BA9716}"/>
              </a:ext>
            </a:extLst>
          </p:cNvPr>
          <p:cNvSpPr>
            <a:spLocks noGrp="1"/>
          </p:cNvSpPr>
          <p:nvPr>
            <p:ph idx="1"/>
          </p:nvPr>
        </p:nvSpPr>
        <p:spPr>
          <a:xfrm>
            <a:off x="838200" y="488514"/>
            <a:ext cx="10515600" cy="6250489"/>
          </a:xfrm>
        </p:spPr>
        <p:txBody>
          <a:bodyPr>
            <a:normAutofit/>
          </a:bodyPr>
          <a:lstStyle/>
          <a:p>
            <a:pPr algn="just" rtl="1">
              <a:lnSpc>
                <a:spcPct val="107000"/>
              </a:lnSpc>
              <a:spcAft>
                <a:spcPts val="800"/>
              </a:spcAft>
            </a:pPr>
            <a:r>
              <a:rPr lang="fa-IR" b="1" dirty="0">
                <a:effectLst/>
                <a:latin typeface="Calibri" panose="020F0502020204030204" pitchFamily="34" charset="0"/>
                <a:ea typeface="Calibri" panose="020F0502020204030204" pitchFamily="34" charset="0"/>
                <a:cs typeface="B Titr" panose="00000700000000000000" pitchFamily="2" charset="-78"/>
              </a:rPr>
              <a:t>در سال 1402 و بر اساس آمار رسمی گمرک جمهوری اسلامی ایران، مجموع ارزش صادرات آبزیان کشور نزدیک به </a:t>
            </a:r>
            <a:r>
              <a:rPr lang="fa-IR" b="1" dirty="0">
                <a:solidFill>
                  <a:srgbClr val="FF0000"/>
                </a:solidFill>
                <a:effectLst/>
                <a:latin typeface="Calibri" panose="020F0502020204030204" pitchFamily="34" charset="0"/>
                <a:ea typeface="Calibri" panose="020F0502020204030204" pitchFamily="34" charset="0"/>
                <a:cs typeface="B Titr" panose="00000700000000000000" pitchFamily="2" charset="-78"/>
              </a:rPr>
              <a:t>372</a:t>
            </a:r>
            <a:r>
              <a:rPr lang="fa-IR" b="1" dirty="0">
                <a:effectLst/>
                <a:latin typeface="Calibri" panose="020F0502020204030204" pitchFamily="34" charset="0"/>
                <a:ea typeface="Calibri" panose="020F0502020204030204" pitchFamily="34" charset="0"/>
                <a:cs typeface="B Titr" panose="00000700000000000000" pitchFamily="2" charset="-78"/>
              </a:rPr>
              <a:t> میلیون دلار بوده است. </a:t>
            </a:r>
            <a:endParaRPr lang="fa-IR" b="1" dirty="0">
              <a:latin typeface="Calibri" panose="020F0502020204030204" pitchFamily="34" charset="0"/>
              <a:ea typeface="Calibri" panose="020F0502020204030204" pitchFamily="34" charset="0"/>
              <a:cs typeface="B Titr" panose="00000700000000000000" pitchFamily="2" charset="-78"/>
            </a:endParaRPr>
          </a:p>
          <a:p>
            <a:pPr algn="just" rtl="1">
              <a:lnSpc>
                <a:spcPct val="107000"/>
              </a:lnSpc>
              <a:spcAft>
                <a:spcPts val="800"/>
              </a:spcAft>
            </a:pPr>
            <a:r>
              <a:rPr lang="fa-IR" b="1" dirty="0">
                <a:effectLst/>
                <a:latin typeface="Calibri" panose="020F0502020204030204" pitchFamily="34" charset="0"/>
                <a:ea typeface="Calibri" panose="020F0502020204030204" pitchFamily="34" charset="0"/>
                <a:cs typeface="B Titr" panose="00000700000000000000" pitchFamily="2" charset="-78"/>
              </a:rPr>
              <a:t>صادرات آبزیان ایران از نظر مقداری  قریب </a:t>
            </a:r>
            <a:r>
              <a:rPr lang="fa-IR" b="1" dirty="0">
                <a:solidFill>
                  <a:srgbClr val="FF0000"/>
                </a:solidFill>
                <a:effectLst/>
                <a:latin typeface="Calibri" panose="020F0502020204030204" pitchFamily="34" charset="0"/>
                <a:ea typeface="Calibri" panose="020F0502020204030204" pitchFamily="34" charset="0"/>
                <a:cs typeface="B Titr" panose="00000700000000000000" pitchFamily="2" charset="-78"/>
              </a:rPr>
              <a:t>206</a:t>
            </a:r>
            <a:r>
              <a:rPr lang="fa-IR" b="1" dirty="0">
                <a:effectLst/>
                <a:latin typeface="Calibri" panose="020F0502020204030204" pitchFamily="34" charset="0"/>
                <a:ea typeface="Calibri" panose="020F0502020204030204" pitchFamily="34" charset="0"/>
                <a:cs typeface="B Titr" panose="00000700000000000000" pitchFamily="2" charset="-78"/>
              </a:rPr>
              <a:t> هزار تن بوده که از صادرات به </a:t>
            </a:r>
            <a:r>
              <a:rPr lang="fa-IR" b="1" dirty="0">
                <a:solidFill>
                  <a:srgbClr val="FF0000"/>
                </a:solidFill>
                <a:effectLst/>
                <a:latin typeface="Calibri" panose="020F0502020204030204" pitchFamily="34" charset="0"/>
                <a:ea typeface="Calibri" panose="020F0502020204030204" pitchFamily="34" charset="0"/>
                <a:cs typeface="B Titr" panose="00000700000000000000" pitchFamily="2" charset="-78"/>
              </a:rPr>
              <a:t>60</a:t>
            </a:r>
            <a:r>
              <a:rPr lang="fa-IR" b="1" dirty="0">
                <a:effectLst/>
                <a:latin typeface="Calibri" panose="020F0502020204030204" pitchFamily="34" charset="0"/>
                <a:ea typeface="Calibri" panose="020F0502020204030204" pitchFamily="34" charset="0"/>
                <a:cs typeface="B Titr" panose="00000700000000000000" pitchFamily="2" charset="-78"/>
              </a:rPr>
              <a:t> کشور جهان بدست آمده است. </a:t>
            </a:r>
            <a:endParaRPr lang="en-US"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fa-IR" b="1" dirty="0">
                <a:effectLst/>
                <a:latin typeface="Calibri" panose="020F0502020204030204" pitchFamily="34" charset="0"/>
                <a:ea typeface="Calibri" panose="020F0502020204030204" pitchFamily="34" charset="0"/>
                <a:cs typeface="B Titr" panose="00000700000000000000" pitchFamily="2" charset="-78"/>
              </a:rPr>
              <a:t> </a:t>
            </a:r>
            <a:r>
              <a:rPr lang="fa-IR" b="1" dirty="0">
                <a:solidFill>
                  <a:srgbClr val="FF0000"/>
                </a:solidFill>
                <a:latin typeface="Calibri" panose="020F0502020204030204" pitchFamily="34" charset="0"/>
                <a:ea typeface="Calibri" panose="020F0502020204030204" pitchFamily="34" charset="0"/>
                <a:cs typeface="B Titr" panose="00000700000000000000" pitchFamily="2" charset="-78"/>
              </a:rPr>
              <a:t>چهار</a:t>
            </a:r>
            <a:r>
              <a:rPr lang="fa-IR" b="1" dirty="0">
                <a:effectLst/>
                <a:latin typeface="Calibri" panose="020F0502020204030204" pitchFamily="34" charset="0"/>
                <a:ea typeface="Calibri" panose="020F0502020204030204" pitchFamily="34" charset="0"/>
                <a:cs typeface="B Titr" panose="00000700000000000000" pitchFamily="2" charset="-78"/>
              </a:rPr>
              <a:t> </a:t>
            </a:r>
            <a:r>
              <a:rPr lang="fa-IR" b="1" dirty="0">
                <a:solidFill>
                  <a:schemeClr val="tx1"/>
                </a:solidFill>
                <a:effectLst/>
                <a:latin typeface="Calibri" panose="020F0502020204030204" pitchFamily="34" charset="0"/>
                <a:ea typeface="Calibri" panose="020F0502020204030204" pitchFamily="34" charset="0"/>
                <a:cs typeface="B Titr" panose="00000700000000000000" pitchFamily="2" charset="-78"/>
              </a:rPr>
              <a:t>کشور جدید به مقاصد صادراتی کشور اضافه شده است و می توان گفت که تمام شاخص ها مثبت بوده است. </a:t>
            </a:r>
            <a:endParaRPr lang="en-US"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fa-IR" b="1" dirty="0">
                <a:solidFill>
                  <a:schemeClr val="tx1"/>
                </a:solidFill>
                <a:effectLst/>
                <a:latin typeface="Calibri" panose="020F0502020204030204" pitchFamily="34" charset="0"/>
                <a:ea typeface="Calibri" panose="020F0502020204030204" pitchFamily="34" charset="0"/>
                <a:cs typeface="B Titr" panose="00000700000000000000" pitchFamily="2" charset="-78"/>
              </a:rPr>
              <a:t>در سال 1402 کشور عراق در صدر مقصد صادراتی آبزیان ایران قرار گرفت. </a:t>
            </a:r>
            <a:r>
              <a:rPr lang="fa-IR" b="1" dirty="0">
                <a:solidFill>
                  <a:srgbClr val="FF0000"/>
                </a:solidFill>
                <a:effectLst/>
                <a:latin typeface="Calibri" panose="020F0502020204030204" pitchFamily="34" charset="0"/>
                <a:ea typeface="Calibri" panose="020F0502020204030204" pitchFamily="34" charset="0"/>
                <a:cs typeface="B Titr" panose="00000700000000000000" pitchFamily="2" charset="-78"/>
              </a:rPr>
              <a:t>روسیه که در سال 1400 در رتبه هفتم قرار داشت با جهشی چشمگیر به مشتری اصلی آبزیان ایران تبدیل شد و در رتبه چهارم بعد از عراق، امارات و چین  ایستاد</a:t>
            </a:r>
            <a:r>
              <a:rPr lang="fa-IR" b="1" dirty="0">
                <a:solidFill>
                  <a:schemeClr val="tx1"/>
                </a:solidFill>
                <a:effectLst/>
                <a:latin typeface="Calibri" panose="020F0502020204030204" pitchFamily="34" charset="0"/>
                <a:ea typeface="Calibri" panose="020F0502020204030204" pitchFamily="34" charset="0"/>
                <a:cs typeface="B Titr" panose="00000700000000000000" pitchFamily="2" charset="-78"/>
              </a:rPr>
              <a:t>. این جهار کشور به ترتیب 77/7 ، 76/7 و 69/5 و 54 میلیون دلار واردات آبزیان از ایران داشته اند.</a:t>
            </a:r>
            <a:endParaRPr lang="en-US"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fa-IR" b="1" dirty="0">
                <a:solidFill>
                  <a:schemeClr val="tx1"/>
                </a:solidFill>
                <a:effectLst/>
                <a:latin typeface="Calibri" panose="020F0502020204030204" pitchFamily="34" charset="0"/>
                <a:ea typeface="Calibri" panose="020F0502020204030204" pitchFamily="34" charset="0"/>
                <a:cs typeface="B Titr" panose="00000700000000000000" pitchFamily="2" charset="-78"/>
              </a:rPr>
              <a:t>مقدار صادرات آبزیان ایران به </a:t>
            </a:r>
            <a:r>
              <a:rPr lang="fa-IR" b="1" dirty="0">
                <a:solidFill>
                  <a:schemeClr val="tx1"/>
                </a:solidFill>
                <a:effectLst/>
                <a:highlight>
                  <a:srgbClr val="00FF00"/>
                </a:highlight>
                <a:latin typeface="Calibri" panose="020F0502020204030204" pitchFamily="34" charset="0"/>
                <a:ea typeface="Calibri" panose="020F0502020204030204" pitchFamily="34" charset="0"/>
                <a:cs typeface="B Titr" panose="00000700000000000000" pitchFamily="2" charset="-78"/>
              </a:rPr>
              <a:t>روسیه</a:t>
            </a:r>
            <a:r>
              <a:rPr lang="fa-IR" b="1" dirty="0">
                <a:solidFill>
                  <a:schemeClr val="tx1"/>
                </a:solidFill>
                <a:effectLst/>
                <a:latin typeface="Calibri" panose="020F0502020204030204" pitchFamily="34" charset="0"/>
                <a:ea typeface="Calibri" panose="020F0502020204030204" pitchFamily="34" charset="0"/>
                <a:cs typeface="B Titr" panose="00000700000000000000" pitchFamily="2" charset="-78"/>
              </a:rPr>
              <a:t> بیشترین رشد را نسبت به تمامی این سال ها داشته است به نحوی که از 5/2 هزار تن در سال 1400 به </a:t>
            </a:r>
            <a:r>
              <a:rPr lang="fa-IR" b="1" dirty="0">
                <a:solidFill>
                  <a:schemeClr val="tx1"/>
                </a:solidFill>
                <a:latin typeface="Calibri" panose="020F0502020204030204" pitchFamily="34" charset="0"/>
                <a:ea typeface="Calibri" panose="020F0502020204030204" pitchFamily="34" charset="0"/>
                <a:cs typeface="B Titr" panose="00000700000000000000" pitchFamily="2" charset="-78"/>
              </a:rPr>
              <a:t>حدود 17 هزار</a:t>
            </a:r>
            <a:r>
              <a:rPr lang="fa-IR" b="1" dirty="0">
                <a:solidFill>
                  <a:schemeClr val="tx1"/>
                </a:solidFill>
                <a:effectLst/>
                <a:latin typeface="Calibri" panose="020F0502020204030204" pitchFamily="34" charset="0"/>
                <a:ea typeface="Calibri" panose="020F0502020204030204" pitchFamily="34" charset="0"/>
                <a:cs typeface="B Titr" panose="00000700000000000000" pitchFamily="2" charset="-78"/>
              </a:rPr>
              <a:t> تن در سال 1402 رسید و </a:t>
            </a:r>
            <a:r>
              <a:rPr lang="fa-IR" b="1" dirty="0">
                <a:solidFill>
                  <a:schemeClr val="tx1"/>
                </a:solidFill>
                <a:latin typeface="Calibri" panose="020F0502020204030204" pitchFamily="34" charset="0"/>
                <a:ea typeface="Calibri" panose="020F0502020204030204" pitchFamily="34" charset="0"/>
                <a:cs typeface="B Titr" panose="00000700000000000000" pitchFamily="2" charset="-78"/>
              </a:rPr>
              <a:t>بیش از </a:t>
            </a:r>
            <a:r>
              <a:rPr lang="fa-IR" b="1" dirty="0">
                <a:solidFill>
                  <a:schemeClr val="tx1"/>
                </a:solidFill>
                <a:highlight>
                  <a:srgbClr val="00FF00"/>
                </a:highlight>
                <a:latin typeface="Calibri" panose="020F0502020204030204" pitchFamily="34" charset="0"/>
                <a:ea typeface="Calibri" panose="020F0502020204030204" pitchFamily="34" charset="0"/>
                <a:cs typeface="B Titr" panose="00000700000000000000" pitchFamily="2" charset="-78"/>
              </a:rPr>
              <a:t>سه برابر </a:t>
            </a:r>
            <a:r>
              <a:rPr lang="fa-IR" b="1" dirty="0">
                <a:solidFill>
                  <a:schemeClr val="tx1"/>
                </a:solidFill>
                <a:effectLst/>
                <a:highlight>
                  <a:srgbClr val="00FF00"/>
                </a:highlight>
                <a:latin typeface="Calibri" panose="020F0502020204030204" pitchFamily="34" charset="0"/>
                <a:ea typeface="Calibri" panose="020F0502020204030204" pitchFamily="34" charset="0"/>
                <a:cs typeface="B Titr" panose="00000700000000000000" pitchFamily="2" charset="-78"/>
              </a:rPr>
              <a:t>رشد </a:t>
            </a:r>
            <a:r>
              <a:rPr lang="fa-IR" b="1" dirty="0">
                <a:solidFill>
                  <a:schemeClr val="tx1"/>
                </a:solidFill>
                <a:effectLst/>
                <a:latin typeface="Calibri" panose="020F0502020204030204" pitchFamily="34" charset="0"/>
                <a:ea typeface="Calibri" panose="020F0502020204030204" pitchFamily="34" charset="0"/>
                <a:cs typeface="B Titr" panose="00000700000000000000" pitchFamily="2" charset="-78"/>
              </a:rPr>
              <a:t>نشان داد. </a:t>
            </a:r>
            <a:endParaRPr lang="en-US"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fa-IR" b="1" dirty="0">
                <a:solidFill>
                  <a:schemeClr val="tx1"/>
                </a:solidFill>
                <a:effectLst/>
                <a:latin typeface="Calibri" panose="020F0502020204030204" pitchFamily="34" charset="0"/>
                <a:ea typeface="Calibri" panose="020F0502020204030204" pitchFamily="34" charset="0"/>
                <a:cs typeface="B Titr" panose="00000700000000000000" pitchFamily="2" charset="-78"/>
              </a:rPr>
              <a:t>در سال گذشته با توجه به </a:t>
            </a:r>
            <a:r>
              <a:rPr lang="fa-IR" b="1" dirty="0">
                <a:solidFill>
                  <a:schemeClr val="tx1"/>
                </a:solidFill>
                <a:effectLst/>
                <a:highlight>
                  <a:srgbClr val="00FFFF"/>
                </a:highlight>
                <a:latin typeface="Calibri" panose="020F0502020204030204" pitchFamily="34" charset="0"/>
                <a:ea typeface="Calibri" panose="020F0502020204030204" pitchFamily="34" charset="0"/>
                <a:cs typeface="B Titr" panose="00000700000000000000" pitchFamily="2" charset="-78"/>
              </a:rPr>
              <a:t>شیوع بیماری </a:t>
            </a:r>
            <a:r>
              <a:rPr lang="en-US" b="1" dirty="0">
                <a:solidFill>
                  <a:schemeClr val="tx1"/>
                </a:solidFill>
                <a:effectLst/>
                <a:highlight>
                  <a:srgbClr val="00FFFF"/>
                </a:highlight>
                <a:latin typeface="Calibri" panose="020F0502020204030204" pitchFamily="34" charset="0"/>
                <a:ea typeface="Calibri" panose="020F0502020204030204" pitchFamily="34" charset="0"/>
                <a:cs typeface="B Titr" panose="00000700000000000000" pitchFamily="2" charset="-78"/>
              </a:rPr>
              <a:t>AHPND</a:t>
            </a:r>
            <a:r>
              <a:rPr lang="fa-IR" b="1" dirty="0">
                <a:solidFill>
                  <a:schemeClr val="tx1"/>
                </a:solidFill>
                <a:effectLst/>
                <a:highlight>
                  <a:srgbClr val="00FFFF"/>
                </a:highlight>
                <a:latin typeface="Calibri" panose="020F0502020204030204" pitchFamily="34" charset="0"/>
                <a:ea typeface="Calibri" panose="020F0502020204030204" pitchFamily="34" charset="0"/>
                <a:cs typeface="B Titr" panose="00000700000000000000" pitchFamily="2" charset="-78"/>
              </a:rPr>
              <a:t>  در مزارع پرورشی میگو و از دست دادن بازار چین</a:t>
            </a:r>
            <a:r>
              <a:rPr lang="fa-IR" b="1" dirty="0">
                <a:solidFill>
                  <a:schemeClr val="tx1"/>
                </a:solidFill>
                <a:effectLst/>
                <a:latin typeface="Calibri" panose="020F0502020204030204" pitchFamily="34" charset="0"/>
                <a:ea typeface="Calibri" panose="020F0502020204030204" pitchFamily="34" charset="0"/>
                <a:cs typeface="B Titr" panose="00000700000000000000" pitchFamily="2" charset="-78"/>
              </a:rPr>
              <a:t>، روسیه به مقصد اصلی میگوی ایران مبدل گردید و افزایش جهشی رشد صادرات آبزیان ایران به روسیه ناشی از افزایش صادرات میگو بوده است که از 4/1 هزار تن سال 1400 به 15/5 هزار تن رسیده و در واقع صادرات میگوی ایران به این بازار مهم قریب چهار برابر شد . </a:t>
            </a:r>
          </a:p>
          <a:p>
            <a:pPr algn="just" rtl="1">
              <a:lnSpc>
                <a:spcPct val="107000"/>
              </a:lnSpc>
              <a:spcAft>
                <a:spcPts val="800"/>
              </a:spcAft>
            </a:pPr>
            <a:r>
              <a:rPr lang="fa-IR" sz="2000" b="1" dirty="0">
                <a:solidFill>
                  <a:schemeClr val="tx1"/>
                </a:solidFill>
                <a:effectLst/>
                <a:latin typeface="Calibri" panose="020F0502020204030204" pitchFamily="34" charset="0"/>
                <a:ea typeface="Calibri" panose="020F0502020204030204" pitchFamily="34" charset="0"/>
                <a:cs typeface="B Titr" panose="00000700000000000000" pitchFamily="2" charset="-78"/>
              </a:rPr>
              <a:t>در بین 10 کشور برتر هدف صادراتی، سه کشور از شرق آسیا یعنی چین، سری لانکا و  مالزی با مقدار تقریبی 93 میلیون دلار سهم قابل توجهی پیدا کرده اند.</a:t>
            </a:r>
            <a:endParaRPr lang="en-US" sz="20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107000"/>
              </a:lnSpc>
              <a:spcAft>
                <a:spcPts val="800"/>
              </a:spcAft>
              <a:buNone/>
            </a:pPr>
            <a:endParaRPr lang="en-US" sz="16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40722448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2993D1B-38F2-4CA5-83A7-520044E966A3}"/>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3" name="Content Placeholder 2">
            <a:extLst>
              <a:ext uri="{FF2B5EF4-FFF2-40B4-BE49-F238E27FC236}">
                <a16:creationId xmlns:a16="http://schemas.microsoft.com/office/drawing/2014/main" id="{B116DB49-57A9-410C-BD5B-97B803203C2B}"/>
              </a:ext>
            </a:extLst>
          </p:cNvPr>
          <p:cNvSpPr>
            <a:spLocks noGrp="1"/>
          </p:cNvSpPr>
          <p:nvPr>
            <p:ph idx="1"/>
          </p:nvPr>
        </p:nvSpPr>
        <p:spPr>
          <a:xfrm>
            <a:off x="838200" y="814192"/>
            <a:ext cx="10515600" cy="5362771"/>
          </a:xfrm>
        </p:spPr>
        <p:txBody>
          <a:bodyPr>
            <a:normAutofit lnSpcReduction="10000"/>
          </a:bodyPr>
          <a:lstStyle/>
          <a:p>
            <a:pPr algn="just" rtl="1">
              <a:lnSpc>
                <a:spcPct val="107000"/>
              </a:lnSpc>
              <a:spcAft>
                <a:spcPts val="800"/>
              </a:spcAft>
            </a:pPr>
            <a:r>
              <a:rPr lang="fa-IR" sz="2400" b="1" dirty="0">
                <a:solidFill>
                  <a:schemeClr val="tx1"/>
                </a:solidFill>
                <a:effectLst/>
                <a:latin typeface="Calibri" panose="020F0502020204030204" pitchFamily="34" charset="0"/>
                <a:ea typeface="Calibri" panose="020F0502020204030204" pitchFamily="34" charset="0"/>
                <a:cs typeface="B Titr" panose="00000700000000000000" pitchFamily="2" charset="-78"/>
              </a:rPr>
              <a:t> نکته قابل توجه </a:t>
            </a:r>
            <a:r>
              <a:rPr lang="fa-IR" sz="2400" b="1" dirty="0">
                <a:solidFill>
                  <a:schemeClr val="tx1"/>
                </a:solidFill>
                <a:effectLst/>
                <a:highlight>
                  <a:srgbClr val="00FF00"/>
                </a:highlight>
                <a:latin typeface="Calibri" panose="020F0502020204030204" pitchFamily="34" charset="0"/>
                <a:ea typeface="Calibri" panose="020F0502020204030204" pitchFamily="34" charset="0"/>
                <a:cs typeface="B Titr" panose="00000700000000000000" pitchFamily="2" charset="-78"/>
              </a:rPr>
              <a:t>ورود کشور سری لانکا </a:t>
            </a:r>
            <a:r>
              <a:rPr lang="fa-IR" sz="2400" b="1" dirty="0">
                <a:solidFill>
                  <a:schemeClr val="tx1"/>
                </a:solidFill>
                <a:effectLst/>
                <a:latin typeface="Calibri" panose="020F0502020204030204" pitchFamily="34" charset="0"/>
                <a:ea typeface="Calibri" panose="020F0502020204030204" pitchFamily="34" charset="0"/>
                <a:cs typeface="B Titr" panose="00000700000000000000" pitchFamily="2" charset="-78"/>
              </a:rPr>
              <a:t>به این فهرست است که صادرات ماهی خشک اصلی ترین دلیل آن است. </a:t>
            </a:r>
          </a:p>
          <a:p>
            <a:pPr algn="just" rtl="1">
              <a:lnSpc>
                <a:spcPct val="107000"/>
              </a:lnSpc>
              <a:spcAft>
                <a:spcPts val="800"/>
              </a:spcAft>
            </a:pPr>
            <a:r>
              <a:rPr lang="fa-IR" sz="2400" b="1" dirty="0">
                <a:solidFill>
                  <a:schemeClr val="tx1"/>
                </a:solidFill>
                <a:effectLst/>
                <a:highlight>
                  <a:srgbClr val="FF0000"/>
                </a:highlight>
                <a:latin typeface="Calibri" panose="020F0502020204030204" pitchFamily="34" charset="0"/>
                <a:ea typeface="Calibri" panose="020F0502020204030204" pitchFamily="34" charset="0"/>
                <a:cs typeface="B Titr" panose="00000700000000000000" pitchFamily="2" charset="-78"/>
              </a:rPr>
              <a:t>خروج تایلند از 10 کشور برتر</a:t>
            </a:r>
            <a:r>
              <a:rPr lang="fa-IR" sz="2400" b="1" dirty="0">
                <a:solidFill>
                  <a:schemeClr val="tx1"/>
                </a:solidFill>
                <a:effectLst/>
                <a:latin typeface="Calibri" panose="020F0502020204030204" pitchFamily="34" charset="0"/>
                <a:ea typeface="Calibri" panose="020F0502020204030204" pitchFamily="34" charset="0"/>
                <a:cs typeface="B Titr" panose="00000700000000000000" pitchFamily="2" charset="-78"/>
              </a:rPr>
              <a:t> (دومین سال  متوالی) نیز مهم قابل توجه است که نشانه خوبی در روند صادرات ما نیست. </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fa-IR" sz="2400" b="1" dirty="0">
                <a:solidFill>
                  <a:schemeClr val="tx1"/>
                </a:solidFill>
                <a:effectLst/>
                <a:latin typeface="Calibri" panose="020F0502020204030204" pitchFamily="34" charset="0"/>
                <a:ea typeface="Calibri" panose="020F0502020204030204" pitchFamily="34" charset="0"/>
                <a:cs typeface="B Titr" panose="00000700000000000000" pitchFamily="2" charset="-78"/>
              </a:rPr>
              <a:t>آذربایجان، ارمنستان، ازبکستان، قرقیزستان و ترکمنستان مشتریان ثابت خوراک آبزیان ایران هستند و سال به سال مقدار واردات از ایران توسط آنها رو به افزایش است. </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fa-IR" sz="2400" b="1" dirty="0">
                <a:solidFill>
                  <a:schemeClr val="tx1"/>
                </a:solidFill>
                <a:effectLst/>
                <a:latin typeface="Calibri" panose="020F0502020204030204" pitchFamily="34" charset="0"/>
                <a:ea typeface="Calibri" panose="020F0502020204030204" pitchFamily="34" charset="0"/>
                <a:cs typeface="B Titr" panose="00000700000000000000" pitchFamily="2" charset="-78"/>
              </a:rPr>
              <a:t>رشد صادرات آبزیان ایران به </a:t>
            </a:r>
            <a:r>
              <a:rPr lang="fa-IR" sz="2400" b="1" dirty="0">
                <a:solidFill>
                  <a:srgbClr val="FF0000"/>
                </a:solidFill>
                <a:effectLst/>
                <a:latin typeface="Calibri" panose="020F0502020204030204" pitchFamily="34" charset="0"/>
                <a:ea typeface="Calibri" panose="020F0502020204030204" pitchFamily="34" charset="0"/>
                <a:cs typeface="B Titr" panose="00000700000000000000" pitchFamily="2" charset="-78"/>
              </a:rPr>
              <a:t>ترکیه</a:t>
            </a:r>
            <a:r>
              <a:rPr lang="fa-IR" sz="2400" b="1" dirty="0">
                <a:solidFill>
                  <a:schemeClr val="tx1"/>
                </a:solidFill>
                <a:effectLst/>
                <a:latin typeface="Calibri" panose="020F0502020204030204" pitchFamily="34" charset="0"/>
                <a:ea typeface="Calibri" panose="020F0502020204030204" pitchFamily="34" charset="0"/>
                <a:cs typeface="B Titr" panose="00000700000000000000" pitchFamily="2" charset="-78"/>
              </a:rPr>
              <a:t> به ویژه میگو در دو سال اخیر بسیار با اهمیت بوده است.</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fa-IR" sz="2400" b="1" dirty="0">
                <a:solidFill>
                  <a:schemeClr val="tx1"/>
                </a:solidFill>
                <a:effectLst/>
                <a:latin typeface="Calibri" panose="020F0502020204030204" pitchFamily="34" charset="0"/>
                <a:ea typeface="Calibri" panose="020F0502020204030204" pitchFamily="34" charset="0"/>
                <a:cs typeface="B Titr" panose="00000700000000000000" pitchFamily="2" charset="-78"/>
              </a:rPr>
              <a:t>در ادامه </a:t>
            </a:r>
            <a:r>
              <a:rPr lang="fa-IR" sz="2400" b="1" dirty="0">
                <a:solidFill>
                  <a:schemeClr val="tx1"/>
                </a:solidFill>
                <a:effectLst/>
                <a:highlight>
                  <a:srgbClr val="00FF00"/>
                </a:highlight>
                <a:latin typeface="Calibri" panose="020F0502020204030204" pitchFamily="34" charset="0"/>
                <a:ea typeface="Calibri" panose="020F0502020204030204" pitchFamily="34" charset="0"/>
                <a:cs typeface="B Titr" panose="00000700000000000000" pitchFamily="2" charset="-78"/>
              </a:rPr>
              <a:t>نفوذ در بازار آفریقا </a:t>
            </a:r>
            <a:r>
              <a:rPr lang="fa-IR" sz="2400" b="1" dirty="0">
                <a:solidFill>
                  <a:schemeClr val="tx1"/>
                </a:solidFill>
                <a:effectLst/>
                <a:latin typeface="Calibri" panose="020F0502020204030204" pitchFamily="34" charset="0"/>
                <a:ea typeface="Calibri" panose="020F0502020204030204" pitchFamily="34" charset="0"/>
                <a:cs typeface="B Titr" panose="00000700000000000000" pitchFamily="2" charset="-78"/>
              </a:rPr>
              <a:t>که سال گذشته شامل کشورهایی نظیر </a:t>
            </a:r>
            <a:r>
              <a:rPr lang="fa-IR" sz="2400" b="1" dirty="0">
                <a:solidFill>
                  <a:srgbClr val="FFC000"/>
                </a:solidFill>
                <a:effectLst/>
                <a:highlight>
                  <a:srgbClr val="000080"/>
                </a:highlight>
                <a:latin typeface="Calibri" panose="020F0502020204030204" pitchFamily="34" charset="0"/>
                <a:ea typeface="Calibri" panose="020F0502020204030204" pitchFamily="34" charset="0"/>
                <a:cs typeface="B Titr" panose="00000700000000000000" pitchFamily="2" charset="-78"/>
              </a:rPr>
              <a:t>کامرون، موریتانی و نیجریه </a:t>
            </a:r>
            <a:r>
              <a:rPr lang="fa-IR" sz="2400" b="1" dirty="0">
                <a:solidFill>
                  <a:schemeClr val="tx1"/>
                </a:solidFill>
                <a:effectLst/>
                <a:latin typeface="Calibri" panose="020F0502020204030204" pitchFamily="34" charset="0"/>
                <a:ea typeface="Calibri" panose="020F0502020204030204" pitchFamily="34" charset="0"/>
                <a:cs typeface="B Titr" panose="00000700000000000000" pitchFamily="2" charset="-78"/>
              </a:rPr>
              <a:t>بود در سال 1402 نیز شاهد ورود </a:t>
            </a:r>
            <a:r>
              <a:rPr lang="fa-IR" sz="2400" b="1" dirty="0">
                <a:solidFill>
                  <a:srgbClr val="FFC000"/>
                </a:solidFill>
                <a:effectLst/>
                <a:highlight>
                  <a:srgbClr val="000080"/>
                </a:highlight>
                <a:latin typeface="Calibri" panose="020F0502020204030204" pitchFamily="34" charset="0"/>
                <a:ea typeface="Calibri" panose="020F0502020204030204" pitchFamily="34" charset="0"/>
                <a:cs typeface="B Titr" panose="00000700000000000000" pitchFamily="2" charset="-78"/>
              </a:rPr>
              <a:t>لیبی و کنگو </a:t>
            </a:r>
            <a:r>
              <a:rPr lang="fa-IR" sz="2400" b="1" dirty="0">
                <a:solidFill>
                  <a:schemeClr val="tx1"/>
                </a:solidFill>
                <a:effectLst/>
                <a:latin typeface="Calibri" panose="020F0502020204030204" pitchFamily="34" charset="0"/>
                <a:ea typeface="Calibri" panose="020F0502020204030204" pitchFamily="34" charset="0"/>
                <a:cs typeface="B Titr" panose="00000700000000000000" pitchFamily="2" charset="-78"/>
              </a:rPr>
              <a:t>دو کشور دیگر آفریقایی بودیم. </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fa-IR" sz="2400" b="1" dirty="0">
                <a:solidFill>
                  <a:schemeClr val="tx1"/>
                </a:solidFill>
                <a:effectLst/>
                <a:latin typeface="Calibri" panose="020F0502020204030204" pitchFamily="34" charset="0"/>
                <a:ea typeface="Calibri" panose="020F0502020204030204" pitchFamily="34" charset="0"/>
                <a:cs typeface="B Titr" panose="00000700000000000000" pitchFamily="2" charset="-78"/>
              </a:rPr>
              <a:t>در بازار آمریکای جنوبی </a:t>
            </a:r>
            <a:r>
              <a:rPr lang="fa-IR" sz="2400" b="1" dirty="0">
                <a:solidFill>
                  <a:schemeClr val="tx1"/>
                </a:solidFill>
                <a:effectLst/>
                <a:highlight>
                  <a:srgbClr val="00FF00"/>
                </a:highlight>
                <a:latin typeface="Calibri" panose="020F0502020204030204" pitchFamily="34" charset="0"/>
                <a:ea typeface="Calibri" panose="020F0502020204030204" pitchFamily="34" charset="0"/>
                <a:cs typeface="B Titr" panose="00000700000000000000" pitchFamily="2" charset="-78"/>
              </a:rPr>
              <a:t>مکزیک، کلمبیا ، و ونزوئلا </a:t>
            </a:r>
            <a:r>
              <a:rPr lang="fa-IR" sz="2400" b="1" dirty="0">
                <a:solidFill>
                  <a:schemeClr val="tx1"/>
                </a:solidFill>
                <a:effectLst/>
                <a:latin typeface="Calibri" panose="020F0502020204030204" pitchFamily="34" charset="0"/>
                <a:ea typeface="Calibri" panose="020F0502020204030204" pitchFamily="34" charset="0"/>
                <a:cs typeface="B Titr" panose="00000700000000000000" pitchFamily="2" charset="-78"/>
              </a:rPr>
              <a:t>به جرگه کشورهای واردکننده آبزیان از ایران پیوستند .</a:t>
            </a:r>
            <a:endParaRPr lang="en-US" sz="24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6634009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2F8E099-EE14-4934-9529-7CE644621D23}"/>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5" name="TextBox 4">
            <a:extLst>
              <a:ext uri="{FF2B5EF4-FFF2-40B4-BE49-F238E27FC236}">
                <a16:creationId xmlns:a16="http://schemas.microsoft.com/office/drawing/2014/main" id="{DE63C06F-351E-42C9-86C6-C9B3DCC10DF0}"/>
              </a:ext>
            </a:extLst>
          </p:cNvPr>
          <p:cNvSpPr txBox="1"/>
          <p:nvPr/>
        </p:nvSpPr>
        <p:spPr>
          <a:xfrm>
            <a:off x="3049046" y="254055"/>
            <a:ext cx="6093912" cy="355803"/>
          </a:xfrm>
          <a:prstGeom prst="rect">
            <a:avLst/>
          </a:prstGeom>
          <a:noFill/>
        </p:spPr>
        <p:txBody>
          <a:bodyPr wrap="square">
            <a:spAutoFit/>
          </a:bodyPr>
          <a:lstStyle/>
          <a:p>
            <a:pPr algn="ctr">
              <a:lnSpc>
                <a:spcPct val="107000"/>
              </a:lnSpc>
              <a:spcAft>
                <a:spcPts val="800"/>
              </a:spcAft>
            </a:pPr>
            <a:r>
              <a:rPr lang="fa-IR" sz="1600" b="1" dirty="0">
                <a:effectLst/>
                <a:latin typeface="Calibri" panose="020F0502020204030204" pitchFamily="34" charset="0"/>
                <a:ea typeface="Calibri" panose="020F0502020204030204" pitchFamily="34" charset="0"/>
                <a:cs typeface="B Titr" panose="00000700000000000000" pitchFamily="2" charset="-78"/>
              </a:rPr>
              <a:t>جدول 4-مقدار و ارزش صادرات انواع  </a:t>
            </a:r>
            <a:r>
              <a:rPr lang="fa-IR" sz="1600" b="1" dirty="0">
                <a:effectLst/>
                <a:highlight>
                  <a:srgbClr val="00FF00"/>
                </a:highlight>
                <a:latin typeface="Calibri" panose="020F0502020204030204" pitchFamily="34" charset="0"/>
                <a:ea typeface="Calibri" panose="020F0502020204030204" pitchFamily="34" charset="0"/>
                <a:cs typeface="B Titr" panose="00000700000000000000" pitchFamily="2" charset="-78"/>
              </a:rPr>
              <a:t>ماهیان دریایی</a:t>
            </a:r>
            <a:r>
              <a:rPr lang="fa-IR" sz="1600" b="1" dirty="0">
                <a:effectLst/>
                <a:latin typeface="Calibri" panose="020F0502020204030204" pitchFamily="34" charset="0"/>
                <a:ea typeface="Calibri" panose="020F0502020204030204" pitchFamily="34" charset="0"/>
                <a:cs typeface="B Titr" panose="00000700000000000000" pitchFamily="2" charset="-78"/>
              </a:rPr>
              <a:t> در سال 1402</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C68FC17A-5B48-4419-B6F9-67D69D88E2CC}"/>
              </a:ext>
            </a:extLst>
          </p:cNvPr>
          <p:cNvGraphicFramePr>
            <a:graphicFrameLocks noGrp="1"/>
          </p:cNvGraphicFramePr>
          <p:nvPr>
            <p:extLst>
              <p:ext uri="{D42A27DB-BD31-4B8C-83A1-F6EECF244321}">
                <p14:modId xmlns:p14="http://schemas.microsoft.com/office/powerpoint/2010/main" val="1557658618"/>
              </p:ext>
            </p:extLst>
          </p:nvPr>
        </p:nvGraphicFramePr>
        <p:xfrm>
          <a:off x="2800610" y="663747"/>
          <a:ext cx="6590779" cy="6159500"/>
        </p:xfrm>
        <a:graphic>
          <a:graphicData uri="http://schemas.openxmlformats.org/drawingml/2006/table">
            <a:tbl>
              <a:tblPr rtl="1">
                <a:tableStyleId>{3C2FFA5D-87B4-456A-9821-1D502468CF0F}</a:tableStyleId>
              </a:tblPr>
              <a:tblGrid>
                <a:gridCol w="602381">
                  <a:extLst>
                    <a:ext uri="{9D8B030D-6E8A-4147-A177-3AD203B41FA5}">
                      <a16:colId xmlns:a16="http://schemas.microsoft.com/office/drawing/2014/main" val="1365729058"/>
                    </a:ext>
                  </a:extLst>
                </a:gridCol>
                <a:gridCol w="2167010">
                  <a:extLst>
                    <a:ext uri="{9D8B030D-6E8A-4147-A177-3AD203B41FA5}">
                      <a16:colId xmlns:a16="http://schemas.microsoft.com/office/drawing/2014/main" val="378057737"/>
                    </a:ext>
                  </a:extLst>
                </a:gridCol>
                <a:gridCol w="1818914">
                  <a:extLst>
                    <a:ext uri="{9D8B030D-6E8A-4147-A177-3AD203B41FA5}">
                      <a16:colId xmlns:a16="http://schemas.microsoft.com/office/drawing/2014/main" val="3354307555"/>
                    </a:ext>
                  </a:extLst>
                </a:gridCol>
                <a:gridCol w="2002474">
                  <a:extLst>
                    <a:ext uri="{9D8B030D-6E8A-4147-A177-3AD203B41FA5}">
                      <a16:colId xmlns:a16="http://schemas.microsoft.com/office/drawing/2014/main" val="3781390582"/>
                    </a:ext>
                  </a:extLst>
                </a:gridCol>
              </a:tblGrid>
              <a:tr h="211286">
                <a:tc>
                  <a:txBody>
                    <a:bodyPr/>
                    <a:lstStyle/>
                    <a:p>
                      <a:pPr algn="ctr" rtl="1" fontAlgn="ctr"/>
                      <a:r>
                        <a:rPr lang="fa-IR" sz="1400" b="1" u="none" strike="noStrike" dirty="0">
                          <a:effectLst/>
                        </a:rPr>
                        <a:t>ردیف</a:t>
                      </a:r>
                      <a:endParaRPr lang="fa-IR" sz="1400" b="1" i="0" u="none" strike="noStrike" dirty="0">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dirty="0">
                          <a:effectLst/>
                        </a:rPr>
                        <a:t>نام کشور</a:t>
                      </a:r>
                      <a:endParaRPr lang="fa-IR" sz="1400" b="1" i="0" u="none" strike="noStrike" dirty="0">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a:effectLst/>
                        </a:rPr>
                        <a:t>وزن (کیلوگرم)</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a:effectLst/>
                        </a:rPr>
                        <a:t>ارزش (دلار)</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2338278173"/>
                  </a:ext>
                </a:extLst>
              </a:tr>
              <a:tr h="211286">
                <a:tc>
                  <a:txBody>
                    <a:bodyPr/>
                    <a:lstStyle/>
                    <a:p>
                      <a:pPr algn="ctr" rtl="0" fontAlgn="ctr"/>
                      <a:r>
                        <a:rPr lang="en-US" sz="1400" b="1" u="none" strike="noStrike" dirty="0">
                          <a:solidFill>
                            <a:srgbClr val="FF0000"/>
                          </a:solidFill>
                          <a:effectLst/>
                        </a:rPr>
                        <a:t>1</a:t>
                      </a:r>
                      <a:endParaRPr lang="en-US" sz="1400" b="1" i="0" u="none" strike="noStrike" dirty="0">
                        <a:solidFill>
                          <a:srgbClr val="FF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a:solidFill>
                            <a:srgbClr val="FF0000"/>
                          </a:solidFill>
                          <a:effectLst/>
                        </a:rPr>
                        <a:t>چين</a:t>
                      </a:r>
                      <a:endParaRPr lang="fa-IR" sz="1400" b="1" i="0" u="none" strike="noStrike">
                        <a:solidFill>
                          <a:srgbClr val="FF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solidFill>
                            <a:srgbClr val="FF0000"/>
                          </a:solidFill>
                          <a:effectLst/>
                        </a:rPr>
                        <a:t>32,455,286</a:t>
                      </a:r>
                      <a:endParaRPr lang="en-US" sz="1400" b="1" i="0" u="none" strike="noStrike">
                        <a:solidFill>
                          <a:srgbClr val="FF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solidFill>
                            <a:srgbClr val="FF0000"/>
                          </a:solidFill>
                          <a:effectLst/>
                        </a:rPr>
                        <a:t>62,274,464</a:t>
                      </a:r>
                      <a:endParaRPr lang="en-US" sz="1400" b="1" i="0" u="none" strike="noStrike">
                        <a:solidFill>
                          <a:srgbClr val="FF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1108800510"/>
                  </a:ext>
                </a:extLst>
              </a:tr>
              <a:tr h="211286">
                <a:tc>
                  <a:txBody>
                    <a:bodyPr/>
                    <a:lstStyle/>
                    <a:p>
                      <a:pPr algn="ctr" rtl="0" fontAlgn="ctr"/>
                      <a:r>
                        <a:rPr lang="en-US" sz="1400" b="1" u="none" strike="noStrike" dirty="0">
                          <a:solidFill>
                            <a:srgbClr val="FF0000"/>
                          </a:solidFill>
                          <a:effectLst/>
                        </a:rPr>
                        <a:t>2</a:t>
                      </a:r>
                      <a:endParaRPr lang="en-US" sz="1400" b="1" i="0" u="none" strike="noStrike" dirty="0">
                        <a:solidFill>
                          <a:srgbClr val="FF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dirty="0">
                          <a:solidFill>
                            <a:srgbClr val="FF0000"/>
                          </a:solidFill>
                          <a:effectLst/>
                        </a:rPr>
                        <a:t>امارات متحده عربي</a:t>
                      </a:r>
                      <a:endParaRPr lang="fa-IR" sz="1400" b="1" i="0" u="none" strike="noStrike" dirty="0">
                        <a:solidFill>
                          <a:srgbClr val="FF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solidFill>
                            <a:srgbClr val="FF0000"/>
                          </a:solidFill>
                          <a:effectLst/>
                        </a:rPr>
                        <a:t>11,436,356</a:t>
                      </a:r>
                      <a:endParaRPr lang="en-US" sz="1400" b="1" i="0" u="none" strike="noStrike">
                        <a:solidFill>
                          <a:srgbClr val="FF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solidFill>
                            <a:srgbClr val="FF0000"/>
                          </a:solidFill>
                          <a:effectLst/>
                        </a:rPr>
                        <a:t>16,951,394</a:t>
                      </a:r>
                      <a:endParaRPr lang="en-US" sz="1400" b="1" i="0" u="none" strike="noStrike">
                        <a:solidFill>
                          <a:srgbClr val="FF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2327127328"/>
                  </a:ext>
                </a:extLst>
              </a:tr>
              <a:tr h="211286">
                <a:tc>
                  <a:txBody>
                    <a:bodyPr/>
                    <a:lstStyle/>
                    <a:p>
                      <a:pPr algn="ctr" rtl="0" fontAlgn="ctr"/>
                      <a:r>
                        <a:rPr lang="en-US" sz="1400" b="1" u="none" strike="noStrike" dirty="0">
                          <a:solidFill>
                            <a:srgbClr val="FF0000"/>
                          </a:solidFill>
                          <a:effectLst/>
                        </a:rPr>
                        <a:t>3</a:t>
                      </a:r>
                      <a:endParaRPr lang="en-US" sz="1400" b="1" i="0" u="none" strike="noStrike" dirty="0">
                        <a:solidFill>
                          <a:srgbClr val="FF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a:solidFill>
                            <a:srgbClr val="FF0000"/>
                          </a:solidFill>
                          <a:effectLst/>
                        </a:rPr>
                        <a:t>سري لانکا</a:t>
                      </a:r>
                      <a:endParaRPr lang="fa-IR" sz="1400" b="1" i="0" u="none" strike="noStrike">
                        <a:solidFill>
                          <a:srgbClr val="FF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solidFill>
                            <a:srgbClr val="FF0000"/>
                          </a:solidFill>
                          <a:effectLst/>
                        </a:rPr>
                        <a:t>13,046,296</a:t>
                      </a:r>
                      <a:endParaRPr lang="en-US" sz="1400" b="1" i="0" u="none" strike="noStrike">
                        <a:solidFill>
                          <a:srgbClr val="FF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solidFill>
                            <a:srgbClr val="FF0000"/>
                          </a:solidFill>
                          <a:effectLst/>
                        </a:rPr>
                        <a:t>15,370,225</a:t>
                      </a:r>
                      <a:endParaRPr lang="en-US" sz="1400" b="1" i="0" u="none" strike="noStrike">
                        <a:solidFill>
                          <a:srgbClr val="FF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2745165989"/>
                  </a:ext>
                </a:extLst>
              </a:tr>
              <a:tr h="211286">
                <a:tc>
                  <a:txBody>
                    <a:bodyPr/>
                    <a:lstStyle/>
                    <a:p>
                      <a:pPr algn="ctr" rtl="0" fontAlgn="ctr"/>
                      <a:r>
                        <a:rPr lang="en-US" sz="1400" b="1" u="none" strike="noStrike" dirty="0">
                          <a:solidFill>
                            <a:srgbClr val="FF0000"/>
                          </a:solidFill>
                          <a:effectLst/>
                        </a:rPr>
                        <a:t>4</a:t>
                      </a:r>
                      <a:endParaRPr lang="en-US" sz="1400" b="1" i="0" u="none" strike="noStrike" dirty="0">
                        <a:solidFill>
                          <a:srgbClr val="FF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dirty="0">
                          <a:solidFill>
                            <a:srgbClr val="FF0000"/>
                          </a:solidFill>
                          <a:effectLst/>
                        </a:rPr>
                        <a:t>کویت</a:t>
                      </a:r>
                      <a:endParaRPr lang="fa-IR" sz="1400" b="1" i="0" u="none" strike="noStrike" dirty="0">
                        <a:solidFill>
                          <a:srgbClr val="FF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solidFill>
                            <a:srgbClr val="FF0000"/>
                          </a:solidFill>
                          <a:effectLst/>
                        </a:rPr>
                        <a:t>2,365,722</a:t>
                      </a:r>
                      <a:endParaRPr lang="en-US" sz="1400" b="1" i="0" u="none" strike="noStrike">
                        <a:solidFill>
                          <a:srgbClr val="FF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solidFill>
                            <a:srgbClr val="FF0000"/>
                          </a:solidFill>
                          <a:effectLst/>
                        </a:rPr>
                        <a:t>10,503,229</a:t>
                      </a:r>
                      <a:endParaRPr lang="en-US" sz="1400" b="1" i="0" u="none" strike="noStrike">
                        <a:solidFill>
                          <a:srgbClr val="FF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2643200998"/>
                  </a:ext>
                </a:extLst>
              </a:tr>
              <a:tr h="211286">
                <a:tc>
                  <a:txBody>
                    <a:bodyPr/>
                    <a:lstStyle/>
                    <a:p>
                      <a:pPr algn="ctr" rtl="0" fontAlgn="ctr"/>
                      <a:r>
                        <a:rPr lang="en-US" sz="1400" b="1" u="none" strike="noStrike" dirty="0">
                          <a:solidFill>
                            <a:srgbClr val="FF0000"/>
                          </a:solidFill>
                          <a:effectLst/>
                        </a:rPr>
                        <a:t>5</a:t>
                      </a:r>
                      <a:endParaRPr lang="en-US" sz="1400" b="1" i="0" u="none" strike="noStrike" dirty="0">
                        <a:solidFill>
                          <a:srgbClr val="FF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dirty="0">
                          <a:solidFill>
                            <a:srgbClr val="FF0000"/>
                          </a:solidFill>
                          <a:effectLst/>
                        </a:rPr>
                        <a:t>عراق</a:t>
                      </a:r>
                      <a:endParaRPr lang="fa-IR" sz="1400" b="1" i="0" u="none" strike="noStrike" dirty="0">
                        <a:solidFill>
                          <a:srgbClr val="FF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dirty="0">
                          <a:solidFill>
                            <a:srgbClr val="FF0000"/>
                          </a:solidFill>
                          <a:effectLst/>
                        </a:rPr>
                        <a:t>6,139,531</a:t>
                      </a:r>
                      <a:endParaRPr lang="en-US" sz="1400" b="1" i="0" u="none" strike="noStrike" dirty="0">
                        <a:solidFill>
                          <a:srgbClr val="FF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dirty="0">
                          <a:solidFill>
                            <a:srgbClr val="FF0000"/>
                          </a:solidFill>
                          <a:effectLst/>
                        </a:rPr>
                        <a:t>8,985,123</a:t>
                      </a:r>
                      <a:endParaRPr lang="en-US" sz="1400" b="1" i="0" u="none" strike="noStrike" dirty="0">
                        <a:solidFill>
                          <a:srgbClr val="FF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978580969"/>
                  </a:ext>
                </a:extLst>
              </a:tr>
              <a:tr h="211286">
                <a:tc>
                  <a:txBody>
                    <a:bodyPr/>
                    <a:lstStyle/>
                    <a:p>
                      <a:pPr algn="ctr" rtl="0" fontAlgn="ctr"/>
                      <a:r>
                        <a:rPr lang="en-US" sz="1400" b="1" u="none" strike="noStrike">
                          <a:effectLst/>
                        </a:rPr>
                        <a:t>6</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a:effectLst/>
                        </a:rPr>
                        <a:t>مالزي</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3,539,868</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7,402,363</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1652164201"/>
                  </a:ext>
                </a:extLst>
              </a:tr>
              <a:tr h="211286">
                <a:tc>
                  <a:txBody>
                    <a:bodyPr/>
                    <a:lstStyle/>
                    <a:p>
                      <a:pPr algn="ctr" rtl="0" fontAlgn="ctr"/>
                      <a:r>
                        <a:rPr lang="en-US" sz="1400" b="1" u="none" strike="noStrike">
                          <a:effectLst/>
                        </a:rPr>
                        <a:t>7</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a:effectLst/>
                        </a:rPr>
                        <a:t>ويتنام</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1,178,186</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2,606,560</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1142574593"/>
                  </a:ext>
                </a:extLst>
              </a:tr>
              <a:tr h="211286">
                <a:tc>
                  <a:txBody>
                    <a:bodyPr/>
                    <a:lstStyle/>
                    <a:p>
                      <a:pPr algn="ctr" rtl="0" fontAlgn="ctr"/>
                      <a:r>
                        <a:rPr lang="en-US" sz="1400" b="1" u="none" strike="noStrike">
                          <a:effectLst/>
                        </a:rPr>
                        <a:t>8</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dirty="0">
                          <a:effectLst/>
                        </a:rPr>
                        <a:t>جمهوري آذربايجان</a:t>
                      </a:r>
                      <a:endParaRPr lang="fa-IR" sz="1400" b="1" i="0" u="none" strike="noStrike" dirty="0">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456,333</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2,219,710</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4222717444"/>
                  </a:ext>
                </a:extLst>
              </a:tr>
              <a:tr h="211286">
                <a:tc>
                  <a:txBody>
                    <a:bodyPr/>
                    <a:lstStyle/>
                    <a:p>
                      <a:pPr algn="ctr" rtl="0" fontAlgn="ctr"/>
                      <a:r>
                        <a:rPr lang="en-US" sz="1400" b="1" u="none" strike="noStrike">
                          <a:effectLst/>
                        </a:rPr>
                        <a:t>9</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a:effectLst/>
                        </a:rPr>
                        <a:t>تايلند</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2,105,555</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1,937,507</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1074275857"/>
                  </a:ext>
                </a:extLst>
              </a:tr>
              <a:tr h="191905">
                <a:tc>
                  <a:txBody>
                    <a:bodyPr/>
                    <a:lstStyle/>
                    <a:p>
                      <a:pPr algn="ctr" rtl="0" fontAlgn="ctr"/>
                      <a:r>
                        <a:rPr lang="en-US" sz="1400" b="1" u="none" strike="noStrike">
                          <a:effectLst/>
                        </a:rPr>
                        <a:t>10</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a:effectLst/>
                        </a:rPr>
                        <a:t>فدراسیون روسيه</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185,161</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1,197,105</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3904357505"/>
                  </a:ext>
                </a:extLst>
              </a:tr>
              <a:tr h="211286">
                <a:tc>
                  <a:txBody>
                    <a:bodyPr/>
                    <a:lstStyle/>
                    <a:p>
                      <a:pPr algn="ctr" rtl="0" fontAlgn="ctr"/>
                      <a:r>
                        <a:rPr lang="en-US" sz="1400" b="1" u="none" strike="noStrike">
                          <a:effectLst/>
                        </a:rPr>
                        <a:t>11</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a:effectLst/>
                        </a:rPr>
                        <a:t>قطر</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109,020</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837,859</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2735468968"/>
                  </a:ext>
                </a:extLst>
              </a:tr>
              <a:tr h="211286">
                <a:tc>
                  <a:txBody>
                    <a:bodyPr/>
                    <a:lstStyle/>
                    <a:p>
                      <a:pPr algn="ctr" rtl="0" fontAlgn="ctr"/>
                      <a:r>
                        <a:rPr lang="en-US" sz="1400" b="1" u="none" strike="noStrike">
                          <a:effectLst/>
                        </a:rPr>
                        <a:t>12</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a:effectLst/>
                        </a:rPr>
                        <a:t>هنگ کنگ</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239,520</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287,796</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4258174365"/>
                  </a:ext>
                </a:extLst>
              </a:tr>
              <a:tr h="211286">
                <a:tc>
                  <a:txBody>
                    <a:bodyPr/>
                    <a:lstStyle/>
                    <a:p>
                      <a:pPr algn="ctr" rtl="0" fontAlgn="ctr"/>
                      <a:r>
                        <a:rPr lang="en-US" sz="1400" b="1" u="none" strike="noStrike">
                          <a:effectLst/>
                        </a:rPr>
                        <a:t>13</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a:effectLst/>
                        </a:rPr>
                        <a:t>پاکستان</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305,880</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203,264</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4061237448"/>
                  </a:ext>
                </a:extLst>
              </a:tr>
              <a:tr h="211286">
                <a:tc>
                  <a:txBody>
                    <a:bodyPr/>
                    <a:lstStyle/>
                    <a:p>
                      <a:pPr algn="ctr" rtl="0" fontAlgn="ctr"/>
                      <a:r>
                        <a:rPr lang="en-US" sz="1400" b="1" u="none" strike="noStrike">
                          <a:effectLst/>
                        </a:rPr>
                        <a:t>14</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dirty="0">
                          <a:effectLst/>
                        </a:rPr>
                        <a:t>کره (جنوبي)</a:t>
                      </a:r>
                      <a:endParaRPr lang="fa-IR" sz="1400" b="1" i="0" u="none" strike="noStrike" dirty="0">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65,310</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127,929</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2434986095"/>
                  </a:ext>
                </a:extLst>
              </a:tr>
              <a:tr h="211286">
                <a:tc>
                  <a:txBody>
                    <a:bodyPr/>
                    <a:lstStyle/>
                    <a:p>
                      <a:pPr algn="ctr" rtl="0" fontAlgn="ctr"/>
                      <a:r>
                        <a:rPr lang="en-US" sz="1400" b="1" u="none" strike="noStrike">
                          <a:effectLst/>
                        </a:rPr>
                        <a:t>15</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a:effectLst/>
                        </a:rPr>
                        <a:t>ارمنستان</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13,782</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dirty="0">
                          <a:effectLst/>
                        </a:rPr>
                        <a:t>110,262</a:t>
                      </a:r>
                      <a:endParaRPr lang="en-US" sz="1400" b="1" i="0" u="none" strike="noStrike" dirty="0">
                        <a:solidFill>
                          <a:srgbClr val="00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1725697627"/>
                  </a:ext>
                </a:extLst>
              </a:tr>
              <a:tr h="211286">
                <a:tc>
                  <a:txBody>
                    <a:bodyPr/>
                    <a:lstStyle/>
                    <a:p>
                      <a:pPr algn="ctr" rtl="0" fontAlgn="ctr"/>
                      <a:r>
                        <a:rPr lang="en-US" sz="1400" b="1" u="none" strike="noStrike">
                          <a:effectLst/>
                        </a:rPr>
                        <a:t>16</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a:effectLst/>
                        </a:rPr>
                        <a:t>اسپانيا</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5,000</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59,586</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3641079101"/>
                  </a:ext>
                </a:extLst>
              </a:tr>
              <a:tr h="211286">
                <a:tc>
                  <a:txBody>
                    <a:bodyPr/>
                    <a:lstStyle/>
                    <a:p>
                      <a:pPr algn="ctr" rtl="0" fontAlgn="ctr"/>
                      <a:r>
                        <a:rPr lang="en-US" sz="1400" b="1" u="none" strike="noStrike">
                          <a:effectLst/>
                        </a:rPr>
                        <a:t>17</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a:effectLst/>
                        </a:rPr>
                        <a:t>کامرون</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55,735</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dirty="0">
                          <a:effectLst/>
                        </a:rPr>
                        <a:t>55,709</a:t>
                      </a:r>
                      <a:endParaRPr lang="en-US" sz="1400" b="1" i="0" u="none" strike="noStrike" dirty="0">
                        <a:solidFill>
                          <a:srgbClr val="00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1233185762"/>
                  </a:ext>
                </a:extLst>
              </a:tr>
              <a:tr h="211286">
                <a:tc>
                  <a:txBody>
                    <a:bodyPr/>
                    <a:lstStyle/>
                    <a:p>
                      <a:pPr algn="ctr" rtl="0" fontAlgn="ctr"/>
                      <a:r>
                        <a:rPr lang="en-US" sz="1400" b="1" u="none" strike="noStrike">
                          <a:effectLst/>
                        </a:rPr>
                        <a:t>18</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a:effectLst/>
                        </a:rPr>
                        <a:t>جمهوري چک</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26,000</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50,548</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2541197548"/>
                  </a:ext>
                </a:extLst>
              </a:tr>
              <a:tr h="211286">
                <a:tc>
                  <a:txBody>
                    <a:bodyPr/>
                    <a:lstStyle/>
                    <a:p>
                      <a:pPr algn="ctr" rtl="0" fontAlgn="ctr"/>
                      <a:r>
                        <a:rPr lang="en-US" sz="1400" b="1" u="none" strike="noStrike">
                          <a:effectLst/>
                        </a:rPr>
                        <a:t>19</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a:effectLst/>
                        </a:rPr>
                        <a:t>بنگلادش</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dirty="0">
                          <a:effectLst/>
                        </a:rPr>
                        <a:t>52,000</a:t>
                      </a:r>
                      <a:endParaRPr lang="en-US" sz="1400" b="1" i="0" u="none" strike="noStrike" dirty="0">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33,742</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1871393843"/>
                  </a:ext>
                </a:extLst>
              </a:tr>
              <a:tr h="211286">
                <a:tc>
                  <a:txBody>
                    <a:bodyPr/>
                    <a:lstStyle/>
                    <a:p>
                      <a:pPr algn="ctr" rtl="0" fontAlgn="ctr"/>
                      <a:r>
                        <a:rPr lang="en-US" sz="1400" b="1" u="none" strike="noStrike">
                          <a:effectLst/>
                        </a:rPr>
                        <a:t>20</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a:effectLst/>
                        </a:rPr>
                        <a:t>ترکمنستان</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20,651</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15,555</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759508195"/>
                  </a:ext>
                </a:extLst>
              </a:tr>
              <a:tr h="211286">
                <a:tc>
                  <a:txBody>
                    <a:bodyPr/>
                    <a:lstStyle/>
                    <a:p>
                      <a:pPr algn="ctr" rtl="0" fontAlgn="ctr"/>
                      <a:r>
                        <a:rPr lang="en-US" sz="1400" b="1" u="none" strike="noStrike">
                          <a:effectLst/>
                        </a:rPr>
                        <a:t>21</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a:effectLst/>
                        </a:rPr>
                        <a:t>ترکيه</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500</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5,024</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3046958962"/>
                  </a:ext>
                </a:extLst>
              </a:tr>
              <a:tr h="211286">
                <a:tc>
                  <a:txBody>
                    <a:bodyPr/>
                    <a:lstStyle/>
                    <a:p>
                      <a:pPr algn="ctr" rtl="0" fontAlgn="ctr"/>
                      <a:r>
                        <a:rPr lang="en-US" sz="1400" b="1" u="none" strike="noStrike">
                          <a:effectLst/>
                        </a:rPr>
                        <a:t>22</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a:effectLst/>
                        </a:rPr>
                        <a:t>هند</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dirty="0">
                          <a:effectLst/>
                        </a:rPr>
                        <a:t>1,660</a:t>
                      </a:r>
                      <a:endParaRPr lang="en-US" sz="1400" b="1" i="0" u="none" strike="noStrike" dirty="0">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1,991</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3313343287"/>
                  </a:ext>
                </a:extLst>
              </a:tr>
              <a:tr h="211286">
                <a:tc>
                  <a:txBody>
                    <a:bodyPr/>
                    <a:lstStyle/>
                    <a:p>
                      <a:pPr algn="ctr" rtl="0" fontAlgn="ctr"/>
                      <a:r>
                        <a:rPr lang="en-US" sz="1400" b="1" u="none" strike="noStrike">
                          <a:effectLst/>
                        </a:rPr>
                        <a:t>23</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a:effectLst/>
                        </a:rPr>
                        <a:t>تاجيکستان</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dirty="0">
                          <a:effectLst/>
                        </a:rPr>
                        <a:t>211</a:t>
                      </a:r>
                      <a:endParaRPr lang="en-US" sz="1400" b="1" i="0" u="none" strike="noStrike" dirty="0">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1,095</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3619910852"/>
                  </a:ext>
                </a:extLst>
              </a:tr>
              <a:tr h="211286">
                <a:tc>
                  <a:txBody>
                    <a:bodyPr/>
                    <a:lstStyle/>
                    <a:p>
                      <a:pPr algn="ctr" rtl="0" fontAlgn="ctr"/>
                      <a:r>
                        <a:rPr lang="en-US" sz="1400" b="1" u="none" strike="noStrike">
                          <a:effectLst/>
                        </a:rPr>
                        <a:t>24</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a:effectLst/>
                        </a:rPr>
                        <a:t>هلند</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dirty="0">
                          <a:effectLst/>
                        </a:rPr>
                        <a:t>45</a:t>
                      </a:r>
                      <a:endParaRPr lang="en-US" sz="1400" b="1" i="0" u="none" strike="noStrike" dirty="0">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dirty="0">
                          <a:effectLst/>
                        </a:rPr>
                        <a:t>200</a:t>
                      </a:r>
                      <a:endParaRPr lang="en-US" sz="1400" b="1" i="0" u="none" strike="noStrike" dirty="0">
                        <a:solidFill>
                          <a:srgbClr val="00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2184063663"/>
                  </a:ext>
                </a:extLst>
              </a:tr>
              <a:tr h="211286">
                <a:tc>
                  <a:txBody>
                    <a:bodyPr/>
                    <a:lstStyle/>
                    <a:p>
                      <a:pPr algn="ctr" rtl="0" fontAlgn="ctr"/>
                      <a:r>
                        <a:rPr lang="en-US" sz="1400" b="1" u="none" strike="noStrike">
                          <a:effectLst/>
                        </a:rPr>
                        <a:t>25</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a:effectLst/>
                        </a:rPr>
                        <a:t>دانمارک</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15</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dirty="0">
                          <a:effectLst/>
                        </a:rPr>
                        <a:t>179</a:t>
                      </a:r>
                      <a:endParaRPr lang="en-US" sz="1400" b="1" i="0" u="none" strike="noStrike" dirty="0">
                        <a:solidFill>
                          <a:srgbClr val="00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2641594957"/>
                  </a:ext>
                </a:extLst>
              </a:tr>
              <a:tr h="211286">
                <a:tc>
                  <a:txBody>
                    <a:bodyPr/>
                    <a:lstStyle/>
                    <a:p>
                      <a:pPr algn="ctr" rtl="0" fontAlgn="ctr"/>
                      <a:r>
                        <a:rPr lang="en-US" sz="1400" b="1" u="none" strike="noStrike">
                          <a:effectLst/>
                        </a:rPr>
                        <a:t>26</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1" fontAlgn="ctr"/>
                      <a:r>
                        <a:rPr lang="fa-IR" sz="1400" b="1" u="none" strike="noStrike">
                          <a:effectLst/>
                        </a:rPr>
                        <a:t>افغانستان</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a:effectLst/>
                        </a:rPr>
                        <a:t>11</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400" b="1" u="none" strike="noStrike" dirty="0">
                          <a:effectLst/>
                        </a:rPr>
                        <a:t>133</a:t>
                      </a:r>
                      <a:endParaRPr lang="en-US" sz="1400" b="1" i="0" u="none" strike="noStrike" dirty="0">
                        <a:solidFill>
                          <a:srgbClr val="00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694037676"/>
                  </a:ext>
                </a:extLst>
              </a:tr>
              <a:tr h="240854">
                <a:tc gridSpan="2">
                  <a:txBody>
                    <a:bodyPr/>
                    <a:lstStyle/>
                    <a:p>
                      <a:pPr algn="ctr" rtl="1" fontAlgn="ctr"/>
                      <a:r>
                        <a:rPr lang="fa-IR" sz="1800" b="1" u="none" strike="noStrike">
                          <a:effectLst/>
                        </a:rPr>
                        <a:t>جمع کل</a:t>
                      </a:r>
                      <a:endParaRPr lang="fa-IR" sz="1800" b="1" i="0" u="none" strike="noStrike">
                        <a:solidFill>
                          <a:srgbClr val="000000"/>
                        </a:solidFill>
                        <a:effectLst/>
                        <a:latin typeface="2  Titr"/>
                      </a:endParaRPr>
                    </a:p>
                  </a:txBody>
                  <a:tcPr marL="4445" marR="4445" marT="4445" marB="0" anchor="ctr"/>
                </a:tc>
                <a:tc hMerge="1">
                  <a:txBody>
                    <a:bodyPr/>
                    <a:lstStyle/>
                    <a:p>
                      <a:endParaRPr lang="en-US"/>
                    </a:p>
                  </a:txBody>
                  <a:tcPr/>
                </a:tc>
                <a:tc>
                  <a:txBody>
                    <a:bodyPr/>
                    <a:lstStyle/>
                    <a:p>
                      <a:pPr algn="ctr" rtl="0" fontAlgn="ctr"/>
                      <a:r>
                        <a:rPr lang="en-US" sz="1600" b="1" u="none" strike="noStrike">
                          <a:effectLst/>
                        </a:rPr>
                        <a:t>73,803,634</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4445" marR="4445" marT="4445" marB="0" anchor="ctr"/>
                </a:tc>
                <a:tc>
                  <a:txBody>
                    <a:bodyPr/>
                    <a:lstStyle/>
                    <a:p>
                      <a:pPr algn="ctr" rtl="0" fontAlgn="ctr"/>
                      <a:r>
                        <a:rPr lang="en-US" sz="1600" b="1" u="none" strike="noStrike" dirty="0">
                          <a:effectLst/>
                        </a:rPr>
                        <a:t>131,238,552</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4445" marR="4445" marT="4445" marB="0" anchor="ctr"/>
                </a:tc>
                <a:extLst>
                  <a:ext uri="{0D108BD9-81ED-4DB2-BD59-A6C34878D82A}">
                    <a16:rowId xmlns:a16="http://schemas.microsoft.com/office/drawing/2014/main" val="1671346198"/>
                  </a:ext>
                </a:extLst>
              </a:tr>
            </a:tbl>
          </a:graphicData>
        </a:graphic>
      </p:graphicFrame>
    </p:spTree>
    <p:extLst>
      <p:ext uri="{BB962C8B-B14F-4D97-AF65-F5344CB8AC3E}">
        <p14:creationId xmlns:p14="http://schemas.microsoft.com/office/powerpoint/2010/main" val="15338823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ED16763-A86A-464F-873C-04DA3AEE0D4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5" name="TextBox 4">
            <a:extLst>
              <a:ext uri="{FF2B5EF4-FFF2-40B4-BE49-F238E27FC236}">
                <a16:creationId xmlns:a16="http://schemas.microsoft.com/office/drawing/2014/main" id="{CBCE7A35-2D41-4463-96CD-93681A162979}"/>
              </a:ext>
            </a:extLst>
          </p:cNvPr>
          <p:cNvSpPr txBox="1"/>
          <p:nvPr/>
        </p:nvSpPr>
        <p:spPr>
          <a:xfrm>
            <a:off x="3049044" y="305897"/>
            <a:ext cx="6093912" cy="355803"/>
          </a:xfrm>
          <a:prstGeom prst="rect">
            <a:avLst/>
          </a:prstGeom>
          <a:noFill/>
        </p:spPr>
        <p:txBody>
          <a:bodyPr wrap="square">
            <a:spAutoFit/>
          </a:bodyPr>
          <a:lstStyle/>
          <a:p>
            <a:pPr algn="ctr">
              <a:lnSpc>
                <a:spcPct val="107000"/>
              </a:lnSpc>
              <a:spcAft>
                <a:spcPts val="800"/>
              </a:spcAft>
            </a:pPr>
            <a:r>
              <a:rPr lang="fa-IR" sz="1600" b="1" dirty="0">
                <a:effectLst/>
                <a:latin typeface="Calibri" panose="020F0502020204030204" pitchFamily="34" charset="0"/>
                <a:ea typeface="Calibri" panose="020F0502020204030204" pitchFamily="34" charset="0"/>
                <a:cs typeface="B Titr" panose="00000700000000000000" pitchFamily="2" charset="-78"/>
              </a:rPr>
              <a:t>جدول 5-مقدار و ارزش صادرات </a:t>
            </a:r>
            <a:r>
              <a:rPr lang="fa-IR" sz="1600" b="1" dirty="0">
                <a:effectLst/>
                <a:highlight>
                  <a:srgbClr val="FFFF00"/>
                </a:highlight>
                <a:latin typeface="Calibri" panose="020F0502020204030204" pitchFamily="34" charset="0"/>
                <a:ea typeface="Calibri" panose="020F0502020204030204" pitchFamily="34" charset="0"/>
                <a:cs typeface="B Titr" panose="00000700000000000000" pitchFamily="2" charset="-78"/>
              </a:rPr>
              <a:t>میگوی</a:t>
            </a:r>
            <a:r>
              <a:rPr lang="fa-IR" sz="1600" b="1" dirty="0">
                <a:effectLst/>
                <a:latin typeface="Calibri" panose="020F0502020204030204" pitchFamily="34" charset="0"/>
                <a:ea typeface="Calibri" panose="020F0502020204030204" pitchFamily="34" charset="0"/>
                <a:cs typeface="B Titr" panose="00000700000000000000" pitchFamily="2" charset="-78"/>
              </a:rPr>
              <a:t> ایران در سال 1402 </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6BD89ADD-C5E8-42EB-870D-F7377ED1DC18}"/>
              </a:ext>
            </a:extLst>
          </p:cNvPr>
          <p:cNvGraphicFramePr>
            <a:graphicFrameLocks noGrp="1"/>
          </p:cNvGraphicFramePr>
          <p:nvPr>
            <p:extLst>
              <p:ext uri="{D42A27DB-BD31-4B8C-83A1-F6EECF244321}">
                <p14:modId xmlns:p14="http://schemas.microsoft.com/office/powerpoint/2010/main" val="3023502864"/>
              </p:ext>
            </p:extLst>
          </p:nvPr>
        </p:nvGraphicFramePr>
        <p:xfrm>
          <a:off x="3534427" y="776605"/>
          <a:ext cx="5123145" cy="5775498"/>
        </p:xfrm>
        <a:graphic>
          <a:graphicData uri="http://schemas.openxmlformats.org/drawingml/2006/table">
            <a:tbl>
              <a:tblPr rtl="1">
                <a:tableStyleId>{0505E3EF-67EA-436B-97B2-0124C06EBD24}</a:tableStyleId>
              </a:tblPr>
              <a:tblGrid>
                <a:gridCol w="524610">
                  <a:extLst>
                    <a:ext uri="{9D8B030D-6E8A-4147-A177-3AD203B41FA5}">
                      <a16:colId xmlns:a16="http://schemas.microsoft.com/office/drawing/2014/main" val="2803366560"/>
                    </a:ext>
                  </a:extLst>
                </a:gridCol>
                <a:gridCol w="1532845">
                  <a:extLst>
                    <a:ext uri="{9D8B030D-6E8A-4147-A177-3AD203B41FA5}">
                      <a16:colId xmlns:a16="http://schemas.microsoft.com/office/drawing/2014/main" val="955839244"/>
                    </a:ext>
                  </a:extLst>
                </a:gridCol>
                <a:gridCol w="1532845">
                  <a:extLst>
                    <a:ext uri="{9D8B030D-6E8A-4147-A177-3AD203B41FA5}">
                      <a16:colId xmlns:a16="http://schemas.microsoft.com/office/drawing/2014/main" val="84664593"/>
                    </a:ext>
                  </a:extLst>
                </a:gridCol>
                <a:gridCol w="1532845">
                  <a:extLst>
                    <a:ext uri="{9D8B030D-6E8A-4147-A177-3AD203B41FA5}">
                      <a16:colId xmlns:a16="http://schemas.microsoft.com/office/drawing/2014/main" val="613816469"/>
                    </a:ext>
                  </a:extLst>
                </a:gridCol>
              </a:tblGrid>
              <a:tr h="274281">
                <a:tc>
                  <a:txBody>
                    <a:bodyPr/>
                    <a:lstStyle/>
                    <a:p>
                      <a:pPr algn="ctr" rtl="1" fontAlgn="ctr"/>
                      <a:r>
                        <a:rPr lang="fa-IR" sz="1050" b="1" u="none" strike="noStrike" dirty="0">
                          <a:effectLst/>
                        </a:rPr>
                        <a:t>ردیف</a:t>
                      </a:r>
                      <a:endParaRPr lang="fa-IR" sz="1050" b="1" i="0" u="none" strike="noStrike" dirty="0">
                        <a:effectLst/>
                        <a:latin typeface="B Titr" panose="00000700000000000000" pitchFamily="2" charset="-78"/>
                        <a:cs typeface="B Titr" panose="00000700000000000000" pitchFamily="2" charset="-78"/>
                      </a:endParaRPr>
                    </a:p>
                  </a:txBody>
                  <a:tcPr marL="5928" marR="5928" marT="5928" marB="0" anchor="ctr"/>
                </a:tc>
                <a:tc>
                  <a:txBody>
                    <a:bodyPr/>
                    <a:lstStyle/>
                    <a:p>
                      <a:pPr algn="ctr" rtl="1" fontAlgn="ctr"/>
                      <a:r>
                        <a:rPr lang="fa-IR" sz="1050" b="1" u="none" strike="noStrike">
                          <a:effectLst/>
                        </a:rPr>
                        <a:t>نام کشور</a:t>
                      </a:r>
                      <a:endParaRPr lang="fa-IR"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1" fontAlgn="ctr"/>
                      <a:r>
                        <a:rPr lang="fa-IR" sz="1050" b="1" u="none" strike="noStrike">
                          <a:effectLst/>
                        </a:rPr>
                        <a:t>وزن (کیلوگرم)</a:t>
                      </a:r>
                      <a:endParaRPr lang="fa-IR"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1" fontAlgn="ctr"/>
                      <a:r>
                        <a:rPr lang="fa-IR" sz="1050" b="1" u="none" strike="noStrike">
                          <a:effectLst/>
                        </a:rPr>
                        <a:t>ارزش (دلار)</a:t>
                      </a:r>
                      <a:endParaRPr lang="fa-IR"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extLst>
                  <a:ext uri="{0D108BD9-81ED-4DB2-BD59-A6C34878D82A}">
                    <a16:rowId xmlns:a16="http://schemas.microsoft.com/office/drawing/2014/main" val="3042130348"/>
                  </a:ext>
                </a:extLst>
              </a:tr>
              <a:tr h="274281">
                <a:tc>
                  <a:txBody>
                    <a:bodyPr/>
                    <a:lstStyle/>
                    <a:p>
                      <a:pPr algn="ctr" rtl="0" fontAlgn="ctr"/>
                      <a:r>
                        <a:rPr lang="en-US" sz="1050" b="1" u="none" strike="noStrike">
                          <a:effectLst/>
                        </a:rPr>
                        <a:t>1</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1" fontAlgn="ctr"/>
                      <a:r>
                        <a:rPr lang="fa-IR" sz="1050" b="1" u="none" strike="noStrike" dirty="0">
                          <a:effectLst/>
                          <a:highlight>
                            <a:srgbClr val="00FF00"/>
                          </a:highlight>
                        </a:rPr>
                        <a:t>فدراسیون روسيه</a:t>
                      </a:r>
                      <a:endParaRPr lang="fa-IR" sz="1050" b="1" i="0" u="none" strike="noStrike" dirty="0">
                        <a:solidFill>
                          <a:srgbClr val="000000"/>
                        </a:solidFill>
                        <a:effectLst/>
                        <a:highlight>
                          <a:srgbClr val="00FF00"/>
                        </a:highligh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15,571,267</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47,704,812</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extLst>
                  <a:ext uri="{0D108BD9-81ED-4DB2-BD59-A6C34878D82A}">
                    <a16:rowId xmlns:a16="http://schemas.microsoft.com/office/drawing/2014/main" val="1118151900"/>
                  </a:ext>
                </a:extLst>
              </a:tr>
              <a:tr h="274281">
                <a:tc>
                  <a:txBody>
                    <a:bodyPr/>
                    <a:lstStyle/>
                    <a:p>
                      <a:pPr algn="ctr" rtl="0" fontAlgn="ctr"/>
                      <a:r>
                        <a:rPr lang="en-US" sz="1050" b="1" u="none" strike="noStrike">
                          <a:effectLst/>
                        </a:rPr>
                        <a:t>2</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1" fontAlgn="ctr"/>
                      <a:r>
                        <a:rPr lang="fa-IR" sz="1050" b="1" u="none" strike="noStrike">
                          <a:effectLst/>
                        </a:rPr>
                        <a:t>امارات متحده عربي</a:t>
                      </a:r>
                      <a:endParaRPr lang="fa-IR"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11,112,336</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37,819,443</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extLst>
                  <a:ext uri="{0D108BD9-81ED-4DB2-BD59-A6C34878D82A}">
                    <a16:rowId xmlns:a16="http://schemas.microsoft.com/office/drawing/2014/main" val="2796931507"/>
                  </a:ext>
                </a:extLst>
              </a:tr>
              <a:tr h="274281">
                <a:tc>
                  <a:txBody>
                    <a:bodyPr/>
                    <a:lstStyle/>
                    <a:p>
                      <a:pPr algn="ctr" rtl="0" fontAlgn="ctr"/>
                      <a:r>
                        <a:rPr lang="en-US" sz="1050" b="1" u="none" strike="noStrike">
                          <a:effectLst/>
                        </a:rPr>
                        <a:t>3</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1" fontAlgn="ctr"/>
                      <a:r>
                        <a:rPr lang="fa-IR" sz="1050" b="1" u="none" strike="noStrike" dirty="0">
                          <a:effectLst/>
                        </a:rPr>
                        <a:t>چين</a:t>
                      </a:r>
                      <a:endParaRPr lang="fa-IR" sz="1050" b="1" i="0" u="none" strike="noStrike" dirty="0">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1,848,864</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7,238,175</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extLst>
                  <a:ext uri="{0D108BD9-81ED-4DB2-BD59-A6C34878D82A}">
                    <a16:rowId xmlns:a16="http://schemas.microsoft.com/office/drawing/2014/main" val="897817342"/>
                  </a:ext>
                </a:extLst>
              </a:tr>
              <a:tr h="274281">
                <a:tc>
                  <a:txBody>
                    <a:bodyPr/>
                    <a:lstStyle/>
                    <a:p>
                      <a:pPr algn="ctr" rtl="0" fontAlgn="ctr"/>
                      <a:r>
                        <a:rPr lang="en-US" sz="1050" b="1" u="none" strike="noStrike">
                          <a:effectLst/>
                        </a:rPr>
                        <a:t>4</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1" fontAlgn="ctr"/>
                      <a:r>
                        <a:rPr lang="fa-IR" sz="1050" b="1" u="none" strike="noStrike">
                          <a:effectLst/>
                        </a:rPr>
                        <a:t>قطر</a:t>
                      </a:r>
                      <a:endParaRPr lang="fa-IR"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1,293,424</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4,635,679</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extLst>
                  <a:ext uri="{0D108BD9-81ED-4DB2-BD59-A6C34878D82A}">
                    <a16:rowId xmlns:a16="http://schemas.microsoft.com/office/drawing/2014/main" val="2520473659"/>
                  </a:ext>
                </a:extLst>
              </a:tr>
              <a:tr h="274281">
                <a:tc>
                  <a:txBody>
                    <a:bodyPr/>
                    <a:lstStyle/>
                    <a:p>
                      <a:pPr algn="ctr" rtl="0" fontAlgn="ctr"/>
                      <a:r>
                        <a:rPr lang="en-US" sz="1050" b="1" u="none" strike="noStrike">
                          <a:effectLst/>
                        </a:rPr>
                        <a:t>5</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1" fontAlgn="ctr"/>
                      <a:r>
                        <a:rPr lang="fa-IR" sz="1050" b="1" u="none" strike="noStrike">
                          <a:effectLst/>
                        </a:rPr>
                        <a:t>کویت</a:t>
                      </a:r>
                      <a:endParaRPr lang="fa-IR"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614,161</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2,712,621</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extLst>
                  <a:ext uri="{0D108BD9-81ED-4DB2-BD59-A6C34878D82A}">
                    <a16:rowId xmlns:a16="http://schemas.microsoft.com/office/drawing/2014/main" val="3435321704"/>
                  </a:ext>
                </a:extLst>
              </a:tr>
              <a:tr h="274281">
                <a:tc>
                  <a:txBody>
                    <a:bodyPr/>
                    <a:lstStyle/>
                    <a:p>
                      <a:pPr algn="ctr" rtl="0" fontAlgn="ctr"/>
                      <a:r>
                        <a:rPr lang="en-US" sz="1050" b="1" u="none" strike="noStrike">
                          <a:effectLst/>
                        </a:rPr>
                        <a:t>6</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1" fontAlgn="ctr"/>
                      <a:r>
                        <a:rPr lang="fa-IR" sz="1050" b="1" u="none" strike="noStrike" dirty="0">
                          <a:effectLst/>
                        </a:rPr>
                        <a:t>عمان</a:t>
                      </a:r>
                      <a:endParaRPr lang="fa-IR" sz="1050" b="1" i="0" u="none" strike="noStrike" dirty="0">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408,000</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1,474,945</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extLst>
                  <a:ext uri="{0D108BD9-81ED-4DB2-BD59-A6C34878D82A}">
                    <a16:rowId xmlns:a16="http://schemas.microsoft.com/office/drawing/2014/main" val="2656788727"/>
                  </a:ext>
                </a:extLst>
              </a:tr>
              <a:tr h="274281">
                <a:tc>
                  <a:txBody>
                    <a:bodyPr/>
                    <a:lstStyle/>
                    <a:p>
                      <a:pPr algn="ctr" rtl="0" fontAlgn="ctr"/>
                      <a:r>
                        <a:rPr lang="en-US" sz="1050" b="1" u="none" strike="noStrike">
                          <a:effectLst/>
                        </a:rPr>
                        <a:t>7</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1" fontAlgn="ctr"/>
                      <a:r>
                        <a:rPr lang="fa-IR" sz="1050" b="1" u="none" strike="noStrike">
                          <a:effectLst/>
                        </a:rPr>
                        <a:t>ترکيه</a:t>
                      </a:r>
                      <a:endParaRPr lang="fa-IR"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332,253</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1,412,949</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extLst>
                  <a:ext uri="{0D108BD9-81ED-4DB2-BD59-A6C34878D82A}">
                    <a16:rowId xmlns:a16="http://schemas.microsoft.com/office/drawing/2014/main" val="1097831707"/>
                  </a:ext>
                </a:extLst>
              </a:tr>
              <a:tr h="274281">
                <a:tc>
                  <a:txBody>
                    <a:bodyPr/>
                    <a:lstStyle/>
                    <a:p>
                      <a:pPr algn="ctr" rtl="0" fontAlgn="ctr"/>
                      <a:r>
                        <a:rPr lang="en-US" sz="1050" b="1" u="none" strike="noStrike">
                          <a:effectLst/>
                        </a:rPr>
                        <a:t>8</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1" fontAlgn="ctr"/>
                      <a:r>
                        <a:rPr lang="fa-IR" sz="1050" b="1" u="none" strike="noStrike">
                          <a:effectLst/>
                        </a:rPr>
                        <a:t>مالزي</a:t>
                      </a:r>
                      <a:endParaRPr lang="fa-IR"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186,177</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620,940</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extLst>
                  <a:ext uri="{0D108BD9-81ED-4DB2-BD59-A6C34878D82A}">
                    <a16:rowId xmlns:a16="http://schemas.microsoft.com/office/drawing/2014/main" val="1990692164"/>
                  </a:ext>
                </a:extLst>
              </a:tr>
              <a:tr h="274281">
                <a:tc>
                  <a:txBody>
                    <a:bodyPr/>
                    <a:lstStyle/>
                    <a:p>
                      <a:pPr algn="ctr" rtl="0" fontAlgn="ctr"/>
                      <a:r>
                        <a:rPr lang="en-US" sz="1050" b="1" u="none" strike="noStrike">
                          <a:effectLst/>
                        </a:rPr>
                        <a:t>9</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1" fontAlgn="ctr"/>
                      <a:r>
                        <a:rPr lang="fa-IR" sz="1050" b="1" u="none" strike="noStrike">
                          <a:effectLst/>
                        </a:rPr>
                        <a:t>لبنان</a:t>
                      </a:r>
                      <a:endParaRPr lang="fa-IR"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127,236</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469,840</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extLst>
                  <a:ext uri="{0D108BD9-81ED-4DB2-BD59-A6C34878D82A}">
                    <a16:rowId xmlns:a16="http://schemas.microsoft.com/office/drawing/2014/main" val="1368204224"/>
                  </a:ext>
                </a:extLst>
              </a:tr>
              <a:tr h="274281">
                <a:tc>
                  <a:txBody>
                    <a:bodyPr/>
                    <a:lstStyle/>
                    <a:p>
                      <a:pPr algn="ctr" rtl="0" fontAlgn="ctr"/>
                      <a:r>
                        <a:rPr lang="en-US" sz="1050" b="1" u="none" strike="noStrike">
                          <a:effectLst/>
                        </a:rPr>
                        <a:t>10</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1" fontAlgn="ctr"/>
                      <a:r>
                        <a:rPr lang="fa-IR" sz="1050" b="1" u="none" strike="noStrike">
                          <a:effectLst/>
                        </a:rPr>
                        <a:t>قزاقستان</a:t>
                      </a:r>
                      <a:endParaRPr lang="fa-IR"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dirty="0">
                          <a:effectLst/>
                        </a:rPr>
                        <a:t>72,000</a:t>
                      </a:r>
                      <a:endParaRPr lang="en-US" sz="1050" b="1" i="0" u="none" strike="noStrike" dirty="0">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280,624</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extLst>
                  <a:ext uri="{0D108BD9-81ED-4DB2-BD59-A6C34878D82A}">
                    <a16:rowId xmlns:a16="http://schemas.microsoft.com/office/drawing/2014/main" val="2388580136"/>
                  </a:ext>
                </a:extLst>
              </a:tr>
              <a:tr h="274281">
                <a:tc>
                  <a:txBody>
                    <a:bodyPr/>
                    <a:lstStyle/>
                    <a:p>
                      <a:pPr algn="ctr" rtl="0" fontAlgn="ctr"/>
                      <a:r>
                        <a:rPr lang="en-US" sz="1050" b="1" u="none" strike="noStrike">
                          <a:effectLst/>
                        </a:rPr>
                        <a:t>11</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1" fontAlgn="ctr"/>
                      <a:r>
                        <a:rPr lang="fa-IR" sz="1050" b="1" u="none" strike="noStrike">
                          <a:effectLst/>
                        </a:rPr>
                        <a:t>ارمنستان</a:t>
                      </a:r>
                      <a:endParaRPr lang="fa-IR"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31,320</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82,073</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extLst>
                  <a:ext uri="{0D108BD9-81ED-4DB2-BD59-A6C34878D82A}">
                    <a16:rowId xmlns:a16="http://schemas.microsoft.com/office/drawing/2014/main" val="2664516475"/>
                  </a:ext>
                </a:extLst>
              </a:tr>
              <a:tr h="274281">
                <a:tc>
                  <a:txBody>
                    <a:bodyPr/>
                    <a:lstStyle/>
                    <a:p>
                      <a:pPr algn="ctr" rtl="0" fontAlgn="ctr"/>
                      <a:r>
                        <a:rPr lang="en-US" sz="1050" b="1" u="none" strike="noStrike">
                          <a:effectLst/>
                        </a:rPr>
                        <a:t>12</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1" fontAlgn="ctr"/>
                      <a:r>
                        <a:rPr lang="fa-IR" sz="1050" b="1" u="none" strike="noStrike" dirty="0">
                          <a:solidFill>
                            <a:srgbClr val="FF0000"/>
                          </a:solidFill>
                          <a:effectLst/>
                        </a:rPr>
                        <a:t>اسپانيا</a:t>
                      </a:r>
                      <a:endParaRPr lang="fa-IR" sz="1050" b="1" i="0" u="none" strike="noStrike" dirty="0">
                        <a:solidFill>
                          <a:srgbClr val="FF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dirty="0">
                          <a:effectLst/>
                        </a:rPr>
                        <a:t>24,000</a:t>
                      </a:r>
                      <a:endParaRPr lang="en-US" sz="1050" b="1" i="0" u="none" strike="noStrike" dirty="0">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76,800</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extLst>
                  <a:ext uri="{0D108BD9-81ED-4DB2-BD59-A6C34878D82A}">
                    <a16:rowId xmlns:a16="http://schemas.microsoft.com/office/drawing/2014/main" val="1842751885"/>
                  </a:ext>
                </a:extLst>
              </a:tr>
              <a:tr h="274281">
                <a:tc>
                  <a:txBody>
                    <a:bodyPr/>
                    <a:lstStyle/>
                    <a:p>
                      <a:pPr algn="ctr" rtl="0" fontAlgn="ctr"/>
                      <a:r>
                        <a:rPr lang="en-US" sz="1050" b="1" u="none" strike="noStrike">
                          <a:effectLst/>
                        </a:rPr>
                        <a:t>13</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1" fontAlgn="ctr"/>
                      <a:r>
                        <a:rPr lang="fa-IR" sz="1050" b="1" u="none" strike="noStrike">
                          <a:effectLst/>
                        </a:rPr>
                        <a:t>ترکمنستان</a:t>
                      </a:r>
                      <a:endParaRPr lang="fa-IR"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18,001</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71,825</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extLst>
                  <a:ext uri="{0D108BD9-81ED-4DB2-BD59-A6C34878D82A}">
                    <a16:rowId xmlns:a16="http://schemas.microsoft.com/office/drawing/2014/main" val="664976892"/>
                  </a:ext>
                </a:extLst>
              </a:tr>
              <a:tr h="274281">
                <a:tc>
                  <a:txBody>
                    <a:bodyPr/>
                    <a:lstStyle/>
                    <a:p>
                      <a:pPr algn="ctr" rtl="0" fontAlgn="ctr"/>
                      <a:r>
                        <a:rPr lang="en-US" sz="1050" b="1" u="none" strike="noStrike">
                          <a:effectLst/>
                        </a:rPr>
                        <a:t>14</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1" fontAlgn="ctr"/>
                      <a:r>
                        <a:rPr lang="fa-IR" sz="1050" b="1" u="none" strike="noStrike">
                          <a:effectLst/>
                        </a:rPr>
                        <a:t>جمهوري آذربايجان</a:t>
                      </a:r>
                      <a:endParaRPr lang="fa-IR"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dirty="0">
                          <a:effectLst/>
                        </a:rPr>
                        <a:t>8,550</a:t>
                      </a:r>
                      <a:endParaRPr lang="en-US" sz="1050" b="1" i="0" u="none" strike="noStrike" dirty="0">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31,939</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extLst>
                  <a:ext uri="{0D108BD9-81ED-4DB2-BD59-A6C34878D82A}">
                    <a16:rowId xmlns:a16="http://schemas.microsoft.com/office/drawing/2014/main" val="142645384"/>
                  </a:ext>
                </a:extLst>
              </a:tr>
              <a:tr h="274281">
                <a:tc>
                  <a:txBody>
                    <a:bodyPr/>
                    <a:lstStyle/>
                    <a:p>
                      <a:pPr algn="ctr" rtl="0" fontAlgn="ctr"/>
                      <a:r>
                        <a:rPr lang="en-US" sz="1050" b="1" u="none" strike="noStrike">
                          <a:effectLst/>
                        </a:rPr>
                        <a:t>15</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1" fontAlgn="ctr"/>
                      <a:r>
                        <a:rPr lang="fa-IR" sz="1050" b="1" u="none" strike="noStrike">
                          <a:effectLst/>
                        </a:rPr>
                        <a:t>عراق</a:t>
                      </a:r>
                      <a:endParaRPr lang="fa-IR"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dirty="0">
                          <a:effectLst/>
                        </a:rPr>
                        <a:t>8,645</a:t>
                      </a:r>
                      <a:endParaRPr lang="en-US" sz="1050" b="1" i="0" u="none" strike="noStrike" dirty="0">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dirty="0">
                          <a:effectLst/>
                        </a:rPr>
                        <a:t>30,054</a:t>
                      </a:r>
                      <a:endParaRPr lang="en-US" sz="1050" b="1" i="0" u="none" strike="noStrike" dirty="0">
                        <a:solidFill>
                          <a:srgbClr val="000000"/>
                        </a:solidFill>
                        <a:effectLst/>
                        <a:latin typeface="B Titr" panose="00000700000000000000" pitchFamily="2" charset="-78"/>
                        <a:cs typeface="B Titr" panose="00000700000000000000" pitchFamily="2" charset="-78"/>
                      </a:endParaRPr>
                    </a:p>
                  </a:txBody>
                  <a:tcPr marL="5928" marR="5928" marT="5928" marB="0" anchor="ctr"/>
                </a:tc>
                <a:extLst>
                  <a:ext uri="{0D108BD9-81ED-4DB2-BD59-A6C34878D82A}">
                    <a16:rowId xmlns:a16="http://schemas.microsoft.com/office/drawing/2014/main" val="3838259160"/>
                  </a:ext>
                </a:extLst>
              </a:tr>
              <a:tr h="274281">
                <a:tc>
                  <a:txBody>
                    <a:bodyPr/>
                    <a:lstStyle/>
                    <a:p>
                      <a:pPr algn="ctr" rtl="0" fontAlgn="ctr"/>
                      <a:r>
                        <a:rPr lang="en-US" sz="1050" b="1" u="none" strike="noStrike">
                          <a:effectLst/>
                        </a:rPr>
                        <a:t>16</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1" fontAlgn="ctr"/>
                      <a:r>
                        <a:rPr lang="fa-IR" sz="1050" b="1" u="none" strike="noStrike">
                          <a:effectLst/>
                        </a:rPr>
                        <a:t>سنگاپور</a:t>
                      </a:r>
                      <a:endParaRPr lang="fa-IR"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6,600</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dirty="0">
                          <a:effectLst/>
                        </a:rPr>
                        <a:t>24,882</a:t>
                      </a:r>
                      <a:endParaRPr lang="en-US" sz="1050" b="1" i="0" u="none" strike="noStrike" dirty="0">
                        <a:solidFill>
                          <a:srgbClr val="000000"/>
                        </a:solidFill>
                        <a:effectLst/>
                        <a:latin typeface="B Titr" panose="00000700000000000000" pitchFamily="2" charset="-78"/>
                        <a:cs typeface="B Titr" panose="00000700000000000000" pitchFamily="2" charset="-78"/>
                      </a:endParaRPr>
                    </a:p>
                  </a:txBody>
                  <a:tcPr marL="5928" marR="5928" marT="5928" marB="0" anchor="ctr"/>
                </a:tc>
                <a:extLst>
                  <a:ext uri="{0D108BD9-81ED-4DB2-BD59-A6C34878D82A}">
                    <a16:rowId xmlns:a16="http://schemas.microsoft.com/office/drawing/2014/main" val="841807207"/>
                  </a:ext>
                </a:extLst>
              </a:tr>
              <a:tr h="274281">
                <a:tc>
                  <a:txBody>
                    <a:bodyPr/>
                    <a:lstStyle/>
                    <a:p>
                      <a:pPr algn="ctr" rtl="0" fontAlgn="ctr"/>
                      <a:r>
                        <a:rPr lang="en-US" sz="1050" b="1" u="none" strike="noStrike">
                          <a:effectLst/>
                        </a:rPr>
                        <a:t>17</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1" fontAlgn="ctr"/>
                      <a:r>
                        <a:rPr lang="fa-IR" sz="1050" b="1" u="none" strike="noStrike">
                          <a:effectLst/>
                        </a:rPr>
                        <a:t>گرجستان</a:t>
                      </a:r>
                      <a:endParaRPr lang="fa-IR"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5,004</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dirty="0">
                          <a:effectLst/>
                        </a:rPr>
                        <a:t>21,160</a:t>
                      </a:r>
                      <a:endParaRPr lang="en-US" sz="1050" b="1" i="0" u="none" strike="noStrike" dirty="0">
                        <a:solidFill>
                          <a:srgbClr val="000000"/>
                        </a:solidFill>
                        <a:effectLst/>
                        <a:latin typeface="B Titr" panose="00000700000000000000" pitchFamily="2" charset="-78"/>
                        <a:cs typeface="B Titr" panose="00000700000000000000" pitchFamily="2" charset="-78"/>
                      </a:endParaRPr>
                    </a:p>
                  </a:txBody>
                  <a:tcPr marL="5928" marR="5928" marT="5928" marB="0" anchor="ctr"/>
                </a:tc>
                <a:extLst>
                  <a:ext uri="{0D108BD9-81ED-4DB2-BD59-A6C34878D82A}">
                    <a16:rowId xmlns:a16="http://schemas.microsoft.com/office/drawing/2014/main" val="4013993609"/>
                  </a:ext>
                </a:extLst>
              </a:tr>
              <a:tr h="274281">
                <a:tc>
                  <a:txBody>
                    <a:bodyPr/>
                    <a:lstStyle/>
                    <a:p>
                      <a:pPr algn="ctr" rtl="0" fontAlgn="ctr"/>
                      <a:r>
                        <a:rPr lang="en-US" sz="1050" b="1" u="none" strike="noStrike">
                          <a:effectLst/>
                        </a:rPr>
                        <a:t>18</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1" fontAlgn="ctr"/>
                      <a:r>
                        <a:rPr lang="fa-IR" sz="1050" b="1" u="none" strike="noStrike">
                          <a:effectLst/>
                        </a:rPr>
                        <a:t>تاجيکستان</a:t>
                      </a:r>
                      <a:endParaRPr lang="fa-IR"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1,296</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dirty="0">
                          <a:effectLst/>
                        </a:rPr>
                        <a:t>6,210</a:t>
                      </a:r>
                      <a:endParaRPr lang="en-US" sz="1050" b="1" i="0" u="none" strike="noStrike" dirty="0">
                        <a:solidFill>
                          <a:srgbClr val="000000"/>
                        </a:solidFill>
                        <a:effectLst/>
                        <a:latin typeface="B Titr" panose="00000700000000000000" pitchFamily="2" charset="-78"/>
                        <a:cs typeface="B Titr" panose="00000700000000000000" pitchFamily="2" charset="-78"/>
                      </a:endParaRPr>
                    </a:p>
                  </a:txBody>
                  <a:tcPr marL="5928" marR="5928" marT="5928" marB="0" anchor="ctr"/>
                </a:tc>
                <a:extLst>
                  <a:ext uri="{0D108BD9-81ED-4DB2-BD59-A6C34878D82A}">
                    <a16:rowId xmlns:a16="http://schemas.microsoft.com/office/drawing/2014/main" val="3212690343"/>
                  </a:ext>
                </a:extLst>
              </a:tr>
              <a:tr h="274281">
                <a:tc>
                  <a:txBody>
                    <a:bodyPr/>
                    <a:lstStyle/>
                    <a:p>
                      <a:pPr algn="ctr" rtl="0" fontAlgn="ctr"/>
                      <a:r>
                        <a:rPr lang="en-US" sz="1050" b="1" u="none" strike="noStrike">
                          <a:effectLst/>
                        </a:rPr>
                        <a:t>19</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1" fontAlgn="ctr"/>
                      <a:r>
                        <a:rPr lang="fa-IR" sz="1050" b="1" u="none" strike="noStrike" dirty="0">
                          <a:effectLst/>
                        </a:rPr>
                        <a:t>فرانسه</a:t>
                      </a:r>
                      <a:endParaRPr lang="fa-IR" sz="1050" b="1" i="0" u="none" strike="noStrike" dirty="0">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a:effectLst/>
                        </a:rPr>
                        <a:t>100</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dirty="0">
                          <a:effectLst/>
                        </a:rPr>
                        <a:t>362</a:t>
                      </a:r>
                      <a:endParaRPr lang="en-US" sz="1050" b="1" i="0" u="none" strike="noStrike" dirty="0">
                        <a:solidFill>
                          <a:srgbClr val="000000"/>
                        </a:solidFill>
                        <a:effectLst/>
                        <a:latin typeface="B Titr" panose="00000700000000000000" pitchFamily="2" charset="-78"/>
                        <a:cs typeface="B Titr" panose="00000700000000000000" pitchFamily="2" charset="-78"/>
                      </a:endParaRPr>
                    </a:p>
                  </a:txBody>
                  <a:tcPr marL="5928" marR="5928" marT="5928" marB="0" anchor="ctr"/>
                </a:tc>
                <a:extLst>
                  <a:ext uri="{0D108BD9-81ED-4DB2-BD59-A6C34878D82A}">
                    <a16:rowId xmlns:a16="http://schemas.microsoft.com/office/drawing/2014/main" val="1002661945"/>
                  </a:ext>
                </a:extLst>
              </a:tr>
              <a:tr h="289878">
                <a:tc gridSpan="2">
                  <a:txBody>
                    <a:bodyPr/>
                    <a:lstStyle/>
                    <a:p>
                      <a:pPr algn="ctr" rtl="1" fontAlgn="ctr"/>
                      <a:r>
                        <a:rPr lang="fa-IR" sz="1400" b="1" u="none" strike="noStrike">
                          <a:effectLst/>
                        </a:rPr>
                        <a:t>جمع کل</a:t>
                      </a:r>
                      <a:endParaRPr lang="fa-IR" sz="1400" b="1" i="0" u="none" strike="noStrike">
                        <a:solidFill>
                          <a:srgbClr val="000000"/>
                        </a:solidFill>
                        <a:effectLst/>
                        <a:latin typeface="2  Titr"/>
                      </a:endParaRPr>
                    </a:p>
                  </a:txBody>
                  <a:tcPr marL="5928" marR="5928" marT="5928" marB="0" anchor="ctr"/>
                </a:tc>
                <a:tc hMerge="1">
                  <a:txBody>
                    <a:bodyPr/>
                    <a:lstStyle/>
                    <a:p>
                      <a:endParaRPr lang="en-US"/>
                    </a:p>
                  </a:txBody>
                  <a:tcPr/>
                </a:tc>
                <a:tc>
                  <a:txBody>
                    <a:bodyPr/>
                    <a:lstStyle/>
                    <a:p>
                      <a:pPr algn="ctr" rtl="0" fontAlgn="ctr"/>
                      <a:r>
                        <a:rPr lang="en-US" sz="1050" b="1" u="none" strike="noStrike">
                          <a:effectLst/>
                        </a:rPr>
                        <a:t>31,669,234</a:t>
                      </a:r>
                      <a:endParaRPr lang="en-US" sz="1050" b="1" i="0" u="none" strike="noStrike">
                        <a:solidFill>
                          <a:srgbClr val="000000"/>
                        </a:solidFill>
                        <a:effectLst/>
                        <a:latin typeface="B Titr" panose="00000700000000000000" pitchFamily="2" charset="-78"/>
                        <a:cs typeface="B Titr" panose="00000700000000000000" pitchFamily="2" charset="-78"/>
                      </a:endParaRPr>
                    </a:p>
                  </a:txBody>
                  <a:tcPr marL="5928" marR="5928" marT="5928" marB="0" anchor="ctr"/>
                </a:tc>
                <a:tc>
                  <a:txBody>
                    <a:bodyPr/>
                    <a:lstStyle/>
                    <a:p>
                      <a:pPr algn="ctr" rtl="0" fontAlgn="ctr"/>
                      <a:r>
                        <a:rPr lang="en-US" sz="1050" b="1" u="none" strike="noStrike" dirty="0">
                          <a:effectLst/>
                        </a:rPr>
                        <a:t>104,715,333</a:t>
                      </a:r>
                      <a:endParaRPr lang="en-US" sz="1050" b="1" i="0" u="none" strike="noStrike" dirty="0">
                        <a:solidFill>
                          <a:srgbClr val="000000"/>
                        </a:solidFill>
                        <a:effectLst/>
                        <a:latin typeface="B Titr" panose="00000700000000000000" pitchFamily="2" charset="-78"/>
                        <a:cs typeface="B Titr" panose="00000700000000000000" pitchFamily="2" charset="-78"/>
                      </a:endParaRPr>
                    </a:p>
                  </a:txBody>
                  <a:tcPr marL="5928" marR="5928" marT="5928" marB="0" anchor="ctr"/>
                </a:tc>
                <a:extLst>
                  <a:ext uri="{0D108BD9-81ED-4DB2-BD59-A6C34878D82A}">
                    <a16:rowId xmlns:a16="http://schemas.microsoft.com/office/drawing/2014/main" val="2416746646"/>
                  </a:ext>
                </a:extLst>
              </a:tr>
            </a:tbl>
          </a:graphicData>
        </a:graphic>
      </p:graphicFrame>
    </p:spTree>
    <p:extLst>
      <p:ext uri="{BB962C8B-B14F-4D97-AF65-F5344CB8AC3E}">
        <p14:creationId xmlns:p14="http://schemas.microsoft.com/office/powerpoint/2010/main" val="1028830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27B64F8-C8AF-4A06-B2D2-0CFFAB6EA35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5" name="TextBox 4">
            <a:extLst>
              <a:ext uri="{FF2B5EF4-FFF2-40B4-BE49-F238E27FC236}">
                <a16:creationId xmlns:a16="http://schemas.microsoft.com/office/drawing/2014/main" id="{F5FC1D57-5CDB-435D-836E-99768592B991}"/>
              </a:ext>
            </a:extLst>
          </p:cNvPr>
          <p:cNvSpPr txBox="1"/>
          <p:nvPr/>
        </p:nvSpPr>
        <p:spPr>
          <a:xfrm>
            <a:off x="3049044" y="241724"/>
            <a:ext cx="6093912" cy="355803"/>
          </a:xfrm>
          <a:prstGeom prst="rect">
            <a:avLst/>
          </a:prstGeom>
          <a:noFill/>
        </p:spPr>
        <p:txBody>
          <a:bodyPr wrap="square">
            <a:spAutoFit/>
          </a:bodyPr>
          <a:lstStyle/>
          <a:p>
            <a:pPr algn="ctr">
              <a:lnSpc>
                <a:spcPct val="107000"/>
              </a:lnSpc>
              <a:spcAft>
                <a:spcPts val="800"/>
              </a:spcAft>
            </a:pPr>
            <a:r>
              <a:rPr lang="fa-IR" sz="1600" b="1" dirty="0">
                <a:effectLst/>
                <a:latin typeface="Calibri" panose="020F0502020204030204" pitchFamily="34" charset="0"/>
                <a:ea typeface="Calibri" panose="020F0502020204030204" pitchFamily="34" charset="0"/>
                <a:cs typeface="B Titr" panose="00000700000000000000" pitchFamily="2" charset="-78"/>
              </a:rPr>
              <a:t>جدول 58- مقدار و ارزش صادرات </a:t>
            </a:r>
            <a:r>
              <a:rPr lang="fa-IR" sz="1600" b="1" dirty="0">
                <a:effectLst/>
                <a:highlight>
                  <a:srgbClr val="00FFFF"/>
                </a:highlight>
                <a:latin typeface="Calibri" panose="020F0502020204030204" pitchFamily="34" charset="0"/>
                <a:ea typeface="Calibri" panose="020F0502020204030204" pitchFamily="34" charset="0"/>
                <a:cs typeface="B Titr" panose="00000700000000000000" pitchFamily="2" charset="-78"/>
              </a:rPr>
              <a:t>ماهی قزل آلای ایران</a:t>
            </a:r>
            <a:r>
              <a:rPr lang="fa-IR" sz="1600" b="1" dirty="0">
                <a:effectLst/>
                <a:latin typeface="Calibri" panose="020F0502020204030204" pitchFamily="34" charset="0"/>
                <a:ea typeface="Calibri" panose="020F0502020204030204" pitchFamily="34" charset="0"/>
                <a:cs typeface="B Titr" panose="00000700000000000000" pitchFamily="2" charset="-78"/>
              </a:rPr>
              <a:t> در سال 1403 </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77865DEC-B64F-411F-8455-A37DF5D503F2}"/>
              </a:ext>
            </a:extLst>
          </p:cNvPr>
          <p:cNvGraphicFramePr>
            <a:graphicFrameLocks noGrp="1"/>
          </p:cNvGraphicFramePr>
          <p:nvPr>
            <p:extLst>
              <p:ext uri="{D42A27DB-BD31-4B8C-83A1-F6EECF244321}">
                <p14:modId xmlns:p14="http://schemas.microsoft.com/office/powerpoint/2010/main" val="424090295"/>
              </p:ext>
            </p:extLst>
          </p:nvPr>
        </p:nvGraphicFramePr>
        <p:xfrm>
          <a:off x="2964754" y="688932"/>
          <a:ext cx="6262491" cy="5724390"/>
        </p:xfrm>
        <a:graphic>
          <a:graphicData uri="http://schemas.openxmlformats.org/drawingml/2006/table">
            <a:tbl>
              <a:tblPr rtl="1">
                <a:tableStyleId>{5DA37D80-6434-44D0-A028-1B22A696006F}</a:tableStyleId>
              </a:tblPr>
              <a:tblGrid>
                <a:gridCol w="595905">
                  <a:extLst>
                    <a:ext uri="{9D8B030D-6E8A-4147-A177-3AD203B41FA5}">
                      <a16:colId xmlns:a16="http://schemas.microsoft.com/office/drawing/2014/main" val="4162822116"/>
                    </a:ext>
                  </a:extLst>
                </a:gridCol>
                <a:gridCol w="1983934">
                  <a:extLst>
                    <a:ext uri="{9D8B030D-6E8A-4147-A177-3AD203B41FA5}">
                      <a16:colId xmlns:a16="http://schemas.microsoft.com/office/drawing/2014/main" val="4231717745"/>
                    </a:ext>
                  </a:extLst>
                </a:gridCol>
                <a:gridCol w="1703540">
                  <a:extLst>
                    <a:ext uri="{9D8B030D-6E8A-4147-A177-3AD203B41FA5}">
                      <a16:colId xmlns:a16="http://schemas.microsoft.com/office/drawing/2014/main" val="244480679"/>
                    </a:ext>
                  </a:extLst>
                </a:gridCol>
                <a:gridCol w="1979112">
                  <a:extLst>
                    <a:ext uri="{9D8B030D-6E8A-4147-A177-3AD203B41FA5}">
                      <a16:colId xmlns:a16="http://schemas.microsoft.com/office/drawing/2014/main" val="3556874163"/>
                    </a:ext>
                  </a:extLst>
                </a:gridCol>
              </a:tblGrid>
              <a:tr h="409721">
                <a:tc>
                  <a:txBody>
                    <a:bodyPr/>
                    <a:lstStyle/>
                    <a:p>
                      <a:pPr algn="ctr" rtl="1" fontAlgn="ctr"/>
                      <a:r>
                        <a:rPr lang="fa-IR" sz="1400" b="1" u="none" strike="noStrike" dirty="0">
                          <a:effectLst/>
                        </a:rPr>
                        <a:t>ردیف</a:t>
                      </a:r>
                      <a:endParaRPr lang="fa-IR" sz="1400" b="1" i="0" u="none" strike="noStrike" dirty="0">
                        <a:effectLst/>
                        <a:latin typeface="B Titr" panose="00000700000000000000" pitchFamily="2" charset="-78"/>
                        <a:cs typeface="B Titr" panose="00000700000000000000" pitchFamily="2" charset="-78"/>
                      </a:endParaRPr>
                    </a:p>
                  </a:txBody>
                  <a:tcPr marL="8898" marR="8898" marT="8898" marB="0" anchor="ctr"/>
                </a:tc>
                <a:tc>
                  <a:txBody>
                    <a:bodyPr/>
                    <a:lstStyle/>
                    <a:p>
                      <a:pPr algn="ctr" rtl="1" fontAlgn="ctr"/>
                      <a:r>
                        <a:rPr lang="fa-IR" sz="1400" b="1" u="none" strike="noStrike">
                          <a:effectLst/>
                        </a:rPr>
                        <a:t>نام کشور</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1" fontAlgn="ctr"/>
                      <a:r>
                        <a:rPr lang="fa-IR" sz="1400" b="1" u="none" strike="noStrike">
                          <a:effectLst/>
                        </a:rPr>
                        <a:t>وزن (کیلوگرم)</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1" fontAlgn="ctr"/>
                      <a:r>
                        <a:rPr lang="fa-IR" sz="1400" b="1" u="none" strike="noStrike">
                          <a:effectLst/>
                        </a:rPr>
                        <a:t>ارزش (دلار)</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extLst>
                  <a:ext uri="{0D108BD9-81ED-4DB2-BD59-A6C34878D82A}">
                    <a16:rowId xmlns:a16="http://schemas.microsoft.com/office/drawing/2014/main" val="3446005256"/>
                  </a:ext>
                </a:extLst>
              </a:tr>
              <a:tr h="409721">
                <a:tc>
                  <a:txBody>
                    <a:bodyPr/>
                    <a:lstStyle/>
                    <a:p>
                      <a:pPr algn="ctr" rtl="0" fontAlgn="ctr"/>
                      <a:r>
                        <a:rPr lang="en-US" sz="1400" b="1" u="none" strike="noStrike">
                          <a:effectLst/>
                        </a:rPr>
                        <a:t>1</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1" fontAlgn="ctr"/>
                      <a:r>
                        <a:rPr lang="fa-IR" sz="1400" b="1" u="none" strike="noStrike" dirty="0">
                          <a:solidFill>
                            <a:srgbClr val="0000CC"/>
                          </a:solidFill>
                          <a:effectLst/>
                        </a:rPr>
                        <a:t>امارات متحده عربي</a:t>
                      </a:r>
                      <a:endParaRPr lang="fa-IR" sz="1400" b="1" i="0" u="none" strike="noStrike" dirty="0">
                        <a:solidFill>
                          <a:srgbClr val="0000CC"/>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a:effectLst/>
                        </a:rPr>
                        <a:t>9,983,588</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a:effectLst/>
                        </a:rPr>
                        <a:t>19,371,158</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extLst>
                  <a:ext uri="{0D108BD9-81ED-4DB2-BD59-A6C34878D82A}">
                    <a16:rowId xmlns:a16="http://schemas.microsoft.com/office/drawing/2014/main" val="895611613"/>
                  </a:ext>
                </a:extLst>
              </a:tr>
              <a:tr h="409721">
                <a:tc>
                  <a:txBody>
                    <a:bodyPr/>
                    <a:lstStyle/>
                    <a:p>
                      <a:pPr algn="ctr" rtl="0" fontAlgn="ctr"/>
                      <a:r>
                        <a:rPr lang="en-US" sz="1400" b="1" u="none" strike="noStrike">
                          <a:effectLst/>
                        </a:rPr>
                        <a:t>2</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1" fontAlgn="ctr"/>
                      <a:r>
                        <a:rPr lang="fa-IR" sz="1400" b="1" u="none" strike="noStrike" dirty="0">
                          <a:solidFill>
                            <a:srgbClr val="0000CC"/>
                          </a:solidFill>
                          <a:effectLst/>
                        </a:rPr>
                        <a:t>جمهوري آذربايجان</a:t>
                      </a:r>
                      <a:endParaRPr lang="fa-IR" sz="1400" b="1" i="0" u="none" strike="noStrike" dirty="0">
                        <a:solidFill>
                          <a:srgbClr val="0000CC"/>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dirty="0">
                          <a:effectLst/>
                        </a:rPr>
                        <a:t>2,370,369</a:t>
                      </a:r>
                      <a:endParaRPr lang="en-US" sz="1400" b="1" i="0" u="none" strike="noStrike" dirty="0">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a:effectLst/>
                        </a:rPr>
                        <a:t>9,689,938</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extLst>
                  <a:ext uri="{0D108BD9-81ED-4DB2-BD59-A6C34878D82A}">
                    <a16:rowId xmlns:a16="http://schemas.microsoft.com/office/drawing/2014/main" val="303394627"/>
                  </a:ext>
                </a:extLst>
              </a:tr>
              <a:tr h="409721">
                <a:tc>
                  <a:txBody>
                    <a:bodyPr/>
                    <a:lstStyle/>
                    <a:p>
                      <a:pPr algn="ctr" rtl="0" fontAlgn="ctr"/>
                      <a:r>
                        <a:rPr lang="en-US" sz="1400" b="1" u="none" strike="noStrike">
                          <a:effectLst/>
                        </a:rPr>
                        <a:t>3</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1" fontAlgn="ctr"/>
                      <a:r>
                        <a:rPr lang="fa-IR" sz="1400" b="1" u="none" strike="noStrike" dirty="0">
                          <a:solidFill>
                            <a:srgbClr val="0000CC"/>
                          </a:solidFill>
                          <a:effectLst/>
                        </a:rPr>
                        <a:t>فدراسیون روسيه</a:t>
                      </a:r>
                      <a:endParaRPr lang="fa-IR" sz="1400" b="1" i="0" u="none" strike="noStrike" dirty="0">
                        <a:solidFill>
                          <a:srgbClr val="0000CC"/>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a:effectLst/>
                        </a:rPr>
                        <a:t>1,129,264</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a:effectLst/>
                        </a:rPr>
                        <a:t>4,534,230</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extLst>
                  <a:ext uri="{0D108BD9-81ED-4DB2-BD59-A6C34878D82A}">
                    <a16:rowId xmlns:a16="http://schemas.microsoft.com/office/drawing/2014/main" val="3256873387"/>
                  </a:ext>
                </a:extLst>
              </a:tr>
              <a:tr h="409721">
                <a:tc>
                  <a:txBody>
                    <a:bodyPr/>
                    <a:lstStyle/>
                    <a:p>
                      <a:pPr algn="ctr" rtl="0" fontAlgn="ctr"/>
                      <a:r>
                        <a:rPr lang="en-US" sz="1400" b="1" u="none" strike="noStrike">
                          <a:effectLst/>
                        </a:rPr>
                        <a:t>4</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1" fontAlgn="ctr"/>
                      <a:r>
                        <a:rPr lang="fa-IR" sz="1400" b="1" u="none" strike="noStrike">
                          <a:effectLst/>
                        </a:rPr>
                        <a:t>عراق</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a:effectLst/>
                        </a:rPr>
                        <a:t>129,882</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a:effectLst/>
                        </a:rPr>
                        <a:t>324,141</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extLst>
                  <a:ext uri="{0D108BD9-81ED-4DB2-BD59-A6C34878D82A}">
                    <a16:rowId xmlns:a16="http://schemas.microsoft.com/office/drawing/2014/main" val="4231610948"/>
                  </a:ext>
                </a:extLst>
              </a:tr>
              <a:tr h="409721">
                <a:tc>
                  <a:txBody>
                    <a:bodyPr/>
                    <a:lstStyle/>
                    <a:p>
                      <a:pPr algn="ctr" rtl="0" fontAlgn="ctr"/>
                      <a:r>
                        <a:rPr lang="en-US" sz="1400" b="1" u="none" strike="noStrike">
                          <a:effectLst/>
                        </a:rPr>
                        <a:t>5</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1" fontAlgn="ctr"/>
                      <a:r>
                        <a:rPr lang="fa-IR" sz="1400" b="1" u="none" strike="noStrike">
                          <a:effectLst/>
                        </a:rPr>
                        <a:t>ارمنستان</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dirty="0">
                          <a:effectLst/>
                        </a:rPr>
                        <a:t>64,143</a:t>
                      </a:r>
                      <a:endParaRPr lang="en-US" sz="1400" b="1" i="0" u="none" strike="noStrike" dirty="0">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a:effectLst/>
                        </a:rPr>
                        <a:t>211,743</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extLst>
                  <a:ext uri="{0D108BD9-81ED-4DB2-BD59-A6C34878D82A}">
                    <a16:rowId xmlns:a16="http://schemas.microsoft.com/office/drawing/2014/main" val="664637604"/>
                  </a:ext>
                </a:extLst>
              </a:tr>
              <a:tr h="409721">
                <a:tc>
                  <a:txBody>
                    <a:bodyPr/>
                    <a:lstStyle/>
                    <a:p>
                      <a:pPr algn="ctr" rtl="0" fontAlgn="ctr"/>
                      <a:r>
                        <a:rPr lang="en-US" sz="1400" b="1" u="none" strike="noStrike">
                          <a:effectLst/>
                        </a:rPr>
                        <a:t>6</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1" fontAlgn="ctr"/>
                      <a:r>
                        <a:rPr lang="fa-IR" sz="1400" b="1" u="none" strike="noStrike">
                          <a:effectLst/>
                        </a:rPr>
                        <a:t>بحرين</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a:effectLst/>
                        </a:rPr>
                        <a:t>14,484</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a:effectLst/>
                        </a:rPr>
                        <a:t>61,116</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extLst>
                  <a:ext uri="{0D108BD9-81ED-4DB2-BD59-A6C34878D82A}">
                    <a16:rowId xmlns:a16="http://schemas.microsoft.com/office/drawing/2014/main" val="1127308129"/>
                  </a:ext>
                </a:extLst>
              </a:tr>
              <a:tr h="409721">
                <a:tc>
                  <a:txBody>
                    <a:bodyPr/>
                    <a:lstStyle/>
                    <a:p>
                      <a:pPr algn="ctr" rtl="0" fontAlgn="ctr"/>
                      <a:r>
                        <a:rPr lang="en-US" sz="1400" b="1" u="none" strike="noStrike">
                          <a:effectLst/>
                        </a:rPr>
                        <a:t>7</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1" fontAlgn="ctr"/>
                      <a:r>
                        <a:rPr lang="fa-IR" sz="1400" b="1" u="none" strike="noStrike">
                          <a:effectLst/>
                        </a:rPr>
                        <a:t>قطر</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dirty="0">
                          <a:effectLst/>
                        </a:rPr>
                        <a:t>15,250</a:t>
                      </a:r>
                      <a:endParaRPr lang="en-US" sz="1400" b="1" i="0" u="none" strike="noStrike" dirty="0">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a:effectLst/>
                        </a:rPr>
                        <a:t>48,146</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extLst>
                  <a:ext uri="{0D108BD9-81ED-4DB2-BD59-A6C34878D82A}">
                    <a16:rowId xmlns:a16="http://schemas.microsoft.com/office/drawing/2014/main" val="816712368"/>
                  </a:ext>
                </a:extLst>
              </a:tr>
              <a:tr h="409721">
                <a:tc>
                  <a:txBody>
                    <a:bodyPr/>
                    <a:lstStyle/>
                    <a:p>
                      <a:pPr algn="ctr" rtl="0" fontAlgn="ctr"/>
                      <a:r>
                        <a:rPr lang="en-US" sz="1400" b="1" u="none" strike="noStrike">
                          <a:effectLst/>
                        </a:rPr>
                        <a:t>8</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1" fontAlgn="ctr"/>
                      <a:r>
                        <a:rPr lang="fa-IR" sz="1400" b="1" u="none" strike="noStrike" dirty="0">
                          <a:effectLst/>
                        </a:rPr>
                        <a:t>بلاروس</a:t>
                      </a:r>
                      <a:endParaRPr lang="fa-IR" sz="1400" b="1" i="0" u="none" strike="noStrike" dirty="0">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dirty="0">
                          <a:effectLst/>
                        </a:rPr>
                        <a:t>10,600</a:t>
                      </a:r>
                      <a:endParaRPr lang="en-US" sz="1400" b="1" i="0" u="none" strike="noStrike" dirty="0">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a:effectLst/>
                        </a:rPr>
                        <a:t>22,282</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extLst>
                  <a:ext uri="{0D108BD9-81ED-4DB2-BD59-A6C34878D82A}">
                    <a16:rowId xmlns:a16="http://schemas.microsoft.com/office/drawing/2014/main" val="2135200711"/>
                  </a:ext>
                </a:extLst>
              </a:tr>
              <a:tr h="409721">
                <a:tc>
                  <a:txBody>
                    <a:bodyPr/>
                    <a:lstStyle/>
                    <a:p>
                      <a:pPr algn="ctr" rtl="0" fontAlgn="ctr"/>
                      <a:r>
                        <a:rPr lang="en-US" sz="1400" b="1" u="none" strike="noStrike">
                          <a:effectLst/>
                        </a:rPr>
                        <a:t>9</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1" fontAlgn="ctr"/>
                      <a:r>
                        <a:rPr lang="fa-IR" sz="1400" b="1" u="none" strike="noStrike">
                          <a:effectLst/>
                        </a:rPr>
                        <a:t>آلمان</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a:effectLst/>
                        </a:rPr>
                        <a:t>1,003</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dirty="0">
                          <a:effectLst/>
                        </a:rPr>
                        <a:t>3,209</a:t>
                      </a:r>
                      <a:endParaRPr lang="en-US" sz="1400" b="1" i="0" u="none" strike="noStrike" dirty="0">
                        <a:solidFill>
                          <a:srgbClr val="000000"/>
                        </a:solidFill>
                        <a:effectLst/>
                        <a:latin typeface="B Titr" panose="00000700000000000000" pitchFamily="2" charset="-78"/>
                        <a:cs typeface="B Titr" panose="00000700000000000000" pitchFamily="2" charset="-78"/>
                      </a:endParaRPr>
                    </a:p>
                  </a:txBody>
                  <a:tcPr marL="8898" marR="8898" marT="8898" marB="0" anchor="ctr"/>
                </a:tc>
                <a:extLst>
                  <a:ext uri="{0D108BD9-81ED-4DB2-BD59-A6C34878D82A}">
                    <a16:rowId xmlns:a16="http://schemas.microsoft.com/office/drawing/2014/main" val="3964696425"/>
                  </a:ext>
                </a:extLst>
              </a:tr>
              <a:tr h="409721">
                <a:tc>
                  <a:txBody>
                    <a:bodyPr/>
                    <a:lstStyle/>
                    <a:p>
                      <a:pPr algn="ctr" rtl="0" fontAlgn="ctr"/>
                      <a:r>
                        <a:rPr lang="en-US" sz="1400" b="1" u="none" strike="noStrike">
                          <a:effectLst/>
                        </a:rPr>
                        <a:t>10</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1" fontAlgn="ctr"/>
                      <a:r>
                        <a:rPr lang="fa-IR" sz="1400" b="1" u="none" strike="noStrike">
                          <a:effectLst/>
                        </a:rPr>
                        <a:t>تاجيکستان</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a:effectLst/>
                        </a:rPr>
                        <a:t>872</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dirty="0">
                          <a:effectLst/>
                        </a:rPr>
                        <a:t>3,114</a:t>
                      </a:r>
                      <a:endParaRPr lang="en-US" sz="1400" b="1" i="0" u="none" strike="noStrike" dirty="0">
                        <a:solidFill>
                          <a:srgbClr val="000000"/>
                        </a:solidFill>
                        <a:effectLst/>
                        <a:latin typeface="B Titr" panose="00000700000000000000" pitchFamily="2" charset="-78"/>
                        <a:cs typeface="B Titr" panose="00000700000000000000" pitchFamily="2" charset="-78"/>
                      </a:endParaRPr>
                    </a:p>
                  </a:txBody>
                  <a:tcPr marL="8898" marR="8898" marT="8898" marB="0" anchor="ctr"/>
                </a:tc>
                <a:extLst>
                  <a:ext uri="{0D108BD9-81ED-4DB2-BD59-A6C34878D82A}">
                    <a16:rowId xmlns:a16="http://schemas.microsoft.com/office/drawing/2014/main" val="4122385587"/>
                  </a:ext>
                </a:extLst>
              </a:tr>
              <a:tr h="409721">
                <a:tc>
                  <a:txBody>
                    <a:bodyPr/>
                    <a:lstStyle/>
                    <a:p>
                      <a:pPr algn="ctr" rtl="0" fontAlgn="ctr"/>
                      <a:r>
                        <a:rPr lang="en-US" sz="1400" b="1" u="none" strike="noStrike">
                          <a:effectLst/>
                        </a:rPr>
                        <a:t>11</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1" fontAlgn="ctr"/>
                      <a:r>
                        <a:rPr lang="fa-IR" sz="1400" b="1" u="none" strike="noStrike">
                          <a:effectLst/>
                        </a:rPr>
                        <a:t>انگلستان (بريتانيا)</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a:effectLst/>
                        </a:rPr>
                        <a:t>106</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dirty="0">
                          <a:effectLst/>
                        </a:rPr>
                        <a:t>340</a:t>
                      </a:r>
                      <a:endParaRPr lang="en-US" sz="1400" b="1" i="0" u="none" strike="noStrike" dirty="0">
                        <a:solidFill>
                          <a:srgbClr val="000000"/>
                        </a:solidFill>
                        <a:effectLst/>
                        <a:latin typeface="B Titr" panose="00000700000000000000" pitchFamily="2" charset="-78"/>
                        <a:cs typeface="B Titr" panose="00000700000000000000" pitchFamily="2" charset="-78"/>
                      </a:endParaRPr>
                    </a:p>
                  </a:txBody>
                  <a:tcPr marL="8898" marR="8898" marT="8898" marB="0" anchor="ctr"/>
                </a:tc>
                <a:extLst>
                  <a:ext uri="{0D108BD9-81ED-4DB2-BD59-A6C34878D82A}">
                    <a16:rowId xmlns:a16="http://schemas.microsoft.com/office/drawing/2014/main" val="3917110467"/>
                  </a:ext>
                </a:extLst>
              </a:tr>
              <a:tr h="409721">
                <a:tc>
                  <a:txBody>
                    <a:bodyPr/>
                    <a:lstStyle/>
                    <a:p>
                      <a:pPr algn="ctr" rtl="0" fontAlgn="ctr"/>
                      <a:r>
                        <a:rPr lang="en-US" sz="1400" b="1" u="none" strike="noStrike">
                          <a:effectLst/>
                        </a:rPr>
                        <a:t>12</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1" fontAlgn="ctr"/>
                      <a:r>
                        <a:rPr lang="fa-IR" sz="1400" b="1" u="none" strike="noStrike">
                          <a:effectLst/>
                        </a:rPr>
                        <a:t>فنلاند</a:t>
                      </a:r>
                      <a:endParaRPr lang="fa-IR"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a:effectLst/>
                        </a:rPr>
                        <a:t>20</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dirty="0">
                          <a:effectLst/>
                        </a:rPr>
                        <a:t>240</a:t>
                      </a:r>
                      <a:endParaRPr lang="en-US" sz="1400" b="1" i="0" u="none" strike="noStrike" dirty="0">
                        <a:solidFill>
                          <a:srgbClr val="000000"/>
                        </a:solidFill>
                        <a:effectLst/>
                        <a:latin typeface="B Titr" panose="00000700000000000000" pitchFamily="2" charset="-78"/>
                        <a:cs typeface="B Titr" panose="00000700000000000000" pitchFamily="2" charset="-78"/>
                      </a:endParaRPr>
                    </a:p>
                  </a:txBody>
                  <a:tcPr marL="8898" marR="8898" marT="8898" marB="0" anchor="ctr"/>
                </a:tc>
                <a:extLst>
                  <a:ext uri="{0D108BD9-81ED-4DB2-BD59-A6C34878D82A}">
                    <a16:rowId xmlns:a16="http://schemas.microsoft.com/office/drawing/2014/main" val="1484977807"/>
                  </a:ext>
                </a:extLst>
              </a:tr>
              <a:tr h="398017">
                <a:tc gridSpan="2">
                  <a:txBody>
                    <a:bodyPr/>
                    <a:lstStyle/>
                    <a:p>
                      <a:pPr algn="ctr" rtl="1" fontAlgn="ctr"/>
                      <a:r>
                        <a:rPr lang="fa-IR" sz="1800" b="1" u="none" strike="noStrike">
                          <a:effectLst/>
                        </a:rPr>
                        <a:t>جمع کل</a:t>
                      </a:r>
                      <a:endParaRPr lang="fa-IR" sz="1800" b="1" i="0" u="none" strike="noStrike">
                        <a:solidFill>
                          <a:srgbClr val="000000"/>
                        </a:solidFill>
                        <a:effectLst/>
                        <a:latin typeface="2  Titr"/>
                      </a:endParaRPr>
                    </a:p>
                  </a:txBody>
                  <a:tcPr marL="8898" marR="8898" marT="8898" marB="0" anchor="ctr"/>
                </a:tc>
                <a:tc hMerge="1">
                  <a:txBody>
                    <a:bodyPr/>
                    <a:lstStyle/>
                    <a:p>
                      <a:endParaRPr lang="en-US"/>
                    </a:p>
                  </a:txBody>
                  <a:tcPr/>
                </a:tc>
                <a:tc>
                  <a:txBody>
                    <a:bodyPr/>
                    <a:lstStyle/>
                    <a:p>
                      <a:pPr algn="ctr" rtl="0" fontAlgn="ctr"/>
                      <a:r>
                        <a:rPr lang="en-US" sz="1400" b="1" u="none" strike="noStrike">
                          <a:effectLst/>
                        </a:rPr>
                        <a:t>13,719,581</a:t>
                      </a:r>
                      <a:endParaRPr lang="en-US" sz="1400" b="1" i="0" u="none" strike="noStrike">
                        <a:solidFill>
                          <a:srgbClr val="000000"/>
                        </a:solidFill>
                        <a:effectLst/>
                        <a:latin typeface="B Titr" panose="00000700000000000000" pitchFamily="2" charset="-78"/>
                        <a:cs typeface="B Titr" panose="00000700000000000000" pitchFamily="2" charset="-78"/>
                      </a:endParaRPr>
                    </a:p>
                  </a:txBody>
                  <a:tcPr marL="8898" marR="8898" marT="8898" marB="0" anchor="ctr"/>
                </a:tc>
                <a:tc>
                  <a:txBody>
                    <a:bodyPr/>
                    <a:lstStyle/>
                    <a:p>
                      <a:pPr algn="ctr" rtl="0" fontAlgn="ctr"/>
                      <a:r>
                        <a:rPr lang="en-US" sz="1400" b="1" u="none" strike="noStrike" dirty="0">
                          <a:effectLst/>
                        </a:rPr>
                        <a:t>34,269,657</a:t>
                      </a:r>
                      <a:endParaRPr lang="en-US" sz="1400" b="1" i="0" u="none" strike="noStrike" dirty="0">
                        <a:solidFill>
                          <a:srgbClr val="000000"/>
                        </a:solidFill>
                        <a:effectLst/>
                        <a:latin typeface="B Titr" panose="00000700000000000000" pitchFamily="2" charset="-78"/>
                        <a:cs typeface="B Titr" panose="00000700000000000000" pitchFamily="2" charset="-78"/>
                      </a:endParaRPr>
                    </a:p>
                  </a:txBody>
                  <a:tcPr marL="8898" marR="8898" marT="8898" marB="0" anchor="ctr"/>
                </a:tc>
                <a:extLst>
                  <a:ext uri="{0D108BD9-81ED-4DB2-BD59-A6C34878D82A}">
                    <a16:rowId xmlns:a16="http://schemas.microsoft.com/office/drawing/2014/main" val="1365496002"/>
                  </a:ext>
                </a:extLst>
              </a:tr>
            </a:tbl>
          </a:graphicData>
        </a:graphic>
      </p:graphicFrame>
    </p:spTree>
    <p:extLst>
      <p:ext uri="{BB962C8B-B14F-4D97-AF65-F5344CB8AC3E}">
        <p14:creationId xmlns:p14="http://schemas.microsoft.com/office/powerpoint/2010/main" val="17881884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A8E9EA5-BB3F-4385-8EBF-70FFB576DAAB}"/>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FA7117DB-CB7A-4778-9A03-C2546B95F4D7}"/>
              </a:ext>
            </a:extLst>
          </p:cNvPr>
          <p:cNvSpPr txBox="1"/>
          <p:nvPr/>
        </p:nvSpPr>
        <p:spPr>
          <a:xfrm>
            <a:off x="2659171" y="296297"/>
            <a:ext cx="6873657" cy="355803"/>
          </a:xfrm>
          <a:prstGeom prst="rect">
            <a:avLst/>
          </a:prstGeom>
          <a:noFill/>
        </p:spPr>
        <p:txBody>
          <a:bodyPr wrap="square">
            <a:spAutoFit/>
          </a:bodyPr>
          <a:lstStyle/>
          <a:p>
            <a:pPr algn="ctr">
              <a:lnSpc>
                <a:spcPct val="107000"/>
              </a:lnSpc>
              <a:spcAft>
                <a:spcPts val="800"/>
              </a:spcAft>
            </a:pPr>
            <a:r>
              <a:rPr lang="fa-IR" sz="1600" b="1" dirty="0">
                <a:effectLst/>
                <a:latin typeface="Calibri" panose="020F0502020204030204" pitchFamily="34" charset="0"/>
                <a:ea typeface="Calibri" panose="020F0502020204030204" pitchFamily="34" charset="0"/>
                <a:cs typeface="B Titr" panose="00000700000000000000" pitchFamily="2" charset="-78"/>
              </a:rPr>
              <a:t>جدول 6- مقدار و ارزش صادرات انواع م</a:t>
            </a:r>
            <a:r>
              <a:rPr lang="fa-IR" sz="1600" b="1" dirty="0">
                <a:effectLst/>
                <a:highlight>
                  <a:srgbClr val="D3D3D3"/>
                </a:highlight>
                <a:latin typeface="Calibri" panose="020F0502020204030204" pitchFamily="34" charset="0"/>
                <a:ea typeface="Calibri" panose="020F0502020204030204" pitchFamily="34" charset="0"/>
                <a:cs typeface="B Titr" panose="00000700000000000000" pitchFamily="2" charset="-78"/>
              </a:rPr>
              <a:t>اهیان گرمابی</a:t>
            </a:r>
            <a:r>
              <a:rPr lang="fa-IR" sz="1600" b="1" dirty="0">
                <a:effectLst/>
                <a:latin typeface="Calibri" panose="020F0502020204030204" pitchFamily="34" charset="0"/>
                <a:ea typeface="Calibri" panose="020F0502020204030204" pitchFamily="34" charset="0"/>
                <a:cs typeface="B Titr" panose="00000700000000000000" pitchFamily="2" charset="-78"/>
              </a:rPr>
              <a:t> ایران در سال 1402</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D428C285-77D6-4276-84E8-C7B7AB3F251B}"/>
              </a:ext>
            </a:extLst>
          </p:cNvPr>
          <p:cNvGraphicFramePr>
            <a:graphicFrameLocks noGrp="1"/>
          </p:cNvGraphicFramePr>
          <p:nvPr>
            <p:extLst>
              <p:ext uri="{D42A27DB-BD31-4B8C-83A1-F6EECF244321}">
                <p14:modId xmlns:p14="http://schemas.microsoft.com/office/powerpoint/2010/main" val="3729351273"/>
              </p:ext>
            </p:extLst>
          </p:nvPr>
        </p:nvGraphicFramePr>
        <p:xfrm>
          <a:off x="3035995" y="1134946"/>
          <a:ext cx="6120007" cy="4588108"/>
        </p:xfrm>
        <a:graphic>
          <a:graphicData uri="http://schemas.openxmlformats.org/drawingml/2006/table">
            <a:tbl>
              <a:tblPr rtl="1">
                <a:tableStyleId>{22838BEF-8BB2-4498-84A7-C5851F593DF1}</a:tableStyleId>
              </a:tblPr>
              <a:tblGrid>
                <a:gridCol w="626689">
                  <a:extLst>
                    <a:ext uri="{9D8B030D-6E8A-4147-A177-3AD203B41FA5}">
                      <a16:colId xmlns:a16="http://schemas.microsoft.com/office/drawing/2014/main" val="2573472893"/>
                    </a:ext>
                  </a:extLst>
                </a:gridCol>
                <a:gridCol w="1831106">
                  <a:extLst>
                    <a:ext uri="{9D8B030D-6E8A-4147-A177-3AD203B41FA5}">
                      <a16:colId xmlns:a16="http://schemas.microsoft.com/office/drawing/2014/main" val="4104088758"/>
                    </a:ext>
                  </a:extLst>
                </a:gridCol>
                <a:gridCol w="1831106">
                  <a:extLst>
                    <a:ext uri="{9D8B030D-6E8A-4147-A177-3AD203B41FA5}">
                      <a16:colId xmlns:a16="http://schemas.microsoft.com/office/drawing/2014/main" val="4204960723"/>
                    </a:ext>
                  </a:extLst>
                </a:gridCol>
                <a:gridCol w="1831106">
                  <a:extLst>
                    <a:ext uri="{9D8B030D-6E8A-4147-A177-3AD203B41FA5}">
                      <a16:colId xmlns:a16="http://schemas.microsoft.com/office/drawing/2014/main" val="2481761243"/>
                    </a:ext>
                  </a:extLst>
                </a:gridCol>
              </a:tblGrid>
              <a:tr h="658130">
                <a:tc>
                  <a:txBody>
                    <a:bodyPr/>
                    <a:lstStyle/>
                    <a:p>
                      <a:pPr algn="ctr" rtl="1" fontAlgn="ctr"/>
                      <a:r>
                        <a:rPr lang="fa-IR" sz="1200" b="1" u="none" strike="noStrike">
                          <a:effectLst/>
                        </a:rPr>
                        <a:t>ردیف</a:t>
                      </a:r>
                      <a:endParaRPr lang="fa-IR" sz="1200" b="1" i="0" u="none" strike="noStrike">
                        <a:effectLst/>
                        <a:latin typeface="B Titr" panose="00000700000000000000" pitchFamily="2" charset="-78"/>
                        <a:cs typeface="B Titr" panose="00000700000000000000" pitchFamily="2" charset="-78"/>
                      </a:endParaRPr>
                    </a:p>
                  </a:txBody>
                  <a:tcPr marL="9525" marR="9525" marT="9525" marB="0" anchor="ctr"/>
                </a:tc>
                <a:tc>
                  <a:txBody>
                    <a:bodyPr/>
                    <a:lstStyle/>
                    <a:p>
                      <a:pPr algn="ctr" rtl="1" fontAlgn="ctr"/>
                      <a:r>
                        <a:rPr lang="fa-IR" sz="1600" b="1" u="none" strike="noStrike" dirty="0">
                          <a:effectLst/>
                        </a:rPr>
                        <a:t>نام کشور</a:t>
                      </a:r>
                      <a:endParaRPr lang="fa-IR"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1" fontAlgn="ctr"/>
                      <a:r>
                        <a:rPr lang="fa-IR" sz="1200" b="1" u="none" strike="noStrike" dirty="0">
                          <a:effectLst/>
                        </a:rPr>
                        <a:t>وزن (کیلوگرم)</a:t>
                      </a:r>
                      <a:endParaRPr lang="fa-IR" sz="12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1" fontAlgn="ctr"/>
                      <a:r>
                        <a:rPr lang="fa-IR" sz="1200" b="1" u="none" strike="noStrike" dirty="0">
                          <a:effectLst/>
                        </a:rPr>
                        <a:t>ارزش (دلار)</a:t>
                      </a:r>
                      <a:endParaRPr lang="fa-IR" sz="12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2032066519"/>
                  </a:ext>
                </a:extLst>
              </a:tr>
              <a:tr h="658130">
                <a:tc>
                  <a:txBody>
                    <a:bodyPr/>
                    <a:lstStyle/>
                    <a:p>
                      <a:pPr algn="ctr" rtl="0" fontAlgn="ctr"/>
                      <a:r>
                        <a:rPr lang="en-US" sz="1200" u="none" strike="noStrike">
                          <a:effectLst/>
                        </a:rPr>
                        <a:t>1</a:t>
                      </a:r>
                      <a:endParaRPr lang="en-US" sz="12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1" fontAlgn="ctr"/>
                      <a:r>
                        <a:rPr lang="fa-IR" sz="2000" b="1" u="none" strike="noStrike" dirty="0">
                          <a:effectLst/>
                          <a:highlight>
                            <a:srgbClr val="FFFF00"/>
                          </a:highlight>
                        </a:rPr>
                        <a:t>عراق</a:t>
                      </a:r>
                      <a:endParaRPr lang="fa-IR" sz="2000" b="1" i="0" u="none" strike="noStrike" dirty="0">
                        <a:solidFill>
                          <a:srgbClr val="000000"/>
                        </a:solidFill>
                        <a:effectLst/>
                        <a:highlight>
                          <a:srgbClr val="FFFF00"/>
                        </a:highligh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u="none" strike="noStrike" dirty="0">
                          <a:effectLst/>
                          <a:highlight>
                            <a:srgbClr val="FFFF00"/>
                          </a:highlight>
                        </a:rPr>
                        <a:t>29,320,989</a:t>
                      </a:r>
                      <a:endParaRPr lang="en-US" sz="1600" b="1" i="0" u="none" strike="noStrike" dirty="0">
                        <a:solidFill>
                          <a:srgbClr val="000000"/>
                        </a:solidFill>
                        <a:effectLst/>
                        <a:highlight>
                          <a:srgbClr val="FFFF00"/>
                        </a:highligh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u="none" strike="noStrike" dirty="0">
                          <a:effectLst/>
                          <a:highlight>
                            <a:srgbClr val="FFFF00"/>
                          </a:highlight>
                        </a:rPr>
                        <a:t>38,243,920</a:t>
                      </a:r>
                      <a:endParaRPr lang="en-US" sz="1600" b="1" i="0" u="none" strike="noStrike" dirty="0">
                        <a:solidFill>
                          <a:srgbClr val="000000"/>
                        </a:solidFill>
                        <a:effectLst/>
                        <a:highlight>
                          <a:srgbClr val="FFFF00"/>
                        </a:highligh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1587503352"/>
                  </a:ext>
                </a:extLst>
              </a:tr>
              <a:tr h="658130">
                <a:tc>
                  <a:txBody>
                    <a:bodyPr/>
                    <a:lstStyle/>
                    <a:p>
                      <a:pPr algn="ctr" rtl="0" fontAlgn="ctr"/>
                      <a:r>
                        <a:rPr lang="en-US" sz="1200" u="none" strike="noStrike">
                          <a:effectLst/>
                        </a:rPr>
                        <a:t>2</a:t>
                      </a:r>
                      <a:endParaRPr lang="en-US" sz="12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1" fontAlgn="ctr"/>
                      <a:r>
                        <a:rPr lang="fa-IR" sz="1600" b="1" u="none" strike="noStrike" dirty="0">
                          <a:effectLst/>
                        </a:rPr>
                        <a:t>جمهوري آذربايجان</a:t>
                      </a:r>
                      <a:endParaRPr lang="fa-IR"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u="none" strike="noStrike" dirty="0">
                          <a:effectLst/>
                        </a:rPr>
                        <a:t>237,670</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u="none" strike="noStrike">
                          <a:effectLst/>
                        </a:rPr>
                        <a:t>446,712</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3756043676"/>
                  </a:ext>
                </a:extLst>
              </a:tr>
              <a:tr h="658130">
                <a:tc>
                  <a:txBody>
                    <a:bodyPr/>
                    <a:lstStyle/>
                    <a:p>
                      <a:pPr algn="ctr" rtl="0" fontAlgn="ctr"/>
                      <a:r>
                        <a:rPr lang="en-US" sz="1200" u="none" strike="noStrike">
                          <a:effectLst/>
                        </a:rPr>
                        <a:t>3</a:t>
                      </a:r>
                      <a:endParaRPr lang="en-US" sz="12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1" fontAlgn="ctr"/>
                      <a:r>
                        <a:rPr lang="fa-IR" sz="1600" b="1" u="none" strike="noStrike" dirty="0">
                          <a:effectLst/>
                        </a:rPr>
                        <a:t>کویت</a:t>
                      </a:r>
                      <a:endParaRPr lang="fa-IR"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u="none" strike="noStrike" dirty="0">
                          <a:effectLst/>
                        </a:rPr>
                        <a:t>94,240</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u="none" strike="noStrike" dirty="0">
                          <a:effectLst/>
                        </a:rPr>
                        <a:t>316,951</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1434938299"/>
                  </a:ext>
                </a:extLst>
              </a:tr>
              <a:tr h="658130">
                <a:tc>
                  <a:txBody>
                    <a:bodyPr/>
                    <a:lstStyle/>
                    <a:p>
                      <a:pPr algn="ctr" rtl="0" fontAlgn="ctr"/>
                      <a:r>
                        <a:rPr lang="en-US" sz="1200" u="none" strike="noStrike">
                          <a:effectLst/>
                        </a:rPr>
                        <a:t>4</a:t>
                      </a:r>
                      <a:endParaRPr lang="en-US" sz="12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1" fontAlgn="ctr"/>
                      <a:r>
                        <a:rPr lang="fa-IR" sz="1600" b="1" u="none" strike="noStrike" dirty="0">
                          <a:effectLst/>
                        </a:rPr>
                        <a:t>ایتالیا</a:t>
                      </a:r>
                      <a:endParaRPr lang="fa-IR"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u="none" strike="noStrike">
                          <a:effectLst/>
                        </a:rPr>
                        <a:t>20,700</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u="none" strike="noStrike" dirty="0">
                          <a:effectLst/>
                        </a:rPr>
                        <a:t>27,353</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894067487"/>
                  </a:ext>
                </a:extLst>
              </a:tr>
              <a:tr h="658130">
                <a:tc>
                  <a:txBody>
                    <a:bodyPr/>
                    <a:lstStyle/>
                    <a:p>
                      <a:pPr algn="ctr" rtl="0" fontAlgn="ctr"/>
                      <a:r>
                        <a:rPr lang="en-US" sz="1200" u="none" strike="noStrike">
                          <a:effectLst/>
                        </a:rPr>
                        <a:t>5</a:t>
                      </a:r>
                      <a:endParaRPr lang="en-US" sz="12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1" fontAlgn="ctr"/>
                      <a:r>
                        <a:rPr lang="fa-IR" sz="1600" b="1" u="none" strike="noStrike" dirty="0">
                          <a:effectLst/>
                        </a:rPr>
                        <a:t>امارات متحده عربي</a:t>
                      </a:r>
                      <a:endParaRPr lang="fa-IR"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u="none" strike="noStrike">
                          <a:effectLst/>
                        </a:rPr>
                        <a:t>1,500</a:t>
                      </a:r>
                      <a:endParaRPr lang="en-US" sz="16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u="none" strike="noStrike" dirty="0">
                          <a:effectLst/>
                        </a:rPr>
                        <a:t>1,481</a:t>
                      </a:r>
                      <a:endParaRPr lang="en-US" sz="16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547739098"/>
                  </a:ext>
                </a:extLst>
              </a:tr>
              <a:tr h="639328">
                <a:tc gridSpan="2">
                  <a:txBody>
                    <a:bodyPr/>
                    <a:lstStyle/>
                    <a:p>
                      <a:pPr algn="ctr" rtl="1" fontAlgn="ctr"/>
                      <a:r>
                        <a:rPr lang="fa-IR" sz="2000" b="1" u="none" strike="noStrike" dirty="0">
                          <a:effectLst/>
                          <a:highlight>
                            <a:srgbClr val="C0C0C0"/>
                          </a:highlight>
                        </a:rPr>
                        <a:t>جمع کل</a:t>
                      </a:r>
                      <a:endParaRPr lang="fa-IR" sz="2000" b="1" i="0" u="none" strike="noStrike" dirty="0">
                        <a:solidFill>
                          <a:srgbClr val="000000"/>
                        </a:solidFill>
                        <a:effectLst/>
                        <a:highlight>
                          <a:srgbClr val="C0C0C0"/>
                        </a:highlight>
                        <a:latin typeface="2  Titr"/>
                      </a:endParaRPr>
                    </a:p>
                  </a:txBody>
                  <a:tcPr marL="9525" marR="9525" marT="9525" marB="0" anchor="ctr"/>
                </a:tc>
                <a:tc hMerge="1">
                  <a:txBody>
                    <a:bodyPr/>
                    <a:lstStyle/>
                    <a:p>
                      <a:endParaRPr lang="en-US"/>
                    </a:p>
                  </a:txBody>
                  <a:tcPr/>
                </a:tc>
                <a:tc>
                  <a:txBody>
                    <a:bodyPr/>
                    <a:lstStyle/>
                    <a:p>
                      <a:pPr algn="ctr" rtl="0" fontAlgn="ctr"/>
                      <a:r>
                        <a:rPr lang="en-US" sz="1600" u="none" strike="noStrike" dirty="0">
                          <a:effectLst/>
                          <a:highlight>
                            <a:srgbClr val="C0C0C0"/>
                          </a:highlight>
                        </a:rPr>
                        <a:t>29,675,099</a:t>
                      </a:r>
                      <a:endParaRPr lang="en-US" sz="1600" b="1" i="0" u="none" strike="noStrike" dirty="0">
                        <a:solidFill>
                          <a:srgbClr val="000000"/>
                        </a:solidFill>
                        <a:effectLst/>
                        <a:highlight>
                          <a:srgbClr val="C0C0C0"/>
                        </a:highligh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600" u="none" strike="noStrike" dirty="0">
                          <a:effectLst/>
                          <a:highlight>
                            <a:srgbClr val="C0C0C0"/>
                          </a:highlight>
                        </a:rPr>
                        <a:t>39,036,417</a:t>
                      </a:r>
                      <a:endParaRPr lang="en-US" sz="1600" b="1" i="0" u="none" strike="noStrike" dirty="0">
                        <a:solidFill>
                          <a:srgbClr val="000000"/>
                        </a:solidFill>
                        <a:effectLst/>
                        <a:highlight>
                          <a:srgbClr val="C0C0C0"/>
                        </a:highligh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2011748692"/>
                  </a:ext>
                </a:extLst>
              </a:tr>
            </a:tbl>
          </a:graphicData>
        </a:graphic>
      </p:graphicFrame>
    </p:spTree>
    <p:extLst>
      <p:ext uri="{BB962C8B-B14F-4D97-AF65-F5344CB8AC3E}">
        <p14:creationId xmlns:p14="http://schemas.microsoft.com/office/powerpoint/2010/main" val="5220156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9BF5A8E-B85E-4D25-BD0B-68DA4721B0F0}"/>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F5BFEA8-ADBA-44A1-88BA-D900F8E1EB94}"/>
              </a:ext>
            </a:extLst>
          </p:cNvPr>
          <p:cNvSpPr txBox="1"/>
          <p:nvPr/>
        </p:nvSpPr>
        <p:spPr>
          <a:xfrm>
            <a:off x="3049044" y="244062"/>
            <a:ext cx="6093912" cy="355803"/>
          </a:xfrm>
          <a:prstGeom prst="rect">
            <a:avLst/>
          </a:prstGeom>
          <a:noFill/>
        </p:spPr>
        <p:txBody>
          <a:bodyPr wrap="square">
            <a:spAutoFit/>
          </a:bodyPr>
          <a:lstStyle/>
          <a:p>
            <a:pPr algn="ctr">
              <a:lnSpc>
                <a:spcPct val="107000"/>
              </a:lnSpc>
              <a:spcAft>
                <a:spcPts val="800"/>
              </a:spcAft>
            </a:pPr>
            <a:r>
              <a:rPr lang="fa-IR" sz="1600" b="1" dirty="0">
                <a:effectLst/>
                <a:latin typeface="Calibri" panose="020F0502020204030204" pitchFamily="34" charset="0"/>
                <a:ea typeface="Calibri" panose="020F0502020204030204" pitchFamily="34" charset="0"/>
                <a:cs typeface="B Titr" panose="00000700000000000000" pitchFamily="2" charset="-78"/>
              </a:rPr>
              <a:t>جدول 7- مقدار و ارزش صادرات </a:t>
            </a:r>
            <a:r>
              <a:rPr lang="fa-IR" sz="1600" b="1" dirty="0">
                <a:effectLst/>
                <a:highlight>
                  <a:srgbClr val="FF00FF"/>
                </a:highlight>
                <a:latin typeface="Calibri" panose="020F0502020204030204" pitchFamily="34" charset="0"/>
                <a:ea typeface="Calibri" panose="020F0502020204030204" pitchFamily="34" charset="0"/>
                <a:cs typeface="B Titr" panose="00000700000000000000" pitchFamily="2" charset="-78"/>
              </a:rPr>
              <a:t>خاویار پرورشی</a:t>
            </a:r>
            <a:r>
              <a:rPr lang="fa-IR" sz="1600" b="1" dirty="0">
                <a:effectLst/>
                <a:latin typeface="Calibri" panose="020F0502020204030204" pitchFamily="34" charset="0"/>
                <a:ea typeface="Calibri" panose="020F0502020204030204" pitchFamily="34" charset="0"/>
                <a:cs typeface="B Titr" panose="00000700000000000000" pitchFamily="2" charset="-78"/>
              </a:rPr>
              <a:t> ایران در سال 1402</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D3F93909-A1D7-4758-9032-4B89D5B25875}"/>
              </a:ext>
            </a:extLst>
          </p:cNvPr>
          <p:cNvGraphicFramePr>
            <a:graphicFrameLocks noGrp="1"/>
          </p:cNvGraphicFramePr>
          <p:nvPr>
            <p:extLst>
              <p:ext uri="{D42A27DB-BD31-4B8C-83A1-F6EECF244321}">
                <p14:modId xmlns:p14="http://schemas.microsoft.com/office/powerpoint/2010/main" val="2469854583"/>
              </p:ext>
            </p:extLst>
          </p:nvPr>
        </p:nvGraphicFramePr>
        <p:xfrm>
          <a:off x="2543153" y="776369"/>
          <a:ext cx="7105694" cy="5905126"/>
        </p:xfrm>
        <a:graphic>
          <a:graphicData uri="http://schemas.openxmlformats.org/drawingml/2006/table">
            <a:tbl>
              <a:tblPr rtl="1">
                <a:tableStyleId>{5DA37D80-6434-44D0-A028-1B22A696006F}</a:tableStyleId>
              </a:tblPr>
              <a:tblGrid>
                <a:gridCol w="534651">
                  <a:extLst>
                    <a:ext uri="{9D8B030D-6E8A-4147-A177-3AD203B41FA5}">
                      <a16:colId xmlns:a16="http://schemas.microsoft.com/office/drawing/2014/main" val="657744230"/>
                    </a:ext>
                  </a:extLst>
                </a:gridCol>
                <a:gridCol w="2662922">
                  <a:extLst>
                    <a:ext uri="{9D8B030D-6E8A-4147-A177-3AD203B41FA5}">
                      <a16:colId xmlns:a16="http://schemas.microsoft.com/office/drawing/2014/main" val="3752407297"/>
                    </a:ext>
                  </a:extLst>
                </a:gridCol>
                <a:gridCol w="1866378">
                  <a:extLst>
                    <a:ext uri="{9D8B030D-6E8A-4147-A177-3AD203B41FA5}">
                      <a16:colId xmlns:a16="http://schemas.microsoft.com/office/drawing/2014/main" val="3847209388"/>
                    </a:ext>
                  </a:extLst>
                </a:gridCol>
                <a:gridCol w="2041743">
                  <a:extLst>
                    <a:ext uri="{9D8B030D-6E8A-4147-A177-3AD203B41FA5}">
                      <a16:colId xmlns:a16="http://schemas.microsoft.com/office/drawing/2014/main" val="3487700863"/>
                    </a:ext>
                  </a:extLst>
                </a:gridCol>
              </a:tblGrid>
              <a:tr h="307867">
                <a:tc>
                  <a:txBody>
                    <a:bodyPr/>
                    <a:lstStyle/>
                    <a:p>
                      <a:pPr algn="ctr" rtl="1" fontAlgn="ctr"/>
                      <a:r>
                        <a:rPr lang="fa-IR" sz="2000" u="none" strike="noStrike">
                          <a:effectLst/>
                        </a:rPr>
                        <a:t>ردیف</a:t>
                      </a:r>
                      <a:endParaRPr lang="fa-IR" sz="2000" b="1" i="0" u="none" strike="noStrike">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1" fontAlgn="ctr"/>
                      <a:r>
                        <a:rPr lang="fa-IR" sz="2000" u="none" strike="noStrike">
                          <a:effectLst/>
                        </a:rPr>
                        <a:t>نام کشور</a:t>
                      </a:r>
                      <a:endParaRPr lang="fa-IR"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1" fontAlgn="ctr"/>
                      <a:r>
                        <a:rPr lang="fa-IR" sz="2000" u="none" strike="noStrike">
                          <a:effectLst/>
                        </a:rPr>
                        <a:t>وزن (کیلوگرم)</a:t>
                      </a:r>
                      <a:endParaRPr lang="fa-IR"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1" fontAlgn="ctr"/>
                      <a:r>
                        <a:rPr lang="fa-IR" sz="2000" u="none" strike="noStrike">
                          <a:effectLst/>
                        </a:rPr>
                        <a:t>ارزش (دلار)</a:t>
                      </a:r>
                      <a:endParaRPr lang="fa-IR"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extLst>
                  <a:ext uri="{0D108BD9-81ED-4DB2-BD59-A6C34878D82A}">
                    <a16:rowId xmlns:a16="http://schemas.microsoft.com/office/drawing/2014/main" val="2203013863"/>
                  </a:ext>
                </a:extLst>
              </a:tr>
              <a:tr h="606107">
                <a:tc>
                  <a:txBody>
                    <a:bodyPr/>
                    <a:lstStyle/>
                    <a:p>
                      <a:pPr algn="ctr" rtl="0" fontAlgn="ctr"/>
                      <a:r>
                        <a:rPr lang="en-US" sz="2000" u="none" strike="noStrike">
                          <a:effectLst/>
                        </a:rPr>
                        <a:t>1</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1" fontAlgn="ctr"/>
                      <a:r>
                        <a:rPr lang="fa-IR" sz="2400" u="none" strike="noStrike" dirty="0">
                          <a:solidFill>
                            <a:srgbClr val="0000CC"/>
                          </a:solidFill>
                          <a:effectLst/>
                        </a:rPr>
                        <a:t>امارات متحده عربي</a:t>
                      </a:r>
                      <a:endParaRPr lang="fa-IR" sz="2400" b="1" i="0" u="none" strike="noStrike" dirty="0">
                        <a:solidFill>
                          <a:srgbClr val="0000CC"/>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400" u="none" strike="noStrike" dirty="0">
                          <a:solidFill>
                            <a:srgbClr val="0000CC"/>
                          </a:solidFill>
                          <a:effectLst/>
                        </a:rPr>
                        <a:t>1,684</a:t>
                      </a:r>
                      <a:endParaRPr lang="en-US" sz="2400" b="1" i="0" u="none" strike="noStrike" dirty="0">
                        <a:solidFill>
                          <a:srgbClr val="0000CC"/>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400" u="none" strike="noStrike" dirty="0">
                          <a:solidFill>
                            <a:srgbClr val="0000CC"/>
                          </a:solidFill>
                          <a:effectLst/>
                        </a:rPr>
                        <a:t>1,085,628</a:t>
                      </a:r>
                      <a:endParaRPr lang="en-US" sz="2400" b="1" i="0" u="none" strike="noStrike" dirty="0">
                        <a:solidFill>
                          <a:srgbClr val="0000CC"/>
                        </a:solidFill>
                        <a:effectLst/>
                        <a:latin typeface="B Titr" panose="00000700000000000000" pitchFamily="2" charset="-78"/>
                        <a:cs typeface="B Nazanin" panose="00000400000000000000" pitchFamily="2" charset="-78"/>
                      </a:endParaRPr>
                    </a:p>
                  </a:txBody>
                  <a:tcPr marL="6907" marR="6907" marT="6907" marB="0" anchor="ctr"/>
                </a:tc>
                <a:extLst>
                  <a:ext uri="{0D108BD9-81ED-4DB2-BD59-A6C34878D82A}">
                    <a16:rowId xmlns:a16="http://schemas.microsoft.com/office/drawing/2014/main" val="2058252133"/>
                  </a:ext>
                </a:extLst>
              </a:tr>
              <a:tr h="307867">
                <a:tc>
                  <a:txBody>
                    <a:bodyPr/>
                    <a:lstStyle/>
                    <a:p>
                      <a:pPr algn="ctr" rtl="0" fontAlgn="ctr"/>
                      <a:r>
                        <a:rPr lang="en-US" sz="2000" u="none" strike="noStrike">
                          <a:effectLst/>
                        </a:rPr>
                        <a:t>2</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1" fontAlgn="ctr"/>
                      <a:r>
                        <a:rPr lang="fa-IR" sz="2000" u="none" strike="noStrike" dirty="0">
                          <a:solidFill>
                            <a:srgbClr val="C00000"/>
                          </a:solidFill>
                          <a:effectLst/>
                        </a:rPr>
                        <a:t>بلژيک</a:t>
                      </a:r>
                      <a:endParaRPr lang="fa-IR" sz="2000" b="1" i="0" u="none" strike="noStrike" dirty="0">
                        <a:solidFill>
                          <a:srgbClr val="C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523</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375,529</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extLst>
                  <a:ext uri="{0D108BD9-81ED-4DB2-BD59-A6C34878D82A}">
                    <a16:rowId xmlns:a16="http://schemas.microsoft.com/office/drawing/2014/main" val="2860035850"/>
                  </a:ext>
                </a:extLst>
              </a:tr>
              <a:tr h="307867">
                <a:tc>
                  <a:txBody>
                    <a:bodyPr/>
                    <a:lstStyle/>
                    <a:p>
                      <a:pPr algn="ctr" rtl="0" fontAlgn="ctr"/>
                      <a:r>
                        <a:rPr lang="en-US" sz="2000" u="none" strike="noStrike">
                          <a:effectLst/>
                        </a:rPr>
                        <a:t>3</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1" fontAlgn="ctr"/>
                      <a:r>
                        <a:rPr lang="fa-IR" sz="2000" u="none" strike="noStrike" dirty="0">
                          <a:solidFill>
                            <a:srgbClr val="C00000"/>
                          </a:solidFill>
                          <a:effectLst/>
                        </a:rPr>
                        <a:t>قطر</a:t>
                      </a:r>
                      <a:endParaRPr lang="fa-IR" sz="2000" b="1" i="0" u="none" strike="noStrike" dirty="0">
                        <a:solidFill>
                          <a:srgbClr val="C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381</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275,671</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extLst>
                  <a:ext uri="{0D108BD9-81ED-4DB2-BD59-A6C34878D82A}">
                    <a16:rowId xmlns:a16="http://schemas.microsoft.com/office/drawing/2014/main" val="3087295889"/>
                  </a:ext>
                </a:extLst>
              </a:tr>
              <a:tr h="307867">
                <a:tc>
                  <a:txBody>
                    <a:bodyPr/>
                    <a:lstStyle/>
                    <a:p>
                      <a:pPr algn="ctr" rtl="0" fontAlgn="ctr"/>
                      <a:r>
                        <a:rPr lang="en-US" sz="2000" u="none" strike="noStrike">
                          <a:effectLst/>
                        </a:rPr>
                        <a:t>4</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1" fontAlgn="ctr"/>
                      <a:r>
                        <a:rPr lang="fa-IR" sz="2000" u="none" strike="noStrike" dirty="0">
                          <a:solidFill>
                            <a:srgbClr val="C00000"/>
                          </a:solidFill>
                          <a:effectLst/>
                        </a:rPr>
                        <a:t>هلند</a:t>
                      </a:r>
                      <a:endParaRPr lang="fa-IR" sz="2000" b="1" i="0" u="none" strike="noStrike" dirty="0">
                        <a:solidFill>
                          <a:srgbClr val="C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239</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172,600</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extLst>
                  <a:ext uri="{0D108BD9-81ED-4DB2-BD59-A6C34878D82A}">
                    <a16:rowId xmlns:a16="http://schemas.microsoft.com/office/drawing/2014/main" val="292543251"/>
                  </a:ext>
                </a:extLst>
              </a:tr>
              <a:tr h="307867">
                <a:tc>
                  <a:txBody>
                    <a:bodyPr/>
                    <a:lstStyle/>
                    <a:p>
                      <a:pPr algn="ctr" rtl="0" fontAlgn="ctr"/>
                      <a:r>
                        <a:rPr lang="en-US" sz="2000" u="none" strike="noStrike">
                          <a:effectLst/>
                        </a:rPr>
                        <a:t>5</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1" fontAlgn="ctr"/>
                      <a:r>
                        <a:rPr lang="fa-IR" sz="2000" u="none" strike="noStrike" dirty="0">
                          <a:solidFill>
                            <a:srgbClr val="C00000"/>
                          </a:solidFill>
                          <a:effectLst/>
                        </a:rPr>
                        <a:t>ژاپن</a:t>
                      </a:r>
                      <a:endParaRPr lang="fa-IR" sz="2000" b="1" i="0" u="none" strike="noStrike" dirty="0">
                        <a:solidFill>
                          <a:srgbClr val="C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226</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167,209</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extLst>
                  <a:ext uri="{0D108BD9-81ED-4DB2-BD59-A6C34878D82A}">
                    <a16:rowId xmlns:a16="http://schemas.microsoft.com/office/drawing/2014/main" val="979118146"/>
                  </a:ext>
                </a:extLst>
              </a:tr>
              <a:tr h="307867">
                <a:tc>
                  <a:txBody>
                    <a:bodyPr/>
                    <a:lstStyle/>
                    <a:p>
                      <a:pPr algn="ctr" rtl="0" fontAlgn="ctr"/>
                      <a:r>
                        <a:rPr lang="en-US" sz="2000" u="none" strike="noStrike">
                          <a:effectLst/>
                        </a:rPr>
                        <a:t>6</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1" fontAlgn="ctr"/>
                      <a:r>
                        <a:rPr lang="fa-IR" sz="2000" u="none" strike="noStrike" dirty="0">
                          <a:solidFill>
                            <a:srgbClr val="C00000"/>
                          </a:solidFill>
                          <a:effectLst/>
                        </a:rPr>
                        <a:t>آلمان</a:t>
                      </a:r>
                      <a:endParaRPr lang="fa-IR" sz="2000" b="1" i="0" u="none" strike="noStrike" dirty="0">
                        <a:solidFill>
                          <a:srgbClr val="C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216</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149,697</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extLst>
                  <a:ext uri="{0D108BD9-81ED-4DB2-BD59-A6C34878D82A}">
                    <a16:rowId xmlns:a16="http://schemas.microsoft.com/office/drawing/2014/main" val="1375028347"/>
                  </a:ext>
                </a:extLst>
              </a:tr>
              <a:tr h="307867">
                <a:tc>
                  <a:txBody>
                    <a:bodyPr/>
                    <a:lstStyle/>
                    <a:p>
                      <a:pPr algn="ctr" rtl="0" fontAlgn="ctr"/>
                      <a:r>
                        <a:rPr lang="en-US" sz="2000" u="none" strike="noStrike">
                          <a:effectLst/>
                        </a:rPr>
                        <a:t>7</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1" fontAlgn="ctr"/>
                      <a:r>
                        <a:rPr lang="fa-IR" sz="2000" u="none" strike="noStrike" dirty="0">
                          <a:solidFill>
                            <a:srgbClr val="C00000"/>
                          </a:solidFill>
                          <a:effectLst/>
                        </a:rPr>
                        <a:t>سويس</a:t>
                      </a:r>
                      <a:endParaRPr lang="fa-IR" sz="2000" b="1" i="0" u="none" strike="noStrike" dirty="0">
                        <a:solidFill>
                          <a:srgbClr val="C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193</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115,255</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extLst>
                  <a:ext uri="{0D108BD9-81ED-4DB2-BD59-A6C34878D82A}">
                    <a16:rowId xmlns:a16="http://schemas.microsoft.com/office/drawing/2014/main" val="2257887859"/>
                  </a:ext>
                </a:extLst>
              </a:tr>
              <a:tr h="307867">
                <a:tc>
                  <a:txBody>
                    <a:bodyPr/>
                    <a:lstStyle/>
                    <a:p>
                      <a:pPr algn="ctr" rtl="0" fontAlgn="ctr"/>
                      <a:r>
                        <a:rPr lang="en-US" sz="2000" u="none" strike="noStrike">
                          <a:effectLst/>
                        </a:rPr>
                        <a:t>8</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1" fontAlgn="ctr"/>
                      <a:r>
                        <a:rPr lang="fa-IR" sz="2000" u="none" strike="noStrike" dirty="0">
                          <a:solidFill>
                            <a:srgbClr val="C00000"/>
                          </a:solidFill>
                          <a:effectLst/>
                        </a:rPr>
                        <a:t>کانادا</a:t>
                      </a:r>
                      <a:endParaRPr lang="fa-IR" sz="2000" b="1" i="0" u="none" strike="noStrike" dirty="0">
                        <a:solidFill>
                          <a:srgbClr val="C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160</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106,650</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extLst>
                  <a:ext uri="{0D108BD9-81ED-4DB2-BD59-A6C34878D82A}">
                    <a16:rowId xmlns:a16="http://schemas.microsoft.com/office/drawing/2014/main" val="3426861729"/>
                  </a:ext>
                </a:extLst>
              </a:tr>
              <a:tr h="307867">
                <a:tc>
                  <a:txBody>
                    <a:bodyPr/>
                    <a:lstStyle/>
                    <a:p>
                      <a:pPr algn="ctr" rtl="0" fontAlgn="ctr"/>
                      <a:r>
                        <a:rPr lang="en-US" sz="2000" u="none" strike="noStrike">
                          <a:effectLst/>
                        </a:rPr>
                        <a:t>9</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1" fontAlgn="ctr"/>
                      <a:r>
                        <a:rPr lang="fa-IR" sz="2000" u="none" strike="noStrike" dirty="0">
                          <a:solidFill>
                            <a:srgbClr val="C00000"/>
                          </a:solidFill>
                          <a:effectLst/>
                        </a:rPr>
                        <a:t>هنگ کنگ</a:t>
                      </a:r>
                      <a:endParaRPr lang="fa-IR" sz="2000" b="1" i="0" u="none" strike="noStrike" dirty="0">
                        <a:solidFill>
                          <a:srgbClr val="C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dirty="0">
                          <a:effectLst/>
                        </a:rPr>
                        <a:t>146</a:t>
                      </a:r>
                      <a:endParaRPr lang="en-US" sz="2000" b="1" i="0" u="none" strike="noStrike" dirty="0">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104,242</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extLst>
                  <a:ext uri="{0D108BD9-81ED-4DB2-BD59-A6C34878D82A}">
                    <a16:rowId xmlns:a16="http://schemas.microsoft.com/office/drawing/2014/main" val="3901741697"/>
                  </a:ext>
                </a:extLst>
              </a:tr>
              <a:tr h="307867">
                <a:tc>
                  <a:txBody>
                    <a:bodyPr/>
                    <a:lstStyle/>
                    <a:p>
                      <a:pPr algn="ctr" rtl="0" fontAlgn="ctr"/>
                      <a:r>
                        <a:rPr lang="en-US" sz="2000" u="none" strike="noStrike">
                          <a:effectLst/>
                        </a:rPr>
                        <a:t>10</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1" fontAlgn="ctr"/>
                      <a:r>
                        <a:rPr lang="fa-IR" sz="2000" u="none" strike="noStrike" dirty="0">
                          <a:solidFill>
                            <a:srgbClr val="C00000"/>
                          </a:solidFill>
                          <a:effectLst/>
                        </a:rPr>
                        <a:t>مالزي</a:t>
                      </a:r>
                      <a:endParaRPr lang="fa-IR" sz="2000" b="1" i="0" u="none" strike="noStrike" dirty="0">
                        <a:solidFill>
                          <a:srgbClr val="C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144</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76,786</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extLst>
                  <a:ext uri="{0D108BD9-81ED-4DB2-BD59-A6C34878D82A}">
                    <a16:rowId xmlns:a16="http://schemas.microsoft.com/office/drawing/2014/main" val="610874591"/>
                  </a:ext>
                </a:extLst>
              </a:tr>
              <a:tr h="307867">
                <a:tc>
                  <a:txBody>
                    <a:bodyPr/>
                    <a:lstStyle/>
                    <a:p>
                      <a:pPr algn="ctr" rtl="0" fontAlgn="ctr"/>
                      <a:r>
                        <a:rPr lang="en-US" sz="2000" u="none" strike="noStrike">
                          <a:effectLst/>
                        </a:rPr>
                        <a:t>11</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1" fontAlgn="ctr"/>
                      <a:r>
                        <a:rPr lang="fa-IR" sz="2000" u="none" strike="noStrike" dirty="0">
                          <a:solidFill>
                            <a:srgbClr val="C00000"/>
                          </a:solidFill>
                          <a:effectLst/>
                        </a:rPr>
                        <a:t>پرتغال</a:t>
                      </a:r>
                      <a:endParaRPr lang="fa-IR" sz="2000" b="1" i="0" u="none" strike="noStrike" dirty="0">
                        <a:solidFill>
                          <a:srgbClr val="C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dirty="0">
                          <a:effectLst/>
                        </a:rPr>
                        <a:t>112</a:t>
                      </a:r>
                      <a:endParaRPr lang="en-US" sz="2000" b="1" i="0" u="none" strike="noStrike" dirty="0">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68,925</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extLst>
                  <a:ext uri="{0D108BD9-81ED-4DB2-BD59-A6C34878D82A}">
                    <a16:rowId xmlns:a16="http://schemas.microsoft.com/office/drawing/2014/main" val="1692243776"/>
                  </a:ext>
                </a:extLst>
              </a:tr>
              <a:tr h="307867">
                <a:tc>
                  <a:txBody>
                    <a:bodyPr/>
                    <a:lstStyle/>
                    <a:p>
                      <a:pPr algn="ctr" rtl="0" fontAlgn="ctr"/>
                      <a:r>
                        <a:rPr lang="en-US" sz="2000" u="none" strike="noStrike">
                          <a:effectLst/>
                        </a:rPr>
                        <a:t>12</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1" fontAlgn="ctr"/>
                      <a:r>
                        <a:rPr lang="fa-IR" sz="2000" u="none" strike="noStrike" dirty="0">
                          <a:solidFill>
                            <a:srgbClr val="C00000"/>
                          </a:solidFill>
                          <a:effectLst/>
                        </a:rPr>
                        <a:t>سنگاپور</a:t>
                      </a:r>
                      <a:endParaRPr lang="fa-IR" sz="2000" b="1" i="0" u="none" strike="noStrike" dirty="0">
                        <a:solidFill>
                          <a:srgbClr val="C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106</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68,892</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extLst>
                  <a:ext uri="{0D108BD9-81ED-4DB2-BD59-A6C34878D82A}">
                    <a16:rowId xmlns:a16="http://schemas.microsoft.com/office/drawing/2014/main" val="1625143213"/>
                  </a:ext>
                </a:extLst>
              </a:tr>
              <a:tr h="307867">
                <a:tc>
                  <a:txBody>
                    <a:bodyPr/>
                    <a:lstStyle/>
                    <a:p>
                      <a:pPr algn="ctr" rtl="0" fontAlgn="ctr"/>
                      <a:r>
                        <a:rPr lang="en-US" sz="2000" u="none" strike="noStrike">
                          <a:effectLst/>
                        </a:rPr>
                        <a:t>13</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1" fontAlgn="ctr"/>
                      <a:r>
                        <a:rPr lang="fa-IR" sz="2000" u="none" strike="noStrike" dirty="0">
                          <a:solidFill>
                            <a:srgbClr val="C00000"/>
                          </a:solidFill>
                          <a:effectLst/>
                        </a:rPr>
                        <a:t>استراليا</a:t>
                      </a:r>
                      <a:endParaRPr lang="fa-IR" sz="2000" b="1" i="0" u="none" strike="noStrike" dirty="0">
                        <a:solidFill>
                          <a:srgbClr val="C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103</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dirty="0">
                          <a:effectLst/>
                        </a:rPr>
                        <a:t>63,277</a:t>
                      </a:r>
                      <a:endParaRPr lang="en-US" sz="2000" b="1" i="0" u="none" strike="noStrike" dirty="0">
                        <a:solidFill>
                          <a:srgbClr val="000000"/>
                        </a:solidFill>
                        <a:effectLst/>
                        <a:latin typeface="B Titr" panose="00000700000000000000" pitchFamily="2" charset="-78"/>
                        <a:cs typeface="B Nazanin" panose="00000400000000000000" pitchFamily="2" charset="-78"/>
                      </a:endParaRPr>
                    </a:p>
                  </a:txBody>
                  <a:tcPr marL="6907" marR="6907" marT="6907" marB="0" anchor="ctr"/>
                </a:tc>
                <a:extLst>
                  <a:ext uri="{0D108BD9-81ED-4DB2-BD59-A6C34878D82A}">
                    <a16:rowId xmlns:a16="http://schemas.microsoft.com/office/drawing/2014/main" val="1640405981"/>
                  </a:ext>
                </a:extLst>
              </a:tr>
              <a:tr h="307867">
                <a:tc>
                  <a:txBody>
                    <a:bodyPr/>
                    <a:lstStyle/>
                    <a:p>
                      <a:pPr algn="ctr" rtl="0" fontAlgn="ctr"/>
                      <a:r>
                        <a:rPr lang="en-US" sz="2000" u="none" strike="noStrike">
                          <a:effectLst/>
                        </a:rPr>
                        <a:t>14</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1" fontAlgn="ctr"/>
                      <a:r>
                        <a:rPr lang="fa-IR" sz="2000" u="none" strike="noStrike" dirty="0">
                          <a:solidFill>
                            <a:srgbClr val="C00000"/>
                          </a:solidFill>
                          <a:effectLst/>
                        </a:rPr>
                        <a:t>فرانسه</a:t>
                      </a:r>
                      <a:endParaRPr lang="fa-IR" sz="2000" b="1" i="0" u="none" strike="noStrike" dirty="0">
                        <a:solidFill>
                          <a:srgbClr val="C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86</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63,021</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extLst>
                  <a:ext uri="{0D108BD9-81ED-4DB2-BD59-A6C34878D82A}">
                    <a16:rowId xmlns:a16="http://schemas.microsoft.com/office/drawing/2014/main" val="3566081291"/>
                  </a:ext>
                </a:extLst>
              </a:tr>
              <a:tr h="307867">
                <a:tc>
                  <a:txBody>
                    <a:bodyPr/>
                    <a:lstStyle/>
                    <a:p>
                      <a:pPr algn="ctr" rtl="0" fontAlgn="ctr"/>
                      <a:r>
                        <a:rPr lang="en-US" sz="2000" u="none" strike="noStrike">
                          <a:effectLst/>
                        </a:rPr>
                        <a:t>15</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1" fontAlgn="ctr"/>
                      <a:r>
                        <a:rPr lang="fa-IR" sz="2000" u="none" strike="noStrike" dirty="0">
                          <a:solidFill>
                            <a:srgbClr val="C00000"/>
                          </a:solidFill>
                          <a:effectLst/>
                        </a:rPr>
                        <a:t>تايلند</a:t>
                      </a:r>
                      <a:endParaRPr lang="fa-IR" sz="2000" b="1" i="0" u="none" strike="noStrike" dirty="0">
                        <a:solidFill>
                          <a:srgbClr val="C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64</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43,003</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extLst>
                  <a:ext uri="{0D108BD9-81ED-4DB2-BD59-A6C34878D82A}">
                    <a16:rowId xmlns:a16="http://schemas.microsoft.com/office/drawing/2014/main" val="4263162476"/>
                  </a:ext>
                </a:extLst>
              </a:tr>
              <a:tr h="307867">
                <a:tc>
                  <a:txBody>
                    <a:bodyPr/>
                    <a:lstStyle/>
                    <a:p>
                      <a:pPr algn="ctr" rtl="0" fontAlgn="ctr"/>
                      <a:r>
                        <a:rPr lang="en-US" sz="2000" u="none" strike="noStrike">
                          <a:effectLst/>
                        </a:rPr>
                        <a:t>16</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1" fontAlgn="ctr"/>
                      <a:r>
                        <a:rPr lang="fa-IR" sz="2000" u="none" strike="noStrike" dirty="0">
                          <a:solidFill>
                            <a:srgbClr val="C00000"/>
                          </a:solidFill>
                          <a:effectLst/>
                        </a:rPr>
                        <a:t>برزيل</a:t>
                      </a:r>
                      <a:endParaRPr lang="fa-IR" sz="2000" b="1" i="0" u="none" strike="noStrike" dirty="0">
                        <a:solidFill>
                          <a:srgbClr val="C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75</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41,979</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extLst>
                  <a:ext uri="{0D108BD9-81ED-4DB2-BD59-A6C34878D82A}">
                    <a16:rowId xmlns:a16="http://schemas.microsoft.com/office/drawing/2014/main" val="1453496230"/>
                  </a:ext>
                </a:extLst>
              </a:tr>
              <a:tr h="307867">
                <a:tc>
                  <a:txBody>
                    <a:bodyPr/>
                    <a:lstStyle/>
                    <a:p>
                      <a:pPr algn="ctr" rtl="0" fontAlgn="ctr"/>
                      <a:r>
                        <a:rPr lang="en-US" sz="2000" u="none" strike="noStrike">
                          <a:effectLst/>
                        </a:rPr>
                        <a:t>17</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1" fontAlgn="ctr"/>
                      <a:r>
                        <a:rPr lang="fa-IR" sz="2000" u="none" strike="noStrike" dirty="0">
                          <a:solidFill>
                            <a:srgbClr val="C00000"/>
                          </a:solidFill>
                          <a:effectLst/>
                        </a:rPr>
                        <a:t>ایتالیا</a:t>
                      </a:r>
                      <a:endParaRPr lang="fa-IR" sz="2000" b="1" i="0" u="none" strike="noStrike" dirty="0">
                        <a:solidFill>
                          <a:srgbClr val="C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a:effectLst/>
                        </a:rPr>
                        <a:t>66</a:t>
                      </a:r>
                      <a:endParaRPr lang="en-US" sz="2000" b="1" i="0" u="none" strike="noStrike">
                        <a:solidFill>
                          <a:srgbClr val="000000"/>
                        </a:solidFill>
                        <a:effectLst/>
                        <a:latin typeface="B Titr" panose="00000700000000000000" pitchFamily="2" charset="-78"/>
                        <a:cs typeface="B Nazanin" panose="00000400000000000000" pitchFamily="2" charset="-78"/>
                      </a:endParaRPr>
                    </a:p>
                  </a:txBody>
                  <a:tcPr marL="6907" marR="6907" marT="6907" marB="0" anchor="ctr"/>
                </a:tc>
                <a:tc>
                  <a:txBody>
                    <a:bodyPr/>
                    <a:lstStyle/>
                    <a:p>
                      <a:pPr algn="ctr" rtl="0" fontAlgn="ctr"/>
                      <a:r>
                        <a:rPr lang="en-US" sz="2000" u="none" strike="noStrike" dirty="0">
                          <a:effectLst/>
                        </a:rPr>
                        <a:t>41,597</a:t>
                      </a:r>
                      <a:endParaRPr lang="en-US" sz="2000" b="1" i="0" u="none" strike="noStrike" dirty="0">
                        <a:solidFill>
                          <a:srgbClr val="000000"/>
                        </a:solidFill>
                        <a:effectLst/>
                        <a:latin typeface="B Titr" panose="00000700000000000000" pitchFamily="2" charset="-78"/>
                        <a:cs typeface="B Nazanin" panose="00000400000000000000" pitchFamily="2" charset="-78"/>
                      </a:endParaRPr>
                    </a:p>
                  </a:txBody>
                  <a:tcPr marL="6907" marR="6907" marT="6907" marB="0" anchor="ctr"/>
                </a:tc>
                <a:extLst>
                  <a:ext uri="{0D108BD9-81ED-4DB2-BD59-A6C34878D82A}">
                    <a16:rowId xmlns:a16="http://schemas.microsoft.com/office/drawing/2014/main" val="291812996"/>
                  </a:ext>
                </a:extLst>
              </a:tr>
            </a:tbl>
          </a:graphicData>
        </a:graphic>
      </p:graphicFrame>
    </p:spTree>
    <p:extLst>
      <p:ext uri="{BB962C8B-B14F-4D97-AF65-F5344CB8AC3E}">
        <p14:creationId xmlns:p14="http://schemas.microsoft.com/office/powerpoint/2010/main" val="26391848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EF0BE59-BD20-4F83-9059-4AC8E55DFD75}"/>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5" name="TextBox 4">
            <a:extLst>
              <a:ext uri="{FF2B5EF4-FFF2-40B4-BE49-F238E27FC236}">
                <a16:creationId xmlns:a16="http://schemas.microsoft.com/office/drawing/2014/main" id="{A2064CF5-A4B7-4D34-856C-6D7A7604625E}"/>
              </a:ext>
            </a:extLst>
          </p:cNvPr>
          <p:cNvSpPr txBox="1"/>
          <p:nvPr/>
        </p:nvSpPr>
        <p:spPr>
          <a:xfrm>
            <a:off x="2703012" y="294166"/>
            <a:ext cx="6785975" cy="355803"/>
          </a:xfrm>
          <a:prstGeom prst="rect">
            <a:avLst/>
          </a:prstGeom>
          <a:noFill/>
        </p:spPr>
        <p:txBody>
          <a:bodyPr wrap="square">
            <a:spAutoFit/>
          </a:bodyPr>
          <a:lstStyle/>
          <a:p>
            <a:pPr algn="ctr">
              <a:lnSpc>
                <a:spcPct val="107000"/>
              </a:lnSpc>
              <a:spcAft>
                <a:spcPts val="800"/>
              </a:spcAft>
            </a:pPr>
            <a:r>
              <a:rPr lang="fa-IR" sz="1600" b="1" dirty="0">
                <a:effectLst/>
                <a:latin typeface="Calibri" panose="020F0502020204030204" pitchFamily="34" charset="0"/>
                <a:ea typeface="Calibri" panose="020F0502020204030204" pitchFamily="34" charset="0"/>
                <a:cs typeface="B Titr" panose="00000700000000000000" pitchFamily="2" charset="-78"/>
              </a:rPr>
              <a:t>ادامه جدول 7- مقدار و ارزش صادرات </a:t>
            </a:r>
            <a:r>
              <a:rPr lang="fa-IR" sz="1600" b="1" dirty="0">
                <a:effectLst/>
                <a:highlight>
                  <a:srgbClr val="FF00FF"/>
                </a:highlight>
                <a:latin typeface="Calibri" panose="020F0502020204030204" pitchFamily="34" charset="0"/>
                <a:ea typeface="Calibri" panose="020F0502020204030204" pitchFamily="34" charset="0"/>
                <a:cs typeface="B Titr" panose="00000700000000000000" pitchFamily="2" charset="-78"/>
              </a:rPr>
              <a:t>خاویار پرورشی</a:t>
            </a:r>
            <a:r>
              <a:rPr lang="fa-IR" sz="1600" b="1" dirty="0">
                <a:effectLst/>
                <a:latin typeface="Calibri" panose="020F0502020204030204" pitchFamily="34" charset="0"/>
                <a:ea typeface="Calibri" panose="020F0502020204030204" pitchFamily="34" charset="0"/>
                <a:cs typeface="B Titr" panose="00000700000000000000" pitchFamily="2" charset="-78"/>
              </a:rPr>
              <a:t> ایران در سال 1402</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9DC908D4-99FD-4718-8298-A98D49DA2010}"/>
              </a:ext>
            </a:extLst>
          </p:cNvPr>
          <p:cNvGraphicFramePr>
            <a:graphicFrameLocks noGrp="1"/>
          </p:cNvGraphicFramePr>
          <p:nvPr>
            <p:extLst>
              <p:ext uri="{D42A27DB-BD31-4B8C-83A1-F6EECF244321}">
                <p14:modId xmlns:p14="http://schemas.microsoft.com/office/powerpoint/2010/main" val="2721673884"/>
              </p:ext>
            </p:extLst>
          </p:nvPr>
        </p:nvGraphicFramePr>
        <p:xfrm>
          <a:off x="2831858" y="701655"/>
          <a:ext cx="6528282" cy="5951577"/>
        </p:xfrm>
        <a:graphic>
          <a:graphicData uri="http://schemas.openxmlformats.org/drawingml/2006/table">
            <a:tbl>
              <a:tblPr rtl="1">
                <a:tableStyleId>{8A107856-5554-42FB-B03E-39F5DBC370BA}</a:tableStyleId>
              </a:tblPr>
              <a:tblGrid>
                <a:gridCol w="554749">
                  <a:extLst>
                    <a:ext uri="{9D8B030D-6E8A-4147-A177-3AD203B41FA5}">
                      <a16:colId xmlns:a16="http://schemas.microsoft.com/office/drawing/2014/main" val="3772087612"/>
                    </a:ext>
                  </a:extLst>
                </a:gridCol>
                <a:gridCol w="2238724">
                  <a:extLst>
                    <a:ext uri="{9D8B030D-6E8A-4147-A177-3AD203B41FA5}">
                      <a16:colId xmlns:a16="http://schemas.microsoft.com/office/drawing/2014/main" val="18192789"/>
                    </a:ext>
                  </a:extLst>
                </a:gridCol>
                <a:gridCol w="1532229">
                  <a:extLst>
                    <a:ext uri="{9D8B030D-6E8A-4147-A177-3AD203B41FA5}">
                      <a16:colId xmlns:a16="http://schemas.microsoft.com/office/drawing/2014/main" val="3203900417"/>
                    </a:ext>
                  </a:extLst>
                </a:gridCol>
                <a:gridCol w="2202580">
                  <a:extLst>
                    <a:ext uri="{9D8B030D-6E8A-4147-A177-3AD203B41FA5}">
                      <a16:colId xmlns:a16="http://schemas.microsoft.com/office/drawing/2014/main" val="771050773"/>
                    </a:ext>
                  </a:extLst>
                </a:gridCol>
              </a:tblGrid>
              <a:tr h="262819">
                <a:tc>
                  <a:txBody>
                    <a:bodyPr/>
                    <a:lstStyle/>
                    <a:p>
                      <a:pPr algn="ctr" rtl="0" fontAlgn="ctr"/>
                      <a:r>
                        <a:rPr lang="en-US" sz="1600" u="none" strike="noStrike">
                          <a:effectLst/>
                        </a:rPr>
                        <a:t>18</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1" fontAlgn="ctr"/>
                      <a:r>
                        <a:rPr lang="fa-IR" sz="1600" u="none" strike="noStrike" dirty="0">
                          <a:effectLst/>
                        </a:rPr>
                        <a:t>لوکزامبورگ</a:t>
                      </a:r>
                      <a:endParaRPr lang="fa-IR" sz="1600" b="1" i="0" u="none" strike="noStrike" dirty="0">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52</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26,709</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extLst>
                  <a:ext uri="{0D108BD9-81ED-4DB2-BD59-A6C34878D82A}">
                    <a16:rowId xmlns:a16="http://schemas.microsoft.com/office/drawing/2014/main" val="1743325495"/>
                  </a:ext>
                </a:extLst>
              </a:tr>
              <a:tr h="262819">
                <a:tc>
                  <a:txBody>
                    <a:bodyPr/>
                    <a:lstStyle/>
                    <a:p>
                      <a:pPr algn="ctr" rtl="0" fontAlgn="ctr"/>
                      <a:r>
                        <a:rPr lang="en-US" sz="1600" u="none" strike="noStrike">
                          <a:effectLst/>
                        </a:rPr>
                        <a:t>19</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1" fontAlgn="ctr"/>
                      <a:r>
                        <a:rPr lang="fa-IR" sz="1600" u="none" strike="noStrike" dirty="0">
                          <a:effectLst/>
                        </a:rPr>
                        <a:t>کویت</a:t>
                      </a:r>
                      <a:endParaRPr lang="fa-IR" sz="1600" b="1" i="0" u="none" strike="noStrike" dirty="0">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38</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24,483</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extLst>
                  <a:ext uri="{0D108BD9-81ED-4DB2-BD59-A6C34878D82A}">
                    <a16:rowId xmlns:a16="http://schemas.microsoft.com/office/drawing/2014/main" val="3961423726"/>
                  </a:ext>
                </a:extLst>
              </a:tr>
              <a:tr h="262819">
                <a:tc>
                  <a:txBody>
                    <a:bodyPr/>
                    <a:lstStyle/>
                    <a:p>
                      <a:pPr algn="ctr" rtl="0" fontAlgn="ctr"/>
                      <a:r>
                        <a:rPr lang="en-US" sz="1600" u="none" strike="noStrike">
                          <a:effectLst/>
                        </a:rPr>
                        <a:t>20</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1" fontAlgn="ctr"/>
                      <a:r>
                        <a:rPr lang="fa-IR" sz="1600" u="none" strike="noStrike" dirty="0">
                          <a:effectLst/>
                        </a:rPr>
                        <a:t>مکزيک</a:t>
                      </a:r>
                      <a:endParaRPr lang="fa-IR" sz="1600" b="1" i="0" u="none" strike="noStrike" dirty="0">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33</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22,573</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extLst>
                  <a:ext uri="{0D108BD9-81ED-4DB2-BD59-A6C34878D82A}">
                    <a16:rowId xmlns:a16="http://schemas.microsoft.com/office/drawing/2014/main" val="4285610658"/>
                  </a:ext>
                </a:extLst>
              </a:tr>
              <a:tr h="262819">
                <a:tc>
                  <a:txBody>
                    <a:bodyPr/>
                    <a:lstStyle/>
                    <a:p>
                      <a:pPr algn="ctr" rtl="0" fontAlgn="ctr"/>
                      <a:r>
                        <a:rPr lang="en-US" sz="1600" u="none" strike="noStrike">
                          <a:effectLst/>
                        </a:rPr>
                        <a:t>21</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1" fontAlgn="ctr"/>
                      <a:r>
                        <a:rPr lang="fa-IR" sz="1600" u="none" strike="noStrike">
                          <a:effectLst/>
                        </a:rPr>
                        <a:t>اسپانيا</a:t>
                      </a:r>
                      <a:endParaRPr lang="fa-IR"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24</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17,703</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extLst>
                  <a:ext uri="{0D108BD9-81ED-4DB2-BD59-A6C34878D82A}">
                    <a16:rowId xmlns:a16="http://schemas.microsoft.com/office/drawing/2014/main" val="3324351919"/>
                  </a:ext>
                </a:extLst>
              </a:tr>
              <a:tr h="262819">
                <a:tc>
                  <a:txBody>
                    <a:bodyPr/>
                    <a:lstStyle/>
                    <a:p>
                      <a:pPr algn="ctr" rtl="0" fontAlgn="ctr"/>
                      <a:r>
                        <a:rPr lang="en-US" sz="1600" u="none" strike="noStrike">
                          <a:effectLst/>
                        </a:rPr>
                        <a:t>22</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1" fontAlgn="ctr"/>
                      <a:r>
                        <a:rPr lang="fa-IR" sz="1600" u="none" strike="noStrike">
                          <a:effectLst/>
                        </a:rPr>
                        <a:t>آلباني</a:t>
                      </a:r>
                      <a:endParaRPr lang="fa-IR"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19</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11,774</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extLst>
                  <a:ext uri="{0D108BD9-81ED-4DB2-BD59-A6C34878D82A}">
                    <a16:rowId xmlns:a16="http://schemas.microsoft.com/office/drawing/2014/main" val="1988730889"/>
                  </a:ext>
                </a:extLst>
              </a:tr>
              <a:tr h="262819">
                <a:tc>
                  <a:txBody>
                    <a:bodyPr/>
                    <a:lstStyle/>
                    <a:p>
                      <a:pPr algn="ctr" rtl="0" fontAlgn="ctr"/>
                      <a:r>
                        <a:rPr lang="en-US" sz="1600" u="none" strike="noStrike">
                          <a:effectLst/>
                        </a:rPr>
                        <a:t>23</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1" fontAlgn="ctr"/>
                      <a:r>
                        <a:rPr lang="fa-IR" sz="1600" u="none" strike="noStrike">
                          <a:effectLst/>
                        </a:rPr>
                        <a:t>تايوان</a:t>
                      </a:r>
                      <a:endParaRPr lang="fa-IR"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18</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11,227</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extLst>
                  <a:ext uri="{0D108BD9-81ED-4DB2-BD59-A6C34878D82A}">
                    <a16:rowId xmlns:a16="http://schemas.microsoft.com/office/drawing/2014/main" val="2014710248"/>
                  </a:ext>
                </a:extLst>
              </a:tr>
              <a:tr h="262819">
                <a:tc>
                  <a:txBody>
                    <a:bodyPr/>
                    <a:lstStyle/>
                    <a:p>
                      <a:pPr algn="ctr" rtl="0" fontAlgn="ctr"/>
                      <a:r>
                        <a:rPr lang="en-US" sz="1600" u="none" strike="noStrike">
                          <a:effectLst/>
                        </a:rPr>
                        <a:t>24</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1" fontAlgn="ctr"/>
                      <a:r>
                        <a:rPr lang="fa-IR" sz="1600" u="none" strike="noStrike">
                          <a:effectLst/>
                        </a:rPr>
                        <a:t>ارمنستان</a:t>
                      </a:r>
                      <a:endParaRPr lang="fa-IR"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18</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10,771</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extLst>
                  <a:ext uri="{0D108BD9-81ED-4DB2-BD59-A6C34878D82A}">
                    <a16:rowId xmlns:a16="http://schemas.microsoft.com/office/drawing/2014/main" val="1875187989"/>
                  </a:ext>
                </a:extLst>
              </a:tr>
              <a:tr h="262819">
                <a:tc>
                  <a:txBody>
                    <a:bodyPr/>
                    <a:lstStyle/>
                    <a:p>
                      <a:pPr algn="ctr" rtl="0" fontAlgn="ctr"/>
                      <a:r>
                        <a:rPr lang="en-US" sz="1600" u="none" strike="noStrike">
                          <a:effectLst/>
                        </a:rPr>
                        <a:t>25</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1" fontAlgn="ctr"/>
                      <a:r>
                        <a:rPr lang="fa-IR" sz="1600" u="none" strike="noStrike">
                          <a:effectLst/>
                        </a:rPr>
                        <a:t>ونزوئلا</a:t>
                      </a:r>
                      <a:endParaRPr lang="fa-IR"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10</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6,684</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extLst>
                  <a:ext uri="{0D108BD9-81ED-4DB2-BD59-A6C34878D82A}">
                    <a16:rowId xmlns:a16="http://schemas.microsoft.com/office/drawing/2014/main" val="1910093695"/>
                  </a:ext>
                </a:extLst>
              </a:tr>
              <a:tr h="262819">
                <a:tc>
                  <a:txBody>
                    <a:bodyPr/>
                    <a:lstStyle/>
                    <a:p>
                      <a:pPr algn="ctr" rtl="0" fontAlgn="ctr"/>
                      <a:r>
                        <a:rPr lang="en-US" sz="1600" u="none" strike="noStrike">
                          <a:effectLst/>
                        </a:rPr>
                        <a:t>26</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1" fontAlgn="ctr"/>
                      <a:r>
                        <a:rPr lang="fa-IR" sz="1600" u="none" strike="noStrike">
                          <a:effectLst/>
                        </a:rPr>
                        <a:t>لبنان</a:t>
                      </a:r>
                      <a:endParaRPr lang="fa-IR"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8</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6,082</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extLst>
                  <a:ext uri="{0D108BD9-81ED-4DB2-BD59-A6C34878D82A}">
                    <a16:rowId xmlns:a16="http://schemas.microsoft.com/office/drawing/2014/main" val="3214011015"/>
                  </a:ext>
                </a:extLst>
              </a:tr>
              <a:tr h="262819">
                <a:tc>
                  <a:txBody>
                    <a:bodyPr/>
                    <a:lstStyle/>
                    <a:p>
                      <a:pPr algn="ctr" rtl="0" fontAlgn="ctr"/>
                      <a:r>
                        <a:rPr lang="en-US" sz="1600" u="none" strike="noStrike">
                          <a:effectLst/>
                        </a:rPr>
                        <a:t>27</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1" fontAlgn="ctr"/>
                      <a:r>
                        <a:rPr lang="fa-IR" sz="1600" u="none" strike="noStrike">
                          <a:effectLst/>
                        </a:rPr>
                        <a:t>عراق</a:t>
                      </a:r>
                      <a:endParaRPr lang="fa-IR"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8</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5,526</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extLst>
                  <a:ext uri="{0D108BD9-81ED-4DB2-BD59-A6C34878D82A}">
                    <a16:rowId xmlns:a16="http://schemas.microsoft.com/office/drawing/2014/main" val="540318456"/>
                  </a:ext>
                </a:extLst>
              </a:tr>
              <a:tr h="262819">
                <a:tc>
                  <a:txBody>
                    <a:bodyPr/>
                    <a:lstStyle/>
                    <a:p>
                      <a:pPr algn="ctr" rtl="0" fontAlgn="ctr"/>
                      <a:r>
                        <a:rPr lang="en-US" sz="1600" u="none" strike="noStrike">
                          <a:effectLst/>
                        </a:rPr>
                        <a:t>28</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1" fontAlgn="ctr"/>
                      <a:r>
                        <a:rPr lang="fa-IR" sz="1600" u="none" strike="noStrike">
                          <a:effectLst/>
                        </a:rPr>
                        <a:t>فنلاند</a:t>
                      </a:r>
                      <a:endParaRPr lang="fa-IR"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6</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4,797</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extLst>
                  <a:ext uri="{0D108BD9-81ED-4DB2-BD59-A6C34878D82A}">
                    <a16:rowId xmlns:a16="http://schemas.microsoft.com/office/drawing/2014/main" val="18986223"/>
                  </a:ext>
                </a:extLst>
              </a:tr>
              <a:tr h="262819">
                <a:tc>
                  <a:txBody>
                    <a:bodyPr/>
                    <a:lstStyle/>
                    <a:p>
                      <a:pPr algn="ctr" rtl="0" fontAlgn="ctr"/>
                      <a:r>
                        <a:rPr lang="en-US" sz="1600" u="none" strike="noStrike">
                          <a:effectLst/>
                        </a:rPr>
                        <a:t>29</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1" fontAlgn="ctr"/>
                      <a:r>
                        <a:rPr lang="fa-IR" sz="1600" u="none" strike="noStrike">
                          <a:effectLst/>
                        </a:rPr>
                        <a:t>يونان</a:t>
                      </a:r>
                      <a:endParaRPr lang="fa-IR"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5</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3,695</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extLst>
                  <a:ext uri="{0D108BD9-81ED-4DB2-BD59-A6C34878D82A}">
                    <a16:rowId xmlns:a16="http://schemas.microsoft.com/office/drawing/2014/main" val="2127364590"/>
                  </a:ext>
                </a:extLst>
              </a:tr>
              <a:tr h="262819">
                <a:tc>
                  <a:txBody>
                    <a:bodyPr/>
                    <a:lstStyle/>
                    <a:p>
                      <a:pPr algn="ctr" rtl="0" fontAlgn="ctr"/>
                      <a:r>
                        <a:rPr lang="en-US" sz="1600" u="none" strike="noStrike">
                          <a:effectLst/>
                        </a:rPr>
                        <a:t>30</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1" fontAlgn="ctr"/>
                      <a:r>
                        <a:rPr lang="fa-IR" sz="1600" u="none" strike="noStrike">
                          <a:effectLst/>
                        </a:rPr>
                        <a:t>ازبکستان</a:t>
                      </a:r>
                      <a:endParaRPr lang="fa-IR"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5</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3,684</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extLst>
                  <a:ext uri="{0D108BD9-81ED-4DB2-BD59-A6C34878D82A}">
                    <a16:rowId xmlns:a16="http://schemas.microsoft.com/office/drawing/2014/main" val="140325821"/>
                  </a:ext>
                </a:extLst>
              </a:tr>
              <a:tr h="262819">
                <a:tc>
                  <a:txBody>
                    <a:bodyPr/>
                    <a:lstStyle/>
                    <a:p>
                      <a:pPr algn="ctr" rtl="0" fontAlgn="ctr"/>
                      <a:r>
                        <a:rPr lang="en-US" sz="1600" u="none" strike="noStrike">
                          <a:effectLst/>
                        </a:rPr>
                        <a:t>31</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1" fontAlgn="ctr"/>
                      <a:r>
                        <a:rPr lang="fa-IR" sz="1600" u="none" strike="noStrike">
                          <a:effectLst/>
                        </a:rPr>
                        <a:t>استوني</a:t>
                      </a:r>
                      <a:endParaRPr lang="fa-IR"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4</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2,956</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extLst>
                  <a:ext uri="{0D108BD9-81ED-4DB2-BD59-A6C34878D82A}">
                    <a16:rowId xmlns:a16="http://schemas.microsoft.com/office/drawing/2014/main" val="3494804259"/>
                  </a:ext>
                </a:extLst>
              </a:tr>
              <a:tr h="262819">
                <a:tc>
                  <a:txBody>
                    <a:bodyPr/>
                    <a:lstStyle/>
                    <a:p>
                      <a:pPr algn="ctr" rtl="0" fontAlgn="ctr"/>
                      <a:r>
                        <a:rPr lang="en-US" sz="1600" u="none" strike="noStrike">
                          <a:effectLst/>
                        </a:rPr>
                        <a:t>32</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1" fontAlgn="ctr"/>
                      <a:r>
                        <a:rPr lang="fa-IR" sz="1600" u="none" strike="noStrike">
                          <a:effectLst/>
                        </a:rPr>
                        <a:t>روماني</a:t>
                      </a:r>
                      <a:endParaRPr lang="fa-IR"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3</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2,276</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extLst>
                  <a:ext uri="{0D108BD9-81ED-4DB2-BD59-A6C34878D82A}">
                    <a16:rowId xmlns:a16="http://schemas.microsoft.com/office/drawing/2014/main" val="2216930239"/>
                  </a:ext>
                </a:extLst>
              </a:tr>
              <a:tr h="262819">
                <a:tc>
                  <a:txBody>
                    <a:bodyPr/>
                    <a:lstStyle/>
                    <a:p>
                      <a:pPr algn="ctr" rtl="0" fontAlgn="ctr"/>
                      <a:r>
                        <a:rPr lang="en-US" sz="1600" u="none" strike="noStrike">
                          <a:effectLst/>
                        </a:rPr>
                        <a:t>33</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1" fontAlgn="ctr"/>
                      <a:r>
                        <a:rPr lang="fa-IR" sz="1600" u="none" strike="noStrike">
                          <a:effectLst/>
                        </a:rPr>
                        <a:t>چين</a:t>
                      </a:r>
                      <a:endParaRPr lang="fa-IR"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3</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1,899</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extLst>
                  <a:ext uri="{0D108BD9-81ED-4DB2-BD59-A6C34878D82A}">
                    <a16:rowId xmlns:a16="http://schemas.microsoft.com/office/drawing/2014/main" val="2290444298"/>
                  </a:ext>
                </a:extLst>
              </a:tr>
              <a:tr h="262819">
                <a:tc>
                  <a:txBody>
                    <a:bodyPr/>
                    <a:lstStyle/>
                    <a:p>
                      <a:pPr algn="ctr" rtl="0" fontAlgn="ctr"/>
                      <a:r>
                        <a:rPr lang="en-US" sz="1600" u="none" strike="noStrike">
                          <a:effectLst/>
                        </a:rPr>
                        <a:t>34</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1" fontAlgn="ctr"/>
                      <a:r>
                        <a:rPr lang="fa-IR" sz="1600" u="none" strike="noStrike" dirty="0">
                          <a:effectLst/>
                        </a:rPr>
                        <a:t>کرواسي</a:t>
                      </a:r>
                      <a:endParaRPr lang="en-US" sz="1600" b="1" i="0" u="none" strike="noStrike" dirty="0">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2</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1,194</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extLst>
                  <a:ext uri="{0D108BD9-81ED-4DB2-BD59-A6C34878D82A}">
                    <a16:rowId xmlns:a16="http://schemas.microsoft.com/office/drawing/2014/main" val="1404918853"/>
                  </a:ext>
                </a:extLst>
              </a:tr>
              <a:tr h="262819">
                <a:tc>
                  <a:txBody>
                    <a:bodyPr/>
                    <a:lstStyle/>
                    <a:p>
                      <a:pPr algn="ctr" rtl="0" fontAlgn="ctr"/>
                      <a:r>
                        <a:rPr lang="en-US" sz="1600" u="none" strike="noStrike">
                          <a:effectLst/>
                        </a:rPr>
                        <a:t>35</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1" fontAlgn="ctr"/>
                      <a:r>
                        <a:rPr lang="fa-IR" sz="1600" u="none" strike="noStrike">
                          <a:effectLst/>
                        </a:rPr>
                        <a:t>عمان</a:t>
                      </a:r>
                      <a:endParaRPr lang="fa-IR"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1</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774</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extLst>
                  <a:ext uri="{0D108BD9-81ED-4DB2-BD59-A6C34878D82A}">
                    <a16:rowId xmlns:a16="http://schemas.microsoft.com/office/drawing/2014/main" val="1667437140"/>
                  </a:ext>
                </a:extLst>
              </a:tr>
              <a:tr h="262819">
                <a:tc>
                  <a:txBody>
                    <a:bodyPr/>
                    <a:lstStyle/>
                    <a:p>
                      <a:pPr algn="ctr" rtl="0" fontAlgn="ctr"/>
                      <a:r>
                        <a:rPr lang="en-US" sz="1600" u="none" strike="noStrike">
                          <a:effectLst/>
                        </a:rPr>
                        <a:t>36</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1" fontAlgn="ctr"/>
                      <a:r>
                        <a:rPr lang="fa-IR" sz="1600" u="none" strike="noStrike">
                          <a:effectLst/>
                        </a:rPr>
                        <a:t>دانمارک</a:t>
                      </a:r>
                      <a:endParaRPr lang="fa-IR"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1</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760</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extLst>
                  <a:ext uri="{0D108BD9-81ED-4DB2-BD59-A6C34878D82A}">
                    <a16:rowId xmlns:a16="http://schemas.microsoft.com/office/drawing/2014/main" val="1871869477"/>
                  </a:ext>
                </a:extLst>
              </a:tr>
              <a:tr h="262819">
                <a:tc>
                  <a:txBody>
                    <a:bodyPr/>
                    <a:lstStyle/>
                    <a:p>
                      <a:pPr algn="ctr" rtl="0" fontAlgn="ctr"/>
                      <a:r>
                        <a:rPr lang="en-US" sz="1600" u="none" strike="noStrike">
                          <a:effectLst/>
                        </a:rPr>
                        <a:t>37</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1" fontAlgn="ctr"/>
                      <a:r>
                        <a:rPr lang="fa-IR" sz="1600" u="none" strike="noStrike">
                          <a:effectLst/>
                        </a:rPr>
                        <a:t>سوئد</a:t>
                      </a:r>
                      <a:endParaRPr lang="fa-IR"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1</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737</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extLst>
                  <a:ext uri="{0D108BD9-81ED-4DB2-BD59-A6C34878D82A}">
                    <a16:rowId xmlns:a16="http://schemas.microsoft.com/office/drawing/2014/main" val="994210791"/>
                  </a:ext>
                </a:extLst>
              </a:tr>
              <a:tr h="262819">
                <a:tc>
                  <a:txBody>
                    <a:bodyPr/>
                    <a:lstStyle/>
                    <a:p>
                      <a:pPr algn="ctr" rtl="0" fontAlgn="ctr"/>
                      <a:r>
                        <a:rPr lang="en-US" sz="1600" u="none" strike="noStrike">
                          <a:effectLst/>
                        </a:rPr>
                        <a:t>38</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1" fontAlgn="ctr"/>
                      <a:r>
                        <a:rPr lang="fa-IR" sz="1600" u="none" strike="noStrike">
                          <a:effectLst/>
                        </a:rPr>
                        <a:t>کنگو</a:t>
                      </a:r>
                      <a:endParaRPr lang="fa-IR"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1</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1600" u="none" strike="noStrike">
                          <a:effectLst/>
                        </a:rPr>
                        <a:t>737</a:t>
                      </a:r>
                      <a:endParaRPr lang="en-US" sz="1600" b="1" i="0" u="none" strike="noStrike">
                        <a:solidFill>
                          <a:srgbClr val="000000"/>
                        </a:solidFill>
                        <a:effectLst/>
                        <a:latin typeface="B Titr" panose="00000700000000000000" pitchFamily="2" charset="-78"/>
                        <a:cs typeface="B Nazanin" panose="00000400000000000000" pitchFamily="2" charset="-78"/>
                      </a:endParaRPr>
                    </a:p>
                  </a:txBody>
                  <a:tcPr marL="5658" marR="5658" marT="5658" marB="0" anchor="ctr"/>
                </a:tc>
                <a:extLst>
                  <a:ext uri="{0D108BD9-81ED-4DB2-BD59-A6C34878D82A}">
                    <a16:rowId xmlns:a16="http://schemas.microsoft.com/office/drawing/2014/main" val="4247488433"/>
                  </a:ext>
                </a:extLst>
              </a:tr>
              <a:tr h="255310">
                <a:tc gridSpan="2">
                  <a:txBody>
                    <a:bodyPr/>
                    <a:lstStyle/>
                    <a:p>
                      <a:pPr algn="ctr" rtl="1" fontAlgn="ctr"/>
                      <a:r>
                        <a:rPr lang="fa-IR" sz="2800" u="none" strike="noStrike" dirty="0">
                          <a:solidFill>
                            <a:srgbClr val="0000CC"/>
                          </a:solidFill>
                          <a:effectLst/>
                        </a:rPr>
                        <a:t>جمع کل</a:t>
                      </a:r>
                      <a:endParaRPr lang="fa-IR" sz="2800" b="1" i="0" u="none" strike="noStrike" dirty="0">
                        <a:solidFill>
                          <a:srgbClr val="0000CC"/>
                        </a:solidFill>
                        <a:effectLst/>
                        <a:latin typeface="2  Titr"/>
                        <a:cs typeface="B Nazanin" panose="00000400000000000000" pitchFamily="2" charset="-78"/>
                      </a:endParaRPr>
                    </a:p>
                  </a:txBody>
                  <a:tcPr marL="5658" marR="5658" marT="5658" marB="0" anchor="ctr"/>
                </a:tc>
                <a:tc hMerge="1">
                  <a:txBody>
                    <a:bodyPr/>
                    <a:lstStyle/>
                    <a:p>
                      <a:endParaRPr lang="en-US"/>
                    </a:p>
                  </a:txBody>
                  <a:tcPr/>
                </a:tc>
                <a:tc>
                  <a:txBody>
                    <a:bodyPr/>
                    <a:lstStyle/>
                    <a:p>
                      <a:pPr algn="ctr" rtl="0" fontAlgn="ctr"/>
                      <a:r>
                        <a:rPr lang="en-US" sz="2400" u="none" strike="noStrike" dirty="0">
                          <a:solidFill>
                            <a:srgbClr val="0000CC"/>
                          </a:solidFill>
                          <a:effectLst/>
                        </a:rPr>
                        <a:t>4,784</a:t>
                      </a:r>
                      <a:endParaRPr lang="en-US" sz="2400" b="1" i="0" u="none" strike="noStrike" dirty="0">
                        <a:solidFill>
                          <a:srgbClr val="0000CC"/>
                        </a:solidFill>
                        <a:effectLst/>
                        <a:latin typeface="B Titr" panose="00000700000000000000" pitchFamily="2" charset="-78"/>
                        <a:cs typeface="B Nazanin" panose="00000400000000000000" pitchFamily="2" charset="-78"/>
                      </a:endParaRPr>
                    </a:p>
                  </a:txBody>
                  <a:tcPr marL="5658" marR="5658" marT="5658" marB="0" anchor="ctr"/>
                </a:tc>
                <a:tc>
                  <a:txBody>
                    <a:bodyPr/>
                    <a:lstStyle/>
                    <a:p>
                      <a:pPr algn="ctr" rtl="0" fontAlgn="ctr"/>
                      <a:r>
                        <a:rPr lang="en-US" sz="2400" u="none" strike="noStrike" dirty="0">
                          <a:solidFill>
                            <a:srgbClr val="0000CC"/>
                          </a:solidFill>
                          <a:effectLst/>
                        </a:rPr>
                        <a:t>3,187,002</a:t>
                      </a:r>
                      <a:endParaRPr lang="en-US" sz="2400" b="1" i="0" u="none" strike="noStrike" dirty="0">
                        <a:solidFill>
                          <a:srgbClr val="0000CC"/>
                        </a:solidFill>
                        <a:effectLst/>
                        <a:latin typeface="B Titr" panose="00000700000000000000" pitchFamily="2" charset="-78"/>
                        <a:cs typeface="B Nazanin" panose="00000400000000000000" pitchFamily="2" charset="-78"/>
                      </a:endParaRPr>
                    </a:p>
                  </a:txBody>
                  <a:tcPr marL="5658" marR="5658" marT="5658" marB="0" anchor="ctr"/>
                </a:tc>
                <a:extLst>
                  <a:ext uri="{0D108BD9-81ED-4DB2-BD59-A6C34878D82A}">
                    <a16:rowId xmlns:a16="http://schemas.microsoft.com/office/drawing/2014/main" val="684013038"/>
                  </a:ext>
                </a:extLst>
              </a:tr>
            </a:tbl>
          </a:graphicData>
        </a:graphic>
      </p:graphicFrame>
    </p:spTree>
    <p:extLst>
      <p:ext uri="{BB962C8B-B14F-4D97-AF65-F5344CB8AC3E}">
        <p14:creationId xmlns:p14="http://schemas.microsoft.com/office/powerpoint/2010/main" val="30056093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9E069B0-AEC7-46C9-9288-32E4EBB11FE0}"/>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353E0577-E359-4380-ADB5-91C178FFADA2}"/>
              </a:ext>
            </a:extLst>
          </p:cNvPr>
          <p:cNvSpPr txBox="1"/>
          <p:nvPr/>
        </p:nvSpPr>
        <p:spPr>
          <a:xfrm>
            <a:off x="3049044" y="305996"/>
            <a:ext cx="6093912" cy="355803"/>
          </a:xfrm>
          <a:prstGeom prst="rect">
            <a:avLst/>
          </a:prstGeom>
          <a:noFill/>
        </p:spPr>
        <p:txBody>
          <a:bodyPr wrap="square">
            <a:spAutoFit/>
          </a:bodyPr>
          <a:lstStyle/>
          <a:p>
            <a:pPr algn="ctr">
              <a:lnSpc>
                <a:spcPct val="107000"/>
              </a:lnSpc>
              <a:spcAft>
                <a:spcPts val="800"/>
              </a:spcAft>
            </a:pPr>
            <a:r>
              <a:rPr lang="fa-IR" sz="1600" b="1" dirty="0">
                <a:effectLst/>
                <a:latin typeface="Calibri" panose="020F0502020204030204" pitchFamily="34" charset="0"/>
                <a:ea typeface="Calibri" panose="020F0502020204030204" pitchFamily="34" charset="0"/>
                <a:cs typeface="B Titr" panose="00000700000000000000" pitchFamily="2" charset="-78"/>
              </a:rPr>
              <a:t>جدول 8- </a:t>
            </a:r>
            <a:r>
              <a:rPr lang="fa-IR" sz="1600" b="1" dirty="0">
                <a:latin typeface="Calibri" panose="020F0502020204030204" pitchFamily="34" charset="0"/>
                <a:cs typeface="B Titr" panose="00000700000000000000" pitchFamily="2" charset="-78"/>
              </a:rPr>
              <a:t>مقدار و ارزش </a:t>
            </a:r>
            <a:r>
              <a:rPr lang="fa-IR" sz="1600" b="1" dirty="0">
                <a:highlight>
                  <a:srgbClr val="00FFFF"/>
                </a:highlight>
                <a:latin typeface="Calibri" panose="020F0502020204030204" pitchFamily="34" charset="0"/>
                <a:cs typeface="B Titr" panose="00000700000000000000" pitchFamily="2" charset="-78"/>
              </a:rPr>
              <a:t>صادرات کنسرو تون </a:t>
            </a:r>
            <a:r>
              <a:rPr lang="fa-IR" sz="1600" b="1" dirty="0">
                <a:latin typeface="Calibri" panose="020F0502020204030204" pitchFamily="34" charset="0"/>
                <a:cs typeface="B Titr" panose="00000700000000000000" pitchFamily="2" charset="-78"/>
              </a:rPr>
              <a:t>ایران در سال </a:t>
            </a:r>
            <a:r>
              <a:rPr lang="fa-IR" sz="1600" b="1" dirty="0">
                <a:effectLst/>
                <a:latin typeface="Calibri" panose="020F0502020204030204" pitchFamily="34" charset="0"/>
                <a:ea typeface="Calibri" panose="020F0502020204030204" pitchFamily="34" charset="0"/>
                <a:cs typeface="B Titr" panose="00000700000000000000" pitchFamily="2" charset="-78"/>
              </a:rPr>
              <a:t>1402</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C0BC6A4B-ED4C-43F2-B291-72BC4D8F9DAD}"/>
              </a:ext>
            </a:extLst>
          </p:cNvPr>
          <p:cNvGraphicFramePr>
            <a:graphicFrameLocks noGrp="1"/>
          </p:cNvGraphicFramePr>
          <p:nvPr>
            <p:extLst>
              <p:ext uri="{D42A27DB-BD31-4B8C-83A1-F6EECF244321}">
                <p14:modId xmlns:p14="http://schemas.microsoft.com/office/powerpoint/2010/main" val="2007696839"/>
              </p:ext>
            </p:extLst>
          </p:nvPr>
        </p:nvGraphicFramePr>
        <p:xfrm>
          <a:off x="2849672" y="822535"/>
          <a:ext cx="6492656" cy="5905209"/>
        </p:xfrm>
        <a:graphic>
          <a:graphicData uri="http://schemas.openxmlformats.org/drawingml/2006/table">
            <a:tbl>
              <a:tblPr rtl="1">
                <a:tableStyleId>{22838BEF-8BB2-4498-84A7-C5851F593DF1}</a:tableStyleId>
              </a:tblPr>
              <a:tblGrid>
                <a:gridCol w="664850">
                  <a:extLst>
                    <a:ext uri="{9D8B030D-6E8A-4147-A177-3AD203B41FA5}">
                      <a16:colId xmlns:a16="http://schemas.microsoft.com/office/drawing/2014/main" val="2362829171"/>
                    </a:ext>
                  </a:extLst>
                </a:gridCol>
                <a:gridCol w="1942602">
                  <a:extLst>
                    <a:ext uri="{9D8B030D-6E8A-4147-A177-3AD203B41FA5}">
                      <a16:colId xmlns:a16="http://schemas.microsoft.com/office/drawing/2014/main" val="3929852910"/>
                    </a:ext>
                  </a:extLst>
                </a:gridCol>
                <a:gridCol w="1942602">
                  <a:extLst>
                    <a:ext uri="{9D8B030D-6E8A-4147-A177-3AD203B41FA5}">
                      <a16:colId xmlns:a16="http://schemas.microsoft.com/office/drawing/2014/main" val="3125669346"/>
                    </a:ext>
                  </a:extLst>
                </a:gridCol>
                <a:gridCol w="1942602">
                  <a:extLst>
                    <a:ext uri="{9D8B030D-6E8A-4147-A177-3AD203B41FA5}">
                      <a16:colId xmlns:a16="http://schemas.microsoft.com/office/drawing/2014/main" val="1768334623"/>
                    </a:ext>
                  </a:extLst>
                </a:gridCol>
              </a:tblGrid>
              <a:tr h="300624">
                <a:tc>
                  <a:txBody>
                    <a:bodyPr/>
                    <a:lstStyle/>
                    <a:p>
                      <a:pPr algn="ctr" rtl="1" fontAlgn="ctr"/>
                      <a:r>
                        <a:rPr lang="fa-IR" sz="1200" b="1" u="none" strike="noStrike">
                          <a:effectLst/>
                        </a:rPr>
                        <a:t>ردیف</a:t>
                      </a:r>
                      <a:endParaRPr lang="fa-IR" sz="1200" b="1" i="0" u="none" strike="noStrike">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نام کشور</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وزن (کیلوگرم)</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ارزش (دلار)</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2653681791"/>
                  </a:ext>
                </a:extLst>
              </a:tr>
              <a:tr h="190585">
                <a:tc>
                  <a:txBody>
                    <a:bodyPr/>
                    <a:lstStyle/>
                    <a:p>
                      <a:pPr algn="ctr" rtl="0" fontAlgn="ctr"/>
                      <a:r>
                        <a:rPr lang="en-US" sz="1200" b="1" u="none" strike="noStrike">
                          <a:effectLst/>
                        </a:rPr>
                        <a:t>1</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عراق</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1,228,212</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5,344,821</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2236346257"/>
                  </a:ext>
                </a:extLst>
              </a:tr>
              <a:tr h="190585">
                <a:tc>
                  <a:txBody>
                    <a:bodyPr/>
                    <a:lstStyle/>
                    <a:p>
                      <a:pPr algn="ctr" rtl="0" fontAlgn="ctr"/>
                      <a:r>
                        <a:rPr lang="en-US" sz="1200" b="1" u="none" strike="noStrike">
                          <a:effectLst/>
                        </a:rPr>
                        <a:t>2</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افغانستان</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680,439</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2,667,172</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2161865876"/>
                  </a:ext>
                </a:extLst>
              </a:tr>
              <a:tr h="178920">
                <a:tc>
                  <a:txBody>
                    <a:bodyPr/>
                    <a:lstStyle/>
                    <a:p>
                      <a:pPr algn="ctr" rtl="0" fontAlgn="ctr"/>
                      <a:r>
                        <a:rPr lang="en-US" sz="1200" b="1" u="none" strike="noStrike">
                          <a:effectLst/>
                        </a:rPr>
                        <a:t>3</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امارات متحده عربي</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331,791</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1,519,364</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1274880377"/>
                  </a:ext>
                </a:extLst>
              </a:tr>
              <a:tr h="190585">
                <a:tc>
                  <a:txBody>
                    <a:bodyPr/>
                    <a:lstStyle/>
                    <a:p>
                      <a:pPr algn="ctr" rtl="0" fontAlgn="ctr"/>
                      <a:r>
                        <a:rPr lang="en-US" sz="1200" b="1" u="none" strike="noStrike">
                          <a:effectLst/>
                        </a:rPr>
                        <a:t>4</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عمان</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219,062</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767,145</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4272376566"/>
                  </a:ext>
                </a:extLst>
              </a:tr>
              <a:tr h="190585">
                <a:tc>
                  <a:txBody>
                    <a:bodyPr/>
                    <a:lstStyle/>
                    <a:p>
                      <a:pPr algn="ctr" rtl="0" fontAlgn="ctr"/>
                      <a:r>
                        <a:rPr lang="en-US" sz="1200" b="1" u="none" strike="noStrike">
                          <a:effectLst/>
                        </a:rPr>
                        <a:t>5</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سوريه</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190,731</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749,109</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3328458330"/>
                  </a:ext>
                </a:extLst>
              </a:tr>
              <a:tr h="178920">
                <a:tc>
                  <a:txBody>
                    <a:bodyPr/>
                    <a:lstStyle/>
                    <a:p>
                      <a:pPr algn="ctr" rtl="0" fontAlgn="ctr"/>
                      <a:r>
                        <a:rPr lang="en-US" sz="1200" b="1" u="none" strike="noStrike">
                          <a:effectLst/>
                        </a:rPr>
                        <a:t>6</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dirty="0">
                          <a:effectLst/>
                        </a:rPr>
                        <a:t>جمهوري آذربايجان</a:t>
                      </a:r>
                      <a:endParaRPr lang="fa-IR" sz="1200" b="1" i="0" u="none" strike="noStrike" dirty="0">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131,163</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672,215</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283718154"/>
                  </a:ext>
                </a:extLst>
              </a:tr>
              <a:tr h="190585">
                <a:tc>
                  <a:txBody>
                    <a:bodyPr/>
                    <a:lstStyle/>
                    <a:p>
                      <a:pPr algn="ctr" rtl="0" fontAlgn="ctr"/>
                      <a:r>
                        <a:rPr lang="en-US" sz="1200" b="1" u="none" strike="noStrike">
                          <a:effectLst/>
                        </a:rPr>
                        <a:t>7</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ليبي</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123,768</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540,125</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1926504805"/>
                  </a:ext>
                </a:extLst>
              </a:tr>
              <a:tr h="190585">
                <a:tc>
                  <a:txBody>
                    <a:bodyPr/>
                    <a:lstStyle/>
                    <a:p>
                      <a:pPr algn="ctr" rtl="0" fontAlgn="ctr"/>
                      <a:r>
                        <a:rPr lang="en-US" sz="1200" b="1" u="none" strike="noStrike">
                          <a:effectLst/>
                        </a:rPr>
                        <a:t>8</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پاکستان</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149,143</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509,326</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2954837334"/>
                  </a:ext>
                </a:extLst>
              </a:tr>
              <a:tr h="190585">
                <a:tc>
                  <a:txBody>
                    <a:bodyPr/>
                    <a:lstStyle/>
                    <a:p>
                      <a:pPr algn="ctr" rtl="0" fontAlgn="ctr"/>
                      <a:r>
                        <a:rPr lang="en-US" sz="1200" b="1" u="none" strike="noStrike">
                          <a:effectLst/>
                        </a:rPr>
                        <a:t>9</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فدراسیون روسيه</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dirty="0">
                          <a:effectLst/>
                        </a:rPr>
                        <a:t>61,865</a:t>
                      </a:r>
                      <a:endParaRPr lang="en-US" sz="1200" b="1" i="0" u="none" strike="noStrike" dirty="0">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335,687</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1342515255"/>
                  </a:ext>
                </a:extLst>
              </a:tr>
              <a:tr h="190585">
                <a:tc>
                  <a:txBody>
                    <a:bodyPr/>
                    <a:lstStyle/>
                    <a:p>
                      <a:pPr algn="ctr" rtl="0" fontAlgn="ctr"/>
                      <a:r>
                        <a:rPr lang="en-US" sz="1200" b="1" u="none" strike="noStrike">
                          <a:effectLst/>
                        </a:rPr>
                        <a:t>10</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قرقيزستان</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25,920</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134,682</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2503658220"/>
                  </a:ext>
                </a:extLst>
              </a:tr>
              <a:tr h="190585">
                <a:tc>
                  <a:txBody>
                    <a:bodyPr/>
                    <a:lstStyle/>
                    <a:p>
                      <a:pPr algn="ctr" rtl="0" fontAlgn="ctr"/>
                      <a:r>
                        <a:rPr lang="en-US" sz="1200" b="1" u="none" strike="noStrike">
                          <a:effectLst/>
                        </a:rPr>
                        <a:t>11</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بحرين</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27,649</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125,124</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1374223067"/>
                  </a:ext>
                </a:extLst>
              </a:tr>
              <a:tr h="190585">
                <a:tc>
                  <a:txBody>
                    <a:bodyPr/>
                    <a:lstStyle/>
                    <a:p>
                      <a:pPr algn="ctr" rtl="0" fontAlgn="ctr"/>
                      <a:r>
                        <a:rPr lang="en-US" sz="1200" b="1" u="none" strike="noStrike">
                          <a:effectLst/>
                        </a:rPr>
                        <a:t>12</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ونزوئلا</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15,556</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79,538</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1747459808"/>
                  </a:ext>
                </a:extLst>
              </a:tr>
              <a:tr h="190585">
                <a:tc>
                  <a:txBody>
                    <a:bodyPr/>
                    <a:lstStyle/>
                    <a:p>
                      <a:pPr algn="ctr" rtl="0" fontAlgn="ctr"/>
                      <a:r>
                        <a:rPr lang="en-US" sz="1200" b="1" u="none" strike="noStrike">
                          <a:effectLst/>
                        </a:rPr>
                        <a:t>13</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مالي</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19,440</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55,080</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1276264143"/>
                  </a:ext>
                </a:extLst>
              </a:tr>
              <a:tr h="190585">
                <a:tc>
                  <a:txBody>
                    <a:bodyPr/>
                    <a:lstStyle/>
                    <a:p>
                      <a:pPr algn="ctr" rtl="0" fontAlgn="ctr"/>
                      <a:r>
                        <a:rPr lang="en-US" sz="1200" b="1" u="none" strike="noStrike">
                          <a:effectLst/>
                        </a:rPr>
                        <a:t>14</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ترکيه</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10,560</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49,071</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4097555059"/>
                  </a:ext>
                </a:extLst>
              </a:tr>
              <a:tr h="190585">
                <a:tc>
                  <a:txBody>
                    <a:bodyPr/>
                    <a:lstStyle/>
                    <a:p>
                      <a:pPr algn="ctr" rtl="0" fontAlgn="ctr"/>
                      <a:r>
                        <a:rPr lang="en-US" sz="1200" b="1" u="none" strike="noStrike">
                          <a:effectLst/>
                        </a:rPr>
                        <a:t>15</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قطر</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7,717</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dirty="0">
                          <a:effectLst/>
                        </a:rPr>
                        <a:t>38,566</a:t>
                      </a:r>
                      <a:endParaRPr lang="en-US" sz="1200" b="1" i="0" u="none" strike="noStrike" dirty="0">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3533668484"/>
                  </a:ext>
                </a:extLst>
              </a:tr>
              <a:tr h="190585">
                <a:tc>
                  <a:txBody>
                    <a:bodyPr/>
                    <a:lstStyle/>
                    <a:p>
                      <a:pPr algn="ctr" rtl="0" fontAlgn="ctr"/>
                      <a:r>
                        <a:rPr lang="en-US" sz="1200" b="1" u="none" strike="noStrike">
                          <a:effectLst/>
                        </a:rPr>
                        <a:t>16</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کویت</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10,694</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36,290</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2499138420"/>
                  </a:ext>
                </a:extLst>
              </a:tr>
              <a:tr h="190585">
                <a:tc>
                  <a:txBody>
                    <a:bodyPr/>
                    <a:lstStyle/>
                    <a:p>
                      <a:pPr algn="ctr" rtl="0" fontAlgn="ctr"/>
                      <a:r>
                        <a:rPr lang="en-US" sz="1200" b="1" u="none" strike="noStrike">
                          <a:effectLst/>
                        </a:rPr>
                        <a:t>17</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کانادا</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7,553</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31,311</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943902996"/>
                  </a:ext>
                </a:extLst>
              </a:tr>
              <a:tr h="190585">
                <a:tc>
                  <a:txBody>
                    <a:bodyPr/>
                    <a:lstStyle/>
                    <a:p>
                      <a:pPr algn="ctr" rtl="0" fontAlgn="ctr"/>
                      <a:r>
                        <a:rPr lang="en-US" sz="1200" b="1" u="none" strike="noStrike">
                          <a:effectLst/>
                        </a:rPr>
                        <a:t>18</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گرجستان</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3,029</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16,575</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2169807408"/>
                  </a:ext>
                </a:extLst>
              </a:tr>
              <a:tr h="190585">
                <a:tc>
                  <a:txBody>
                    <a:bodyPr/>
                    <a:lstStyle/>
                    <a:p>
                      <a:pPr algn="ctr" rtl="0" fontAlgn="ctr"/>
                      <a:r>
                        <a:rPr lang="en-US" sz="1200" b="1" u="none" strike="noStrike">
                          <a:effectLst/>
                        </a:rPr>
                        <a:t>19</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تاجيکستان</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4,068</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14,341</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562306312"/>
                  </a:ext>
                </a:extLst>
              </a:tr>
              <a:tr h="190585">
                <a:tc>
                  <a:txBody>
                    <a:bodyPr/>
                    <a:lstStyle/>
                    <a:p>
                      <a:pPr algn="ctr" rtl="0" fontAlgn="ctr"/>
                      <a:r>
                        <a:rPr lang="en-US" sz="1200" b="1" u="none" strike="noStrike">
                          <a:effectLst/>
                        </a:rPr>
                        <a:t>20</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استراليا</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dirty="0">
                          <a:effectLst/>
                        </a:rPr>
                        <a:t>2,893</a:t>
                      </a:r>
                      <a:endParaRPr lang="en-US" sz="1200" b="1" i="0" u="none" strike="noStrike" dirty="0">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13,362</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609724081"/>
                  </a:ext>
                </a:extLst>
              </a:tr>
              <a:tr h="190585">
                <a:tc>
                  <a:txBody>
                    <a:bodyPr/>
                    <a:lstStyle/>
                    <a:p>
                      <a:pPr algn="ctr" rtl="0" fontAlgn="ctr"/>
                      <a:r>
                        <a:rPr lang="en-US" sz="1200" b="1" u="none" strike="noStrike">
                          <a:effectLst/>
                        </a:rPr>
                        <a:t>21</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dirty="0">
                          <a:effectLst/>
                        </a:rPr>
                        <a:t>ازبکستان</a:t>
                      </a:r>
                      <a:endParaRPr lang="fa-IR" sz="1200" b="1" i="0" u="none" strike="noStrike" dirty="0">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898</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5,053</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3662863013"/>
                  </a:ext>
                </a:extLst>
              </a:tr>
              <a:tr h="190585">
                <a:tc>
                  <a:txBody>
                    <a:bodyPr/>
                    <a:lstStyle/>
                    <a:p>
                      <a:pPr algn="ctr" rtl="0" fontAlgn="ctr"/>
                      <a:r>
                        <a:rPr lang="en-US" sz="1200" b="1" u="none" strike="noStrike">
                          <a:effectLst/>
                        </a:rPr>
                        <a:t>22</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ژاپن</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dirty="0">
                          <a:effectLst/>
                        </a:rPr>
                        <a:t>767</a:t>
                      </a:r>
                      <a:endParaRPr lang="en-US" sz="1200" b="1" i="0" u="none" strike="noStrike" dirty="0">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3,912</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193611837"/>
                  </a:ext>
                </a:extLst>
              </a:tr>
              <a:tr h="187436">
                <a:tc>
                  <a:txBody>
                    <a:bodyPr/>
                    <a:lstStyle/>
                    <a:p>
                      <a:pPr algn="ctr" rtl="0" fontAlgn="ctr"/>
                      <a:r>
                        <a:rPr lang="en-US" sz="1200" b="1" u="none" strike="noStrike">
                          <a:effectLst/>
                        </a:rPr>
                        <a:t>23</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dirty="0">
                          <a:effectLst/>
                        </a:rPr>
                        <a:t>انگلستان (بريتانيا)</a:t>
                      </a:r>
                      <a:endParaRPr lang="fa-IR" sz="1200" b="1" i="0" u="none" strike="noStrike" dirty="0">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860</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2,736</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1739788807"/>
                  </a:ext>
                </a:extLst>
              </a:tr>
              <a:tr h="190585">
                <a:tc>
                  <a:txBody>
                    <a:bodyPr/>
                    <a:lstStyle/>
                    <a:p>
                      <a:pPr algn="ctr" rtl="0" fontAlgn="ctr"/>
                      <a:r>
                        <a:rPr lang="en-US" sz="1200" b="1" u="none" strike="noStrike">
                          <a:effectLst/>
                        </a:rPr>
                        <a:t>24</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آلمان</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665</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2,491</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1851704566"/>
                  </a:ext>
                </a:extLst>
              </a:tr>
              <a:tr h="190585">
                <a:tc>
                  <a:txBody>
                    <a:bodyPr/>
                    <a:lstStyle/>
                    <a:p>
                      <a:pPr algn="ctr" rtl="0" fontAlgn="ctr"/>
                      <a:r>
                        <a:rPr lang="en-US" sz="1200" b="1" u="none" strike="noStrike">
                          <a:effectLst/>
                        </a:rPr>
                        <a:t>25</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قزاقستان</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2,450</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1,969</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1531973822"/>
                  </a:ext>
                </a:extLst>
              </a:tr>
              <a:tr h="190585">
                <a:tc>
                  <a:txBody>
                    <a:bodyPr/>
                    <a:lstStyle/>
                    <a:p>
                      <a:pPr algn="ctr" rtl="0" fontAlgn="ctr"/>
                      <a:r>
                        <a:rPr lang="en-US" sz="1200" b="1" u="none" strike="noStrike">
                          <a:effectLst/>
                        </a:rPr>
                        <a:t>26</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روماني</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259</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1,321</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2297878198"/>
                  </a:ext>
                </a:extLst>
              </a:tr>
              <a:tr h="190585">
                <a:tc>
                  <a:txBody>
                    <a:bodyPr/>
                    <a:lstStyle/>
                    <a:p>
                      <a:pPr algn="ctr" rtl="0" fontAlgn="ctr"/>
                      <a:r>
                        <a:rPr lang="en-US" sz="1200" b="1" u="none" strike="noStrike">
                          <a:effectLst/>
                        </a:rPr>
                        <a:t>27</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ترکمنستان</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497</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1,118</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783665809"/>
                  </a:ext>
                </a:extLst>
              </a:tr>
              <a:tr h="190585">
                <a:tc>
                  <a:txBody>
                    <a:bodyPr/>
                    <a:lstStyle/>
                    <a:p>
                      <a:pPr algn="ctr" rtl="0" fontAlgn="ctr"/>
                      <a:r>
                        <a:rPr lang="en-US" sz="1200" b="1" u="none" strike="noStrike">
                          <a:effectLst/>
                        </a:rPr>
                        <a:t>28</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1" fontAlgn="ctr"/>
                      <a:r>
                        <a:rPr lang="fa-IR" sz="1200" b="1" u="none" strike="noStrike">
                          <a:effectLst/>
                        </a:rPr>
                        <a:t>سومالي</a:t>
                      </a:r>
                      <a:endParaRPr lang="fa-IR"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dirty="0">
                          <a:effectLst/>
                        </a:rPr>
                        <a:t>8</a:t>
                      </a:r>
                      <a:endParaRPr lang="en-US" sz="1200" b="1" i="0" u="none" strike="noStrike" dirty="0">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200" b="1" u="none" strike="noStrike">
                          <a:effectLst/>
                        </a:rPr>
                        <a:t>38</a:t>
                      </a:r>
                      <a:endParaRPr lang="en-US" sz="1200" b="1" i="0" u="none" strike="noStrike">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4092923693"/>
                  </a:ext>
                </a:extLst>
              </a:tr>
              <a:tr h="237322">
                <a:tc gridSpan="2">
                  <a:txBody>
                    <a:bodyPr/>
                    <a:lstStyle/>
                    <a:p>
                      <a:pPr algn="ctr" rtl="1" fontAlgn="ctr"/>
                      <a:r>
                        <a:rPr lang="fa-IR" sz="1600" b="1" u="none" strike="noStrike">
                          <a:effectLst/>
                        </a:rPr>
                        <a:t>جمع کل</a:t>
                      </a:r>
                      <a:endParaRPr lang="fa-IR" sz="1600" b="1" i="0" u="none" strike="noStrike">
                        <a:solidFill>
                          <a:srgbClr val="000000"/>
                        </a:solidFill>
                        <a:effectLst/>
                        <a:latin typeface="2  Titr"/>
                        <a:cs typeface="B Nazanin" panose="00000400000000000000" pitchFamily="2" charset="-78"/>
                      </a:endParaRPr>
                    </a:p>
                  </a:txBody>
                  <a:tcPr marL="4148" marR="4148" marT="4148" marB="0" anchor="ctr"/>
                </a:tc>
                <a:tc hMerge="1">
                  <a:txBody>
                    <a:bodyPr/>
                    <a:lstStyle/>
                    <a:p>
                      <a:endParaRPr lang="en-US"/>
                    </a:p>
                  </a:txBody>
                  <a:tcPr/>
                </a:tc>
                <a:tc>
                  <a:txBody>
                    <a:bodyPr/>
                    <a:lstStyle/>
                    <a:p>
                      <a:pPr algn="ctr" rtl="0" fontAlgn="ctr"/>
                      <a:r>
                        <a:rPr lang="en-US" sz="1800" b="1" u="none" strike="noStrike" dirty="0">
                          <a:effectLst/>
                        </a:rPr>
                        <a:t>3,257,657</a:t>
                      </a:r>
                      <a:endParaRPr lang="en-US" sz="1800" b="1" i="0" u="none" strike="noStrike" dirty="0">
                        <a:solidFill>
                          <a:srgbClr val="000000"/>
                        </a:solidFill>
                        <a:effectLst/>
                        <a:latin typeface="B Titr" panose="00000700000000000000" pitchFamily="2" charset="-78"/>
                        <a:cs typeface="B Nazanin" panose="00000400000000000000" pitchFamily="2" charset="-78"/>
                      </a:endParaRPr>
                    </a:p>
                  </a:txBody>
                  <a:tcPr marL="4148" marR="4148" marT="4148" marB="0" anchor="ctr"/>
                </a:tc>
                <a:tc>
                  <a:txBody>
                    <a:bodyPr/>
                    <a:lstStyle/>
                    <a:p>
                      <a:pPr algn="ctr" rtl="0" fontAlgn="ctr"/>
                      <a:r>
                        <a:rPr lang="en-US" sz="1800" b="1" u="none" strike="noStrike" dirty="0">
                          <a:effectLst/>
                        </a:rPr>
                        <a:t>13,717,542</a:t>
                      </a:r>
                      <a:endParaRPr lang="en-US" sz="1800" b="1" i="0" u="none" strike="noStrike" dirty="0">
                        <a:solidFill>
                          <a:srgbClr val="000000"/>
                        </a:solidFill>
                        <a:effectLst/>
                        <a:latin typeface="B Titr" panose="00000700000000000000" pitchFamily="2" charset="-78"/>
                        <a:cs typeface="B Nazanin" panose="00000400000000000000" pitchFamily="2" charset="-78"/>
                      </a:endParaRPr>
                    </a:p>
                  </a:txBody>
                  <a:tcPr marL="4148" marR="4148" marT="4148" marB="0" anchor="ctr"/>
                </a:tc>
                <a:extLst>
                  <a:ext uri="{0D108BD9-81ED-4DB2-BD59-A6C34878D82A}">
                    <a16:rowId xmlns:a16="http://schemas.microsoft.com/office/drawing/2014/main" val="3021045235"/>
                  </a:ext>
                </a:extLst>
              </a:tr>
            </a:tbl>
          </a:graphicData>
        </a:graphic>
      </p:graphicFrame>
    </p:spTree>
    <p:extLst>
      <p:ext uri="{BB962C8B-B14F-4D97-AF65-F5344CB8AC3E}">
        <p14:creationId xmlns:p14="http://schemas.microsoft.com/office/powerpoint/2010/main" val="31299840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6AB6189-1941-4913-BDD9-899D542305E6}"/>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A5DC8DC9-2441-49CE-B516-78456E9050BD}"/>
              </a:ext>
            </a:extLst>
          </p:cNvPr>
          <p:cNvSpPr txBox="1"/>
          <p:nvPr/>
        </p:nvSpPr>
        <p:spPr>
          <a:xfrm>
            <a:off x="3049044" y="294166"/>
            <a:ext cx="6093912" cy="355803"/>
          </a:xfrm>
          <a:prstGeom prst="rect">
            <a:avLst/>
          </a:prstGeom>
          <a:noFill/>
        </p:spPr>
        <p:txBody>
          <a:bodyPr wrap="square">
            <a:spAutoFit/>
          </a:bodyPr>
          <a:lstStyle/>
          <a:p>
            <a:pPr algn="ctr">
              <a:lnSpc>
                <a:spcPct val="107000"/>
              </a:lnSpc>
              <a:spcAft>
                <a:spcPts val="800"/>
              </a:spcAft>
            </a:pPr>
            <a:r>
              <a:rPr lang="fa-IR" sz="1600" b="1" dirty="0">
                <a:effectLst/>
                <a:latin typeface="Calibri" panose="020F0502020204030204" pitchFamily="34" charset="0"/>
                <a:ea typeface="Calibri" panose="020F0502020204030204" pitchFamily="34" charset="0"/>
                <a:cs typeface="B Titr" panose="00000700000000000000" pitchFamily="2" charset="-78"/>
              </a:rPr>
              <a:t>جدول 9- مقدار و ارزش صادرات </a:t>
            </a:r>
            <a:r>
              <a:rPr lang="fa-IR" sz="1600" b="1" dirty="0">
                <a:effectLst/>
                <a:highlight>
                  <a:srgbClr val="C0C0C0"/>
                </a:highlight>
                <a:latin typeface="Calibri" panose="020F0502020204030204" pitchFamily="34" charset="0"/>
                <a:ea typeface="Calibri" panose="020F0502020204030204" pitchFamily="34" charset="0"/>
                <a:cs typeface="B Titr" panose="00000700000000000000" pitchFamily="2" charset="-78"/>
              </a:rPr>
              <a:t>انواع ماهیان زینتی </a:t>
            </a:r>
            <a:r>
              <a:rPr lang="fa-IR" sz="1600" b="1" dirty="0">
                <a:effectLst/>
                <a:latin typeface="Calibri" panose="020F0502020204030204" pitchFamily="34" charset="0"/>
                <a:ea typeface="Calibri" panose="020F0502020204030204" pitchFamily="34" charset="0"/>
                <a:cs typeface="B Titr" panose="00000700000000000000" pitchFamily="2" charset="-78"/>
              </a:rPr>
              <a:t>در سال 1402</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B00B0991-A357-4C6D-ACF1-0A975028D017}"/>
              </a:ext>
            </a:extLst>
          </p:cNvPr>
          <p:cNvGraphicFramePr>
            <a:graphicFrameLocks noGrp="1"/>
          </p:cNvGraphicFramePr>
          <p:nvPr>
            <p:extLst>
              <p:ext uri="{D42A27DB-BD31-4B8C-83A1-F6EECF244321}">
                <p14:modId xmlns:p14="http://schemas.microsoft.com/office/powerpoint/2010/main" val="2357643451"/>
              </p:ext>
            </p:extLst>
          </p:nvPr>
        </p:nvGraphicFramePr>
        <p:xfrm>
          <a:off x="2704839" y="944135"/>
          <a:ext cx="6782322" cy="5205893"/>
        </p:xfrm>
        <a:graphic>
          <a:graphicData uri="http://schemas.openxmlformats.org/drawingml/2006/table">
            <a:tbl>
              <a:tblPr rtl="1">
                <a:tableStyleId>{3C2FFA5D-87B4-456A-9821-1D502468CF0F}</a:tableStyleId>
              </a:tblPr>
              <a:tblGrid>
                <a:gridCol w="654512">
                  <a:extLst>
                    <a:ext uri="{9D8B030D-6E8A-4147-A177-3AD203B41FA5}">
                      <a16:colId xmlns:a16="http://schemas.microsoft.com/office/drawing/2014/main" val="2985473000"/>
                    </a:ext>
                  </a:extLst>
                </a:gridCol>
                <a:gridCol w="2282319">
                  <a:extLst>
                    <a:ext uri="{9D8B030D-6E8A-4147-A177-3AD203B41FA5}">
                      <a16:colId xmlns:a16="http://schemas.microsoft.com/office/drawing/2014/main" val="3678220032"/>
                    </a:ext>
                  </a:extLst>
                </a:gridCol>
                <a:gridCol w="1891430">
                  <a:extLst>
                    <a:ext uri="{9D8B030D-6E8A-4147-A177-3AD203B41FA5}">
                      <a16:colId xmlns:a16="http://schemas.microsoft.com/office/drawing/2014/main" val="2084564420"/>
                    </a:ext>
                  </a:extLst>
                </a:gridCol>
                <a:gridCol w="1954061">
                  <a:extLst>
                    <a:ext uri="{9D8B030D-6E8A-4147-A177-3AD203B41FA5}">
                      <a16:colId xmlns:a16="http://schemas.microsoft.com/office/drawing/2014/main" val="1742453870"/>
                    </a:ext>
                  </a:extLst>
                </a:gridCol>
              </a:tblGrid>
              <a:tr h="429366">
                <a:tc>
                  <a:txBody>
                    <a:bodyPr/>
                    <a:lstStyle/>
                    <a:p>
                      <a:pPr algn="ctr" rtl="1" fontAlgn="ctr"/>
                      <a:r>
                        <a:rPr lang="fa-IR" sz="1800" b="1" u="none" strike="noStrike">
                          <a:effectLst/>
                        </a:rPr>
                        <a:t>ردیف</a:t>
                      </a:r>
                      <a:endParaRPr lang="fa-IR" sz="1800" b="1" i="0" u="none" strike="noStrike">
                        <a:effectLst/>
                        <a:latin typeface="B Titr" panose="00000700000000000000" pitchFamily="2" charset="-78"/>
                        <a:cs typeface="B Titr" panose="00000700000000000000" pitchFamily="2" charset="-78"/>
                      </a:endParaRPr>
                    </a:p>
                  </a:txBody>
                  <a:tcPr marL="9525" marR="9525" marT="9525" marB="0" anchor="ctr"/>
                </a:tc>
                <a:tc>
                  <a:txBody>
                    <a:bodyPr/>
                    <a:lstStyle/>
                    <a:p>
                      <a:pPr algn="ctr" rtl="1" fontAlgn="ctr"/>
                      <a:r>
                        <a:rPr lang="fa-IR" sz="1800" b="1" u="none" strike="noStrike">
                          <a:effectLst/>
                        </a:rPr>
                        <a:t>نام کشور</a:t>
                      </a:r>
                      <a:endParaRPr lang="fa-IR"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1" fontAlgn="ctr"/>
                      <a:r>
                        <a:rPr lang="fa-IR" sz="1800" b="1" u="none" strike="noStrike" dirty="0">
                          <a:effectLst/>
                        </a:rPr>
                        <a:t>وزن (کیلوگرم)</a:t>
                      </a:r>
                      <a:endParaRPr lang="fa-IR" sz="18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1" fontAlgn="ctr"/>
                      <a:r>
                        <a:rPr lang="fa-IR" sz="1800" b="1" u="none" strike="noStrike" dirty="0">
                          <a:effectLst/>
                        </a:rPr>
                        <a:t>ارزش (دلار)</a:t>
                      </a:r>
                      <a:endParaRPr lang="fa-IR" sz="18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3590793389"/>
                  </a:ext>
                </a:extLst>
              </a:tr>
              <a:tr h="429366">
                <a:tc>
                  <a:txBody>
                    <a:bodyPr/>
                    <a:lstStyle/>
                    <a:p>
                      <a:pPr algn="ctr" rtl="0" fontAlgn="ctr"/>
                      <a:r>
                        <a:rPr lang="en-US" sz="1800" u="none" strike="noStrike">
                          <a:effectLst/>
                        </a:rPr>
                        <a:t>1</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1" fontAlgn="ctr"/>
                      <a:r>
                        <a:rPr lang="fa-IR" sz="1800" u="none" strike="noStrike" dirty="0">
                          <a:effectLst/>
                        </a:rPr>
                        <a:t>عراق</a:t>
                      </a:r>
                      <a:endParaRPr lang="fa-IR" sz="18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800" u="none" strike="noStrike">
                          <a:effectLst/>
                        </a:rPr>
                        <a:t>454,979</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800" u="none" strike="noStrike">
                          <a:effectLst/>
                        </a:rPr>
                        <a:t>479,483</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2353493323"/>
                  </a:ext>
                </a:extLst>
              </a:tr>
              <a:tr h="429366">
                <a:tc>
                  <a:txBody>
                    <a:bodyPr/>
                    <a:lstStyle/>
                    <a:p>
                      <a:pPr algn="ctr" rtl="0" fontAlgn="ctr"/>
                      <a:r>
                        <a:rPr lang="en-US" sz="1800" u="none" strike="noStrike">
                          <a:effectLst/>
                        </a:rPr>
                        <a:t>2</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1" fontAlgn="ctr"/>
                      <a:r>
                        <a:rPr lang="fa-IR" sz="1800" u="none" strike="noStrike">
                          <a:effectLst/>
                        </a:rPr>
                        <a:t>ترکيه</a:t>
                      </a:r>
                      <a:endParaRPr lang="fa-IR"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800" u="none" strike="noStrike">
                          <a:effectLst/>
                        </a:rPr>
                        <a:t>11,570</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800" u="none" strike="noStrike">
                          <a:effectLst/>
                        </a:rPr>
                        <a:t>235,866</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1954845253"/>
                  </a:ext>
                </a:extLst>
              </a:tr>
              <a:tr h="429366">
                <a:tc>
                  <a:txBody>
                    <a:bodyPr/>
                    <a:lstStyle/>
                    <a:p>
                      <a:pPr algn="ctr" rtl="0" fontAlgn="ctr"/>
                      <a:r>
                        <a:rPr lang="en-US" sz="1800" u="none" strike="noStrike">
                          <a:effectLst/>
                        </a:rPr>
                        <a:t>3</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1" fontAlgn="ctr"/>
                      <a:r>
                        <a:rPr lang="fa-IR" sz="1800" u="none" strike="noStrike">
                          <a:effectLst/>
                        </a:rPr>
                        <a:t>امارات متحده عربي</a:t>
                      </a:r>
                      <a:endParaRPr lang="fa-IR"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800" u="none" strike="noStrike" dirty="0">
                          <a:effectLst/>
                        </a:rPr>
                        <a:t>586</a:t>
                      </a:r>
                      <a:endParaRPr lang="en-US" sz="18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800" u="none" strike="noStrike">
                          <a:effectLst/>
                        </a:rPr>
                        <a:t>14,786</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2931977054"/>
                  </a:ext>
                </a:extLst>
              </a:tr>
              <a:tr h="429366">
                <a:tc>
                  <a:txBody>
                    <a:bodyPr/>
                    <a:lstStyle/>
                    <a:p>
                      <a:pPr algn="ctr" rtl="0" fontAlgn="ctr"/>
                      <a:r>
                        <a:rPr lang="en-US" sz="1800" u="none" strike="noStrike">
                          <a:effectLst/>
                        </a:rPr>
                        <a:t>4</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1" fontAlgn="ctr"/>
                      <a:r>
                        <a:rPr lang="fa-IR" sz="1800" u="none" strike="noStrike">
                          <a:effectLst/>
                        </a:rPr>
                        <a:t>ارمنستان</a:t>
                      </a:r>
                      <a:endParaRPr lang="fa-IR"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800" u="none" strike="noStrike">
                          <a:effectLst/>
                        </a:rPr>
                        <a:t>1,570</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800" u="none" strike="noStrike">
                          <a:effectLst/>
                        </a:rPr>
                        <a:t>11,496</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535030196"/>
                  </a:ext>
                </a:extLst>
              </a:tr>
              <a:tr h="429366">
                <a:tc>
                  <a:txBody>
                    <a:bodyPr/>
                    <a:lstStyle/>
                    <a:p>
                      <a:pPr algn="ctr" rtl="0" fontAlgn="ctr"/>
                      <a:r>
                        <a:rPr lang="en-US" sz="1800" u="none" strike="noStrike">
                          <a:effectLst/>
                        </a:rPr>
                        <a:t>5</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1" fontAlgn="ctr"/>
                      <a:r>
                        <a:rPr lang="fa-IR" sz="1800" u="none" strike="noStrike">
                          <a:effectLst/>
                        </a:rPr>
                        <a:t>عمان</a:t>
                      </a:r>
                      <a:endParaRPr lang="fa-IR"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800" u="none" strike="noStrike">
                          <a:effectLst/>
                        </a:rPr>
                        <a:t>90</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800" u="none" strike="noStrike">
                          <a:effectLst/>
                        </a:rPr>
                        <a:t>6,125</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2084710447"/>
                  </a:ext>
                </a:extLst>
              </a:tr>
              <a:tr h="429366">
                <a:tc>
                  <a:txBody>
                    <a:bodyPr/>
                    <a:lstStyle/>
                    <a:p>
                      <a:pPr algn="ctr" rtl="0" fontAlgn="ctr"/>
                      <a:r>
                        <a:rPr lang="en-US" sz="1800" u="none" strike="noStrike">
                          <a:effectLst/>
                        </a:rPr>
                        <a:t>6</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1" fontAlgn="ctr"/>
                      <a:r>
                        <a:rPr lang="fa-IR" sz="1800" u="none" strike="noStrike">
                          <a:effectLst/>
                        </a:rPr>
                        <a:t>عمان</a:t>
                      </a:r>
                      <a:endParaRPr lang="fa-IR"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800" u="none" strike="noStrike">
                          <a:effectLst/>
                        </a:rPr>
                        <a:t>90</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800" u="none" strike="noStrike">
                          <a:effectLst/>
                        </a:rPr>
                        <a:t>6,125</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1689285921"/>
                  </a:ext>
                </a:extLst>
              </a:tr>
              <a:tr h="429366">
                <a:tc>
                  <a:txBody>
                    <a:bodyPr/>
                    <a:lstStyle/>
                    <a:p>
                      <a:pPr algn="ctr" rtl="0" fontAlgn="ctr"/>
                      <a:r>
                        <a:rPr lang="en-US" sz="1800" u="none" strike="noStrike">
                          <a:effectLst/>
                        </a:rPr>
                        <a:t>7</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1" fontAlgn="ctr"/>
                      <a:r>
                        <a:rPr lang="fa-IR" sz="1800" u="none" strike="noStrike">
                          <a:effectLst/>
                        </a:rPr>
                        <a:t>کویت</a:t>
                      </a:r>
                      <a:endParaRPr lang="fa-IR"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800" u="none" strike="noStrike">
                          <a:effectLst/>
                        </a:rPr>
                        <a:t>1,465</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800" u="none" strike="noStrike">
                          <a:effectLst/>
                        </a:rPr>
                        <a:t>5,659</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884580540"/>
                  </a:ext>
                </a:extLst>
              </a:tr>
              <a:tr h="429366">
                <a:tc>
                  <a:txBody>
                    <a:bodyPr/>
                    <a:lstStyle/>
                    <a:p>
                      <a:pPr algn="ctr" rtl="0" fontAlgn="ctr"/>
                      <a:r>
                        <a:rPr lang="en-US" sz="1800" u="none" strike="noStrike">
                          <a:effectLst/>
                        </a:rPr>
                        <a:t>8</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1" fontAlgn="ctr"/>
                      <a:r>
                        <a:rPr lang="fa-IR" sz="1800" u="none" strike="noStrike">
                          <a:effectLst/>
                        </a:rPr>
                        <a:t>تايلند</a:t>
                      </a:r>
                      <a:endParaRPr lang="fa-IR"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800" u="none" strike="noStrike" dirty="0">
                          <a:effectLst/>
                        </a:rPr>
                        <a:t>159</a:t>
                      </a:r>
                      <a:endParaRPr lang="en-US" sz="18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800" u="none" strike="noStrike">
                          <a:effectLst/>
                        </a:rPr>
                        <a:t>2,500</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2546377773"/>
                  </a:ext>
                </a:extLst>
              </a:tr>
              <a:tr h="429366">
                <a:tc>
                  <a:txBody>
                    <a:bodyPr/>
                    <a:lstStyle/>
                    <a:p>
                      <a:pPr algn="ctr" rtl="0" fontAlgn="ctr"/>
                      <a:r>
                        <a:rPr lang="en-US" sz="1800" u="none" strike="noStrike">
                          <a:effectLst/>
                        </a:rPr>
                        <a:t>9</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1" fontAlgn="ctr"/>
                      <a:r>
                        <a:rPr lang="fa-IR" sz="1800" u="none" strike="noStrike">
                          <a:effectLst/>
                        </a:rPr>
                        <a:t>جمهوري آذربايجان</a:t>
                      </a:r>
                      <a:endParaRPr lang="fa-IR"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800" u="none" strike="noStrike">
                          <a:effectLst/>
                        </a:rPr>
                        <a:t>1,000</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800" u="none" strike="noStrike">
                          <a:effectLst/>
                        </a:rPr>
                        <a:t>2,000</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625849596"/>
                  </a:ext>
                </a:extLst>
              </a:tr>
              <a:tr h="475988">
                <a:tc>
                  <a:txBody>
                    <a:bodyPr/>
                    <a:lstStyle/>
                    <a:p>
                      <a:pPr algn="ctr" rtl="0" fontAlgn="ctr"/>
                      <a:r>
                        <a:rPr lang="en-US" sz="1800" u="none" strike="noStrike">
                          <a:effectLst/>
                        </a:rPr>
                        <a:t>10</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1" fontAlgn="ctr"/>
                      <a:r>
                        <a:rPr lang="fa-IR" sz="1800" u="none" strike="noStrike">
                          <a:effectLst/>
                        </a:rPr>
                        <a:t>بحرين</a:t>
                      </a:r>
                      <a:endParaRPr lang="fa-IR"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800" u="none" strike="noStrike">
                          <a:effectLst/>
                        </a:rPr>
                        <a:t>7</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1800" u="none" strike="noStrike">
                          <a:effectLst/>
                        </a:rPr>
                        <a:t>462</a:t>
                      </a:r>
                      <a:endParaRPr lang="en-US" sz="1800" b="1" i="0" u="none" strike="noStrike">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737115978"/>
                  </a:ext>
                </a:extLst>
              </a:tr>
              <a:tr h="417098">
                <a:tc gridSpan="2">
                  <a:txBody>
                    <a:bodyPr/>
                    <a:lstStyle/>
                    <a:p>
                      <a:pPr algn="ctr" rtl="1" fontAlgn="ctr"/>
                      <a:r>
                        <a:rPr lang="fa-IR" sz="2800" u="none" strike="noStrike" dirty="0">
                          <a:effectLst/>
                        </a:rPr>
                        <a:t>جمع کل</a:t>
                      </a:r>
                      <a:endParaRPr lang="fa-IR" sz="2800" b="1" i="0" u="none" strike="noStrike" dirty="0">
                        <a:solidFill>
                          <a:srgbClr val="000000"/>
                        </a:solidFill>
                        <a:effectLst/>
                        <a:latin typeface="2  Titr"/>
                      </a:endParaRPr>
                    </a:p>
                  </a:txBody>
                  <a:tcPr marL="9525" marR="9525" marT="9525" marB="0" anchor="ctr"/>
                </a:tc>
                <a:tc hMerge="1">
                  <a:txBody>
                    <a:bodyPr/>
                    <a:lstStyle/>
                    <a:p>
                      <a:endParaRPr lang="en-US"/>
                    </a:p>
                  </a:txBody>
                  <a:tcPr/>
                </a:tc>
                <a:tc>
                  <a:txBody>
                    <a:bodyPr/>
                    <a:lstStyle/>
                    <a:p>
                      <a:pPr algn="ctr" rtl="0" fontAlgn="ctr"/>
                      <a:r>
                        <a:rPr lang="en-US" sz="2400" u="none" strike="noStrike" dirty="0">
                          <a:effectLst/>
                        </a:rPr>
                        <a:t>471,516</a:t>
                      </a:r>
                      <a:endParaRPr lang="en-US" sz="24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tc>
                  <a:txBody>
                    <a:bodyPr/>
                    <a:lstStyle/>
                    <a:p>
                      <a:pPr algn="ctr" rtl="0" fontAlgn="ctr"/>
                      <a:r>
                        <a:rPr lang="en-US" sz="2400" u="none" strike="noStrike" dirty="0">
                          <a:effectLst/>
                        </a:rPr>
                        <a:t>764,502</a:t>
                      </a:r>
                      <a:endParaRPr lang="en-US" sz="2400" b="1"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tc>
                <a:extLst>
                  <a:ext uri="{0D108BD9-81ED-4DB2-BD59-A6C34878D82A}">
                    <a16:rowId xmlns:a16="http://schemas.microsoft.com/office/drawing/2014/main" val="544934196"/>
                  </a:ext>
                </a:extLst>
              </a:tr>
            </a:tbl>
          </a:graphicData>
        </a:graphic>
      </p:graphicFrame>
    </p:spTree>
    <p:extLst>
      <p:ext uri="{BB962C8B-B14F-4D97-AF65-F5344CB8AC3E}">
        <p14:creationId xmlns:p14="http://schemas.microsoft.com/office/powerpoint/2010/main" val="29534805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8DDBFAE-A160-4869-A968-3CB190C5726D}"/>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51A31EE2-3E12-4D6B-9721-4A6CF864B9C4}"/>
              </a:ext>
            </a:extLst>
          </p:cNvPr>
          <p:cNvSpPr txBox="1"/>
          <p:nvPr/>
        </p:nvSpPr>
        <p:spPr>
          <a:xfrm>
            <a:off x="3049044" y="246193"/>
            <a:ext cx="6093912" cy="355803"/>
          </a:xfrm>
          <a:prstGeom prst="rect">
            <a:avLst/>
          </a:prstGeom>
          <a:noFill/>
        </p:spPr>
        <p:txBody>
          <a:bodyPr wrap="square">
            <a:spAutoFit/>
          </a:bodyPr>
          <a:lstStyle/>
          <a:p>
            <a:pPr algn="ctr">
              <a:lnSpc>
                <a:spcPct val="107000"/>
              </a:lnSpc>
              <a:spcAft>
                <a:spcPts val="800"/>
              </a:spcAft>
            </a:pPr>
            <a:r>
              <a:rPr lang="fa-IR" sz="1600" b="1" dirty="0">
                <a:effectLst/>
                <a:latin typeface="Calibri" panose="020F0502020204030204" pitchFamily="34" charset="0"/>
                <a:ea typeface="Calibri" panose="020F0502020204030204" pitchFamily="34" charset="0"/>
                <a:cs typeface="B Titr" panose="00000700000000000000" pitchFamily="2" charset="-78"/>
              </a:rPr>
              <a:t>جدول 10- مقدار و ارزش صادرات</a:t>
            </a:r>
            <a:r>
              <a:rPr lang="fa-IR" sz="1600" b="1" dirty="0">
                <a:solidFill>
                  <a:srgbClr val="FFFFFF"/>
                </a:solidFill>
                <a:effectLst/>
                <a:latin typeface="Calibri" panose="020F0502020204030204" pitchFamily="34" charset="0"/>
                <a:ea typeface="Calibri" panose="020F0502020204030204" pitchFamily="34" charset="0"/>
                <a:cs typeface="B Titr" panose="00000700000000000000" pitchFamily="2" charset="-78"/>
              </a:rPr>
              <a:t> </a:t>
            </a:r>
            <a:r>
              <a:rPr lang="fa-IR" sz="1600" b="1" dirty="0">
                <a:effectLst/>
                <a:highlight>
                  <a:srgbClr val="00FFFF"/>
                </a:highlight>
                <a:latin typeface="Calibri" panose="020F0502020204030204" pitchFamily="34" charset="0"/>
                <a:ea typeface="Calibri" panose="020F0502020204030204" pitchFamily="34" charset="0"/>
                <a:cs typeface="B Titr" panose="00000700000000000000" pitchFamily="2" charset="-78"/>
              </a:rPr>
              <a:t>انواع خوراک آبزیان و مکمل</a:t>
            </a:r>
            <a:r>
              <a:rPr lang="fa-IR" sz="1600" b="1" dirty="0">
                <a:effectLst/>
                <a:latin typeface="Calibri" panose="020F0502020204030204" pitchFamily="34" charset="0"/>
                <a:ea typeface="Calibri" panose="020F0502020204030204" pitchFamily="34" charset="0"/>
                <a:cs typeface="B Titr" panose="00000700000000000000" pitchFamily="2" charset="-78"/>
              </a:rPr>
              <a:t> در سال 1402</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1153B15D-56D6-414E-AA1E-6E6D8A98E29A}"/>
              </a:ext>
            </a:extLst>
          </p:cNvPr>
          <p:cNvGraphicFramePr>
            <a:graphicFrameLocks noGrp="1"/>
          </p:cNvGraphicFramePr>
          <p:nvPr>
            <p:extLst>
              <p:ext uri="{D42A27DB-BD31-4B8C-83A1-F6EECF244321}">
                <p14:modId xmlns:p14="http://schemas.microsoft.com/office/powerpoint/2010/main" val="2424529464"/>
              </p:ext>
            </p:extLst>
          </p:nvPr>
        </p:nvGraphicFramePr>
        <p:xfrm>
          <a:off x="2920652" y="658079"/>
          <a:ext cx="6350696" cy="6010646"/>
        </p:xfrm>
        <a:graphic>
          <a:graphicData uri="http://schemas.openxmlformats.org/drawingml/2006/table">
            <a:tbl>
              <a:tblPr rtl="1">
                <a:tableStyleId>{0505E3EF-67EA-436B-97B2-0124C06EBD24}</a:tableStyleId>
              </a:tblPr>
              <a:tblGrid>
                <a:gridCol w="602157">
                  <a:extLst>
                    <a:ext uri="{9D8B030D-6E8A-4147-A177-3AD203B41FA5}">
                      <a16:colId xmlns:a16="http://schemas.microsoft.com/office/drawing/2014/main" val="2531562097"/>
                    </a:ext>
                  </a:extLst>
                </a:gridCol>
                <a:gridCol w="1900510">
                  <a:extLst>
                    <a:ext uri="{9D8B030D-6E8A-4147-A177-3AD203B41FA5}">
                      <a16:colId xmlns:a16="http://schemas.microsoft.com/office/drawing/2014/main" val="86027242"/>
                    </a:ext>
                  </a:extLst>
                </a:gridCol>
                <a:gridCol w="1981879">
                  <a:extLst>
                    <a:ext uri="{9D8B030D-6E8A-4147-A177-3AD203B41FA5}">
                      <a16:colId xmlns:a16="http://schemas.microsoft.com/office/drawing/2014/main" val="183045951"/>
                    </a:ext>
                  </a:extLst>
                </a:gridCol>
                <a:gridCol w="1866150">
                  <a:extLst>
                    <a:ext uri="{9D8B030D-6E8A-4147-A177-3AD203B41FA5}">
                      <a16:colId xmlns:a16="http://schemas.microsoft.com/office/drawing/2014/main" val="4234598666"/>
                    </a:ext>
                  </a:extLst>
                </a:gridCol>
              </a:tblGrid>
              <a:tr h="348253">
                <a:tc>
                  <a:txBody>
                    <a:bodyPr/>
                    <a:lstStyle/>
                    <a:p>
                      <a:pPr algn="ctr" rtl="1" fontAlgn="ctr"/>
                      <a:r>
                        <a:rPr lang="fa-IR" sz="1800" b="1" u="none" strike="noStrike">
                          <a:effectLst/>
                        </a:rPr>
                        <a:t>ردیف</a:t>
                      </a:r>
                      <a:endParaRPr lang="fa-IR" sz="1800" b="1" i="0" u="none" strike="noStrike">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1" fontAlgn="ctr"/>
                      <a:r>
                        <a:rPr lang="fa-IR" sz="1800" b="1" u="none" strike="noStrike" dirty="0">
                          <a:effectLst/>
                        </a:rPr>
                        <a:t>نام کشور</a:t>
                      </a:r>
                      <a:endParaRPr lang="fa-IR" sz="1800" b="1" i="0" u="none" strike="noStrike" dirty="0">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1" fontAlgn="ctr"/>
                      <a:r>
                        <a:rPr lang="fa-IR" sz="1800" b="1" u="none" strike="noStrike">
                          <a:effectLst/>
                        </a:rPr>
                        <a:t>وزن (کیلوگرم)</a:t>
                      </a:r>
                      <a:endParaRPr lang="fa-IR"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1" fontAlgn="ctr"/>
                      <a:r>
                        <a:rPr lang="fa-IR" sz="1800" b="1" u="none" strike="noStrike" dirty="0">
                          <a:effectLst/>
                        </a:rPr>
                        <a:t>ارزش (دلار)</a:t>
                      </a:r>
                      <a:endParaRPr lang="fa-IR" sz="1800" b="1" i="0" u="none" strike="noStrike" dirty="0">
                        <a:solidFill>
                          <a:srgbClr val="000000"/>
                        </a:solidFill>
                        <a:effectLst/>
                        <a:latin typeface="B Titr" panose="00000700000000000000" pitchFamily="2" charset="-78"/>
                        <a:cs typeface="B Nazanin" panose="00000400000000000000" pitchFamily="2" charset="-78"/>
                      </a:endParaRPr>
                    </a:p>
                  </a:txBody>
                  <a:tcPr marL="7325" marR="7325" marT="7325" marB="0" anchor="ctr"/>
                </a:tc>
                <a:extLst>
                  <a:ext uri="{0D108BD9-81ED-4DB2-BD59-A6C34878D82A}">
                    <a16:rowId xmlns:a16="http://schemas.microsoft.com/office/drawing/2014/main" val="474639934"/>
                  </a:ext>
                </a:extLst>
              </a:tr>
              <a:tr h="348253">
                <a:tc>
                  <a:txBody>
                    <a:bodyPr/>
                    <a:lstStyle/>
                    <a:p>
                      <a:pPr algn="ctr" rtl="0" fontAlgn="ctr"/>
                      <a:r>
                        <a:rPr lang="en-US" sz="1800" u="none" strike="noStrike">
                          <a:effectLst/>
                        </a:rPr>
                        <a:t>1</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1" fontAlgn="ctr"/>
                      <a:r>
                        <a:rPr lang="fa-IR" sz="2400" u="none" strike="noStrike" dirty="0">
                          <a:effectLst/>
                        </a:rPr>
                        <a:t>عراق</a:t>
                      </a:r>
                      <a:endParaRPr lang="fa-IR" sz="2400" b="1" i="0" u="none" strike="noStrike" dirty="0">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2400" u="none" strike="noStrike" dirty="0">
                          <a:effectLst/>
                        </a:rPr>
                        <a:t>30,313,232</a:t>
                      </a:r>
                      <a:endParaRPr lang="en-US" sz="2400" b="1" i="0" u="none" strike="noStrike" dirty="0">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2400" u="none" strike="noStrike" dirty="0">
                          <a:effectLst/>
                        </a:rPr>
                        <a:t>24,332,583</a:t>
                      </a:r>
                      <a:endParaRPr lang="en-US" sz="2400" b="1" i="0" u="none" strike="noStrike" dirty="0">
                        <a:solidFill>
                          <a:srgbClr val="000000"/>
                        </a:solidFill>
                        <a:effectLst/>
                        <a:latin typeface="B Titr" panose="00000700000000000000" pitchFamily="2" charset="-78"/>
                        <a:cs typeface="B Nazanin" panose="00000400000000000000" pitchFamily="2" charset="-78"/>
                      </a:endParaRPr>
                    </a:p>
                  </a:txBody>
                  <a:tcPr marL="7325" marR="7325" marT="7325" marB="0" anchor="ctr"/>
                </a:tc>
                <a:extLst>
                  <a:ext uri="{0D108BD9-81ED-4DB2-BD59-A6C34878D82A}">
                    <a16:rowId xmlns:a16="http://schemas.microsoft.com/office/drawing/2014/main" val="2511387120"/>
                  </a:ext>
                </a:extLst>
              </a:tr>
              <a:tr h="348253">
                <a:tc>
                  <a:txBody>
                    <a:bodyPr/>
                    <a:lstStyle/>
                    <a:p>
                      <a:pPr algn="ctr" rtl="0" fontAlgn="ctr"/>
                      <a:r>
                        <a:rPr lang="en-US" sz="1800" u="none" strike="noStrike">
                          <a:effectLst/>
                        </a:rPr>
                        <a:t>2</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1" fontAlgn="ctr"/>
                      <a:r>
                        <a:rPr lang="fa-IR" sz="1800" u="none" strike="noStrike">
                          <a:effectLst/>
                        </a:rPr>
                        <a:t>ازبکستان</a:t>
                      </a:r>
                      <a:endParaRPr lang="fa-IR"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a:effectLst/>
                        </a:rPr>
                        <a:t>14,654,140</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a:effectLst/>
                        </a:rPr>
                        <a:t>11,807,802</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extLst>
                  <a:ext uri="{0D108BD9-81ED-4DB2-BD59-A6C34878D82A}">
                    <a16:rowId xmlns:a16="http://schemas.microsoft.com/office/drawing/2014/main" val="1523529564"/>
                  </a:ext>
                </a:extLst>
              </a:tr>
              <a:tr h="348253">
                <a:tc>
                  <a:txBody>
                    <a:bodyPr/>
                    <a:lstStyle/>
                    <a:p>
                      <a:pPr algn="ctr" rtl="0" fontAlgn="ctr"/>
                      <a:r>
                        <a:rPr lang="en-US" sz="1800" u="none" strike="noStrike">
                          <a:effectLst/>
                        </a:rPr>
                        <a:t>3</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1" fontAlgn="ctr"/>
                      <a:r>
                        <a:rPr lang="fa-IR" sz="1800" u="none" strike="noStrike">
                          <a:effectLst/>
                        </a:rPr>
                        <a:t>ارمنستان</a:t>
                      </a:r>
                      <a:endParaRPr lang="fa-IR"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a:effectLst/>
                        </a:rPr>
                        <a:t>3,357,025</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a:effectLst/>
                        </a:rPr>
                        <a:t>3,709,781</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extLst>
                  <a:ext uri="{0D108BD9-81ED-4DB2-BD59-A6C34878D82A}">
                    <a16:rowId xmlns:a16="http://schemas.microsoft.com/office/drawing/2014/main" val="1073868137"/>
                  </a:ext>
                </a:extLst>
              </a:tr>
              <a:tr h="348253">
                <a:tc>
                  <a:txBody>
                    <a:bodyPr/>
                    <a:lstStyle/>
                    <a:p>
                      <a:pPr algn="ctr" rtl="0" fontAlgn="ctr"/>
                      <a:r>
                        <a:rPr lang="en-US" sz="1800" u="none" strike="noStrike">
                          <a:effectLst/>
                        </a:rPr>
                        <a:t>4</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1" fontAlgn="ctr"/>
                      <a:r>
                        <a:rPr lang="fa-IR" sz="1800" u="none" strike="noStrike" dirty="0">
                          <a:effectLst/>
                        </a:rPr>
                        <a:t>قرقيزستان</a:t>
                      </a:r>
                      <a:endParaRPr lang="fa-IR" sz="1800" b="1" i="0" u="none" strike="noStrike" dirty="0">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a:effectLst/>
                        </a:rPr>
                        <a:t>1,450,320</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a:effectLst/>
                        </a:rPr>
                        <a:t>1,570,646</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extLst>
                  <a:ext uri="{0D108BD9-81ED-4DB2-BD59-A6C34878D82A}">
                    <a16:rowId xmlns:a16="http://schemas.microsoft.com/office/drawing/2014/main" val="1650684789"/>
                  </a:ext>
                </a:extLst>
              </a:tr>
              <a:tr h="348253">
                <a:tc>
                  <a:txBody>
                    <a:bodyPr/>
                    <a:lstStyle/>
                    <a:p>
                      <a:pPr algn="ctr" rtl="0" fontAlgn="ctr"/>
                      <a:r>
                        <a:rPr lang="en-US" sz="1800" u="none" strike="noStrike">
                          <a:effectLst/>
                        </a:rPr>
                        <a:t>5</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1" fontAlgn="ctr"/>
                      <a:r>
                        <a:rPr lang="fa-IR" sz="1800" u="none" strike="noStrike">
                          <a:effectLst/>
                        </a:rPr>
                        <a:t>تاجيکستان</a:t>
                      </a:r>
                      <a:endParaRPr lang="fa-IR"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a:effectLst/>
                        </a:rPr>
                        <a:t>1,115,411</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a:effectLst/>
                        </a:rPr>
                        <a:t>1,198,471</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extLst>
                  <a:ext uri="{0D108BD9-81ED-4DB2-BD59-A6C34878D82A}">
                    <a16:rowId xmlns:a16="http://schemas.microsoft.com/office/drawing/2014/main" val="3042039779"/>
                  </a:ext>
                </a:extLst>
              </a:tr>
              <a:tr h="348253">
                <a:tc>
                  <a:txBody>
                    <a:bodyPr/>
                    <a:lstStyle/>
                    <a:p>
                      <a:pPr algn="ctr" rtl="0" fontAlgn="ctr"/>
                      <a:r>
                        <a:rPr lang="en-US" sz="1800" u="none" strike="noStrike">
                          <a:effectLst/>
                        </a:rPr>
                        <a:t>6</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1" fontAlgn="ctr"/>
                      <a:r>
                        <a:rPr lang="fa-IR" sz="1800" u="none" strike="noStrike">
                          <a:effectLst/>
                        </a:rPr>
                        <a:t>ترکمنستان</a:t>
                      </a:r>
                      <a:endParaRPr lang="fa-IR"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a:effectLst/>
                        </a:rPr>
                        <a:t>1,385,130</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a:effectLst/>
                        </a:rPr>
                        <a:t>1,109,856</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extLst>
                  <a:ext uri="{0D108BD9-81ED-4DB2-BD59-A6C34878D82A}">
                    <a16:rowId xmlns:a16="http://schemas.microsoft.com/office/drawing/2014/main" val="2647163365"/>
                  </a:ext>
                </a:extLst>
              </a:tr>
              <a:tr h="348253">
                <a:tc>
                  <a:txBody>
                    <a:bodyPr/>
                    <a:lstStyle/>
                    <a:p>
                      <a:pPr algn="ctr" rtl="0" fontAlgn="ctr"/>
                      <a:r>
                        <a:rPr lang="en-US" sz="1800" u="none" strike="noStrike">
                          <a:effectLst/>
                        </a:rPr>
                        <a:t>7</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1" fontAlgn="ctr"/>
                      <a:r>
                        <a:rPr lang="fa-IR" sz="1800" u="none" strike="noStrike">
                          <a:effectLst/>
                        </a:rPr>
                        <a:t>افغانستان</a:t>
                      </a:r>
                      <a:endParaRPr lang="fa-IR"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a:effectLst/>
                        </a:rPr>
                        <a:t>760,140</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a:effectLst/>
                        </a:rPr>
                        <a:t>622,949</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extLst>
                  <a:ext uri="{0D108BD9-81ED-4DB2-BD59-A6C34878D82A}">
                    <a16:rowId xmlns:a16="http://schemas.microsoft.com/office/drawing/2014/main" val="1231059748"/>
                  </a:ext>
                </a:extLst>
              </a:tr>
              <a:tr h="348253">
                <a:tc>
                  <a:txBody>
                    <a:bodyPr/>
                    <a:lstStyle/>
                    <a:p>
                      <a:pPr algn="ctr" rtl="0" fontAlgn="ctr"/>
                      <a:r>
                        <a:rPr lang="en-US" sz="1800" u="none" strike="noStrike">
                          <a:effectLst/>
                        </a:rPr>
                        <a:t>8</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1" fontAlgn="ctr"/>
                      <a:r>
                        <a:rPr lang="fa-IR" sz="1800" u="none" strike="noStrike">
                          <a:effectLst/>
                        </a:rPr>
                        <a:t>لبنان</a:t>
                      </a:r>
                      <a:endParaRPr lang="fa-IR"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dirty="0">
                          <a:effectLst/>
                        </a:rPr>
                        <a:t>200,000</a:t>
                      </a:r>
                      <a:endParaRPr lang="en-US" sz="1800" b="1" i="0" u="none" strike="noStrike" dirty="0">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a:effectLst/>
                        </a:rPr>
                        <a:t>229,910</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extLst>
                  <a:ext uri="{0D108BD9-81ED-4DB2-BD59-A6C34878D82A}">
                    <a16:rowId xmlns:a16="http://schemas.microsoft.com/office/drawing/2014/main" val="2865877697"/>
                  </a:ext>
                </a:extLst>
              </a:tr>
              <a:tr h="348253">
                <a:tc>
                  <a:txBody>
                    <a:bodyPr/>
                    <a:lstStyle/>
                    <a:p>
                      <a:pPr algn="ctr" rtl="0" fontAlgn="ctr"/>
                      <a:r>
                        <a:rPr lang="en-US" sz="1800" u="none" strike="noStrike">
                          <a:effectLst/>
                        </a:rPr>
                        <a:t>9</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1" fontAlgn="ctr"/>
                      <a:r>
                        <a:rPr lang="fa-IR" sz="1800" u="none" strike="noStrike" dirty="0">
                          <a:effectLst/>
                        </a:rPr>
                        <a:t>جمهوري آذربايجان</a:t>
                      </a:r>
                      <a:endParaRPr lang="fa-IR" sz="1800" b="1" i="0" u="none" strike="noStrike" dirty="0">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a:effectLst/>
                        </a:rPr>
                        <a:t>137,975</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a:effectLst/>
                        </a:rPr>
                        <a:t>154,146</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extLst>
                  <a:ext uri="{0D108BD9-81ED-4DB2-BD59-A6C34878D82A}">
                    <a16:rowId xmlns:a16="http://schemas.microsoft.com/office/drawing/2014/main" val="2859588701"/>
                  </a:ext>
                </a:extLst>
              </a:tr>
              <a:tr h="348253">
                <a:tc>
                  <a:txBody>
                    <a:bodyPr/>
                    <a:lstStyle/>
                    <a:p>
                      <a:pPr algn="ctr" rtl="0" fontAlgn="ctr"/>
                      <a:r>
                        <a:rPr lang="en-US" sz="1800" u="none" strike="noStrike">
                          <a:effectLst/>
                        </a:rPr>
                        <a:t>10</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1" fontAlgn="ctr"/>
                      <a:r>
                        <a:rPr lang="fa-IR" sz="1800" u="none" strike="noStrike">
                          <a:effectLst/>
                        </a:rPr>
                        <a:t>گرجستان</a:t>
                      </a:r>
                      <a:endParaRPr lang="fa-IR"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dirty="0">
                          <a:effectLst/>
                        </a:rPr>
                        <a:t>91,300</a:t>
                      </a:r>
                      <a:endParaRPr lang="en-US" sz="1800" b="1" i="0" u="none" strike="noStrike" dirty="0">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a:effectLst/>
                        </a:rPr>
                        <a:t>79,851</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extLst>
                  <a:ext uri="{0D108BD9-81ED-4DB2-BD59-A6C34878D82A}">
                    <a16:rowId xmlns:a16="http://schemas.microsoft.com/office/drawing/2014/main" val="3948021414"/>
                  </a:ext>
                </a:extLst>
              </a:tr>
              <a:tr h="348253">
                <a:tc>
                  <a:txBody>
                    <a:bodyPr/>
                    <a:lstStyle/>
                    <a:p>
                      <a:pPr algn="ctr" rtl="0" fontAlgn="ctr"/>
                      <a:r>
                        <a:rPr lang="en-US" sz="1800" u="none" strike="noStrike">
                          <a:effectLst/>
                        </a:rPr>
                        <a:t>11</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1" fontAlgn="ctr"/>
                      <a:r>
                        <a:rPr lang="fa-IR" sz="1800" u="none" strike="noStrike">
                          <a:effectLst/>
                        </a:rPr>
                        <a:t>قزاقستان</a:t>
                      </a:r>
                      <a:endParaRPr lang="fa-IR"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a:effectLst/>
                        </a:rPr>
                        <a:t>64,300</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dirty="0">
                          <a:effectLst/>
                        </a:rPr>
                        <a:t>55,674</a:t>
                      </a:r>
                      <a:endParaRPr lang="en-US" sz="1800" b="1" i="0" u="none" strike="noStrike" dirty="0">
                        <a:solidFill>
                          <a:srgbClr val="000000"/>
                        </a:solidFill>
                        <a:effectLst/>
                        <a:latin typeface="B Titr" panose="00000700000000000000" pitchFamily="2" charset="-78"/>
                        <a:cs typeface="B Nazanin" panose="00000400000000000000" pitchFamily="2" charset="-78"/>
                      </a:endParaRPr>
                    </a:p>
                  </a:txBody>
                  <a:tcPr marL="7325" marR="7325" marT="7325" marB="0" anchor="ctr"/>
                </a:tc>
                <a:extLst>
                  <a:ext uri="{0D108BD9-81ED-4DB2-BD59-A6C34878D82A}">
                    <a16:rowId xmlns:a16="http://schemas.microsoft.com/office/drawing/2014/main" val="1557076151"/>
                  </a:ext>
                </a:extLst>
              </a:tr>
              <a:tr h="348253">
                <a:tc>
                  <a:txBody>
                    <a:bodyPr/>
                    <a:lstStyle/>
                    <a:p>
                      <a:pPr algn="ctr" rtl="0" fontAlgn="ctr"/>
                      <a:r>
                        <a:rPr lang="en-US" sz="1800" u="none" strike="noStrike">
                          <a:effectLst/>
                        </a:rPr>
                        <a:t>12</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1" fontAlgn="ctr"/>
                      <a:r>
                        <a:rPr lang="fa-IR" sz="1800" u="none" strike="noStrike">
                          <a:effectLst/>
                        </a:rPr>
                        <a:t>ترکيه</a:t>
                      </a:r>
                      <a:endParaRPr lang="fa-IR"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a:effectLst/>
                        </a:rPr>
                        <a:t>47,500</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a:effectLst/>
                        </a:rPr>
                        <a:t>54,662</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extLst>
                  <a:ext uri="{0D108BD9-81ED-4DB2-BD59-A6C34878D82A}">
                    <a16:rowId xmlns:a16="http://schemas.microsoft.com/office/drawing/2014/main" val="324886334"/>
                  </a:ext>
                </a:extLst>
              </a:tr>
              <a:tr h="388934">
                <a:tc>
                  <a:txBody>
                    <a:bodyPr/>
                    <a:lstStyle/>
                    <a:p>
                      <a:pPr algn="ctr" rtl="0" fontAlgn="ctr"/>
                      <a:r>
                        <a:rPr lang="en-US" sz="1800" u="none" strike="noStrike">
                          <a:effectLst/>
                        </a:rPr>
                        <a:t>13</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1" fontAlgn="ctr"/>
                      <a:r>
                        <a:rPr lang="fa-IR" sz="1800" u="none" strike="noStrike">
                          <a:effectLst/>
                        </a:rPr>
                        <a:t>کویت</a:t>
                      </a:r>
                      <a:endParaRPr lang="fa-IR"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dirty="0">
                          <a:effectLst/>
                        </a:rPr>
                        <a:t>24,250</a:t>
                      </a:r>
                      <a:endParaRPr lang="en-US" sz="1800" b="1" i="0" u="none" strike="noStrike" dirty="0">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a:effectLst/>
                        </a:rPr>
                        <a:t>19,400</a:t>
                      </a:r>
                      <a:endParaRPr lang="en-US" sz="1800" b="1" i="0" u="none" strike="noStrike">
                        <a:solidFill>
                          <a:srgbClr val="000000"/>
                        </a:solidFill>
                        <a:effectLst/>
                        <a:latin typeface="B Titr" panose="00000700000000000000" pitchFamily="2" charset="-78"/>
                        <a:cs typeface="B Nazanin" panose="00000400000000000000" pitchFamily="2" charset="-78"/>
                      </a:endParaRPr>
                    </a:p>
                  </a:txBody>
                  <a:tcPr marL="7325" marR="7325" marT="7325" marB="0" anchor="ctr"/>
                </a:tc>
                <a:extLst>
                  <a:ext uri="{0D108BD9-81ED-4DB2-BD59-A6C34878D82A}">
                    <a16:rowId xmlns:a16="http://schemas.microsoft.com/office/drawing/2014/main" val="3195264713"/>
                  </a:ext>
                </a:extLst>
              </a:tr>
              <a:tr h="348253">
                <a:tc>
                  <a:txBody>
                    <a:bodyPr/>
                    <a:lstStyle/>
                    <a:p>
                      <a:pPr algn="ctr" rtl="0" fontAlgn="ctr"/>
                      <a:r>
                        <a:rPr lang="en-US" sz="1800" u="none" strike="noStrike" dirty="0">
                          <a:effectLst/>
                        </a:rPr>
                        <a:t>14</a:t>
                      </a:r>
                      <a:endParaRPr lang="en-US" sz="1800" b="1" i="0" u="none" strike="noStrike" dirty="0">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1" fontAlgn="ctr"/>
                      <a:r>
                        <a:rPr lang="fa-IR" sz="1800" u="none" strike="noStrike" dirty="0">
                          <a:effectLst/>
                        </a:rPr>
                        <a:t>امارات متحده عربي</a:t>
                      </a:r>
                      <a:endParaRPr lang="fa-IR" sz="1800" b="1" i="0" u="none" strike="noStrike" dirty="0">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dirty="0">
                          <a:effectLst/>
                        </a:rPr>
                        <a:t>1,100</a:t>
                      </a:r>
                      <a:endParaRPr lang="en-US" sz="1800" b="1" i="0" u="none" strike="noStrike" dirty="0">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dirty="0">
                          <a:effectLst/>
                        </a:rPr>
                        <a:t>880</a:t>
                      </a:r>
                      <a:endParaRPr lang="en-US" sz="1800" b="1" i="0" u="none" strike="noStrike" dirty="0">
                        <a:solidFill>
                          <a:srgbClr val="000000"/>
                        </a:solidFill>
                        <a:effectLst/>
                        <a:latin typeface="B Titr" panose="00000700000000000000" pitchFamily="2" charset="-78"/>
                        <a:cs typeface="B Nazanin" panose="00000400000000000000" pitchFamily="2" charset="-78"/>
                      </a:endParaRPr>
                    </a:p>
                  </a:txBody>
                  <a:tcPr marL="7325" marR="7325" marT="7325" marB="0" anchor="ctr"/>
                </a:tc>
                <a:extLst>
                  <a:ext uri="{0D108BD9-81ED-4DB2-BD59-A6C34878D82A}">
                    <a16:rowId xmlns:a16="http://schemas.microsoft.com/office/drawing/2014/main" val="2692833185"/>
                  </a:ext>
                </a:extLst>
              </a:tr>
              <a:tr h="348253">
                <a:tc>
                  <a:txBody>
                    <a:bodyPr/>
                    <a:lstStyle/>
                    <a:p>
                      <a:pPr algn="ctr" rtl="0" fontAlgn="ctr"/>
                      <a:r>
                        <a:rPr lang="en-US" sz="1800" u="none" strike="noStrike" dirty="0">
                          <a:effectLst/>
                        </a:rPr>
                        <a:t>15</a:t>
                      </a:r>
                      <a:endParaRPr lang="en-US" sz="1800" b="1" i="0" u="none" strike="noStrike" dirty="0">
                        <a:solidFill>
                          <a:srgbClr val="00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1" fontAlgn="ctr"/>
                      <a:r>
                        <a:rPr lang="fa-IR" sz="1800" u="none" strike="noStrike" dirty="0">
                          <a:solidFill>
                            <a:srgbClr val="FF0000"/>
                          </a:solidFill>
                          <a:effectLst/>
                        </a:rPr>
                        <a:t>ونزوئلا</a:t>
                      </a:r>
                      <a:endParaRPr lang="fa-IR" sz="1800" b="1" i="0" u="none" strike="noStrike" dirty="0">
                        <a:solidFill>
                          <a:srgbClr val="FF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dirty="0">
                          <a:solidFill>
                            <a:srgbClr val="FF0000"/>
                          </a:solidFill>
                          <a:effectLst/>
                        </a:rPr>
                        <a:t>80</a:t>
                      </a:r>
                      <a:endParaRPr lang="en-US" sz="1800" b="1" i="0" u="none" strike="noStrike" dirty="0">
                        <a:solidFill>
                          <a:srgbClr val="FF0000"/>
                        </a:solidFill>
                        <a:effectLst/>
                        <a:latin typeface="B Titr" panose="00000700000000000000" pitchFamily="2" charset="-78"/>
                        <a:cs typeface="B Nazanin" panose="00000400000000000000" pitchFamily="2" charset="-78"/>
                      </a:endParaRPr>
                    </a:p>
                  </a:txBody>
                  <a:tcPr marL="7325" marR="7325" marT="7325" marB="0" anchor="ctr"/>
                </a:tc>
                <a:tc>
                  <a:txBody>
                    <a:bodyPr/>
                    <a:lstStyle/>
                    <a:p>
                      <a:pPr algn="ctr" rtl="0" fontAlgn="ctr"/>
                      <a:r>
                        <a:rPr lang="en-US" sz="1800" u="none" strike="noStrike" dirty="0">
                          <a:solidFill>
                            <a:srgbClr val="FF0000"/>
                          </a:solidFill>
                          <a:effectLst/>
                        </a:rPr>
                        <a:t>200</a:t>
                      </a:r>
                      <a:endParaRPr lang="en-US" sz="1800" b="1" i="0" u="none" strike="noStrike" dirty="0">
                        <a:solidFill>
                          <a:srgbClr val="FF0000"/>
                        </a:solidFill>
                        <a:effectLst/>
                        <a:latin typeface="B Titr" panose="00000700000000000000" pitchFamily="2" charset="-78"/>
                        <a:cs typeface="B Nazanin" panose="00000400000000000000" pitchFamily="2" charset="-78"/>
                      </a:endParaRPr>
                    </a:p>
                  </a:txBody>
                  <a:tcPr marL="7325" marR="7325" marT="7325" marB="0" anchor="ctr"/>
                </a:tc>
                <a:extLst>
                  <a:ext uri="{0D108BD9-81ED-4DB2-BD59-A6C34878D82A}">
                    <a16:rowId xmlns:a16="http://schemas.microsoft.com/office/drawing/2014/main" val="452982934"/>
                  </a:ext>
                </a:extLst>
              </a:tr>
              <a:tr h="338302">
                <a:tc gridSpan="2">
                  <a:txBody>
                    <a:bodyPr/>
                    <a:lstStyle/>
                    <a:p>
                      <a:pPr algn="ctr" rtl="1" fontAlgn="ctr"/>
                      <a:r>
                        <a:rPr lang="fa-IR" sz="2400" u="none" strike="noStrike" dirty="0">
                          <a:solidFill>
                            <a:srgbClr val="002060"/>
                          </a:solidFill>
                          <a:effectLst/>
                        </a:rPr>
                        <a:t>جمع کل</a:t>
                      </a:r>
                      <a:endParaRPr lang="fa-IR" sz="2400" b="1" i="0" u="none" strike="noStrike" dirty="0">
                        <a:solidFill>
                          <a:srgbClr val="002060"/>
                        </a:solidFill>
                        <a:effectLst/>
                        <a:latin typeface="2  Titr"/>
                        <a:cs typeface="B Nazanin" panose="00000400000000000000" pitchFamily="2" charset="-78"/>
                      </a:endParaRPr>
                    </a:p>
                  </a:txBody>
                  <a:tcPr marL="7325" marR="7325" marT="7325" marB="0" anchor="b"/>
                </a:tc>
                <a:tc hMerge="1">
                  <a:txBody>
                    <a:bodyPr/>
                    <a:lstStyle/>
                    <a:p>
                      <a:endParaRPr lang="en-US"/>
                    </a:p>
                  </a:txBody>
                  <a:tcPr/>
                </a:tc>
                <a:tc>
                  <a:txBody>
                    <a:bodyPr/>
                    <a:lstStyle/>
                    <a:p>
                      <a:pPr algn="ctr" rtl="0" fontAlgn="ctr"/>
                      <a:r>
                        <a:rPr lang="en-US" sz="2400" u="none" strike="noStrike" dirty="0">
                          <a:solidFill>
                            <a:srgbClr val="002060"/>
                          </a:solidFill>
                          <a:effectLst/>
                        </a:rPr>
                        <a:t>53,601,903</a:t>
                      </a:r>
                      <a:endParaRPr lang="en-US" sz="2400" b="1" i="0" u="none" strike="noStrike" dirty="0">
                        <a:solidFill>
                          <a:srgbClr val="002060"/>
                        </a:solidFill>
                        <a:effectLst/>
                        <a:latin typeface="B Titr" panose="00000700000000000000" pitchFamily="2" charset="-78"/>
                        <a:cs typeface="B Nazanin" panose="00000400000000000000" pitchFamily="2" charset="-78"/>
                      </a:endParaRPr>
                    </a:p>
                  </a:txBody>
                  <a:tcPr marL="7325" marR="7325" marT="7325" marB="0" anchor="b"/>
                </a:tc>
                <a:tc>
                  <a:txBody>
                    <a:bodyPr/>
                    <a:lstStyle/>
                    <a:p>
                      <a:pPr algn="ctr" rtl="0" fontAlgn="ctr"/>
                      <a:r>
                        <a:rPr lang="en-US" sz="2400" u="none" strike="noStrike" dirty="0">
                          <a:solidFill>
                            <a:srgbClr val="002060"/>
                          </a:solidFill>
                          <a:effectLst/>
                        </a:rPr>
                        <a:t>44,946,811</a:t>
                      </a:r>
                      <a:endParaRPr lang="en-US" sz="2400" b="1" i="0" u="none" strike="noStrike" dirty="0">
                        <a:solidFill>
                          <a:srgbClr val="002060"/>
                        </a:solidFill>
                        <a:effectLst/>
                        <a:latin typeface="B Titr" panose="00000700000000000000" pitchFamily="2" charset="-78"/>
                        <a:cs typeface="B Nazanin" panose="00000400000000000000" pitchFamily="2" charset="-78"/>
                      </a:endParaRPr>
                    </a:p>
                  </a:txBody>
                  <a:tcPr marL="7325" marR="7325" marT="7325" marB="0" anchor="b"/>
                </a:tc>
                <a:extLst>
                  <a:ext uri="{0D108BD9-81ED-4DB2-BD59-A6C34878D82A}">
                    <a16:rowId xmlns:a16="http://schemas.microsoft.com/office/drawing/2014/main" val="654553400"/>
                  </a:ext>
                </a:extLst>
              </a:tr>
            </a:tbl>
          </a:graphicData>
        </a:graphic>
      </p:graphicFrame>
    </p:spTree>
    <p:extLst>
      <p:ext uri="{BB962C8B-B14F-4D97-AF65-F5344CB8AC3E}">
        <p14:creationId xmlns:p14="http://schemas.microsoft.com/office/powerpoint/2010/main" val="41165820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042805-CDE1-49FD-A1B6-7BB2BF4E5632}"/>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1A1DABA8-3C31-4919-8B4D-974C07F48DFB}"/>
              </a:ext>
            </a:extLst>
          </p:cNvPr>
          <p:cNvSpPr>
            <a:spLocks noGrp="1"/>
          </p:cNvSpPr>
          <p:nvPr>
            <p:ph type="title"/>
          </p:nvPr>
        </p:nvSpPr>
        <p:spPr>
          <a:xfrm>
            <a:off x="838200" y="95885"/>
            <a:ext cx="10515600" cy="1325563"/>
          </a:xfrm>
        </p:spPr>
        <p:txBody>
          <a:bodyPr>
            <a:noAutofit/>
          </a:bodyPr>
          <a:lstStyle/>
          <a:p>
            <a:pPr algn="ctr" rtl="1"/>
            <a:r>
              <a:rPr lang="fa-IR" sz="2800" dirty="0">
                <a:solidFill>
                  <a:srgbClr val="002060"/>
                </a:solidFill>
                <a:effectLst/>
                <a:latin typeface="Calibri" panose="020F0502020204030204" pitchFamily="34" charset="0"/>
                <a:ea typeface="Calibri" panose="020F0502020204030204" pitchFamily="34" charset="0"/>
                <a:cs typeface="B Titr" panose="00000700000000000000" pitchFamily="2" charset="-78"/>
              </a:rPr>
              <a:t>مهمترین چالش‌های تجارت آبزیان و راهکارهای رفع آنها</a:t>
            </a:r>
            <a:endParaRPr lang="en-US" sz="2800" dirty="0">
              <a:solidFill>
                <a:srgbClr val="002060"/>
              </a:solidFill>
              <a:cs typeface="B Titr" panose="00000700000000000000" pitchFamily="2" charset="-78"/>
            </a:endParaRPr>
          </a:p>
        </p:txBody>
      </p:sp>
      <p:sp>
        <p:nvSpPr>
          <p:cNvPr id="3" name="Content Placeholder 2">
            <a:extLst>
              <a:ext uri="{FF2B5EF4-FFF2-40B4-BE49-F238E27FC236}">
                <a16:creationId xmlns:a16="http://schemas.microsoft.com/office/drawing/2014/main" id="{F18936AE-7168-419E-818B-4E97A9C07AC0}"/>
              </a:ext>
            </a:extLst>
          </p:cNvPr>
          <p:cNvSpPr>
            <a:spLocks noGrp="1"/>
          </p:cNvSpPr>
          <p:nvPr>
            <p:ph idx="1"/>
          </p:nvPr>
        </p:nvSpPr>
        <p:spPr>
          <a:xfrm>
            <a:off x="757766" y="978477"/>
            <a:ext cx="10676467" cy="3216699"/>
          </a:xfrm>
        </p:spPr>
        <p:txBody>
          <a:bodyPr>
            <a:normAutofit fontScale="70000" lnSpcReduction="20000"/>
          </a:bodyPr>
          <a:lstStyle/>
          <a:p>
            <a:pPr algn="just" rtl="1">
              <a:lnSpc>
                <a:spcPct val="107000"/>
              </a:lnSpc>
              <a:buFont typeface="Symbol" panose="05050102010706020507" pitchFamily="18" charset="2"/>
              <a:buChar char=""/>
            </a:pPr>
            <a:r>
              <a:rPr lang="ar-SA" sz="4000" b="1" u="sng" dirty="0">
                <a:latin typeface="Calibri" panose="020F0502020204030204" pitchFamily="34" charset="0"/>
                <a:cs typeface="B Mitra" panose="00000400000000000000" pitchFamily="2" charset="-78"/>
              </a:rPr>
              <a:t>1) تصمیمات ناهماهنگ و بعضاً </a:t>
            </a:r>
            <a:r>
              <a:rPr lang="fa-IR" sz="4000" b="1" u="sng" dirty="0">
                <a:latin typeface="Calibri" panose="020F0502020204030204" pitchFamily="34" charset="0"/>
                <a:cs typeface="B Mitra" panose="00000400000000000000" pitchFamily="2" charset="-78"/>
              </a:rPr>
              <a:t>خلق</a:t>
            </a:r>
            <a:r>
              <a:rPr lang="ar-SA" sz="4000" b="1" u="sng" dirty="0">
                <a:latin typeface="Calibri" panose="020F0502020204030204" pitchFamily="34" charset="0"/>
                <a:cs typeface="B Mitra" panose="00000400000000000000" pitchFamily="2" charset="-78"/>
              </a:rPr>
              <a:t> الساعه از سوی سیاستگذار بدون اخذ نظر بخش خصوصی</a:t>
            </a:r>
            <a:endParaRPr lang="en-US" sz="4000" b="1" u="sng" dirty="0">
              <a:latin typeface="Calibri" panose="020F0502020204030204" pitchFamily="34" charset="0"/>
              <a:cs typeface="B Mitra" panose="00000400000000000000" pitchFamily="2" charset="-78"/>
            </a:endParaRPr>
          </a:p>
          <a:p>
            <a:pPr marL="342900" lvl="0" indent="-342900" algn="just" rtl="1">
              <a:lnSpc>
                <a:spcPct val="107000"/>
              </a:lnSpc>
              <a:buFont typeface="Symbol" panose="05050102010706020507" pitchFamily="18" charset="2"/>
              <a:buChar char=""/>
            </a:pPr>
            <a:r>
              <a:rPr lang="fa-IR" sz="4000" dirty="0">
                <a:effectLst/>
                <a:latin typeface="Calibri" panose="020F0502020204030204" pitchFamily="34" charset="0"/>
                <a:ea typeface="Calibri" panose="020F0502020204030204" pitchFamily="34" charset="0"/>
                <a:cs typeface="B Mitra" panose="00000400000000000000" pitchFamily="2" charset="-78"/>
              </a:rPr>
              <a:t>مصادیق: </a:t>
            </a:r>
          </a:p>
          <a:p>
            <a:pPr marL="342900" lvl="0" indent="-342900" algn="just" rtl="1">
              <a:lnSpc>
                <a:spcPct val="107000"/>
              </a:lnSpc>
              <a:buFont typeface="Symbol" panose="05050102010706020507" pitchFamily="18" charset="2"/>
              <a:buChar char=""/>
            </a:pPr>
            <a:r>
              <a:rPr lang="fa-IR" sz="4000" dirty="0">
                <a:effectLst/>
                <a:latin typeface="Calibri" panose="020F0502020204030204" pitchFamily="34" charset="0"/>
                <a:ea typeface="Calibri" panose="020F0502020204030204" pitchFamily="34" charset="0"/>
                <a:cs typeface="B Mitra" panose="00000400000000000000" pitchFamily="2" charset="-78"/>
              </a:rPr>
              <a:t>1-تعیین نرخ های پایه صادراتی واقعی</a:t>
            </a:r>
          </a:p>
          <a:p>
            <a:pPr marL="342900" lvl="0" indent="-342900" algn="just" rtl="1">
              <a:lnSpc>
                <a:spcPct val="107000"/>
              </a:lnSpc>
              <a:buFont typeface="Symbol" panose="05050102010706020507" pitchFamily="18" charset="2"/>
              <a:buChar char=""/>
            </a:pPr>
            <a:r>
              <a:rPr lang="fa-IR" sz="4000" dirty="0">
                <a:effectLst/>
                <a:latin typeface="Calibri" panose="020F0502020204030204" pitchFamily="34" charset="0"/>
                <a:ea typeface="Calibri" panose="020F0502020204030204" pitchFamily="34" charset="0"/>
                <a:cs typeface="B Mitra" panose="00000400000000000000" pitchFamily="2" charset="-78"/>
              </a:rPr>
              <a:t>2-  نرخ‌های پایه وارداتی غیر واقعی </a:t>
            </a:r>
          </a:p>
          <a:p>
            <a:pPr marL="342900" lvl="0" indent="-342900" algn="just" rtl="1">
              <a:lnSpc>
                <a:spcPct val="107000"/>
              </a:lnSpc>
              <a:buFont typeface="Symbol" panose="05050102010706020507" pitchFamily="18" charset="2"/>
              <a:buChar char=""/>
            </a:pPr>
            <a:r>
              <a:rPr lang="fa-IR" sz="4000" dirty="0">
                <a:effectLst/>
                <a:latin typeface="Calibri" panose="020F0502020204030204" pitchFamily="34" charset="0"/>
                <a:ea typeface="Calibri" panose="020F0502020204030204" pitchFamily="34" charset="0"/>
                <a:cs typeface="B Mitra" panose="00000400000000000000" pitchFamily="2" charset="-78"/>
              </a:rPr>
              <a:t>3- ممنوعیت‌های گاه و بیگاه واردات (تون ماهیان و اثر آن در گرانی کنسرو، ممنوعیت تیلاپیا و گرانی ماهی در بازار داخل به میزان بیش از حد تورم)</a:t>
            </a:r>
          </a:p>
          <a:p>
            <a:pPr marL="0" lvl="0" indent="0" algn="just" rtl="1">
              <a:lnSpc>
                <a:spcPct val="107000"/>
              </a:lnSpc>
              <a:spcAft>
                <a:spcPts val="800"/>
              </a:spcAft>
              <a:buNone/>
            </a:pPr>
            <a:endParaRPr lang="en-US" sz="20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5" name="Content Placeholder 2">
            <a:extLst>
              <a:ext uri="{FF2B5EF4-FFF2-40B4-BE49-F238E27FC236}">
                <a16:creationId xmlns:a16="http://schemas.microsoft.com/office/drawing/2014/main" id="{8DAC07EB-4954-4840-B346-21593A72E386}"/>
              </a:ext>
            </a:extLst>
          </p:cNvPr>
          <p:cNvSpPr txBox="1">
            <a:spLocks/>
          </p:cNvSpPr>
          <p:nvPr/>
        </p:nvSpPr>
        <p:spPr>
          <a:xfrm>
            <a:off x="838200" y="4307304"/>
            <a:ext cx="10515600" cy="1876927"/>
          </a:xfrm>
          <a:prstGeom prst="rect">
            <a:avLst/>
          </a:prstGeom>
          <a:effectLst>
            <a:glow rad="63500">
              <a:schemeClr val="accent2">
                <a:satMod val="175000"/>
                <a:alpha val="40000"/>
              </a:schemeClr>
            </a:glow>
          </a:effectLst>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rtl="1">
              <a:lnSpc>
                <a:spcPct val="115000"/>
              </a:lnSpc>
              <a:spcAft>
                <a:spcPts val="1000"/>
              </a:spcAft>
            </a:pPr>
            <a:r>
              <a:rPr lang="ar-SA" sz="3000" b="1" u="sng" dirty="0">
                <a:solidFill>
                  <a:srgbClr val="7030A0"/>
                </a:solidFill>
                <a:latin typeface="Calibri" panose="020F0502020204030204" pitchFamily="34" charset="0"/>
                <a:ea typeface="Calibri" panose="020F0502020204030204" pitchFamily="34" charset="0"/>
                <a:cs typeface="B Nazanin" panose="00000400000000000000" pitchFamily="2" charset="-78"/>
              </a:rPr>
              <a:t>راهکار:</a:t>
            </a:r>
            <a:endParaRPr lang="en-US" sz="3000" b="1" u="sng" dirty="0">
              <a:solidFill>
                <a:srgbClr val="7030A0"/>
              </a:solidFill>
              <a:latin typeface="Calibri" panose="020F0502020204030204" pitchFamily="34" charset="0"/>
              <a:ea typeface="Calibri" panose="020F0502020204030204" pitchFamily="34" charset="0"/>
              <a:cs typeface="B Nazanin" panose="00000400000000000000" pitchFamily="2" charset="-78"/>
            </a:endParaRPr>
          </a:p>
          <a:p>
            <a:pPr algn="just" rtl="1">
              <a:lnSpc>
                <a:spcPct val="115000"/>
              </a:lnSpc>
              <a:spcAft>
                <a:spcPts val="1000"/>
              </a:spcAft>
            </a:pPr>
            <a:r>
              <a:rPr lang="ar-SA" sz="3000" dirty="0">
                <a:solidFill>
                  <a:srgbClr val="7030A0"/>
                </a:solidFill>
                <a:effectLst/>
                <a:latin typeface="Calibri" panose="020F0502020204030204" pitchFamily="34" charset="0"/>
                <a:ea typeface="Calibri" panose="020F0502020204030204" pitchFamily="34" charset="0"/>
                <a:cs typeface="B Nazanin" panose="00000400000000000000" pitchFamily="2" charset="-78"/>
              </a:rPr>
              <a:t> اجرای قانون بهبود مستمر محیط کسب و کار، عدم تصویب هرگونه بخشنامه و آیین نامه بدون حضور تشکل رسمی متولی</a:t>
            </a:r>
            <a:endParaRPr lang="en-US" sz="3000" dirty="0">
              <a:solidFill>
                <a:srgbClr val="7030A0"/>
              </a:solidFill>
              <a:effectLst/>
              <a:latin typeface="Calibri" panose="020F0502020204030204" pitchFamily="34" charset="0"/>
              <a:ea typeface="Calibri" panose="020F0502020204030204" pitchFamily="34" charset="0"/>
              <a:cs typeface="Arial" panose="020B0604020202020204" pitchFamily="34" charset="0"/>
            </a:endParaRPr>
          </a:p>
          <a:p>
            <a:pPr marL="0" indent="0" algn="just" rtl="1">
              <a:lnSpc>
                <a:spcPct val="107000"/>
              </a:lnSpc>
              <a:spcAft>
                <a:spcPts val="800"/>
              </a:spcAft>
              <a:buFont typeface="Wingdings 3" charset="2"/>
              <a:buNone/>
            </a:pPr>
            <a:endParaRPr lang="en-US" sz="2000" dirty="0">
              <a:latin typeface="Calibri" panose="020F0502020204030204" pitchFamily="34" charset="0"/>
              <a:ea typeface="Calibri" panose="020F0502020204030204" pitchFamily="34" charset="0"/>
              <a:cs typeface="Arial" panose="020B0604020202020204" pitchFamily="34" charset="0"/>
            </a:endParaRPr>
          </a:p>
          <a:p>
            <a:pPr algn="r" rtl="1"/>
            <a:endParaRPr lang="en-US" dirty="0"/>
          </a:p>
        </p:txBody>
      </p:sp>
    </p:spTree>
    <p:extLst>
      <p:ext uri="{BB962C8B-B14F-4D97-AF65-F5344CB8AC3E}">
        <p14:creationId xmlns:p14="http://schemas.microsoft.com/office/powerpoint/2010/main" val="27509027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042805-CDE1-49FD-A1B6-7BB2BF4E5632}"/>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1A1DABA8-3C31-4919-8B4D-974C07F48DFB}"/>
              </a:ext>
            </a:extLst>
          </p:cNvPr>
          <p:cNvSpPr>
            <a:spLocks noGrp="1"/>
          </p:cNvSpPr>
          <p:nvPr>
            <p:ph type="title"/>
          </p:nvPr>
        </p:nvSpPr>
        <p:spPr>
          <a:xfrm>
            <a:off x="838198" y="153010"/>
            <a:ext cx="10515600" cy="1325563"/>
          </a:xfrm>
        </p:spPr>
        <p:txBody>
          <a:bodyPr>
            <a:noAutofit/>
          </a:bodyPr>
          <a:lstStyle/>
          <a:p>
            <a:pPr algn="ctr" rtl="1"/>
            <a:r>
              <a:rPr lang="fa-IR" sz="2800" dirty="0">
                <a:solidFill>
                  <a:srgbClr val="002060"/>
                </a:solidFill>
                <a:effectLst/>
                <a:latin typeface="Calibri" panose="020F0502020204030204" pitchFamily="34" charset="0"/>
                <a:ea typeface="Calibri" panose="020F0502020204030204" pitchFamily="34" charset="0"/>
                <a:cs typeface="B Titr" panose="00000700000000000000" pitchFamily="2" charset="-78"/>
              </a:rPr>
              <a:t>مهمترین چالش‌های تجارت آبزیان و راهکارهای رفع آنها</a:t>
            </a:r>
            <a:endParaRPr lang="en-US" sz="2800" dirty="0">
              <a:solidFill>
                <a:srgbClr val="002060"/>
              </a:solidFill>
              <a:cs typeface="B Titr" panose="00000700000000000000" pitchFamily="2" charset="-78"/>
            </a:endParaRPr>
          </a:p>
        </p:txBody>
      </p:sp>
      <p:sp>
        <p:nvSpPr>
          <p:cNvPr id="3" name="Content Placeholder 2">
            <a:extLst>
              <a:ext uri="{FF2B5EF4-FFF2-40B4-BE49-F238E27FC236}">
                <a16:creationId xmlns:a16="http://schemas.microsoft.com/office/drawing/2014/main" id="{F18936AE-7168-419E-818B-4E97A9C07AC0}"/>
              </a:ext>
            </a:extLst>
          </p:cNvPr>
          <p:cNvSpPr>
            <a:spLocks noGrp="1"/>
          </p:cNvSpPr>
          <p:nvPr>
            <p:ph idx="1"/>
          </p:nvPr>
        </p:nvSpPr>
        <p:spPr>
          <a:xfrm>
            <a:off x="757766" y="966445"/>
            <a:ext cx="10676467" cy="2691155"/>
          </a:xfrm>
        </p:spPr>
        <p:txBody>
          <a:bodyPr>
            <a:normAutofit/>
          </a:bodyPr>
          <a:lstStyle/>
          <a:p>
            <a:pPr algn="just" rtl="1">
              <a:lnSpc>
                <a:spcPct val="107000"/>
              </a:lnSpc>
              <a:buFont typeface="Symbol" panose="05050102010706020507" pitchFamily="18" charset="2"/>
              <a:buChar char=""/>
            </a:pPr>
            <a:r>
              <a:rPr lang="ar-SA" sz="2800" b="1" u="sng" dirty="0">
                <a:latin typeface="Calibri" panose="020F0502020204030204" pitchFamily="34" charset="0"/>
                <a:cs typeface="B Mitra" panose="00000400000000000000" pitchFamily="2" charset="-78"/>
              </a:rPr>
              <a:t>2) عدم شکل گیری اصولی زنجیره تامین </a:t>
            </a:r>
          </a:p>
          <a:p>
            <a:pPr algn="just" rtl="1">
              <a:lnSpc>
                <a:spcPct val="107000"/>
              </a:lnSpc>
              <a:buFont typeface="Symbol" panose="05050102010706020507" pitchFamily="18" charset="2"/>
              <a:buChar char=""/>
            </a:pPr>
            <a:r>
              <a:rPr lang="ar-SA" sz="2800" dirty="0">
                <a:latin typeface="Calibri" panose="020F0502020204030204" pitchFamily="34" charset="0"/>
                <a:cs typeface="B Mitra" panose="00000400000000000000" pitchFamily="2" charset="-78"/>
              </a:rPr>
              <a:t>بدون تکمیل زنجیره تامین محصولات مختلف آبزی با هدف صادرات و حتی مصرف داخل نمی‌توان انتظار تولید پایدار و مصرف و صادرات مستمر را داشت. چنانچه حلقه‌های مختلف زنجیره شامل نهاده‌های تولید فراوری و صنایع تبدیلی حمل و نقل خدمات و تامین مالی هماهنگ سامان نیابند و شرایط رقابتی سالم و منطقی فراهم نگردد هدف غایی حاصل نخواهد شد.</a:t>
            </a:r>
          </a:p>
          <a:p>
            <a:pPr marL="0" lvl="0" indent="0" algn="just" rtl="1">
              <a:lnSpc>
                <a:spcPct val="107000"/>
              </a:lnSpc>
              <a:spcAft>
                <a:spcPts val="800"/>
              </a:spcAft>
              <a:buNone/>
            </a:pPr>
            <a:endParaRPr lang="en-US" sz="2800" dirty="0">
              <a:effectLst/>
              <a:latin typeface="Calibri" panose="020F0502020204030204" pitchFamily="34" charset="0"/>
              <a:ea typeface="Calibri" panose="020F0502020204030204" pitchFamily="34" charset="0"/>
              <a:cs typeface="Arial" panose="020B0604020202020204" pitchFamily="34" charset="0"/>
            </a:endParaRPr>
          </a:p>
          <a:p>
            <a:endParaRPr lang="en-US" sz="2800" dirty="0"/>
          </a:p>
        </p:txBody>
      </p:sp>
      <p:sp>
        <p:nvSpPr>
          <p:cNvPr id="5" name="Content Placeholder 2">
            <a:extLst>
              <a:ext uri="{FF2B5EF4-FFF2-40B4-BE49-F238E27FC236}">
                <a16:creationId xmlns:a16="http://schemas.microsoft.com/office/drawing/2014/main" id="{8DAC07EB-4954-4840-B346-21593A72E386}"/>
              </a:ext>
            </a:extLst>
          </p:cNvPr>
          <p:cNvSpPr txBox="1">
            <a:spLocks/>
          </p:cNvSpPr>
          <p:nvPr/>
        </p:nvSpPr>
        <p:spPr>
          <a:xfrm>
            <a:off x="700934" y="3429000"/>
            <a:ext cx="10790129" cy="3234847"/>
          </a:xfrm>
          <a:prstGeom prst="rect">
            <a:avLst/>
          </a:prstGeom>
          <a:effectLst>
            <a:glow rad="63500">
              <a:schemeClr val="accent2">
                <a:satMod val="175000"/>
                <a:alpha val="40000"/>
              </a:schemeClr>
            </a:glow>
          </a:effectLst>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rtl="1">
              <a:lnSpc>
                <a:spcPct val="115000"/>
              </a:lnSpc>
              <a:spcAft>
                <a:spcPts val="1000"/>
              </a:spcAft>
            </a:pPr>
            <a:r>
              <a:rPr lang="ar-SA" sz="2400" b="1" u="sng" dirty="0">
                <a:solidFill>
                  <a:srgbClr val="7030A0"/>
                </a:solidFill>
                <a:effectLst/>
                <a:latin typeface="Calibri" panose="020F0502020204030204" pitchFamily="34" charset="0"/>
                <a:ea typeface="Calibri" panose="020F0502020204030204" pitchFamily="34" charset="0"/>
                <a:cs typeface="B Nazanin" panose="00000400000000000000" pitchFamily="2" charset="-78"/>
              </a:rPr>
              <a:t>راهکار:</a:t>
            </a:r>
            <a:endParaRPr lang="en-US" sz="2400" dirty="0">
              <a:solidFill>
                <a:srgbClr val="7030A0"/>
              </a:solidFill>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ar-SA" sz="2400" b="1" dirty="0">
                <a:solidFill>
                  <a:srgbClr val="7030A0"/>
                </a:solidFill>
                <a:latin typeface="Calibri" panose="020F0502020204030204" pitchFamily="34" charset="0"/>
                <a:cs typeface="B Nazanin" panose="00000400000000000000" pitchFamily="2" charset="-78"/>
              </a:rPr>
              <a:t>1)</a:t>
            </a:r>
            <a:r>
              <a:rPr lang="fa-IR" sz="2400" b="1" dirty="0">
                <a:solidFill>
                  <a:srgbClr val="7030A0"/>
                </a:solidFill>
                <a:latin typeface="Calibri" panose="020F0502020204030204" pitchFamily="34" charset="0"/>
                <a:cs typeface="B Nazanin" panose="00000400000000000000" pitchFamily="2" charset="-78"/>
              </a:rPr>
              <a:t> </a:t>
            </a:r>
            <a:r>
              <a:rPr lang="ar-SA" sz="2400" b="1" dirty="0">
                <a:solidFill>
                  <a:srgbClr val="7030A0"/>
                </a:solidFill>
                <a:latin typeface="Calibri" panose="020F0502020204030204" pitchFamily="34" charset="0"/>
                <a:cs typeface="B Nazanin" panose="00000400000000000000" pitchFamily="2" charset="-78"/>
              </a:rPr>
              <a:t>بسترسازی از طریق اعطای مشوق‌های پیش‌بینی شده در قوانین بالادستی (از جمله تبصره </a:t>
            </a:r>
            <a:r>
              <a:rPr lang="fa-IR" sz="2400" b="1" dirty="0">
                <a:solidFill>
                  <a:srgbClr val="7030A0"/>
                </a:solidFill>
                <a:latin typeface="Calibri" panose="020F0502020204030204" pitchFamily="34" charset="0"/>
                <a:cs typeface="B Nazanin" panose="00000400000000000000" pitchFamily="2" charset="-78"/>
              </a:rPr>
              <a:t>۲</a:t>
            </a:r>
            <a:r>
              <a:rPr lang="ar-SA" sz="2400" b="1" dirty="0">
                <a:solidFill>
                  <a:srgbClr val="7030A0"/>
                </a:solidFill>
                <a:latin typeface="Calibri" panose="020F0502020204030204" pitchFamily="34" charset="0"/>
                <a:cs typeface="B Nazanin" panose="00000400000000000000" pitchFamily="2" charset="-78"/>
              </a:rPr>
              <a:t> ماده </a:t>
            </a:r>
            <a:r>
              <a:rPr lang="fa-IR" sz="2400" b="1" dirty="0">
                <a:solidFill>
                  <a:srgbClr val="7030A0"/>
                </a:solidFill>
                <a:latin typeface="Calibri" panose="020F0502020204030204" pitchFamily="34" charset="0"/>
                <a:cs typeface="B Nazanin" panose="00000400000000000000" pitchFamily="2" charset="-78"/>
              </a:rPr>
              <a:t>۱۷</a:t>
            </a:r>
            <a:r>
              <a:rPr lang="ar-SA" sz="2400" b="1" dirty="0">
                <a:solidFill>
                  <a:srgbClr val="7030A0"/>
                </a:solidFill>
                <a:latin typeface="Calibri" panose="020F0502020204030204" pitchFamily="34" charset="0"/>
                <a:cs typeface="B Nazanin" panose="00000400000000000000" pitchFamily="2" charset="-78"/>
              </a:rPr>
              <a:t> قانون افزایش بهره‌وری) برای شکل‌گیری زنجیره‌ها</a:t>
            </a:r>
            <a:endParaRPr lang="en-US" sz="2400" b="1" dirty="0">
              <a:solidFill>
                <a:srgbClr val="7030A0"/>
              </a:solidFill>
              <a:latin typeface="Calibri" panose="020F0502020204030204" pitchFamily="34" charset="0"/>
              <a:cs typeface="B Nazanin" panose="00000400000000000000" pitchFamily="2" charset="-78"/>
            </a:endParaRPr>
          </a:p>
          <a:p>
            <a:pPr algn="just" rtl="1">
              <a:lnSpc>
                <a:spcPct val="115000"/>
              </a:lnSpc>
              <a:spcAft>
                <a:spcPts val="1000"/>
              </a:spcAft>
            </a:pPr>
            <a:r>
              <a:rPr lang="ar-SA" sz="2400" b="1" dirty="0">
                <a:solidFill>
                  <a:srgbClr val="7030A0"/>
                </a:solidFill>
                <a:latin typeface="Calibri" panose="020F0502020204030204" pitchFamily="34" charset="0"/>
                <a:cs typeface="B Nazanin" panose="00000400000000000000" pitchFamily="2" charset="-78"/>
              </a:rPr>
              <a:t>2)</a:t>
            </a:r>
            <a:r>
              <a:rPr lang="fa-IR" sz="2400" b="1" dirty="0">
                <a:solidFill>
                  <a:srgbClr val="7030A0"/>
                </a:solidFill>
                <a:latin typeface="Calibri" panose="020F0502020204030204" pitchFamily="34" charset="0"/>
                <a:cs typeface="B Nazanin" panose="00000400000000000000" pitchFamily="2" charset="-78"/>
              </a:rPr>
              <a:t> </a:t>
            </a:r>
            <a:r>
              <a:rPr lang="ar-SA" sz="2400" b="1" dirty="0">
                <a:solidFill>
                  <a:srgbClr val="7030A0"/>
                </a:solidFill>
                <a:latin typeface="Calibri" panose="020F0502020204030204" pitchFamily="34" charset="0"/>
                <a:cs typeface="B Nazanin" panose="00000400000000000000" pitchFamily="2" charset="-78"/>
              </a:rPr>
              <a:t>با توجه به آنکه بازار لوکوموتیو تولید و شکل دهی زنجیره‌هاست، دولت (سیاستگذار) صادر کننده و یا فعال تجاری در بازار داخلی را محور شکل‌گیری زنجیره قرار داده و با اعطای اختیار به تشکل تخصصی تولید و تجارت آبزیان مسئولیت شکل‌گیری زنجیره مسئولیت تنظیم منافع هر یک از زنجیره‌ها و در نهایت مسئولیت تنظیم بازار و قیمت‌ها را بر عهده تشکل تخصصی مرتبط قرار داده و نظارت عالیه خود را نیز داشته باشد.</a:t>
            </a:r>
            <a:endParaRPr lang="en-US" sz="2400" b="1" dirty="0">
              <a:solidFill>
                <a:srgbClr val="7030A0"/>
              </a:solidFill>
              <a:latin typeface="Calibri" panose="020F0502020204030204" pitchFamily="34" charset="0"/>
              <a:cs typeface="B Nazanin" panose="00000400000000000000" pitchFamily="2" charset="-78"/>
            </a:endParaRPr>
          </a:p>
          <a:p>
            <a:pPr marL="0" indent="0" algn="just" rtl="1">
              <a:lnSpc>
                <a:spcPct val="107000"/>
              </a:lnSpc>
              <a:spcAft>
                <a:spcPts val="800"/>
              </a:spcAft>
              <a:buFont typeface="Wingdings 3" charset="2"/>
              <a:buNone/>
            </a:pPr>
            <a:endParaRPr lang="en-US" sz="1000" dirty="0">
              <a:latin typeface="Calibri" panose="020F0502020204030204" pitchFamily="34" charset="0"/>
              <a:ea typeface="Calibri" panose="020F0502020204030204" pitchFamily="34" charset="0"/>
              <a:cs typeface="Arial" panose="020B0604020202020204" pitchFamily="34" charset="0"/>
            </a:endParaRPr>
          </a:p>
          <a:p>
            <a:pPr algn="r" rtl="1"/>
            <a:endParaRPr lang="en-US" sz="1000" dirty="0"/>
          </a:p>
        </p:txBody>
      </p:sp>
    </p:spTree>
    <p:extLst>
      <p:ext uri="{BB962C8B-B14F-4D97-AF65-F5344CB8AC3E}">
        <p14:creationId xmlns:p14="http://schemas.microsoft.com/office/powerpoint/2010/main" val="26535949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042805-CDE1-49FD-A1B6-7BB2BF4E5632}"/>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1A1DABA8-3C31-4919-8B4D-974C07F48DFB}"/>
              </a:ext>
            </a:extLst>
          </p:cNvPr>
          <p:cNvSpPr>
            <a:spLocks noGrp="1"/>
          </p:cNvSpPr>
          <p:nvPr>
            <p:ph type="title"/>
          </p:nvPr>
        </p:nvSpPr>
        <p:spPr>
          <a:xfrm>
            <a:off x="838200" y="95885"/>
            <a:ext cx="10515600" cy="1325563"/>
          </a:xfrm>
        </p:spPr>
        <p:txBody>
          <a:bodyPr>
            <a:noAutofit/>
          </a:bodyPr>
          <a:lstStyle/>
          <a:p>
            <a:pPr algn="ctr" rtl="1"/>
            <a:r>
              <a:rPr lang="fa-IR" sz="2800" dirty="0">
                <a:solidFill>
                  <a:srgbClr val="002060"/>
                </a:solidFill>
                <a:effectLst/>
                <a:latin typeface="Calibri" panose="020F0502020204030204" pitchFamily="34" charset="0"/>
                <a:ea typeface="Calibri" panose="020F0502020204030204" pitchFamily="34" charset="0"/>
                <a:cs typeface="B Titr" panose="00000700000000000000" pitchFamily="2" charset="-78"/>
              </a:rPr>
              <a:t>مهمترین چالش‌های تجارت آبزیان و راهکارهای رفع آنها</a:t>
            </a:r>
            <a:endParaRPr lang="en-US" sz="2800" dirty="0">
              <a:solidFill>
                <a:srgbClr val="002060"/>
              </a:solidFill>
              <a:cs typeface="B Titr" panose="00000700000000000000" pitchFamily="2" charset="-78"/>
            </a:endParaRPr>
          </a:p>
        </p:txBody>
      </p:sp>
      <p:sp>
        <p:nvSpPr>
          <p:cNvPr id="3" name="Content Placeholder 2">
            <a:extLst>
              <a:ext uri="{FF2B5EF4-FFF2-40B4-BE49-F238E27FC236}">
                <a16:creationId xmlns:a16="http://schemas.microsoft.com/office/drawing/2014/main" id="{F18936AE-7168-419E-818B-4E97A9C07AC0}"/>
              </a:ext>
            </a:extLst>
          </p:cNvPr>
          <p:cNvSpPr>
            <a:spLocks noGrp="1"/>
          </p:cNvSpPr>
          <p:nvPr>
            <p:ph idx="1"/>
          </p:nvPr>
        </p:nvSpPr>
        <p:spPr>
          <a:xfrm>
            <a:off x="757766" y="870560"/>
            <a:ext cx="10676467" cy="2198318"/>
          </a:xfrm>
        </p:spPr>
        <p:txBody>
          <a:bodyPr>
            <a:normAutofit fontScale="92500" lnSpcReduction="20000"/>
          </a:bodyPr>
          <a:lstStyle/>
          <a:p>
            <a:pPr algn="just" rtl="1">
              <a:lnSpc>
                <a:spcPct val="107000"/>
              </a:lnSpc>
              <a:buFont typeface="Symbol" panose="05050102010706020507" pitchFamily="18" charset="2"/>
              <a:buChar char=""/>
            </a:pPr>
            <a:r>
              <a:rPr lang="ar-SA" sz="2600" b="1" u="sng" dirty="0">
                <a:latin typeface="Calibri" panose="020F0502020204030204" pitchFamily="34" charset="0"/>
                <a:cs typeface="B Mitra" panose="00000400000000000000" pitchFamily="2" charset="-78"/>
              </a:rPr>
              <a:t>3) غفلت از برندسازی و وجود رقابت مخرب بین صادرکنندگان آبزیان</a:t>
            </a:r>
          </a:p>
          <a:p>
            <a:pPr algn="just" rtl="1">
              <a:lnSpc>
                <a:spcPct val="107000"/>
              </a:lnSpc>
              <a:buFont typeface="Symbol" panose="05050102010706020507" pitchFamily="18" charset="2"/>
              <a:buChar char=""/>
            </a:pPr>
            <a:r>
              <a:rPr lang="ar-SA" sz="2600" dirty="0">
                <a:latin typeface="Calibri" panose="020F0502020204030204" pitchFamily="34" charset="0"/>
                <a:cs typeface="B Mitra" panose="00000400000000000000" pitchFamily="2" charset="-78"/>
              </a:rPr>
              <a:t>بخش عمده صادرات آبزیان ایران به صورت بی‌نام و نشان و بدون هیچ برند خاصی صورت می‌گیرد. صادر کنندگان آبزیان ایران معمولاً به صورت موثر و فعال در نمایشگاه‌های بین‌المللی یا رویدادهای مهم این صنعت حضور ندارند (با دلایل موجه و ناموجه) و بالعکس رقابت منفی در کاهش قیمت فروش و تخریب یکدیگر در بازارهای هدف به وفور وجود دارد به نحوی که بعضاً صادرکنندگان آبزیان ایران به جای رقابت با رقیب خارجی ، با خود رقابت کرده و موجب کاهش قیمت محصولات کشور می‌شوند.</a:t>
            </a:r>
          </a:p>
          <a:p>
            <a:pPr marL="0" lvl="0" indent="0" algn="just" rtl="1">
              <a:lnSpc>
                <a:spcPct val="107000"/>
              </a:lnSpc>
              <a:spcAft>
                <a:spcPts val="800"/>
              </a:spcAft>
              <a:buNone/>
            </a:pPr>
            <a:endParaRPr lang="en-US" sz="20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5" name="Content Placeholder 2">
            <a:extLst>
              <a:ext uri="{FF2B5EF4-FFF2-40B4-BE49-F238E27FC236}">
                <a16:creationId xmlns:a16="http://schemas.microsoft.com/office/drawing/2014/main" id="{8DAC07EB-4954-4840-B346-21593A72E386}"/>
              </a:ext>
            </a:extLst>
          </p:cNvPr>
          <p:cNvSpPr txBox="1">
            <a:spLocks/>
          </p:cNvSpPr>
          <p:nvPr/>
        </p:nvSpPr>
        <p:spPr>
          <a:xfrm>
            <a:off x="838200" y="3068877"/>
            <a:ext cx="10515600" cy="2367419"/>
          </a:xfrm>
          <a:prstGeom prst="rect">
            <a:avLst/>
          </a:prstGeom>
          <a:effectLst>
            <a:glow rad="63500">
              <a:schemeClr val="accent2">
                <a:satMod val="175000"/>
                <a:alpha val="40000"/>
              </a:schemeClr>
            </a:glow>
          </a:effectLst>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rtl="1">
              <a:lnSpc>
                <a:spcPct val="115000"/>
              </a:lnSpc>
              <a:spcAft>
                <a:spcPts val="1000"/>
              </a:spcAft>
            </a:pPr>
            <a:r>
              <a:rPr lang="ar-SA" b="1" u="sng" dirty="0">
                <a:solidFill>
                  <a:srgbClr val="7030A0"/>
                </a:solidFill>
                <a:effectLst/>
                <a:latin typeface="Calibri" panose="020F0502020204030204" pitchFamily="34" charset="0"/>
                <a:ea typeface="Calibri" panose="020F0502020204030204" pitchFamily="34" charset="0"/>
                <a:cs typeface="B Nazanin" panose="00000400000000000000" pitchFamily="2" charset="-78"/>
              </a:rPr>
              <a:t>راهکار:</a:t>
            </a:r>
            <a:endParaRPr lang="en-US" dirty="0">
              <a:solidFill>
                <a:srgbClr val="7030A0"/>
              </a:solidFill>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ar-SA" dirty="0">
                <a:solidFill>
                  <a:srgbClr val="7030A0"/>
                </a:solidFill>
                <a:effectLst/>
                <a:latin typeface="Calibri" panose="020F0502020204030204" pitchFamily="34" charset="0"/>
                <a:ea typeface="Calibri" panose="020F0502020204030204" pitchFamily="34" charset="0"/>
                <a:cs typeface="B Nazanin" panose="00000400000000000000" pitchFamily="2" charset="-78"/>
              </a:rPr>
              <a:t>1</a:t>
            </a:r>
            <a:r>
              <a:rPr lang="fa-IR" dirty="0">
                <a:solidFill>
                  <a:srgbClr val="7030A0"/>
                </a:solidFill>
                <a:effectLst/>
                <a:latin typeface="Calibri" panose="020F0502020204030204" pitchFamily="34" charset="0"/>
                <a:ea typeface="Calibri" panose="020F0502020204030204" pitchFamily="34" charset="0"/>
                <a:cs typeface="B Nazanin" panose="00000400000000000000" pitchFamily="2" charset="-78"/>
              </a:rPr>
              <a:t>) </a:t>
            </a:r>
            <a:r>
              <a:rPr lang="ar-SA" dirty="0">
                <a:solidFill>
                  <a:srgbClr val="7030A0"/>
                </a:solidFill>
                <a:effectLst/>
                <a:latin typeface="Calibri" panose="020F0502020204030204" pitchFamily="34" charset="0"/>
                <a:ea typeface="Calibri" panose="020F0502020204030204" pitchFamily="34" charset="0"/>
                <a:cs typeface="B Nazanin" panose="00000400000000000000" pitchFamily="2" charset="-78"/>
              </a:rPr>
              <a:t>حمایت بی‌درنگ از  تشکیل کنسرسیوم صادراتی آبزیان کشور </a:t>
            </a:r>
          </a:p>
          <a:p>
            <a:pPr algn="just" rtl="1">
              <a:lnSpc>
                <a:spcPct val="115000"/>
              </a:lnSpc>
              <a:spcAft>
                <a:spcPts val="1000"/>
              </a:spcAft>
            </a:pPr>
            <a:r>
              <a:rPr lang="ar-SA" dirty="0">
                <a:solidFill>
                  <a:srgbClr val="7030A0"/>
                </a:solidFill>
                <a:effectLst/>
                <a:latin typeface="Calibri" panose="020F0502020204030204" pitchFamily="34" charset="0"/>
                <a:ea typeface="Calibri" panose="020F0502020204030204" pitchFamily="34" charset="0"/>
                <a:cs typeface="B Nazanin" panose="00000400000000000000" pitchFamily="2" charset="-78"/>
              </a:rPr>
              <a:t>متاسفانه تجارب موفق چندانی در تشکیل کنسرسیوم‌های صادراتی در کشور وجود ندارد لیکن در حوزه آبزیان چه با محوریت محصولی (مثلاً میگو، خاویار، قزل آلا و...)  و چه با محوریت بازار (روسیه، چین، امارات و...) امکان هدایت و برنامه‌ریزی برای تشکیل این کنسرسیوم وجود دارد. اتحادیه تولید و تجارت آبزیان ایران گام اولیه را در این راستا برداشته و تحت نظارت سازمان شهرک ها و صنایع کوچک طی سه سال گذشته با تشکیل جلسات مستمر و پویا به تدوین اساسنامه و رسیدن به مرحله آگهی دعوت هیئت موسس رسیده است.</a:t>
            </a:r>
          </a:p>
          <a:p>
            <a:pPr algn="just" rtl="1">
              <a:lnSpc>
                <a:spcPct val="115000"/>
              </a:lnSpc>
              <a:spcAft>
                <a:spcPts val="1000"/>
              </a:spcAft>
            </a:pPr>
            <a:r>
              <a:rPr lang="ar-SA" dirty="0">
                <a:solidFill>
                  <a:srgbClr val="7030A0"/>
                </a:solidFill>
                <a:effectLst/>
                <a:latin typeface="Calibri" panose="020F0502020204030204" pitchFamily="34" charset="0"/>
                <a:ea typeface="Calibri" panose="020F0502020204030204" pitchFamily="34" charset="0"/>
                <a:cs typeface="B Nazanin" panose="00000400000000000000" pitchFamily="2" charset="-78"/>
              </a:rPr>
              <a:t>2</a:t>
            </a:r>
            <a:r>
              <a:rPr lang="fa-IR" dirty="0">
                <a:solidFill>
                  <a:srgbClr val="7030A0"/>
                </a:solidFill>
                <a:effectLst/>
                <a:latin typeface="Calibri" panose="020F0502020204030204" pitchFamily="34" charset="0"/>
                <a:ea typeface="Calibri" panose="020F0502020204030204" pitchFamily="34" charset="0"/>
                <a:cs typeface="B Nazanin" panose="00000400000000000000" pitchFamily="2" charset="-78"/>
              </a:rPr>
              <a:t>) </a:t>
            </a:r>
            <a:r>
              <a:rPr lang="ar-SA" dirty="0">
                <a:solidFill>
                  <a:srgbClr val="7030A0"/>
                </a:solidFill>
                <a:effectLst/>
                <a:latin typeface="Calibri" panose="020F0502020204030204" pitchFamily="34" charset="0"/>
                <a:ea typeface="Calibri" panose="020F0502020204030204" pitchFamily="34" charset="0"/>
                <a:cs typeface="B Nazanin" panose="00000400000000000000" pitchFamily="2" charset="-78"/>
              </a:rPr>
              <a:t>ایجاد ساختار نظارت کیفی و رتبه بندی شرکت ها (افزون بر الزامات حداقلی ضوابط بهداشتی و نظارت سازمان‌های مسئول دولتی) توسط خود ذینفعان اعم از طریق اتحادیه به منظور زمینه سازی ایجاد برند و فروش محصول کنسرسیوم با رعایت استانداردهای کیفی مورد نظر بازار هدف.</a:t>
            </a:r>
            <a:endParaRPr lang="en-US" sz="9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724100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042805-CDE1-49FD-A1B6-7BB2BF4E5632}"/>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1A1DABA8-3C31-4919-8B4D-974C07F48DFB}"/>
              </a:ext>
            </a:extLst>
          </p:cNvPr>
          <p:cNvSpPr>
            <a:spLocks noGrp="1"/>
          </p:cNvSpPr>
          <p:nvPr>
            <p:ph type="title"/>
          </p:nvPr>
        </p:nvSpPr>
        <p:spPr>
          <a:xfrm>
            <a:off x="838198" y="153010"/>
            <a:ext cx="10515600" cy="1325563"/>
          </a:xfrm>
        </p:spPr>
        <p:txBody>
          <a:bodyPr>
            <a:noAutofit/>
          </a:bodyPr>
          <a:lstStyle/>
          <a:p>
            <a:pPr algn="ctr" rtl="1"/>
            <a:r>
              <a:rPr lang="fa-IR" sz="2800" dirty="0">
                <a:solidFill>
                  <a:srgbClr val="002060"/>
                </a:solidFill>
                <a:effectLst/>
                <a:latin typeface="Calibri" panose="020F0502020204030204" pitchFamily="34" charset="0"/>
                <a:ea typeface="Calibri" panose="020F0502020204030204" pitchFamily="34" charset="0"/>
                <a:cs typeface="B Titr" panose="00000700000000000000" pitchFamily="2" charset="-78"/>
              </a:rPr>
              <a:t>مهمترین چالش‌های تجارت آبزیان و راهکارهای رفع آنها</a:t>
            </a:r>
            <a:endParaRPr lang="en-US" sz="2800" dirty="0">
              <a:solidFill>
                <a:srgbClr val="002060"/>
              </a:solidFill>
              <a:cs typeface="B Titr" panose="00000700000000000000" pitchFamily="2" charset="-78"/>
            </a:endParaRPr>
          </a:p>
        </p:txBody>
      </p:sp>
      <p:sp>
        <p:nvSpPr>
          <p:cNvPr id="3" name="Content Placeholder 2">
            <a:extLst>
              <a:ext uri="{FF2B5EF4-FFF2-40B4-BE49-F238E27FC236}">
                <a16:creationId xmlns:a16="http://schemas.microsoft.com/office/drawing/2014/main" id="{F18936AE-7168-419E-818B-4E97A9C07AC0}"/>
              </a:ext>
            </a:extLst>
          </p:cNvPr>
          <p:cNvSpPr>
            <a:spLocks noGrp="1"/>
          </p:cNvSpPr>
          <p:nvPr>
            <p:ph idx="1"/>
          </p:nvPr>
        </p:nvSpPr>
        <p:spPr>
          <a:xfrm>
            <a:off x="757766" y="966445"/>
            <a:ext cx="10676467" cy="2691155"/>
          </a:xfrm>
        </p:spPr>
        <p:txBody>
          <a:bodyPr>
            <a:normAutofit/>
          </a:bodyPr>
          <a:lstStyle/>
          <a:p>
            <a:pPr algn="just" rtl="1">
              <a:lnSpc>
                <a:spcPct val="107000"/>
              </a:lnSpc>
              <a:buFont typeface="Symbol" panose="05050102010706020507" pitchFamily="18" charset="2"/>
              <a:buChar char=""/>
            </a:pPr>
            <a:r>
              <a:rPr lang="ar-SA" sz="2800" b="1" u="sng" dirty="0">
                <a:latin typeface="Calibri" panose="020F0502020204030204" pitchFamily="34" charset="0"/>
                <a:cs typeface="B Mitra" panose="00000400000000000000" pitchFamily="2" charset="-78"/>
              </a:rPr>
              <a:t>3) اقدام جدی و فوری برای انطباق با استانداردهای جدید جهانی مورد قبول بازارهای بزرگ و اصلی آبزیان نظیر استانداردهای </a:t>
            </a:r>
            <a:r>
              <a:rPr lang="en-US" sz="2800" b="1" u="sng" dirty="0">
                <a:latin typeface="Calibri" panose="020F0502020204030204" pitchFamily="34" charset="0"/>
                <a:cs typeface="B Mitra" panose="00000400000000000000" pitchFamily="2" charset="-78"/>
              </a:rPr>
              <a:t>ASC،MSC </a:t>
            </a:r>
            <a:r>
              <a:rPr lang="fa-IR" sz="2800" b="1" u="sng" dirty="0">
                <a:latin typeface="Calibri" panose="020F0502020204030204" pitchFamily="34" charset="0"/>
                <a:cs typeface="B Mitra" panose="00000400000000000000" pitchFamily="2" charset="-78"/>
              </a:rPr>
              <a:t> </a:t>
            </a:r>
            <a:r>
              <a:rPr lang="ar-SA" sz="2800" b="1" u="sng" dirty="0">
                <a:latin typeface="Calibri" panose="020F0502020204030204" pitchFamily="34" charset="0"/>
                <a:cs typeface="B Mitra" panose="00000400000000000000" pitchFamily="2" charset="-78"/>
              </a:rPr>
              <a:t>و </a:t>
            </a:r>
            <a:r>
              <a:rPr lang="en-US" sz="2800" b="1" u="sng" dirty="0">
                <a:latin typeface="Calibri" panose="020F0502020204030204" pitchFamily="34" charset="0"/>
                <a:cs typeface="B Mitra" panose="00000400000000000000" pitchFamily="2" charset="-78"/>
              </a:rPr>
              <a:t>BAP</a:t>
            </a:r>
          </a:p>
          <a:p>
            <a:pPr algn="just" rtl="1">
              <a:lnSpc>
                <a:spcPct val="107000"/>
              </a:lnSpc>
              <a:buFont typeface="Symbol" panose="05050102010706020507" pitchFamily="18" charset="2"/>
              <a:buChar char=""/>
            </a:pPr>
            <a:r>
              <a:rPr lang="ar-SA" sz="2800" dirty="0">
                <a:latin typeface="Calibri" panose="020F0502020204030204" pitchFamily="34" charset="0"/>
                <a:cs typeface="B Mitra" panose="00000400000000000000" pitchFamily="2" charset="-78"/>
              </a:rPr>
              <a:t>دارا بودن این گواهی‌های بین‌المللی در برندسازی و تسهیل ورود با برند در بازارهای اصلی آبزیان دنیا کاملاً موثر و یک امر واجب و ضروری است.</a:t>
            </a:r>
          </a:p>
          <a:p>
            <a:pPr marL="0" lvl="0" indent="0" algn="just" rtl="1">
              <a:lnSpc>
                <a:spcPct val="107000"/>
              </a:lnSpc>
              <a:spcAft>
                <a:spcPts val="800"/>
              </a:spcAft>
              <a:buNone/>
            </a:pPr>
            <a:endParaRPr lang="en-US" sz="2800" dirty="0">
              <a:effectLst/>
              <a:latin typeface="Calibri" panose="020F0502020204030204" pitchFamily="34" charset="0"/>
              <a:ea typeface="Calibri" panose="020F0502020204030204" pitchFamily="34" charset="0"/>
              <a:cs typeface="Arial" panose="020B0604020202020204" pitchFamily="34" charset="0"/>
            </a:endParaRPr>
          </a:p>
          <a:p>
            <a:endParaRPr lang="en-US" sz="2800" dirty="0"/>
          </a:p>
        </p:txBody>
      </p:sp>
      <p:sp>
        <p:nvSpPr>
          <p:cNvPr id="5" name="Content Placeholder 2">
            <a:extLst>
              <a:ext uri="{FF2B5EF4-FFF2-40B4-BE49-F238E27FC236}">
                <a16:creationId xmlns:a16="http://schemas.microsoft.com/office/drawing/2014/main" id="{8DAC07EB-4954-4840-B346-21593A72E386}"/>
              </a:ext>
            </a:extLst>
          </p:cNvPr>
          <p:cNvSpPr txBox="1">
            <a:spLocks/>
          </p:cNvSpPr>
          <p:nvPr/>
        </p:nvSpPr>
        <p:spPr>
          <a:xfrm>
            <a:off x="700934" y="3429000"/>
            <a:ext cx="10790129" cy="3234847"/>
          </a:xfrm>
          <a:prstGeom prst="rect">
            <a:avLst/>
          </a:prstGeom>
          <a:effectLst>
            <a:glow rad="63500">
              <a:schemeClr val="accent2">
                <a:satMod val="175000"/>
                <a:alpha val="40000"/>
              </a:schemeClr>
            </a:glow>
          </a:effectLst>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rtl="1">
              <a:lnSpc>
                <a:spcPct val="115000"/>
              </a:lnSpc>
              <a:spcAft>
                <a:spcPts val="1000"/>
              </a:spcAft>
            </a:pPr>
            <a:r>
              <a:rPr lang="ar-SA" sz="2400" b="1" u="sng" dirty="0">
                <a:solidFill>
                  <a:srgbClr val="7030A0"/>
                </a:solidFill>
                <a:effectLst/>
                <a:latin typeface="Calibri" panose="020F0502020204030204" pitchFamily="34" charset="0"/>
                <a:ea typeface="Calibri" panose="020F0502020204030204" pitchFamily="34" charset="0"/>
                <a:cs typeface="B Nazanin" panose="00000400000000000000" pitchFamily="2" charset="-78"/>
              </a:rPr>
              <a:t>راهکار:</a:t>
            </a:r>
            <a:endParaRPr lang="en-US" sz="2400" dirty="0">
              <a:solidFill>
                <a:srgbClr val="7030A0"/>
              </a:solidFill>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ar-SA" sz="2400" b="1" dirty="0">
                <a:solidFill>
                  <a:srgbClr val="7030A0"/>
                </a:solidFill>
                <a:latin typeface="Calibri" panose="020F0502020204030204" pitchFamily="34" charset="0"/>
                <a:cs typeface="B Nazanin" panose="00000400000000000000" pitchFamily="2" charset="-78"/>
              </a:rPr>
              <a:t>فعالیت دیپلماتیک از طریق غیر دولتی و توسط اتحادیه و عبور از دایره تحریم با انجام لابی گری تخصصی(این کار از سوی اتحادیه در حال انجام است) </a:t>
            </a:r>
            <a:endParaRPr lang="en-US" sz="1000" dirty="0">
              <a:latin typeface="Calibri" panose="020F0502020204030204" pitchFamily="34" charset="0"/>
              <a:ea typeface="Calibri" panose="020F0502020204030204" pitchFamily="34" charset="0"/>
              <a:cs typeface="Arial" panose="020B0604020202020204" pitchFamily="34" charset="0"/>
            </a:endParaRPr>
          </a:p>
          <a:p>
            <a:pPr algn="r" rtl="1"/>
            <a:endParaRPr lang="en-US" sz="1000" dirty="0"/>
          </a:p>
        </p:txBody>
      </p:sp>
    </p:spTree>
    <p:extLst>
      <p:ext uri="{BB962C8B-B14F-4D97-AF65-F5344CB8AC3E}">
        <p14:creationId xmlns:p14="http://schemas.microsoft.com/office/powerpoint/2010/main" val="19487969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042805-CDE1-49FD-A1B6-7BB2BF4E5632}"/>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1A1DABA8-3C31-4919-8B4D-974C07F48DFB}"/>
              </a:ext>
            </a:extLst>
          </p:cNvPr>
          <p:cNvSpPr>
            <a:spLocks noGrp="1"/>
          </p:cNvSpPr>
          <p:nvPr>
            <p:ph type="title"/>
          </p:nvPr>
        </p:nvSpPr>
        <p:spPr>
          <a:xfrm>
            <a:off x="838198" y="153010"/>
            <a:ext cx="10515600" cy="1325563"/>
          </a:xfrm>
        </p:spPr>
        <p:txBody>
          <a:bodyPr>
            <a:noAutofit/>
          </a:bodyPr>
          <a:lstStyle/>
          <a:p>
            <a:pPr algn="ctr" rtl="1"/>
            <a:r>
              <a:rPr lang="fa-IR" sz="2800" dirty="0">
                <a:solidFill>
                  <a:srgbClr val="002060"/>
                </a:solidFill>
                <a:effectLst/>
                <a:latin typeface="Calibri" panose="020F0502020204030204" pitchFamily="34" charset="0"/>
                <a:ea typeface="Calibri" panose="020F0502020204030204" pitchFamily="34" charset="0"/>
                <a:cs typeface="B Titr" panose="00000700000000000000" pitchFamily="2" charset="-78"/>
              </a:rPr>
              <a:t>مهمترین چالش‌های تجارت آبزیان و راهکارهای رفع آنها</a:t>
            </a:r>
            <a:endParaRPr lang="en-US" sz="2800" dirty="0">
              <a:solidFill>
                <a:srgbClr val="002060"/>
              </a:solidFill>
              <a:cs typeface="B Titr" panose="00000700000000000000" pitchFamily="2" charset="-78"/>
            </a:endParaRPr>
          </a:p>
        </p:txBody>
      </p:sp>
      <p:sp>
        <p:nvSpPr>
          <p:cNvPr id="3" name="Content Placeholder 2">
            <a:extLst>
              <a:ext uri="{FF2B5EF4-FFF2-40B4-BE49-F238E27FC236}">
                <a16:creationId xmlns:a16="http://schemas.microsoft.com/office/drawing/2014/main" id="{F18936AE-7168-419E-818B-4E97A9C07AC0}"/>
              </a:ext>
            </a:extLst>
          </p:cNvPr>
          <p:cNvSpPr>
            <a:spLocks noGrp="1"/>
          </p:cNvSpPr>
          <p:nvPr>
            <p:ph idx="1"/>
          </p:nvPr>
        </p:nvSpPr>
        <p:spPr>
          <a:xfrm>
            <a:off x="757766" y="966445"/>
            <a:ext cx="10676467" cy="5738545"/>
          </a:xfrm>
        </p:spPr>
        <p:txBody>
          <a:bodyPr>
            <a:normAutofit fontScale="92500" lnSpcReduction="10000"/>
          </a:bodyPr>
          <a:lstStyle/>
          <a:p>
            <a:pPr algn="just" rtl="1">
              <a:lnSpc>
                <a:spcPct val="107000"/>
              </a:lnSpc>
              <a:buFont typeface="Symbol" panose="05050102010706020507" pitchFamily="18" charset="2"/>
              <a:buChar char=""/>
            </a:pPr>
            <a:r>
              <a:rPr lang="ar-SA" sz="2800" b="1" u="sng" dirty="0">
                <a:latin typeface="Calibri" panose="020F0502020204030204" pitchFamily="34" charset="0"/>
                <a:cs typeface="B Mitra" panose="00000400000000000000" pitchFamily="2" charset="-78"/>
              </a:rPr>
              <a:t>4) عدم وجود سامانه رهگیری آبزیان</a:t>
            </a:r>
          </a:p>
          <a:p>
            <a:pPr algn="just" rtl="1">
              <a:lnSpc>
                <a:spcPct val="107000"/>
              </a:lnSpc>
              <a:buFont typeface="Symbol" panose="05050102010706020507" pitchFamily="18" charset="2"/>
              <a:buChar char=""/>
            </a:pPr>
            <a:r>
              <a:rPr lang="ar-SA" sz="2800" dirty="0">
                <a:latin typeface="Calibri" panose="020F0502020204030204" pitchFamily="34" charset="0"/>
                <a:cs typeface="B Mitra" panose="00000400000000000000" pitchFamily="2" charset="-78"/>
              </a:rPr>
              <a:t>یکی از دلایل عدم امکان توسعه حضور موثر در بازارها، ناتوانی سیستم دولتی و خصوصی در ایجاد اطمینان برای مشتری از نظر اثبات فرایند سلامت محصول تولیدی و کشف مسیر تولید، فرآوری و حمل و عرضه محصول تا قفسه‌های فروشگاهی در بازار هدف است.</a:t>
            </a:r>
          </a:p>
          <a:p>
            <a:pPr algn="just" rtl="1">
              <a:lnSpc>
                <a:spcPct val="107000"/>
              </a:lnSpc>
              <a:buFont typeface="Symbol" panose="05050102010706020507" pitchFamily="18" charset="2"/>
              <a:buChar char=""/>
            </a:pPr>
            <a:r>
              <a:rPr lang="ar-SA" sz="2800" dirty="0">
                <a:latin typeface="Calibri" panose="020F0502020204030204" pitchFamily="34" charset="0"/>
                <a:cs typeface="B Mitra" panose="00000400000000000000" pitchFamily="2" charset="-78"/>
              </a:rPr>
              <a:t>این مشکل برای مصرف کنندگان داخلی نیز وجود دارد و نظام کنترلی که قابلیت ردیابی محصول عرضه شده در بازار را داشته باشد وجود ندارد.</a:t>
            </a:r>
          </a:p>
          <a:p>
            <a:pPr algn="just" rtl="1">
              <a:lnSpc>
                <a:spcPct val="107000"/>
              </a:lnSpc>
              <a:buFont typeface="Symbol" panose="05050102010706020507" pitchFamily="18" charset="2"/>
              <a:buChar char=""/>
            </a:pPr>
            <a:r>
              <a:rPr lang="ar-SA" sz="2800" dirty="0">
                <a:latin typeface="Calibri" panose="020F0502020204030204" pitchFamily="34" charset="0"/>
                <a:cs typeface="B Mitra" panose="00000400000000000000" pitchFamily="2" charset="-78"/>
              </a:rPr>
              <a:t>امروزه مشتری حق دارد بداند محصول آبزیانی که مصرف می‌کند در چه شرایطی (از نظر اطمینان از فرایند تولید آن که به سوء استفاده از نیروی کار یا بهره‌گیری از کودکان انجام نشده، در تولید محصول به طبیعت خسارت وارد نشده، تخریب محیط زیست صورت نگرفته، چک لیست‌های کنترلی و فرایند ثبت اطلاعات مواد اولیه تولید آزمایشات و... انجام شده و بسیاری مسائل از این قبیل) به دست او رسیده است.</a:t>
            </a:r>
          </a:p>
          <a:p>
            <a:pPr algn="just" rtl="1">
              <a:lnSpc>
                <a:spcPct val="107000"/>
              </a:lnSpc>
              <a:buFont typeface="Symbol" panose="05050102010706020507" pitchFamily="18" charset="2"/>
              <a:buChar char=""/>
            </a:pPr>
            <a:r>
              <a:rPr lang="ar-SA" sz="2800" dirty="0">
                <a:latin typeface="Calibri" panose="020F0502020204030204" pitchFamily="34" charset="0"/>
                <a:cs typeface="B Mitra" panose="00000400000000000000" pitchFamily="2" charset="-78"/>
              </a:rPr>
              <a:t>تضاد و تناقض‌های آماری بسیاری وجود دارد و عموماً قابلیت اثبات ادعاها به صورت مستند وجود ندارد و لذا توان چانه‌زنی</a:t>
            </a:r>
            <a:r>
              <a:rPr lang="fa-IR" sz="2800" dirty="0">
                <a:latin typeface="Calibri" panose="020F0502020204030204" pitchFamily="34" charset="0"/>
                <a:cs typeface="B Mitra" panose="00000400000000000000" pitchFamily="2" charset="-78"/>
              </a:rPr>
              <a:t> </a:t>
            </a:r>
            <a:r>
              <a:rPr lang="ar-SA" sz="2800" dirty="0">
                <a:latin typeface="Calibri" panose="020F0502020204030204" pitchFamily="34" charset="0"/>
                <a:cs typeface="B Mitra" panose="00000400000000000000" pitchFamily="2" charset="-78"/>
              </a:rPr>
              <a:t>در مذاکرات تجاری بسیار ضعیف است و همین است که موجب حضور بی‌نام و نشان در بازارها به پایین‌ترین قیمت‌ها می‌شود.</a:t>
            </a:r>
          </a:p>
          <a:p>
            <a:pPr marL="0" lvl="0" indent="0" algn="just" rtl="1">
              <a:lnSpc>
                <a:spcPct val="107000"/>
              </a:lnSpc>
              <a:spcAft>
                <a:spcPts val="800"/>
              </a:spcAft>
              <a:buNone/>
            </a:pPr>
            <a:endParaRPr lang="en-US" sz="2800" dirty="0">
              <a:effectLst/>
              <a:latin typeface="Calibri" panose="020F0502020204030204" pitchFamily="34" charset="0"/>
              <a:ea typeface="Calibri" panose="020F0502020204030204" pitchFamily="34" charset="0"/>
              <a:cs typeface="Arial" panose="020B0604020202020204" pitchFamily="34" charset="0"/>
            </a:endParaRPr>
          </a:p>
          <a:p>
            <a:endParaRPr lang="en-US" sz="2800" dirty="0"/>
          </a:p>
        </p:txBody>
      </p:sp>
    </p:spTree>
    <p:extLst>
      <p:ext uri="{BB962C8B-B14F-4D97-AF65-F5344CB8AC3E}">
        <p14:creationId xmlns:p14="http://schemas.microsoft.com/office/powerpoint/2010/main" val="3690818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042805-CDE1-49FD-A1B6-7BB2BF4E5632}"/>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1A1DABA8-3C31-4919-8B4D-974C07F48DFB}"/>
              </a:ext>
            </a:extLst>
          </p:cNvPr>
          <p:cNvSpPr>
            <a:spLocks noGrp="1"/>
          </p:cNvSpPr>
          <p:nvPr>
            <p:ph type="title"/>
          </p:nvPr>
        </p:nvSpPr>
        <p:spPr>
          <a:xfrm>
            <a:off x="838198" y="153010"/>
            <a:ext cx="10515600" cy="1325563"/>
          </a:xfrm>
        </p:spPr>
        <p:txBody>
          <a:bodyPr>
            <a:noAutofit/>
          </a:bodyPr>
          <a:lstStyle/>
          <a:p>
            <a:pPr algn="ctr" rtl="1"/>
            <a:r>
              <a:rPr lang="fa-IR" sz="2800" dirty="0">
                <a:solidFill>
                  <a:srgbClr val="002060"/>
                </a:solidFill>
                <a:effectLst/>
                <a:latin typeface="Calibri" panose="020F0502020204030204" pitchFamily="34" charset="0"/>
                <a:ea typeface="Calibri" panose="020F0502020204030204" pitchFamily="34" charset="0"/>
                <a:cs typeface="B Titr" panose="00000700000000000000" pitchFamily="2" charset="-78"/>
              </a:rPr>
              <a:t>مهمترین چالش‌های تجارت آبزیان و راهکارهای رفع آنها</a:t>
            </a:r>
            <a:endParaRPr lang="en-US" sz="2800" dirty="0">
              <a:solidFill>
                <a:srgbClr val="002060"/>
              </a:solidFill>
              <a:cs typeface="B Titr" panose="00000700000000000000" pitchFamily="2" charset="-78"/>
            </a:endParaRPr>
          </a:p>
        </p:txBody>
      </p:sp>
      <p:sp>
        <p:nvSpPr>
          <p:cNvPr id="3" name="Content Placeholder 2">
            <a:extLst>
              <a:ext uri="{FF2B5EF4-FFF2-40B4-BE49-F238E27FC236}">
                <a16:creationId xmlns:a16="http://schemas.microsoft.com/office/drawing/2014/main" id="{F18936AE-7168-419E-818B-4E97A9C07AC0}"/>
              </a:ext>
            </a:extLst>
          </p:cNvPr>
          <p:cNvSpPr>
            <a:spLocks noGrp="1"/>
          </p:cNvSpPr>
          <p:nvPr>
            <p:ph idx="1"/>
          </p:nvPr>
        </p:nvSpPr>
        <p:spPr>
          <a:xfrm>
            <a:off x="757764" y="815791"/>
            <a:ext cx="10676467" cy="2691155"/>
          </a:xfrm>
        </p:spPr>
        <p:txBody>
          <a:bodyPr>
            <a:normAutofit/>
          </a:bodyPr>
          <a:lstStyle/>
          <a:p>
            <a:pPr algn="just" rtl="1">
              <a:lnSpc>
                <a:spcPct val="107000"/>
              </a:lnSpc>
              <a:buFont typeface="Symbol" panose="05050102010706020507" pitchFamily="18" charset="2"/>
              <a:buChar char=""/>
            </a:pPr>
            <a:r>
              <a:rPr lang="fa-IR" sz="2400" b="1" u="sng" dirty="0">
                <a:latin typeface="Calibri" panose="020F0502020204030204" pitchFamily="34" charset="0"/>
                <a:cs typeface="B Mitra" panose="00000400000000000000" pitchFamily="2" charset="-78"/>
              </a:rPr>
              <a:t>ادامه </a:t>
            </a:r>
            <a:r>
              <a:rPr lang="ar-SA" sz="2400" b="1" u="sng" dirty="0">
                <a:latin typeface="Calibri" panose="020F0502020204030204" pitchFamily="34" charset="0"/>
                <a:cs typeface="B Mitra" panose="00000400000000000000" pitchFamily="2" charset="-78"/>
              </a:rPr>
              <a:t>4) عدم وجود سامانه رهگیری آبزیان</a:t>
            </a:r>
          </a:p>
          <a:p>
            <a:pPr algn="just" rtl="1">
              <a:lnSpc>
                <a:spcPct val="107000"/>
              </a:lnSpc>
              <a:buFont typeface="Symbol" panose="05050102010706020507" pitchFamily="18" charset="2"/>
              <a:buChar char=""/>
            </a:pPr>
            <a:endParaRPr lang="ar-SA" sz="2800" dirty="0">
              <a:latin typeface="Calibri" panose="020F0502020204030204" pitchFamily="34" charset="0"/>
              <a:cs typeface="B Mitra" panose="00000400000000000000" pitchFamily="2" charset="-78"/>
            </a:endParaRPr>
          </a:p>
          <a:p>
            <a:pPr marL="0" lvl="0" indent="0" algn="just" rtl="1">
              <a:lnSpc>
                <a:spcPct val="107000"/>
              </a:lnSpc>
              <a:spcAft>
                <a:spcPts val="800"/>
              </a:spcAft>
              <a:buNone/>
            </a:pPr>
            <a:endParaRPr lang="en-US" sz="2800" dirty="0">
              <a:effectLst/>
              <a:latin typeface="Calibri" panose="020F0502020204030204" pitchFamily="34" charset="0"/>
              <a:ea typeface="Calibri" panose="020F0502020204030204" pitchFamily="34" charset="0"/>
              <a:cs typeface="Arial" panose="020B0604020202020204" pitchFamily="34" charset="0"/>
            </a:endParaRPr>
          </a:p>
          <a:p>
            <a:endParaRPr lang="en-US" sz="2800" dirty="0"/>
          </a:p>
        </p:txBody>
      </p:sp>
      <p:sp>
        <p:nvSpPr>
          <p:cNvPr id="5" name="Content Placeholder 2">
            <a:extLst>
              <a:ext uri="{FF2B5EF4-FFF2-40B4-BE49-F238E27FC236}">
                <a16:creationId xmlns:a16="http://schemas.microsoft.com/office/drawing/2014/main" id="{8DAC07EB-4954-4840-B346-21593A72E386}"/>
              </a:ext>
            </a:extLst>
          </p:cNvPr>
          <p:cNvSpPr txBox="1">
            <a:spLocks/>
          </p:cNvSpPr>
          <p:nvPr/>
        </p:nvSpPr>
        <p:spPr>
          <a:xfrm>
            <a:off x="501042" y="1315233"/>
            <a:ext cx="11260898" cy="5542766"/>
          </a:xfrm>
          <a:prstGeom prst="rect">
            <a:avLst/>
          </a:prstGeom>
          <a:effectLst>
            <a:glow rad="63500">
              <a:schemeClr val="accent2">
                <a:satMod val="175000"/>
                <a:alpha val="40000"/>
              </a:schemeClr>
            </a:glow>
          </a:effectLst>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rtl="1">
              <a:lnSpc>
                <a:spcPct val="115000"/>
              </a:lnSpc>
              <a:spcAft>
                <a:spcPts val="1000"/>
              </a:spcAft>
            </a:pPr>
            <a:r>
              <a:rPr lang="ar-SA" sz="2400" b="1" u="sng" dirty="0">
                <a:solidFill>
                  <a:srgbClr val="7030A0"/>
                </a:solidFill>
                <a:effectLst/>
                <a:latin typeface="Calibri" panose="020F0502020204030204" pitchFamily="34" charset="0"/>
                <a:ea typeface="Calibri" panose="020F0502020204030204" pitchFamily="34" charset="0"/>
                <a:cs typeface="B Nazanin" panose="00000400000000000000" pitchFamily="2" charset="-78"/>
              </a:rPr>
              <a:t>راهکار:</a:t>
            </a:r>
            <a:endParaRPr lang="en-US" sz="2400" dirty="0">
              <a:solidFill>
                <a:srgbClr val="7030A0"/>
              </a:solidFill>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ar-SA" sz="2400" b="1" dirty="0">
                <a:solidFill>
                  <a:srgbClr val="7030A0"/>
                </a:solidFill>
                <a:latin typeface="Calibri" panose="020F0502020204030204" pitchFamily="34" charset="0"/>
                <a:cs typeface="B Nazanin" panose="00000400000000000000" pitchFamily="2" charset="-78"/>
              </a:rPr>
              <a:t>ایجاد سامانه رهگیری زنجیره تامین آبزیان و مکلف شدن تمام حلقه‌های تولید، تامین نهاده، حمل و نقل، فرآوری و عرضه داخلی و صادراتی به ثبت اطلاعات در این سامانه. در خصوص </a:t>
            </a:r>
            <a:r>
              <a:rPr lang="ar-SA" sz="2400" b="1" dirty="0">
                <a:solidFill>
                  <a:srgbClr val="FF0000"/>
                </a:solidFill>
                <a:latin typeface="Calibri" panose="020F0502020204030204" pitchFamily="34" charset="0"/>
                <a:cs typeface="B Nazanin" panose="00000400000000000000" pitchFamily="2" charset="-78"/>
              </a:rPr>
              <a:t>مزیت‌های این سامانه </a:t>
            </a:r>
            <a:r>
              <a:rPr lang="ar-SA" sz="2400" b="1" dirty="0">
                <a:solidFill>
                  <a:srgbClr val="7030A0"/>
                </a:solidFill>
                <a:latin typeface="Calibri" panose="020F0502020204030204" pitchFamily="34" charset="0"/>
                <a:cs typeface="B Nazanin" panose="00000400000000000000" pitchFamily="2" charset="-78"/>
              </a:rPr>
              <a:t>که می‌بایست توسط بخش خصوصی با نظارت عالیه سازمان‌های متولی دولتی (سازمان‌های دامپزشکی، شیلات، گمرک و توسعه تجارت) ایجاد شود کافی است به موارد ذیل اشاره شود:</a:t>
            </a:r>
          </a:p>
          <a:p>
            <a:pPr algn="just" rtl="1">
              <a:lnSpc>
                <a:spcPct val="115000"/>
              </a:lnSpc>
              <a:spcAft>
                <a:spcPts val="1000"/>
              </a:spcAft>
            </a:pPr>
            <a:r>
              <a:rPr lang="ar-SA" sz="2400" b="1" dirty="0">
                <a:solidFill>
                  <a:srgbClr val="7030A0"/>
                </a:solidFill>
                <a:latin typeface="Calibri" panose="020F0502020204030204" pitchFamily="34" charset="0"/>
                <a:cs typeface="B Nazanin" panose="00000400000000000000" pitchFamily="2" charset="-78"/>
              </a:rPr>
              <a:t>- </a:t>
            </a:r>
            <a:r>
              <a:rPr lang="ar-SA" sz="2400" b="1" dirty="0">
                <a:solidFill>
                  <a:srgbClr val="FF0000"/>
                </a:solidFill>
                <a:latin typeface="Calibri" panose="020F0502020204030204" pitchFamily="34" charset="0"/>
                <a:cs typeface="B Nazanin" panose="00000400000000000000" pitchFamily="2" charset="-78"/>
              </a:rPr>
              <a:t>شفافیت</a:t>
            </a:r>
            <a:r>
              <a:rPr lang="ar-SA" sz="2400" b="1" dirty="0">
                <a:solidFill>
                  <a:srgbClr val="7030A0"/>
                </a:solidFill>
                <a:latin typeface="Calibri" panose="020F0502020204030204" pitchFamily="34" charset="0"/>
                <a:cs typeface="B Nazanin" panose="00000400000000000000" pitchFamily="2" charset="-78"/>
              </a:rPr>
              <a:t> تبادل اطلاعات میان حلقه‌های مختلف زنجیره</a:t>
            </a:r>
          </a:p>
          <a:p>
            <a:pPr algn="just" rtl="1">
              <a:lnSpc>
                <a:spcPct val="115000"/>
              </a:lnSpc>
              <a:spcAft>
                <a:spcPts val="1000"/>
              </a:spcAft>
            </a:pPr>
            <a:r>
              <a:rPr lang="ar-SA" sz="2400" b="1" dirty="0">
                <a:solidFill>
                  <a:srgbClr val="7030A0"/>
                </a:solidFill>
                <a:latin typeface="Calibri" panose="020F0502020204030204" pitchFamily="34" charset="0"/>
                <a:cs typeface="B Nazanin" panose="00000400000000000000" pitchFamily="2" charset="-78"/>
              </a:rPr>
              <a:t>- توان </a:t>
            </a:r>
            <a:r>
              <a:rPr lang="ar-SA" sz="2400" b="1" dirty="0">
                <a:solidFill>
                  <a:srgbClr val="FF0000"/>
                </a:solidFill>
                <a:latin typeface="Calibri" panose="020F0502020204030204" pitchFamily="34" charset="0"/>
                <a:cs typeface="B Nazanin" panose="00000400000000000000" pitchFamily="2" charset="-78"/>
              </a:rPr>
              <a:t>مدیریت و سیاست گذاری </a:t>
            </a:r>
            <a:r>
              <a:rPr lang="ar-SA" sz="2400" b="1" dirty="0">
                <a:solidFill>
                  <a:srgbClr val="7030A0"/>
                </a:solidFill>
                <a:latin typeface="Calibri" panose="020F0502020204030204" pitchFamily="34" charset="0"/>
                <a:cs typeface="B Nazanin" panose="00000400000000000000" pitchFamily="2" charset="-78"/>
              </a:rPr>
              <a:t>تولید و عرضه </a:t>
            </a:r>
          </a:p>
          <a:p>
            <a:pPr algn="just" rtl="1">
              <a:lnSpc>
                <a:spcPct val="115000"/>
              </a:lnSpc>
              <a:spcAft>
                <a:spcPts val="1000"/>
              </a:spcAft>
            </a:pPr>
            <a:r>
              <a:rPr lang="ar-SA" sz="2400" b="1" dirty="0">
                <a:solidFill>
                  <a:srgbClr val="7030A0"/>
                </a:solidFill>
                <a:latin typeface="Calibri" panose="020F0502020204030204" pitchFamily="34" charset="0"/>
                <a:cs typeface="B Nazanin" panose="00000400000000000000" pitchFamily="2" charset="-78"/>
              </a:rPr>
              <a:t>- توان </a:t>
            </a:r>
            <a:r>
              <a:rPr lang="ar-SA" sz="2400" b="1" dirty="0">
                <a:solidFill>
                  <a:srgbClr val="FF0000"/>
                </a:solidFill>
                <a:latin typeface="Calibri" panose="020F0502020204030204" pitchFamily="34" charset="0"/>
                <a:cs typeface="B Nazanin" panose="00000400000000000000" pitchFamily="2" charset="-78"/>
              </a:rPr>
              <a:t>برندسازی و انجام نظارت‌های کیفی</a:t>
            </a:r>
            <a:r>
              <a:rPr lang="ar-SA" sz="2400" b="1" dirty="0">
                <a:solidFill>
                  <a:srgbClr val="7030A0"/>
                </a:solidFill>
                <a:latin typeface="Calibri" panose="020F0502020204030204" pitchFamily="34" charset="0"/>
                <a:cs typeface="B Nazanin" panose="00000400000000000000" pitchFamily="2" charset="-78"/>
              </a:rPr>
              <a:t> برتر (موضوع راهکار دوم پیشنهادی در بخش ۳)</a:t>
            </a:r>
          </a:p>
          <a:p>
            <a:pPr algn="just" rtl="1">
              <a:lnSpc>
                <a:spcPct val="115000"/>
              </a:lnSpc>
              <a:spcAft>
                <a:spcPts val="1000"/>
              </a:spcAft>
            </a:pPr>
            <a:r>
              <a:rPr lang="ar-SA" sz="2400" b="1" dirty="0">
                <a:solidFill>
                  <a:srgbClr val="7030A0"/>
                </a:solidFill>
                <a:latin typeface="Calibri" panose="020F0502020204030204" pitchFamily="34" charset="0"/>
                <a:cs typeface="B Nazanin" panose="00000400000000000000" pitchFamily="2" charset="-78"/>
              </a:rPr>
              <a:t>- ابزار کارآمد برای </a:t>
            </a:r>
            <a:r>
              <a:rPr lang="ar-SA" sz="2400" b="1" dirty="0">
                <a:solidFill>
                  <a:srgbClr val="FF0000"/>
                </a:solidFill>
                <a:latin typeface="Calibri" panose="020F0502020204030204" pitchFamily="34" charset="0"/>
                <a:cs typeface="B Nazanin" panose="00000400000000000000" pitchFamily="2" charset="-78"/>
              </a:rPr>
              <a:t>انطباق با استانداردهای برتر جهانی آبزیان </a:t>
            </a:r>
            <a:r>
              <a:rPr lang="ar-SA" sz="2400" b="1" dirty="0">
                <a:solidFill>
                  <a:srgbClr val="7030A0"/>
                </a:solidFill>
                <a:latin typeface="Calibri" panose="020F0502020204030204" pitchFamily="34" charset="0"/>
                <a:cs typeface="B Nazanin" panose="00000400000000000000" pitchFamily="2" charset="-78"/>
              </a:rPr>
              <a:t>(</a:t>
            </a:r>
            <a:r>
              <a:rPr lang="en-US" sz="2400" b="1" dirty="0">
                <a:solidFill>
                  <a:srgbClr val="7030A0"/>
                </a:solidFill>
                <a:latin typeface="Calibri" panose="020F0502020204030204" pitchFamily="34" charset="0"/>
                <a:cs typeface="B Nazanin" panose="00000400000000000000" pitchFamily="2" charset="-78"/>
              </a:rPr>
              <a:t>ASC، MSC، BAP </a:t>
            </a:r>
            <a:r>
              <a:rPr lang="ar-SA" sz="2400" b="1" dirty="0">
                <a:solidFill>
                  <a:srgbClr val="7030A0"/>
                </a:solidFill>
                <a:latin typeface="Calibri" panose="020F0502020204030204" pitchFamily="34" charset="0"/>
                <a:cs typeface="B Nazanin" panose="00000400000000000000" pitchFamily="2" charset="-78"/>
              </a:rPr>
              <a:t>و ... ) که به عنوان ضرورت و راهکار سوم از بخش ۳ بدان اشاره شد.</a:t>
            </a:r>
          </a:p>
          <a:p>
            <a:pPr algn="just" rtl="1">
              <a:lnSpc>
                <a:spcPct val="115000"/>
              </a:lnSpc>
              <a:spcAft>
                <a:spcPts val="1000"/>
              </a:spcAft>
            </a:pPr>
            <a:r>
              <a:rPr lang="ar-SA" sz="2400" b="1" dirty="0">
                <a:solidFill>
                  <a:srgbClr val="7030A0"/>
                </a:solidFill>
                <a:latin typeface="Calibri" panose="020F0502020204030204" pitchFamily="34" charset="0"/>
                <a:cs typeface="B Nazanin" panose="00000400000000000000" pitchFamily="2" charset="-78"/>
              </a:rPr>
              <a:t>- به عنوان ابزار اساسی تشکیل زنجیره تامین آبزیان کشور (مشکل بخش ۲ همین گزارش) و تشکیل </a:t>
            </a:r>
            <a:r>
              <a:rPr lang="ar-SA" sz="2400" b="1" dirty="0">
                <a:solidFill>
                  <a:srgbClr val="FF0000"/>
                </a:solidFill>
                <a:latin typeface="Calibri" panose="020F0502020204030204" pitchFamily="34" charset="0"/>
                <a:cs typeface="B Nazanin" panose="00000400000000000000" pitchFamily="2" charset="-78"/>
              </a:rPr>
              <a:t>کنسرسیوم صادرات آبزیان کشور</a:t>
            </a:r>
          </a:p>
          <a:p>
            <a:pPr algn="r" rtl="1"/>
            <a:endParaRPr lang="en-US" sz="1000" dirty="0"/>
          </a:p>
        </p:txBody>
      </p:sp>
    </p:spTree>
    <p:extLst>
      <p:ext uri="{BB962C8B-B14F-4D97-AF65-F5344CB8AC3E}">
        <p14:creationId xmlns:p14="http://schemas.microsoft.com/office/powerpoint/2010/main" val="41191100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 calcmode="lin" valueType="num">
                                      <p:cBhvr additive="base">
                                        <p:cTn id="4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042805-CDE1-49FD-A1B6-7BB2BF4E5632}"/>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1A1DABA8-3C31-4919-8B4D-974C07F48DFB}"/>
              </a:ext>
            </a:extLst>
          </p:cNvPr>
          <p:cNvSpPr>
            <a:spLocks noGrp="1"/>
          </p:cNvSpPr>
          <p:nvPr>
            <p:ph type="title"/>
          </p:nvPr>
        </p:nvSpPr>
        <p:spPr>
          <a:xfrm>
            <a:off x="838198" y="153010"/>
            <a:ext cx="10515600" cy="1325563"/>
          </a:xfrm>
        </p:spPr>
        <p:txBody>
          <a:bodyPr>
            <a:noAutofit/>
          </a:bodyPr>
          <a:lstStyle/>
          <a:p>
            <a:pPr algn="ctr" rtl="1"/>
            <a:r>
              <a:rPr lang="fa-IR" sz="2800" dirty="0">
                <a:solidFill>
                  <a:srgbClr val="002060"/>
                </a:solidFill>
                <a:effectLst/>
                <a:latin typeface="Calibri" panose="020F0502020204030204" pitchFamily="34" charset="0"/>
                <a:ea typeface="Calibri" panose="020F0502020204030204" pitchFamily="34" charset="0"/>
                <a:cs typeface="B Titr" panose="00000700000000000000" pitchFamily="2" charset="-78"/>
              </a:rPr>
              <a:t>مهمترین چالش‌های تجارت آبزیان و راهکارهای رفع آنها</a:t>
            </a:r>
            <a:endParaRPr lang="en-US" sz="2800" dirty="0">
              <a:solidFill>
                <a:srgbClr val="002060"/>
              </a:solidFill>
              <a:cs typeface="B Titr" panose="00000700000000000000" pitchFamily="2" charset="-78"/>
            </a:endParaRPr>
          </a:p>
        </p:txBody>
      </p:sp>
      <p:sp>
        <p:nvSpPr>
          <p:cNvPr id="3" name="Content Placeholder 2">
            <a:extLst>
              <a:ext uri="{FF2B5EF4-FFF2-40B4-BE49-F238E27FC236}">
                <a16:creationId xmlns:a16="http://schemas.microsoft.com/office/drawing/2014/main" id="{F18936AE-7168-419E-818B-4E97A9C07AC0}"/>
              </a:ext>
            </a:extLst>
          </p:cNvPr>
          <p:cNvSpPr>
            <a:spLocks noGrp="1"/>
          </p:cNvSpPr>
          <p:nvPr>
            <p:ph idx="1"/>
          </p:nvPr>
        </p:nvSpPr>
        <p:spPr>
          <a:xfrm>
            <a:off x="757766" y="966445"/>
            <a:ext cx="10676467" cy="2880987"/>
          </a:xfrm>
        </p:spPr>
        <p:txBody>
          <a:bodyPr>
            <a:normAutofit fontScale="85000" lnSpcReduction="20000"/>
          </a:bodyPr>
          <a:lstStyle/>
          <a:p>
            <a:pPr algn="just" rtl="1">
              <a:lnSpc>
                <a:spcPct val="107000"/>
              </a:lnSpc>
              <a:buFont typeface="Symbol" panose="05050102010706020507" pitchFamily="18" charset="2"/>
              <a:buChar char=""/>
            </a:pPr>
            <a:r>
              <a:rPr lang="ar-SA" sz="2800" b="1" u="sng" dirty="0">
                <a:latin typeface="Calibri" panose="020F0502020204030204" pitchFamily="34" charset="0"/>
                <a:cs typeface="B Mitra" panose="00000400000000000000" pitchFamily="2" charset="-78"/>
              </a:rPr>
              <a:t>5) خرد بودن واحدها در تمام بخش های زنجیره</a:t>
            </a:r>
          </a:p>
          <a:p>
            <a:pPr algn="just" rtl="1">
              <a:lnSpc>
                <a:spcPct val="107000"/>
              </a:lnSpc>
              <a:buFont typeface="Symbol" panose="05050102010706020507" pitchFamily="18" charset="2"/>
              <a:buChar char=""/>
            </a:pPr>
            <a:r>
              <a:rPr lang="ar-SA" sz="2800" dirty="0">
                <a:latin typeface="Calibri" panose="020F0502020204030204" pitchFamily="34" charset="0"/>
                <a:cs typeface="B Mitra" panose="00000400000000000000" pitchFamily="2" charset="-78"/>
              </a:rPr>
              <a:t>به طور کلی این مشکل در بخش کشاورزی و سایر زیر بخش‌های اقتصادی کشور وجود دارد و واحدهای کوچک مقیاس علیرغم مزیت‌های خود از نظر قیمت تمام شده محصول و یکنواختی آن دچار مشکل هستند.</a:t>
            </a:r>
          </a:p>
          <a:p>
            <a:pPr algn="just" rtl="1">
              <a:lnSpc>
                <a:spcPct val="107000"/>
              </a:lnSpc>
              <a:buFont typeface="Symbol" panose="05050102010706020507" pitchFamily="18" charset="2"/>
              <a:buChar char=""/>
            </a:pPr>
            <a:r>
              <a:rPr lang="ar-SA" sz="2800" dirty="0">
                <a:latin typeface="Calibri" panose="020F0502020204030204" pitchFamily="34" charset="0"/>
                <a:cs typeface="B Mitra" panose="00000400000000000000" pitchFamily="2" charset="-78"/>
              </a:rPr>
              <a:t>این سبب می‌گردد که هزینه سربار در تمام بخش‌ها از مراکز تکثیر و تولید لارو و بچه ماهی تا مزارع پرورشی، تولید کنندگان خوراک، واحدهای صنعتی نظیر صنایع کنسرو و شرکت‌های خدماتی، واحدهای فرآوری و حتی صادر کنندگان متعدد و خرد بالا باشد.</a:t>
            </a:r>
          </a:p>
          <a:p>
            <a:pPr algn="just" rtl="1">
              <a:lnSpc>
                <a:spcPct val="107000"/>
              </a:lnSpc>
              <a:buFont typeface="Symbol" panose="05050102010706020507" pitchFamily="18" charset="2"/>
              <a:buChar char=""/>
            </a:pPr>
            <a:r>
              <a:rPr lang="ar-SA" sz="2800" dirty="0">
                <a:latin typeface="Calibri" panose="020F0502020204030204" pitchFamily="34" charset="0"/>
                <a:cs typeface="B Mitra" panose="00000400000000000000" pitchFamily="2" charset="-78"/>
              </a:rPr>
              <a:t>بالا رفتن قیمت تمام شده علاوه بر غیر اقتصادی شدن واحدهای تولیدی تجارت را نیز با مشکل مواجه می‌سازد.</a:t>
            </a:r>
          </a:p>
          <a:p>
            <a:pPr marL="0" lvl="0" indent="0" algn="just" rtl="1">
              <a:lnSpc>
                <a:spcPct val="107000"/>
              </a:lnSpc>
              <a:spcAft>
                <a:spcPts val="800"/>
              </a:spcAft>
              <a:buNone/>
            </a:pPr>
            <a:endParaRPr lang="en-US" sz="2800" dirty="0">
              <a:effectLst/>
              <a:latin typeface="Calibri" panose="020F0502020204030204" pitchFamily="34" charset="0"/>
              <a:ea typeface="Calibri" panose="020F0502020204030204" pitchFamily="34" charset="0"/>
              <a:cs typeface="Arial" panose="020B0604020202020204" pitchFamily="34" charset="0"/>
            </a:endParaRPr>
          </a:p>
          <a:p>
            <a:endParaRPr lang="en-US" sz="2800" dirty="0"/>
          </a:p>
        </p:txBody>
      </p:sp>
      <p:sp>
        <p:nvSpPr>
          <p:cNvPr id="5" name="Content Placeholder 2">
            <a:extLst>
              <a:ext uri="{FF2B5EF4-FFF2-40B4-BE49-F238E27FC236}">
                <a16:creationId xmlns:a16="http://schemas.microsoft.com/office/drawing/2014/main" id="{8DAC07EB-4954-4840-B346-21593A72E386}"/>
              </a:ext>
            </a:extLst>
          </p:cNvPr>
          <p:cNvSpPr txBox="1">
            <a:spLocks/>
          </p:cNvSpPr>
          <p:nvPr/>
        </p:nvSpPr>
        <p:spPr>
          <a:xfrm>
            <a:off x="700934" y="3782860"/>
            <a:ext cx="10790129" cy="2880987"/>
          </a:xfrm>
          <a:prstGeom prst="rect">
            <a:avLst/>
          </a:prstGeom>
          <a:effectLst>
            <a:glow rad="63500">
              <a:schemeClr val="accent2">
                <a:satMod val="175000"/>
                <a:alpha val="40000"/>
              </a:schemeClr>
            </a:glow>
          </a:effectLst>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rtl="1">
              <a:lnSpc>
                <a:spcPct val="115000"/>
              </a:lnSpc>
              <a:spcAft>
                <a:spcPts val="1000"/>
              </a:spcAft>
            </a:pPr>
            <a:r>
              <a:rPr lang="ar-SA" sz="2400" b="1" u="sng" dirty="0">
                <a:solidFill>
                  <a:srgbClr val="7030A0"/>
                </a:solidFill>
                <a:effectLst/>
                <a:latin typeface="Calibri" panose="020F0502020204030204" pitchFamily="34" charset="0"/>
                <a:ea typeface="Calibri" panose="020F0502020204030204" pitchFamily="34" charset="0"/>
                <a:cs typeface="B Nazanin" panose="00000400000000000000" pitchFamily="2" charset="-78"/>
              </a:rPr>
              <a:t>راهکار:</a:t>
            </a:r>
            <a:endParaRPr lang="en-US" sz="2400" dirty="0">
              <a:solidFill>
                <a:srgbClr val="7030A0"/>
              </a:solidFill>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ar-SA" sz="2400" b="1" dirty="0">
                <a:solidFill>
                  <a:srgbClr val="7030A0"/>
                </a:solidFill>
                <a:latin typeface="Calibri" panose="020F0502020204030204" pitchFamily="34" charset="0"/>
                <a:cs typeface="B Nazanin" panose="00000400000000000000" pitchFamily="2" charset="-78"/>
              </a:rPr>
              <a:t>1</a:t>
            </a:r>
            <a:r>
              <a:rPr lang="fa-IR" sz="2400" b="1" dirty="0">
                <a:solidFill>
                  <a:srgbClr val="7030A0"/>
                </a:solidFill>
                <a:latin typeface="Calibri" panose="020F0502020204030204" pitchFamily="34" charset="0"/>
                <a:cs typeface="B Nazanin" panose="00000400000000000000" pitchFamily="2" charset="-78"/>
              </a:rPr>
              <a:t>)</a:t>
            </a:r>
            <a:r>
              <a:rPr lang="ar-SA" sz="2400" b="1" dirty="0">
                <a:solidFill>
                  <a:srgbClr val="7030A0"/>
                </a:solidFill>
                <a:latin typeface="Calibri" panose="020F0502020204030204" pitchFamily="34" charset="0"/>
                <a:cs typeface="B Nazanin" panose="00000400000000000000" pitchFamily="2" charset="-78"/>
              </a:rPr>
              <a:t> برای واحدهای موجود، زمینه‌سازی و برنامه‌ریزی برای تجمیع و همکاری با یکدیگر در قالب زنجیره سازی تولید که در بخش‌های قبلی مورد اشاره قرار گرفت. </a:t>
            </a:r>
          </a:p>
          <a:p>
            <a:pPr algn="just" rtl="1">
              <a:lnSpc>
                <a:spcPct val="115000"/>
              </a:lnSpc>
              <a:spcAft>
                <a:spcPts val="1000"/>
              </a:spcAft>
            </a:pPr>
            <a:r>
              <a:rPr lang="ar-SA" sz="2400" b="1" dirty="0">
                <a:solidFill>
                  <a:srgbClr val="7030A0"/>
                </a:solidFill>
                <a:latin typeface="Calibri" panose="020F0502020204030204" pitchFamily="34" charset="0"/>
                <a:cs typeface="B Nazanin" panose="00000400000000000000" pitchFamily="2" charset="-78"/>
              </a:rPr>
              <a:t>2</a:t>
            </a:r>
            <a:r>
              <a:rPr lang="fa-IR" sz="2400" b="1" dirty="0">
                <a:solidFill>
                  <a:srgbClr val="7030A0"/>
                </a:solidFill>
                <a:latin typeface="Calibri" panose="020F0502020204030204" pitchFamily="34" charset="0"/>
                <a:cs typeface="B Nazanin" panose="00000400000000000000" pitchFamily="2" charset="-78"/>
              </a:rPr>
              <a:t>)</a:t>
            </a:r>
            <a:r>
              <a:rPr lang="ar-SA" sz="2400" b="1" dirty="0">
                <a:solidFill>
                  <a:srgbClr val="7030A0"/>
                </a:solidFill>
                <a:latin typeface="Calibri" panose="020F0502020204030204" pitchFamily="34" charset="0"/>
                <a:cs typeface="B Nazanin" panose="00000400000000000000" pitchFamily="2" charset="-78"/>
              </a:rPr>
              <a:t> برای واحدهای جدیدالاحداث اصلاح روش‌های واگذاری مجوزها و توجه به حداقل ظرفیت‌ها مورد توجه قرار گیرد.</a:t>
            </a:r>
          </a:p>
          <a:p>
            <a:pPr algn="r" rtl="1"/>
            <a:endParaRPr lang="en-US" sz="1000" dirty="0"/>
          </a:p>
        </p:txBody>
      </p:sp>
    </p:spTree>
    <p:extLst>
      <p:ext uri="{BB962C8B-B14F-4D97-AF65-F5344CB8AC3E}">
        <p14:creationId xmlns:p14="http://schemas.microsoft.com/office/powerpoint/2010/main" val="13188472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042805-CDE1-49FD-A1B6-7BB2BF4E5632}"/>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1A1DABA8-3C31-4919-8B4D-974C07F48DFB}"/>
              </a:ext>
            </a:extLst>
          </p:cNvPr>
          <p:cNvSpPr>
            <a:spLocks noGrp="1"/>
          </p:cNvSpPr>
          <p:nvPr>
            <p:ph type="title"/>
          </p:nvPr>
        </p:nvSpPr>
        <p:spPr>
          <a:xfrm>
            <a:off x="838198" y="153010"/>
            <a:ext cx="10515600" cy="1325563"/>
          </a:xfrm>
        </p:spPr>
        <p:txBody>
          <a:bodyPr>
            <a:noAutofit/>
          </a:bodyPr>
          <a:lstStyle/>
          <a:p>
            <a:pPr algn="ctr" rtl="1"/>
            <a:r>
              <a:rPr lang="fa-IR" sz="2800" dirty="0">
                <a:solidFill>
                  <a:srgbClr val="002060"/>
                </a:solidFill>
                <a:effectLst/>
                <a:latin typeface="Calibri" panose="020F0502020204030204" pitchFamily="34" charset="0"/>
                <a:ea typeface="Calibri" panose="020F0502020204030204" pitchFamily="34" charset="0"/>
                <a:cs typeface="B Titr" panose="00000700000000000000" pitchFamily="2" charset="-78"/>
              </a:rPr>
              <a:t>مهمترین چالش‌های تجارت آبزیان و راهکارهای رفع آنها</a:t>
            </a:r>
            <a:endParaRPr lang="en-US" sz="2800" dirty="0">
              <a:solidFill>
                <a:srgbClr val="002060"/>
              </a:solidFill>
              <a:cs typeface="B Titr" panose="00000700000000000000" pitchFamily="2" charset="-78"/>
            </a:endParaRPr>
          </a:p>
        </p:txBody>
      </p:sp>
      <p:sp>
        <p:nvSpPr>
          <p:cNvPr id="3" name="Content Placeholder 2">
            <a:extLst>
              <a:ext uri="{FF2B5EF4-FFF2-40B4-BE49-F238E27FC236}">
                <a16:creationId xmlns:a16="http://schemas.microsoft.com/office/drawing/2014/main" id="{F18936AE-7168-419E-818B-4E97A9C07AC0}"/>
              </a:ext>
            </a:extLst>
          </p:cNvPr>
          <p:cNvSpPr>
            <a:spLocks noGrp="1"/>
          </p:cNvSpPr>
          <p:nvPr>
            <p:ph idx="1"/>
          </p:nvPr>
        </p:nvSpPr>
        <p:spPr>
          <a:xfrm>
            <a:off x="757766" y="966445"/>
            <a:ext cx="10676467" cy="2880987"/>
          </a:xfrm>
        </p:spPr>
        <p:txBody>
          <a:bodyPr>
            <a:normAutofit fontScale="92500"/>
          </a:bodyPr>
          <a:lstStyle/>
          <a:p>
            <a:pPr algn="just" rtl="1">
              <a:lnSpc>
                <a:spcPct val="107000"/>
              </a:lnSpc>
              <a:buFont typeface="Symbol" panose="05050102010706020507" pitchFamily="18" charset="2"/>
              <a:buChar char=""/>
            </a:pPr>
            <a:r>
              <a:rPr lang="ar-SA" sz="2800" b="1" u="sng" dirty="0">
                <a:latin typeface="Calibri" panose="020F0502020204030204" pitchFamily="34" charset="0"/>
                <a:cs typeface="B Mitra" panose="00000400000000000000" pitchFamily="2" charset="-78"/>
              </a:rPr>
              <a:t>6) پایین بودن ضریب نفوذ دانش در فرایند تولید و عرضه آبزیان</a:t>
            </a:r>
          </a:p>
          <a:p>
            <a:pPr algn="just" rtl="1">
              <a:lnSpc>
                <a:spcPct val="107000"/>
              </a:lnSpc>
              <a:buFont typeface="Symbol" panose="05050102010706020507" pitchFamily="18" charset="2"/>
              <a:buChar char=""/>
            </a:pPr>
            <a:r>
              <a:rPr lang="ar-SA" sz="2800" dirty="0">
                <a:latin typeface="Calibri" panose="020F0502020204030204" pitchFamily="34" charset="0"/>
                <a:cs typeface="B Mitra" panose="00000400000000000000" pitchFamily="2" charset="-78"/>
              </a:rPr>
              <a:t>همانند بسیاری از بخش‌های دیگر کشاورزی کشور، میزان بهره‌وری در تمامی حلقه‌های زنجیره تامین آبزیان پایین و قیمت تمام شده بالاست. علاوه بر کوچک مقیاس بودن واحدها و شکل نگرفتن زنجیره که در قبل مورد اشاره قرار گرفت، عدم استفاده از دانش روز (و یا به عبارت دقیق‌تر ضعف در بهره‌برداری از دانش جدید) عامل مهم دیگری است که به عنوان چالش تجارت آبزیان ایران محسوب می‌گردد چرا که گران تمام شدن تولید و بالا بودن قیمت تمام شده عامل محدود کننده مهمی در فروش و عرضه داخلی و صادراتی است.</a:t>
            </a:r>
          </a:p>
          <a:p>
            <a:pPr marL="0" lvl="0" indent="0" algn="just" rtl="1">
              <a:lnSpc>
                <a:spcPct val="107000"/>
              </a:lnSpc>
              <a:spcAft>
                <a:spcPts val="800"/>
              </a:spcAft>
              <a:buNone/>
            </a:pPr>
            <a:endParaRPr lang="en-US" sz="2800" dirty="0">
              <a:effectLst/>
              <a:latin typeface="Calibri" panose="020F0502020204030204" pitchFamily="34" charset="0"/>
              <a:ea typeface="Calibri" panose="020F0502020204030204" pitchFamily="34" charset="0"/>
              <a:cs typeface="Arial" panose="020B0604020202020204" pitchFamily="34" charset="0"/>
            </a:endParaRPr>
          </a:p>
          <a:p>
            <a:endParaRPr lang="en-US" sz="2800" dirty="0"/>
          </a:p>
        </p:txBody>
      </p:sp>
      <p:sp>
        <p:nvSpPr>
          <p:cNvPr id="5" name="Content Placeholder 2">
            <a:extLst>
              <a:ext uri="{FF2B5EF4-FFF2-40B4-BE49-F238E27FC236}">
                <a16:creationId xmlns:a16="http://schemas.microsoft.com/office/drawing/2014/main" id="{8DAC07EB-4954-4840-B346-21593A72E386}"/>
              </a:ext>
            </a:extLst>
          </p:cNvPr>
          <p:cNvSpPr txBox="1">
            <a:spLocks/>
          </p:cNvSpPr>
          <p:nvPr/>
        </p:nvSpPr>
        <p:spPr>
          <a:xfrm>
            <a:off x="700934" y="3782860"/>
            <a:ext cx="10790129" cy="2880987"/>
          </a:xfrm>
          <a:prstGeom prst="rect">
            <a:avLst/>
          </a:prstGeom>
          <a:effectLst>
            <a:glow rad="63500">
              <a:schemeClr val="accent2">
                <a:satMod val="175000"/>
                <a:alpha val="40000"/>
              </a:schemeClr>
            </a:glow>
          </a:effectLst>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rtl="1">
              <a:lnSpc>
                <a:spcPct val="115000"/>
              </a:lnSpc>
              <a:spcAft>
                <a:spcPts val="1000"/>
              </a:spcAft>
            </a:pPr>
            <a:r>
              <a:rPr lang="ar-SA" sz="2400" b="1" u="sng" dirty="0">
                <a:solidFill>
                  <a:srgbClr val="7030A0"/>
                </a:solidFill>
                <a:effectLst/>
                <a:latin typeface="Calibri" panose="020F0502020204030204" pitchFamily="34" charset="0"/>
                <a:ea typeface="Calibri" panose="020F0502020204030204" pitchFamily="34" charset="0"/>
                <a:cs typeface="B Nazanin" panose="00000400000000000000" pitchFamily="2" charset="-78"/>
              </a:rPr>
              <a:t>راهکار:</a:t>
            </a:r>
            <a:endParaRPr lang="en-US" sz="2400" dirty="0">
              <a:solidFill>
                <a:srgbClr val="7030A0"/>
              </a:solidFill>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ar-SA" sz="2400" b="1" dirty="0">
                <a:solidFill>
                  <a:srgbClr val="7030A0"/>
                </a:solidFill>
                <a:latin typeface="Calibri" panose="020F0502020204030204" pitchFamily="34" charset="0"/>
                <a:cs typeface="B Nazanin" panose="00000400000000000000" pitchFamily="2" charset="-78"/>
              </a:rPr>
              <a:t>1</a:t>
            </a:r>
            <a:r>
              <a:rPr lang="fa-IR" sz="2400" b="1" dirty="0">
                <a:solidFill>
                  <a:srgbClr val="7030A0"/>
                </a:solidFill>
                <a:latin typeface="Calibri" panose="020F0502020204030204" pitchFamily="34" charset="0"/>
                <a:cs typeface="B Nazanin" panose="00000400000000000000" pitchFamily="2" charset="-78"/>
              </a:rPr>
              <a:t>)</a:t>
            </a:r>
            <a:r>
              <a:rPr lang="ar-SA" sz="2400" b="1" dirty="0">
                <a:solidFill>
                  <a:srgbClr val="7030A0"/>
                </a:solidFill>
                <a:latin typeface="Calibri" panose="020F0502020204030204" pitchFamily="34" charset="0"/>
                <a:cs typeface="B Nazanin" panose="00000400000000000000" pitchFamily="2" charset="-78"/>
              </a:rPr>
              <a:t> زنجیره سازی و شکل دادن اصولی زنجیره تامین صنعت که می‌تواند امکان توانمندسازی واحدهای خرد را برای استخدام و به کارگیری کارشناسان خارجی و یا تجهیزات و امکانات روزآمد و نیز آموزش و ارتقای دانش فنی بهره‌برداران را فراهم کند.</a:t>
            </a:r>
          </a:p>
          <a:p>
            <a:pPr algn="just" rtl="1">
              <a:lnSpc>
                <a:spcPct val="115000"/>
              </a:lnSpc>
              <a:spcAft>
                <a:spcPts val="1000"/>
              </a:spcAft>
            </a:pPr>
            <a:r>
              <a:rPr lang="ar-SA" sz="2400" b="1" dirty="0">
                <a:solidFill>
                  <a:srgbClr val="7030A0"/>
                </a:solidFill>
                <a:latin typeface="Calibri" panose="020F0502020204030204" pitchFamily="34" charset="0"/>
                <a:cs typeface="B Nazanin" panose="00000400000000000000" pitchFamily="2" charset="-78"/>
              </a:rPr>
              <a:t>2</a:t>
            </a:r>
            <a:r>
              <a:rPr lang="fa-IR" sz="2400" b="1" dirty="0">
                <a:solidFill>
                  <a:srgbClr val="7030A0"/>
                </a:solidFill>
                <a:latin typeface="Calibri" panose="020F0502020204030204" pitchFamily="34" charset="0"/>
                <a:cs typeface="B Nazanin" panose="00000400000000000000" pitchFamily="2" charset="-78"/>
              </a:rPr>
              <a:t>)</a:t>
            </a:r>
            <a:r>
              <a:rPr lang="ar-SA" sz="2400" b="1" dirty="0">
                <a:solidFill>
                  <a:srgbClr val="7030A0"/>
                </a:solidFill>
                <a:latin typeface="Calibri" panose="020F0502020204030204" pitchFamily="34" charset="0"/>
                <a:cs typeface="B Nazanin" panose="00000400000000000000" pitchFamily="2" charset="-78"/>
              </a:rPr>
              <a:t> هدایت کمک‌های مالی و مشوق‌های دولتی به سمت بهره و شدن بخش خصوصی و بهبود ساختار (تجهیزات، تغییر در فرایند تولید/ از جمله ایجاد نرسری، بهبود کیفیت غذا و ...) ترجیحاً از طریق زنجیره.</a:t>
            </a:r>
          </a:p>
          <a:p>
            <a:pPr algn="r" rtl="1"/>
            <a:endParaRPr lang="en-US" sz="1000" dirty="0"/>
          </a:p>
        </p:txBody>
      </p:sp>
    </p:spTree>
    <p:extLst>
      <p:ext uri="{BB962C8B-B14F-4D97-AF65-F5344CB8AC3E}">
        <p14:creationId xmlns:p14="http://schemas.microsoft.com/office/powerpoint/2010/main" val="31710151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204D9B-3676-4398-8E3F-08E9A85E19C9}"/>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7B2C5A33-2960-4D4F-A08E-0818DB935DBE}"/>
              </a:ext>
            </a:extLst>
          </p:cNvPr>
          <p:cNvSpPr>
            <a:spLocks noGrp="1"/>
          </p:cNvSpPr>
          <p:nvPr>
            <p:ph type="title"/>
          </p:nvPr>
        </p:nvSpPr>
        <p:spPr>
          <a:xfrm>
            <a:off x="677334" y="1966587"/>
            <a:ext cx="8596668" cy="4083484"/>
          </a:xfrm>
        </p:spPr>
        <p:txBody>
          <a:bodyPr>
            <a:normAutofit/>
          </a:bodyPr>
          <a:lstStyle/>
          <a:p>
            <a:pPr algn="ctr"/>
            <a:r>
              <a:rPr lang="fa-IR" sz="5400" dirty="0">
                <a:solidFill>
                  <a:srgbClr val="002060"/>
                </a:solidFill>
                <a:cs typeface="B Titr" panose="00000700000000000000" pitchFamily="2" charset="-78"/>
              </a:rPr>
              <a:t>با تشکر از حسن توجه شما</a:t>
            </a:r>
            <a:br>
              <a:rPr lang="fa-IR" sz="4400" dirty="0">
                <a:solidFill>
                  <a:srgbClr val="002060"/>
                </a:solidFill>
                <a:cs typeface="B Titr" panose="00000700000000000000" pitchFamily="2" charset="-78"/>
              </a:rPr>
            </a:br>
            <a:br>
              <a:rPr lang="fa-IR" sz="4400" dirty="0">
                <a:solidFill>
                  <a:srgbClr val="002060"/>
                </a:solidFill>
                <a:cs typeface="B Titr" panose="00000700000000000000" pitchFamily="2" charset="-78"/>
              </a:rPr>
            </a:br>
            <a:br>
              <a:rPr lang="fa-IR" sz="4400" dirty="0">
                <a:solidFill>
                  <a:srgbClr val="002060"/>
                </a:solidFill>
                <a:cs typeface="B Titr" panose="00000700000000000000" pitchFamily="2" charset="-78"/>
              </a:rPr>
            </a:br>
            <a:br>
              <a:rPr lang="fa-IR" sz="4400" dirty="0">
                <a:solidFill>
                  <a:srgbClr val="002060"/>
                </a:solidFill>
                <a:cs typeface="B Titr" panose="00000700000000000000" pitchFamily="2" charset="-78"/>
              </a:rPr>
            </a:br>
            <a:r>
              <a:rPr lang="fa-IR" sz="2800" dirty="0">
                <a:solidFill>
                  <a:srgbClr val="002060"/>
                </a:solidFill>
                <a:cs typeface="B Titr" panose="00000700000000000000" pitchFamily="2" charset="-78"/>
              </a:rPr>
              <a:t>پایان</a:t>
            </a:r>
            <a:endParaRPr lang="en-US" sz="4400" dirty="0">
              <a:solidFill>
                <a:srgbClr val="002060"/>
              </a:solidFill>
            </a:endParaRPr>
          </a:p>
        </p:txBody>
      </p:sp>
    </p:spTree>
    <p:extLst>
      <p:ext uri="{BB962C8B-B14F-4D97-AF65-F5344CB8AC3E}">
        <p14:creationId xmlns:p14="http://schemas.microsoft.com/office/powerpoint/2010/main" val="41326118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250</TotalTime>
  <Words>3533</Words>
  <Application>Microsoft Office PowerPoint</Application>
  <PresentationFormat>Widescreen</PresentationFormat>
  <Paragraphs>1083</Paragraphs>
  <Slides>28</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28</vt:i4>
      </vt:variant>
    </vt:vector>
  </HeadingPairs>
  <TitlesOfParts>
    <vt:vector size="40" baseType="lpstr">
      <vt:lpstr>Microsoft YaHei</vt:lpstr>
      <vt:lpstr>2  Titr</vt:lpstr>
      <vt:lpstr>Arial</vt:lpstr>
      <vt:lpstr>B Mitra</vt:lpstr>
      <vt:lpstr>B Nazanin</vt:lpstr>
      <vt:lpstr>B Titr</vt:lpstr>
      <vt:lpstr>Calibri</vt:lpstr>
      <vt:lpstr>Calibri Light</vt:lpstr>
      <vt:lpstr>Symbol</vt:lpstr>
      <vt:lpstr>Trebuchet MS</vt:lpstr>
      <vt:lpstr>Wingdings 3</vt:lpstr>
      <vt:lpstr>Facet</vt:lpstr>
      <vt:lpstr>آخرین وضعیت صادرات محصولات شیلاتی کشور ظرفیت ها، چالش ها و راهکارهای توسعه</vt:lpstr>
      <vt:lpstr> بر اساس گزارش مجله GLOBEFISH 4  January-June 2024 ارزش تجارت آبزیان جهان در سال 2024 181.7 میلیارد دلار بوده است. این رقم در سال 2022 نزدیک به 148 میلیارد دلار بوده که رشد قابل توجه 22 درصدی تجارت آبزیان در جهان را در طی این دو سال نشان می دهد.</vt:lpstr>
      <vt:lpstr>به منظور بررسی جایگاه تجارت آبزیان در بین کالاهای مشابه در مقام مقایسه، ارزش تجارت جهانی انواع گوشت شامل گوشت قرمز و گوشت ماکیان را مورد توجه قرار می دهیم. در سال 2022 مجموع میزان ارزش معاملاتی انواع گوشت قرمز و ماکیان برابر 163.2 میلیارد دلار بوده است که نسبت به سال 2021 تنها 7 % رشد داشته است. اما آبزیان با 147.9 میلیارد دلار رشد بالاتری نسبت به سال قبل با عدد 10.4 % به ثبت رسانده است.  </vt:lpstr>
      <vt:lpstr>PowerPoint Presentation</vt:lpstr>
      <vt:lpstr>مروری کلی بر آمار صادرات آبزیان جمهوری اسلامی ایران در سال 1402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مهمترین چالش‌های تجارت آبزیان و راهکارهای رفع آنها</vt:lpstr>
      <vt:lpstr>مهمترین چالش‌های تجارت آبزیان و راهکارهای رفع آنها</vt:lpstr>
      <vt:lpstr>مهمترین چالش‌های تجارت آبزیان و راهکارهای رفع آنها</vt:lpstr>
      <vt:lpstr>مهمترین چالش‌های تجارت آبزیان و راهکارهای رفع آنها</vt:lpstr>
      <vt:lpstr>مهمترین چالش‌های تجارت آبزیان و راهکارهای رفع آنها</vt:lpstr>
      <vt:lpstr>مهمترین چالش‌های تجارت آبزیان و راهکارهای رفع آنها</vt:lpstr>
      <vt:lpstr>مهمترین چالش‌های تجارت آبزیان و راهکارهای رفع آنها</vt:lpstr>
      <vt:lpstr>مهمترین چالش‌های تجارت آبزیان و راهکارهای رفع آنها</vt:lpstr>
      <vt:lpstr>با تشکر از حسن توجه شما    پایان</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بر اساس گزارش مجله GLOBEFISH ………..  ارزش تجارت آبزیان جهان در سال 2024 181.7 میلیارد دلار بوده است. این رقم در سال 2022 نزدیک به 148 میلیارد دلار بوده که رشد قابل توجه 22 درصدی تجارت آبزیان در جهان را در طی این دو سال نشان می دهد.</dc:title>
  <dc:creator>ABZYAN</dc:creator>
  <cp:lastModifiedBy>ABZYAN</cp:lastModifiedBy>
  <cp:revision>71</cp:revision>
  <dcterms:created xsi:type="dcterms:W3CDTF">2025-02-25T10:49:09Z</dcterms:created>
  <dcterms:modified xsi:type="dcterms:W3CDTF">2025-03-01T12:17:25Z</dcterms:modified>
</cp:coreProperties>
</file>