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1.jpg" ContentType="image/jpg"/>
  <Override PartName="/ppt/tags/tag1.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7" r:id="rId1"/>
  </p:sldMasterIdLst>
  <p:notesMasterIdLst>
    <p:notesMasterId r:id="rId32"/>
  </p:notesMasterIdLst>
  <p:sldIdLst>
    <p:sldId id="256" r:id="rId2"/>
    <p:sldId id="318" r:id="rId3"/>
    <p:sldId id="312" r:id="rId4"/>
    <p:sldId id="313" r:id="rId5"/>
    <p:sldId id="314" r:id="rId6"/>
    <p:sldId id="315" r:id="rId7"/>
    <p:sldId id="316" r:id="rId8"/>
    <p:sldId id="317" r:id="rId9"/>
    <p:sldId id="257" r:id="rId10"/>
    <p:sldId id="258" r:id="rId11"/>
    <p:sldId id="259" r:id="rId12"/>
    <p:sldId id="302" r:id="rId13"/>
    <p:sldId id="308" r:id="rId14"/>
    <p:sldId id="260" r:id="rId15"/>
    <p:sldId id="261" r:id="rId16"/>
    <p:sldId id="262" r:id="rId17"/>
    <p:sldId id="263" r:id="rId18"/>
    <p:sldId id="264" r:id="rId19"/>
    <p:sldId id="303" r:id="rId20"/>
    <p:sldId id="304" r:id="rId21"/>
    <p:sldId id="305" r:id="rId22"/>
    <p:sldId id="306" r:id="rId23"/>
    <p:sldId id="307" r:id="rId24"/>
    <p:sldId id="309" r:id="rId25"/>
    <p:sldId id="287" r:id="rId26"/>
    <p:sldId id="296" r:id="rId27"/>
    <p:sldId id="297" r:id="rId28"/>
    <p:sldId id="311" r:id="rId29"/>
    <p:sldId id="310" r:id="rId30"/>
    <p:sldId id="301" r:id="rId31"/>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autoAdjust="0"/>
  </p:normalViewPr>
  <p:slideViewPr>
    <p:cSldViewPr>
      <p:cViewPr varScale="1">
        <p:scale>
          <a:sx n="98" d="100"/>
          <a:sy n="98" d="100"/>
        </p:scale>
        <p:origin x="82" y="101"/>
      </p:cViewPr>
      <p:guideLst>
        <p:guide orient="horz" pos="2880"/>
        <p:guide pos="2160"/>
      </p:guideLst>
    </p:cSldViewPr>
  </p:slideViewPr>
  <p:outlineViewPr>
    <p:cViewPr>
      <p:scale>
        <a:sx n="33" d="100"/>
        <a:sy n="33" d="100"/>
      </p:scale>
      <p:origin x="0" y="-2532"/>
    </p:cViewPr>
  </p:outlineViewPr>
  <p:notesTextViewPr>
    <p:cViewPr>
      <p:scale>
        <a:sx n="100" d="100"/>
        <a:sy n="100" d="100"/>
      </p:scale>
      <p:origin x="0" y="0"/>
    </p:cViewPr>
  </p:notesTextViewPr>
  <p:sorterViewPr>
    <p:cViewPr>
      <p:scale>
        <a:sx n="100" d="100"/>
        <a:sy n="100" d="100"/>
      </p:scale>
      <p:origin x="0" y="-17580"/>
    </p:cViewPr>
  </p:sorterViewPr>
  <p:notesViewPr>
    <p:cSldViewPr>
      <p:cViewPr varScale="1">
        <p:scale>
          <a:sx n="96" d="100"/>
          <a:sy n="96" d="100"/>
        </p:scale>
        <p:origin x="108" y="3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98F8A7A-9E81-4718-B7A9-76AE7AC15384}" type="datetimeFigureOut">
              <a:rPr lang="en-US" smtClean="0"/>
              <a:t>8/20/2024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0526B8A2-A91A-4AA6-948B-57F82D5684A4}" type="slidenum">
              <a:rPr lang="en-US" smtClean="0"/>
              <a:t>‹#›</a:t>
            </a:fld>
            <a:endParaRPr lang="en-US"/>
          </a:p>
        </p:txBody>
      </p:sp>
    </p:spTree>
    <p:extLst>
      <p:ext uri="{BB962C8B-B14F-4D97-AF65-F5344CB8AC3E}">
        <p14:creationId xmlns:p14="http://schemas.microsoft.com/office/powerpoint/2010/main" val="2672179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26B8A2-A91A-4AA6-948B-57F82D5684A4}" type="slidenum">
              <a:rPr lang="en-US" smtClean="0"/>
              <a:t>1</a:t>
            </a:fld>
            <a:endParaRPr lang="en-US"/>
          </a:p>
        </p:txBody>
      </p:sp>
    </p:spTree>
    <p:extLst>
      <p:ext uri="{BB962C8B-B14F-4D97-AF65-F5344CB8AC3E}">
        <p14:creationId xmlns:p14="http://schemas.microsoft.com/office/powerpoint/2010/main" val="3213214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26B8A2-A91A-4AA6-948B-57F82D5684A4}" type="slidenum">
              <a:rPr lang="en-US" smtClean="0"/>
              <a:t>10</a:t>
            </a:fld>
            <a:endParaRPr lang="en-US"/>
          </a:p>
        </p:txBody>
      </p:sp>
    </p:spTree>
    <p:extLst>
      <p:ext uri="{BB962C8B-B14F-4D97-AF65-F5344CB8AC3E}">
        <p14:creationId xmlns:p14="http://schemas.microsoft.com/office/powerpoint/2010/main" val="2251724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0115"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GB" smtClean="0"/>
              <a:t>I’ll leave it to the Saudi’s (the oil Kings) to say it best.</a:t>
            </a:r>
          </a:p>
        </p:txBody>
      </p:sp>
    </p:spTree>
    <p:extLst>
      <p:ext uri="{BB962C8B-B14F-4D97-AF65-F5344CB8AC3E}">
        <p14:creationId xmlns:p14="http://schemas.microsoft.com/office/powerpoint/2010/main" val="3575596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158289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1250552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364735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302718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4147548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1526481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4201879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1262460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1262985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3070734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32298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38100">
              <a:lnSpc>
                <a:spcPts val="1240"/>
              </a:lnSpc>
            </a:pPr>
            <a:fld id="{81D60167-4931-47E6-BA6A-407CBD079E47}" type="slidenum">
              <a:rPr lang="en-US" smtClean="0"/>
              <a:pPr marL="38100">
                <a:lnSpc>
                  <a:spcPts val="1240"/>
                </a:lnSpc>
              </a:pPr>
              <a:t>‹#›</a:t>
            </a:fld>
            <a:endParaRPr lang="en-US" dirty="0"/>
          </a:p>
        </p:txBody>
      </p:sp>
    </p:spTree>
    <p:extLst>
      <p:ext uri="{BB962C8B-B14F-4D97-AF65-F5344CB8AC3E}">
        <p14:creationId xmlns:p14="http://schemas.microsoft.com/office/powerpoint/2010/main" val="233362966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23"/>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1</a:t>
            </a:r>
            <a:endParaRPr sz="1200" b="1" dirty="0">
              <a:latin typeface="Calibri"/>
              <a:cs typeface="B Nazanin" panose="00000400000000000000" pitchFamily="2" charset="-78"/>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11" y="-6458"/>
            <a:ext cx="2705889" cy="997058"/>
          </a:xfrm>
          <a:prstGeom prst="rect">
            <a:avLst/>
          </a:prstGeom>
        </p:spPr>
      </p:pic>
      <p:sp>
        <p:nvSpPr>
          <p:cNvPr id="11" name="TextBox 10"/>
          <p:cNvSpPr txBox="1"/>
          <p:nvPr/>
        </p:nvSpPr>
        <p:spPr>
          <a:xfrm>
            <a:off x="1746098" y="1981200"/>
            <a:ext cx="8699818" cy="2369880"/>
          </a:xfrm>
          <a:prstGeom prst="rect">
            <a:avLst/>
          </a:prstGeom>
          <a:noFill/>
        </p:spPr>
        <p:txBody>
          <a:bodyPr wrap="none" rtlCol="0">
            <a:spAutoFit/>
          </a:bodyPr>
          <a:lstStyle/>
          <a:p>
            <a:pPr algn="ctr" rtl="1">
              <a:spcBef>
                <a:spcPts val="1200"/>
              </a:spcBef>
              <a:spcAft>
                <a:spcPts val="1200"/>
              </a:spcAft>
            </a:pPr>
            <a:r>
              <a:rPr lang="fa-IR" sz="3600" b="1" dirty="0" smtClean="0">
                <a:solidFill>
                  <a:schemeClr val="accent1">
                    <a:lumMod val="50000"/>
                  </a:schemeClr>
                </a:solidFill>
                <a:cs typeface="B Titr" panose="00000700000000000000" pitchFamily="2" charset="-78"/>
              </a:rPr>
              <a:t>توسعه كسب و كار بهينه سازي ومديريت مصرف انرژي </a:t>
            </a:r>
          </a:p>
          <a:p>
            <a:pPr algn="ctr" rtl="1">
              <a:spcBef>
                <a:spcPts val="1200"/>
              </a:spcBef>
              <a:spcAft>
                <a:spcPts val="1200"/>
              </a:spcAft>
            </a:pPr>
            <a:r>
              <a:rPr lang="fa-IR" sz="3600" b="1" dirty="0" smtClean="0">
                <a:solidFill>
                  <a:schemeClr val="accent1">
                    <a:lumMod val="50000"/>
                  </a:schemeClr>
                </a:solidFill>
                <a:cs typeface="B Titr" panose="00000700000000000000" pitchFamily="2" charset="-78"/>
              </a:rPr>
              <a:t>( سازوكارهاي راهبرد توسعه اسكو ها)</a:t>
            </a:r>
          </a:p>
          <a:p>
            <a:pPr algn="ctr" rtl="1">
              <a:spcBef>
                <a:spcPts val="1200"/>
              </a:spcBef>
              <a:spcAft>
                <a:spcPts val="1200"/>
              </a:spcAft>
            </a:pPr>
            <a:endParaRPr lang="en-US" sz="3600" b="1" dirty="0">
              <a:solidFill>
                <a:schemeClr val="accent1">
                  <a:lumMod val="50000"/>
                </a:schemeClr>
              </a:solidFill>
              <a:cs typeface="B Titr" panose="00000700000000000000" pitchFamily="2" charset="-78"/>
            </a:endParaRPr>
          </a:p>
        </p:txBody>
      </p:sp>
      <p:pic>
        <p:nvPicPr>
          <p:cNvPr id="5" name="object 22"/>
          <p:cNvPicPr/>
          <p:nvPr/>
        </p:nvPicPr>
        <p:blipFill>
          <a:blip r:embed="rId4" cstate="print"/>
          <a:stretch>
            <a:fillRect/>
          </a:stretch>
        </p:blipFill>
        <p:spPr>
          <a:xfrm>
            <a:off x="152400" y="76200"/>
            <a:ext cx="1489885" cy="1094797"/>
          </a:xfrm>
          <a:prstGeom prst="rect">
            <a:avLst/>
          </a:prstGeom>
        </p:spPr>
      </p:pic>
      <p:sp>
        <p:nvSpPr>
          <p:cNvPr id="2" name="Rectangle 1"/>
          <p:cNvSpPr/>
          <p:nvPr/>
        </p:nvSpPr>
        <p:spPr>
          <a:xfrm>
            <a:off x="155121" y="5867400"/>
            <a:ext cx="2286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سعيد مهذب ترابي</a:t>
            </a:r>
          </a:p>
          <a:p>
            <a:pPr algn="ctr"/>
            <a:r>
              <a:rPr lang="fa-IR" dirty="0" smtClean="0"/>
              <a:t>اتاق بازرگاني </a:t>
            </a:r>
            <a:endParaRPr lang="en-US" dirty="0" smtClean="0"/>
          </a:p>
          <a:p>
            <a:pPr algn="ctr"/>
            <a:r>
              <a:rPr lang="fa-IR" dirty="0" smtClean="0"/>
              <a:t>مرداد </a:t>
            </a:r>
            <a:r>
              <a:rPr lang="fa-IR" dirty="0" smtClean="0"/>
              <a:t>ماه </a:t>
            </a:r>
            <a:r>
              <a:rPr lang="fa-IR" dirty="0" smtClean="0"/>
              <a:t>1403  </a:t>
            </a:r>
            <a:endParaRPr lang="fa-IR"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7600" y="3741224"/>
            <a:ext cx="4059326" cy="304057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7800" y="609600"/>
            <a:ext cx="8534400" cy="5638800"/>
          </a:xfrm>
          <a:prstGeom prst="rect">
            <a:avLst/>
          </a:prstGeom>
        </p:spPr>
      </p:pic>
    </p:spTree>
    <p:extLst>
      <p:ext uri="{BB962C8B-B14F-4D97-AF65-F5344CB8AC3E}">
        <p14:creationId xmlns:p14="http://schemas.microsoft.com/office/powerpoint/2010/main" val="1574535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143000"/>
            <a:ext cx="10058400" cy="4401461"/>
          </a:xfrm>
          <a:prstGeom prst="rect">
            <a:avLst/>
          </a:prstGeom>
        </p:spPr>
        <p:txBody>
          <a:bodyPr wrap="square">
            <a:spAutoFit/>
          </a:bodyPr>
          <a:lstStyle/>
          <a:p>
            <a:pPr algn="just" rtl="1">
              <a:lnSpc>
                <a:spcPct val="107000"/>
              </a:lnSpc>
              <a:spcBef>
                <a:spcPts val="600"/>
              </a:spcBef>
              <a:spcAft>
                <a:spcPts val="300"/>
              </a:spcAft>
            </a:pPr>
            <a:r>
              <a:rPr lang="fa-IR" sz="2400" b="1" u="sng" dirty="0">
                <a:latin typeface="Times New Roman" panose="02020603050405020304" pitchFamily="18" charset="0"/>
                <a:ea typeface="Calibri" panose="020F0502020204030204" pitchFamily="34" charset="0"/>
                <a:cs typeface="B Nazanin" panose="00000400000000000000" pitchFamily="2" charset="-78"/>
              </a:rPr>
              <a:t>بررسي روند رشد ظرفيت نامي نيروگاه‌هاي كشور</a:t>
            </a:r>
            <a:r>
              <a:rPr lang="fa-IR" sz="2400" dirty="0">
                <a:latin typeface="Times New Roman" panose="02020603050405020304" pitchFamily="18" charset="0"/>
                <a:ea typeface="Calibri" panose="020F0502020204030204" pitchFamily="34" charset="0"/>
                <a:cs typeface="B Nazanin" panose="00000400000000000000" pitchFamily="2" charset="-78"/>
              </a:rPr>
              <a:t> نشان‌ مي‌دهد كه از سال 1390 تا سال </a:t>
            </a:r>
            <a:r>
              <a:rPr lang="fa-IR" sz="2400" dirty="0" smtClean="0">
                <a:latin typeface="Times New Roman" panose="02020603050405020304" pitchFamily="18" charset="0"/>
                <a:ea typeface="Calibri" panose="020F0502020204030204" pitchFamily="34" charset="0"/>
                <a:cs typeface="B Nazanin" panose="00000400000000000000" pitchFamily="2" charset="-78"/>
              </a:rPr>
              <a:t>1402 </a:t>
            </a:r>
            <a:r>
              <a:rPr lang="fa-IR" sz="2400" dirty="0">
                <a:latin typeface="Times New Roman" panose="02020603050405020304" pitchFamily="18" charset="0"/>
                <a:ea typeface="Calibri" panose="020F0502020204030204" pitchFamily="34" charset="0"/>
                <a:cs typeface="B Nazanin" panose="00000400000000000000" pitchFamily="2" charset="-78"/>
              </a:rPr>
              <a:t>به‌ترتيب؛ ظرفيت منصوبه نيروگاهي كشور با رشد سالانه </a:t>
            </a:r>
            <a:r>
              <a:rPr lang="fa-IR" sz="2400" dirty="0" smtClean="0">
                <a:latin typeface="Times New Roman" panose="02020603050405020304" pitchFamily="18" charset="0"/>
                <a:ea typeface="Calibri" panose="020F0502020204030204" pitchFamily="34" charset="0"/>
                <a:cs typeface="B Nazanin" panose="00000400000000000000" pitchFamily="2" charset="-78"/>
              </a:rPr>
              <a:t>6/8- 5/7- 9/1- 4/1- 2/9- 3/1- 3/1- 2/1- 3/8- </a:t>
            </a:r>
            <a:r>
              <a:rPr lang="fa-IR" sz="2400" dirty="0">
                <a:latin typeface="Times New Roman" panose="02020603050405020304" pitchFamily="18" charset="0"/>
                <a:ea typeface="Calibri" panose="020F0502020204030204" pitchFamily="34" charset="0"/>
                <a:cs typeface="B Nazanin" panose="00000400000000000000" pitchFamily="2" charset="-78"/>
              </a:rPr>
              <a:t>2/2- </a:t>
            </a:r>
            <a:r>
              <a:rPr lang="fa-IR" sz="2400" dirty="0" smtClean="0">
                <a:latin typeface="Times New Roman" panose="02020603050405020304" pitchFamily="18" charset="0"/>
                <a:ea typeface="Calibri" panose="020F0502020204030204" pitchFamily="34" charset="0"/>
                <a:cs typeface="B Nazanin" panose="00000400000000000000" pitchFamily="2" charset="-78"/>
              </a:rPr>
              <a:t>4/6و3/3  درصدي روبه‌رو </a:t>
            </a:r>
            <a:r>
              <a:rPr lang="fa-IR" sz="2400" dirty="0">
                <a:latin typeface="Times New Roman" panose="02020603050405020304" pitchFamily="18" charset="0"/>
                <a:ea typeface="Calibri" panose="020F0502020204030204" pitchFamily="34" charset="0"/>
                <a:cs typeface="B Nazanin" panose="00000400000000000000" pitchFamily="2" charset="-78"/>
              </a:rPr>
              <a:t>بوده است كه با سَرجمع رشد حدود </a:t>
            </a:r>
            <a:r>
              <a:rPr lang="fa-IR" sz="2400" dirty="0" smtClean="0">
                <a:latin typeface="Times New Roman" panose="02020603050405020304" pitchFamily="18" charset="0"/>
                <a:ea typeface="Calibri" panose="020F0502020204030204" pitchFamily="34" charset="0"/>
                <a:cs typeface="B Nazanin" panose="00000400000000000000" pitchFamily="2" charset="-78"/>
              </a:rPr>
              <a:t>1</a:t>
            </a:r>
            <a:r>
              <a:rPr lang="fa-IR" sz="2400" dirty="0" smtClean="0">
                <a:latin typeface="Times New Roman" panose="02020603050405020304" pitchFamily="18" charset="0"/>
                <a:ea typeface="Calibri" panose="020F0502020204030204" pitchFamily="34" charset="0"/>
                <a:cs typeface="B Nazanin" panose="00000400000000000000" pitchFamily="2" charset="-78"/>
              </a:rPr>
              <a:t>//52برابري </a:t>
            </a:r>
            <a:r>
              <a:rPr lang="fa-IR" sz="2400" dirty="0">
                <a:latin typeface="Times New Roman" panose="02020603050405020304" pitchFamily="18" charset="0"/>
                <a:ea typeface="Calibri" panose="020F0502020204030204" pitchFamily="34" charset="0"/>
                <a:cs typeface="B Nazanin" panose="00000400000000000000" pitchFamily="2" charset="-78"/>
              </a:rPr>
              <a:t>جمع ظرفيت منصوبه از حدود 61600 مگاوات به </a:t>
            </a:r>
            <a:r>
              <a:rPr lang="fa-IR" sz="2400" dirty="0" smtClean="0">
                <a:latin typeface="Times New Roman" panose="02020603050405020304" pitchFamily="18" charset="0"/>
                <a:ea typeface="Calibri" panose="020F0502020204030204" pitchFamily="34" charset="0"/>
                <a:cs typeface="B Nazanin" panose="00000400000000000000" pitchFamily="2" charset="-78"/>
              </a:rPr>
              <a:t>93000 </a:t>
            </a:r>
            <a:r>
              <a:rPr lang="fa-IR" sz="2400" dirty="0">
                <a:latin typeface="Times New Roman" panose="02020603050405020304" pitchFamily="18" charset="0"/>
                <a:ea typeface="Calibri" panose="020F0502020204030204" pitchFamily="34" charset="0"/>
                <a:cs typeface="B Nazanin" panose="00000400000000000000" pitchFamily="2" charset="-78"/>
              </a:rPr>
              <a:t>مگاوات رسيده است.</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fa-IR" sz="2400" dirty="0">
                <a:latin typeface="Times New Roman" panose="02020603050405020304" pitchFamily="18" charset="0"/>
                <a:ea typeface="Calibri" panose="020F0502020204030204" pitchFamily="34" charset="0"/>
                <a:cs typeface="B Nazanin" panose="00000400000000000000" pitchFamily="2" charset="-78"/>
              </a:rPr>
              <a:t>باتوجه‌به عواملي از قبيل؛ رشد اقتصادي، پيك بار، رشد مصرف، ضريب بهره‌برداري از نيروگاه‌ها و قدمت آنها و ...، رشد ظرفيت منصوبه در حالت حداقلي مي‌بايد </a:t>
            </a:r>
            <a:r>
              <a:rPr lang="fa-IR" sz="2400" dirty="0" smtClean="0">
                <a:latin typeface="Times New Roman" panose="02020603050405020304" pitchFamily="18" charset="0"/>
                <a:ea typeface="Calibri" panose="020F0502020204030204" pitchFamily="34" charset="0"/>
                <a:cs typeface="B Nazanin" panose="00000400000000000000" pitchFamily="2" charset="-78"/>
              </a:rPr>
              <a:t>1/7برابر  </a:t>
            </a:r>
            <a:r>
              <a:rPr lang="fa-IR" sz="2400" dirty="0">
                <a:latin typeface="Times New Roman" panose="02020603050405020304" pitchFamily="18" charset="0"/>
                <a:ea typeface="Calibri" panose="020F0502020204030204" pitchFamily="34" charset="0"/>
                <a:cs typeface="B Nazanin" panose="00000400000000000000" pitchFamily="2" charset="-78"/>
              </a:rPr>
              <a:t>را شامل مي‌گرديد كه در اين حالت ظرفيت منصوبه به </a:t>
            </a:r>
            <a:r>
              <a:rPr lang="fa-IR" sz="2400" dirty="0" smtClean="0">
                <a:latin typeface="Times New Roman" panose="02020603050405020304" pitchFamily="18" charset="0"/>
                <a:ea typeface="Calibri" panose="020F0502020204030204" pitchFamily="34" charset="0"/>
                <a:cs typeface="B Nazanin" panose="00000400000000000000" pitchFamily="2" charset="-78"/>
              </a:rPr>
              <a:t>104000 </a:t>
            </a:r>
            <a:r>
              <a:rPr lang="fa-IR" sz="2400" dirty="0">
                <a:latin typeface="Times New Roman" panose="02020603050405020304" pitchFamily="18" charset="0"/>
                <a:ea typeface="Calibri" panose="020F0502020204030204" pitchFamily="34" charset="0"/>
                <a:cs typeface="B Nazanin" panose="00000400000000000000" pitchFamily="2" charset="-78"/>
              </a:rPr>
              <a:t>مگاوات بالغ مي‌گرديد، و در حالت واقعي و باتوجه‌به نياز مصرف، اين رشد بايد حداقل </a:t>
            </a:r>
            <a:r>
              <a:rPr lang="fa-IR" sz="2400" dirty="0" smtClean="0">
                <a:latin typeface="Times New Roman" panose="02020603050405020304" pitchFamily="18" charset="0"/>
                <a:ea typeface="Calibri" panose="020F0502020204030204" pitchFamily="34" charset="0"/>
                <a:cs typeface="B Nazanin" panose="00000400000000000000" pitchFamily="2" charset="-78"/>
              </a:rPr>
              <a:t>1/85 </a:t>
            </a:r>
            <a:r>
              <a:rPr lang="fa-IR" sz="2400" dirty="0">
                <a:latin typeface="Times New Roman" panose="02020603050405020304" pitchFamily="18" charset="0"/>
                <a:ea typeface="Calibri" panose="020F0502020204030204" pitchFamily="34" charset="0"/>
                <a:cs typeface="B Nazanin" panose="00000400000000000000" pitchFamily="2" charset="-78"/>
              </a:rPr>
              <a:t>مي‌گرديد كه در اين حالت ظرفيت منصوبه مي‌بايد به </a:t>
            </a:r>
            <a:r>
              <a:rPr lang="fa-IR" sz="2400" dirty="0" smtClean="0">
                <a:latin typeface="Times New Roman" panose="02020603050405020304" pitchFamily="18" charset="0"/>
                <a:ea typeface="Calibri" panose="020F0502020204030204" pitchFamily="34" charset="0"/>
                <a:cs typeface="B Nazanin" panose="00000400000000000000" pitchFamily="2" charset="-78"/>
              </a:rPr>
              <a:t>112000مگاوات </a:t>
            </a:r>
            <a:r>
              <a:rPr lang="fa-IR" sz="2400" dirty="0">
                <a:latin typeface="Times New Roman" panose="02020603050405020304" pitchFamily="18" charset="0"/>
                <a:ea typeface="Calibri" panose="020F0502020204030204" pitchFamily="34" charset="0"/>
                <a:cs typeface="B Nazanin" panose="00000400000000000000" pitchFamily="2" charset="-78"/>
              </a:rPr>
              <a:t>مي‌رسيد.</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fa-IR" sz="2400" dirty="0">
                <a:latin typeface="Times New Roman" panose="02020603050405020304" pitchFamily="18" charset="0"/>
                <a:ea typeface="Calibri" panose="020F0502020204030204" pitchFamily="34" charset="0"/>
                <a:cs typeface="B Nazanin" panose="00000400000000000000" pitchFamily="2" charset="-78"/>
              </a:rPr>
              <a:t>براي سناريوي خوش‌بينانه حدود 9000 مگاوات و براي سناريوي </a:t>
            </a:r>
            <a:r>
              <a:rPr lang="fa-IR" sz="2400" dirty="0" smtClean="0">
                <a:latin typeface="Times New Roman" panose="02020603050405020304" pitchFamily="18" charset="0"/>
                <a:ea typeface="Calibri" panose="020F0502020204030204" pitchFamily="34" charset="0"/>
                <a:cs typeface="B Nazanin" panose="00000400000000000000" pitchFamily="2" charset="-78"/>
              </a:rPr>
              <a:t>واقعي  </a:t>
            </a:r>
            <a:r>
              <a:rPr lang="fa-IR" sz="2400" dirty="0">
                <a:latin typeface="Times New Roman" panose="02020603050405020304" pitchFamily="18" charset="0"/>
                <a:ea typeface="Calibri" panose="020F0502020204030204" pitchFamily="34" charset="0"/>
                <a:cs typeface="B Nazanin" panose="00000400000000000000" pitchFamily="2" charset="-78"/>
              </a:rPr>
              <a:t>نزديك به 20000 مگاوات كسري سرمايه‌گذاري در بخش توليد برق وجود دارد.</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2256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293031"/>
            <a:ext cx="9220200" cy="4378122"/>
          </a:xfrm>
          <a:prstGeom prst="rect">
            <a:avLst/>
          </a:prstGeom>
        </p:spPr>
        <p:txBody>
          <a:bodyPr wrap="square">
            <a:spAutoFit/>
          </a:bodyPr>
          <a:lstStyle/>
          <a:p>
            <a:pPr marL="457200" algn="just" rtl="1">
              <a:lnSpc>
                <a:spcPct val="115000"/>
              </a:lnSpc>
              <a:spcBef>
                <a:spcPts val="600"/>
              </a:spcBef>
              <a:spcAft>
                <a:spcPts val="300"/>
              </a:spcAft>
            </a:pPr>
            <a:r>
              <a:rPr lang="fa-IR" sz="2400" b="1" u="sng" dirty="0">
                <a:latin typeface="Times New Roman" panose="02020603050405020304" pitchFamily="18" charset="0"/>
                <a:ea typeface="Calibri" panose="020F0502020204030204" pitchFamily="34" charset="0"/>
                <a:cs typeface="B Nazanin" panose="00000400000000000000" pitchFamily="2" charset="-78"/>
              </a:rPr>
              <a:t>پيك مصرف برق كشور</a:t>
            </a:r>
            <a:r>
              <a:rPr lang="fa-IR" sz="2400" dirty="0">
                <a:latin typeface="Times New Roman" panose="02020603050405020304" pitchFamily="18" charset="0"/>
                <a:ea typeface="Calibri" panose="020F0502020204030204" pitchFamily="34" charset="0"/>
                <a:cs typeface="B Nazanin" panose="00000400000000000000" pitchFamily="2" charset="-78"/>
              </a:rPr>
              <a:t> طي 12 سال گذشته حدود </a:t>
            </a:r>
            <a:r>
              <a:rPr lang="fa-IR" sz="2400" dirty="0" smtClean="0">
                <a:latin typeface="Times New Roman" panose="02020603050405020304" pitchFamily="18" charset="0"/>
                <a:ea typeface="Calibri" panose="020F0502020204030204" pitchFamily="34" charset="0"/>
                <a:cs typeface="B Nazanin" panose="00000400000000000000" pitchFamily="2" charset="-78"/>
              </a:rPr>
              <a:t>1/72 </a:t>
            </a:r>
            <a:r>
              <a:rPr lang="fa-IR" sz="2400" dirty="0">
                <a:latin typeface="Times New Roman" panose="02020603050405020304" pitchFamily="18" charset="0"/>
                <a:ea typeface="Calibri" panose="020F0502020204030204" pitchFamily="34" charset="0"/>
                <a:cs typeface="B Nazanin" panose="00000400000000000000" pitchFamily="2" charset="-78"/>
              </a:rPr>
              <a:t>برابر شده است، كه به‌صورت خطي سالانه 6درصد رشد پيك مصرف برق كشور بوده است. اين رشد سالانه در حالي اتفاق افتاده است كه پديده‌هايي از قبيل؛ تحريم‌ها، كرونا و شرايط اجتماعي و سياسي، باعث شده است كه رشد اقتصادي كشور فقط حدود 2 درصد متوسط سالانه گردد.</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fa-IR" sz="2400" dirty="0">
                <a:latin typeface="Times New Roman" panose="02020603050405020304" pitchFamily="18" charset="0"/>
                <a:ea typeface="Calibri" panose="020F0502020204030204" pitchFamily="34" charset="0"/>
                <a:cs typeface="B Nazanin" panose="00000400000000000000" pitchFamily="2" charset="-78"/>
              </a:rPr>
              <a:t>مصرف برق نيز طي 12 سال اخير، شاهد رشد حدود </a:t>
            </a:r>
            <a:r>
              <a:rPr lang="fa-IR" sz="2400" dirty="0" smtClean="0">
                <a:latin typeface="Times New Roman" panose="02020603050405020304" pitchFamily="18" charset="0"/>
                <a:ea typeface="Calibri" panose="020F0502020204030204" pitchFamily="34" charset="0"/>
                <a:cs typeface="B Nazanin" panose="00000400000000000000" pitchFamily="2" charset="-78"/>
              </a:rPr>
              <a:t>1/7 </a:t>
            </a:r>
            <a:r>
              <a:rPr lang="fa-IR" sz="2400" dirty="0">
                <a:latin typeface="Times New Roman" panose="02020603050405020304" pitchFamily="18" charset="0"/>
                <a:ea typeface="Calibri" panose="020F0502020204030204" pitchFamily="34" charset="0"/>
                <a:cs typeface="B Nazanin" panose="00000400000000000000" pitchFamily="2" charset="-78"/>
              </a:rPr>
              <a:t>برابر بوده است كه متوسط رشد حدود سالانه 6درصد را نشان مي‌دهد. اين رشد مصرف نشان مي‌دهد كه غول شدت مصرف برق فارغ از تحريم و كرونا و ...، همچنان يكه‌تازي مي‌نمايد و چنانچه محدوديت‌هاي فوق وجود نداشته باشند، الگوريتم مصرف برق بيانگر رشد بالاي 10درصدي خواهد بود.</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fa-IR" sz="2400" dirty="0">
                <a:latin typeface="Times New Roman" panose="02020603050405020304" pitchFamily="18" charset="0"/>
                <a:ea typeface="Calibri" panose="020F0502020204030204" pitchFamily="34" charset="0"/>
                <a:cs typeface="B Nazanin" panose="00000400000000000000" pitchFamily="2" charset="-78"/>
              </a:rPr>
              <a:t>تعداد مشتركين برق كشور، شاهد رشد </a:t>
            </a:r>
            <a:r>
              <a:rPr lang="fa-IR" sz="2400" dirty="0" smtClean="0">
                <a:latin typeface="Times New Roman" panose="02020603050405020304" pitchFamily="18" charset="0"/>
                <a:ea typeface="Calibri" panose="020F0502020204030204" pitchFamily="34" charset="0"/>
                <a:cs typeface="B Nazanin" panose="00000400000000000000" pitchFamily="2" charset="-78"/>
              </a:rPr>
              <a:t>1/54 </a:t>
            </a:r>
            <a:r>
              <a:rPr lang="fa-IR" sz="2400" dirty="0">
                <a:latin typeface="Times New Roman" panose="02020603050405020304" pitchFamily="18" charset="0"/>
                <a:ea typeface="Calibri" panose="020F0502020204030204" pitchFamily="34" charset="0"/>
                <a:cs typeface="B Nazanin" panose="00000400000000000000" pitchFamily="2" charset="-78"/>
              </a:rPr>
              <a:t>برابري و يا متوسط سالانه </a:t>
            </a:r>
            <a:r>
              <a:rPr lang="fa-IR" sz="2400" dirty="0" smtClean="0">
                <a:latin typeface="Times New Roman" panose="02020603050405020304" pitchFamily="18" charset="0"/>
                <a:ea typeface="Calibri" panose="020F0502020204030204" pitchFamily="34" charset="0"/>
                <a:cs typeface="B Nazanin" panose="00000400000000000000" pitchFamily="2" charset="-78"/>
              </a:rPr>
              <a:t>4/5درصدي </a:t>
            </a:r>
            <a:r>
              <a:rPr lang="fa-IR" sz="2400" dirty="0">
                <a:latin typeface="Times New Roman" panose="02020603050405020304" pitchFamily="18" charset="0"/>
                <a:ea typeface="Calibri" panose="020F0502020204030204" pitchFamily="34" charset="0"/>
                <a:cs typeface="B Nazanin" panose="00000400000000000000" pitchFamily="2" charset="-78"/>
              </a:rPr>
              <a:t>بوده‌اند. اين رشد تقريباً پس از انقلاب از يك الگوريتم يكسان پيروي مي‌نموده است.</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5803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1066800"/>
            <a:ext cx="8991600" cy="4056495"/>
          </a:xfrm>
          <a:prstGeom prst="rect">
            <a:avLst/>
          </a:prstGeom>
        </p:spPr>
        <p:txBody>
          <a:bodyPr wrap="square">
            <a:spAutoFit/>
          </a:bodyPr>
          <a:lstStyle/>
          <a:p>
            <a:pPr marL="457200" algn="just" rtl="1">
              <a:lnSpc>
                <a:spcPct val="115000"/>
              </a:lnSpc>
              <a:spcAft>
                <a:spcPts val="0"/>
              </a:spcAft>
            </a:pPr>
            <a:r>
              <a:rPr lang="fa-IR" sz="2800" dirty="0">
                <a:latin typeface="Times New Roman" panose="02020603050405020304" pitchFamily="18" charset="0"/>
                <a:ea typeface="Calibri" panose="020F0502020204030204" pitchFamily="34" charset="0"/>
                <a:cs typeface="B Nazanin" panose="00000400000000000000" pitchFamily="2" charset="-78"/>
              </a:rPr>
              <a:t>باتوجه‌به اهميت متوازن‌سازي بخش‌هاي </a:t>
            </a:r>
            <a:r>
              <a:rPr lang="fa-IR" sz="2800" dirty="0" smtClean="0">
                <a:latin typeface="Times New Roman" panose="02020603050405020304" pitchFamily="18" charset="0"/>
                <a:ea typeface="Calibri" panose="020F0502020204030204" pitchFamily="34" charset="0"/>
                <a:cs typeface="B Nazanin" panose="00000400000000000000" pitchFamily="2" charset="-78"/>
              </a:rPr>
              <a:t>مختلف صنعت برق ، </a:t>
            </a:r>
            <a:r>
              <a:rPr lang="fa-IR" sz="2800" dirty="0">
                <a:latin typeface="Times New Roman" panose="02020603050405020304" pitchFamily="18" charset="0"/>
                <a:ea typeface="Calibri" panose="020F0502020204030204" pitchFamily="34" charset="0"/>
                <a:cs typeface="B Nazanin" panose="00000400000000000000" pitchFamily="2" charset="-78"/>
              </a:rPr>
              <a:t>متأسفانه طي 12 سال اخير سرمايه‌گذاري در تأسيسات توزيع حدود </a:t>
            </a:r>
            <a:r>
              <a:rPr lang="fa-IR" sz="2800" dirty="0" smtClean="0">
                <a:latin typeface="Times New Roman" panose="02020603050405020304" pitchFamily="18" charset="0"/>
                <a:ea typeface="Calibri" panose="020F0502020204030204" pitchFamily="34" charset="0"/>
                <a:cs typeface="B Nazanin" panose="00000400000000000000" pitchFamily="2" charset="-78"/>
              </a:rPr>
              <a:t>1/3 </a:t>
            </a:r>
            <a:r>
              <a:rPr lang="fa-IR" sz="2800" dirty="0">
                <a:latin typeface="Times New Roman" panose="02020603050405020304" pitchFamily="18" charset="0"/>
                <a:ea typeface="Calibri" panose="020F0502020204030204" pitchFamily="34" charset="0"/>
                <a:cs typeface="B Nazanin" panose="00000400000000000000" pitchFamily="2" charset="-78"/>
              </a:rPr>
              <a:t>برابر و در بخش شبكه‌هاي انتقال و فوق‌توزيع كمتر از </a:t>
            </a:r>
            <a:r>
              <a:rPr lang="fa-IR" sz="2800" dirty="0" smtClean="0">
                <a:latin typeface="Times New Roman" panose="02020603050405020304" pitchFamily="18" charset="0"/>
                <a:ea typeface="Calibri" panose="020F0502020204030204" pitchFamily="34" charset="0"/>
                <a:cs typeface="B Nazanin" panose="00000400000000000000" pitchFamily="2" charset="-78"/>
              </a:rPr>
              <a:t>1/17 </a:t>
            </a:r>
            <a:r>
              <a:rPr lang="fa-IR" sz="2800" dirty="0">
                <a:latin typeface="Times New Roman" panose="02020603050405020304" pitchFamily="18" charset="0"/>
                <a:ea typeface="Calibri" panose="020F0502020204030204" pitchFamily="34" charset="0"/>
                <a:cs typeface="B Nazanin" panose="00000400000000000000" pitchFamily="2" charset="-78"/>
              </a:rPr>
              <a:t>برابر بوده است، رشد سرمايه‌گداري در بخش‌هاي فوق؛ به‌هيچ‌عنوان پاسخگوي نياز مصرف و پايداري و استمرار تأمين برق نيست و چنانچه قرار باشد در دهه آتي نيز شرايط فوق ادامه داشته باشد، به‌طور قطع صنعت برق كشور با پديده حبس در حبس روبه‌رو گردد. به‌عبارتي امكان انتقال وتوزيع توليد برق با چالش مواجه خواهد شد.</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29734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152993"/>
            <a:ext cx="8839200" cy="4764381"/>
          </a:xfrm>
          <a:prstGeom prst="rect">
            <a:avLst/>
          </a:prstGeom>
        </p:spPr>
        <p:txBody>
          <a:bodyPr wrap="square">
            <a:spAutoFit/>
          </a:bodyPr>
          <a:lstStyle/>
          <a:p>
            <a:pPr marL="457200" algn="just" rtl="1">
              <a:lnSpc>
                <a:spcPct val="115000"/>
              </a:lnSpc>
              <a:spcAft>
                <a:spcPts val="0"/>
              </a:spcAft>
            </a:pPr>
            <a:r>
              <a:rPr lang="fa-IR" sz="2400" dirty="0">
                <a:latin typeface="Times New Roman" panose="02020603050405020304" pitchFamily="18" charset="0"/>
                <a:ea typeface="Calibri" panose="020F0502020204030204" pitchFamily="34" charset="0"/>
                <a:cs typeface="B Nazanin" panose="00000400000000000000" pitchFamily="2" charset="-78"/>
              </a:rPr>
              <a:t>علي‌رغم تأكيد و علاقه‌مندي عمومي صنعت برق براي توسعه انرژي‌هاي تجديدپذير، براي تحليل و رشد اين بخش تأثيرگذار بايد عنوان گردد (چه عرض كنم؟!)</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fa-IR" sz="2400" dirty="0">
                <a:latin typeface="Times New Roman" panose="02020603050405020304" pitchFamily="18" charset="0"/>
                <a:ea typeface="Calibri" panose="020F0502020204030204" pitchFamily="34" charset="0"/>
                <a:cs typeface="B Nazanin" panose="00000400000000000000" pitchFamily="2" charset="-78"/>
              </a:rPr>
              <a:t>روند صادرات برق طي 12 سال گذشته نشان مي‌دهد كه محدوديت‌هاي تأمين برق در داخل كشور، باعث شد كه پديده صادرات برق را كه قرار بود در قالب آن كشور ما هاب منطقه گردد دچار چالش نموده و ميزان صادرات برق كاهش معناداري پيدا كرده است.</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fa-IR" sz="2400" dirty="0">
                <a:latin typeface="Times New Roman" panose="02020603050405020304" pitchFamily="18" charset="0"/>
                <a:ea typeface="Calibri" panose="020F0502020204030204" pitchFamily="34" charset="0"/>
                <a:cs typeface="B Nazanin" panose="00000400000000000000" pitchFamily="2" charset="-78"/>
              </a:rPr>
              <a:t>در كل، سرمايه‌گذاري در صنعت برق طي 12 سال گذشته علي‌رغم رشد اقتصادي متوسط 2درصدي، متناسب نياز مصرف نبوده و برآوردها نشان مي‌دهند كه كسري حدود 20000 مگاوات معادل تأسيسات برق در كشور وجود دارد. «</a:t>
            </a:r>
            <a:r>
              <a:rPr lang="fa-IR" sz="2400" dirty="0">
                <a:latin typeface="Times New Roman" panose="02020603050405020304" pitchFamily="18" charset="0"/>
                <a:ea typeface="Times New Roman" panose="02020603050405020304" pitchFamily="18" charset="0"/>
                <a:cs typeface="B Nazanin" panose="00000400000000000000" pitchFamily="2" charset="-78"/>
              </a:rPr>
              <a:t>بررسي‌ها نشان می‌دهد که میزان سرمایه‌گذاری در صنعت برق در ۱۰‌سال اخیر، كاهش معناداري داشته است. براساس اطلاعات ارائه‌شده، میزان سرمایه‌گذاری بخش خصوصی در صنعت برق از ۲/ ۶میلیارددلار در سال ۱۳۹۰ به ۶۰۰میلیون دلار در سال ۱۴۰۰ رسيده است.</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379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55246"/>
            <a:ext cx="8991600" cy="4558171"/>
          </a:xfrm>
          <a:prstGeom prst="rect">
            <a:avLst/>
          </a:prstGeom>
        </p:spPr>
        <p:txBody>
          <a:bodyPr wrap="square">
            <a:spAutoFit/>
          </a:bodyPr>
          <a:lstStyle/>
          <a:p>
            <a:pPr marL="457200" algn="just" rtl="1">
              <a:lnSpc>
                <a:spcPct val="115000"/>
              </a:lnSpc>
              <a:spcAft>
                <a:spcPts val="300"/>
              </a:spcAft>
            </a:pPr>
            <a:r>
              <a:rPr lang="fa-IR" b="1" dirty="0">
                <a:latin typeface="Times New Roman" panose="02020603050405020304" pitchFamily="18" charset="0"/>
                <a:ea typeface="Calibri" panose="020F0502020204030204" pitchFamily="34" charset="0"/>
                <a:cs typeface="B Nazanin" panose="00000400000000000000" pitchFamily="2" charset="-78"/>
              </a:rPr>
              <a:t>در مجموع، صنعت برق طي دهه اخير با پديده‌هاي زير روبه‌رو بوده است:</a:t>
            </a:r>
            <a:endParaRPr lang="en-US" sz="1400" b="1"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Times New Roman" panose="02020603050405020304" pitchFamily="18" charset="0"/>
              <a:buChar char="-"/>
            </a:pPr>
            <a:r>
              <a:rPr lang="fa-IR" b="1" dirty="0">
                <a:latin typeface="Times New Roman" panose="02020603050405020304" pitchFamily="18" charset="0"/>
                <a:ea typeface="Calibri" panose="020F0502020204030204" pitchFamily="34" charset="0"/>
                <a:cs typeface="B Nazanin" panose="00000400000000000000" pitchFamily="2" charset="-78"/>
              </a:rPr>
              <a:t>ناتَرازي توليد </a:t>
            </a:r>
            <a:r>
              <a:rPr lang="fa-IR" b="1" dirty="0">
                <a:latin typeface="Calibri" panose="020F0502020204030204" pitchFamily="34" charset="0"/>
                <a:ea typeface="Calibri" panose="020F0502020204030204" pitchFamily="34" charset="0"/>
                <a:cs typeface="Sakkal Majalla" panose="02000000000000000000" pitchFamily="2" charset="-78"/>
              </a:rPr>
              <a:t>–</a:t>
            </a:r>
            <a:r>
              <a:rPr lang="fa-IR" b="1" dirty="0">
                <a:latin typeface="Times New Roman" panose="02020603050405020304" pitchFamily="18" charset="0"/>
                <a:ea typeface="Calibri" panose="020F0502020204030204" pitchFamily="34" charset="0"/>
                <a:cs typeface="B Nazanin" panose="00000400000000000000" pitchFamily="2" charset="-78"/>
              </a:rPr>
              <a:t> مصرف</a:t>
            </a:r>
            <a:endParaRPr lang="en-US" sz="1400" b="1" dirty="0">
              <a:latin typeface="Calibri" panose="020F0502020204030204" pitchFamily="34" charset="0"/>
              <a:ea typeface="Calibri" panose="020F0502020204030204" pitchFamily="34" charset="0"/>
              <a:cs typeface="B Nazanin" panose="00000400000000000000" pitchFamily="2" charset="-78"/>
            </a:endParaRPr>
          </a:p>
          <a:p>
            <a:pPr marL="342900" lvl="0" indent="-342900" algn="just" rtl="1">
              <a:lnSpc>
                <a:spcPct val="115000"/>
              </a:lnSpc>
              <a:spcAft>
                <a:spcPts val="0"/>
              </a:spcAft>
              <a:buFont typeface="Times New Roman" panose="02020603050405020304" pitchFamily="18" charset="0"/>
              <a:buChar char="-"/>
            </a:pPr>
            <a:r>
              <a:rPr lang="fa-IR" b="1" dirty="0">
                <a:latin typeface="Times New Roman" panose="02020603050405020304" pitchFamily="18" charset="0"/>
                <a:ea typeface="Calibri" panose="020F0502020204030204" pitchFamily="34" charset="0"/>
                <a:cs typeface="B Nazanin" panose="00000400000000000000" pitchFamily="2" charset="-78"/>
              </a:rPr>
              <a:t>ناتَرازي تأمين سوخت</a:t>
            </a:r>
            <a:endParaRPr lang="en-US" sz="1400" b="1" dirty="0">
              <a:latin typeface="Calibri" panose="020F0502020204030204" pitchFamily="34" charset="0"/>
              <a:ea typeface="Calibri" panose="020F0502020204030204" pitchFamily="34" charset="0"/>
              <a:cs typeface="B Nazanin" panose="00000400000000000000" pitchFamily="2" charset="-78"/>
            </a:endParaRPr>
          </a:p>
          <a:p>
            <a:pPr marL="342900" lvl="0" indent="-342900" algn="just" rtl="1">
              <a:lnSpc>
                <a:spcPct val="115000"/>
              </a:lnSpc>
              <a:spcAft>
                <a:spcPts val="0"/>
              </a:spcAft>
              <a:buFont typeface="Times New Roman" panose="02020603050405020304" pitchFamily="18" charset="0"/>
              <a:buChar char="-"/>
            </a:pPr>
            <a:r>
              <a:rPr lang="fa-IR" b="1" dirty="0">
                <a:latin typeface="Times New Roman" panose="02020603050405020304" pitchFamily="18" charset="0"/>
                <a:ea typeface="Calibri" panose="020F0502020204030204" pitchFamily="34" charset="0"/>
                <a:cs typeface="B Nazanin" panose="00000400000000000000" pitchFamily="2" charset="-78"/>
              </a:rPr>
              <a:t>ناتَرازي درآمد </a:t>
            </a:r>
            <a:r>
              <a:rPr lang="fa-IR" b="1" dirty="0" smtClean="0">
                <a:latin typeface="Times New Roman" panose="02020603050405020304" pitchFamily="18" charset="0"/>
                <a:ea typeface="Calibri" panose="020F0502020204030204" pitchFamily="34" charset="0"/>
                <a:cs typeface="B Nazanin" panose="00000400000000000000" pitchFamily="2" charset="-78"/>
              </a:rPr>
              <a:t>– هزينه</a:t>
            </a:r>
          </a:p>
          <a:p>
            <a:pPr marL="342900" lvl="0" indent="-342900" algn="just" rtl="1">
              <a:lnSpc>
                <a:spcPct val="115000"/>
              </a:lnSpc>
              <a:spcAft>
                <a:spcPts val="0"/>
              </a:spcAft>
              <a:buFont typeface="Times New Roman" panose="02020603050405020304" pitchFamily="18" charset="0"/>
              <a:buChar char="-"/>
            </a:pPr>
            <a:r>
              <a:rPr lang="fa-IR" sz="1400" b="1" dirty="0" smtClean="0">
                <a:latin typeface="Times New Roman" panose="02020603050405020304" pitchFamily="18" charset="0"/>
                <a:ea typeface="Calibri" panose="020F0502020204030204" pitchFamily="34" charset="0"/>
                <a:cs typeface="B Nazanin" panose="00000400000000000000" pitchFamily="2" charset="-78"/>
              </a:rPr>
              <a:t>ناترازي ساختاري </a:t>
            </a:r>
            <a:endParaRPr lang="en-US" sz="1400" b="1" dirty="0">
              <a:latin typeface="Calibri" panose="020F0502020204030204" pitchFamily="34" charset="0"/>
              <a:ea typeface="Calibri" panose="020F0502020204030204" pitchFamily="34" charset="0"/>
              <a:cs typeface="B Nazanin" panose="00000400000000000000" pitchFamily="2" charset="-78"/>
            </a:endParaRPr>
          </a:p>
          <a:p>
            <a:pPr marL="457200" algn="just" rtl="1">
              <a:lnSpc>
                <a:spcPct val="115000"/>
              </a:lnSpc>
              <a:spcBef>
                <a:spcPts val="300"/>
              </a:spcBef>
              <a:spcAft>
                <a:spcPts val="0"/>
              </a:spcAft>
            </a:pPr>
            <a:r>
              <a:rPr lang="fa-IR" b="1" dirty="0">
                <a:latin typeface="Times New Roman" panose="02020603050405020304" pitchFamily="18" charset="0"/>
                <a:ea typeface="Calibri" panose="020F0502020204030204" pitchFamily="34" charset="0"/>
                <a:cs typeface="B Nazanin" panose="00000400000000000000" pitchFamily="2" charset="-78"/>
              </a:rPr>
              <a:t>در پايان سال </a:t>
            </a:r>
            <a:r>
              <a:rPr lang="fa-IR" b="1" dirty="0" smtClean="0">
                <a:latin typeface="Times New Roman" panose="02020603050405020304" pitchFamily="18" charset="0"/>
                <a:ea typeface="Calibri" panose="020F0502020204030204" pitchFamily="34" charset="0"/>
                <a:cs typeface="B Nazanin" panose="00000400000000000000" pitchFamily="2" charset="-78"/>
              </a:rPr>
              <a:t>1402 </a:t>
            </a:r>
            <a:r>
              <a:rPr lang="fa-IR" b="1" dirty="0">
                <a:latin typeface="Times New Roman" panose="02020603050405020304" pitchFamily="18" charset="0"/>
                <a:ea typeface="Calibri" panose="020F0502020204030204" pitchFamily="34" charset="0"/>
                <a:cs typeface="B Nazanin" panose="00000400000000000000" pitchFamily="2" charset="-78"/>
              </a:rPr>
              <a:t>اين بي‌ثباتي و ناتَرازي، نه‌تنها كاهش نداشته است بلكه به‌نوعي افزايش و به‌شدت اين صنعت را دچار چالش نموده است. اين ناتَرازي به‌دليل عدم‌سرمايه‌گذاري، رشد مصرف، عدم‌سرمايه‌گذاري در بخش‌هاي تأمين سوخت، غيرمنطقي بودن تعرفه‌هاي برق، تحريم و به‌ويژه تورم، بهره‌وري پايين و عدم‌ثبات اقتصادي و نرخ ارز، ايجاد شده است.</a:t>
            </a:r>
            <a:endParaRPr lang="en-US" sz="1400"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fa-IR" b="1" dirty="0" smtClean="0">
                <a:latin typeface="Times New Roman" panose="02020603050405020304" pitchFamily="18" charset="0"/>
                <a:ea typeface="Calibri" panose="020F0502020204030204" pitchFamily="34" charset="0"/>
                <a:cs typeface="B Nazanin" panose="00000400000000000000" pitchFamily="2" charset="-78"/>
              </a:rPr>
              <a:t>با توجه به هدف‌گذاري 8 درصدي  </a:t>
            </a:r>
            <a:r>
              <a:rPr lang="fa-IR" b="1" dirty="0">
                <a:latin typeface="Times New Roman" panose="02020603050405020304" pitchFamily="18" charset="0"/>
                <a:ea typeface="Calibri" panose="020F0502020204030204" pitchFamily="34" charset="0"/>
                <a:cs typeface="B Nazanin" panose="00000400000000000000" pitchFamily="2" charset="-78"/>
              </a:rPr>
              <a:t>رشد اقتصادي براي برنامه </a:t>
            </a:r>
            <a:r>
              <a:rPr lang="fa-IR" b="1" dirty="0" smtClean="0">
                <a:latin typeface="Times New Roman" panose="02020603050405020304" pitchFamily="18" charset="0"/>
                <a:ea typeface="Calibri" panose="020F0502020204030204" pitchFamily="34" charset="0"/>
                <a:cs typeface="B Nazanin" panose="00000400000000000000" pitchFamily="2" charset="-78"/>
              </a:rPr>
              <a:t>هفتم. </a:t>
            </a:r>
            <a:r>
              <a:rPr lang="fa-IR" b="1" dirty="0">
                <a:latin typeface="Times New Roman" panose="02020603050405020304" pitchFamily="18" charset="0"/>
                <a:ea typeface="Calibri" panose="020F0502020204030204" pitchFamily="34" charset="0"/>
                <a:cs typeface="B Nazanin" panose="00000400000000000000" pitchFamily="2" charset="-78"/>
              </a:rPr>
              <a:t>براي تحقق رشد فوق، رشد متناسب توسعه تأسيسات در صنعت برق الزامي است، لذا بايد اين صنعت براي نيل كشور به هدف توسعه‌اي برنامه هفتم، سالانه حداقل معادل 8000 تا 10000 مگاوات ظرفيت تأمين برق و به‌عبارتي حدود 8 تا 10 ميليارد دلار برنامه‌ريزي نمايد.</a:t>
            </a:r>
            <a:endParaRPr lang="en-US" sz="1400"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300"/>
              </a:spcAft>
            </a:pPr>
            <a:r>
              <a:rPr lang="fa-IR" b="1" dirty="0">
                <a:latin typeface="Times New Roman" panose="02020603050405020304" pitchFamily="18" charset="0"/>
                <a:ea typeface="Calibri" panose="020F0502020204030204" pitchFamily="34" charset="0"/>
                <a:cs typeface="B Nazanin" panose="00000400000000000000" pitchFamily="2" charset="-78"/>
              </a:rPr>
              <a:t>تأمين اين اعتبار و نقدينگي مي‌تواند از روش‌هاي زير باشد:</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40664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914400"/>
            <a:ext cx="8610600" cy="4705904"/>
          </a:xfrm>
          <a:prstGeom prst="rect">
            <a:avLst/>
          </a:prstGeom>
        </p:spPr>
        <p:txBody>
          <a:bodyPr wrap="square">
            <a:spAutoFit/>
          </a:bodyPr>
          <a:lstStyle/>
          <a:p>
            <a:pPr marL="342900" lvl="0" indent="-342900" algn="just" rtl="1">
              <a:lnSpc>
                <a:spcPct val="115000"/>
              </a:lnSpc>
              <a:spcAft>
                <a:spcPts val="0"/>
              </a:spcAft>
              <a:buFont typeface="+mj-lt"/>
              <a:buAutoNum type="arabicPeriod"/>
            </a:pPr>
            <a:r>
              <a:rPr lang="fa-IR" b="1" u="sng" dirty="0">
                <a:latin typeface="Times New Roman" panose="02020603050405020304" pitchFamily="18" charset="0"/>
                <a:ea typeface="Calibri" panose="020F0502020204030204" pitchFamily="34" charset="0"/>
                <a:cs typeface="B Nazanin" panose="00000400000000000000" pitchFamily="2" charset="-78"/>
              </a:rPr>
              <a:t>اعتبارات دولتي:</a:t>
            </a:r>
            <a:r>
              <a:rPr lang="fa-IR" dirty="0">
                <a:latin typeface="Times New Roman" panose="02020603050405020304" pitchFamily="18" charset="0"/>
                <a:ea typeface="Calibri" panose="020F0502020204030204" pitchFamily="34" charset="0"/>
                <a:cs typeface="B Nazanin" panose="00000400000000000000" pitchFamily="2" charset="-78"/>
              </a:rPr>
              <a:t> همه بررسي‌ها نشان‌دهنده غيرقابل اتكا بودن اين اعتبارت است.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Bef>
                <a:spcPts val="300"/>
              </a:spcBef>
              <a:spcAft>
                <a:spcPts val="0"/>
              </a:spcAft>
              <a:buFont typeface="+mj-lt"/>
              <a:buAutoNum type="arabicPeriod"/>
            </a:pPr>
            <a:r>
              <a:rPr lang="fa-IR" b="1" u="sng" dirty="0">
                <a:latin typeface="Times New Roman" panose="02020603050405020304" pitchFamily="18" charset="0"/>
                <a:ea typeface="Calibri" panose="020F0502020204030204" pitchFamily="34" charset="0"/>
                <a:cs typeface="B Nazanin" panose="00000400000000000000" pitchFamily="2" charset="-78"/>
              </a:rPr>
              <a:t>پتانسيل و ظرفيت بخش خصوصي:</a:t>
            </a:r>
            <a:r>
              <a:rPr lang="fa-IR" dirty="0">
                <a:latin typeface="Times New Roman" panose="02020603050405020304" pitchFamily="18" charset="0"/>
                <a:ea typeface="Calibri" panose="020F0502020204030204" pitchFamily="34" charset="0"/>
                <a:cs typeface="B Nazanin" panose="00000400000000000000" pitchFamily="2" charset="-78"/>
              </a:rPr>
              <a:t> درصورت ايجاد اعتماد براي اين بخش، پيش‌بيني تأمين تا 30درصد اعتبار مورد نياز براي سرمايه‌گذاري توسط اين بخش، امكان‌پذير است.در اين مبحث توجه و باز مهندسي به پتانسيل‌هاي سرمايه‌گذاري قانوني مشابه ماده </a:t>
            </a:r>
            <a:r>
              <a:rPr lang="fa-IR" u="sng" dirty="0">
                <a:latin typeface="Times New Roman" panose="02020603050405020304" pitchFamily="18" charset="0"/>
                <a:ea typeface="Calibri" panose="020F0502020204030204" pitchFamily="34" charset="0"/>
                <a:cs typeface="B Nazanin" panose="00000400000000000000" pitchFamily="2" charset="-78"/>
              </a:rPr>
              <a:t>12</a:t>
            </a:r>
            <a:r>
              <a:rPr lang="fa-IR" dirty="0">
                <a:latin typeface="Times New Roman" panose="02020603050405020304" pitchFamily="18" charset="0"/>
                <a:ea typeface="Calibri" panose="020F0502020204030204" pitchFamily="34" charset="0"/>
                <a:cs typeface="B Nazanin" panose="00000400000000000000" pitchFamily="2" charset="-78"/>
              </a:rPr>
              <a:t> قانون رفع موانع توليد توصيه مي‌شود.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Bef>
                <a:spcPts val="300"/>
              </a:spcBef>
              <a:spcAft>
                <a:spcPts val="0"/>
              </a:spcAft>
              <a:buFont typeface="+mj-lt"/>
              <a:buAutoNum type="arabicPeriod"/>
            </a:pPr>
            <a:r>
              <a:rPr lang="fa-IR" b="1" dirty="0">
                <a:latin typeface="Times New Roman" panose="02020603050405020304" pitchFamily="18" charset="0"/>
                <a:ea typeface="Calibri" panose="020F0502020204030204" pitchFamily="34" charset="0"/>
                <a:cs typeface="B Nazanin" panose="00000400000000000000" pitchFamily="2" charset="-78"/>
              </a:rPr>
              <a:t>سر</a:t>
            </a:r>
            <a:r>
              <a:rPr lang="fa-IR" b="1" u="sng" dirty="0">
                <a:latin typeface="Times New Roman" panose="02020603050405020304" pitchFamily="18" charset="0"/>
                <a:ea typeface="Calibri" panose="020F0502020204030204" pitchFamily="34" charset="0"/>
                <a:cs typeface="B Nazanin" panose="00000400000000000000" pitchFamily="2" charset="-78"/>
              </a:rPr>
              <a:t>مايه‌گذاري خارجي:</a:t>
            </a:r>
            <a:r>
              <a:rPr lang="fa-IR" dirty="0">
                <a:latin typeface="Times New Roman" panose="02020603050405020304" pitchFamily="18" charset="0"/>
                <a:ea typeface="Calibri" panose="020F0502020204030204" pitchFamily="34" charset="0"/>
                <a:cs typeface="B Nazanin" panose="00000400000000000000" pitchFamily="2" charset="-78"/>
              </a:rPr>
              <a:t> درصورت رفع تحريم‌ و ايجاد شرايط عادي سياسي امكان ورود سرمايه‌گذاران خارجي وجود دارد البته نيااز به زمان و اعتمادسازي دارد.</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Bef>
                <a:spcPts val="300"/>
              </a:spcBef>
              <a:spcAft>
                <a:spcPts val="0"/>
              </a:spcAft>
              <a:buFont typeface="+mj-lt"/>
              <a:buAutoNum type="arabicPeriod"/>
            </a:pPr>
            <a:r>
              <a:rPr lang="fa-IR" b="1" u="sng" dirty="0">
                <a:latin typeface="Times New Roman" panose="02020603050405020304" pitchFamily="18" charset="0"/>
                <a:ea typeface="Calibri" panose="020F0502020204030204" pitchFamily="34" charset="0"/>
                <a:cs typeface="B Nazanin" panose="00000400000000000000" pitchFamily="2" charset="-78"/>
              </a:rPr>
              <a:t>خصوصي‌سازي صنعت برق و منطقي نمودن تعرفه‌ها:</a:t>
            </a:r>
            <a:r>
              <a:rPr lang="fa-IR" dirty="0">
                <a:latin typeface="Times New Roman" panose="02020603050405020304" pitchFamily="18" charset="0"/>
                <a:ea typeface="Calibri" panose="020F0502020204030204" pitchFamily="34" charset="0"/>
                <a:cs typeface="B Nazanin" panose="00000400000000000000" pitchFamily="2" charset="-78"/>
              </a:rPr>
              <a:t> شرايط موجود ساختاري و اقتصادي صنعت برق چنانچه پاسخگو بود كه مشكلات فعلي حداقل در اين سطح بروز نمي‌كرد، لذا به‌طور قطع نياز به بررسي مجد د و به‌روزآوري ساختار و اقتصاد صنعت برق باتوجه‌به نيازها و ضروريات است.</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Bef>
                <a:spcPts val="300"/>
              </a:spcBef>
              <a:spcAft>
                <a:spcPts val="0"/>
              </a:spcAft>
              <a:buFont typeface="+mj-lt"/>
              <a:buAutoNum type="arabicPeriod"/>
            </a:pPr>
            <a:r>
              <a:rPr lang="fa-IR" b="1" u="sng" dirty="0">
                <a:latin typeface="Times New Roman" panose="02020603050405020304" pitchFamily="18" charset="0"/>
                <a:ea typeface="Calibri" panose="020F0502020204030204" pitchFamily="34" charset="0"/>
                <a:cs typeface="B Nazanin" panose="00000400000000000000" pitchFamily="2" charset="-78"/>
              </a:rPr>
              <a:t>مديريت تقاضا: </a:t>
            </a:r>
            <a:r>
              <a:rPr lang="fa-IR" dirty="0">
                <a:latin typeface="Times New Roman" panose="02020603050405020304" pitchFamily="18" charset="0"/>
                <a:ea typeface="Calibri" panose="020F0502020204030204" pitchFamily="34" charset="0"/>
                <a:cs typeface="B Nazanin" panose="00000400000000000000" pitchFamily="2" charset="-78"/>
              </a:rPr>
              <a:t>قابل اتكاترين مدل براي مديريت تأمين در صنعت برق، مديريت تقاضا است كه نتيجه آن مي‌تواند به كاهش رشد مصرف برق و درنتيجه كاهش سرمايه‌گذاري در صنعت برق و افزايش بهره‌وري نيز منجر شود. </a:t>
            </a:r>
            <a:r>
              <a:rPr lang="fa-IR" b="1" u="sng" dirty="0">
                <a:latin typeface="Times New Roman" panose="02020603050405020304" pitchFamily="18" charset="0"/>
                <a:ea typeface="Calibri" panose="020F0502020204030204" pitchFamily="34" charset="0"/>
                <a:cs typeface="B Nazanin" panose="00000400000000000000" pitchFamily="2" charset="-78"/>
              </a:rPr>
              <a:t>برآوردها نشان مي‌دهند كه پتانسيل آزادسازي ظرفيت از اين روش تا 20 درصد مصرف فعلي است. درضمن، پيش‌بيني مي‌گردد سرمايه‌گذاري مورد نياز براي مديريت منطقي تقاضا به‌ازاي هر كيلوات‌ساعت صرفه‌جويي حدو 4 تا 6 سِنت باشد.</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22714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0" y="3886200"/>
            <a:ext cx="184731" cy="369332"/>
          </a:xfrm>
          <a:prstGeom prst="rect">
            <a:avLst/>
          </a:prstGeom>
          <a:noFill/>
        </p:spPr>
        <p:txBody>
          <a:bodyPr wrap="none" rtlCol="0">
            <a:spAutoFit/>
          </a:bodyPr>
          <a:lstStyle/>
          <a:p>
            <a:endParaRPr lang="en-US" dirty="0"/>
          </a:p>
        </p:txBody>
      </p:sp>
      <p:sp>
        <p:nvSpPr>
          <p:cNvPr id="8" name="Title 7"/>
          <p:cNvSpPr>
            <a:spLocks noGrp="1"/>
          </p:cNvSpPr>
          <p:nvPr>
            <p:ph type="title"/>
          </p:nvPr>
        </p:nvSpPr>
        <p:spPr>
          <a:xfrm>
            <a:off x="3841115" y="744770"/>
            <a:ext cx="4509770" cy="626830"/>
          </a:xfrm>
        </p:spPr>
        <p:txBody>
          <a:bodyPr>
            <a:normAutofit fontScale="90000"/>
          </a:bodyPr>
          <a:lstStyle/>
          <a:p>
            <a:pPr algn="ctr" rtl="1">
              <a:lnSpc>
                <a:spcPct val="100000"/>
              </a:lnSpc>
            </a:pPr>
            <a:r>
              <a:rPr lang="fa-IR" sz="3200" dirty="0" smtClean="0">
                <a:cs typeface="B Titr" panose="00000700000000000000" pitchFamily="2" charset="-78"/>
              </a:rPr>
              <a:t>تعريف شركت خدمات انرژي </a:t>
            </a:r>
            <a:r>
              <a:rPr lang="en-US" sz="4000" b="1" dirty="0" smtClean="0">
                <a:solidFill>
                  <a:srgbClr val="FF0000"/>
                </a:solidFill>
                <a:cs typeface="B Titr" panose="00000700000000000000" pitchFamily="2" charset="-78"/>
              </a:rPr>
              <a:t>ESCO</a:t>
            </a:r>
            <a:r>
              <a:rPr lang="en-US" sz="3200" dirty="0" smtClean="0">
                <a:cs typeface="B Titr" panose="00000700000000000000" pitchFamily="2" charset="-78"/>
              </a:rPr>
              <a:t> </a:t>
            </a:r>
            <a:endParaRPr lang="en-US" sz="3200" dirty="0">
              <a:cs typeface="B Titr" panose="00000700000000000000" pitchFamily="2" charset="-78"/>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12" name="object 23"/>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2</a:t>
            </a:r>
            <a:endParaRPr sz="1200" b="1" dirty="0">
              <a:latin typeface="Calibri"/>
              <a:cs typeface="B Nazanin" panose="00000400000000000000" pitchFamily="2" charset="-78"/>
            </a:endParaRPr>
          </a:p>
        </p:txBody>
      </p:sp>
      <p:sp>
        <p:nvSpPr>
          <p:cNvPr id="11" name="TextBox 10"/>
          <p:cNvSpPr txBox="1"/>
          <p:nvPr/>
        </p:nvSpPr>
        <p:spPr>
          <a:xfrm>
            <a:off x="304800" y="2125682"/>
            <a:ext cx="11582400" cy="3970318"/>
          </a:xfrm>
          <a:prstGeom prst="rect">
            <a:avLst/>
          </a:prstGeom>
          <a:noFill/>
        </p:spPr>
        <p:txBody>
          <a:bodyPr wrap="square" rtlCol="0">
            <a:spAutoFit/>
          </a:bodyPr>
          <a:lstStyle/>
          <a:p>
            <a:pPr algn="just" rtl="1">
              <a:lnSpc>
                <a:spcPct val="150000"/>
              </a:lnSpc>
            </a:pPr>
            <a:r>
              <a:rPr lang="fa-IR" sz="2400" b="1" dirty="0" smtClean="0">
                <a:cs typeface="B Nazanin" panose="00000400000000000000" pitchFamily="2" charset="-78"/>
              </a:rPr>
              <a:t>شركت خدمات انرژي شركتي از نوع خدماتي مهندسي است كه در كليه بخش‌هاي مصرف‌كننده انرژي، طرح‌هاي مرتبط با بهبود كارآيي انرژي را طراحي، اجرا و تأمين مالي مي‌كند و با تضمين دستيابي به سطح مشخصي از كارآيي انرژي و برعهده گرفتن مخاطرات پروژه، سهم خود را از محل صرفه‌جويي انرژي تأمين مي‌كند.</a:t>
            </a:r>
          </a:p>
          <a:p>
            <a:pPr algn="just" rtl="1">
              <a:lnSpc>
                <a:spcPct val="150000"/>
              </a:lnSpc>
            </a:pPr>
            <a:r>
              <a:rPr lang="fa-IR" sz="2400" b="1" dirty="0" smtClean="0">
                <a:cs typeface="B Nazanin" panose="00000400000000000000" pitchFamily="2" charset="-78"/>
              </a:rPr>
              <a:t>در برخي موارد شركت اسكو تضمين كارآيي را انجام مي‌دهد  تأمين مالي توسط كارفرما و يا سرمايه‌گذار و يا بانك و صندوق‌هاي مختلف انجام خواهد شد.</a:t>
            </a:r>
          </a:p>
          <a:p>
            <a:pPr algn="just" rtl="1">
              <a:lnSpc>
                <a:spcPct val="150000"/>
              </a:lnSpc>
            </a:pPr>
            <a:r>
              <a:rPr lang="fa-IR" sz="2400" b="1" dirty="0" smtClean="0">
                <a:cs typeface="B Nazanin" panose="00000400000000000000" pitchFamily="2" charset="-78"/>
              </a:rPr>
              <a:t>ذي‌نفعان خدمات اسكو شامل دولت، شركت‌هاي خصوصي ، سازندگان تجهيزات مرتبط، شركت‌هاي مشاور و </a:t>
            </a:r>
            <a:r>
              <a:rPr lang="en-US" sz="2400" b="1" dirty="0" smtClean="0">
                <a:latin typeface="Times New Roman" panose="02020603050405020304" pitchFamily="18" charset="0"/>
                <a:cs typeface="Times New Roman" panose="02020603050405020304" pitchFamily="18" charset="0"/>
              </a:rPr>
              <a:t>M&amp;V</a:t>
            </a:r>
            <a:r>
              <a:rPr lang="fa-IR" sz="2400" b="1" dirty="0" smtClean="0">
                <a:cs typeface="B Nazanin" panose="00000400000000000000" pitchFamily="2" charset="-78"/>
              </a:rPr>
              <a:t>، مشتري، انجمن صنفي شركت‌هاي خدمات انرژي، مؤسسات مالي و بيمه،‌جامعه، مردم و غيره مي‌باشد.</a:t>
            </a:r>
            <a:endParaRPr lang="en-US" sz="2400" b="1" dirty="0">
              <a:cs typeface="B Nazanin" panose="00000400000000000000" pitchFamily="2" charset="-78"/>
            </a:endParaRPr>
          </a:p>
        </p:txBody>
      </p:sp>
      <p:pic>
        <p:nvPicPr>
          <p:cNvPr id="7" name="object 22"/>
          <p:cNvPicPr/>
          <p:nvPr/>
        </p:nvPicPr>
        <p:blipFill>
          <a:blip r:embed="rId3" cstate="print"/>
          <a:stretch>
            <a:fillRect/>
          </a:stretch>
        </p:blipFill>
        <p:spPr>
          <a:xfrm>
            <a:off x="228600" y="197371"/>
            <a:ext cx="1489885" cy="109479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7"/>
          <p:cNvGraphicFramePr>
            <a:graphicFrameLocks noGrp="1"/>
          </p:cNvGraphicFramePr>
          <p:nvPr>
            <p:extLst>
              <p:ext uri="{D42A27DB-BD31-4B8C-83A1-F6EECF244321}">
                <p14:modId xmlns:p14="http://schemas.microsoft.com/office/powerpoint/2010/main" val="677469220"/>
              </p:ext>
            </p:extLst>
          </p:nvPr>
        </p:nvGraphicFramePr>
        <p:xfrm>
          <a:off x="152400" y="1752600"/>
          <a:ext cx="5638800" cy="4682486"/>
        </p:xfrm>
        <a:graphic>
          <a:graphicData uri="http://schemas.openxmlformats.org/drawingml/2006/table">
            <a:tbl>
              <a:tblPr firstRow="1" bandRow="1">
                <a:tableStyleId>{2D5ABB26-0587-4C30-8999-92F81FD0307C}</a:tableStyleId>
              </a:tblPr>
              <a:tblGrid>
                <a:gridCol w="472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tblGrid>
              <a:tr h="490727">
                <a:tc>
                  <a:txBody>
                    <a:bodyPr/>
                    <a:lstStyle/>
                    <a:p>
                      <a:pPr algn="ctr">
                        <a:lnSpc>
                          <a:spcPct val="100000"/>
                        </a:lnSpc>
                        <a:spcBef>
                          <a:spcPts val="985"/>
                        </a:spcBef>
                      </a:pPr>
                      <a:r>
                        <a:rPr lang="fa-IR" sz="1600" b="1" dirty="0" smtClean="0">
                          <a:latin typeface="Arial"/>
                          <a:cs typeface="B Nazanin" panose="00000400000000000000" pitchFamily="2" charset="-78"/>
                        </a:rPr>
                        <a:t>نام كشور</a:t>
                      </a:r>
                      <a:endParaRPr sz="1600" b="1" dirty="0">
                        <a:latin typeface="Arial"/>
                        <a:cs typeface="B Nazanin" panose="00000400000000000000" pitchFamily="2" charset="-78"/>
                      </a:endParaRPr>
                    </a:p>
                  </a:txBody>
                  <a:tcPr marL="0" marR="0" marT="1250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marL="635" algn="ctr">
                        <a:lnSpc>
                          <a:spcPts val="1639"/>
                        </a:lnSpc>
                      </a:pPr>
                      <a:r>
                        <a:rPr lang="fa-IR" sz="1600" b="1" dirty="0" smtClean="0">
                          <a:latin typeface="Arial"/>
                          <a:cs typeface="B Nazanin" panose="00000400000000000000" pitchFamily="2" charset="-78"/>
                        </a:rPr>
                        <a:t>سال</a:t>
                      </a:r>
                      <a:r>
                        <a:rPr lang="fa-IR" sz="1600" b="1" baseline="0" dirty="0" smtClean="0">
                          <a:latin typeface="Arial"/>
                          <a:cs typeface="B Nazanin" panose="00000400000000000000" pitchFamily="2" charset="-78"/>
                        </a:rPr>
                        <a:t> شروع فعاليت</a:t>
                      </a:r>
                      <a:endParaRPr sz="1600" b="1" dirty="0">
                        <a:latin typeface="Arial"/>
                        <a:cs typeface="B Nazanin" panose="00000400000000000000" pitchFamily="2" charset="-78"/>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extLst>
                  <a:ext uri="{0D108BD9-81ED-4DB2-BD59-A6C34878D82A}">
                    <a16:rowId xmlns:a16="http://schemas.microsoft.com/office/drawing/2014/main" val="10000"/>
                  </a:ext>
                </a:extLst>
              </a:tr>
              <a:tr h="245363">
                <a:tc>
                  <a:txBody>
                    <a:bodyPr/>
                    <a:lstStyle/>
                    <a:p>
                      <a:pPr marL="72000" marR="62865" algn="just" rtl="1">
                        <a:lnSpc>
                          <a:spcPct val="100000"/>
                        </a:lnSpc>
                        <a:spcBef>
                          <a:spcPts val="20"/>
                        </a:spcBef>
                      </a:pPr>
                      <a:r>
                        <a:rPr lang="fa-IR" sz="1500" b="1" spc="0" dirty="0" smtClean="0">
                          <a:effectLst/>
                          <a:latin typeface="Arial"/>
                          <a:cs typeface="B Nazanin" panose="00000400000000000000" pitchFamily="2" charset="-78"/>
                        </a:rPr>
                        <a:t>آمريكا</a:t>
                      </a:r>
                      <a:endParaRPr sz="1500" b="1" spc="0" dirty="0">
                        <a:effectLst/>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639"/>
                        </a:lnSpc>
                      </a:pPr>
                      <a:r>
                        <a:rPr lang="fa-IR" sz="1600" b="1" dirty="0" smtClean="0">
                          <a:latin typeface="Arial"/>
                          <a:cs typeface="B Nazanin" panose="00000400000000000000" pitchFamily="2" charset="-78"/>
                        </a:rPr>
                        <a:t>1970</a:t>
                      </a:r>
                      <a:endParaRPr lang="fa-IR" sz="1600" b="1" dirty="0">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245363">
                <a:tc>
                  <a:txBody>
                    <a:bodyPr/>
                    <a:lstStyle/>
                    <a:p>
                      <a:pPr marL="72000" marR="62230" algn="just" rtl="1">
                        <a:lnSpc>
                          <a:spcPct val="100000"/>
                        </a:lnSpc>
                        <a:spcBef>
                          <a:spcPts val="20"/>
                        </a:spcBef>
                      </a:pPr>
                      <a:r>
                        <a:rPr lang="fa-IR" sz="1500" b="1" spc="0" dirty="0" smtClean="0">
                          <a:effectLst/>
                          <a:latin typeface="Arial"/>
                          <a:cs typeface="B Nazanin" panose="00000400000000000000" pitchFamily="2" charset="-78"/>
                        </a:rPr>
                        <a:t>سوئد</a:t>
                      </a:r>
                      <a:endParaRPr sz="1500" b="1" spc="0" dirty="0">
                        <a:effectLst/>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635" algn="ctr">
                        <a:lnSpc>
                          <a:spcPts val="1639"/>
                        </a:lnSpc>
                      </a:pPr>
                      <a:r>
                        <a:rPr lang="fa-IR" sz="1600" b="1" dirty="0" smtClean="0">
                          <a:latin typeface="Arial"/>
                          <a:cs typeface="B Nazanin" panose="00000400000000000000" pitchFamily="2" charset="-78"/>
                        </a:rPr>
                        <a:t>1978</a:t>
                      </a:r>
                      <a:endParaRPr lang="fa-IR" sz="1600" b="1" dirty="0">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02"/>
                  </a:ext>
                </a:extLst>
              </a:tr>
              <a:tr h="245363">
                <a:tc>
                  <a:txBody>
                    <a:bodyPr/>
                    <a:lstStyle/>
                    <a:p>
                      <a:pPr marL="72000" marR="62865" algn="just" rtl="1">
                        <a:lnSpc>
                          <a:spcPct val="100000"/>
                        </a:lnSpc>
                        <a:spcBef>
                          <a:spcPts val="20"/>
                        </a:spcBef>
                      </a:pPr>
                      <a:r>
                        <a:rPr lang="fa-IR" sz="1500" b="1" spc="0" dirty="0" smtClean="0">
                          <a:effectLst/>
                          <a:latin typeface="Arial"/>
                          <a:cs typeface="B Nazanin" panose="00000400000000000000" pitchFamily="2" charset="-78"/>
                        </a:rPr>
                        <a:t>ايتاليا</a:t>
                      </a:r>
                      <a:r>
                        <a:rPr lang="fa-IR" sz="1500" b="1" spc="0" baseline="0" dirty="0" smtClean="0">
                          <a:effectLst/>
                          <a:latin typeface="Arial"/>
                          <a:cs typeface="B Nazanin" panose="00000400000000000000" pitchFamily="2" charset="-78"/>
                        </a:rPr>
                        <a:t>- بريتانياي كبير</a:t>
                      </a:r>
                      <a:endParaRPr sz="1500" b="1" spc="0" dirty="0">
                        <a:effectLst/>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639"/>
                        </a:lnSpc>
                      </a:pPr>
                      <a:r>
                        <a:rPr lang="fa-IR" sz="1600" b="1" dirty="0" smtClean="0">
                          <a:latin typeface="Arial"/>
                          <a:cs typeface="B Nazanin" panose="00000400000000000000" pitchFamily="2" charset="-78"/>
                        </a:rPr>
                        <a:t>1980</a:t>
                      </a:r>
                      <a:endParaRPr lang="fa-IR" sz="1600" b="1" dirty="0">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245363">
                <a:tc>
                  <a:txBody>
                    <a:bodyPr/>
                    <a:lstStyle/>
                    <a:p>
                      <a:pPr marL="72000" marR="63500" algn="just" rtl="1">
                        <a:lnSpc>
                          <a:spcPct val="100000"/>
                        </a:lnSpc>
                        <a:spcBef>
                          <a:spcPts val="20"/>
                        </a:spcBef>
                      </a:pPr>
                      <a:r>
                        <a:rPr lang="fa-IR" sz="1500" b="1" spc="0" dirty="0" smtClean="0">
                          <a:effectLst/>
                          <a:latin typeface="Arial"/>
                          <a:cs typeface="B Nazanin" panose="00000400000000000000" pitchFamily="2" charset="-78"/>
                        </a:rPr>
                        <a:t>كانادا</a:t>
                      </a:r>
                      <a:endParaRPr sz="1500" b="1" spc="0" dirty="0">
                        <a:effectLst/>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313690" marR="0" indent="0" algn="just" defTabSz="914400" rtl="0" eaLnBrk="1" fontAlgn="auto" latinLnBrk="0" hangingPunct="1">
                        <a:lnSpc>
                          <a:spcPct val="100000"/>
                        </a:lnSpc>
                        <a:spcBef>
                          <a:spcPts val="20"/>
                        </a:spcBef>
                        <a:spcAft>
                          <a:spcPts val="0"/>
                        </a:spcAft>
                        <a:buClrTx/>
                        <a:buSzTx/>
                        <a:buFontTx/>
                        <a:buNone/>
                        <a:tabLst/>
                        <a:defRPr/>
                      </a:pPr>
                      <a:r>
                        <a:rPr lang="fa-IR" sz="1600" b="1" dirty="0" smtClean="0">
                          <a:latin typeface="Arial"/>
                          <a:cs typeface="B Nazanin" panose="00000400000000000000" pitchFamily="2" charset="-78"/>
                        </a:rPr>
                        <a:t>1982</a:t>
                      </a: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04"/>
                  </a:ext>
                </a:extLst>
              </a:tr>
              <a:tr h="245364">
                <a:tc>
                  <a:txBody>
                    <a:bodyPr/>
                    <a:lstStyle/>
                    <a:p>
                      <a:pPr marL="72000" marR="62865" algn="just" rtl="1">
                        <a:lnSpc>
                          <a:spcPct val="100000"/>
                        </a:lnSpc>
                        <a:spcBef>
                          <a:spcPts val="20"/>
                        </a:spcBef>
                      </a:pPr>
                      <a:r>
                        <a:rPr lang="fa-IR" sz="1500" b="1" spc="0" dirty="0" smtClean="0">
                          <a:effectLst/>
                          <a:latin typeface="Arial"/>
                          <a:cs typeface="B Nazanin" panose="00000400000000000000" pitchFamily="2" charset="-78"/>
                        </a:rPr>
                        <a:t>استوني</a:t>
                      </a:r>
                      <a:endParaRPr sz="1500" b="1" spc="0" dirty="0">
                        <a:effectLst/>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6865" marR="0" indent="0" algn="just" defTabSz="914400" rtl="0" eaLnBrk="1" fontAlgn="auto" latinLnBrk="0" hangingPunct="1">
                        <a:lnSpc>
                          <a:spcPct val="100000"/>
                        </a:lnSpc>
                        <a:spcBef>
                          <a:spcPts val="20"/>
                        </a:spcBef>
                        <a:spcAft>
                          <a:spcPts val="0"/>
                        </a:spcAft>
                        <a:buClrTx/>
                        <a:buSzTx/>
                        <a:buFontTx/>
                        <a:buNone/>
                        <a:tabLst/>
                        <a:defRPr/>
                      </a:pPr>
                      <a:r>
                        <a:rPr lang="fa-IR" sz="1600" b="1" dirty="0" smtClean="0">
                          <a:latin typeface="Arial"/>
                          <a:cs typeface="B Nazanin" panose="00000400000000000000" pitchFamily="2" charset="-78"/>
                        </a:rPr>
                        <a:t>1986</a:t>
                      </a: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245363">
                <a:tc>
                  <a:txBody>
                    <a:bodyPr/>
                    <a:lstStyle/>
                    <a:p>
                      <a:pPr marL="72000" marR="64135" algn="just" rtl="1">
                        <a:lnSpc>
                          <a:spcPct val="100000"/>
                        </a:lnSpc>
                        <a:spcBef>
                          <a:spcPts val="20"/>
                        </a:spcBef>
                      </a:pPr>
                      <a:r>
                        <a:rPr lang="fa-IR" sz="1500" b="1" spc="0" dirty="0" smtClean="0">
                          <a:effectLst/>
                          <a:latin typeface="Arial"/>
                          <a:cs typeface="B Nazanin" panose="00000400000000000000" pitchFamily="2" charset="-78"/>
                        </a:rPr>
                        <a:t>فيليپين- مراكش- مجارستان- بلژيك- استراليا- آرژانتين</a:t>
                      </a:r>
                      <a:endParaRPr sz="1500" b="1" spc="0" dirty="0">
                        <a:effectLst/>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313690" marR="0" indent="0" algn="just" defTabSz="914400" rtl="0" eaLnBrk="1" fontAlgn="auto" latinLnBrk="0" hangingPunct="1">
                        <a:lnSpc>
                          <a:spcPct val="100000"/>
                        </a:lnSpc>
                        <a:spcBef>
                          <a:spcPts val="20"/>
                        </a:spcBef>
                        <a:spcAft>
                          <a:spcPts val="0"/>
                        </a:spcAft>
                        <a:buClrTx/>
                        <a:buSzTx/>
                        <a:buFontTx/>
                        <a:buNone/>
                        <a:tabLst/>
                        <a:defRPr/>
                      </a:pPr>
                      <a:r>
                        <a:rPr lang="fa-IR" sz="1600" b="1" dirty="0" smtClean="0">
                          <a:latin typeface="Arial"/>
                          <a:cs typeface="B Nazanin" panose="00000400000000000000" pitchFamily="2" charset="-78"/>
                        </a:rPr>
                        <a:t>1990</a:t>
                      </a: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06"/>
                  </a:ext>
                </a:extLst>
              </a:tr>
              <a:tr h="245363">
                <a:tc>
                  <a:txBody>
                    <a:bodyPr/>
                    <a:lstStyle/>
                    <a:p>
                      <a:pPr marL="72000" marR="63500" algn="just" rtl="1">
                        <a:lnSpc>
                          <a:spcPct val="100000"/>
                        </a:lnSpc>
                        <a:spcBef>
                          <a:spcPts val="20"/>
                        </a:spcBef>
                      </a:pPr>
                      <a:r>
                        <a:rPr lang="fa-IR" sz="1500" b="1" spc="0" dirty="0" smtClean="0">
                          <a:effectLst/>
                          <a:latin typeface="Arial"/>
                          <a:cs typeface="B Nazanin" panose="00000400000000000000" pitchFamily="2" charset="-78"/>
                        </a:rPr>
                        <a:t>كره جنوبي- برزيل</a:t>
                      </a:r>
                      <a:endParaRPr sz="1500" b="1" spc="0" dirty="0">
                        <a:effectLst/>
                        <a:latin typeface="Arial"/>
                        <a:cs typeface="B Nazanin" panose="00000400000000000000" pitchFamily="2" charset="-78"/>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3690" marR="0" indent="0" algn="just" defTabSz="914400" rtl="0" eaLnBrk="1" fontAlgn="auto" latinLnBrk="0" hangingPunct="1">
                        <a:lnSpc>
                          <a:spcPct val="100000"/>
                        </a:lnSpc>
                        <a:spcBef>
                          <a:spcPts val="20"/>
                        </a:spcBef>
                        <a:spcAft>
                          <a:spcPts val="0"/>
                        </a:spcAft>
                        <a:buClrTx/>
                        <a:buSzTx/>
                        <a:buFontTx/>
                        <a:buNone/>
                        <a:tabLst/>
                        <a:defRPr/>
                      </a:pPr>
                      <a:r>
                        <a:rPr lang="fa-IR" sz="1600" b="1" dirty="0" smtClean="0">
                          <a:latin typeface="Arial"/>
                          <a:cs typeface="B Nazanin" panose="00000400000000000000" pitchFamily="2" charset="-78"/>
                        </a:rPr>
                        <a:t>1992</a:t>
                      </a: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245364">
                <a:tc>
                  <a:txBody>
                    <a:bodyPr/>
                    <a:lstStyle/>
                    <a:p>
                      <a:pPr marL="72000" marR="60960" algn="just" rtl="1">
                        <a:lnSpc>
                          <a:spcPct val="100000"/>
                        </a:lnSpc>
                        <a:spcBef>
                          <a:spcPts val="25"/>
                        </a:spcBef>
                      </a:pPr>
                      <a:r>
                        <a:rPr lang="fa-IR" sz="1500" b="1" spc="0" dirty="0" smtClean="0">
                          <a:effectLst/>
                          <a:latin typeface="Arial"/>
                          <a:cs typeface="B Nazanin" panose="00000400000000000000" pitchFamily="2" charset="-78"/>
                        </a:rPr>
                        <a:t>چك</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313690" algn="just">
                        <a:lnSpc>
                          <a:spcPct val="100000"/>
                        </a:lnSpc>
                        <a:spcBef>
                          <a:spcPts val="25"/>
                        </a:spcBef>
                      </a:pPr>
                      <a:r>
                        <a:rPr lang="fa-IR" sz="1600" b="1" spc="-114" dirty="0" smtClean="0">
                          <a:latin typeface="Arial"/>
                          <a:cs typeface="B Nazanin" panose="00000400000000000000" pitchFamily="2" charset="-78"/>
                        </a:rPr>
                        <a:t>1993</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08"/>
                  </a:ext>
                </a:extLst>
              </a:tr>
              <a:tr h="245363">
                <a:tc>
                  <a:txBody>
                    <a:bodyPr/>
                    <a:lstStyle/>
                    <a:p>
                      <a:pPr marL="72000" marR="62865" algn="just" rtl="1">
                        <a:lnSpc>
                          <a:spcPct val="100000"/>
                        </a:lnSpc>
                        <a:spcBef>
                          <a:spcPts val="25"/>
                        </a:spcBef>
                      </a:pPr>
                      <a:r>
                        <a:rPr lang="fa-IR" sz="1500" b="1" spc="0" dirty="0" smtClean="0">
                          <a:effectLst/>
                          <a:latin typeface="Arial"/>
                          <a:cs typeface="B Nazanin" panose="00000400000000000000" pitchFamily="2" charset="-78"/>
                        </a:rPr>
                        <a:t>اردن- هند</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3690" algn="just">
                        <a:lnSpc>
                          <a:spcPct val="100000"/>
                        </a:lnSpc>
                        <a:spcBef>
                          <a:spcPts val="25"/>
                        </a:spcBef>
                      </a:pPr>
                      <a:r>
                        <a:rPr lang="fa-IR" sz="1600" b="1" spc="-114" dirty="0" smtClean="0">
                          <a:latin typeface="Arial"/>
                          <a:cs typeface="B Nazanin" panose="00000400000000000000" pitchFamily="2" charset="-78"/>
                        </a:rPr>
                        <a:t>1994</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245363">
                <a:tc>
                  <a:txBody>
                    <a:bodyPr/>
                    <a:lstStyle/>
                    <a:p>
                      <a:pPr marL="72000" marR="62230" algn="just" rtl="1">
                        <a:lnSpc>
                          <a:spcPct val="100000"/>
                        </a:lnSpc>
                        <a:spcBef>
                          <a:spcPts val="25"/>
                        </a:spcBef>
                      </a:pPr>
                      <a:r>
                        <a:rPr lang="fa-IR" sz="1500" b="1" spc="0" dirty="0" smtClean="0">
                          <a:effectLst/>
                          <a:latin typeface="Arial"/>
                          <a:cs typeface="B Nazanin" panose="00000400000000000000" pitchFamily="2" charset="-78"/>
                        </a:rPr>
                        <a:t>سوئيس- اسلواكي-</a:t>
                      </a:r>
                      <a:r>
                        <a:rPr lang="fa-IR" sz="1500" b="1" spc="0" baseline="0" dirty="0" smtClean="0">
                          <a:effectLst/>
                          <a:latin typeface="Arial"/>
                          <a:cs typeface="B Nazanin" panose="00000400000000000000" pitchFamily="2" charset="-78"/>
                        </a:rPr>
                        <a:t> </a:t>
                      </a:r>
                      <a:r>
                        <a:rPr lang="fa-IR" sz="1500" b="1" spc="0" dirty="0" smtClean="0">
                          <a:effectLst/>
                          <a:latin typeface="Arial"/>
                          <a:cs typeface="B Nazanin" panose="00000400000000000000" pitchFamily="2" charset="-78"/>
                        </a:rPr>
                        <a:t>هلند- آلمان- چين- بلغارستان- اتريش- لهستان</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313690" algn="just">
                        <a:lnSpc>
                          <a:spcPct val="100000"/>
                        </a:lnSpc>
                        <a:spcBef>
                          <a:spcPts val="25"/>
                        </a:spcBef>
                      </a:pPr>
                      <a:r>
                        <a:rPr lang="fa-IR" sz="1600" b="1" spc="-114" dirty="0" smtClean="0">
                          <a:latin typeface="Arial"/>
                          <a:cs typeface="B Nazanin" panose="00000400000000000000" pitchFamily="2" charset="-78"/>
                        </a:rPr>
                        <a:t>1995</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10"/>
                  </a:ext>
                </a:extLst>
              </a:tr>
              <a:tr h="245363">
                <a:tc>
                  <a:txBody>
                    <a:bodyPr/>
                    <a:lstStyle/>
                    <a:p>
                      <a:pPr marL="72000" marR="62865" algn="just" rtl="1">
                        <a:lnSpc>
                          <a:spcPct val="100000"/>
                        </a:lnSpc>
                        <a:spcBef>
                          <a:spcPts val="25"/>
                        </a:spcBef>
                      </a:pPr>
                      <a:r>
                        <a:rPr lang="fa-IR" sz="1500" b="1" spc="0" dirty="0" smtClean="0">
                          <a:effectLst/>
                          <a:latin typeface="Arial"/>
                          <a:cs typeface="B Nazanin" panose="00000400000000000000" pitchFamily="2" charset="-78"/>
                        </a:rPr>
                        <a:t>اكراين- غنا- مصر- شيلي</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6865" algn="just">
                        <a:lnSpc>
                          <a:spcPct val="100000"/>
                        </a:lnSpc>
                        <a:spcBef>
                          <a:spcPts val="25"/>
                        </a:spcBef>
                      </a:pPr>
                      <a:r>
                        <a:rPr lang="fa-IR" sz="1600" b="1" spc="-125" dirty="0" smtClean="0">
                          <a:latin typeface="Arial"/>
                          <a:cs typeface="B Nazanin" panose="00000400000000000000" pitchFamily="2" charset="-78"/>
                        </a:rPr>
                        <a:t>1996</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245364">
                <a:tc>
                  <a:txBody>
                    <a:bodyPr/>
                    <a:lstStyle/>
                    <a:p>
                      <a:pPr marL="72000" marR="63500" algn="just" rtl="1">
                        <a:lnSpc>
                          <a:spcPct val="100000"/>
                        </a:lnSpc>
                        <a:spcBef>
                          <a:spcPts val="25"/>
                        </a:spcBef>
                      </a:pPr>
                      <a:r>
                        <a:rPr lang="fa-IR" sz="1500" b="1" spc="0" dirty="0" smtClean="0">
                          <a:effectLst/>
                          <a:latin typeface="Arial"/>
                          <a:cs typeface="B Nazanin" panose="00000400000000000000" pitchFamily="2" charset="-78"/>
                        </a:rPr>
                        <a:t>كنيا- ژاپن-كلمبيا</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313690" algn="just">
                        <a:lnSpc>
                          <a:spcPct val="100000"/>
                        </a:lnSpc>
                        <a:spcBef>
                          <a:spcPts val="25"/>
                        </a:spcBef>
                      </a:pPr>
                      <a:r>
                        <a:rPr lang="fa-IR" sz="1600" b="1" spc="-110" dirty="0" smtClean="0">
                          <a:latin typeface="Arial"/>
                          <a:cs typeface="B Nazanin" panose="00000400000000000000" pitchFamily="2" charset="-78"/>
                        </a:rPr>
                        <a:t>1997</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12"/>
                  </a:ext>
                </a:extLst>
              </a:tr>
              <a:tr h="245313">
                <a:tc>
                  <a:txBody>
                    <a:bodyPr/>
                    <a:lstStyle/>
                    <a:p>
                      <a:pPr marL="72000" marR="64135" algn="just" rtl="1">
                        <a:lnSpc>
                          <a:spcPct val="100000"/>
                        </a:lnSpc>
                        <a:spcBef>
                          <a:spcPts val="25"/>
                        </a:spcBef>
                      </a:pPr>
                      <a:r>
                        <a:rPr lang="fa-IR" sz="1500" b="1" spc="0" dirty="0" smtClean="0">
                          <a:effectLst/>
                          <a:latin typeface="Arial"/>
                          <a:cs typeface="B Nazanin" panose="00000400000000000000" pitchFamily="2" charset="-78"/>
                        </a:rPr>
                        <a:t>آفريقاي جنوبي- مكزيك- ليتواني- بلغارستان</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3690" algn="just">
                        <a:lnSpc>
                          <a:spcPct val="100000"/>
                        </a:lnSpc>
                        <a:spcBef>
                          <a:spcPts val="25"/>
                        </a:spcBef>
                      </a:pPr>
                      <a:r>
                        <a:rPr lang="fa-IR" sz="1600" b="1" spc="-114" dirty="0" smtClean="0">
                          <a:latin typeface="Arial"/>
                          <a:cs typeface="B Nazanin" panose="00000400000000000000" pitchFamily="2" charset="-78"/>
                        </a:rPr>
                        <a:t>1998</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245364">
                <a:tc>
                  <a:txBody>
                    <a:bodyPr/>
                    <a:lstStyle/>
                    <a:p>
                      <a:pPr marL="72000" marR="63500" algn="just" rtl="1">
                        <a:lnSpc>
                          <a:spcPct val="100000"/>
                        </a:lnSpc>
                        <a:spcBef>
                          <a:spcPts val="25"/>
                        </a:spcBef>
                      </a:pPr>
                      <a:r>
                        <a:rPr lang="fa-IR" sz="1500" b="1" spc="0" dirty="0" smtClean="0">
                          <a:effectLst/>
                          <a:latin typeface="Arial"/>
                          <a:cs typeface="B Nazanin" panose="00000400000000000000" pitchFamily="2" charset="-78"/>
                        </a:rPr>
                        <a:t>تركيه</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313690" algn="just">
                        <a:lnSpc>
                          <a:spcPct val="100000"/>
                        </a:lnSpc>
                        <a:spcBef>
                          <a:spcPts val="25"/>
                        </a:spcBef>
                      </a:pPr>
                      <a:r>
                        <a:rPr lang="fa-IR" sz="1600" b="1" spc="-114" dirty="0" smtClean="0">
                          <a:latin typeface="Arial"/>
                          <a:cs typeface="B Nazanin" panose="00000400000000000000" pitchFamily="2" charset="-78"/>
                        </a:rPr>
                        <a:t>1999</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14"/>
                  </a:ext>
                </a:extLst>
              </a:tr>
              <a:tr h="245376">
                <a:tc>
                  <a:txBody>
                    <a:bodyPr/>
                    <a:lstStyle/>
                    <a:p>
                      <a:pPr marL="72000" marR="63500" algn="just" rtl="1">
                        <a:lnSpc>
                          <a:spcPct val="100000"/>
                        </a:lnSpc>
                        <a:spcBef>
                          <a:spcPts val="25"/>
                        </a:spcBef>
                      </a:pPr>
                      <a:r>
                        <a:rPr lang="fa-IR" sz="1500" b="1" spc="0" dirty="0" smtClean="0">
                          <a:effectLst/>
                          <a:latin typeface="Arial"/>
                          <a:cs typeface="B Nazanin" panose="00000400000000000000" pitchFamily="2" charset="-78"/>
                        </a:rPr>
                        <a:t>تونس- تايلند- فنلاند</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3690" algn="just">
                        <a:lnSpc>
                          <a:spcPct val="100000"/>
                        </a:lnSpc>
                        <a:spcBef>
                          <a:spcPts val="25"/>
                        </a:spcBef>
                      </a:pPr>
                      <a:r>
                        <a:rPr lang="fa-IR" sz="1600" b="1" spc="-114" dirty="0" smtClean="0">
                          <a:latin typeface="Arial"/>
                          <a:cs typeface="B Nazanin" panose="00000400000000000000" pitchFamily="2" charset="-78"/>
                        </a:rPr>
                        <a:t>2000</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r h="245364">
                <a:tc>
                  <a:txBody>
                    <a:bodyPr/>
                    <a:lstStyle/>
                    <a:p>
                      <a:pPr marL="72000" marR="62865" algn="just" rtl="1">
                        <a:lnSpc>
                          <a:spcPct val="100000"/>
                        </a:lnSpc>
                        <a:spcBef>
                          <a:spcPts val="25"/>
                        </a:spcBef>
                      </a:pPr>
                      <a:r>
                        <a:rPr lang="fa-IR" sz="1500" b="1" spc="0" dirty="0" smtClean="0">
                          <a:effectLst/>
                          <a:latin typeface="Arial"/>
                          <a:cs typeface="B Nazanin" panose="00000400000000000000" pitchFamily="2" charset="-78"/>
                        </a:rPr>
                        <a:t>نپال</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313690" algn="just">
                        <a:lnSpc>
                          <a:spcPct val="100000"/>
                        </a:lnSpc>
                        <a:spcBef>
                          <a:spcPts val="25"/>
                        </a:spcBef>
                      </a:pPr>
                      <a:r>
                        <a:rPr lang="fa-IR" sz="1600" b="1" spc="-114" dirty="0" smtClean="0">
                          <a:latin typeface="Arial"/>
                          <a:cs typeface="B Nazanin" panose="00000400000000000000" pitchFamily="2" charset="-78"/>
                        </a:rPr>
                        <a:t>2002</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extLst>
                  <a:ext uri="{0D108BD9-81ED-4DB2-BD59-A6C34878D82A}">
                    <a16:rowId xmlns:a16="http://schemas.microsoft.com/office/drawing/2014/main" val="10016"/>
                  </a:ext>
                </a:extLst>
              </a:tr>
              <a:tr h="245364">
                <a:tc>
                  <a:txBody>
                    <a:bodyPr/>
                    <a:lstStyle/>
                    <a:p>
                      <a:pPr marL="72000" marR="62865" algn="just" rtl="1">
                        <a:lnSpc>
                          <a:spcPct val="100000"/>
                        </a:lnSpc>
                        <a:spcBef>
                          <a:spcPts val="25"/>
                        </a:spcBef>
                      </a:pPr>
                      <a:r>
                        <a:rPr lang="fa-IR" sz="1500" b="1" spc="0" dirty="0" smtClean="0">
                          <a:effectLst/>
                          <a:latin typeface="Arial"/>
                          <a:cs typeface="B Nazanin" panose="00000400000000000000" pitchFamily="2" charset="-78"/>
                        </a:rPr>
                        <a:t>ايران</a:t>
                      </a:r>
                      <a:endParaRPr sz="1500" b="1" spc="0" dirty="0">
                        <a:effectLst/>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6865" algn="just">
                        <a:lnSpc>
                          <a:spcPct val="100000"/>
                        </a:lnSpc>
                        <a:spcBef>
                          <a:spcPts val="25"/>
                        </a:spcBef>
                      </a:pPr>
                      <a:r>
                        <a:rPr lang="fa-IR" sz="1600" b="1" spc="-125" dirty="0" smtClean="0">
                          <a:latin typeface="Arial"/>
                          <a:cs typeface="B Nazanin" panose="00000400000000000000" pitchFamily="2" charset="-78"/>
                        </a:rPr>
                        <a:t>2006</a:t>
                      </a:r>
                      <a:endParaRPr sz="1600" b="1" dirty="0">
                        <a:latin typeface="Arial"/>
                        <a:cs typeface="B Nazanin" panose="00000400000000000000" pitchFamily="2" charset="-78"/>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bl>
          </a:graphicData>
        </a:graphic>
      </p:graphicFrame>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11" name="TextBox 10"/>
          <p:cNvSpPr txBox="1"/>
          <p:nvPr/>
        </p:nvSpPr>
        <p:spPr>
          <a:xfrm>
            <a:off x="5962348" y="1762436"/>
            <a:ext cx="6077252" cy="4662815"/>
          </a:xfrm>
          <a:prstGeom prst="rect">
            <a:avLst/>
          </a:prstGeom>
          <a:noFill/>
        </p:spPr>
        <p:txBody>
          <a:bodyPr wrap="square" rtlCol="0">
            <a:spAutoFit/>
          </a:bodyPr>
          <a:lstStyle/>
          <a:p>
            <a:pPr algn="just" rtl="1">
              <a:lnSpc>
                <a:spcPct val="150000"/>
              </a:lnSpc>
            </a:pPr>
            <a:r>
              <a:rPr lang="fa-IR" sz="2200" b="1" dirty="0" smtClean="0">
                <a:cs typeface="B Nazanin" panose="00000400000000000000" pitchFamily="2" charset="-78"/>
              </a:rPr>
              <a:t>مفهوم شركت خدمات انرژي براي اولين بار بيش از 100سال پيش در اروپا مطرح شده و در ايالات متحده آمريكا اين شركت‌ها پس از شوك نفتي در دهه 1970 و افزايش قيمت‌هاي حامل‌هاي انرژي شكل گرفتند.</a:t>
            </a:r>
          </a:p>
          <a:p>
            <a:pPr algn="just" rtl="1">
              <a:lnSpc>
                <a:spcPct val="150000"/>
              </a:lnSpc>
            </a:pPr>
            <a:r>
              <a:rPr lang="fa-IR" sz="2200" b="1" dirty="0" smtClean="0">
                <a:cs typeface="B Nazanin" panose="00000400000000000000" pitchFamily="2" charset="-78"/>
              </a:rPr>
              <a:t>پس از طي چند دهه اين مفهوم دوباره به اروپا بازگشته و در آنجا صنعت خدمات انرژي با موفقيت در برخي از كشورها مانند آلمان گسترش يافت و پس از آن در دهه 1990 اولين شركت‌هاي خدمات انرژي در كشورهاي در حال توسعه شكل گرفتند.</a:t>
            </a:r>
            <a:endParaRPr lang="en-US" sz="2200" b="1" dirty="0">
              <a:cs typeface="B Nazanin" panose="00000400000000000000" pitchFamily="2" charset="-78"/>
            </a:endParaRPr>
          </a:p>
        </p:txBody>
      </p:sp>
      <p:sp>
        <p:nvSpPr>
          <p:cNvPr id="10" name="Title 7"/>
          <p:cNvSpPr>
            <a:spLocks noGrp="1"/>
          </p:cNvSpPr>
          <p:nvPr>
            <p:ph type="title"/>
          </p:nvPr>
        </p:nvSpPr>
        <p:spPr>
          <a:xfrm>
            <a:off x="3886200" y="744770"/>
            <a:ext cx="4509770" cy="626830"/>
          </a:xfrm>
        </p:spPr>
        <p:txBody>
          <a:bodyPr/>
          <a:lstStyle/>
          <a:p>
            <a:pPr algn="ctr" rtl="1">
              <a:lnSpc>
                <a:spcPct val="100000"/>
              </a:lnSpc>
            </a:pPr>
            <a:r>
              <a:rPr lang="fa-IR" sz="3200" dirty="0" smtClean="0">
                <a:cs typeface="B Titr" panose="00000700000000000000" pitchFamily="2" charset="-78"/>
              </a:rPr>
              <a:t>تاريخچه اسكو در جهان</a:t>
            </a:r>
            <a:endParaRPr lang="en-US" sz="3200" dirty="0">
              <a:cs typeface="B Titr" panose="00000700000000000000" pitchFamily="2" charset="-78"/>
            </a:endParaRPr>
          </a:p>
        </p:txBody>
      </p:sp>
      <p:sp>
        <p:nvSpPr>
          <p:cNvPr id="12" name="object 23"/>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3</a:t>
            </a:r>
            <a:endParaRPr sz="1200" b="1" dirty="0">
              <a:latin typeface="Calibri"/>
              <a:cs typeface="B Nazanin" panose="00000400000000000000" pitchFamily="2" charset="-78"/>
            </a:endParaRPr>
          </a:p>
        </p:txBody>
      </p:sp>
      <p:pic>
        <p:nvPicPr>
          <p:cNvPr id="8" name="object 22"/>
          <p:cNvPicPr/>
          <p:nvPr/>
        </p:nvPicPr>
        <p:blipFill>
          <a:blip r:embed="rId4" cstate="print"/>
          <a:stretch>
            <a:fillRect/>
          </a:stretch>
        </p:blipFill>
        <p:spPr>
          <a:xfrm>
            <a:off x="136071" y="152400"/>
            <a:ext cx="1489885" cy="10947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4</a:t>
            </a:r>
            <a:endParaRPr sz="1200" b="1" dirty="0">
              <a:latin typeface="Calibri"/>
              <a:cs typeface="B Nazanin" panose="00000400000000000000" pitchFamily="2" charset="-78"/>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11" name="TextBox 10"/>
          <p:cNvSpPr txBox="1"/>
          <p:nvPr/>
        </p:nvSpPr>
        <p:spPr>
          <a:xfrm>
            <a:off x="990600" y="2362200"/>
            <a:ext cx="11201400" cy="3416320"/>
          </a:xfrm>
          <a:prstGeom prst="rect">
            <a:avLst/>
          </a:prstGeom>
          <a:noFill/>
        </p:spPr>
        <p:txBody>
          <a:bodyPr wrap="square" rtlCol="0">
            <a:spAutoFit/>
          </a:bodyPr>
          <a:lstStyle/>
          <a:p>
            <a:pPr marL="360000" indent="-285750" algn="just" rtl="1">
              <a:lnSpc>
                <a:spcPct val="150000"/>
              </a:lnSpc>
              <a:buFontTx/>
              <a:buChar char="-"/>
            </a:pPr>
            <a:r>
              <a:rPr lang="fa-IR" sz="2400" b="1" dirty="0" smtClean="0">
                <a:cs typeface="B Nazanin" panose="00000400000000000000" pitchFamily="2" charset="-78"/>
              </a:rPr>
              <a:t>پتانسيل بالاي صرفه‌جويي انرژي در همه بخش‌هاي مصرف  در كشور</a:t>
            </a:r>
          </a:p>
          <a:p>
            <a:pPr marL="360000" indent="-285750" algn="just" rtl="1">
              <a:lnSpc>
                <a:spcPct val="150000"/>
              </a:lnSpc>
              <a:buFontTx/>
              <a:buChar char="-"/>
            </a:pPr>
            <a:r>
              <a:rPr lang="fa-IR" sz="2400" b="1" dirty="0" smtClean="0">
                <a:cs typeface="B Nazanin" panose="00000400000000000000" pitchFamily="2" charset="-78"/>
              </a:rPr>
              <a:t>عدم‌امكان سرمايه‌گذاري  توسط دولت در اين بخش به‌علت كمبود نقدينگي</a:t>
            </a:r>
          </a:p>
          <a:p>
            <a:pPr marL="360000" indent="-285750" algn="just" rtl="1">
              <a:lnSpc>
                <a:spcPct val="150000"/>
              </a:lnSpc>
              <a:buFontTx/>
              <a:buChar char="-"/>
            </a:pPr>
            <a:r>
              <a:rPr lang="fa-IR" sz="2400" b="1" dirty="0" smtClean="0">
                <a:cs typeface="B Nazanin" panose="00000400000000000000" pitchFamily="2" charset="-78"/>
              </a:rPr>
              <a:t>جذب سرمايه‌گذاري بخش خصوصي</a:t>
            </a:r>
          </a:p>
          <a:p>
            <a:pPr marL="360000" indent="-285750" algn="just" rtl="1">
              <a:lnSpc>
                <a:spcPct val="150000"/>
              </a:lnSpc>
              <a:buFontTx/>
              <a:buChar char="-"/>
            </a:pPr>
            <a:r>
              <a:rPr lang="fa-IR" sz="2400" b="1" dirty="0" smtClean="0">
                <a:cs typeface="B Nazanin" panose="00000400000000000000" pitchFamily="2" charset="-78"/>
              </a:rPr>
              <a:t>بسترسازي به‌كارگيري و ايجاد اشتغال فارغ‌التحصيلان دانشگاهي</a:t>
            </a:r>
          </a:p>
          <a:p>
            <a:pPr marL="360000" indent="-285750" algn="just" rtl="1">
              <a:lnSpc>
                <a:spcPct val="150000"/>
              </a:lnSpc>
              <a:buFontTx/>
              <a:buChar char="-"/>
            </a:pPr>
            <a:r>
              <a:rPr lang="fa-IR" sz="2400" b="1" dirty="0" smtClean="0">
                <a:cs typeface="B Nazanin" panose="00000400000000000000" pitchFamily="2" charset="-78"/>
              </a:rPr>
              <a:t>كاهش تلفات بي‌رويه انرژي در همه بخش‌ها</a:t>
            </a:r>
          </a:p>
          <a:p>
            <a:pPr marL="360000" indent="-285750" algn="just" rtl="1">
              <a:lnSpc>
                <a:spcPct val="150000"/>
              </a:lnSpc>
              <a:buFontTx/>
              <a:buChar char="-"/>
            </a:pPr>
            <a:r>
              <a:rPr lang="fa-IR" sz="2400" b="1" dirty="0" smtClean="0">
                <a:cs typeface="B Nazanin" panose="00000400000000000000" pitchFamily="2" charset="-78"/>
              </a:rPr>
              <a:t>كاهش آلودگي‌هاي زيست‌محيطي</a:t>
            </a:r>
            <a:endParaRPr lang="en-US" sz="2400" b="1" dirty="0">
              <a:cs typeface="B Nazanin" panose="00000400000000000000" pitchFamily="2" charset="-78"/>
            </a:endParaRPr>
          </a:p>
        </p:txBody>
      </p:sp>
      <p:sp>
        <p:nvSpPr>
          <p:cNvPr id="6" name="Title 7"/>
          <p:cNvSpPr>
            <a:spLocks noGrp="1"/>
          </p:cNvSpPr>
          <p:nvPr>
            <p:ph type="title"/>
          </p:nvPr>
        </p:nvSpPr>
        <p:spPr>
          <a:xfrm>
            <a:off x="3200401" y="744770"/>
            <a:ext cx="5715000" cy="703030"/>
          </a:xfrm>
        </p:spPr>
        <p:txBody>
          <a:bodyPr>
            <a:normAutofit fontScale="90000"/>
          </a:bodyPr>
          <a:lstStyle/>
          <a:p>
            <a:pPr algn="ctr" rtl="1">
              <a:lnSpc>
                <a:spcPct val="100000"/>
              </a:lnSpc>
            </a:pPr>
            <a:r>
              <a:rPr lang="fa-IR" sz="3200" dirty="0" smtClean="0">
                <a:solidFill>
                  <a:srgbClr val="FF0000"/>
                </a:solidFill>
                <a:cs typeface="B Titr" panose="00000700000000000000" pitchFamily="2" charset="-78"/>
              </a:rPr>
              <a:t>چرايي فرصتهاي كسب وكار در بهينه سازي مصرف انرژي با رويكرد توسعه اسكوها</a:t>
            </a:r>
            <a:endParaRPr lang="en-US" sz="3200" dirty="0">
              <a:solidFill>
                <a:srgbClr val="FF0000"/>
              </a:solidFill>
              <a:cs typeface="B Titr" panose="00000700000000000000" pitchFamily="2" charset="-78"/>
            </a:endParaRPr>
          </a:p>
        </p:txBody>
      </p:sp>
      <p:pic>
        <p:nvPicPr>
          <p:cNvPr id="9" name="object 22"/>
          <p:cNvPicPr/>
          <p:nvPr/>
        </p:nvPicPr>
        <p:blipFill>
          <a:blip r:embed="rId3" cstate="print"/>
          <a:stretch>
            <a:fillRect/>
          </a:stretch>
        </p:blipFill>
        <p:spPr>
          <a:xfrm>
            <a:off x="152400" y="361167"/>
            <a:ext cx="1489885" cy="109479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t="18495"/>
          <a:stretch>
            <a:fillRect/>
          </a:stretch>
        </p:blipFill>
        <p:spPr>
          <a:xfrm>
            <a:off x="1524000" y="1268414"/>
            <a:ext cx="9144000" cy="5589587"/>
          </a:xfrm>
        </p:spPr>
      </p:pic>
      <p:sp>
        <p:nvSpPr>
          <p:cNvPr id="16388" name="Text Box 5"/>
          <p:cNvSpPr txBox="1">
            <a:spLocks noChangeArrowheads="1"/>
          </p:cNvSpPr>
          <p:nvPr/>
        </p:nvSpPr>
        <p:spPr bwMode="auto">
          <a:xfrm>
            <a:off x="1524000" y="549276"/>
            <a:ext cx="9004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1">
            <a:spAutoFit/>
          </a:bodyPr>
          <a:lstStyle>
            <a:lvl1pPr eaLnBrk="0" hangingPunct="0">
              <a:defRPr sz="1400">
                <a:solidFill>
                  <a:schemeClr val="tx1"/>
                </a:solidFill>
                <a:latin typeface="Arial" pitchFamily="34" charset="0"/>
                <a:cs typeface="B Nazanin" pitchFamily="2" charset="-78"/>
              </a:defRPr>
            </a:lvl1pPr>
            <a:lvl2pPr marL="742950" indent="-285750" eaLnBrk="0" hangingPunct="0">
              <a:defRPr sz="1400">
                <a:solidFill>
                  <a:schemeClr val="tx1"/>
                </a:solidFill>
                <a:latin typeface="Arial" pitchFamily="34" charset="0"/>
                <a:cs typeface="B Nazanin" pitchFamily="2" charset="-78"/>
              </a:defRPr>
            </a:lvl2pPr>
            <a:lvl3pPr marL="1143000" indent="-228600" eaLnBrk="0" hangingPunct="0">
              <a:defRPr sz="1400">
                <a:solidFill>
                  <a:schemeClr val="tx1"/>
                </a:solidFill>
                <a:latin typeface="Arial" pitchFamily="34" charset="0"/>
                <a:cs typeface="B Nazanin" pitchFamily="2" charset="-78"/>
              </a:defRPr>
            </a:lvl3pPr>
            <a:lvl4pPr marL="1600200" indent="-228600" eaLnBrk="0" hangingPunct="0">
              <a:defRPr sz="1400">
                <a:solidFill>
                  <a:schemeClr val="tx1"/>
                </a:solidFill>
                <a:latin typeface="Arial" pitchFamily="34" charset="0"/>
                <a:cs typeface="B Nazanin" pitchFamily="2" charset="-78"/>
              </a:defRPr>
            </a:lvl4pPr>
            <a:lvl5pPr marL="2057400" indent="-228600" eaLnBrk="0" hangingPunct="0">
              <a:defRPr sz="1400">
                <a:solidFill>
                  <a:schemeClr val="tx1"/>
                </a:solidFill>
                <a:latin typeface="Arial" pitchFamily="34" charset="0"/>
                <a:cs typeface="B Nazanin" pitchFamily="2" charset="-78"/>
              </a:defRPr>
            </a:lvl5pPr>
            <a:lvl6pPr marL="2514600" indent="-228600" algn="r" rtl="1" eaLnBrk="0" fontAlgn="base" hangingPunct="0">
              <a:spcBef>
                <a:spcPct val="0"/>
              </a:spcBef>
              <a:spcAft>
                <a:spcPct val="0"/>
              </a:spcAft>
              <a:defRPr sz="1400">
                <a:solidFill>
                  <a:schemeClr val="tx1"/>
                </a:solidFill>
                <a:latin typeface="Arial" pitchFamily="34" charset="0"/>
                <a:cs typeface="B Nazanin" pitchFamily="2" charset="-78"/>
              </a:defRPr>
            </a:lvl6pPr>
            <a:lvl7pPr marL="2971800" indent="-228600" algn="r" rtl="1" eaLnBrk="0" fontAlgn="base" hangingPunct="0">
              <a:spcBef>
                <a:spcPct val="0"/>
              </a:spcBef>
              <a:spcAft>
                <a:spcPct val="0"/>
              </a:spcAft>
              <a:defRPr sz="1400">
                <a:solidFill>
                  <a:schemeClr val="tx1"/>
                </a:solidFill>
                <a:latin typeface="Arial" pitchFamily="34" charset="0"/>
                <a:cs typeface="B Nazanin" pitchFamily="2" charset="-78"/>
              </a:defRPr>
            </a:lvl7pPr>
            <a:lvl8pPr marL="3429000" indent="-228600" algn="r" rtl="1" eaLnBrk="0" fontAlgn="base" hangingPunct="0">
              <a:spcBef>
                <a:spcPct val="0"/>
              </a:spcBef>
              <a:spcAft>
                <a:spcPct val="0"/>
              </a:spcAft>
              <a:defRPr sz="1400">
                <a:solidFill>
                  <a:schemeClr val="tx1"/>
                </a:solidFill>
                <a:latin typeface="Arial" pitchFamily="34" charset="0"/>
                <a:cs typeface="B Nazanin" pitchFamily="2" charset="-78"/>
              </a:defRPr>
            </a:lvl8pPr>
            <a:lvl9pPr marL="3886200" indent="-228600" algn="r" rtl="1" eaLnBrk="0" fontAlgn="base" hangingPunct="0">
              <a:spcBef>
                <a:spcPct val="0"/>
              </a:spcBef>
              <a:spcAft>
                <a:spcPct val="0"/>
              </a:spcAft>
              <a:defRPr sz="1400">
                <a:solidFill>
                  <a:schemeClr val="tx1"/>
                </a:solidFill>
                <a:latin typeface="Arial" pitchFamily="34" charset="0"/>
                <a:cs typeface="B Nazanin" pitchFamily="2" charset="-78"/>
              </a:defRPr>
            </a:lvl9pPr>
          </a:lstStyle>
          <a:p>
            <a:pPr algn="l" rtl="0"/>
            <a:r>
              <a:rPr lang="fa-IR" sz="4000"/>
              <a:t>پتانسیلهای بالقوه صرفه جویی در بخشهای مختلف مصرف</a:t>
            </a:r>
            <a:r>
              <a:rPr lang="fa-IR"/>
              <a:t> </a:t>
            </a:r>
            <a:endParaRPr lang="en-US"/>
          </a:p>
        </p:txBody>
      </p:sp>
      <p:pic>
        <p:nvPicPr>
          <p:cNvPr id="4" name="object 22"/>
          <p:cNvPicPr/>
          <p:nvPr/>
        </p:nvPicPr>
        <p:blipFill>
          <a:blip r:embed="rId3" cstate="print"/>
          <a:stretch>
            <a:fillRect/>
          </a:stretch>
        </p:blipFill>
        <p:spPr>
          <a:xfrm>
            <a:off x="228600" y="156154"/>
            <a:ext cx="1489885" cy="1094797"/>
          </a:xfrm>
          <a:prstGeom prst="rect">
            <a:avLst/>
          </a:prstGeom>
        </p:spPr>
      </p:pic>
    </p:spTree>
    <p:extLst>
      <p:ext uri="{BB962C8B-B14F-4D97-AF65-F5344CB8AC3E}">
        <p14:creationId xmlns:p14="http://schemas.microsoft.com/office/powerpoint/2010/main" val="2433190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7"/>
          <p:cNvSpPr txBox="1">
            <a:spLocks noChangeArrowheads="1"/>
          </p:cNvSpPr>
          <p:nvPr/>
        </p:nvSpPr>
        <p:spPr bwMode="auto">
          <a:xfrm>
            <a:off x="2208214" y="260351"/>
            <a:ext cx="8245504" cy="1205458"/>
          </a:xfrm>
          <a:prstGeom prst="rect">
            <a:avLst/>
          </a:prstGeom>
          <a:noFill/>
          <a:ln w="9525">
            <a:noFill/>
            <a:miter lim="800000"/>
            <a:headEnd/>
            <a:tailEnd/>
          </a:ln>
        </p:spPr>
        <p:txBody>
          <a:bodyPr wrap="square">
            <a:spAutoFit/>
          </a:bodyPr>
          <a:lstStyle/>
          <a:p>
            <a:pPr>
              <a:lnSpc>
                <a:spcPct val="150000"/>
              </a:lnSpc>
              <a:spcBef>
                <a:spcPts val="400"/>
              </a:spcBef>
              <a:buClr>
                <a:schemeClr val="accent1"/>
              </a:buClr>
              <a:buSzPct val="68000"/>
            </a:pPr>
            <a:r>
              <a:rPr lang="fa-IR" sz="2400" b="1" dirty="0" smtClean="0">
                <a:solidFill>
                  <a:srgbClr val="1608C8"/>
                </a:solidFill>
                <a:cs typeface="B Titr" pitchFamily="2" charset="-78"/>
              </a:rPr>
              <a:t>نقشه قلتان پتانسیل </a:t>
            </a:r>
            <a:r>
              <a:rPr lang="fa-IR" sz="2400" b="1" dirty="0">
                <a:solidFill>
                  <a:srgbClr val="1608C8"/>
                </a:solidFill>
                <a:cs typeface="B Titr" pitchFamily="2" charset="-78"/>
              </a:rPr>
              <a:t>صرفه جویی انرژی الکتریکی </a:t>
            </a:r>
            <a:r>
              <a:rPr lang="fa-IR" sz="2400" b="1" dirty="0" smtClean="0">
                <a:solidFill>
                  <a:srgbClr val="1608C8"/>
                </a:solidFill>
                <a:cs typeface="B Titr" pitchFamily="2" charset="-78"/>
              </a:rPr>
              <a:t>در بخشهاي مختلف مصرف</a:t>
            </a:r>
          </a:p>
          <a:p>
            <a:pPr algn="ctr">
              <a:lnSpc>
                <a:spcPct val="150000"/>
              </a:lnSpc>
              <a:spcBef>
                <a:spcPts val="400"/>
              </a:spcBef>
              <a:buClr>
                <a:schemeClr val="accent1"/>
              </a:buClr>
              <a:buSzPct val="68000"/>
            </a:pPr>
            <a:r>
              <a:rPr lang="fa-IR" sz="2400" b="1" dirty="0" smtClean="0">
                <a:solidFill>
                  <a:srgbClr val="1608C8"/>
                </a:solidFill>
                <a:cs typeface="B Titr" pitchFamily="2" charset="-78"/>
              </a:rPr>
              <a:t>با فرض صرف جويي 10 درصدي طي سه سال  </a:t>
            </a:r>
            <a:endParaRPr lang="en-US" sz="2400" b="1" dirty="0">
              <a:solidFill>
                <a:srgbClr val="1608C8"/>
              </a:solidFill>
              <a:cs typeface="B Titr" pitchFamily="2" charset="-78"/>
            </a:endParaRPr>
          </a:p>
        </p:txBody>
      </p:sp>
      <p:sp>
        <p:nvSpPr>
          <p:cNvPr id="55302" name="Content Placeholder 1"/>
          <p:cNvSpPr>
            <a:spLocks/>
          </p:cNvSpPr>
          <p:nvPr/>
        </p:nvSpPr>
        <p:spPr bwMode="auto">
          <a:xfrm>
            <a:off x="2208214" y="2133601"/>
            <a:ext cx="7775575" cy="3095625"/>
          </a:xfrm>
          <a:prstGeom prst="rect">
            <a:avLst/>
          </a:prstGeom>
          <a:noFill/>
          <a:ln w="9525">
            <a:noFill/>
            <a:miter lim="800000"/>
            <a:headEnd/>
            <a:tailEnd/>
          </a:ln>
        </p:spPr>
        <p:txBody>
          <a:bodyPr/>
          <a:lstStyle/>
          <a:p>
            <a:pPr marL="365125" indent="-255588" algn="just" eaLnBrk="0" hangingPunct="0">
              <a:lnSpc>
                <a:spcPct val="120000"/>
              </a:lnSpc>
              <a:spcBef>
                <a:spcPts val="400"/>
              </a:spcBef>
              <a:buClr>
                <a:schemeClr val="accent1"/>
              </a:buClr>
              <a:buSzPct val="68000"/>
            </a:pPr>
            <a:endParaRPr lang="ar-SA" sz="2200" b="1">
              <a:latin typeface="Algerian" pitchFamily="82" charset="0"/>
              <a:cs typeface="B Za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788866747"/>
              </p:ext>
            </p:extLst>
          </p:nvPr>
        </p:nvGraphicFramePr>
        <p:xfrm>
          <a:off x="1828799" y="1414513"/>
          <a:ext cx="8864631" cy="5021281"/>
        </p:xfrm>
        <a:graphic>
          <a:graphicData uri="http://schemas.openxmlformats.org/drawingml/2006/table">
            <a:tbl>
              <a:tblPr rtl="1"/>
              <a:tblGrid>
                <a:gridCol w="778651">
                  <a:extLst>
                    <a:ext uri="{9D8B030D-6E8A-4147-A177-3AD203B41FA5}">
                      <a16:colId xmlns:a16="http://schemas.microsoft.com/office/drawing/2014/main" val="20000"/>
                    </a:ext>
                  </a:extLst>
                </a:gridCol>
                <a:gridCol w="778651">
                  <a:extLst>
                    <a:ext uri="{9D8B030D-6E8A-4147-A177-3AD203B41FA5}">
                      <a16:colId xmlns:a16="http://schemas.microsoft.com/office/drawing/2014/main" val="20001"/>
                    </a:ext>
                  </a:extLst>
                </a:gridCol>
                <a:gridCol w="818581">
                  <a:extLst>
                    <a:ext uri="{9D8B030D-6E8A-4147-A177-3AD203B41FA5}">
                      <a16:colId xmlns:a16="http://schemas.microsoft.com/office/drawing/2014/main" val="20002"/>
                    </a:ext>
                  </a:extLst>
                </a:gridCol>
                <a:gridCol w="818581">
                  <a:extLst>
                    <a:ext uri="{9D8B030D-6E8A-4147-A177-3AD203B41FA5}">
                      <a16:colId xmlns:a16="http://schemas.microsoft.com/office/drawing/2014/main" val="20003"/>
                    </a:ext>
                  </a:extLst>
                </a:gridCol>
                <a:gridCol w="846864">
                  <a:extLst>
                    <a:ext uri="{9D8B030D-6E8A-4147-A177-3AD203B41FA5}">
                      <a16:colId xmlns:a16="http://schemas.microsoft.com/office/drawing/2014/main" val="20004"/>
                    </a:ext>
                  </a:extLst>
                </a:gridCol>
                <a:gridCol w="848528">
                  <a:extLst>
                    <a:ext uri="{9D8B030D-6E8A-4147-A177-3AD203B41FA5}">
                      <a16:colId xmlns:a16="http://schemas.microsoft.com/office/drawing/2014/main" val="20005"/>
                    </a:ext>
                  </a:extLst>
                </a:gridCol>
                <a:gridCol w="886795">
                  <a:extLst>
                    <a:ext uri="{9D8B030D-6E8A-4147-A177-3AD203B41FA5}">
                      <a16:colId xmlns:a16="http://schemas.microsoft.com/office/drawing/2014/main" val="20006"/>
                    </a:ext>
                  </a:extLst>
                </a:gridCol>
                <a:gridCol w="886795">
                  <a:extLst>
                    <a:ext uri="{9D8B030D-6E8A-4147-A177-3AD203B41FA5}">
                      <a16:colId xmlns:a16="http://schemas.microsoft.com/office/drawing/2014/main" val="20007"/>
                    </a:ext>
                  </a:extLst>
                </a:gridCol>
                <a:gridCol w="808598">
                  <a:extLst>
                    <a:ext uri="{9D8B030D-6E8A-4147-A177-3AD203B41FA5}">
                      <a16:colId xmlns:a16="http://schemas.microsoft.com/office/drawing/2014/main" val="20008"/>
                    </a:ext>
                  </a:extLst>
                </a:gridCol>
                <a:gridCol w="98381">
                  <a:extLst>
                    <a:ext uri="{9D8B030D-6E8A-4147-A177-3AD203B41FA5}">
                      <a16:colId xmlns:a16="http://schemas.microsoft.com/office/drawing/2014/main" val="20009"/>
                    </a:ext>
                  </a:extLst>
                </a:gridCol>
                <a:gridCol w="1294206">
                  <a:extLst>
                    <a:ext uri="{9D8B030D-6E8A-4147-A177-3AD203B41FA5}">
                      <a16:colId xmlns:a16="http://schemas.microsoft.com/office/drawing/2014/main" val="20010"/>
                    </a:ext>
                  </a:extLst>
                </a:gridCol>
              </a:tblGrid>
              <a:tr h="368068">
                <a:tc rowSpan="2">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600" b="1" i="0" u="none" strike="noStrike" cap="none" normalizeH="0" baseline="0" dirty="0" smtClean="0">
                          <a:ln>
                            <a:noFill/>
                          </a:ln>
                          <a:solidFill>
                            <a:schemeClr val="tx1"/>
                          </a:solidFill>
                          <a:effectLst/>
                          <a:latin typeface="B Lotus" pitchFamily="2" charset="-78"/>
                          <a:cs typeface="Arial" charset="0"/>
                        </a:rPr>
                        <a:t>بخش</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gridSpan="2">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400" b="1" i="0" u="none" strike="noStrike" cap="none" normalizeH="0" baseline="0" smtClean="0">
                          <a:ln>
                            <a:noFill/>
                          </a:ln>
                          <a:solidFill>
                            <a:schemeClr val="tx1"/>
                          </a:solidFill>
                          <a:effectLst/>
                          <a:latin typeface="B Lotus" pitchFamily="2" charset="-78"/>
                          <a:cs typeface="Arial" charset="0"/>
                        </a:rPr>
                        <a:t>سال 1</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dot"/>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gridSpan="2">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400" b="1" i="0" u="none" strike="noStrike" cap="none" normalizeH="0" baseline="0" smtClean="0">
                          <a:ln>
                            <a:noFill/>
                          </a:ln>
                          <a:solidFill>
                            <a:schemeClr val="tx1"/>
                          </a:solidFill>
                          <a:effectLst/>
                          <a:latin typeface="B Lotus" pitchFamily="2" charset="-78"/>
                          <a:cs typeface="Arial" charset="0"/>
                        </a:rPr>
                        <a:t>سال 2</a:t>
                      </a:r>
                    </a:p>
                  </a:txBody>
                  <a:tcPr marL="0" marR="0" marT="0" marB="0" anchor="ctr" horzOverflow="overflow">
                    <a:lnL w="25400" cap="flat" cmpd="dbl"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gridSpan="2">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400" b="1" i="0" u="none" strike="noStrike" cap="none" normalizeH="0" baseline="0" smtClean="0">
                          <a:ln>
                            <a:noFill/>
                          </a:ln>
                          <a:solidFill>
                            <a:schemeClr val="tx1"/>
                          </a:solidFill>
                          <a:effectLst/>
                          <a:latin typeface="B Lotus" pitchFamily="2" charset="-78"/>
                          <a:cs typeface="Arial" charset="0"/>
                        </a:rPr>
                        <a:t>سال 3</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dot"/>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gridSpan="2">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400" b="1" i="0" u="none" strike="noStrike" cap="none" normalizeH="0" baseline="0" smtClean="0">
                          <a:ln>
                            <a:noFill/>
                          </a:ln>
                          <a:solidFill>
                            <a:schemeClr val="tx1"/>
                          </a:solidFill>
                          <a:effectLst/>
                          <a:latin typeface="B Lotus" pitchFamily="2" charset="-78"/>
                          <a:cs typeface="Arial" charset="0"/>
                        </a:rPr>
                        <a:t>مجموع</a:t>
                      </a:r>
                    </a:p>
                  </a:txBody>
                  <a:tcPr marL="0" marR="0" marT="0" marB="0" anchor="ctr" horzOverflow="overflow">
                    <a:lnL w="25400" cap="flat" cmpd="dbl"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rowSpan="2">
                  <a:txBody>
                    <a:bodyPr/>
                    <a:lstStyle/>
                    <a:p>
                      <a:pPr marL="0" marR="0" lvl="0" indent="0" algn="ctr" defTabSz="914400" rtl="1" eaLnBrk="0" fontAlgn="ctr" latinLnBrk="0" hangingPunct="0">
                        <a:lnSpc>
                          <a:spcPct val="100000"/>
                        </a:lnSpc>
                        <a:spcBef>
                          <a:spcPct val="0"/>
                        </a:spcBef>
                        <a:spcAft>
                          <a:spcPct val="0"/>
                        </a:spcAft>
                        <a:buClrTx/>
                        <a:buSzTx/>
                        <a:buFontTx/>
                        <a:buNone/>
                        <a:tabLst/>
                      </a:pPr>
                      <a:endParaRPr kumimoji="0" lang="fa-IR" sz="1300" b="1" i="0" u="none" strike="noStrike" cap="none" normalizeH="0" baseline="0" dirty="0" smtClean="0">
                        <a:ln>
                          <a:noFill/>
                        </a:ln>
                        <a:solidFill>
                          <a:schemeClr val="tx1"/>
                        </a:solidFill>
                        <a:effectLst/>
                        <a:latin typeface="B Lotus"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rowSpan="2">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سوخت صرفه جويي </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شده </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ميليارد متر مكعب </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0"/>
                  </a:ext>
                </a:extLst>
              </a:tr>
              <a:tr h="885756">
                <a:tc vMerge="1">
                  <a:txBody>
                    <a:bodyPr/>
                    <a:lstStyle/>
                    <a:p>
                      <a:endParaRPr lang="en-US"/>
                    </a:p>
                  </a:txBody>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smtClean="0">
                          <a:ln>
                            <a:noFill/>
                          </a:ln>
                          <a:solidFill>
                            <a:schemeClr val="tx1"/>
                          </a:solidFill>
                          <a:effectLst/>
                          <a:latin typeface="B Lotus" pitchFamily="2" charset="-78"/>
                          <a:cs typeface="Arial" charset="0"/>
                        </a:rPr>
                        <a:t>صرفه جویی انرژی  (میلیون کیلو وات ساعت)</a:t>
                      </a: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اعتبار</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(میلیارد </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ردلار )</a:t>
                      </a: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smtClean="0">
                          <a:ln>
                            <a:noFill/>
                          </a:ln>
                          <a:solidFill>
                            <a:schemeClr val="tx1"/>
                          </a:solidFill>
                          <a:effectLst/>
                          <a:latin typeface="B Lotus" pitchFamily="2" charset="-78"/>
                          <a:cs typeface="Arial" charset="0"/>
                        </a:rPr>
                        <a:t>صرفه جویی انرژی  (میلیون کیلو وات ساعت)</a:t>
                      </a: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اعتبار</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(میلیارد </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ردلار )</a:t>
                      </a: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smtClean="0">
                          <a:ln>
                            <a:noFill/>
                          </a:ln>
                          <a:solidFill>
                            <a:schemeClr val="tx1"/>
                          </a:solidFill>
                          <a:effectLst/>
                          <a:latin typeface="B Lotus" pitchFamily="2" charset="-78"/>
                          <a:cs typeface="Arial" charset="0"/>
                        </a:rPr>
                        <a:t>صرفه جویی انرژی  (میلیون کیلو وات ساعت)</a:t>
                      </a: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اعتبار</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(میلیارد </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دلار </a:t>
                      </a: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smtClean="0">
                          <a:ln>
                            <a:noFill/>
                          </a:ln>
                          <a:solidFill>
                            <a:schemeClr val="tx1"/>
                          </a:solidFill>
                          <a:effectLst/>
                          <a:latin typeface="B Lotus" pitchFamily="2" charset="-78"/>
                          <a:cs typeface="Arial" charset="0"/>
                        </a:rPr>
                        <a:t>صرفه جویی انرژی (میلیون کیلو وات ساعت)</a:t>
                      </a: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اعتبار</a:t>
                      </a:r>
                    </a:p>
                    <a:p>
                      <a:pPr marL="0" marR="0" lvl="0" indent="0" algn="ctr" defTabSz="914400" rtl="1" eaLnBrk="0" fontAlgn="ctr" latinLnBrk="0" hangingPunct="0">
                        <a:lnSpc>
                          <a:spcPct val="100000"/>
                        </a:lnSpc>
                        <a:spcBef>
                          <a:spcPct val="0"/>
                        </a:spcBef>
                        <a:spcAft>
                          <a:spcPct val="0"/>
                        </a:spcAft>
                        <a:buClrTx/>
                        <a:buSzTx/>
                        <a:buFontTx/>
                        <a:buNone/>
                        <a:tabLst/>
                      </a:pPr>
                      <a:r>
                        <a:rPr kumimoji="0" lang="fa-IR" sz="1300" b="1" i="0" u="none" strike="noStrike" cap="none" normalizeH="0" baseline="0" dirty="0" smtClean="0">
                          <a:ln>
                            <a:noFill/>
                          </a:ln>
                          <a:solidFill>
                            <a:schemeClr val="tx1"/>
                          </a:solidFill>
                          <a:effectLst/>
                          <a:latin typeface="B Lotus" pitchFamily="2" charset="-78"/>
                          <a:cs typeface="Arial" charset="0"/>
                        </a:rPr>
                        <a:t>(میلیارد دلار</a:t>
                      </a: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D9D9D9"/>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626912">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600" b="1" i="0" u="none" strike="noStrike" cap="none" normalizeH="0" baseline="0" smtClean="0">
                          <a:ln>
                            <a:noFill/>
                          </a:ln>
                          <a:solidFill>
                            <a:schemeClr val="tx1"/>
                          </a:solidFill>
                          <a:effectLst/>
                          <a:latin typeface="B Lotus" pitchFamily="2" charset="-78"/>
                          <a:cs typeface="Arial" charset="0"/>
                        </a:rPr>
                        <a:t>خانگی</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8E19F"/>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3000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5000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2000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10000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fa-IR" dirty="0"/>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8408">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600" b="1" i="0" u="none" strike="noStrike" cap="none" normalizeH="0" baseline="0" smtClean="0">
                          <a:ln>
                            <a:noFill/>
                          </a:ln>
                          <a:solidFill>
                            <a:schemeClr val="tx1"/>
                          </a:solidFill>
                          <a:effectLst/>
                          <a:latin typeface="B Lotus" pitchFamily="2" charset="-78"/>
                          <a:cs typeface="Arial" charset="0"/>
                        </a:rPr>
                        <a:t>کشاورزی</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8E19F"/>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3000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3000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2000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8000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fa-I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26912">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600" b="1" i="0" u="none" strike="noStrike" cap="none" normalizeH="0" baseline="0" smtClean="0">
                          <a:ln>
                            <a:noFill/>
                          </a:ln>
                          <a:solidFill>
                            <a:schemeClr val="tx1"/>
                          </a:solidFill>
                          <a:effectLst/>
                          <a:latin typeface="B Lotus" pitchFamily="2" charset="-78"/>
                          <a:cs typeface="Arial" charset="0"/>
                        </a:rPr>
                        <a:t>صنعت</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8E19F"/>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4000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4000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2000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10000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fa-I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29905">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600" b="1" i="0" u="none" strike="noStrike" cap="none" normalizeH="0" baseline="0" smtClean="0">
                          <a:ln>
                            <a:noFill/>
                          </a:ln>
                          <a:solidFill>
                            <a:schemeClr val="tx1"/>
                          </a:solidFill>
                          <a:effectLst/>
                          <a:latin typeface="B Lotus" pitchFamily="2" charset="-78"/>
                          <a:cs typeface="Arial" charset="0"/>
                        </a:rPr>
                        <a:t>تجاری</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8E19F"/>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1500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1500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4000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fa-IR" dirty="0"/>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28408">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600" b="1" i="0" u="none" strike="noStrike" cap="none" normalizeH="0" baseline="0" smtClean="0">
                          <a:ln>
                            <a:noFill/>
                          </a:ln>
                          <a:solidFill>
                            <a:schemeClr val="tx1"/>
                          </a:solidFill>
                          <a:effectLst/>
                          <a:latin typeface="B Lotus" pitchFamily="2" charset="-78"/>
                          <a:cs typeface="Arial" charset="0"/>
                        </a:rPr>
                        <a:t>عمومی</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8E19F"/>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1500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500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3000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fa-I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26912">
                <a:tc>
                  <a:txBody>
                    <a:bodyPr/>
                    <a:lstStyle/>
                    <a:p>
                      <a:pPr marL="0" marR="0" lvl="0" indent="0" algn="ctr" defTabSz="914400" rtl="1" eaLnBrk="0" fontAlgn="ctr" latinLnBrk="0" hangingPunct="0">
                        <a:lnSpc>
                          <a:spcPct val="100000"/>
                        </a:lnSpc>
                        <a:spcBef>
                          <a:spcPct val="0"/>
                        </a:spcBef>
                        <a:spcAft>
                          <a:spcPct val="0"/>
                        </a:spcAft>
                        <a:buClrTx/>
                        <a:buSzTx/>
                        <a:buFontTx/>
                        <a:buNone/>
                        <a:tabLst/>
                      </a:pPr>
                      <a:r>
                        <a:rPr kumimoji="0" lang="fa-IR" sz="1600" b="1" i="0" u="none" strike="noStrike" cap="none" normalizeH="0" baseline="0" dirty="0" smtClean="0">
                          <a:ln>
                            <a:noFill/>
                          </a:ln>
                          <a:solidFill>
                            <a:schemeClr val="tx1"/>
                          </a:solidFill>
                          <a:effectLst/>
                          <a:latin typeface="B Lotus" pitchFamily="2" charset="-78"/>
                          <a:cs typeface="Arial" charset="0"/>
                        </a:rPr>
                        <a:t>کل</a:t>
                      </a: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solidFill>
                      <a:srgbClr val="F8E19F"/>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12500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15000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7500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35000</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fa-IR" sz="1600" b="0" i="0" u="none" strike="noStrike" cap="none" normalizeH="0" baseline="0" dirty="0" smtClean="0">
                          <a:ln>
                            <a:noFill/>
                          </a:ln>
                          <a:solidFill>
                            <a:schemeClr val="tx1"/>
                          </a:solidFill>
                          <a:effectLst/>
                          <a:latin typeface="B Homa" pitchFamily="2" charset="-78"/>
                          <a:cs typeface="Arial" charset="0"/>
                        </a:rPr>
                        <a:t>1/75</a:t>
                      </a: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6350" cap="flat" cmpd="sng" algn="ctr">
                      <a:solidFill>
                        <a:srgbClr val="000000"/>
                      </a:solidFill>
                      <a:prstDash val="dot"/>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B Homa" pitchFamily="2" charset="-78"/>
                        <a:cs typeface="Arial" charset="0"/>
                      </a:endParaRPr>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p>
                      <a:r>
                        <a:rPr lang="fa-IR" dirty="0" smtClean="0"/>
                        <a:t>8/75</a:t>
                      </a:r>
                      <a:endParaRPr lang="fa-IR" dirty="0"/>
                    </a:p>
                  </a:txBody>
                  <a:tcPr marL="0" marR="0" marT="0" marB="0" anchor="ctr" horzOverflow="overflow">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 name="Rectangle 1"/>
          <p:cNvSpPr/>
          <p:nvPr/>
        </p:nvSpPr>
        <p:spPr>
          <a:xfrm>
            <a:off x="609600" y="609600"/>
            <a:ext cx="1447800" cy="7683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t>هزينه هر كيلوات ساعت صرفه جويي 5 سنت </a:t>
            </a:r>
            <a:endParaRPr lang="fa-IR" dirty="0"/>
          </a:p>
        </p:txBody>
      </p:sp>
    </p:spTree>
    <p:extLst>
      <p:ext uri="{BB962C8B-B14F-4D97-AF65-F5344CB8AC3E}">
        <p14:creationId xmlns:p14="http://schemas.microsoft.com/office/powerpoint/2010/main" val="30848476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23"/>
          <p:cNvSpPr txBox="1"/>
          <p:nvPr/>
        </p:nvSpPr>
        <p:spPr>
          <a:xfrm>
            <a:off x="909066" y="5473446"/>
            <a:ext cx="1760220" cy="269304"/>
          </a:xfrm>
          <a:prstGeom prst="rect">
            <a:avLst/>
          </a:prstGeom>
        </p:spPr>
        <p:txBody>
          <a:bodyPr vert="horz" wrap="square" lIns="0" tIns="0" rIns="0" bIns="0" rtlCol="0">
            <a:spAutoFit/>
          </a:bodyPr>
          <a:lstStyle/>
          <a:p>
            <a:pPr marL="89535" algn="ctr">
              <a:lnSpc>
                <a:spcPts val="2095"/>
              </a:lnSpc>
            </a:pPr>
            <a:r>
              <a:rPr lang="fa-IR" sz="1800" b="1" spc="-95" dirty="0" smtClean="0">
                <a:solidFill>
                  <a:srgbClr val="FFFFFF"/>
                </a:solidFill>
                <a:latin typeface="Arial"/>
                <a:cs typeface="B Nazanin" panose="00000400000000000000" pitchFamily="2" charset="-78"/>
              </a:rPr>
              <a:t>قبل از اجراي اسكو</a:t>
            </a:r>
            <a:endParaRPr sz="1800" dirty="0">
              <a:latin typeface="Arial"/>
              <a:cs typeface="B Nazanin" panose="00000400000000000000" pitchFamily="2" charset="-78"/>
            </a:endParaRPr>
          </a:p>
        </p:txBody>
      </p:sp>
      <p:sp>
        <p:nvSpPr>
          <p:cNvPr id="27" name="object 27"/>
          <p:cNvSpPr txBox="1"/>
          <p:nvPr/>
        </p:nvSpPr>
        <p:spPr>
          <a:xfrm>
            <a:off x="5644515" y="5664442"/>
            <a:ext cx="1746885" cy="269304"/>
          </a:xfrm>
          <a:prstGeom prst="rect">
            <a:avLst/>
          </a:prstGeom>
        </p:spPr>
        <p:txBody>
          <a:bodyPr vert="horz" wrap="square" lIns="0" tIns="0" rIns="0" bIns="0" rtlCol="0">
            <a:spAutoFit/>
          </a:bodyPr>
          <a:lstStyle/>
          <a:p>
            <a:pPr marL="90170" algn="ctr">
              <a:lnSpc>
                <a:spcPts val="2090"/>
              </a:lnSpc>
            </a:pPr>
            <a:r>
              <a:rPr lang="fa-IR" b="1" spc="-95" dirty="0" smtClean="0">
                <a:solidFill>
                  <a:srgbClr val="FFFFFF"/>
                </a:solidFill>
                <a:latin typeface="Arial"/>
                <a:cs typeface="B Nazanin" panose="00000400000000000000" pitchFamily="2" charset="-78"/>
              </a:rPr>
              <a:t>پس</a:t>
            </a:r>
            <a:r>
              <a:rPr lang="fa-IR" sz="1800" b="1" spc="-95" dirty="0" smtClean="0">
                <a:solidFill>
                  <a:srgbClr val="FFFFFF"/>
                </a:solidFill>
                <a:latin typeface="Arial"/>
                <a:cs typeface="B Nazanin" panose="00000400000000000000" pitchFamily="2" charset="-78"/>
              </a:rPr>
              <a:t> از اجراي اسكو</a:t>
            </a:r>
            <a:endParaRPr sz="1800" dirty="0">
              <a:latin typeface="Arial"/>
              <a:cs typeface="B Nazanin" panose="00000400000000000000" pitchFamily="2" charset="-78"/>
            </a:endParaRPr>
          </a:p>
        </p:txBody>
      </p:sp>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grpSp>
        <p:nvGrpSpPr>
          <p:cNvPr id="4" name="Group 3"/>
          <p:cNvGrpSpPr/>
          <p:nvPr/>
        </p:nvGrpSpPr>
        <p:grpSpPr>
          <a:xfrm>
            <a:off x="900159" y="1879264"/>
            <a:ext cx="10721175" cy="4238965"/>
            <a:chOff x="905420" y="1879264"/>
            <a:chExt cx="10721175" cy="4238965"/>
          </a:xfrm>
        </p:grpSpPr>
        <p:grpSp>
          <p:nvGrpSpPr>
            <p:cNvPr id="3" name="Group 2"/>
            <p:cNvGrpSpPr/>
            <p:nvPr/>
          </p:nvGrpSpPr>
          <p:grpSpPr>
            <a:xfrm>
              <a:off x="3150107" y="1879264"/>
              <a:ext cx="1667510" cy="2143125"/>
              <a:chOff x="3150107" y="1879264"/>
              <a:chExt cx="1667510" cy="2143125"/>
            </a:xfrm>
          </p:grpSpPr>
          <p:grpSp>
            <p:nvGrpSpPr>
              <p:cNvPr id="8" name="object 8"/>
              <p:cNvGrpSpPr/>
              <p:nvPr/>
            </p:nvGrpSpPr>
            <p:grpSpPr>
              <a:xfrm>
                <a:off x="3150107" y="1879264"/>
                <a:ext cx="1667510" cy="2143125"/>
                <a:chOff x="3150107" y="2078735"/>
                <a:chExt cx="1667510" cy="2143125"/>
              </a:xfrm>
            </p:grpSpPr>
            <p:sp>
              <p:nvSpPr>
                <p:cNvPr id="9" name="object 9"/>
                <p:cNvSpPr/>
                <p:nvPr/>
              </p:nvSpPr>
              <p:spPr>
                <a:xfrm>
                  <a:off x="3156203" y="2084831"/>
                  <a:ext cx="1655445" cy="2131060"/>
                </a:xfrm>
                <a:custGeom>
                  <a:avLst/>
                  <a:gdLst/>
                  <a:ahLst/>
                  <a:cxnLst/>
                  <a:rect l="l" t="t" r="r" b="b"/>
                  <a:pathLst>
                    <a:path w="1655445" h="2131060">
                      <a:moveTo>
                        <a:pt x="827532" y="0"/>
                      </a:moveTo>
                      <a:lnTo>
                        <a:pt x="0" y="370204"/>
                      </a:lnTo>
                      <a:lnTo>
                        <a:pt x="609726" y="370204"/>
                      </a:lnTo>
                      <a:lnTo>
                        <a:pt x="609726" y="1760346"/>
                      </a:lnTo>
                      <a:lnTo>
                        <a:pt x="0" y="1760346"/>
                      </a:lnTo>
                      <a:lnTo>
                        <a:pt x="827532" y="2130551"/>
                      </a:lnTo>
                      <a:lnTo>
                        <a:pt x="1655063" y="1760346"/>
                      </a:lnTo>
                      <a:lnTo>
                        <a:pt x="1045336" y="1760346"/>
                      </a:lnTo>
                      <a:lnTo>
                        <a:pt x="1045336" y="370204"/>
                      </a:lnTo>
                      <a:lnTo>
                        <a:pt x="1655063" y="370204"/>
                      </a:lnTo>
                      <a:lnTo>
                        <a:pt x="827532" y="0"/>
                      </a:lnTo>
                      <a:close/>
                    </a:path>
                  </a:pathLst>
                </a:custGeom>
                <a:solidFill>
                  <a:srgbClr val="EFEADC"/>
                </a:solidFill>
              </p:spPr>
              <p:txBody>
                <a:bodyPr wrap="square" lIns="0" tIns="0" rIns="0" bIns="0" rtlCol="0"/>
                <a:lstStyle/>
                <a:p>
                  <a:endParaRPr/>
                </a:p>
              </p:txBody>
            </p:sp>
            <p:sp>
              <p:nvSpPr>
                <p:cNvPr id="10" name="object 10"/>
                <p:cNvSpPr/>
                <p:nvPr/>
              </p:nvSpPr>
              <p:spPr>
                <a:xfrm>
                  <a:off x="3156203" y="2084831"/>
                  <a:ext cx="1655445" cy="2131060"/>
                </a:xfrm>
                <a:custGeom>
                  <a:avLst/>
                  <a:gdLst/>
                  <a:ahLst/>
                  <a:cxnLst/>
                  <a:rect l="l" t="t" r="r" b="b"/>
                  <a:pathLst>
                    <a:path w="1655445" h="2131060">
                      <a:moveTo>
                        <a:pt x="0" y="370204"/>
                      </a:moveTo>
                      <a:lnTo>
                        <a:pt x="827532" y="0"/>
                      </a:lnTo>
                      <a:lnTo>
                        <a:pt x="1655063" y="370204"/>
                      </a:lnTo>
                      <a:lnTo>
                        <a:pt x="1045336" y="370204"/>
                      </a:lnTo>
                      <a:lnTo>
                        <a:pt x="1045336" y="1760346"/>
                      </a:lnTo>
                      <a:lnTo>
                        <a:pt x="1655063" y="1760346"/>
                      </a:lnTo>
                      <a:lnTo>
                        <a:pt x="827532" y="2130551"/>
                      </a:lnTo>
                      <a:lnTo>
                        <a:pt x="0" y="1760346"/>
                      </a:lnTo>
                      <a:lnTo>
                        <a:pt x="609726" y="1760346"/>
                      </a:lnTo>
                      <a:lnTo>
                        <a:pt x="609726" y="370204"/>
                      </a:lnTo>
                      <a:lnTo>
                        <a:pt x="0" y="370204"/>
                      </a:lnTo>
                      <a:close/>
                    </a:path>
                  </a:pathLst>
                </a:custGeom>
                <a:ln w="12192">
                  <a:solidFill>
                    <a:srgbClr val="000000"/>
                  </a:solidFill>
                </a:ln>
              </p:spPr>
              <p:txBody>
                <a:bodyPr wrap="square" lIns="0" tIns="0" rIns="0" bIns="0" rtlCol="0"/>
                <a:lstStyle/>
                <a:p>
                  <a:endParaRPr/>
                </a:p>
              </p:txBody>
            </p:sp>
          </p:grpSp>
          <p:sp>
            <p:nvSpPr>
              <p:cNvPr id="11" name="object 11"/>
              <p:cNvSpPr txBox="1"/>
              <p:nvPr/>
            </p:nvSpPr>
            <p:spPr>
              <a:xfrm>
                <a:off x="3810000" y="2269789"/>
                <a:ext cx="369332" cy="1307026"/>
              </a:xfrm>
              <a:prstGeom prst="rect">
                <a:avLst/>
              </a:prstGeom>
            </p:spPr>
            <p:txBody>
              <a:bodyPr vert="vert270" wrap="square" lIns="0" tIns="0" rIns="0" bIns="0" rtlCol="0">
                <a:spAutoFit/>
              </a:bodyPr>
              <a:lstStyle/>
              <a:p>
                <a:pPr algn="ctr" rtl="1"/>
                <a:r>
                  <a:rPr lang="fa-IR" sz="2400" b="1" dirty="0" smtClean="0">
                    <a:latin typeface="Microsoft Sans Serif"/>
                    <a:cs typeface="B Nazanin" panose="00000400000000000000" pitchFamily="2" charset="-78"/>
                  </a:rPr>
                  <a:t>صنعت اسكو</a:t>
                </a:r>
                <a:endParaRPr sz="2400" b="1" dirty="0">
                  <a:latin typeface="Microsoft Sans Serif"/>
                  <a:cs typeface="B Nazanin" panose="00000400000000000000" pitchFamily="2" charset="-78"/>
                </a:endParaRPr>
              </a:p>
            </p:txBody>
          </p:sp>
        </p:grpSp>
        <p:sp>
          <p:nvSpPr>
            <p:cNvPr id="12" name="object 12"/>
            <p:cNvSpPr txBox="1"/>
            <p:nvPr/>
          </p:nvSpPr>
          <p:spPr>
            <a:xfrm>
              <a:off x="8731757" y="1879264"/>
              <a:ext cx="2894838" cy="2464136"/>
            </a:xfrm>
            <a:prstGeom prst="rect">
              <a:avLst/>
            </a:prstGeom>
            <a:ln w="12192">
              <a:solidFill>
                <a:srgbClr val="5B9BD4"/>
              </a:solidFill>
            </a:ln>
          </p:spPr>
          <p:txBody>
            <a:bodyPr vert="horz" wrap="square" lIns="0" tIns="1905" rIns="0" bIns="0" rtlCol="0">
              <a:spAutoFit/>
            </a:bodyPr>
            <a:lstStyle/>
            <a:p>
              <a:pPr marL="180000" marR="81280" indent="-180000" algn="just" rtl="1"/>
              <a:r>
                <a:rPr lang="fa-IR" sz="2000" b="1" spc="40" dirty="0" smtClean="0">
                  <a:latin typeface="Arial"/>
                  <a:cs typeface="B Nazanin" panose="00000400000000000000" pitchFamily="2" charset="-78"/>
                </a:rPr>
                <a:t>1- درصورت تأمين تجهيزات توسط كارفرما فقط هزينه سرويس شركت اسكو محاسبه مي‌شود.</a:t>
              </a:r>
            </a:p>
            <a:p>
              <a:pPr marL="180000" marR="81280" indent="-180000" algn="just" rtl="1"/>
              <a:r>
                <a:rPr lang="fa-IR" sz="2000" b="1" spc="40" dirty="0" smtClean="0">
                  <a:latin typeface="Arial"/>
                  <a:cs typeface="B Nazanin" panose="00000400000000000000" pitchFamily="2" charset="-78"/>
                </a:rPr>
                <a:t>2- درصورت تأمين تجهيزات توسط شركت اسكو هزينه مجري در زمان بازپرداخت به‌عنوان هزينه خدمات است.</a:t>
              </a:r>
              <a:endParaRPr sz="2000" dirty="0">
                <a:latin typeface="Arial"/>
                <a:cs typeface="B Nazanin" panose="00000400000000000000" pitchFamily="2" charset="-78"/>
              </a:endParaRPr>
            </a:p>
          </p:txBody>
        </p:sp>
        <p:grpSp>
          <p:nvGrpSpPr>
            <p:cNvPr id="34" name="Group 33"/>
            <p:cNvGrpSpPr/>
            <p:nvPr/>
          </p:nvGrpSpPr>
          <p:grpSpPr>
            <a:xfrm>
              <a:off x="5259323" y="1879264"/>
              <a:ext cx="2840737" cy="1905000"/>
              <a:chOff x="5259323" y="1676400"/>
              <a:chExt cx="2840737" cy="1905000"/>
            </a:xfrm>
          </p:grpSpPr>
          <p:sp>
            <p:nvSpPr>
              <p:cNvPr id="15" name="object 15"/>
              <p:cNvSpPr txBox="1"/>
              <p:nvPr/>
            </p:nvSpPr>
            <p:spPr>
              <a:xfrm>
                <a:off x="5266944" y="1676400"/>
                <a:ext cx="2304415" cy="348813"/>
              </a:xfrm>
              <a:prstGeom prst="rect">
                <a:avLst/>
              </a:prstGeom>
              <a:ln w="12192">
                <a:solidFill>
                  <a:srgbClr val="5B9BD4"/>
                </a:solidFill>
              </a:ln>
            </p:spPr>
            <p:txBody>
              <a:bodyPr vert="horz" wrap="square" lIns="0" tIns="40640" rIns="0" bIns="0" rtlCol="0">
                <a:spAutoFit/>
              </a:bodyPr>
              <a:lstStyle/>
              <a:p>
                <a:pPr algn="ctr" rtl="1">
                  <a:lnSpc>
                    <a:spcPct val="100000"/>
                  </a:lnSpc>
                </a:pPr>
                <a:r>
                  <a:rPr lang="fa-IR" sz="2000" b="1" dirty="0" smtClean="0">
                    <a:latin typeface="Microsoft Sans Serif"/>
                    <a:cs typeface="B Nazanin" panose="00000400000000000000" pitchFamily="2" charset="-78"/>
                  </a:rPr>
                  <a:t>منافع مشتري</a:t>
                </a:r>
                <a:endParaRPr sz="2000" b="1" dirty="0">
                  <a:latin typeface="Microsoft Sans Serif"/>
                  <a:cs typeface="B Nazanin" panose="00000400000000000000" pitchFamily="2" charset="-78"/>
                </a:endParaRPr>
              </a:p>
            </p:txBody>
          </p:sp>
          <p:sp>
            <p:nvSpPr>
              <p:cNvPr id="16" name="object 16"/>
              <p:cNvSpPr txBox="1"/>
              <p:nvPr/>
            </p:nvSpPr>
            <p:spPr>
              <a:xfrm>
                <a:off x="5266944" y="2168652"/>
                <a:ext cx="2304415" cy="349455"/>
              </a:xfrm>
              <a:prstGeom prst="rect">
                <a:avLst/>
              </a:prstGeom>
              <a:ln w="12192">
                <a:solidFill>
                  <a:srgbClr val="5B9BD4"/>
                </a:solidFill>
              </a:ln>
            </p:spPr>
            <p:txBody>
              <a:bodyPr vert="horz" wrap="square" lIns="0" tIns="41275" rIns="0" bIns="0" rtlCol="0">
                <a:spAutoFit/>
              </a:bodyPr>
              <a:lstStyle/>
              <a:p>
                <a:pPr algn="ctr" rtl="1">
                  <a:lnSpc>
                    <a:spcPct val="100000"/>
                  </a:lnSpc>
                </a:pPr>
                <a:r>
                  <a:rPr lang="fa-IR" sz="2000" b="1" dirty="0" smtClean="0">
                    <a:latin typeface="Microsoft Sans Serif"/>
                    <a:cs typeface="Nazanin" pitchFamily="2" charset="-78"/>
                  </a:rPr>
                  <a:t>هزينه شركت اسكو</a:t>
                </a:r>
                <a:endParaRPr sz="2000" b="1" dirty="0">
                  <a:latin typeface="Microsoft Sans Serif"/>
                  <a:cs typeface="Nazanin" pitchFamily="2" charset="-78"/>
                </a:endParaRPr>
              </a:p>
            </p:txBody>
          </p:sp>
          <p:sp>
            <p:nvSpPr>
              <p:cNvPr id="17" name="object 17"/>
              <p:cNvSpPr txBox="1"/>
              <p:nvPr/>
            </p:nvSpPr>
            <p:spPr>
              <a:xfrm>
                <a:off x="5259323" y="2667000"/>
                <a:ext cx="2304415" cy="348172"/>
              </a:xfrm>
              <a:prstGeom prst="rect">
                <a:avLst/>
              </a:prstGeom>
              <a:ln w="12192">
                <a:solidFill>
                  <a:srgbClr val="5B9BD4"/>
                </a:solidFill>
              </a:ln>
            </p:spPr>
            <p:txBody>
              <a:bodyPr vert="horz" wrap="square" lIns="0" tIns="40005" rIns="0" bIns="0" rtlCol="0">
                <a:spAutoFit/>
              </a:bodyPr>
              <a:lstStyle/>
              <a:p>
                <a:pPr algn="ctr" rtl="1">
                  <a:lnSpc>
                    <a:spcPct val="100000"/>
                  </a:lnSpc>
                </a:pPr>
                <a:r>
                  <a:rPr lang="fa-IR" sz="2000" b="1" dirty="0" smtClean="0">
                    <a:latin typeface="Microsoft Sans Serif"/>
                    <a:cs typeface="Nazanin" pitchFamily="2" charset="-78"/>
                  </a:rPr>
                  <a:t>نرخ بهره</a:t>
                </a:r>
                <a:endParaRPr sz="2000" b="1" dirty="0">
                  <a:latin typeface="Microsoft Sans Serif"/>
                  <a:cs typeface="Nazanin" pitchFamily="2" charset="-78"/>
                </a:endParaRPr>
              </a:p>
            </p:txBody>
          </p:sp>
          <p:sp>
            <p:nvSpPr>
              <p:cNvPr id="18" name="object 18"/>
              <p:cNvSpPr txBox="1"/>
              <p:nvPr/>
            </p:nvSpPr>
            <p:spPr>
              <a:xfrm>
                <a:off x="5266944" y="3200400"/>
                <a:ext cx="2304415" cy="348172"/>
              </a:xfrm>
              <a:prstGeom prst="rect">
                <a:avLst/>
              </a:prstGeom>
              <a:ln w="12192">
                <a:solidFill>
                  <a:srgbClr val="5B9BD4"/>
                </a:solidFill>
              </a:ln>
            </p:spPr>
            <p:txBody>
              <a:bodyPr vert="horz" wrap="square" lIns="0" tIns="40005" rIns="0" bIns="0" rtlCol="0">
                <a:spAutoFit/>
              </a:bodyPr>
              <a:lstStyle/>
              <a:p>
                <a:pPr algn="ctr" rtl="1">
                  <a:lnSpc>
                    <a:spcPct val="100000"/>
                  </a:lnSpc>
                </a:pPr>
                <a:r>
                  <a:rPr lang="fa-IR" sz="2000" b="1" dirty="0" smtClean="0">
                    <a:latin typeface="Microsoft Sans Serif"/>
                    <a:cs typeface="Nazanin" pitchFamily="2" charset="-78"/>
                  </a:rPr>
                  <a:t>سرمايه‌گذاري اوليه</a:t>
                </a:r>
                <a:endParaRPr sz="2000" b="1" dirty="0">
                  <a:latin typeface="Microsoft Sans Serif"/>
                  <a:cs typeface="Nazanin" pitchFamily="2" charset="-78"/>
                </a:endParaRPr>
              </a:p>
            </p:txBody>
          </p:sp>
          <p:sp>
            <p:nvSpPr>
              <p:cNvPr id="19" name="object 19"/>
              <p:cNvSpPr/>
              <p:nvPr/>
            </p:nvSpPr>
            <p:spPr>
              <a:xfrm>
                <a:off x="7772400" y="1737361"/>
                <a:ext cx="327660" cy="1844039"/>
              </a:xfrm>
              <a:custGeom>
                <a:avLst/>
                <a:gdLst/>
                <a:ahLst/>
                <a:cxnLst/>
                <a:rect l="l" t="t" r="r" b="b"/>
                <a:pathLst>
                  <a:path w="327659" h="1844039">
                    <a:moveTo>
                      <a:pt x="0" y="0"/>
                    </a:moveTo>
                    <a:lnTo>
                      <a:pt x="63746" y="2141"/>
                    </a:lnTo>
                    <a:lnTo>
                      <a:pt x="115824" y="7985"/>
                    </a:lnTo>
                    <a:lnTo>
                      <a:pt x="150947" y="16662"/>
                    </a:lnTo>
                    <a:lnTo>
                      <a:pt x="163829" y="27304"/>
                    </a:lnTo>
                    <a:lnTo>
                      <a:pt x="163829" y="894714"/>
                    </a:lnTo>
                    <a:lnTo>
                      <a:pt x="176712" y="905357"/>
                    </a:lnTo>
                    <a:lnTo>
                      <a:pt x="211835" y="914034"/>
                    </a:lnTo>
                    <a:lnTo>
                      <a:pt x="263913" y="919878"/>
                    </a:lnTo>
                    <a:lnTo>
                      <a:pt x="327659" y="922019"/>
                    </a:lnTo>
                    <a:lnTo>
                      <a:pt x="263913" y="924161"/>
                    </a:lnTo>
                    <a:lnTo>
                      <a:pt x="211835" y="930005"/>
                    </a:lnTo>
                    <a:lnTo>
                      <a:pt x="176712" y="938682"/>
                    </a:lnTo>
                    <a:lnTo>
                      <a:pt x="163829" y="949325"/>
                    </a:lnTo>
                    <a:lnTo>
                      <a:pt x="163829" y="1816734"/>
                    </a:lnTo>
                    <a:lnTo>
                      <a:pt x="150947" y="1827377"/>
                    </a:lnTo>
                    <a:lnTo>
                      <a:pt x="115824" y="1836054"/>
                    </a:lnTo>
                    <a:lnTo>
                      <a:pt x="63746" y="1841898"/>
                    </a:lnTo>
                    <a:lnTo>
                      <a:pt x="0" y="1844039"/>
                    </a:lnTo>
                  </a:path>
                </a:pathLst>
              </a:custGeom>
              <a:ln w="19812">
                <a:solidFill>
                  <a:srgbClr val="CC3399"/>
                </a:solidFill>
              </a:ln>
            </p:spPr>
            <p:txBody>
              <a:bodyPr wrap="square" lIns="0" tIns="0" rIns="0" bIns="0" rtlCol="0"/>
              <a:lstStyle/>
              <a:p>
                <a:endParaRPr/>
              </a:p>
            </p:txBody>
          </p:sp>
        </p:grpSp>
        <p:sp>
          <p:nvSpPr>
            <p:cNvPr id="29" name="TextBox 28"/>
            <p:cNvSpPr txBox="1"/>
            <p:nvPr/>
          </p:nvSpPr>
          <p:spPr>
            <a:xfrm>
              <a:off x="5604961" y="5748897"/>
              <a:ext cx="1699504" cy="369332"/>
            </a:xfrm>
            <a:prstGeom prst="rect">
              <a:avLst/>
            </a:prstGeom>
            <a:solidFill>
              <a:srgbClr val="FFFF00"/>
            </a:solidFill>
          </p:spPr>
          <p:txBody>
            <a:bodyPr wrap="none" rtlCol="0">
              <a:spAutoFit/>
            </a:bodyPr>
            <a:lstStyle/>
            <a:p>
              <a:r>
                <a:rPr lang="fa-IR" dirty="0">
                  <a:cs typeface="B Titr" panose="00000700000000000000" pitchFamily="2" charset="-78"/>
                </a:rPr>
                <a:t>پس از اجراي اسكو</a:t>
              </a:r>
              <a:endParaRPr lang="en-US" dirty="0">
                <a:cs typeface="B Titr" panose="00000700000000000000" pitchFamily="2" charset="-78"/>
              </a:endParaRPr>
            </a:p>
          </p:txBody>
        </p:sp>
        <p:sp>
          <p:nvSpPr>
            <p:cNvPr id="30" name="TextBox 29"/>
            <p:cNvSpPr txBox="1"/>
            <p:nvPr/>
          </p:nvSpPr>
          <p:spPr>
            <a:xfrm>
              <a:off x="936285" y="5748897"/>
              <a:ext cx="1765227" cy="369332"/>
            </a:xfrm>
            <a:prstGeom prst="rect">
              <a:avLst/>
            </a:prstGeom>
            <a:solidFill>
              <a:srgbClr val="FFC000"/>
            </a:solidFill>
          </p:spPr>
          <p:txBody>
            <a:bodyPr wrap="none" rtlCol="0">
              <a:spAutoFit/>
            </a:bodyPr>
            <a:lstStyle/>
            <a:p>
              <a:r>
                <a:rPr lang="fa-IR" dirty="0" smtClean="0">
                  <a:cs typeface="B Titr" panose="00000700000000000000" pitchFamily="2" charset="-78"/>
                </a:rPr>
                <a:t>پيش </a:t>
              </a:r>
              <a:r>
                <a:rPr lang="fa-IR" dirty="0">
                  <a:cs typeface="B Titr" panose="00000700000000000000" pitchFamily="2" charset="-78"/>
                </a:rPr>
                <a:t>از اجراي اسكو</a:t>
              </a:r>
              <a:endParaRPr lang="en-US" dirty="0">
                <a:cs typeface="B Titr" panose="00000700000000000000" pitchFamily="2" charset="-78"/>
              </a:endParaRPr>
            </a:p>
          </p:txBody>
        </p:sp>
        <p:sp>
          <p:nvSpPr>
            <p:cNvPr id="31" name="TextBox 30"/>
            <p:cNvSpPr txBox="1"/>
            <p:nvPr/>
          </p:nvSpPr>
          <p:spPr>
            <a:xfrm>
              <a:off x="905420" y="1879264"/>
              <a:ext cx="1826957" cy="1754326"/>
            </a:xfrm>
            <a:prstGeom prst="rect">
              <a:avLst/>
            </a:prstGeom>
            <a:solidFill>
              <a:srgbClr val="0070C0"/>
            </a:solidFill>
          </p:spPr>
          <p:txBody>
            <a:bodyPr wrap="square" rtlCol="0">
              <a:spAutoFit/>
            </a:bodyPr>
            <a:lstStyle/>
            <a:p>
              <a:pPr algn="ctr" rtl="1">
                <a:lnSpc>
                  <a:spcPct val="150000"/>
                </a:lnSpc>
              </a:pPr>
              <a:r>
                <a:rPr lang="fa-IR" sz="2400" dirty="0" smtClean="0">
                  <a:cs typeface="B Titr" panose="00000700000000000000" pitchFamily="2" charset="-78"/>
                </a:rPr>
                <a:t>مصرف انرژي</a:t>
              </a:r>
            </a:p>
            <a:p>
              <a:pPr algn="ctr" rtl="1">
                <a:lnSpc>
                  <a:spcPct val="150000"/>
                </a:lnSpc>
              </a:pPr>
              <a:r>
                <a:rPr lang="fa-IR" sz="2400" dirty="0" smtClean="0">
                  <a:cs typeface="B Titr" panose="00000700000000000000" pitchFamily="2" charset="-78"/>
                </a:rPr>
                <a:t>هزينه آب،</a:t>
              </a:r>
            </a:p>
            <a:p>
              <a:pPr algn="ctr" rtl="1">
                <a:lnSpc>
                  <a:spcPct val="150000"/>
                </a:lnSpc>
              </a:pPr>
              <a:r>
                <a:rPr lang="fa-IR" sz="2400" dirty="0" smtClean="0">
                  <a:cs typeface="B Titr" panose="00000700000000000000" pitchFamily="2" charset="-78"/>
                </a:rPr>
                <a:t>برق، گرما</a:t>
              </a:r>
              <a:endParaRPr lang="en-US" sz="2400" dirty="0">
                <a:cs typeface="B Titr" panose="00000700000000000000" pitchFamily="2" charset="-78"/>
              </a:endParaRPr>
            </a:p>
          </p:txBody>
        </p:sp>
        <p:sp>
          <p:nvSpPr>
            <p:cNvPr id="32" name="TextBox 31"/>
            <p:cNvSpPr txBox="1"/>
            <p:nvPr/>
          </p:nvSpPr>
          <p:spPr>
            <a:xfrm>
              <a:off x="5486400" y="3886200"/>
              <a:ext cx="1936627" cy="1754326"/>
            </a:xfrm>
            <a:prstGeom prst="rect">
              <a:avLst/>
            </a:prstGeom>
            <a:solidFill>
              <a:srgbClr val="0070C0"/>
            </a:solidFill>
          </p:spPr>
          <p:txBody>
            <a:bodyPr wrap="square" rtlCol="0">
              <a:spAutoFit/>
            </a:bodyPr>
            <a:lstStyle/>
            <a:p>
              <a:pPr algn="ctr" rtl="1">
                <a:lnSpc>
                  <a:spcPct val="150000"/>
                </a:lnSpc>
              </a:pPr>
              <a:r>
                <a:rPr lang="fa-IR" sz="2400" dirty="0" smtClean="0">
                  <a:cs typeface="B Titr" panose="00000700000000000000" pitchFamily="2" charset="-78"/>
                </a:rPr>
                <a:t>مصرف انرژي</a:t>
              </a:r>
            </a:p>
            <a:p>
              <a:pPr algn="ctr" rtl="1">
                <a:lnSpc>
                  <a:spcPct val="150000"/>
                </a:lnSpc>
              </a:pPr>
              <a:r>
                <a:rPr lang="fa-IR" sz="2400" dirty="0" smtClean="0">
                  <a:cs typeface="B Titr" panose="00000700000000000000" pitchFamily="2" charset="-78"/>
                </a:rPr>
                <a:t>هزينه آب،</a:t>
              </a:r>
            </a:p>
            <a:p>
              <a:pPr algn="ctr" rtl="1">
                <a:lnSpc>
                  <a:spcPct val="150000"/>
                </a:lnSpc>
              </a:pPr>
              <a:r>
                <a:rPr lang="fa-IR" sz="2400" dirty="0" smtClean="0">
                  <a:cs typeface="B Titr" panose="00000700000000000000" pitchFamily="2" charset="-78"/>
                </a:rPr>
                <a:t>برق، گرما</a:t>
              </a:r>
              <a:endParaRPr lang="en-US" sz="2400" dirty="0">
                <a:cs typeface="B Titr" panose="00000700000000000000" pitchFamily="2" charset="-78"/>
              </a:endParaRPr>
            </a:p>
          </p:txBody>
        </p:sp>
      </p:grpSp>
      <p:sp>
        <p:nvSpPr>
          <p:cNvPr id="35" name="TextBox 34"/>
          <p:cNvSpPr txBox="1"/>
          <p:nvPr/>
        </p:nvSpPr>
        <p:spPr>
          <a:xfrm>
            <a:off x="1059643" y="6396335"/>
            <a:ext cx="10402207" cy="461665"/>
          </a:xfrm>
          <a:prstGeom prst="rect">
            <a:avLst/>
          </a:prstGeom>
          <a:noFill/>
        </p:spPr>
        <p:txBody>
          <a:bodyPr wrap="none" rtlCol="0">
            <a:spAutoFit/>
          </a:bodyPr>
          <a:lstStyle/>
          <a:p>
            <a:pPr algn="r" rtl="1"/>
            <a:r>
              <a:rPr lang="fa-IR" sz="2400" b="1" dirty="0" smtClean="0">
                <a:cs typeface="B Nazanin" panose="00000400000000000000" pitchFamily="2" charset="-78"/>
              </a:rPr>
              <a:t>در پروژه‌هاي اسكو، تأكيد بر ارائه يك سرويس جامع با حداقل هزينه و كمترين نيروي انساني است.</a:t>
            </a:r>
            <a:endParaRPr lang="en-US" sz="2400" b="1" dirty="0">
              <a:cs typeface="B Nazanin" panose="00000400000000000000" pitchFamily="2" charset="-78"/>
            </a:endParaRPr>
          </a:p>
        </p:txBody>
      </p:sp>
      <p:sp>
        <p:nvSpPr>
          <p:cNvPr id="24" name="Title 7"/>
          <p:cNvSpPr txBox="1">
            <a:spLocks/>
          </p:cNvSpPr>
          <p:nvPr/>
        </p:nvSpPr>
        <p:spPr>
          <a:xfrm>
            <a:off x="4005861" y="744770"/>
            <a:ext cx="4509770" cy="6268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3200" dirty="0" smtClean="0">
                <a:cs typeface="B Titr" panose="00000700000000000000" pitchFamily="2" charset="-78"/>
              </a:rPr>
              <a:t>نماي كلي اسكو</a:t>
            </a:r>
            <a:endParaRPr lang="en-US" sz="3200" dirty="0">
              <a:cs typeface="B Titr" panose="00000700000000000000" pitchFamily="2" charset="-78"/>
            </a:endParaRPr>
          </a:p>
        </p:txBody>
      </p:sp>
      <p:sp>
        <p:nvSpPr>
          <p:cNvPr id="26" name="object 7"/>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5</a:t>
            </a:r>
            <a:endParaRPr sz="1200" b="1" dirty="0">
              <a:latin typeface="Calibri"/>
              <a:cs typeface="B Nazanin" panose="00000400000000000000" pitchFamily="2" charset="-78"/>
            </a:endParaRPr>
          </a:p>
        </p:txBody>
      </p:sp>
      <p:pic>
        <p:nvPicPr>
          <p:cNvPr id="25" name="object 22"/>
          <p:cNvPicPr/>
          <p:nvPr/>
        </p:nvPicPr>
        <p:blipFill>
          <a:blip r:embed="rId3" cstate="print"/>
          <a:stretch>
            <a:fillRect/>
          </a:stretch>
        </p:blipFill>
        <p:spPr>
          <a:xfrm>
            <a:off x="186081" y="141908"/>
            <a:ext cx="1489885" cy="109479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txBox="1"/>
          <p:nvPr/>
        </p:nvSpPr>
        <p:spPr>
          <a:xfrm>
            <a:off x="8915400" y="3211828"/>
            <a:ext cx="1841626" cy="289823"/>
          </a:xfrm>
          <a:prstGeom prst="rect">
            <a:avLst/>
          </a:prstGeom>
        </p:spPr>
        <p:txBody>
          <a:bodyPr vert="horz" wrap="square" lIns="0" tIns="12700" rIns="0" bIns="0" rtlCol="0">
            <a:spAutoFit/>
          </a:bodyPr>
          <a:lstStyle/>
          <a:p>
            <a:pPr marL="12700">
              <a:lnSpc>
                <a:spcPct val="100000"/>
              </a:lnSpc>
              <a:spcBef>
                <a:spcPts val="100"/>
              </a:spcBef>
            </a:pPr>
            <a:endParaRPr sz="1800" dirty="0">
              <a:latin typeface="Arial"/>
              <a:cs typeface="Arial"/>
            </a:endParaRPr>
          </a:p>
        </p:txBody>
      </p:sp>
      <p:pic>
        <p:nvPicPr>
          <p:cNvPr id="24" name="Pictur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25" name="Title 7"/>
          <p:cNvSpPr txBox="1">
            <a:spLocks/>
          </p:cNvSpPr>
          <p:nvPr/>
        </p:nvSpPr>
        <p:spPr>
          <a:xfrm>
            <a:off x="3412986" y="744770"/>
            <a:ext cx="4509770" cy="6268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3200" dirty="0" smtClean="0">
                <a:cs typeface="B Titr" panose="00000700000000000000" pitchFamily="2" charset="-78"/>
              </a:rPr>
              <a:t>رابطه شركت اسكو با كارفرما</a:t>
            </a:r>
            <a:endParaRPr lang="en-US" sz="3200" dirty="0">
              <a:cs typeface="B Titr" panose="00000700000000000000" pitchFamily="2" charset="-78"/>
            </a:endParaRPr>
          </a:p>
        </p:txBody>
      </p:sp>
      <p:sp>
        <p:nvSpPr>
          <p:cNvPr id="28" name="TextBox 27"/>
          <p:cNvSpPr txBox="1"/>
          <p:nvPr/>
        </p:nvSpPr>
        <p:spPr>
          <a:xfrm>
            <a:off x="1095145" y="5780782"/>
            <a:ext cx="9145452" cy="954107"/>
          </a:xfrm>
          <a:prstGeom prst="rect">
            <a:avLst/>
          </a:prstGeom>
          <a:noFill/>
        </p:spPr>
        <p:txBody>
          <a:bodyPr wrap="none" rtlCol="0">
            <a:spAutoFit/>
          </a:bodyPr>
          <a:lstStyle/>
          <a:p>
            <a:r>
              <a:rPr lang="fa-IR" sz="2800" b="1" dirty="0" smtClean="0">
                <a:cs typeface="B Nazanin" panose="00000400000000000000" pitchFamily="2" charset="-78"/>
              </a:rPr>
              <a:t>برخلاف پروژه‌هاي طراحي و ساخت، اسكو يك سرمايه‌گذاري مشترك است</a:t>
            </a:r>
          </a:p>
          <a:p>
            <a:pPr algn="ctr" rtl="1"/>
            <a:r>
              <a:rPr lang="fa-IR" sz="2800" b="1" dirty="0" smtClean="0">
                <a:solidFill>
                  <a:srgbClr val="C00000"/>
                </a:solidFill>
                <a:cs typeface="B Nazanin" panose="00000400000000000000" pitchFamily="2" charset="-78"/>
              </a:rPr>
              <a:t>و رابطه كارفرما و شركت اسكو به‌صورت شراكت است.</a:t>
            </a:r>
            <a:endParaRPr lang="en-US" sz="2800" b="1" dirty="0">
              <a:solidFill>
                <a:srgbClr val="C00000"/>
              </a:solidFill>
              <a:cs typeface="B Nazanin" panose="00000400000000000000" pitchFamily="2" charset="-78"/>
            </a:endParaRPr>
          </a:p>
        </p:txBody>
      </p:sp>
      <p:grpSp>
        <p:nvGrpSpPr>
          <p:cNvPr id="32" name="Group 31"/>
          <p:cNvGrpSpPr/>
          <p:nvPr/>
        </p:nvGrpSpPr>
        <p:grpSpPr>
          <a:xfrm>
            <a:off x="1015925" y="1875826"/>
            <a:ext cx="9303892" cy="3640658"/>
            <a:chOff x="1515554" y="1875826"/>
            <a:chExt cx="9303892" cy="3640658"/>
          </a:xfrm>
        </p:grpSpPr>
        <p:grpSp>
          <p:nvGrpSpPr>
            <p:cNvPr id="31" name="Group 30"/>
            <p:cNvGrpSpPr/>
            <p:nvPr/>
          </p:nvGrpSpPr>
          <p:grpSpPr>
            <a:xfrm>
              <a:off x="1515554" y="1875826"/>
              <a:ext cx="9303892" cy="3003414"/>
              <a:chOff x="1515554" y="1875826"/>
              <a:chExt cx="9303892" cy="3003414"/>
            </a:xfrm>
          </p:grpSpPr>
          <p:sp>
            <p:nvSpPr>
              <p:cNvPr id="6" name="object 6"/>
              <p:cNvSpPr txBox="1"/>
              <p:nvPr/>
            </p:nvSpPr>
            <p:spPr>
              <a:xfrm>
                <a:off x="1548954" y="1875826"/>
                <a:ext cx="9237092" cy="369332"/>
              </a:xfrm>
              <a:prstGeom prst="rect">
                <a:avLst/>
              </a:prstGeom>
              <a:solidFill>
                <a:schemeClr val="accent1">
                  <a:lumMod val="60000"/>
                  <a:lumOff val="40000"/>
                </a:schemeClr>
              </a:solidFill>
              <a:ln w="6096">
                <a:solidFill>
                  <a:srgbClr val="5B9BD4"/>
                </a:solidFill>
              </a:ln>
            </p:spPr>
            <p:txBody>
              <a:bodyPr vert="horz" wrap="square" lIns="0" tIns="0" rIns="0" bIns="0" rtlCol="0">
                <a:spAutoFit/>
              </a:bodyPr>
              <a:lstStyle/>
              <a:p>
                <a:pPr algn="ctr" rtl="1"/>
                <a:r>
                  <a:rPr lang="fa-IR" sz="2400" b="1" dirty="0" smtClean="0">
                    <a:latin typeface="Arial"/>
                    <a:cs typeface="B Nazanin" panose="00000400000000000000" pitchFamily="2" charset="-78"/>
                  </a:rPr>
                  <a:t>شركت اسكو</a:t>
                </a:r>
                <a:endParaRPr sz="2400" dirty="0">
                  <a:latin typeface="Arial"/>
                  <a:cs typeface="B Nazanin" panose="00000400000000000000" pitchFamily="2" charset="-78"/>
                </a:endParaRPr>
              </a:p>
            </p:txBody>
          </p:sp>
          <p:grpSp>
            <p:nvGrpSpPr>
              <p:cNvPr id="30" name="Group 29"/>
              <p:cNvGrpSpPr/>
              <p:nvPr/>
            </p:nvGrpSpPr>
            <p:grpSpPr>
              <a:xfrm>
                <a:off x="1515554" y="2456080"/>
                <a:ext cx="9303892" cy="2423160"/>
                <a:chOff x="1600200" y="2438400"/>
                <a:chExt cx="9303892" cy="2423160"/>
              </a:xfrm>
            </p:grpSpPr>
            <p:grpSp>
              <p:nvGrpSpPr>
                <p:cNvPr id="4" name="Group 3"/>
                <p:cNvGrpSpPr/>
                <p:nvPr/>
              </p:nvGrpSpPr>
              <p:grpSpPr>
                <a:xfrm>
                  <a:off x="1600200" y="2438400"/>
                  <a:ext cx="7192009" cy="2423160"/>
                  <a:chOff x="1600200" y="2674620"/>
                  <a:chExt cx="7192009" cy="2423160"/>
                </a:xfrm>
              </p:grpSpPr>
              <p:grpSp>
                <p:nvGrpSpPr>
                  <p:cNvPr id="7" name="object 7"/>
                  <p:cNvGrpSpPr/>
                  <p:nvPr/>
                </p:nvGrpSpPr>
                <p:grpSpPr>
                  <a:xfrm>
                    <a:off x="1600200" y="2674620"/>
                    <a:ext cx="485140" cy="2423160"/>
                    <a:chOff x="2435351" y="2674620"/>
                    <a:chExt cx="485140" cy="2423160"/>
                  </a:xfrm>
                </p:grpSpPr>
                <p:pic>
                  <p:nvPicPr>
                    <p:cNvPr id="8" name="object 8"/>
                    <p:cNvPicPr/>
                    <p:nvPr/>
                  </p:nvPicPr>
                  <p:blipFill>
                    <a:blip r:embed="rId3" cstate="print"/>
                    <a:stretch>
                      <a:fillRect/>
                    </a:stretch>
                  </p:blipFill>
                  <p:spPr>
                    <a:xfrm>
                      <a:off x="2438399" y="2677668"/>
                      <a:ext cx="478536" cy="2417064"/>
                    </a:xfrm>
                    <a:prstGeom prst="rect">
                      <a:avLst/>
                    </a:prstGeom>
                  </p:spPr>
                </p:pic>
                <p:sp>
                  <p:nvSpPr>
                    <p:cNvPr id="9" name="object 9"/>
                    <p:cNvSpPr/>
                    <p:nvPr/>
                  </p:nvSpPr>
                  <p:spPr>
                    <a:xfrm>
                      <a:off x="2438399" y="2677668"/>
                      <a:ext cx="478790" cy="2417445"/>
                    </a:xfrm>
                    <a:custGeom>
                      <a:avLst/>
                      <a:gdLst/>
                      <a:ahLst/>
                      <a:cxnLst/>
                      <a:rect l="l" t="t" r="r" b="b"/>
                      <a:pathLst>
                        <a:path w="478789" h="2417445">
                          <a:moveTo>
                            <a:pt x="0" y="239268"/>
                          </a:moveTo>
                          <a:lnTo>
                            <a:pt x="239268" y="0"/>
                          </a:lnTo>
                          <a:lnTo>
                            <a:pt x="478536" y="239268"/>
                          </a:lnTo>
                          <a:lnTo>
                            <a:pt x="358901" y="239268"/>
                          </a:lnTo>
                          <a:lnTo>
                            <a:pt x="358901" y="2177796"/>
                          </a:lnTo>
                          <a:lnTo>
                            <a:pt x="478536" y="2177796"/>
                          </a:lnTo>
                          <a:lnTo>
                            <a:pt x="239268" y="2417064"/>
                          </a:lnTo>
                          <a:lnTo>
                            <a:pt x="0" y="2177796"/>
                          </a:lnTo>
                          <a:lnTo>
                            <a:pt x="119633" y="2177796"/>
                          </a:lnTo>
                          <a:lnTo>
                            <a:pt x="119633" y="239268"/>
                          </a:lnTo>
                          <a:lnTo>
                            <a:pt x="0" y="239268"/>
                          </a:lnTo>
                          <a:close/>
                        </a:path>
                      </a:pathLst>
                    </a:custGeom>
                    <a:ln w="6096">
                      <a:solidFill>
                        <a:srgbClr val="A4A4A4"/>
                      </a:solidFill>
                    </a:ln>
                  </p:spPr>
                  <p:txBody>
                    <a:bodyPr wrap="square" lIns="0" tIns="0" rIns="0" bIns="0" rtlCol="0"/>
                    <a:lstStyle/>
                    <a:p>
                      <a:endParaRPr/>
                    </a:p>
                  </p:txBody>
                </p:sp>
              </p:grpSp>
              <p:grpSp>
                <p:nvGrpSpPr>
                  <p:cNvPr id="10" name="object 10"/>
                  <p:cNvGrpSpPr/>
                  <p:nvPr/>
                </p:nvGrpSpPr>
                <p:grpSpPr>
                  <a:xfrm>
                    <a:off x="4618991" y="2674620"/>
                    <a:ext cx="410209" cy="2423160"/>
                    <a:chOff x="5172455" y="2674620"/>
                    <a:chExt cx="410209" cy="2423160"/>
                  </a:xfrm>
                </p:grpSpPr>
                <p:pic>
                  <p:nvPicPr>
                    <p:cNvPr id="11" name="object 11"/>
                    <p:cNvPicPr/>
                    <p:nvPr/>
                  </p:nvPicPr>
                  <p:blipFill>
                    <a:blip r:embed="rId4" cstate="print"/>
                    <a:stretch>
                      <a:fillRect/>
                    </a:stretch>
                  </p:blipFill>
                  <p:spPr>
                    <a:xfrm>
                      <a:off x="5175503" y="2677668"/>
                      <a:ext cx="403860" cy="2417064"/>
                    </a:xfrm>
                    <a:prstGeom prst="rect">
                      <a:avLst/>
                    </a:prstGeom>
                  </p:spPr>
                </p:pic>
                <p:sp>
                  <p:nvSpPr>
                    <p:cNvPr id="12" name="object 12"/>
                    <p:cNvSpPr/>
                    <p:nvPr/>
                  </p:nvSpPr>
                  <p:spPr>
                    <a:xfrm>
                      <a:off x="5175503" y="2677668"/>
                      <a:ext cx="403860" cy="2417445"/>
                    </a:xfrm>
                    <a:custGeom>
                      <a:avLst/>
                      <a:gdLst/>
                      <a:ahLst/>
                      <a:cxnLst/>
                      <a:rect l="l" t="t" r="r" b="b"/>
                      <a:pathLst>
                        <a:path w="403860" h="2417445">
                          <a:moveTo>
                            <a:pt x="0" y="2215134"/>
                          </a:moveTo>
                          <a:lnTo>
                            <a:pt x="100965" y="2215134"/>
                          </a:lnTo>
                          <a:lnTo>
                            <a:pt x="100965" y="0"/>
                          </a:lnTo>
                          <a:lnTo>
                            <a:pt x="302895" y="0"/>
                          </a:lnTo>
                          <a:lnTo>
                            <a:pt x="302895" y="2215134"/>
                          </a:lnTo>
                          <a:lnTo>
                            <a:pt x="403860" y="2215134"/>
                          </a:lnTo>
                          <a:lnTo>
                            <a:pt x="201930" y="2417064"/>
                          </a:lnTo>
                          <a:lnTo>
                            <a:pt x="0" y="2215134"/>
                          </a:lnTo>
                          <a:close/>
                        </a:path>
                      </a:pathLst>
                    </a:custGeom>
                    <a:ln w="6096">
                      <a:solidFill>
                        <a:srgbClr val="A4A4A4"/>
                      </a:solidFill>
                    </a:ln>
                  </p:spPr>
                  <p:txBody>
                    <a:bodyPr wrap="square" lIns="0" tIns="0" rIns="0" bIns="0" rtlCol="0"/>
                    <a:lstStyle/>
                    <a:p>
                      <a:endParaRPr/>
                    </a:p>
                  </p:txBody>
                </p:sp>
              </p:grpSp>
              <p:grpSp>
                <p:nvGrpSpPr>
                  <p:cNvPr id="13" name="object 13"/>
                  <p:cNvGrpSpPr/>
                  <p:nvPr/>
                </p:nvGrpSpPr>
                <p:grpSpPr>
                  <a:xfrm>
                    <a:off x="8382000" y="2674620"/>
                    <a:ext cx="410209" cy="2423160"/>
                    <a:chOff x="8423147" y="2674620"/>
                    <a:chExt cx="410209" cy="2423160"/>
                  </a:xfrm>
                </p:grpSpPr>
                <p:pic>
                  <p:nvPicPr>
                    <p:cNvPr id="14" name="object 14"/>
                    <p:cNvPicPr/>
                    <p:nvPr/>
                  </p:nvPicPr>
                  <p:blipFill>
                    <a:blip r:embed="rId5" cstate="print"/>
                    <a:stretch>
                      <a:fillRect/>
                    </a:stretch>
                  </p:blipFill>
                  <p:spPr>
                    <a:xfrm>
                      <a:off x="8426195" y="2677668"/>
                      <a:ext cx="403859" cy="2417064"/>
                    </a:xfrm>
                    <a:prstGeom prst="rect">
                      <a:avLst/>
                    </a:prstGeom>
                  </p:spPr>
                </p:pic>
                <p:sp>
                  <p:nvSpPr>
                    <p:cNvPr id="15" name="object 15"/>
                    <p:cNvSpPr/>
                    <p:nvPr/>
                  </p:nvSpPr>
                  <p:spPr>
                    <a:xfrm>
                      <a:off x="8426195" y="2677668"/>
                      <a:ext cx="403860" cy="2417445"/>
                    </a:xfrm>
                    <a:custGeom>
                      <a:avLst/>
                      <a:gdLst/>
                      <a:ahLst/>
                      <a:cxnLst/>
                      <a:rect l="l" t="t" r="r" b="b"/>
                      <a:pathLst>
                        <a:path w="403859" h="2417445">
                          <a:moveTo>
                            <a:pt x="0" y="201930"/>
                          </a:moveTo>
                          <a:lnTo>
                            <a:pt x="100964" y="201930"/>
                          </a:lnTo>
                          <a:lnTo>
                            <a:pt x="100964" y="2417064"/>
                          </a:lnTo>
                          <a:lnTo>
                            <a:pt x="302895" y="2417064"/>
                          </a:lnTo>
                          <a:lnTo>
                            <a:pt x="302895" y="201930"/>
                          </a:lnTo>
                          <a:lnTo>
                            <a:pt x="403859" y="201930"/>
                          </a:lnTo>
                          <a:lnTo>
                            <a:pt x="201929" y="0"/>
                          </a:lnTo>
                          <a:lnTo>
                            <a:pt x="0" y="201930"/>
                          </a:lnTo>
                          <a:close/>
                        </a:path>
                      </a:pathLst>
                    </a:custGeom>
                    <a:ln w="6096">
                      <a:solidFill>
                        <a:srgbClr val="A4A4A4"/>
                      </a:solidFill>
                    </a:ln>
                  </p:spPr>
                  <p:txBody>
                    <a:bodyPr wrap="square" lIns="0" tIns="0" rIns="0" bIns="0" rtlCol="0"/>
                    <a:lstStyle/>
                    <a:p>
                      <a:endParaRPr/>
                    </a:p>
                  </p:txBody>
                </p:sp>
              </p:grpSp>
            </p:grpSp>
            <p:grpSp>
              <p:nvGrpSpPr>
                <p:cNvPr id="3" name="Group 2"/>
                <p:cNvGrpSpPr/>
                <p:nvPr/>
              </p:nvGrpSpPr>
              <p:grpSpPr>
                <a:xfrm>
                  <a:off x="2081784" y="2610864"/>
                  <a:ext cx="2566416" cy="1897936"/>
                  <a:chOff x="2121281" y="2924418"/>
                  <a:chExt cx="2566416" cy="1897936"/>
                </a:xfrm>
              </p:grpSpPr>
              <p:sp>
                <p:nvSpPr>
                  <p:cNvPr id="18" name="object 18"/>
                  <p:cNvSpPr txBox="1"/>
                  <p:nvPr/>
                </p:nvSpPr>
                <p:spPr>
                  <a:xfrm>
                    <a:off x="2121281" y="2924418"/>
                    <a:ext cx="2566416" cy="320601"/>
                  </a:xfrm>
                  <a:prstGeom prst="rect">
                    <a:avLst/>
                  </a:prstGeom>
                </p:spPr>
                <p:txBody>
                  <a:bodyPr vert="horz" wrap="square" lIns="0" tIns="12700" rIns="0" bIns="0" rtlCol="0">
                    <a:spAutoFit/>
                  </a:bodyPr>
                  <a:lstStyle/>
                  <a:p>
                    <a:pPr marR="5080" algn="ctr">
                      <a:lnSpc>
                        <a:spcPct val="100000"/>
                      </a:lnSpc>
                    </a:pPr>
                    <a:r>
                      <a:rPr lang="fa-IR" sz="2000" b="1" dirty="0" smtClean="0">
                        <a:latin typeface="Arial"/>
                        <a:cs typeface="B Nazanin" panose="00000400000000000000" pitchFamily="2" charset="-78"/>
                      </a:rPr>
                      <a:t>عقد قرارداد برحسب عملكرد</a:t>
                    </a:r>
                    <a:endParaRPr sz="2000" b="1" dirty="0">
                      <a:latin typeface="Arial"/>
                      <a:cs typeface="B Nazanin" panose="00000400000000000000" pitchFamily="2" charset="-78"/>
                    </a:endParaRPr>
                  </a:p>
                </p:txBody>
              </p:sp>
              <p:sp>
                <p:nvSpPr>
                  <p:cNvPr id="19" name="object 19"/>
                  <p:cNvSpPr txBox="1"/>
                  <p:nvPr/>
                </p:nvSpPr>
                <p:spPr>
                  <a:xfrm>
                    <a:off x="2139506" y="3886200"/>
                    <a:ext cx="2529967" cy="936154"/>
                  </a:xfrm>
                  <a:prstGeom prst="rect">
                    <a:avLst/>
                  </a:prstGeom>
                </p:spPr>
                <p:txBody>
                  <a:bodyPr vert="horz" wrap="square" lIns="0" tIns="12700" rIns="0" bIns="0" rtlCol="0">
                    <a:spAutoFit/>
                  </a:bodyPr>
                  <a:lstStyle/>
                  <a:p>
                    <a:pPr marR="5080" algn="ctr" rtl="1">
                      <a:lnSpc>
                        <a:spcPct val="100000"/>
                      </a:lnSpc>
                    </a:pPr>
                    <a:r>
                      <a:rPr lang="fa-IR" sz="2000" b="1" dirty="0" smtClean="0">
                        <a:latin typeface="Arial"/>
                        <a:cs typeface="B Nazanin" panose="00000400000000000000" pitchFamily="2" charset="-78"/>
                      </a:rPr>
                      <a:t>تضمين مقدار صرفه‌جويي</a:t>
                    </a:r>
                  </a:p>
                  <a:p>
                    <a:pPr marR="5080" algn="ctr" rtl="1">
                      <a:lnSpc>
                        <a:spcPct val="100000"/>
                      </a:lnSpc>
                    </a:pPr>
                    <a:r>
                      <a:rPr lang="fa-IR" sz="2000" b="1" dirty="0" smtClean="0">
                        <a:latin typeface="Arial"/>
                        <a:cs typeface="B Nazanin" panose="00000400000000000000" pitchFamily="2" charset="-78"/>
                      </a:rPr>
                      <a:t>در انرژي برحسب</a:t>
                    </a:r>
                  </a:p>
                  <a:p>
                    <a:pPr marR="5080" algn="ctr" rtl="1">
                      <a:lnSpc>
                        <a:spcPct val="100000"/>
                      </a:lnSpc>
                    </a:pPr>
                    <a:r>
                      <a:rPr lang="fa-IR" sz="2000" b="1" dirty="0" smtClean="0">
                        <a:latin typeface="Arial"/>
                        <a:cs typeface="B Nazanin" panose="00000400000000000000" pitchFamily="2" charset="-78"/>
                      </a:rPr>
                      <a:t>قرارداد سالانه</a:t>
                    </a:r>
                    <a:endParaRPr sz="2000" b="1" dirty="0">
                      <a:latin typeface="Arial"/>
                      <a:cs typeface="B Nazanin" panose="00000400000000000000" pitchFamily="2" charset="-78"/>
                    </a:endParaRPr>
                  </a:p>
                </p:txBody>
              </p:sp>
            </p:grpSp>
            <p:sp>
              <p:nvSpPr>
                <p:cNvPr id="20" name="object 20"/>
                <p:cNvSpPr txBox="1"/>
                <p:nvPr/>
              </p:nvSpPr>
              <p:spPr>
                <a:xfrm>
                  <a:off x="5029200" y="2506980"/>
                  <a:ext cx="3340862" cy="2105705"/>
                </a:xfrm>
                <a:prstGeom prst="rect">
                  <a:avLst/>
                </a:prstGeom>
              </p:spPr>
              <p:txBody>
                <a:bodyPr vert="horz" wrap="square" lIns="0" tIns="12700" rIns="0" bIns="0" rtlCol="0">
                  <a:spAutoFit/>
                </a:bodyPr>
                <a:lstStyle/>
                <a:p>
                  <a:pPr algn="ctr" rtl="1">
                    <a:lnSpc>
                      <a:spcPct val="150000"/>
                    </a:lnSpc>
                  </a:pPr>
                  <a:r>
                    <a:rPr lang="fa-IR" sz="2400" b="1" dirty="0" smtClean="0">
                      <a:latin typeface="Arial"/>
                      <a:cs typeface="B Nazanin" panose="00000400000000000000" pitchFamily="2" charset="-78"/>
                    </a:rPr>
                    <a:t>ارائه خدمات جامع</a:t>
                  </a:r>
                  <a:endParaRPr lang="fa-IR" sz="2400" b="1" dirty="0">
                    <a:latin typeface="Arial"/>
                    <a:cs typeface="B Nazanin" panose="00000400000000000000" pitchFamily="2" charset="-78"/>
                  </a:endParaRPr>
                </a:p>
                <a:p>
                  <a:pPr indent="-180000" algn="just" rtl="1">
                    <a:lnSpc>
                      <a:spcPts val="2400"/>
                    </a:lnSpc>
                    <a:buFont typeface="Wingdings" panose="05000000000000000000" pitchFamily="2" charset="2"/>
                    <a:buChar char=""/>
                  </a:pPr>
                  <a:r>
                    <a:rPr lang="fa-IR" b="1" dirty="0" smtClean="0">
                      <a:latin typeface="Microsoft Sans Serif"/>
                      <a:cs typeface="B Nazanin" panose="00000400000000000000" pitchFamily="2" charset="-78"/>
                    </a:rPr>
                    <a:t>مميزي انرژي</a:t>
                  </a:r>
                </a:p>
                <a:p>
                  <a:pPr indent="-180000" algn="just" rtl="1">
                    <a:lnSpc>
                      <a:spcPts val="2400"/>
                    </a:lnSpc>
                    <a:buFont typeface="Wingdings" panose="05000000000000000000" pitchFamily="2" charset="2"/>
                    <a:buChar char=""/>
                  </a:pPr>
                  <a:r>
                    <a:rPr lang="fa-IR" b="1" dirty="0" smtClean="0">
                      <a:latin typeface="Arial"/>
                      <a:cs typeface="B Nazanin" panose="00000400000000000000" pitchFamily="2" charset="-78"/>
                    </a:rPr>
                    <a:t>تامين منابع مالي</a:t>
                  </a:r>
                </a:p>
                <a:p>
                  <a:pPr indent="-180000" algn="just" rtl="1">
                    <a:lnSpc>
                      <a:spcPts val="2400"/>
                    </a:lnSpc>
                    <a:buFont typeface="Wingdings" panose="05000000000000000000" pitchFamily="2" charset="2"/>
                    <a:buChar char=""/>
                  </a:pPr>
                  <a:r>
                    <a:rPr lang="fa-IR" b="1" dirty="0" smtClean="0">
                      <a:latin typeface="Microsoft Sans Serif"/>
                      <a:cs typeface="B Nazanin" panose="00000400000000000000" pitchFamily="2" charset="-78"/>
                    </a:rPr>
                    <a:t>طراحي و ساخت جهت صرفه‌جويي انرژي</a:t>
                  </a:r>
                </a:p>
                <a:p>
                  <a:pPr indent="-180000" algn="just" rtl="1">
                    <a:lnSpc>
                      <a:spcPts val="2400"/>
                    </a:lnSpc>
                    <a:buFont typeface="Wingdings" panose="05000000000000000000" pitchFamily="2" charset="2"/>
                    <a:buChar char=""/>
                  </a:pPr>
                  <a:r>
                    <a:rPr lang="fa-IR" b="1" dirty="0" smtClean="0">
                      <a:latin typeface="Microsoft Sans Serif"/>
                      <a:cs typeface="B Nazanin" panose="00000400000000000000" pitchFamily="2" charset="-78"/>
                    </a:rPr>
                    <a:t>تعمير و نگهداري تجهيزات و مديريت</a:t>
                  </a:r>
                </a:p>
                <a:p>
                  <a:pPr indent="-180000" algn="just" rtl="1">
                    <a:lnSpc>
                      <a:spcPts val="2400"/>
                    </a:lnSpc>
                    <a:buFont typeface="Wingdings" panose="05000000000000000000" pitchFamily="2" charset="2"/>
                    <a:buChar char=""/>
                  </a:pPr>
                  <a:r>
                    <a:rPr lang="fa-IR" b="1" dirty="0" smtClean="0">
                      <a:latin typeface="Arial"/>
                      <a:cs typeface="B Nazanin" panose="00000400000000000000" pitchFamily="2" charset="-78"/>
                    </a:rPr>
                    <a:t>تضمين صرفه‌جويي در انرژي</a:t>
                  </a:r>
                  <a:endParaRPr b="1" dirty="0">
                    <a:latin typeface="Microsoft Sans Serif"/>
                    <a:cs typeface="B Nazanin" panose="00000400000000000000" pitchFamily="2" charset="-78"/>
                  </a:endParaRPr>
                </a:p>
              </p:txBody>
            </p:sp>
            <p:sp>
              <p:nvSpPr>
                <p:cNvPr id="21" name="object 21"/>
                <p:cNvSpPr txBox="1"/>
                <p:nvPr/>
              </p:nvSpPr>
              <p:spPr>
                <a:xfrm>
                  <a:off x="8915399" y="2662809"/>
                  <a:ext cx="1988693" cy="1120820"/>
                </a:xfrm>
                <a:prstGeom prst="rect">
                  <a:avLst/>
                </a:prstGeom>
              </p:spPr>
              <p:txBody>
                <a:bodyPr vert="horz" wrap="square" lIns="0" tIns="12700" rIns="0" bIns="0" rtlCol="0">
                  <a:spAutoFit/>
                </a:bodyPr>
                <a:lstStyle/>
                <a:p>
                  <a:pPr algn="ctr" rtl="1">
                    <a:lnSpc>
                      <a:spcPct val="100000"/>
                    </a:lnSpc>
                  </a:pPr>
                  <a:r>
                    <a:rPr lang="fa-IR" sz="2400" b="1" dirty="0" smtClean="0">
                      <a:latin typeface="Arial"/>
                      <a:cs typeface="B Nazanin" panose="00000400000000000000" pitchFamily="2" charset="-78"/>
                    </a:rPr>
                    <a:t>پرداخت هزينه خدمات</a:t>
                  </a:r>
                </a:p>
                <a:p>
                  <a:pPr algn="ctr" rtl="1">
                    <a:lnSpc>
                      <a:spcPct val="100000"/>
                    </a:lnSpc>
                  </a:pPr>
                  <a:r>
                    <a:rPr lang="fa-IR" sz="2400" b="1" dirty="0" smtClean="0">
                      <a:latin typeface="Arial"/>
                      <a:cs typeface="B Nazanin" panose="00000400000000000000" pitchFamily="2" charset="-78"/>
                    </a:rPr>
                    <a:t>(توجه در خدمات)</a:t>
                  </a:r>
                  <a:endParaRPr sz="2400" dirty="0">
                    <a:latin typeface="Arial"/>
                    <a:cs typeface="B Nazanin" panose="00000400000000000000" pitchFamily="2" charset="-78"/>
                  </a:endParaRPr>
                </a:p>
              </p:txBody>
            </p:sp>
          </p:grpSp>
        </p:grpSp>
        <p:sp>
          <p:nvSpPr>
            <p:cNvPr id="29" name="object 6"/>
            <p:cNvSpPr txBox="1"/>
            <p:nvPr/>
          </p:nvSpPr>
          <p:spPr>
            <a:xfrm>
              <a:off x="1548954" y="5147152"/>
              <a:ext cx="9237092" cy="369332"/>
            </a:xfrm>
            <a:prstGeom prst="rect">
              <a:avLst/>
            </a:prstGeom>
            <a:solidFill>
              <a:schemeClr val="accent6">
                <a:lumMod val="60000"/>
                <a:lumOff val="40000"/>
              </a:schemeClr>
            </a:solidFill>
            <a:ln w="6096">
              <a:solidFill>
                <a:srgbClr val="5B9BD4"/>
              </a:solidFill>
            </a:ln>
          </p:spPr>
          <p:txBody>
            <a:bodyPr vert="horz" wrap="square" lIns="0" tIns="0" rIns="0" bIns="0" rtlCol="0">
              <a:spAutoFit/>
            </a:bodyPr>
            <a:lstStyle/>
            <a:p>
              <a:pPr algn="ctr" rtl="1"/>
              <a:r>
                <a:rPr lang="fa-IR" sz="2400" b="1" dirty="0" smtClean="0">
                  <a:latin typeface="Arial"/>
                  <a:cs typeface="B Nazanin" panose="00000400000000000000" pitchFamily="2" charset="-78"/>
                </a:rPr>
                <a:t>كارفرما</a:t>
              </a:r>
              <a:endParaRPr sz="2400" dirty="0">
                <a:latin typeface="Arial"/>
                <a:cs typeface="B Nazanin" panose="00000400000000000000" pitchFamily="2" charset="-78"/>
              </a:endParaRPr>
            </a:p>
          </p:txBody>
        </p:sp>
      </p:grpSp>
      <p:sp>
        <p:nvSpPr>
          <p:cNvPr id="33" name="object 7"/>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6</a:t>
            </a:r>
            <a:endParaRPr sz="1200" b="1" dirty="0">
              <a:latin typeface="Calibri"/>
              <a:cs typeface="B Nazanin" panose="00000400000000000000" pitchFamily="2" charset="-78"/>
            </a:endParaRPr>
          </a:p>
        </p:txBody>
      </p:sp>
      <p:pic>
        <p:nvPicPr>
          <p:cNvPr id="27" name="object 22"/>
          <p:cNvPicPr/>
          <p:nvPr/>
        </p:nvPicPr>
        <p:blipFill>
          <a:blip r:embed="rId6" cstate="print"/>
          <a:stretch>
            <a:fillRect/>
          </a:stretch>
        </p:blipFill>
        <p:spPr>
          <a:xfrm>
            <a:off x="304382" y="197371"/>
            <a:ext cx="1489885" cy="1094797"/>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171681" y="6426809"/>
            <a:ext cx="102870"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88888"/>
                </a:solidFill>
                <a:latin typeface="Calibri"/>
                <a:cs typeface="Calibri"/>
              </a:rPr>
              <a:t>7</a:t>
            </a:r>
            <a:endParaRPr sz="1200">
              <a:latin typeface="Calibri"/>
              <a:cs typeface="Calibri"/>
            </a:endParaRPr>
          </a:p>
        </p:txBody>
      </p:sp>
      <p:grpSp>
        <p:nvGrpSpPr>
          <p:cNvPr id="5" name="object 5"/>
          <p:cNvGrpSpPr/>
          <p:nvPr/>
        </p:nvGrpSpPr>
        <p:grpSpPr>
          <a:xfrm>
            <a:off x="7276845" y="1929257"/>
            <a:ext cx="3970654" cy="2813685"/>
            <a:chOff x="7276845" y="1929257"/>
            <a:chExt cx="3970654" cy="2813685"/>
          </a:xfrm>
        </p:grpSpPr>
        <p:sp>
          <p:nvSpPr>
            <p:cNvPr id="6" name="object 6"/>
            <p:cNvSpPr/>
            <p:nvPr/>
          </p:nvSpPr>
          <p:spPr>
            <a:xfrm>
              <a:off x="7554467" y="3653027"/>
              <a:ext cx="283845" cy="314325"/>
            </a:xfrm>
            <a:custGeom>
              <a:avLst/>
              <a:gdLst/>
              <a:ahLst/>
              <a:cxnLst/>
              <a:rect l="l" t="t" r="r" b="b"/>
              <a:pathLst>
                <a:path w="283845" h="314325">
                  <a:moveTo>
                    <a:pt x="212598" y="0"/>
                  </a:moveTo>
                  <a:lnTo>
                    <a:pt x="70865" y="0"/>
                  </a:lnTo>
                  <a:lnTo>
                    <a:pt x="70865" y="172212"/>
                  </a:lnTo>
                  <a:lnTo>
                    <a:pt x="0" y="172212"/>
                  </a:lnTo>
                  <a:lnTo>
                    <a:pt x="141731" y="313944"/>
                  </a:lnTo>
                  <a:lnTo>
                    <a:pt x="283463" y="172212"/>
                  </a:lnTo>
                  <a:lnTo>
                    <a:pt x="212598" y="172212"/>
                  </a:lnTo>
                  <a:lnTo>
                    <a:pt x="212598" y="0"/>
                  </a:lnTo>
                  <a:close/>
                </a:path>
              </a:pathLst>
            </a:custGeom>
            <a:solidFill>
              <a:srgbClr val="A4A4A4"/>
            </a:solidFill>
          </p:spPr>
          <p:txBody>
            <a:bodyPr wrap="square" lIns="0" tIns="0" rIns="0" bIns="0" rtlCol="0"/>
            <a:lstStyle/>
            <a:p>
              <a:endParaRPr/>
            </a:p>
          </p:txBody>
        </p:sp>
        <p:sp>
          <p:nvSpPr>
            <p:cNvPr id="7" name="object 7"/>
            <p:cNvSpPr/>
            <p:nvPr/>
          </p:nvSpPr>
          <p:spPr>
            <a:xfrm>
              <a:off x="7554467" y="3653027"/>
              <a:ext cx="283845" cy="314325"/>
            </a:xfrm>
            <a:custGeom>
              <a:avLst/>
              <a:gdLst/>
              <a:ahLst/>
              <a:cxnLst/>
              <a:rect l="l" t="t" r="r" b="b"/>
              <a:pathLst>
                <a:path w="283845" h="314325">
                  <a:moveTo>
                    <a:pt x="0" y="172212"/>
                  </a:moveTo>
                  <a:lnTo>
                    <a:pt x="70865" y="172212"/>
                  </a:lnTo>
                  <a:lnTo>
                    <a:pt x="70865" y="0"/>
                  </a:lnTo>
                  <a:lnTo>
                    <a:pt x="212598" y="0"/>
                  </a:lnTo>
                  <a:lnTo>
                    <a:pt x="212598" y="172212"/>
                  </a:lnTo>
                  <a:lnTo>
                    <a:pt x="283463" y="172212"/>
                  </a:lnTo>
                  <a:lnTo>
                    <a:pt x="141731" y="313944"/>
                  </a:lnTo>
                  <a:lnTo>
                    <a:pt x="0" y="172212"/>
                  </a:lnTo>
                  <a:close/>
                </a:path>
              </a:pathLst>
            </a:custGeom>
            <a:ln w="12192">
              <a:solidFill>
                <a:srgbClr val="787878"/>
              </a:solidFill>
            </a:ln>
          </p:spPr>
          <p:txBody>
            <a:bodyPr wrap="square" lIns="0" tIns="0" rIns="0" bIns="0" rtlCol="0"/>
            <a:lstStyle/>
            <a:p>
              <a:endParaRPr/>
            </a:p>
          </p:txBody>
        </p:sp>
        <p:sp>
          <p:nvSpPr>
            <p:cNvPr id="8" name="object 8"/>
            <p:cNvSpPr/>
            <p:nvPr/>
          </p:nvSpPr>
          <p:spPr>
            <a:xfrm>
              <a:off x="7283195" y="4319016"/>
              <a:ext cx="652780" cy="417830"/>
            </a:xfrm>
            <a:custGeom>
              <a:avLst/>
              <a:gdLst/>
              <a:ahLst/>
              <a:cxnLst/>
              <a:rect l="l" t="t" r="r" b="b"/>
              <a:pathLst>
                <a:path w="652779" h="417829">
                  <a:moveTo>
                    <a:pt x="489203" y="0"/>
                  </a:moveTo>
                  <a:lnTo>
                    <a:pt x="163068" y="0"/>
                  </a:lnTo>
                  <a:lnTo>
                    <a:pt x="163068" y="208787"/>
                  </a:lnTo>
                  <a:lnTo>
                    <a:pt x="0" y="208787"/>
                  </a:lnTo>
                  <a:lnTo>
                    <a:pt x="326135" y="417575"/>
                  </a:lnTo>
                  <a:lnTo>
                    <a:pt x="652272" y="208787"/>
                  </a:lnTo>
                  <a:lnTo>
                    <a:pt x="489203" y="208787"/>
                  </a:lnTo>
                  <a:lnTo>
                    <a:pt x="489203" y="0"/>
                  </a:lnTo>
                  <a:close/>
                </a:path>
              </a:pathLst>
            </a:custGeom>
            <a:solidFill>
              <a:srgbClr val="A4A4A4"/>
            </a:solidFill>
          </p:spPr>
          <p:txBody>
            <a:bodyPr wrap="square" lIns="0" tIns="0" rIns="0" bIns="0" rtlCol="0"/>
            <a:lstStyle/>
            <a:p>
              <a:endParaRPr/>
            </a:p>
          </p:txBody>
        </p:sp>
        <p:sp>
          <p:nvSpPr>
            <p:cNvPr id="9" name="object 9"/>
            <p:cNvSpPr/>
            <p:nvPr/>
          </p:nvSpPr>
          <p:spPr>
            <a:xfrm>
              <a:off x="7283195" y="4319016"/>
              <a:ext cx="652780" cy="417830"/>
            </a:xfrm>
            <a:custGeom>
              <a:avLst/>
              <a:gdLst/>
              <a:ahLst/>
              <a:cxnLst/>
              <a:rect l="l" t="t" r="r" b="b"/>
              <a:pathLst>
                <a:path w="652779" h="417829">
                  <a:moveTo>
                    <a:pt x="0" y="208787"/>
                  </a:moveTo>
                  <a:lnTo>
                    <a:pt x="163068" y="208787"/>
                  </a:lnTo>
                  <a:lnTo>
                    <a:pt x="163068" y="0"/>
                  </a:lnTo>
                  <a:lnTo>
                    <a:pt x="489203" y="0"/>
                  </a:lnTo>
                  <a:lnTo>
                    <a:pt x="489203" y="208787"/>
                  </a:lnTo>
                  <a:lnTo>
                    <a:pt x="652272" y="208787"/>
                  </a:lnTo>
                  <a:lnTo>
                    <a:pt x="326135" y="417575"/>
                  </a:lnTo>
                  <a:lnTo>
                    <a:pt x="0" y="208787"/>
                  </a:lnTo>
                  <a:close/>
                </a:path>
              </a:pathLst>
            </a:custGeom>
            <a:ln w="12191">
              <a:solidFill>
                <a:srgbClr val="787878"/>
              </a:solidFill>
            </a:ln>
          </p:spPr>
          <p:txBody>
            <a:bodyPr wrap="square" lIns="0" tIns="0" rIns="0" bIns="0" rtlCol="0"/>
            <a:lstStyle/>
            <a:p>
              <a:endParaRPr/>
            </a:p>
          </p:txBody>
        </p:sp>
        <p:pic>
          <p:nvPicPr>
            <p:cNvPr id="10" name="object 10"/>
            <p:cNvPicPr/>
            <p:nvPr/>
          </p:nvPicPr>
          <p:blipFill>
            <a:blip r:embed="rId2" cstate="print"/>
            <a:stretch>
              <a:fillRect/>
            </a:stretch>
          </p:blipFill>
          <p:spPr>
            <a:xfrm>
              <a:off x="10167746" y="1932432"/>
              <a:ext cx="1076325" cy="2257043"/>
            </a:xfrm>
            <a:prstGeom prst="rect">
              <a:avLst/>
            </a:prstGeom>
          </p:spPr>
        </p:pic>
        <p:sp>
          <p:nvSpPr>
            <p:cNvPr id="11" name="object 11"/>
            <p:cNvSpPr/>
            <p:nvPr/>
          </p:nvSpPr>
          <p:spPr>
            <a:xfrm>
              <a:off x="10167746" y="1932432"/>
              <a:ext cx="1076325" cy="2257425"/>
            </a:xfrm>
            <a:custGeom>
              <a:avLst/>
              <a:gdLst/>
              <a:ahLst/>
              <a:cxnLst/>
              <a:rect l="l" t="t" r="r" b="b"/>
              <a:pathLst>
                <a:path w="1076325" h="2257425">
                  <a:moveTo>
                    <a:pt x="333375" y="2257043"/>
                  </a:moveTo>
                  <a:lnTo>
                    <a:pt x="286417" y="2249466"/>
                  </a:lnTo>
                  <a:lnTo>
                    <a:pt x="245629" y="2228368"/>
                  </a:lnTo>
                  <a:lnTo>
                    <a:pt x="213460" y="2196199"/>
                  </a:lnTo>
                  <a:lnTo>
                    <a:pt x="192362" y="2155411"/>
                  </a:lnTo>
                  <a:lnTo>
                    <a:pt x="184784" y="2108454"/>
                  </a:lnTo>
                  <a:lnTo>
                    <a:pt x="184784" y="1880869"/>
                  </a:lnTo>
                  <a:lnTo>
                    <a:pt x="0" y="1618488"/>
                  </a:lnTo>
                  <a:lnTo>
                    <a:pt x="184784" y="1316608"/>
                  </a:lnTo>
                  <a:lnTo>
                    <a:pt x="184784" y="148589"/>
                  </a:lnTo>
                  <a:lnTo>
                    <a:pt x="192362" y="101632"/>
                  </a:lnTo>
                  <a:lnTo>
                    <a:pt x="213460" y="60844"/>
                  </a:lnTo>
                  <a:lnTo>
                    <a:pt x="245629" y="28675"/>
                  </a:lnTo>
                  <a:lnTo>
                    <a:pt x="286417" y="7577"/>
                  </a:lnTo>
                  <a:lnTo>
                    <a:pt x="333375" y="0"/>
                  </a:lnTo>
                  <a:lnTo>
                    <a:pt x="556259" y="0"/>
                  </a:lnTo>
                  <a:lnTo>
                    <a:pt x="927734" y="0"/>
                  </a:lnTo>
                  <a:lnTo>
                    <a:pt x="974692" y="7577"/>
                  </a:lnTo>
                  <a:lnTo>
                    <a:pt x="1015480" y="28675"/>
                  </a:lnTo>
                  <a:lnTo>
                    <a:pt x="1047649" y="60844"/>
                  </a:lnTo>
                  <a:lnTo>
                    <a:pt x="1068747" y="101632"/>
                  </a:lnTo>
                  <a:lnTo>
                    <a:pt x="1076325" y="148589"/>
                  </a:lnTo>
                  <a:lnTo>
                    <a:pt x="1076325" y="1316608"/>
                  </a:lnTo>
                  <a:lnTo>
                    <a:pt x="1076325" y="1880869"/>
                  </a:lnTo>
                  <a:lnTo>
                    <a:pt x="1076325" y="2108454"/>
                  </a:lnTo>
                  <a:lnTo>
                    <a:pt x="1068747" y="2155411"/>
                  </a:lnTo>
                  <a:lnTo>
                    <a:pt x="1047649" y="2196199"/>
                  </a:lnTo>
                  <a:lnTo>
                    <a:pt x="1015480" y="2228368"/>
                  </a:lnTo>
                  <a:lnTo>
                    <a:pt x="974692" y="2249466"/>
                  </a:lnTo>
                  <a:lnTo>
                    <a:pt x="927734" y="2257043"/>
                  </a:lnTo>
                  <a:lnTo>
                    <a:pt x="556259" y="2257043"/>
                  </a:lnTo>
                  <a:lnTo>
                    <a:pt x="333375" y="2257043"/>
                  </a:lnTo>
                  <a:close/>
                </a:path>
              </a:pathLst>
            </a:custGeom>
            <a:ln w="6096">
              <a:solidFill>
                <a:srgbClr val="FFC000"/>
              </a:solidFill>
            </a:ln>
          </p:spPr>
          <p:txBody>
            <a:bodyPr wrap="square" lIns="0" tIns="0" rIns="0" bIns="0" rtlCol="0"/>
            <a:lstStyle/>
            <a:p>
              <a:endParaRPr/>
            </a:p>
          </p:txBody>
        </p:sp>
      </p:grpSp>
      <p:sp>
        <p:nvSpPr>
          <p:cNvPr id="12" name="object 12"/>
          <p:cNvSpPr txBox="1"/>
          <p:nvPr/>
        </p:nvSpPr>
        <p:spPr>
          <a:xfrm>
            <a:off x="10528237" y="2195532"/>
            <a:ext cx="564257" cy="1738630"/>
          </a:xfrm>
          <a:prstGeom prst="rect">
            <a:avLst/>
          </a:prstGeom>
        </p:spPr>
        <p:txBody>
          <a:bodyPr vert="vert270" wrap="square" lIns="0" tIns="0" rIns="0" bIns="0" rtlCol="0">
            <a:spAutoFit/>
          </a:bodyPr>
          <a:lstStyle/>
          <a:p>
            <a:pPr marL="169545" marR="5080" indent="-157480">
              <a:lnSpc>
                <a:spcPts val="2160"/>
              </a:lnSpc>
            </a:pPr>
            <a:r>
              <a:rPr lang="fa-IR" sz="1800" spc="-5" dirty="0" smtClean="0">
                <a:latin typeface="Microsoft Sans Serif"/>
                <a:cs typeface="Microsoft Sans Serif"/>
              </a:rPr>
              <a:t>تضمين براي اثربخشي اصلاح وجود ندارد</a:t>
            </a:r>
            <a:endParaRPr sz="1800" dirty="0">
              <a:latin typeface="Microsoft Sans Serif"/>
              <a:cs typeface="Microsoft Sans Serif"/>
            </a:endParaRPr>
          </a:p>
        </p:txBody>
      </p:sp>
      <p:grpSp>
        <p:nvGrpSpPr>
          <p:cNvPr id="13" name="object 13"/>
          <p:cNvGrpSpPr/>
          <p:nvPr/>
        </p:nvGrpSpPr>
        <p:grpSpPr>
          <a:xfrm>
            <a:off x="6409816" y="4684648"/>
            <a:ext cx="3795395" cy="904240"/>
            <a:chOff x="6409816" y="4684648"/>
            <a:chExt cx="3795395" cy="904240"/>
          </a:xfrm>
        </p:grpSpPr>
        <p:sp>
          <p:nvSpPr>
            <p:cNvPr id="14" name="object 14"/>
            <p:cNvSpPr/>
            <p:nvPr/>
          </p:nvSpPr>
          <p:spPr>
            <a:xfrm>
              <a:off x="6412991" y="4687823"/>
              <a:ext cx="3789045" cy="897890"/>
            </a:xfrm>
            <a:custGeom>
              <a:avLst/>
              <a:gdLst/>
              <a:ahLst/>
              <a:cxnLst/>
              <a:rect l="l" t="t" r="r" b="b"/>
              <a:pathLst>
                <a:path w="3789045" h="897889">
                  <a:moveTo>
                    <a:pt x="3639058" y="0"/>
                  </a:moveTo>
                  <a:lnTo>
                    <a:pt x="149606" y="0"/>
                  </a:lnTo>
                  <a:lnTo>
                    <a:pt x="102299" y="7622"/>
                  </a:lnTo>
                  <a:lnTo>
                    <a:pt x="61228" y="28850"/>
                  </a:lnTo>
                  <a:lnTo>
                    <a:pt x="28850" y="61228"/>
                  </a:lnTo>
                  <a:lnTo>
                    <a:pt x="7622" y="102299"/>
                  </a:lnTo>
                  <a:lnTo>
                    <a:pt x="0" y="149606"/>
                  </a:lnTo>
                  <a:lnTo>
                    <a:pt x="0" y="748029"/>
                  </a:lnTo>
                  <a:lnTo>
                    <a:pt x="7622" y="795336"/>
                  </a:lnTo>
                  <a:lnTo>
                    <a:pt x="28850" y="836407"/>
                  </a:lnTo>
                  <a:lnTo>
                    <a:pt x="61228" y="868785"/>
                  </a:lnTo>
                  <a:lnTo>
                    <a:pt x="102299" y="890013"/>
                  </a:lnTo>
                  <a:lnTo>
                    <a:pt x="149606" y="897635"/>
                  </a:lnTo>
                  <a:lnTo>
                    <a:pt x="3639058" y="897635"/>
                  </a:lnTo>
                  <a:lnTo>
                    <a:pt x="3686364" y="890013"/>
                  </a:lnTo>
                  <a:lnTo>
                    <a:pt x="3727435" y="868785"/>
                  </a:lnTo>
                  <a:lnTo>
                    <a:pt x="3759813" y="836407"/>
                  </a:lnTo>
                  <a:lnTo>
                    <a:pt x="3781041" y="795336"/>
                  </a:lnTo>
                  <a:lnTo>
                    <a:pt x="3788664" y="748029"/>
                  </a:lnTo>
                  <a:lnTo>
                    <a:pt x="3788664" y="149606"/>
                  </a:lnTo>
                  <a:lnTo>
                    <a:pt x="3781041" y="102299"/>
                  </a:lnTo>
                  <a:lnTo>
                    <a:pt x="3759813" y="61228"/>
                  </a:lnTo>
                  <a:lnTo>
                    <a:pt x="3727435" y="28850"/>
                  </a:lnTo>
                  <a:lnTo>
                    <a:pt x="3686364" y="7622"/>
                  </a:lnTo>
                  <a:lnTo>
                    <a:pt x="3639058" y="0"/>
                  </a:lnTo>
                  <a:close/>
                </a:path>
              </a:pathLst>
            </a:custGeom>
            <a:solidFill>
              <a:srgbClr val="F6B4EC"/>
            </a:solidFill>
          </p:spPr>
          <p:txBody>
            <a:bodyPr wrap="square" lIns="0" tIns="0" rIns="0" bIns="0" rtlCol="0"/>
            <a:lstStyle/>
            <a:p>
              <a:endParaRPr/>
            </a:p>
          </p:txBody>
        </p:sp>
        <p:sp>
          <p:nvSpPr>
            <p:cNvPr id="15" name="object 15"/>
            <p:cNvSpPr/>
            <p:nvPr/>
          </p:nvSpPr>
          <p:spPr>
            <a:xfrm>
              <a:off x="6412991" y="4687823"/>
              <a:ext cx="3789045" cy="897890"/>
            </a:xfrm>
            <a:custGeom>
              <a:avLst/>
              <a:gdLst/>
              <a:ahLst/>
              <a:cxnLst/>
              <a:rect l="l" t="t" r="r" b="b"/>
              <a:pathLst>
                <a:path w="3789045" h="897889">
                  <a:moveTo>
                    <a:pt x="0" y="149606"/>
                  </a:moveTo>
                  <a:lnTo>
                    <a:pt x="7622" y="102299"/>
                  </a:lnTo>
                  <a:lnTo>
                    <a:pt x="28850" y="61228"/>
                  </a:lnTo>
                  <a:lnTo>
                    <a:pt x="61228" y="28850"/>
                  </a:lnTo>
                  <a:lnTo>
                    <a:pt x="102299" y="7622"/>
                  </a:lnTo>
                  <a:lnTo>
                    <a:pt x="149606" y="0"/>
                  </a:lnTo>
                  <a:lnTo>
                    <a:pt x="3639058" y="0"/>
                  </a:lnTo>
                  <a:lnTo>
                    <a:pt x="3686364" y="7622"/>
                  </a:lnTo>
                  <a:lnTo>
                    <a:pt x="3727435" y="28850"/>
                  </a:lnTo>
                  <a:lnTo>
                    <a:pt x="3759813" y="61228"/>
                  </a:lnTo>
                  <a:lnTo>
                    <a:pt x="3781041" y="102299"/>
                  </a:lnTo>
                  <a:lnTo>
                    <a:pt x="3788664" y="149606"/>
                  </a:lnTo>
                  <a:lnTo>
                    <a:pt x="3788664" y="748029"/>
                  </a:lnTo>
                  <a:lnTo>
                    <a:pt x="3781041" y="795336"/>
                  </a:lnTo>
                  <a:lnTo>
                    <a:pt x="3759813" y="836407"/>
                  </a:lnTo>
                  <a:lnTo>
                    <a:pt x="3727435" y="868785"/>
                  </a:lnTo>
                  <a:lnTo>
                    <a:pt x="3686364" y="890013"/>
                  </a:lnTo>
                  <a:lnTo>
                    <a:pt x="3639058" y="897635"/>
                  </a:lnTo>
                  <a:lnTo>
                    <a:pt x="149606" y="897635"/>
                  </a:lnTo>
                  <a:lnTo>
                    <a:pt x="102299" y="890013"/>
                  </a:lnTo>
                  <a:lnTo>
                    <a:pt x="61228" y="868785"/>
                  </a:lnTo>
                  <a:lnTo>
                    <a:pt x="28850" y="836407"/>
                  </a:lnTo>
                  <a:lnTo>
                    <a:pt x="7622" y="795336"/>
                  </a:lnTo>
                  <a:lnTo>
                    <a:pt x="0" y="748029"/>
                  </a:lnTo>
                  <a:lnTo>
                    <a:pt x="0" y="149606"/>
                  </a:lnTo>
                  <a:close/>
                </a:path>
              </a:pathLst>
            </a:custGeom>
            <a:ln w="6096">
              <a:solidFill>
                <a:srgbClr val="5B9BD4"/>
              </a:solidFill>
            </a:ln>
          </p:spPr>
          <p:txBody>
            <a:bodyPr wrap="square" lIns="0" tIns="0" rIns="0" bIns="0" rtlCol="0"/>
            <a:lstStyle/>
            <a:p>
              <a:endParaRPr/>
            </a:p>
          </p:txBody>
        </p:sp>
      </p:grpSp>
      <p:sp>
        <p:nvSpPr>
          <p:cNvPr id="16" name="object 16"/>
          <p:cNvSpPr txBox="1"/>
          <p:nvPr/>
        </p:nvSpPr>
        <p:spPr>
          <a:xfrm>
            <a:off x="7696200" y="4672406"/>
            <a:ext cx="2129281" cy="289823"/>
          </a:xfrm>
          <a:prstGeom prst="rect">
            <a:avLst/>
          </a:prstGeom>
        </p:spPr>
        <p:txBody>
          <a:bodyPr vert="horz" wrap="square" lIns="0" tIns="12700" rIns="0" bIns="0" rtlCol="0">
            <a:spAutoFit/>
          </a:bodyPr>
          <a:lstStyle/>
          <a:p>
            <a:pPr marL="12700">
              <a:lnSpc>
                <a:spcPct val="100000"/>
              </a:lnSpc>
              <a:spcBef>
                <a:spcPts val="100"/>
              </a:spcBef>
            </a:pPr>
            <a:r>
              <a:rPr lang="fa-IR" sz="1800" b="1" spc="15" dirty="0" smtClean="0">
                <a:latin typeface="Arial"/>
                <a:cs typeface="Arial"/>
              </a:rPr>
              <a:t>عقد قرارداد ساخت</a:t>
            </a:r>
            <a:endParaRPr sz="1800" dirty="0">
              <a:latin typeface="Arial"/>
              <a:cs typeface="Arial"/>
            </a:endParaRPr>
          </a:p>
        </p:txBody>
      </p:sp>
      <p:sp>
        <p:nvSpPr>
          <p:cNvPr id="17" name="object 17"/>
          <p:cNvSpPr txBox="1"/>
          <p:nvPr/>
        </p:nvSpPr>
        <p:spPr>
          <a:xfrm>
            <a:off x="6675119" y="4997196"/>
            <a:ext cx="3200400" cy="294953"/>
          </a:xfrm>
          <a:prstGeom prst="rect">
            <a:avLst/>
          </a:prstGeom>
          <a:solidFill>
            <a:srgbClr val="CC3399"/>
          </a:solidFill>
          <a:ln w="6096">
            <a:solidFill>
              <a:srgbClr val="5B9BD4"/>
            </a:solidFill>
          </a:ln>
        </p:spPr>
        <p:txBody>
          <a:bodyPr vert="horz" wrap="square" lIns="0" tIns="0" rIns="0" bIns="0" rtlCol="0">
            <a:spAutoFit/>
          </a:bodyPr>
          <a:lstStyle/>
          <a:p>
            <a:pPr marL="993140">
              <a:lnSpc>
                <a:spcPts val="2345"/>
              </a:lnSpc>
            </a:pPr>
            <a:r>
              <a:rPr lang="fa-IR" sz="2000" b="1" spc="-175" dirty="0" smtClean="0">
                <a:solidFill>
                  <a:srgbClr val="FFFFFF"/>
                </a:solidFill>
                <a:latin typeface="Arial"/>
                <a:cs typeface="Arial"/>
              </a:rPr>
              <a:t>انجام اصلاحيات</a:t>
            </a:r>
            <a:endParaRPr sz="2000" dirty="0">
              <a:latin typeface="Arial"/>
              <a:cs typeface="Arial"/>
            </a:endParaRPr>
          </a:p>
        </p:txBody>
      </p:sp>
      <p:grpSp>
        <p:nvGrpSpPr>
          <p:cNvPr id="18" name="object 18"/>
          <p:cNvGrpSpPr/>
          <p:nvPr/>
        </p:nvGrpSpPr>
        <p:grpSpPr>
          <a:xfrm>
            <a:off x="6377813" y="5919089"/>
            <a:ext cx="3795395" cy="893444"/>
            <a:chOff x="6377813" y="5919089"/>
            <a:chExt cx="3795395" cy="893444"/>
          </a:xfrm>
        </p:grpSpPr>
        <p:sp>
          <p:nvSpPr>
            <p:cNvPr id="19" name="object 19"/>
            <p:cNvSpPr/>
            <p:nvPr/>
          </p:nvSpPr>
          <p:spPr>
            <a:xfrm>
              <a:off x="6380988" y="5922264"/>
              <a:ext cx="3789045" cy="887094"/>
            </a:xfrm>
            <a:custGeom>
              <a:avLst/>
              <a:gdLst/>
              <a:ahLst/>
              <a:cxnLst/>
              <a:rect l="l" t="t" r="r" b="b"/>
              <a:pathLst>
                <a:path w="3789045" h="887095">
                  <a:moveTo>
                    <a:pt x="3640836" y="0"/>
                  </a:moveTo>
                  <a:lnTo>
                    <a:pt x="147828" y="0"/>
                  </a:lnTo>
                  <a:lnTo>
                    <a:pt x="101096" y="7535"/>
                  </a:lnTo>
                  <a:lnTo>
                    <a:pt x="60514" y="28520"/>
                  </a:lnTo>
                  <a:lnTo>
                    <a:pt x="28517" y="60520"/>
                  </a:lnTo>
                  <a:lnTo>
                    <a:pt x="7534" y="101100"/>
                  </a:lnTo>
                  <a:lnTo>
                    <a:pt x="0" y="147828"/>
                  </a:lnTo>
                  <a:lnTo>
                    <a:pt x="0" y="739140"/>
                  </a:lnTo>
                  <a:lnTo>
                    <a:pt x="7534" y="785864"/>
                  </a:lnTo>
                  <a:lnTo>
                    <a:pt x="28517" y="826444"/>
                  </a:lnTo>
                  <a:lnTo>
                    <a:pt x="60514" y="858445"/>
                  </a:lnTo>
                  <a:lnTo>
                    <a:pt x="101096" y="879431"/>
                  </a:lnTo>
                  <a:lnTo>
                    <a:pt x="147828" y="886968"/>
                  </a:lnTo>
                  <a:lnTo>
                    <a:pt x="3640836" y="886968"/>
                  </a:lnTo>
                  <a:lnTo>
                    <a:pt x="3687567" y="879431"/>
                  </a:lnTo>
                  <a:lnTo>
                    <a:pt x="3728149" y="858445"/>
                  </a:lnTo>
                  <a:lnTo>
                    <a:pt x="3760146" y="826444"/>
                  </a:lnTo>
                  <a:lnTo>
                    <a:pt x="3781129" y="785864"/>
                  </a:lnTo>
                  <a:lnTo>
                    <a:pt x="3788664" y="739140"/>
                  </a:lnTo>
                  <a:lnTo>
                    <a:pt x="3788664" y="147828"/>
                  </a:lnTo>
                  <a:lnTo>
                    <a:pt x="3781129" y="101100"/>
                  </a:lnTo>
                  <a:lnTo>
                    <a:pt x="3760146" y="60520"/>
                  </a:lnTo>
                  <a:lnTo>
                    <a:pt x="3728149" y="28520"/>
                  </a:lnTo>
                  <a:lnTo>
                    <a:pt x="3687567" y="7535"/>
                  </a:lnTo>
                  <a:lnTo>
                    <a:pt x="3640836" y="0"/>
                  </a:lnTo>
                  <a:close/>
                </a:path>
              </a:pathLst>
            </a:custGeom>
            <a:solidFill>
              <a:srgbClr val="F8CDB5"/>
            </a:solidFill>
          </p:spPr>
          <p:txBody>
            <a:bodyPr wrap="square" lIns="0" tIns="0" rIns="0" bIns="0" rtlCol="0"/>
            <a:lstStyle/>
            <a:p>
              <a:endParaRPr/>
            </a:p>
          </p:txBody>
        </p:sp>
        <p:sp>
          <p:nvSpPr>
            <p:cNvPr id="20" name="object 20"/>
            <p:cNvSpPr/>
            <p:nvPr/>
          </p:nvSpPr>
          <p:spPr>
            <a:xfrm>
              <a:off x="6380988" y="5922264"/>
              <a:ext cx="3789045" cy="887094"/>
            </a:xfrm>
            <a:custGeom>
              <a:avLst/>
              <a:gdLst/>
              <a:ahLst/>
              <a:cxnLst/>
              <a:rect l="l" t="t" r="r" b="b"/>
              <a:pathLst>
                <a:path w="3789045" h="887095">
                  <a:moveTo>
                    <a:pt x="0" y="147828"/>
                  </a:moveTo>
                  <a:lnTo>
                    <a:pt x="7534" y="101100"/>
                  </a:lnTo>
                  <a:lnTo>
                    <a:pt x="28517" y="60520"/>
                  </a:lnTo>
                  <a:lnTo>
                    <a:pt x="60514" y="28520"/>
                  </a:lnTo>
                  <a:lnTo>
                    <a:pt x="101096" y="7535"/>
                  </a:lnTo>
                  <a:lnTo>
                    <a:pt x="147828" y="0"/>
                  </a:lnTo>
                  <a:lnTo>
                    <a:pt x="3640836" y="0"/>
                  </a:lnTo>
                  <a:lnTo>
                    <a:pt x="3687567" y="7535"/>
                  </a:lnTo>
                  <a:lnTo>
                    <a:pt x="3728149" y="28520"/>
                  </a:lnTo>
                  <a:lnTo>
                    <a:pt x="3760146" y="60520"/>
                  </a:lnTo>
                  <a:lnTo>
                    <a:pt x="3781129" y="101100"/>
                  </a:lnTo>
                  <a:lnTo>
                    <a:pt x="3788664" y="147828"/>
                  </a:lnTo>
                  <a:lnTo>
                    <a:pt x="3788664" y="739140"/>
                  </a:lnTo>
                  <a:lnTo>
                    <a:pt x="3781129" y="785864"/>
                  </a:lnTo>
                  <a:lnTo>
                    <a:pt x="3760146" y="826444"/>
                  </a:lnTo>
                  <a:lnTo>
                    <a:pt x="3728149" y="858445"/>
                  </a:lnTo>
                  <a:lnTo>
                    <a:pt x="3687567" y="879431"/>
                  </a:lnTo>
                  <a:lnTo>
                    <a:pt x="3640836" y="886968"/>
                  </a:lnTo>
                  <a:lnTo>
                    <a:pt x="147828" y="886968"/>
                  </a:lnTo>
                  <a:lnTo>
                    <a:pt x="101096" y="879431"/>
                  </a:lnTo>
                  <a:lnTo>
                    <a:pt x="60514" y="858445"/>
                  </a:lnTo>
                  <a:lnTo>
                    <a:pt x="28517" y="826444"/>
                  </a:lnTo>
                  <a:lnTo>
                    <a:pt x="7534" y="785864"/>
                  </a:lnTo>
                  <a:lnTo>
                    <a:pt x="0" y="739140"/>
                  </a:lnTo>
                  <a:lnTo>
                    <a:pt x="0" y="147828"/>
                  </a:lnTo>
                  <a:close/>
                </a:path>
              </a:pathLst>
            </a:custGeom>
            <a:ln w="6096">
              <a:solidFill>
                <a:srgbClr val="5B9BD4"/>
              </a:solidFill>
            </a:ln>
          </p:spPr>
          <p:txBody>
            <a:bodyPr wrap="square" lIns="0" tIns="0" rIns="0" bIns="0" rtlCol="0"/>
            <a:lstStyle/>
            <a:p>
              <a:endParaRPr/>
            </a:p>
          </p:txBody>
        </p:sp>
      </p:grpSp>
      <p:grpSp>
        <p:nvGrpSpPr>
          <p:cNvPr id="21" name="object 21"/>
          <p:cNvGrpSpPr/>
          <p:nvPr/>
        </p:nvGrpSpPr>
        <p:grpSpPr>
          <a:xfrm>
            <a:off x="6432677" y="2112136"/>
            <a:ext cx="3793490" cy="2470785"/>
            <a:chOff x="6432677" y="2112136"/>
            <a:chExt cx="3793490" cy="2470785"/>
          </a:xfrm>
        </p:grpSpPr>
        <p:sp>
          <p:nvSpPr>
            <p:cNvPr id="22" name="object 22"/>
            <p:cNvSpPr/>
            <p:nvPr/>
          </p:nvSpPr>
          <p:spPr>
            <a:xfrm>
              <a:off x="6435852" y="2115311"/>
              <a:ext cx="3787140" cy="2464435"/>
            </a:xfrm>
            <a:custGeom>
              <a:avLst/>
              <a:gdLst/>
              <a:ahLst/>
              <a:cxnLst/>
              <a:rect l="l" t="t" r="r" b="b"/>
              <a:pathLst>
                <a:path w="3787140" h="2464435">
                  <a:moveTo>
                    <a:pt x="3376422" y="0"/>
                  </a:moveTo>
                  <a:lnTo>
                    <a:pt x="410718" y="0"/>
                  </a:lnTo>
                  <a:lnTo>
                    <a:pt x="362821" y="2763"/>
                  </a:lnTo>
                  <a:lnTo>
                    <a:pt x="316547" y="10847"/>
                  </a:lnTo>
                  <a:lnTo>
                    <a:pt x="272204" y="23945"/>
                  </a:lnTo>
                  <a:lnTo>
                    <a:pt x="230099" y="41747"/>
                  </a:lnTo>
                  <a:lnTo>
                    <a:pt x="190541" y="63946"/>
                  </a:lnTo>
                  <a:lnTo>
                    <a:pt x="153839" y="90233"/>
                  </a:lnTo>
                  <a:lnTo>
                    <a:pt x="120300" y="120300"/>
                  </a:lnTo>
                  <a:lnTo>
                    <a:pt x="90233" y="153839"/>
                  </a:lnTo>
                  <a:lnTo>
                    <a:pt x="63946" y="190541"/>
                  </a:lnTo>
                  <a:lnTo>
                    <a:pt x="41747" y="230099"/>
                  </a:lnTo>
                  <a:lnTo>
                    <a:pt x="23945" y="272204"/>
                  </a:lnTo>
                  <a:lnTo>
                    <a:pt x="10847" y="316547"/>
                  </a:lnTo>
                  <a:lnTo>
                    <a:pt x="2763" y="362821"/>
                  </a:lnTo>
                  <a:lnTo>
                    <a:pt x="0" y="410717"/>
                  </a:lnTo>
                  <a:lnTo>
                    <a:pt x="0" y="2053589"/>
                  </a:lnTo>
                  <a:lnTo>
                    <a:pt x="2763" y="2101486"/>
                  </a:lnTo>
                  <a:lnTo>
                    <a:pt x="10847" y="2147760"/>
                  </a:lnTo>
                  <a:lnTo>
                    <a:pt x="23945" y="2192103"/>
                  </a:lnTo>
                  <a:lnTo>
                    <a:pt x="41747" y="2234208"/>
                  </a:lnTo>
                  <a:lnTo>
                    <a:pt x="63946" y="2273766"/>
                  </a:lnTo>
                  <a:lnTo>
                    <a:pt x="90233" y="2310468"/>
                  </a:lnTo>
                  <a:lnTo>
                    <a:pt x="120300" y="2344007"/>
                  </a:lnTo>
                  <a:lnTo>
                    <a:pt x="153839" y="2374074"/>
                  </a:lnTo>
                  <a:lnTo>
                    <a:pt x="190541" y="2400361"/>
                  </a:lnTo>
                  <a:lnTo>
                    <a:pt x="230099" y="2422560"/>
                  </a:lnTo>
                  <a:lnTo>
                    <a:pt x="272204" y="2440362"/>
                  </a:lnTo>
                  <a:lnTo>
                    <a:pt x="316547" y="2453460"/>
                  </a:lnTo>
                  <a:lnTo>
                    <a:pt x="362821" y="2461544"/>
                  </a:lnTo>
                  <a:lnTo>
                    <a:pt x="410718" y="2464308"/>
                  </a:lnTo>
                  <a:lnTo>
                    <a:pt x="3376422" y="2464308"/>
                  </a:lnTo>
                  <a:lnTo>
                    <a:pt x="3424318" y="2461544"/>
                  </a:lnTo>
                  <a:lnTo>
                    <a:pt x="3470592" y="2453460"/>
                  </a:lnTo>
                  <a:lnTo>
                    <a:pt x="3514935" y="2440362"/>
                  </a:lnTo>
                  <a:lnTo>
                    <a:pt x="3557040" y="2422560"/>
                  </a:lnTo>
                  <a:lnTo>
                    <a:pt x="3596598" y="2400361"/>
                  </a:lnTo>
                  <a:lnTo>
                    <a:pt x="3633300" y="2374074"/>
                  </a:lnTo>
                  <a:lnTo>
                    <a:pt x="3666839" y="2344007"/>
                  </a:lnTo>
                  <a:lnTo>
                    <a:pt x="3696906" y="2310468"/>
                  </a:lnTo>
                  <a:lnTo>
                    <a:pt x="3723193" y="2273766"/>
                  </a:lnTo>
                  <a:lnTo>
                    <a:pt x="3745392" y="2234208"/>
                  </a:lnTo>
                  <a:lnTo>
                    <a:pt x="3763194" y="2192103"/>
                  </a:lnTo>
                  <a:lnTo>
                    <a:pt x="3776292" y="2147760"/>
                  </a:lnTo>
                  <a:lnTo>
                    <a:pt x="3784376" y="2101486"/>
                  </a:lnTo>
                  <a:lnTo>
                    <a:pt x="3787140" y="2053589"/>
                  </a:lnTo>
                  <a:lnTo>
                    <a:pt x="3787140" y="410717"/>
                  </a:lnTo>
                  <a:lnTo>
                    <a:pt x="3784376" y="362821"/>
                  </a:lnTo>
                  <a:lnTo>
                    <a:pt x="3776292" y="316547"/>
                  </a:lnTo>
                  <a:lnTo>
                    <a:pt x="3763194" y="272204"/>
                  </a:lnTo>
                  <a:lnTo>
                    <a:pt x="3745392" y="230099"/>
                  </a:lnTo>
                  <a:lnTo>
                    <a:pt x="3723193" y="190541"/>
                  </a:lnTo>
                  <a:lnTo>
                    <a:pt x="3696906" y="153839"/>
                  </a:lnTo>
                  <a:lnTo>
                    <a:pt x="3666839" y="120300"/>
                  </a:lnTo>
                  <a:lnTo>
                    <a:pt x="3633300" y="90233"/>
                  </a:lnTo>
                  <a:lnTo>
                    <a:pt x="3596598" y="63946"/>
                  </a:lnTo>
                  <a:lnTo>
                    <a:pt x="3557040" y="41747"/>
                  </a:lnTo>
                  <a:lnTo>
                    <a:pt x="3514935" y="23945"/>
                  </a:lnTo>
                  <a:lnTo>
                    <a:pt x="3470592" y="10847"/>
                  </a:lnTo>
                  <a:lnTo>
                    <a:pt x="3424318" y="2763"/>
                  </a:lnTo>
                  <a:lnTo>
                    <a:pt x="3376422" y="0"/>
                  </a:lnTo>
                  <a:close/>
                </a:path>
              </a:pathLst>
            </a:custGeom>
            <a:solidFill>
              <a:srgbClr val="AEEAFF"/>
            </a:solidFill>
          </p:spPr>
          <p:txBody>
            <a:bodyPr wrap="square" lIns="0" tIns="0" rIns="0" bIns="0" rtlCol="0"/>
            <a:lstStyle/>
            <a:p>
              <a:endParaRPr/>
            </a:p>
          </p:txBody>
        </p:sp>
        <p:sp>
          <p:nvSpPr>
            <p:cNvPr id="23" name="object 23"/>
            <p:cNvSpPr/>
            <p:nvPr/>
          </p:nvSpPr>
          <p:spPr>
            <a:xfrm>
              <a:off x="6435852" y="2115311"/>
              <a:ext cx="3787140" cy="2464435"/>
            </a:xfrm>
            <a:custGeom>
              <a:avLst/>
              <a:gdLst/>
              <a:ahLst/>
              <a:cxnLst/>
              <a:rect l="l" t="t" r="r" b="b"/>
              <a:pathLst>
                <a:path w="3787140" h="2464435">
                  <a:moveTo>
                    <a:pt x="0" y="410717"/>
                  </a:moveTo>
                  <a:lnTo>
                    <a:pt x="2763" y="362821"/>
                  </a:lnTo>
                  <a:lnTo>
                    <a:pt x="10847" y="316547"/>
                  </a:lnTo>
                  <a:lnTo>
                    <a:pt x="23945" y="272204"/>
                  </a:lnTo>
                  <a:lnTo>
                    <a:pt x="41747" y="230099"/>
                  </a:lnTo>
                  <a:lnTo>
                    <a:pt x="63946" y="190541"/>
                  </a:lnTo>
                  <a:lnTo>
                    <a:pt x="90233" y="153839"/>
                  </a:lnTo>
                  <a:lnTo>
                    <a:pt x="120300" y="120300"/>
                  </a:lnTo>
                  <a:lnTo>
                    <a:pt x="153839" y="90233"/>
                  </a:lnTo>
                  <a:lnTo>
                    <a:pt x="190541" y="63946"/>
                  </a:lnTo>
                  <a:lnTo>
                    <a:pt x="230099" y="41747"/>
                  </a:lnTo>
                  <a:lnTo>
                    <a:pt x="272204" y="23945"/>
                  </a:lnTo>
                  <a:lnTo>
                    <a:pt x="316547" y="10847"/>
                  </a:lnTo>
                  <a:lnTo>
                    <a:pt x="362821" y="2763"/>
                  </a:lnTo>
                  <a:lnTo>
                    <a:pt x="410718" y="0"/>
                  </a:lnTo>
                  <a:lnTo>
                    <a:pt x="3376422" y="0"/>
                  </a:lnTo>
                  <a:lnTo>
                    <a:pt x="3424318" y="2763"/>
                  </a:lnTo>
                  <a:lnTo>
                    <a:pt x="3470592" y="10847"/>
                  </a:lnTo>
                  <a:lnTo>
                    <a:pt x="3514935" y="23945"/>
                  </a:lnTo>
                  <a:lnTo>
                    <a:pt x="3557040" y="41747"/>
                  </a:lnTo>
                  <a:lnTo>
                    <a:pt x="3596598" y="63946"/>
                  </a:lnTo>
                  <a:lnTo>
                    <a:pt x="3633300" y="90233"/>
                  </a:lnTo>
                  <a:lnTo>
                    <a:pt x="3666839" y="120300"/>
                  </a:lnTo>
                  <a:lnTo>
                    <a:pt x="3696906" y="153839"/>
                  </a:lnTo>
                  <a:lnTo>
                    <a:pt x="3723193" y="190541"/>
                  </a:lnTo>
                  <a:lnTo>
                    <a:pt x="3745392" y="230099"/>
                  </a:lnTo>
                  <a:lnTo>
                    <a:pt x="3763194" y="272204"/>
                  </a:lnTo>
                  <a:lnTo>
                    <a:pt x="3776292" y="316547"/>
                  </a:lnTo>
                  <a:lnTo>
                    <a:pt x="3784376" y="362821"/>
                  </a:lnTo>
                  <a:lnTo>
                    <a:pt x="3787140" y="410717"/>
                  </a:lnTo>
                  <a:lnTo>
                    <a:pt x="3787140" y="2053589"/>
                  </a:lnTo>
                  <a:lnTo>
                    <a:pt x="3784376" y="2101486"/>
                  </a:lnTo>
                  <a:lnTo>
                    <a:pt x="3776292" y="2147760"/>
                  </a:lnTo>
                  <a:lnTo>
                    <a:pt x="3763194" y="2192103"/>
                  </a:lnTo>
                  <a:lnTo>
                    <a:pt x="3745392" y="2234208"/>
                  </a:lnTo>
                  <a:lnTo>
                    <a:pt x="3723193" y="2273766"/>
                  </a:lnTo>
                  <a:lnTo>
                    <a:pt x="3696906" y="2310468"/>
                  </a:lnTo>
                  <a:lnTo>
                    <a:pt x="3666839" y="2344007"/>
                  </a:lnTo>
                  <a:lnTo>
                    <a:pt x="3633300" y="2374074"/>
                  </a:lnTo>
                  <a:lnTo>
                    <a:pt x="3596598" y="2400361"/>
                  </a:lnTo>
                  <a:lnTo>
                    <a:pt x="3557040" y="2422560"/>
                  </a:lnTo>
                  <a:lnTo>
                    <a:pt x="3514935" y="2440362"/>
                  </a:lnTo>
                  <a:lnTo>
                    <a:pt x="3470592" y="2453460"/>
                  </a:lnTo>
                  <a:lnTo>
                    <a:pt x="3424318" y="2461544"/>
                  </a:lnTo>
                  <a:lnTo>
                    <a:pt x="3376422" y="2464308"/>
                  </a:lnTo>
                  <a:lnTo>
                    <a:pt x="410718" y="2464308"/>
                  </a:lnTo>
                  <a:lnTo>
                    <a:pt x="362821" y="2461544"/>
                  </a:lnTo>
                  <a:lnTo>
                    <a:pt x="316547" y="2453460"/>
                  </a:lnTo>
                  <a:lnTo>
                    <a:pt x="272204" y="2440362"/>
                  </a:lnTo>
                  <a:lnTo>
                    <a:pt x="230099" y="2422560"/>
                  </a:lnTo>
                  <a:lnTo>
                    <a:pt x="190541" y="2400361"/>
                  </a:lnTo>
                  <a:lnTo>
                    <a:pt x="153839" y="2374074"/>
                  </a:lnTo>
                  <a:lnTo>
                    <a:pt x="120300" y="2344007"/>
                  </a:lnTo>
                  <a:lnTo>
                    <a:pt x="90233" y="2310468"/>
                  </a:lnTo>
                  <a:lnTo>
                    <a:pt x="63946" y="2273766"/>
                  </a:lnTo>
                  <a:lnTo>
                    <a:pt x="41747" y="2234208"/>
                  </a:lnTo>
                  <a:lnTo>
                    <a:pt x="23945" y="2192103"/>
                  </a:lnTo>
                  <a:lnTo>
                    <a:pt x="10847" y="2147760"/>
                  </a:lnTo>
                  <a:lnTo>
                    <a:pt x="2763" y="2101486"/>
                  </a:lnTo>
                  <a:lnTo>
                    <a:pt x="0" y="2053589"/>
                  </a:lnTo>
                  <a:lnTo>
                    <a:pt x="0" y="410717"/>
                  </a:lnTo>
                  <a:close/>
                </a:path>
              </a:pathLst>
            </a:custGeom>
            <a:ln w="6096">
              <a:solidFill>
                <a:srgbClr val="5B9BD4"/>
              </a:solidFill>
            </a:ln>
          </p:spPr>
          <p:txBody>
            <a:bodyPr wrap="square" lIns="0" tIns="0" rIns="0" bIns="0" rtlCol="0"/>
            <a:lstStyle/>
            <a:p>
              <a:endParaRPr/>
            </a:p>
          </p:txBody>
        </p:sp>
      </p:grpSp>
      <p:sp>
        <p:nvSpPr>
          <p:cNvPr id="24" name="object 24"/>
          <p:cNvSpPr txBox="1"/>
          <p:nvPr/>
        </p:nvSpPr>
        <p:spPr>
          <a:xfrm>
            <a:off x="8784081" y="2134311"/>
            <a:ext cx="1031240" cy="300355"/>
          </a:xfrm>
          <a:prstGeom prst="rect">
            <a:avLst/>
          </a:prstGeom>
        </p:spPr>
        <p:txBody>
          <a:bodyPr vert="horz" wrap="square" lIns="0" tIns="12700" rIns="0" bIns="0" rtlCol="0">
            <a:spAutoFit/>
          </a:bodyPr>
          <a:lstStyle/>
          <a:p>
            <a:pPr marL="12700">
              <a:lnSpc>
                <a:spcPct val="100000"/>
              </a:lnSpc>
              <a:spcBef>
                <a:spcPts val="100"/>
              </a:spcBef>
            </a:pPr>
            <a:r>
              <a:rPr lang="fa-IR" sz="1800" b="1" spc="-90" dirty="0" smtClean="0">
                <a:latin typeface="Arial"/>
                <a:cs typeface="Arial"/>
              </a:rPr>
              <a:t>قرارداد طراحي</a:t>
            </a:r>
            <a:endParaRPr sz="1800" dirty="0">
              <a:latin typeface="Arial"/>
              <a:cs typeface="Arial"/>
            </a:endParaRPr>
          </a:p>
        </p:txBody>
      </p:sp>
      <p:pic>
        <p:nvPicPr>
          <p:cNvPr id="25" name="object 25"/>
          <p:cNvPicPr/>
          <p:nvPr/>
        </p:nvPicPr>
        <p:blipFill>
          <a:blip r:embed="rId3" cstate="print"/>
          <a:stretch>
            <a:fillRect/>
          </a:stretch>
        </p:blipFill>
        <p:spPr>
          <a:xfrm>
            <a:off x="6729983" y="2505455"/>
            <a:ext cx="3200400" cy="399288"/>
          </a:xfrm>
          <a:prstGeom prst="rect">
            <a:avLst/>
          </a:prstGeom>
        </p:spPr>
      </p:pic>
      <p:sp>
        <p:nvSpPr>
          <p:cNvPr id="26" name="object 26"/>
          <p:cNvSpPr txBox="1"/>
          <p:nvPr/>
        </p:nvSpPr>
        <p:spPr>
          <a:xfrm>
            <a:off x="6729983" y="2505455"/>
            <a:ext cx="3200400" cy="294953"/>
          </a:xfrm>
          <a:prstGeom prst="rect">
            <a:avLst/>
          </a:prstGeom>
          <a:ln w="6096">
            <a:solidFill>
              <a:srgbClr val="5B9BD4"/>
            </a:solidFill>
          </a:ln>
        </p:spPr>
        <p:txBody>
          <a:bodyPr vert="horz" wrap="square" lIns="0" tIns="0" rIns="0" bIns="0" rtlCol="0">
            <a:spAutoFit/>
          </a:bodyPr>
          <a:lstStyle/>
          <a:p>
            <a:pPr marL="695325">
              <a:lnSpc>
                <a:spcPts val="2330"/>
              </a:lnSpc>
            </a:pPr>
            <a:r>
              <a:rPr lang="fa-IR" sz="2000" b="1" spc="70" dirty="0" smtClean="0">
                <a:solidFill>
                  <a:srgbClr val="FFFFFF"/>
                </a:solidFill>
                <a:latin typeface="Arial"/>
                <a:cs typeface="Arial"/>
              </a:rPr>
              <a:t>بررسي تجهيزات موجود</a:t>
            </a:r>
            <a:endParaRPr sz="2000" dirty="0">
              <a:latin typeface="Arial"/>
              <a:cs typeface="Arial"/>
            </a:endParaRPr>
          </a:p>
        </p:txBody>
      </p:sp>
      <p:pic>
        <p:nvPicPr>
          <p:cNvPr id="27" name="object 27"/>
          <p:cNvPicPr/>
          <p:nvPr/>
        </p:nvPicPr>
        <p:blipFill>
          <a:blip r:embed="rId4" cstate="print"/>
          <a:stretch>
            <a:fillRect/>
          </a:stretch>
        </p:blipFill>
        <p:spPr>
          <a:xfrm>
            <a:off x="6696456" y="3217164"/>
            <a:ext cx="3200400" cy="400812"/>
          </a:xfrm>
          <a:prstGeom prst="rect">
            <a:avLst/>
          </a:prstGeom>
        </p:spPr>
      </p:pic>
      <p:sp>
        <p:nvSpPr>
          <p:cNvPr id="28" name="object 28"/>
          <p:cNvSpPr txBox="1"/>
          <p:nvPr/>
        </p:nvSpPr>
        <p:spPr>
          <a:xfrm>
            <a:off x="6696456" y="3217164"/>
            <a:ext cx="3200400" cy="294953"/>
          </a:xfrm>
          <a:prstGeom prst="rect">
            <a:avLst/>
          </a:prstGeom>
          <a:ln w="6096">
            <a:solidFill>
              <a:srgbClr val="5B9BD4"/>
            </a:solidFill>
          </a:ln>
        </p:spPr>
        <p:txBody>
          <a:bodyPr vert="horz" wrap="square" lIns="0" tIns="0" rIns="0" bIns="0" rtlCol="0">
            <a:spAutoFit/>
          </a:bodyPr>
          <a:lstStyle/>
          <a:p>
            <a:pPr marL="990600">
              <a:lnSpc>
                <a:spcPts val="2345"/>
              </a:lnSpc>
            </a:pPr>
            <a:r>
              <a:rPr lang="fa-IR" sz="2000" b="1" spc="-130" dirty="0" smtClean="0">
                <a:solidFill>
                  <a:srgbClr val="FFFFFF"/>
                </a:solidFill>
                <a:latin typeface="Arial"/>
                <a:cs typeface="Arial"/>
              </a:rPr>
              <a:t>طراحي و برآورد</a:t>
            </a:r>
            <a:endParaRPr sz="2000" dirty="0">
              <a:latin typeface="Arial"/>
              <a:cs typeface="Arial"/>
            </a:endParaRPr>
          </a:p>
        </p:txBody>
      </p:sp>
      <p:grpSp>
        <p:nvGrpSpPr>
          <p:cNvPr id="29" name="object 29"/>
          <p:cNvGrpSpPr/>
          <p:nvPr/>
        </p:nvGrpSpPr>
        <p:grpSpPr>
          <a:xfrm>
            <a:off x="6693281" y="3901313"/>
            <a:ext cx="3206750" cy="407670"/>
            <a:chOff x="6693281" y="3901313"/>
            <a:chExt cx="3206750" cy="407670"/>
          </a:xfrm>
        </p:grpSpPr>
        <p:pic>
          <p:nvPicPr>
            <p:cNvPr id="30" name="object 30"/>
            <p:cNvPicPr/>
            <p:nvPr/>
          </p:nvPicPr>
          <p:blipFill>
            <a:blip r:embed="rId4" cstate="print"/>
            <a:stretch>
              <a:fillRect/>
            </a:stretch>
          </p:blipFill>
          <p:spPr>
            <a:xfrm>
              <a:off x="6696456" y="3904488"/>
              <a:ext cx="3200400" cy="400812"/>
            </a:xfrm>
            <a:prstGeom prst="rect">
              <a:avLst/>
            </a:prstGeom>
          </p:spPr>
        </p:pic>
        <p:sp>
          <p:nvSpPr>
            <p:cNvPr id="31" name="object 31"/>
            <p:cNvSpPr/>
            <p:nvPr/>
          </p:nvSpPr>
          <p:spPr>
            <a:xfrm>
              <a:off x="6696456" y="3904488"/>
              <a:ext cx="3200400" cy="401320"/>
            </a:xfrm>
            <a:custGeom>
              <a:avLst/>
              <a:gdLst/>
              <a:ahLst/>
              <a:cxnLst/>
              <a:rect l="l" t="t" r="r" b="b"/>
              <a:pathLst>
                <a:path w="3200400" h="401320">
                  <a:moveTo>
                    <a:pt x="0" y="400812"/>
                  </a:moveTo>
                  <a:lnTo>
                    <a:pt x="3200400" y="400812"/>
                  </a:lnTo>
                  <a:lnTo>
                    <a:pt x="3200400" y="0"/>
                  </a:lnTo>
                  <a:lnTo>
                    <a:pt x="0" y="0"/>
                  </a:lnTo>
                  <a:lnTo>
                    <a:pt x="0" y="400812"/>
                  </a:lnTo>
                  <a:close/>
                </a:path>
              </a:pathLst>
            </a:custGeom>
            <a:ln w="6095">
              <a:solidFill>
                <a:srgbClr val="5B9BD4"/>
              </a:solidFill>
            </a:ln>
          </p:spPr>
          <p:txBody>
            <a:bodyPr wrap="square" lIns="0" tIns="0" rIns="0" bIns="0" rtlCol="0"/>
            <a:lstStyle/>
            <a:p>
              <a:endParaRPr/>
            </a:p>
          </p:txBody>
        </p:sp>
      </p:grpSp>
      <p:sp>
        <p:nvSpPr>
          <p:cNvPr id="32" name="object 32"/>
          <p:cNvSpPr txBox="1"/>
          <p:nvPr/>
        </p:nvSpPr>
        <p:spPr>
          <a:xfrm>
            <a:off x="7846820" y="3884421"/>
            <a:ext cx="1678179" cy="320601"/>
          </a:xfrm>
          <a:prstGeom prst="rect">
            <a:avLst/>
          </a:prstGeom>
        </p:spPr>
        <p:txBody>
          <a:bodyPr vert="horz" wrap="square" lIns="0" tIns="12700" rIns="0" bIns="0" rtlCol="0">
            <a:spAutoFit/>
          </a:bodyPr>
          <a:lstStyle/>
          <a:p>
            <a:pPr marL="12700">
              <a:lnSpc>
                <a:spcPct val="100000"/>
              </a:lnSpc>
              <a:spcBef>
                <a:spcPts val="100"/>
              </a:spcBef>
            </a:pPr>
            <a:r>
              <a:rPr lang="fa-IR" sz="2000" b="1" spc="-40" dirty="0" smtClean="0">
                <a:solidFill>
                  <a:srgbClr val="FFFFFF"/>
                </a:solidFill>
                <a:latin typeface="Arial"/>
                <a:cs typeface="Arial"/>
              </a:rPr>
              <a:t>عقد قرارداد</a:t>
            </a:r>
            <a:endParaRPr sz="2000" dirty="0">
              <a:latin typeface="Arial"/>
              <a:cs typeface="Arial"/>
            </a:endParaRPr>
          </a:p>
        </p:txBody>
      </p:sp>
      <p:grpSp>
        <p:nvGrpSpPr>
          <p:cNvPr id="33" name="object 33"/>
          <p:cNvGrpSpPr/>
          <p:nvPr/>
        </p:nvGrpSpPr>
        <p:grpSpPr>
          <a:xfrm>
            <a:off x="6460109" y="1632076"/>
            <a:ext cx="2973705" cy="3144520"/>
            <a:chOff x="6460109" y="1632076"/>
            <a:chExt cx="2973705" cy="3144520"/>
          </a:xfrm>
        </p:grpSpPr>
        <p:sp>
          <p:nvSpPr>
            <p:cNvPr id="34" name="object 34"/>
            <p:cNvSpPr/>
            <p:nvPr/>
          </p:nvSpPr>
          <p:spPr>
            <a:xfrm>
              <a:off x="8046720" y="2904743"/>
              <a:ext cx="283845" cy="312420"/>
            </a:xfrm>
            <a:custGeom>
              <a:avLst/>
              <a:gdLst/>
              <a:ahLst/>
              <a:cxnLst/>
              <a:rect l="l" t="t" r="r" b="b"/>
              <a:pathLst>
                <a:path w="283845" h="312419">
                  <a:moveTo>
                    <a:pt x="212598" y="0"/>
                  </a:moveTo>
                  <a:lnTo>
                    <a:pt x="70865" y="0"/>
                  </a:lnTo>
                  <a:lnTo>
                    <a:pt x="70865" y="170687"/>
                  </a:lnTo>
                  <a:lnTo>
                    <a:pt x="0" y="170687"/>
                  </a:lnTo>
                  <a:lnTo>
                    <a:pt x="141731" y="312419"/>
                  </a:lnTo>
                  <a:lnTo>
                    <a:pt x="283463" y="170687"/>
                  </a:lnTo>
                  <a:lnTo>
                    <a:pt x="212598" y="170687"/>
                  </a:lnTo>
                  <a:lnTo>
                    <a:pt x="212598" y="0"/>
                  </a:lnTo>
                  <a:close/>
                </a:path>
              </a:pathLst>
            </a:custGeom>
            <a:solidFill>
              <a:srgbClr val="A4A4A4"/>
            </a:solidFill>
          </p:spPr>
          <p:txBody>
            <a:bodyPr wrap="square" lIns="0" tIns="0" rIns="0" bIns="0" rtlCol="0"/>
            <a:lstStyle/>
            <a:p>
              <a:endParaRPr/>
            </a:p>
          </p:txBody>
        </p:sp>
        <p:sp>
          <p:nvSpPr>
            <p:cNvPr id="35" name="object 35"/>
            <p:cNvSpPr/>
            <p:nvPr/>
          </p:nvSpPr>
          <p:spPr>
            <a:xfrm>
              <a:off x="8046720" y="2904743"/>
              <a:ext cx="283845" cy="312420"/>
            </a:xfrm>
            <a:custGeom>
              <a:avLst/>
              <a:gdLst/>
              <a:ahLst/>
              <a:cxnLst/>
              <a:rect l="l" t="t" r="r" b="b"/>
              <a:pathLst>
                <a:path w="283845" h="312419">
                  <a:moveTo>
                    <a:pt x="0" y="170687"/>
                  </a:moveTo>
                  <a:lnTo>
                    <a:pt x="70865" y="170687"/>
                  </a:lnTo>
                  <a:lnTo>
                    <a:pt x="70865" y="0"/>
                  </a:lnTo>
                  <a:lnTo>
                    <a:pt x="212598" y="0"/>
                  </a:lnTo>
                  <a:lnTo>
                    <a:pt x="212598" y="170687"/>
                  </a:lnTo>
                  <a:lnTo>
                    <a:pt x="283463" y="170687"/>
                  </a:lnTo>
                  <a:lnTo>
                    <a:pt x="141731" y="312419"/>
                  </a:lnTo>
                  <a:lnTo>
                    <a:pt x="0" y="170687"/>
                  </a:lnTo>
                  <a:close/>
                </a:path>
              </a:pathLst>
            </a:custGeom>
            <a:ln w="12192">
              <a:solidFill>
                <a:srgbClr val="787878"/>
              </a:solidFill>
            </a:ln>
          </p:spPr>
          <p:txBody>
            <a:bodyPr wrap="square" lIns="0" tIns="0" rIns="0" bIns="0" rtlCol="0"/>
            <a:lstStyle/>
            <a:p>
              <a:endParaRPr/>
            </a:p>
          </p:txBody>
        </p:sp>
        <p:sp>
          <p:nvSpPr>
            <p:cNvPr id="36" name="object 36"/>
            <p:cNvSpPr/>
            <p:nvPr/>
          </p:nvSpPr>
          <p:spPr>
            <a:xfrm>
              <a:off x="8133588" y="3686555"/>
              <a:ext cx="283845" cy="314325"/>
            </a:xfrm>
            <a:custGeom>
              <a:avLst/>
              <a:gdLst/>
              <a:ahLst/>
              <a:cxnLst/>
              <a:rect l="l" t="t" r="r" b="b"/>
              <a:pathLst>
                <a:path w="283845" h="314325">
                  <a:moveTo>
                    <a:pt x="212597" y="0"/>
                  </a:moveTo>
                  <a:lnTo>
                    <a:pt x="70865" y="0"/>
                  </a:lnTo>
                  <a:lnTo>
                    <a:pt x="70865" y="172212"/>
                  </a:lnTo>
                  <a:lnTo>
                    <a:pt x="0" y="172212"/>
                  </a:lnTo>
                  <a:lnTo>
                    <a:pt x="141731" y="313944"/>
                  </a:lnTo>
                  <a:lnTo>
                    <a:pt x="283463" y="172212"/>
                  </a:lnTo>
                  <a:lnTo>
                    <a:pt x="212597" y="172212"/>
                  </a:lnTo>
                  <a:lnTo>
                    <a:pt x="212597" y="0"/>
                  </a:lnTo>
                  <a:close/>
                </a:path>
              </a:pathLst>
            </a:custGeom>
            <a:solidFill>
              <a:srgbClr val="A4A4A4"/>
            </a:solidFill>
          </p:spPr>
          <p:txBody>
            <a:bodyPr wrap="square" lIns="0" tIns="0" rIns="0" bIns="0" rtlCol="0"/>
            <a:lstStyle/>
            <a:p>
              <a:endParaRPr/>
            </a:p>
          </p:txBody>
        </p:sp>
        <p:sp>
          <p:nvSpPr>
            <p:cNvPr id="37" name="object 37"/>
            <p:cNvSpPr/>
            <p:nvPr/>
          </p:nvSpPr>
          <p:spPr>
            <a:xfrm>
              <a:off x="8133588" y="3686555"/>
              <a:ext cx="283845" cy="314325"/>
            </a:xfrm>
            <a:custGeom>
              <a:avLst/>
              <a:gdLst/>
              <a:ahLst/>
              <a:cxnLst/>
              <a:rect l="l" t="t" r="r" b="b"/>
              <a:pathLst>
                <a:path w="283845" h="314325">
                  <a:moveTo>
                    <a:pt x="0" y="172212"/>
                  </a:moveTo>
                  <a:lnTo>
                    <a:pt x="70865" y="172212"/>
                  </a:lnTo>
                  <a:lnTo>
                    <a:pt x="70865" y="0"/>
                  </a:lnTo>
                  <a:lnTo>
                    <a:pt x="212597" y="0"/>
                  </a:lnTo>
                  <a:lnTo>
                    <a:pt x="212597" y="172212"/>
                  </a:lnTo>
                  <a:lnTo>
                    <a:pt x="283463" y="172212"/>
                  </a:lnTo>
                  <a:lnTo>
                    <a:pt x="141731" y="313944"/>
                  </a:lnTo>
                  <a:lnTo>
                    <a:pt x="0" y="172212"/>
                  </a:lnTo>
                  <a:close/>
                </a:path>
              </a:pathLst>
            </a:custGeom>
            <a:ln w="12192">
              <a:solidFill>
                <a:srgbClr val="787878"/>
              </a:solidFill>
            </a:ln>
          </p:spPr>
          <p:txBody>
            <a:bodyPr wrap="square" lIns="0" tIns="0" rIns="0" bIns="0" rtlCol="0"/>
            <a:lstStyle/>
            <a:p>
              <a:endParaRPr/>
            </a:p>
          </p:txBody>
        </p:sp>
        <p:sp>
          <p:nvSpPr>
            <p:cNvPr id="38" name="object 38"/>
            <p:cNvSpPr/>
            <p:nvPr/>
          </p:nvSpPr>
          <p:spPr>
            <a:xfrm>
              <a:off x="7860792" y="4352544"/>
              <a:ext cx="654050" cy="417830"/>
            </a:xfrm>
            <a:custGeom>
              <a:avLst/>
              <a:gdLst/>
              <a:ahLst/>
              <a:cxnLst/>
              <a:rect l="l" t="t" r="r" b="b"/>
              <a:pathLst>
                <a:path w="654050" h="417829">
                  <a:moveTo>
                    <a:pt x="490347" y="0"/>
                  </a:moveTo>
                  <a:lnTo>
                    <a:pt x="163449" y="0"/>
                  </a:lnTo>
                  <a:lnTo>
                    <a:pt x="163449" y="208787"/>
                  </a:lnTo>
                  <a:lnTo>
                    <a:pt x="0" y="208787"/>
                  </a:lnTo>
                  <a:lnTo>
                    <a:pt x="326898" y="417575"/>
                  </a:lnTo>
                  <a:lnTo>
                    <a:pt x="653796" y="208787"/>
                  </a:lnTo>
                  <a:lnTo>
                    <a:pt x="490347" y="208787"/>
                  </a:lnTo>
                  <a:lnTo>
                    <a:pt x="490347" y="0"/>
                  </a:lnTo>
                  <a:close/>
                </a:path>
              </a:pathLst>
            </a:custGeom>
            <a:solidFill>
              <a:srgbClr val="A4A4A4"/>
            </a:solidFill>
          </p:spPr>
          <p:txBody>
            <a:bodyPr wrap="square" lIns="0" tIns="0" rIns="0" bIns="0" rtlCol="0"/>
            <a:lstStyle/>
            <a:p>
              <a:endParaRPr/>
            </a:p>
          </p:txBody>
        </p:sp>
        <p:sp>
          <p:nvSpPr>
            <p:cNvPr id="39" name="object 39"/>
            <p:cNvSpPr/>
            <p:nvPr/>
          </p:nvSpPr>
          <p:spPr>
            <a:xfrm>
              <a:off x="7860792" y="4352544"/>
              <a:ext cx="654050" cy="417830"/>
            </a:xfrm>
            <a:custGeom>
              <a:avLst/>
              <a:gdLst/>
              <a:ahLst/>
              <a:cxnLst/>
              <a:rect l="l" t="t" r="r" b="b"/>
              <a:pathLst>
                <a:path w="654050" h="417829">
                  <a:moveTo>
                    <a:pt x="0" y="208787"/>
                  </a:moveTo>
                  <a:lnTo>
                    <a:pt x="163449" y="208787"/>
                  </a:lnTo>
                  <a:lnTo>
                    <a:pt x="163449" y="0"/>
                  </a:lnTo>
                  <a:lnTo>
                    <a:pt x="490347" y="0"/>
                  </a:lnTo>
                  <a:lnTo>
                    <a:pt x="490347" y="208787"/>
                  </a:lnTo>
                  <a:lnTo>
                    <a:pt x="653796" y="208787"/>
                  </a:lnTo>
                  <a:lnTo>
                    <a:pt x="326898" y="417575"/>
                  </a:lnTo>
                  <a:lnTo>
                    <a:pt x="0" y="208787"/>
                  </a:lnTo>
                  <a:close/>
                </a:path>
              </a:pathLst>
            </a:custGeom>
            <a:ln w="12192">
              <a:solidFill>
                <a:srgbClr val="787878"/>
              </a:solidFill>
            </a:ln>
          </p:spPr>
          <p:txBody>
            <a:bodyPr wrap="square" lIns="0" tIns="0" rIns="0" bIns="0" rtlCol="0"/>
            <a:lstStyle/>
            <a:p>
              <a:endParaRPr/>
            </a:p>
          </p:txBody>
        </p:sp>
        <p:pic>
          <p:nvPicPr>
            <p:cNvPr id="40" name="object 40"/>
            <p:cNvPicPr/>
            <p:nvPr/>
          </p:nvPicPr>
          <p:blipFill>
            <a:blip r:embed="rId5" cstate="print"/>
            <a:stretch>
              <a:fillRect/>
            </a:stretch>
          </p:blipFill>
          <p:spPr>
            <a:xfrm>
              <a:off x="6463284" y="1635251"/>
              <a:ext cx="2967227" cy="370332"/>
            </a:xfrm>
            <a:prstGeom prst="rect">
              <a:avLst/>
            </a:prstGeom>
          </p:spPr>
        </p:pic>
        <p:sp>
          <p:nvSpPr>
            <p:cNvPr id="41" name="object 41"/>
            <p:cNvSpPr/>
            <p:nvPr/>
          </p:nvSpPr>
          <p:spPr>
            <a:xfrm>
              <a:off x="6463284" y="1635251"/>
              <a:ext cx="2967355" cy="370840"/>
            </a:xfrm>
            <a:custGeom>
              <a:avLst/>
              <a:gdLst/>
              <a:ahLst/>
              <a:cxnLst/>
              <a:rect l="l" t="t" r="r" b="b"/>
              <a:pathLst>
                <a:path w="2967354" h="370839">
                  <a:moveTo>
                    <a:pt x="0" y="370332"/>
                  </a:moveTo>
                  <a:lnTo>
                    <a:pt x="2967227" y="370332"/>
                  </a:lnTo>
                  <a:lnTo>
                    <a:pt x="2967227" y="0"/>
                  </a:lnTo>
                  <a:lnTo>
                    <a:pt x="0" y="0"/>
                  </a:lnTo>
                  <a:lnTo>
                    <a:pt x="0" y="370332"/>
                  </a:lnTo>
                  <a:close/>
                </a:path>
              </a:pathLst>
            </a:custGeom>
            <a:ln w="6096">
              <a:solidFill>
                <a:srgbClr val="A4A4A4"/>
              </a:solidFill>
            </a:ln>
          </p:spPr>
          <p:txBody>
            <a:bodyPr wrap="square" lIns="0" tIns="0" rIns="0" bIns="0" rtlCol="0"/>
            <a:lstStyle/>
            <a:p>
              <a:endParaRPr/>
            </a:p>
          </p:txBody>
        </p:sp>
      </p:grpSp>
      <p:sp>
        <p:nvSpPr>
          <p:cNvPr id="42" name="object 42"/>
          <p:cNvSpPr txBox="1"/>
          <p:nvPr/>
        </p:nvSpPr>
        <p:spPr>
          <a:xfrm>
            <a:off x="8610601" y="5897371"/>
            <a:ext cx="1151636" cy="289823"/>
          </a:xfrm>
          <a:prstGeom prst="rect">
            <a:avLst/>
          </a:prstGeom>
        </p:spPr>
        <p:txBody>
          <a:bodyPr vert="horz" wrap="square" lIns="0" tIns="12700" rIns="0" bIns="0" rtlCol="0">
            <a:spAutoFit/>
          </a:bodyPr>
          <a:lstStyle/>
          <a:p>
            <a:pPr marL="12700">
              <a:lnSpc>
                <a:spcPct val="100000"/>
              </a:lnSpc>
              <a:spcBef>
                <a:spcPts val="100"/>
              </a:spcBef>
            </a:pPr>
            <a:r>
              <a:rPr lang="fa-IR" sz="1800" b="1" spc="-130" dirty="0" smtClean="0">
                <a:latin typeface="Arial"/>
                <a:cs typeface="Arial"/>
              </a:rPr>
              <a:t>راه‌اندازي</a:t>
            </a:r>
            <a:endParaRPr sz="1800" dirty="0">
              <a:latin typeface="Arial"/>
              <a:cs typeface="Arial"/>
            </a:endParaRPr>
          </a:p>
        </p:txBody>
      </p:sp>
      <p:sp>
        <p:nvSpPr>
          <p:cNvPr id="43" name="object 43"/>
          <p:cNvSpPr txBox="1"/>
          <p:nvPr/>
        </p:nvSpPr>
        <p:spPr>
          <a:xfrm>
            <a:off x="6675119" y="6315455"/>
            <a:ext cx="3200400" cy="307777"/>
          </a:xfrm>
          <a:prstGeom prst="rect">
            <a:avLst/>
          </a:prstGeom>
          <a:solidFill>
            <a:srgbClr val="EC7C30"/>
          </a:solidFill>
          <a:ln w="6096">
            <a:solidFill>
              <a:srgbClr val="5B9BD4"/>
            </a:solidFill>
          </a:ln>
        </p:spPr>
        <p:txBody>
          <a:bodyPr vert="horz" wrap="square" lIns="0" tIns="0" rIns="0" bIns="0" rtlCol="0">
            <a:spAutoFit/>
          </a:bodyPr>
          <a:lstStyle/>
          <a:p>
            <a:pPr marL="855980">
              <a:lnSpc>
                <a:spcPts val="2350"/>
              </a:lnSpc>
            </a:pPr>
            <a:r>
              <a:rPr lang="fa-IR" sz="2000" b="1" spc="-70" dirty="0" smtClean="0">
                <a:solidFill>
                  <a:srgbClr val="FFFFFF"/>
                </a:solidFill>
                <a:latin typeface="Arial"/>
                <a:cs typeface="Arial"/>
              </a:rPr>
              <a:t>راه‌اندازي تجهيزات</a:t>
            </a:r>
            <a:endParaRPr sz="2000" dirty="0">
              <a:latin typeface="Arial"/>
              <a:cs typeface="Arial"/>
            </a:endParaRPr>
          </a:p>
        </p:txBody>
      </p:sp>
      <p:grpSp>
        <p:nvGrpSpPr>
          <p:cNvPr id="44" name="object 44"/>
          <p:cNvGrpSpPr/>
          <p:nvPr/>
        </p:nvGrpSpPr>
        <p:grpSpPr>
          <a:xfrm>
            <a:off x="7909559" y="5673852"/>
            <a:ext cx="3345179" cy="1129665"/>
            <a:chOff x="7909559" y="5673852"/>
            <a:chExt cx="3345179" cy="1129665"/>
          </a:xfrm>
        </p:grpSpPr>
        <p:sp>
          <p:nvSpPr>
            <p:cNvPr id="45" name="object 45"/>
            <p:cNvSpPr/>
            <p:nvPr/>
          </p:nvSpPr>
          <p:spPr>
            <a:xfrm>
              <a:off x="7915655" y="5679948"/>
              <a:ext cx="654050" cy="416559"/>
            </a:xfrm>
            <a:custGeom>
              <a:avLst/>
              <a:gdLst/>
              <a:ahLst/>
              <a:cxnLst/>
              <a:rect l="l" t="t" r="r" b="b"/>
              <a:pathLst>
                <a:path w="654050" h="416560">
                  <a:moveTo>
                    <a:pt x="490347" y="0"/>
                  </a:moveTo>
                  <a:lnTo>
                    <a:pt x="163449" y="0"/>
                  </a:lnTo>
                  <a:lnTo>
                    <a:pt x="163449" y="208025"/>
                  </a:lnTo>
                  <a:lnTo>
                    <a:pt x="0" y="208025"/>
                  </a:lnTo>
                  <a:lnTo>
                    <a:pt x="326898" y="416051"/>
                  </a:lnTo>
                  <a:lnTo>
                    <a:pt x="653796" y="208025"/>
                  </a:lnTo>
                  <a:lnTo>
                    <a:pt x="490347" y="208025"/>
                  </a:lnTo>
                  <a:lnTo>
                    <a:pt x="490347" y="0"/>
                  </a:lnTo>
                  <a:close/>
                </a:path>
              </a:pathLst>
            </a:custGeom>
            <a:solidFill>
              <a:srgbClr val="A4A4A4"/>
            </a:solidFill>
          </p:spPr>
          <p:txBody>
            <a:bodyPr wrap="square" lIns="0" tIns="0" rIns="0" bIns="0" rtlCol="0"/>
            <a:lstStyle/>
            <a:p>
              <a:endParaRPr/>
            </a:p>
          </p:txBody>
        </p:sp>
        <p:sp>
          <p:nvSpPr>
            <p:cNvPr id="46" name="object 46"/>
            <p:cNvSpPr/>
            <p:nvPr/>
          </p:nvSpPr>
          <p:spPr>
            <a:xfrm>
              <a:off x="7915655" y="5679948"/>
              <a:ext cx="654050" cy="416559"/>
            </a:xfrm>
            <a:custGeom>
              <a:avLst/>
              <a:gdLst/>
              <a:ahLst/>
              <a:cxnLst/>
              <a:rect l="l" t="t" r="r" b="b"/>
              <a:pathLst>
                <a:path w="654050" h="416560">
                  <a:moveTo>
                    <a:pt x="0" y="208025"/>
                  </a:moveTo>
                  <a:lnTo>
                    <a:pt x="163449" y="208025"/>
                  </a:lnTo>
                  <a:lnTo>
                    <a:pt x="163449" y="0"/>
                  </a:lnTo>
                  <a:lnTo>
                    <a:pt x="490347" y="0"/>
                  </a:lnTo>
                  <a:lnTo>
                    <a:pt x="490347" y="208025"/>
                  </a:lnTo>
                  <a:lnTo>
                    <a:pt x="653796" y="208025"/>
                  </a:lnTo>
                  <a:lnTo>
                    <a:pt x="326898" y="416051"/>
                  </a:lnTo>
                  <a:lnTo>
                    <a:pt x="0" y="208025"/>
                  </a:lnTo>
                  <a:close/>
                </a:path>
              </a:pathLst>
            </a:custGeom>
            <a:ln w="12192">
              <a:solidFill>
                <a:srgbClr val="787878"/>
              </a:solidFill>
            </a:ln>
          </p:spPr>
          <p:txBody>
            <a:bodyPr wrap="square" lIns="0" tIns="0" rIns="0" bIns="0" rtlCol="0"/>
            <a:lstStyle/>
            <a:p>
              <a:endParaRPr/>
            </a:p>
          </p:txBody>
        </p:sp>
        <p:pic>
          <p:nvPicPr>
            <p:cNvPr id="47" name="object 47"/>
            <p:cNvPicPr/>
            <p:nvPr/>
          </p:nvPicPr>
          <p:blipFill>
            <a:blip r:embed="rId6" cstate="print"/>
            <a:stretch>
              <a:fillRect/>
            </a:stretch>
          </p:blipFill>
          <p:spPr>
            <a:xfrm>
              <a:off x="10052049" y="5762244"/>
              <a:ext cx="1199642" cy="1037842"/>
            </a:xfrm>
            <a:prstGeom prst="rect">
              <a:avLst/>
            </a:prstGeom>
          </p:spPr>
        </p:pic>
        <p:sp>
          <p:nvSpPr>
            <p:cNvPr id="48" name="object 48"/>
            <p:cNvSpPr/>
            <p:nvPr/>
          </p:nvSpPr>
          <p:spPr>
            <a:xfrm>
              <a:off x="10052049" y="5762244"/>
              <a:ext cx="1200150" cy="1038225"/>
            </a:xfrm>
            <a:custGeom>
              <a:avLst/>
              <a:gdLst/>
              <a:ahLst/>
              <a:cxnLst/>
              <a:rect l="l" t="t" r="r" b="b"/>
              <a:pathLst>
                <a:path w="1200150" h="1038225">
                  <a:moveTo>
                    <a:pt x="477011" y="1037842"/>
                  </a:moveTo>
                  <a:lnTo>
                    <a:pt x="431354" y="1030474"/>
                  </a:lnTo>
                  <a:lnTo>
                    <a:pt x="391684" y="1009957"/>
                  </a:lnTo>
                  <a:lnTo>
                    <a:pt x="360389" y="978671"/>
                  </a:lnTo>
                  <a:lnTo>
                    <a:pt x="339860" y="938998"/>
                  </a:lnTo>
                  <a:lnTo>
                    <a:pt x="332485" y="893317"/>
                  </a:lnTo>
                  <a:lnTo>
                    <a:pt x="332485" y="864869"/>
                  </a:lnTo>
                  <a:lnTo>
                    <a:pt x="0" y="686180"/>
                  </a:lnTo>
                  <a:lnTo>
                    <a:pt x="332485" y="605408"/>
                  </a:lnTo>
                  <a:lnTo>
                    <a:pt x="332485" y="144525"/>
                  </a:lnTo>
                  <a:lnTo>
                    <a:pt x="339860" y="98844"/>
                  </a:lnTo>
                  <a:lnTo>
                    <a:pt x="360389" y="59170"/>
                  </a:lnTo>
                  <a:lnTo>
                    <a:pt x="391684" y="27885"/>
                  </a:lnTo>
                  <a:lnTo>
                    <a:pt x="431354" y="7368"/>
                  </a:lnTo>
                  <a:lnTo>
                    <a:pt x="477011" y="0"/>
                  </a:lnTo>
                  <a:lnTo>
                    <a:pt x="693801" y="0"/>
                  </a:lnTo>
                  <a:lnTo>
                    <a:pt x="1055116" y="0"/>
                  </a:lnTo>
                  <a:lnTo>
                    <a:pt x="1100773" y="7368"/>
                  </a:lnTo>
                  <a:lnTo>
                    <a:pt x="1140443" y="27885"/>
                  </a:lnTo>
                  <a:lnTo>
                    <a:pt x="1171738" y="59170"/>
                  </a:lnTo>
                  <a:lnTo>
                    <a:pt x="1192267" y="98844"/>
                  </a:lnTo>
                  <a:lnTo>
                    <a:pt x="1199642" y="144525"/>
                  </a:lnTo>
                  <a:lnTo>
                    <a:pt x="1199642" y="605408"/>
                  </a:lnTo>
                  <a:lnTo>
                    <a:pt x="1199642" y="864869"/>
                  </a:lnTo>
                  <a:lnTo>
                    <a:pt x="1199642" y="893317"/>
                  </a:lnTo>
                  <a:lnTo>
                    <a:pt x="1192267" y="938998"/>
                  </a:lnTo>
                  <a:lnTo>
                    <a:pt x="1171738" y="978671"/>
                  </a:lnTo>
                  <a:lnTo>
                    <a:pt x="1140443" y="1009957"/>
                  </a:lnTo>
                  <a:lnTo>
                    <a:pt x="1100773" y="1030474"/>
                  </a:lnTo>
                  <a:lnTo>
                    <a:pt x="1055116" y="1037842"/>
                  </a:lnTo>
                  <a:lnTo>
                    <a:pt x="693801" y="1037842"/>
                  </a:lnTo>
                  <a:lnTo>
                    <a:pt x="477011" y="1037842"/>
                  </a:lnTo>
                  <a:close/>
                </a:path>
              </a:pathLst>
            </a:custGeom>
            <a:ln w="6096">
              <a:solidFill>
                <a:srgbClr val="FFC000"/>
              </a:solidFill>
            </a:ln>
          </p:spPr>
          <p:txBody>
            <a:bodyPr wrap="square" lIns="0" tIns="0" rIns="0" bIns="0" rtlCol="0"/>
            <a:lstStyle/>
            <a:p>
              <a:endParaRPr/>
            </a:p>
          </p:txBody>
        </p:sp>
      </p:grpSp>
      <p:sp>
        <p:nvSpPr>
          <p:cNvPr id="49" name="object 49"/>
          <p:cNvSpPr txBox="1"/>
          <p:nvPr/>
        </p:nvSpPr>
        <p:spPr>
          <a:xfrm>
            <a:off x="6540500" y="1620773"/>
            <a:ext cx="2908300" cy="320601"/>
          </a:xfrm>
          <a:prstGeom prst="rect">
            <a:avLst/>
          </a:prstGeom>
        </p:spPr>
        <p:txBody>
          <a:bodyPr vert="horz" wrap="square" lIns="0" tIns="12700" rIns="0" bIns="0" rtlCol="0">
            <a:spAutoFit/>
          </a:bodyPr>
          <a:lstStyle/>
          <a:p>
            <a:pPr marL="12700">
              <a:lnSpc>
                <a:spcPct val="100000"/>
              </a:lnSpc>
              <a:spcBef>
                <a:spcPts val="100"/>
              </a:spcBef>
            </a:pPr>
            <a:r>
              <a:rPr lang="fa-IR" sz="2000" b="1" spc="-130" dirty="0" smtClean="0">
                <a:latin typeface="Arial"/>
                <a:cs typeface="Arial"/>
              </a:rPr>
              <a:t>ساير پروژه هاي اصلاح مصرف انرژي</a:t>
            </a:r>
            <a:endParaRPr sz="2000" dirty="0">
              <a:latin typeface="Arial"/>
              <a:cs typeface="Arial"/>
            </a:endParaRPr>
          </a:p>
        </p:txBody>
      </p:sp>
      <p:grpSp>
        <p:nvGrpSpPr>
          <p:cNvPr id="50" name="object 50"/>
          <p:cNvGrpSpPr/>
          <p:nvPr/>
        </p:nvGrpSpPr>
        <p:grpSpPr>
          <a:xfrm>
            <a:off x="10029190" y="4253484"/>
            <a:ext cx="1205865" cy="1369060"/>
            <a:chOff x="10029190" y="4253484"/>
            <a:chExt cx="1205865" cy="1369060"/>
          </a:xfrm>
        </p:grpSpPr>
        <p:pic>
          <p:nvPicPr>
            <p:cNvPr id="51" name="object 51"/>
            <p:cNvPicPr/>
            <p:nvPr/>
          </p:nvPicPr>
          <p:blipFill>
            <a:blip r:embed="rId7" cstate="print"/>
            <a:stretch>
              <a:fillRect/>
            </a:stretch>
          </p:blipFill>
          <p:spPr>
            <a:xfrm>
              <a:off x="10032238" y="4256532"/>
              <a:ext cx="1199641" cy="1362456"/>
            </a:xfrm>
            <a:prstGeom prst="rect">
              <a:avLst/>
            </a:prstGeom>
          </p:spPr>
        </p:pic>
        <p:sp>
          <p:nvSpPr>
            <p:cNvPr id="52" name="object 52"/>
            <p:cNvSpPr/>
            <p:nvPr/>
          </p:nvSpPr>
          <p:spPr>
            <a:xfrm>
              <a:off x="10032238" y="4256532"/>
              <a:ext cx="1200150" cy="1362710"/>
            </a:xfrm>
            <a:custGeom>
              <a:avLst/>
              <a:gdLst/>
              <a:ahLst/>
              <a:cxnLst/>
              <a:rect l="l" t="t" r="r" b="b"/>
              <a:pathLst>
                <a:path w="1200150" h="1362710">
                  <a:moveTo>
                    <a:pt x="477011" y="1362456"/>
                  </a:moveTo>
                  <a:lnTo>
                    <a:pt x="431354" y="1355081"/>
                  </a:lnTo>
                  <a:lnTo>
                    <a:pt x="391684" y="1334552"/>
                  </a:lnTo>
                  <a:lnTo>
                    <a:pt x="360389" y="1303257"/>
                  </a:lnTo>
                  <a:lnTo>
                    <a:pt x="339860" y="1263587"/>
                  </a:lnTo>
                  <a:lnTo>
                    <a:pt x="332485" y="1217930"/>
                  </a:lnTo>
                  <a:lnTo>
                    <a:pt x="332485" y="1135380"/>
                  </a:lnTo>
                  <a:lnTo>
                    <a:pt x="0" y="900811"/>
                  </a:lnTo>
                  <a:lnTo>
                    <a:pt x="332485" y="794766"/>
                  </a:lnTo>
                  <a:lnTo>
                    <a:pt x="332485" y="144526"/>
                  </a:lnTo>
                  <a:lnTo>
                    <a:pt x="339860" y="98868"/>
                  </a:lnTo>
                  <a:lnTo>
                    <a:pt x="360389" y="59198"/>
                  </a:lnTo>
                  <a:lnTo>
                    <a:pt x="391684" y="27903"/>
                  </a:lnTo>
                  <a:lnTo>
                    <a:pt x="431354" y="7374"/>
                  </a:lnTo>
                  <a:lnTo>
                    <a:pt x="477011" y="0"/>
                  </a:lnTo>
                  <a:lnTo>
                    <a:pt x="693801" y="0"/>
                  </a:lnTo>
                  <a:lnTo>
                    <a:pt x="1055115" y="0"/>
                  </a:lnTo>
                  <a:lnTo>
                    <a:pt x="1100773" y="7374"/>
                  </a:lnTo>
                  <a:lnTo>
                    <a:pt x="1140443" y="27903"/>
                  </a:lnTo>
                  <a:lnTo>
                    <a:pt x="1171738" y="59198"/>
                  </a:lnTo>
                  <a:lnTo>
                    <a:pt x="1192267" y="98868"/>
                  </a:lnTo>
                  <a:lnTo>
                    <a:pt x="1199641" y="144526"/>
                  </a:lnTo>
                  <a:lnTo>
                    <a:pt x="1199641" y="794766"/>
                  </a:lnTo>
                  <a:lnTo>
                    <a:pt x="1199641" y="1135380"/>
                  </a:lnTo>
                  <a:lnTo>
                    <a:pt x="1199641" y="1217930"/>
                  </a:lnTo>
                  <a:lnTo>
                    <a:pt x="1192267" y="1263587"/>
                  </a:lnTo>
                  <a:lnTo>
                    <a:pt x="1171738" y="1303257"/>
                  </a:lnTo>
                  <a:lnTo>
                    <a:pt x="1140443" y="1334552"/>
                  </a:lnTo>
                  <a:lnTo>
                    <a:pt x="1100773" y="1355081"/>
                  </a:lnTo>
                  <a:lnTo>
                    <a:pt x="1055115" y="1362456"/>
                  </a:lnTo>
                  <a:lnTo>
                    <a:pt x="693801" y="1362456"/>
                  </a:lnTo>
                  <a:lnTo>
                    <a:pt x="477011" y="1362456"/>
                  </a:lnTo>
                  <a:close/>
                </a:path>
              </a:pathLst>
            </a:custGeom>
            <a:ln w="6095">
              <a:solidFill>
                <a:srgbClr val="FFC000"/>
              </a:solidFill>
            </a:ln>
          </p:spPr>
          <p:txBody>
            <a:bodyPr wrap="square" lIns="0" tIns="0" rIns="0" bIns="0" rtlCol="0"/>
            <a:lstStyle/>
            <a:p>
              <a:endParaRPr/>
            </a:p>
          </p:txBody>
        </p:sp>
      </p:grpSp>
      <p:sp>
        <p:nvSpPr>
          <p:cNvPr id="53" name="object 53"/>
          <p:cNvSpPr txBox="1"/>
          <p:nvPr/>
        </p:nvSpPr>
        <p:spPr>
          <a:xfrm>
            <a:off x="10570261" y="4400607"/>
            <a:ext cx="492443" cy="1080770"/>
          </a:xfrm>
          <a:prstGeom prst="rect">
            <a:avLst/>
          </a:prstGeom>
        </p:spPr>
        <p:txBody>
          <a:bodyPr vert="vert270" wrap="square" lIns="0" tIns="0" rIns="0" bIns="0" rtlCol="0">
            <a:spAutoFit/>
          </a:bodyPr>
          <a:lstStyle/>
          <a:p>
            <a:pPr marL="635" algn="ctr">
              <a:lnSpc>
                <a:spcPct val="100000"/>
              </a:lnSpc>
            </a:pPr>
            <a:r>
              <a:rPr lang="fa-IR" sz="1600" dirty="0" smtClean="0">
                <a:latin typeface="Microsoft Sans Serif"/>
                <a:cs typeface="Microsoft Sans Serif"/>
              </a:rPr>
              <a:t>به جريان سپرده ميشود</a:t>
            </a:r>
            <a:endParaRPr sz="1600" dirty="0">
              <a:latin typeface="Microsoft Sans Serif"/>
              <a:cs typeface="Microsoft Sans Serif"/>
            </a:endParaRPr>
          </a:p>
        </p:txBody>
      </p:sp>
      <p:sp>
        <p:nvSpPr>
          <p:cNvPr id="54" name="object 54"/>
          <p:cNvSpPr txBox="1"/>
          <p:nvPr/>
        </p:nvSpPr>
        <p:spPr>
          <a:xfrm>
            <a:off x="10468153" y="5926269"/>
            <a:ext cx="577081" cy="716915"/>
          </a:xfrm>
          <a:prstGeom prst="rect">
            <a:avLst/>
          </a:prstGeom>
        </p:spPr>
        <p:txBody>
          <a:bodyPr vert="vert270" wrap="square" lIns="0" tIns="0" rIns="0" bIns="0" rtlCol="0">
            <a:spAutoFit/>
          </a:bodyPr>
          <a:lstStyle/>
          <a:p>
            <a:pPr algn="ctr">
              <a:lnSpc>
                <a:spcPts val="1465"/>
              </a:lnSpc>
            </a:pPr>
            <a:r>
              <a:rPr lang="fa-IR" sz="1600" dirty="0" smtClean="0">
                <a:latin typeface="Microsoft Sans Serif"/>
                <a:cs typeface="Microsoft Sans Serif"/>
              </a:rPr>
              <a:t>به مشتريان سپرده ميشود</a:t>
            </a:r>
            <a:endParaRPr sz="1600" dirty="0">
              <a:latin typeface="Microsoft Sans Serif"/>
              <a:cs typeface="Microsoft Sans Serif"/>
            </a:endParaRPr>
          </a:p>
        </p:txBody>
      </p:sp>
      <p:grpSp>
        <p:nvGrpSpPr>
          <p:cNvPr id="55" name="object 55"/>
          <p:cNvGrpSpPr/>
          <p:nvPr/>
        </p:nvGrpSpPr>
        <p:grpSpPr>
          <a:xfrm>
            <a:off x="5099050" y="2898394"/>
            <a:ext cx="383540" cy="3074670"/>
            <a:chOff x="5099050" y="2898394"/>
            <a:chExt cx="383540" cy="3074670"/>
          </a:xfrm>
        </p:grpSpPr>
        <p:sp>
          <p:nvSpPr>
            <p:cNvPr id="56" name="object 56"/>
            <p:cNvSpPr/>
            <p:nvPr/>
          </p:nvSpPr>
          <p:spPr>
            <a:xfrm>
              <a:off x="5105400" y="2904744"/>
              <a:ext cx="370840" cy="3061970"/>
            </a:xfrm>
            <a:custGeom>
              <a:avLst/>
              <a:gdLst/>
              <a:ahLst/>
              <a:cxnLst/>
              <a:rect l="l" t="t" r="r" b="b"/>
              <a:pathLst>
                <a:path w="370839" h="3061970">
                  <a:moveTo>
                    <a:pt x="370332" y="0"/>
                  </a:moveTo>
                  <a:lnTo>
                    <a:pt x="0" y="0"/>
                  </a:lnTo>
                  <a:lnTo>
                    <a:pt x="0" y="3061716"/>
                  </a:lnTo>
                  <a:lnTo>
                    <a:pt x="370332" y="3061716"/>
                  </a:lnTo>
                  <a:lnTo>
                    <a:pt x="370332" y="0"/>
                  </a:lnTo>
                  <a:close/>
                </a:path>
              </a:pathLst>
            </a:custGeom>
            <a:solidFill>
              <a:srgbClr val="6FAC46"/>
            </a:solidFill>
          </p:spPr>
          <p:txBody>
            <a:bodyPr wrap="square" lIns="0" tIns="0" rIns="0" bIns="0" rtlCol="0"/>
            <a:lstStyle/>
            <a:p>
              <a:endParaRPr/>
            </a:p>
          </p:txBody>
        </p:sp>
        <p:sp>
          <p:nvSpPr>
            <p:cNvPr id="57" name="object 57"/>
            <p:cNvSpPr/>
            <p:nvPr/>
          </p:nvSpPr>
          <p:spPr>
            <a:xfrm>
              <a:off x="5105400" y="2904744"/>
              <a:ext cx="370840" cy="3061970"/>
            </a:xfrm>
            <a:custGeom>
              <a:avLst/>
              <a:gdLst/>
              <a:ahLst/>
              <a:cxnLst/>
              <a:rect l="l" t="t" r="r" b="b"/>
              <a:pathLst>
                <a:path w="370839" h="3061970">
                  <a:moveTo>
                    <a:pt x="0" y="3061716"/>
                  </a:moveTo>
                  <a:lnTo>
                    <a:pt x="370332" y="3061716"/>
                  </a:lnTo>
                  <a:lnTo>
                    <a:pt x="370332" y="0"/>
                  </a:lnTo>
                  <a:lnTo>
                    <a:pt x="0" y="0"/>
                  </a:lnTo>
                  <a:lnTo>
                    <a:pt x="0" y="3061716"/>
                  </a:lnTo>
                  <a:close/>
                </a:path>
              </a:pathLst>
            </a:custGeom>
            <a:ln w="12192">
              <a:solidFill>
                <a:srgbClr val="507D31"/>
              </a:solidFill>
            </a:ln>
          </p:spPr>
          <p:txBody>
            <a:bodyPr wrap="square" lIns="0" tIns="0" rIns="0" bIns="0" rtlCol="0"/>
            <a:lstStyle/>
            <a:p>
              <a:endParaRPr/>
            </a:p>
          </p:txBody>
        </p:sp>
      </p:grpSp>
      <p:sp>
        <p:nvSpPr>
          <p:cNvPr id="58" name="object 58"/>
          <p:cNvSpPr txBox="1"/>
          <p:nvPr/>
        </p:nvSpPr>
        <p:spPr>
          <a:xfrm>
            <a:off x="5169233" y="3352801"/>
            <a:ext cx="205184" cy="1538464"/>
          </a:xfrm>
          <a:prstGeom prst="rect">
            <a:avLst/>
          </a:prstGeom>
        </p:spPr>
        <p:txBody>
          <a:bodyPr vert="vert270" wrap="square" lIns="0" tIns="0" rIns="0" bIns="0" rtlCol="0">
            <a:spAutoFit/>
          </a:bodyPr>
          <a:lstStyle/>
          <a:p>
            <a:pPr marL="12700">
              <a:lnSpc>
                <a:spcPts val="1639"/>
              </a:lnSpc>
            </a:pPr>
            <a:r>
              <a:rPr lang="fa-IR" sz="1800" dirty="0" smtClean="0">
                <a:latin typeface="Arial"/>
                <a:cs typeface="Arial"/>
              </a:rPr>
              <a:t>قرارداد جامع</a:t>
            </a:r>
            <a:endParaRPr sz="1800" dirty="0">
              <a:latin typeface="Arial"/>
              <a:cs typeface="Arial"/>
            </a:endParaRPr>
          </a:p>
        </p:txBody>
      </p:sp>
      <p:sp>
        <p:nvSpPr>
          <p:cNvPr id="59" name="object 59"/>
          <p:cNvSpPr/>
          <p:nvPr/>
        </p:nvSpPr>
        <p:spPr>
          <a:xfrm>
            <a:off x="5106161" y="5974841"/>
            <a:ext cx="370840" cy="753110"/>
          </a:xfrm>
          <a:custGeom>
            <a:avLst/>
            <a:gdLst/>
            <a:ahLst/>
            <a:cxnLst/>
            <a:rect l="l" t="t" r="r" b="b"/>
            <a:pathLst>
              <a:path w="370839" h="753109">
                <a:moveTo>
                  <a:pt x="0" y="752856"/>
                </a:moveTo>
                <a:lnTo>
                  <a:pt x="370332" y="752856"/>
                </a:lnTo>
                <a:lnTo>
                  <a:pt x="370332" y="0"/>
                </a:lnTo>
                <a:lnTo>
                  <a:pt x="0" y="0"/>
                </a:lnTo>
                <a:lnTo>
                  <a:pt x="0" y="752856"/>
                </a:lnTo>
                <a:close/>
              </a:path>
            </a:pathLst>
          </a:custGeom>
          <a:ln w="19812">
            <a:solidFill>
              <a:srgbClr val="6FAC46"/>
            </a:solidFill>
            <a:prstDash val="sysDash"/>
          </a:ln>
        </p:spPr>
        <p:txBody>
          <a:bodyPr wrap="square" lIns="0" tIns="0" rIns="0" bIns="0" rtlCol="0"/>
          <a:lstStyle/>
          <a:p>
            <a:endParaRPr/>
          </a:p>
        </p:txBody>
      </p:sp>
      <p:sp>
        <p:nvSpPr>
          <p:cNvPr id="60" name="object 60"/>
          <p:cNvSpPr txBox="1"/>
          <p:nvPr/>
        </p:nvSpPr>
        <p:spPr>
          <a:xfrm>
            <a:off x="1187196" y="5541264"/>
            <a:ext cx="3298190" cy="304571"/>
          </a:xfrm>
          <a:prstGeom prst="rect">
            <a:avLst/>
          </a:prstGeom>
          <a:solidFill>
            <a:srgbClr val="6FAC46"/>
          </a:solidFill>
          <a:ln w="12192">
            <a:solidFill>
              <a:srgbClr val="507D31"/>
            </a:solidFill>
          </a:ln>
        </p:spPr>
        <p:txBody>
          <a:bodyPr vert="horz" wrap="square" lIns="0" tIns="27305" rIns="0" bIns="0" rtlCol="0">
            <a:spAutoFit/>
          </a:bodyPr>
          <a:lstStyle/>
          <a:p>
            <a:pPr marL="949960">
              <a:lnSpc>
                <a:spcPct val="100000"/>
              </a:lnSpc>
              <a:spcBef>
                <a:spcPts val="215"/>
              </a:spcBef>
            </a:pPr>
            <a:r>
              <a:rPr lang="fa-IR" sz="1800" spc="200" dirty="0" smtClean="0">
                <a:solidFill>
                  <a:srgbClr val="FFFFFF"/>
                </a:solidFill>
                <a:latin typeface="Microsoft Sans Serif"/>
                <a:cs typeface="Microsoft Sans Serif"/>
              </a:rPr>
              <a:t>بررسي ميزان كاهش</a:t>
            </a:r>
            <a:endParaRPr sz="1800" dirty="0">
              <a:latin typeface="Microsoft Sans Serif"/>
              <a:cs typeface="Microsoft Sans Serif"/>
            </a:endParaRPr>
          </a:p>
        </p:txBody>
      </p:sp>
      <p:pic>
        <p:nvPicPr>
          <p:cNvPr id="61" name="object 61"/>
          <p:cNvPicPr/>
          <p:nvPr/>
        </p:nvPicPr>
        <p:blipFill>
          <a:blip r:embed="rId8" cstate="print"/>
          <a:stretch>
            <a:fillRect/>
          </a:stretch>
        </p:blipFill>
        <p:spPr>
          <a:xfrm>
            <a:off x="640080" y="1603247"/>
            <a:ext cx="4546092" cy="368808"/>
          </a:xfrm>
          <a:prstGeom prst="rect">
            <a:avLst/>
          </a:prstGeom>
        </p:spPr>
      </p:pic>
      <p:sp>
        <p:nvSpPr>
          <p:cNvPr id="62" name="object 62"/>
          <p:cNvSpPr txBox="1"/>
          <p:nvPr/>
        </p:nvSpPr>
        <p:spPr>
          <a:xfrm>
            <a:off x="640080" y="1603247"/>
            <a:ext cx="4546600" cy="269304"/>
          </a:xfrm>
          <a:prstGeom prst="rect">
            <a:avLst/>
          </a:prstGeom>
          <a:ln w="6096">
            <a:solidFill>
              <a:srgbClr val="6FAC46"/>
            </a:solidFill>
          </a:ln>
        </p:spPr>
        <p:txBody>
          <a:bodyPr vert="horz" wrap="square" lIns="0" tIns="0" rIns="0" bIns="0" rtlCol="0">
            <a:spAutoFit/>
          </a:bodyPr>
          <a:lstStyle/>
          <a:p>
            <a:pPr algn="ctr">
              <a:lnSpc>
                <a:spcPts val="2135"/>
              </a:lnSpc>
            </a:pPr>
            <a:r>
              <a:rPr lang="fa-IR" sz="1800" b="1" spc="-135" dirty="0" smtClean="0">
                <a:latin typeface="Arial"/>
                <a:cs typeface="Arial"/>
              </a:rPr>
              <a:t>پروژه هاي اسكو</a:t>
            </a:r>
            <a:endParaRPr sz="1800" dirty="0">
              <a:latin typeface="Arial"/>
              <a:cs typeface="Arial"/>
            </a:endParaRPr>
          </a:p>
        </p:txBody>
      </p:sp>
      <p:sp>
        <p:nvSpPr>
          <p:cNvPr id="63" name="object 63"/>
          <p:cNvSpPr txBox="1"/>
          <p:nvPr/>
        </p:nvSpPr>
        <p:spPr>
          <a:xfrm>
            <a:off x="2294635" y="1985009"/>
            <a:ext cx="1343025" cy="299720"/>
          </a:xfrm>
          <a:prstGeom prst="rect">
            <a:avLst/>
          </a:prstGeom>
        </p:spPr>
        <p:txBody>
          <a:bodyPr vert="horz" wrap="square" lIns="0" tIns="12700" rIns="0" bIns="0" rtlCol="0">
            <a:spAutoFit/>
          </a:bodyPr>
          <a:lstStyle/>
          <a:p>
            <a:pPr marL="12700">
              <a:lnSpc>
                <a:spcPct val="100000"/>
              </a:lnSpc>
              <a:spcBef>
                <a:spcPts val="100"/>
              </a:spcBef>
            </a:pPr>
            <a:r>
              <a:rPr lang="fa-IR" sz="1800" b="1" spc="-135" dirty="0" smtClean="0">
                <a:solidFill>
                  <a:srgbClr val="C00000"/>
                </a:solidFill>
                <a:latin typeface="Arial"/>
                <a:cs typeface="Arial"/>
              </a:rPr>
              <a:t>خدمات جامع اسكو</a:t>
            </a:r>
            <a:endParaRPr sz="1800" dirty="0">
              <a:latin typeface="Arial"/>
              <a:cs typeface="Arial"/>
            </a:endParaRPr>
          </a:p>
        </p:txBody>
      </p:sp>
      <p:pic>
        <p:nvPicPr>
          <p:cNvPr id="64" name="object 64"/>
          <p:cNvPicPr/>
          <p:nvPr/>
        </p:nvPicPr>
        <p:blipFill>
          <a:blip r:embed="rId9" cstate="print"/>
          <a:stretch>
            <a:fillRect/>
          </a:stretch>
        </p:blipFill>
        <p:spPr>
          <a:xfrm>
            <a:off x="1342644" y="2369820"/>
            <a:ext cx="3142487" cy="370332"/>
          </a:xfrm>
          <a:prstGeom prst="rect">
            <a:avLst/>
          </a:prstGeom>
        </p:spPr>
      </p:pic>
      <p:sp>
        <p:nvSpPr>
          <p:cNvPr id="65" name="object 65"/>
          <p:cNvSpPr txBox="1"/>
          <p:nvPr/>
        </p:nvSpPr>
        <p:spPr>
          <a:xfrm>
            <a:off x="1342644" y="2369820"/>
            <a:ext cx="3142615" cy="318036"/>
          </a:xfrm>
          <a:prstGeom prst="rect">
            <a:avLst/>
          </a:prstGeom>
          <a:ln w="6096">
            <a:solidFill>
              <a:srgbClr val="FFC000"/>
            </a:solidFill>
          </a:ln>
        </p:spPr>
        <p:txBody>
          <a:bodyPr vert="horz" wrap="square" lIns="0" tIns="40640" rIns="0" bIns="0" rtlCol="0">
            <a:spAutoFit/>
          </a:bodyPr>
          <a:lstStyle/>
          <a:p>
            <a:pPr algn="ctr">
              <a:lnSpc>
                <a:spcPct val="100000"/>
              </a:lnSpc>
              <a:spcBef>
                <a:spcPts val="320"/>
              </a:spcBef>
            </a:pPr>
            <a:r>
              <a:rPr lang="fa-IR" sz="1800" b="1" spc="-215" dirty="0" smtClean="0">
                <a:solidFill>
                  <a:srgbClr val="FFFFFF"/>
                </a:solidFill>
                <a:latin typeface="Arial"/>
                <a:cs typeface="Arial"/>
              </a:rPr>
              <a:t>بررسي اوليه</a:t>
            </a:r>
            <a:endParaRPr sz="1800" dirty="0">
              <a:latin typeface="Arial"/>
              <a:cs typeface="Arial"/>
            </a:endParaRPr>
          </a:p>
        </p:txBody>
      </p:sp>
      <p:grpSp>
        <p:nvGrpSpPr>
          <p:cNvPr id="66" name="object 66"/>
          <p:cNvGrpSpPr/>
          <p:nvPr/>
        </p:nvGrpSpPr>
        <p:grpSpPr>
          <a:xfrm>
            <a:off x="830452" y="2768980"/>
            <a:ext cx="3970654" cy="3450590"/>
            <a:chOff x="830452" y="2768980"/>
            <a:chExt cx="3970654" cy="3450590"/>
          </a:xfrm>
        </p:grpSpPr>
        <p:pic>
          <p:nvPicPr>
            <p:cNvPr id="67" name="object 67"/>
            <p:cNvPicPr/>
            <p:nvPr/>
          </p:nvPicPr>
          <p:blipFill>
            <a:blip r:embed="rId10" cstate="print"/>
            <a:stretch>
              <a:fillRect/>
            </a:stretch>
          </p:blipFill>
          <p:spPr>
            <a:xfrm>
              <a:off x="2814827" y="2772155"/>
              <a:ext cx="198120" cy="256032"/>
            </a:xfrm>
            <a:prstGeom prst="rect">
              <a:avLst/>
            </a:prstGeom>
          </p:spPr>
        </p:pic>
        <p:sp>
          <p:nvSpPr>
            <p:cNvPr id="68" name="object 68"/>
            <p:cNvSpPr/>
            <p:nvPr/>
          </p:nvSpPr>
          <p:spPr>
            <a:xfrm>
              <a:off x="2814827" y="2772155"/>
              <a:ext cx="198120" cy="256540"/>
            </a:xfrm>
            <a:custGeom>
              <a:avLst/>
              <a:gdLst/>
              <a:ahLst/>
              <a:cxnLst/>
              <a:rect l="l" t="t" r="r" b="b"/>
              <a:pathLst>
                <a:path w="198119" h="256539">
                  <a:moveTo>
                    <a:pt x="0" y="156972"/>
                  </a:moveTo>
                  <a:lnTo>
                    <a:pt x="49530" y="156972"/>
                  </a:lnTo>
                  <a:lnTo>
                    <a:pt x="49530" y="0"/>
                  </a:lnTo>
                  <a:lnTo>
                    <a:pt x="148590" y="0"/>
                  </a:lnTo>
                  <a:lnTo>
                    <a:pt x="148590" y="156972"/>
                  </a:lnTo>
                  <a:lnTo>
                    <a:pt x="198120" y="156972"/>
                  </a:lnTo>
                  <a:lnTo>
                    <a:pt x="99060" y="256032"/>
                  </a:lnTo>
                  <a:lnTo>
                    <a:pt x="0" y="156972"/>
                  </a:lnTo>
                  <a:close/>
                </a:path>
              </a:pathLst>
            </a:custGeom>
            <a:ln w="6096">
              <a:solidFill>
                <a:srgbClr val="FFC000"/>
              </a:solidFill>
            </a:ln>
          </p:spPr>
          <p:txBody>
            <a:bodyPr wrap="square" lIns="0" tIns="0" rIns="0" bIns="0" rtlCol="0"/>
            <a:lstStyle/>
            <a:p>
              <a:endParaRPr/>
            </a:p>
          </p:txBody>
        </p:sp>
        <p:sp>
          <p:nvSpPr>
            <p:cNvPr id="69" name="object 69"/>
            <p:cNvSpPr/>
            <p:nvPr/>
          </p:nvSpPr>
          <p:spPr>
            <a:xfrm>
              <a:off x="845057" y="2986277"/>
              <a:ext cx="3941445" cy="3218815"/>
            </a:xfrm>
            <a:custGeom>
              <a:avLst/>
              <a:gdLst/>
              <a:ahLst/>
              <a:cxnLst/>
              <a:rect l="l" t="t" r="r" b="b"/>
              <a:pathLst>
                <a:path w="3941445" h="3218815">
                  <a:moveTo>
                    <a:pt x="0" y="536448"/>
                  </a:moveTo>
                  <a:lnTo>
                    <a:pt x="2192" y="487617"/>
                  </a:lnTo>
                  <a:lnTo>
                    <a:pt x="8643" y="440015"/>
                  </a:lnTo>
                  <a:lnTo>
                    <a:pt x="19162" y="393832"/>
                  </a:lnTo>
                  <a:lnTo>
                    <a:pt x="33562" y="349256"/>
                  </a:lnTo>
                  <a:lnTo>
                    <a:pt x="51651" y="306477"/>
                  </a:lnTo>
                  <a:lnTo>
                    <a:pt x="73242" y="265684"/>
                  </a:lnTo>
                  <a:lnTo>
                    <a:pt x="98144" y="227066"/>
                  </a:lnTo>
                  <a:lnTo>
                    <a:pt x="126167" y="190813"/>
                  </a:lnTo>
                  <a:lnTo>
                    <a:pt x="157124" y="157114"/>
                  </a:lnTo>
                  <a:lnTo>
                    <a:pt x="190824" y="126159"/>
                  </a:lnTo>
                  <a:lnTo>
                    <a:pt x="227077" y="98137"/>
                  </a:lnTo>
                  <a:lnTo>
                    <a:pt x="265695" y="73236"/>
                  </a:lnTo>
                  <a:lnTo>
                    <a:pt x="306488" y="51647"/>
                  </a:lnTo>
                  <a:lnTo>
                    <a:pt x="349266" y="33559"/>
                  </a:lnTo>
                  <a:lnTo>
                    <a:pt x="393841" y="19161"/>
                  </a:lnTo>
                  <a:lnTo>
                    <a:pt x="440022" y="8642"/>
                  </a:lnTo>
                  <a:lnTo>
                    <a:pt x="487621" y="2192"/>
                  </a:lnTo>
                  <a:lnTo>
                    <a:pt x="536447" y="0"/>
                  </a:lnTo>
                  <a:lnTo>
                    <a:pt x="3404616" y="0"/>
                  </a:lnTo>
                  <a:lnTo>
                    <a:pt x="3453446" y="2192"/>
                  </a:lnTo>
                  <a:lnTo>
                    <a:pt x="3501048" y="8642"/>
                  </a:lnTo>
                  <a:lnTo>
                    <a:pt x="3547231" y="19161"/>
                  </a:lnTo>
                  <a:lnTo>
                    <a:pt x="3591807" y="33559"/>
                  </a:lnTo>
                  <a:lnTo>
                    <a:pt x="3634586" y="51647"/>
                  </a:lnTo>
                  <a:lnTo>
                    <a:pt x="3675379" y="73236"/>
                  </a:lnTo>
                  <a:lnTo>
                    <a:pt x="3713997" y="98137"/>
                  </a:lnTo>
                  <a:lnTo>
                    <a:pt x="3750250" y="126159"/>
                  </a:lnTo>
                  <a:lnTo>
                    <a:pt x="3783949" y="157114"/>
                  </a:lnTo>
                  <a:lnTo>
                    <a:pt x="3814904" y="190813"/>
                  </a:lnTo>
                  <a:lnTo>
                    <a:pt x="3842926" y="227066"/>
                  </a:lnTo>
                  <a:lnTo>
                    <a:pt x="3867827" y="265684"/>
                  </a:lnTo>
                  <a:lnTo>
                    <a:pt x="3889416" y="306477"/>
                  </a:lnTo>
                  <a:lnTo>
                    <a:pt x="3907504" y="349256"/>
                  </a:lnTo>
                  <a:lnTo>
                    <a:pt x="3921902" y="393832"/>
                  </a:lnTo>
                  <a:lnTo>
                    <a:pt x="3932421" y="440015"/>
                  </a:lnTo>
                  <a:lnTo>
                    <a:pt x="3938871" y="487617"/>
                  </a:lnTo>
                  <a:lnTo>
                    <a:pt x="3941064" y="536448"/>
                  </a:lnTo>
                  <a:lnTo>
                    <a:pt x="3941064" y="2682227"/>
                  </a:lnTo>
                  <a:lnTo>
                    <a:pt x="3938871" y="2731056"/>
                  </a:lnTo>
                  <a:lnTo>
                    <a:pt x="3932421" y="2778656"/>
                  </a:lnTo>
                  <a:lnTo>
                    <a:pt x="3921902" y="2824839"/>
                  </a:lnTo>
                  <a:lnTo>
                    <a:pt x="3907504" y="2869415"/>
                  </a:lnTo>
                  <a:lnTo>
                    <a:pt x="3889416" y="2912195"/>
                  </a:lnTo>
                  <a:lnTo>
                    <a:pt x="3867827" y="2952988"/>
                  </a:lnTo>
                  <a:lnTo>
                    <a:pt x="3842926" y="2991607"/>
                  </a:lnTo>
                  <a:lnTo>
                    <a:pt x="3814904" y="3027861"/>
                  </a:lnTo>
                  <a:lnTo>
                    <a:pt x="3783949" y="3061562"/>
                  </a:lnTo>
                  <a:lnTo>
                    <a:pt x="3750250" y="3092518"/>
                  </a:lnTo>
                  <a:lnTo>
                    <a:pt x="3713997" y="3120543"/>
                  </a:lnTo>
                  <a:lnTo>
                    <a:pt x="3675379" y="3145445"/>
                  </a:lnTo>
                  <a:lnTo>
                    <a:pt x="3634586" y="3167035"/>
                  </a:lnTo>
                  <a:lnTo>
                    <a:pt x="3591807" y="3185125"/>
                  </a:lnTo>
                  <a:lnTo>
                    <a:pt x="3547231" y="3199525"/>
                  </a:lnTo>
                  <a:lnTo>
                    <a:pt x="3501048" y="3210044"/>
                  </a:lnTo>
                  <a:lnTo>
                    <a:pt x="3453446" y="3216495"/>
                  </a:lnTo>
                  <a:lnTo>
                    <a:pt x="3404616" y="3218688"/>
                  </a:lnTo>
                  <a:lnTo>
                    <a:pt x="536447" y="3218688"/>
                  </a:lnTo>
                  <a:lnTo>
                    <a:pt x="487621" y="3216495"/>
                  </a:lnTo>
                  <a:lnTo>
                    <a:pt x="440022" y="3210044"/>
                  </a:lnTo>
                  <a:lnTo>
                    <a:pt x="393841" y="3199525"/>
                  </a:lnTo>
                  <a:lnTo>
                    <a:pt x="349266" y="3185125"/>
                  </a:lnTo>
                  <a:lnTo>
                    <a:pt x="306488" y="3167035"/>
                  </a:lnTo>
                  <a:lnTo>
                    <a:pt x="265695" y="3145445"/>
                  </a:lnTo>
                  <a:lnTo>
                    <a:pt x="227077" y="3120543"/>
                  </a:lnTo>
                  <a:lnTo>
                    <a:pt x="190824" y="3092518"/>
                  </a:lnTo>
                  <a:lnTo>
                    <a:pt x="157124" y="3061562"/>
                  </a:lnTo>
                  <a:lnTo>
                    <a:pt x="126167" y="3027861"/>
                  </a:lnTo>
                  <a:lnTo>
                    <a:pt x="98144" y="2991607"/>
                  </a:lnTo>
                  <a:lnTo>
                    <a:pt x="73242" y="2952988"/>
                  </a:lnTo>
                  <a:lnTo>
                    <a:pt x="51651" y="2912195"/>
                  </a:lnTo>
                  <a:lnTo>
                    <a:pt x="33562" y="2869415"/>
                  </a:lnTo>
                  <a:lnTo>
                    <a:pt x="19162" y="2824839"/>
                  </a:lnTo>
                  <a:lnTo>
                    <a:pt x="8643" y="2778656"/>
                  </a:lnTo>
                  <a:lnTo>
                    <a:pt x="2192" y="2731056"/>
                  </a:lnTo>
                  <a:lnTo>
                    <a:pt x="0" y="2682227"/>
                  </a:lnTo>
                  <a:lnTo>
                    <a:pt x="0" y="536448"/>
                  </a:lnTo>
                  <a:close/>
                </a:path>
              </a:pathLst>
            </a:custGeom>
            <a:ln w="28955">
              <a:solidFill>
                <a:srgbClr val="6FAC46"/>
              </a:solidFill>
              <a:prstDash val="lgDash"/>
            </a:ln>
          </p:spPr>
          <p:txBody>
            <a:bodyPr wrap="square" lIns="0" tIns="0" rIns="0" bIns="0" rtlCol="0"/>
            <a:lstStyle/>
            <a:p>
              <a:endParaRPr/>
            </a:p>
          </p:txBody>
        </p:sp>
        <p:sp>
          <p:nvSpPr>
            <p:cNvPr id="70" name="object 70"/>
            <p:cNvSpPr/>
            <p:nvPr/>
          </p:nvSpPr>
          <p:spPr>
            <a:xfrm>
              <a:off x="1165859" y="3093719"/>
              <a:ext cx="3298190" cy="425450"/>
            </a:xfrm>
            <a:custGeom>
              <a:avLst/>
              <a:gdLst/>
              <a:ahLst/>
              <a:cxnLst/>
              <a:rect l="l" t="t" r="r" b="b"/>
              <a:pathLst>
                <a:path w="3298190" h="425450">
                  <a:moveTo>
                    <a:pt x="3297936" y="0"/>
                  </a:moveTo>
                  <a:lnTo>
                    <a:pt x="0" y="0"/>
                  </a:lnTo>
                  <a:lnTo>
                    <a:pt x="0" y="425196"/>
                  </a:lnTo>
                  <a:lnTo>
                    <a:pt x="3297936" y="425196"/>
                  </a:lnTo>
                  <a:lnTo>
                    <a:pt x="3297936" y="0"/>
                  </a:lnTo>
                  <a:close/>
                </a:path>
              </a:pathLst>
            </a:custGeom>
            <a:solidFill>
              <a:srgbClr val="6FAC46"/>
            </a:solidFill>
          </p:spPr>
          <p:txBody>
            <a:bodyPr wrap="square" lIns="0" tIns="0" rIns="0" bIns="0" rtlCol="0"/>
            <a:lstStyle/>
            <a:p>
              <a:endParaRPr/>
            </a:p>
          </p:txBody>
        </p:sp>
      </p:grpSp>
      <p:sp>
        <p:nvSpPr>
          <p:cNvPr id="71" name="object 71"/>
          <p:cNvSpPr txBox="1"/>
          <p:nvPr/>
        </p:nvSpPr>
        <p:spPr>
          <a:xfrm>
            <a:off x="1165860" y="3093720"/>
            <a:ext cx="3298190" cy="304571"/>
          </a:xfrm>
          <a:prstGeom prst="rect">
            <a:avLst/>
          </a:prstGeom>
          <a:ln w="12192">
            <a:solidFill>
              <a:srgbClr val="507D31"/>
            </a:solidFill>
          </a:ln>
        </p:spPr>
        <p:txBody>
          <a:bodyPr vert="horz" wrap="square" lIns="0" tIns="27305" rIns="0" bIns="0" rtlCol="0">
            <a:spAutoFit/>
          </a:bodyPr>
          <a:lstStyle/>
          <a:p>
            <a:pPr marL="896619">
              <a:lnSpc>
                <a:spcPct val="100000"/>
              </a:lnSpc>
              <a:spcBef>
                <a:spcPts val="215"/>
              </a:spcBef>
            </a:pPr>
            <a:r>
              <a:rPr lang="fa-IR" sz="1800" spc="-175" dirty="0" smtClean="0">
                <a:solidFill>
                  <a:srgbClr val="FFFFFF"/>
                </a:solidFill>
                <a:latin typeface="Microsoft Sans Serif"/>
                <a:cs typeface="Microsoft Sans Serif"/>
              </a:rPr>
              <a:t>بررسي اطلاعات انرژي</a:t>
            </a:r>
            <a:endParaRPr sz="1800" dirty="0">
              <a:latin typeface="Microsoft Sans Serif"/>
              <a:cs typeface="Microsoft Sans Serif"/>
            </a:endParaRPr>
          </a:p>
        </p:txBody>
      </p:sp>
      <p:sp>
        <p:nvSpPr>
          <p:cNvPr id="72" name="object 72"/>
          <p:cNvSpPr txBox="1"/>
          <p:nvPr/>
        </p:nvSpPr>
        <p:spPr>
          <a:xfrm>
            <a:off x="1187196" y="3701796"/>
            <a:ext cx="3298190" cy="303929"/>
          </a:xfrm>
          <a:prstGeom prst="rect">
            <a:avLst/>
          </a:prstGeom>
          <a:solidFill>
            <a:srgbClr val="6FAC46"/>
          </a:solidFill>
          <a:ln w="12192">
            <a:solidFill>
              <a:srgbClr val="507D31"/>
            </a:solidFill>
          </a:ln>
        </p:spPr>
        <p:txBody>
          <a:bodyPr vert="horz" wrap="square" lIns="0" tIns="26670" rIns="0" bIns="0" rtlCol="0">
            <a:spAutoFit/>
          </a:bodyPr>
          <a:lstStyle/>
          <a:p>
            <a:pPr marL="905510">
              <a:lnSpc>
                <a:spcPct val="100000"/>
              </a:lnSpc>
              <a:spcBef>
                <a:spcPts val="210"/>
              </a:spcBef>
            </a:pPr>
            <a:r>
              <a:rPr lang="fa-IR" sz="1800" spc="-229" dirty="0" smtClean="0">
                <a:solidFill>
                  <a:srgbClr val="FFFFFF"/>
                </a:solidFill>
                <a:latin typeface="Microsoft Sans Serif"/>
                <a:cs typeface="Microsoft Sans Serif"/>
              </a:rPr>
              <a:t>تدوين طراحي اجرايي</a:t>
            </a:r>
            <a:endParaRPr sz="1800" dirty="0">
              <a:latin typeface="Microsoft Sans Serif"/>
              <a:cs typeface="Microsoft Sans Serif"/>
            </a:endParaRPr>
          </a:p>
        </p:txBody>
      </p:sp>
      <p:sp>
        <p:nvSpPr>
          <p:cNvPr id="73" name="object 73"/>
          <p:cNvSpPr/>
          <p:nvPr/>
        </p:nvSpPr>
        <p:spPr>
          <a:xfrm>
            <a:off x="1187196" y="4337303"/>
            <a:ext cx="3298190" cy="426720"/>
          </a:xfrm>
          <a:custGeom>
            <a:avLst/>
            <a:gdLst/>
            <a:ahLst/>
            <a:cxnLst/>
            <a:rect l="l" t="t" r="r" b="b"/>
            <a:pathLst>
              <a:path w="3298190" h="426720">
                <a:moveTo>
                  <a:pt x="3297936" y="0"/>
                </a:moveTo>
                <a:lnTo>
                  <a:pt x="0" y="0"/>
                </a:lnTo>
                <a:lnTo>
                  <a:pt x="0" y="426720"/>
                </a:lnTo>
                <a:lnTo>
                  <a:pt x="3297936" y="426720"/>
                </a:lnTo>
                <a:lnTo>
                  <a:pt x="3297936" y="0"/>
                </a:lnTo>
                <a:close/>
              </a:path>
            </a:pathLst>
          </a:custGeom>
          <a:solidFill>
            <a:srgbClr val="6FAC46"/>
          </a:solidFill>
        </p:spPr>
        <p:txBody>
          <a:bodyPr wrap="square" lIns="0" tIns="0" rIns="0" bIns="0" rtlCol="0"/>
          <a:lstStyle/>
          <a:p>
            <a:endParaRPr/>
          </a:p>
        </p:txBody>
      </p:sp>
      <p:sp>
        <p:nvSpPr>
          <p:cNvPr id="74" name="object 74"/>
          <p:cNvSpPr txBox="1"/>
          <p:nvPr/>
        </p:nvSpPr>
        <p:spPr>
          <a:xfrm>
            <a:off x="1187196" y="4337303"/>
            <a:ext cx="3298190" cy="305853"/>
          </a:xfrm>
          <a:prstGeom prst="rect">
            <a:avLst/>
          </a:prstGeom>
          <a:ln w="12192">
            <a:solidFill>
              <a:srgbClr val="507D31"/>
            </a:solidFill>
          </a:ln>
        </p:spPr>
        <p:txBody>
          <a:bodyPr vert="horz" wrap="square" lIns="0" tIns="28575" rIns="0" bIns="0" rtlCol="0">
            <a:spAutoFit/>
          </a:bodyPr>
          <a:lstStyle/>
          <a:p>
            <a:pPr marL="782320">
              <a:lnSpc>
                <a:spcPct val="100000"/>
              </a:lnSpc>
              <a:spcBef>
                <a:spcPts val="225"/>
              </a:spcBef>
            </a:pPr>
            <a:r>
              <a:rPr lang="fa-IR" sz="1800" spc="-160" dirty="0" smtClean="0">
                <a:solidFill>
                  <a:srgbClr val="FFFFFF"/>
                </a:solidFill>
                <a:latin typeface="Microsoft Sans Serif"/>
                <a:cs typeface="Microsoft Sans Serif"/>
              </a:rPr>
              <a:t>عقد قرارداد خدمات اسكو</a:t>
            </a:r>
            <a:endParaRPr sz="1800" dirty="0">
              <a:latin typeface="Microsoft Sans Serif"/>
              <a:cs typeface="Microsoft Sans Serif"/>
            </a:endParaRPr>
          </a:p>
        </p:txBody>
      </p:sp>
      <p:sp>
        <p:nvSpPr>
          <p:cNvPr id="75" name="object 75"/>
          <p:cNvSpPr/>
          <p:nvPr/>
        </p:nvSpPr>
        <p:spPr>
          <a:xfrm>
            <a:off x="1165860" y="4934711"/>
            <a:ext cx="3298190" cy="425450"/>
          </a:xfrm>
          <a:custGeom>
            <a:avLst/>
            <a:gdLst/>
            <a:ahLst/>
            <a:cxnLst/>
            <a:rect l="l" t="t" r="r" b="b"/>
            <a:pathLst>
              <a:path w="3298190" h="425450">
                <a:moveTo>
                  <a:pt x="3297936" y="0"/>
                </a:moveTo>
                <a:lnTo>
                  <a:pt x="0" y="0"/>
                </a:lnTo>
                <a:lnTo>
                  <a:pt x="0" y="425196"/>
                </a:lnTo>
                <a:lnTo>
                  <a:pt x="3297936" y="425196"/>
                </a:lnTo>
                <a:lnTo>
                  <a:pt x="3297936" y="0"/>
                </a:lnTo>
                <a:close/>
              </a:path>
            </a:pathLst>
          </a:custGeom>
          <a:solidFill>
            <a:srgbClr val="6FAC46"/>
          </a:solidFill>
        </p:spPr>
        <p:txBody>
          <a:bodyPr wrap="square" lIns="0" tIns="0" rIns="0" bIns="0" rtlCol="0"/>
          <a:lstStyle/>
          <a:p>
            <a:endParaRPr/>
          </a:p>
        </p:txBody>
      </p:sp>
      <p:sp>
        <p:nvSpPr>
          <p:cNvPr id="76" name="object 76"/>
          <p:cNvSpPr txBox="1"/>
          <p:nvPr/>
        </p:nvSpPr>
        <p:spPr>
          <a:xfrm>
            <a:off x="1165860" y="4934711"/>
            <a:ext cx="3298190" cy="305212"/>
          </a:xfrm>
          <a:prstGeom prst="rect">
            <a:avLst/>
          </a:prstGeom>
          <a:ln w="12192">
            <a:solidFill>
              <a:srgbClr val="507D31"/>
            </a:solidFill>
          </a:ln>
        </p:spPr>
        <p:txBody>
          <a:bodyPr vert="horz" wrap="square" lIns="0" tIns="27940" rIns="0" bIns="0" rtlCol="0">
            <a:spAutoFit/>
          </a:bodyPr>
          <a:lstStyle/>
          <a:p>
            <a:pPr algn="ctr">
              <a:lnSpc>
                <a:spcPct val="100000"/>
              </a:lnSpc>
              <a:spcBef>
                <a:spcPts val="220"/>
              </a:spcBef>
            </a:pPr>
            <a:r>
              <a:rPr lang="fa-IR" sz="1800" spc="-70" dirty="0" smtClean="0">
                <a:solidFill>
                  <a:srgbClr val="FFFFFF"/>
                </a:solidFill>
                <a:latin typeface="Microsoft Sans Serif"/>
                <a:cs typeface="Microsoft Sans Serif"/>
              </a:rPr>
              <a:t>انجام اصلاحيات</a:t>
            </a:r>
            <a:endParaRPr sz="1800" dirty="0">
              <a:latin typeface="Microsoft Sans Serif"/>
              <a:cs typeface="Microsoft Sans Serif"/>
            </a:endParaRPr>
          </a:p>
        </p:txBody>
      </p:sp>
      <p:grpSp>
        <p:nvGrpSpPr>
          <p:cNvPr id="77" name="object 77"/>
          <p:cNvGrpSpPr/>
          <p:nvPr/>
        </p:nvGrpSpPr>
        <p:grpSpPr>
          <a:xfrm>
            <a:off x="1162685" y="6347333"/>
            <a:ext cx="3304540" cy="431800"/>
            <a:chOff x="1162685" y="6347333"/>
            <a:chExt cx="3304540" cy="431800"/>
          </a:xfrm>
        </p:grpSpPr>
        <p:pic>
          <p:nvPicPr>
            <p:cNvPr id="78" name="object 78"/>
            <p:cNvPicPr/>
            <p:nvPr/>
          </p:nvPicPr>
          <p:blipFill>
            <a:blip r:embed="rId11" cstate="print"/>
            <a:stretch>
              <a:fillRect/>
            </a:stretch>
          </p:blipFill>
          <p:spPr>
            <a:xfrm>
              <a:off x="1165860" y="6350508"/>
              <a:ext cx="3297936" cy="425195"/>
            </a:xfrm>
            <a:prstGeom prst="rect">
              <a:avLst/>
            </a:prstGeom>
          </p:spPr>
        </p:pic>
        <p:sp>
          <p:nvSpPr>
            <p:cNvPr id="79" name="object 79"/>
            <p:cNvSpPr/>
            <p:nvPr/>
          </p:nvSpPr>
          <p:spPr>
            <a:xfrm>
              <a:off x="1165860" y="6350508"/>
              <a:ext cx="3298190" cy="425450"/>
            </a:xfrm>
            <a:custGeom>
              <a:avLst/>
              <a:gdLst/>
              <a:ahLst/>
              <a:cxnLst/>
              <a:rect l="l" t="t" r="r" b="b"/>
              <a:pathLst>
                <a:path w="3298190" h="425450">
                  <a:moveTo>
                    <a:pt x="0" y="425195"/>
                  </a:moveTo>
                  <a:lnTo>
                    <a:pt x="3297936" y="425195"/>
                  </a:lnTo>
                  <a:lnTo>
                    <a:pt x="3297936" y="0"/>
                  </a:lnTo>
                  <a:lnTo>
                    <a:pt x="0" y="0"/>
                  </a:lnTo>
                  <a:lnTo>
                    <a:pt x="0" y="425195"/>
                  </a:lnTo>
                  <a:close/>
                </a:path>
              </a:pathLst>
            </a:custGeom>
            <a:ln w="6096">
              <a:solidFill>
                <a:srgbClr val="6FAC46"/>
              </a:solidFill>
            </a:ln>
          </p:spPr>
          <p:txBody>
            <a:bodyPr wrap="square" lIns="0" tIns="0" rIns="0" bIns="0" rtlCol="0"/>
            <a:lstStyle/>
            <a:p>
              <a:endParaRPr/>
            </a:p>
          </p:txBody>
        </p:sp>
      </p:grpSp>
      <p:sp>
        <p:nvSpPr>
          <p:cNvPr id="80" name="object 80"/>
          <p:cNvSpPr txBox="1"/>
          <p:nvPr/>
        </p:nvSpPr>
        <p:spPr>
          <a:xfrm>
            <a:off x="2028570" y="6366459"/>
            <a:ext cx="2238630" cy="289823"/>
          </a:xfrm>
          <a:prstGeom prst="rect">
            <a:avLst/>
          </a:prstGeom>
        </p:spPr>
        <p:txBody>
          <a:bodyPr vert="horz" wrap="square" lIns="0" tIns="12700" rIns="0" bIns="0" rtlCol="0">
            <a:spAutoFit/>
          </a:bodyPr>
          <a:lstStyle/>
          <a:p>
            <a:pPr marL="12700">
              <a:lnSpc>
                <a:spcPct val="100000"/>
              </a:lnSpc>
              <a:spcBef>
                <a:spcPts val="100"/>
              </a:spcBef>
            </a:pPr>
            <a:r>
              <a:rPr lang="fa-IR" sz="1800" spc="-70" dirty="0" smtClean="0">
                <a:latin typeface="Microsoft Sans Serif"/>
                <a:cs typeface="Microsoft Sans Serif"/>
              </a:rPr>
              <a:t>مديريت/ اداره تجهيزات</a:t>
            </a:r>
            <a:endParaRPr sz="1800" dirty="0">
              <a:latin typeface="Microsoft Sans Serif"/>
              <a:cs typeface="Microsoft Sans Serif"/>
            </a:endParaRPr>
          </a:p>
        </p:txBody>
      </p:sp>
      <p:grpSp>
        <p:nvGrpSpPr>
          <p:cNvPr id="81" name="object 81"/>
          <p:cNvGrpSpPr/>
          <p:nvPr/>
        </p:nvGrpSpPr>
        <p:grpSpPr>
          <a:xfrm>
            <a:off x="109601" y="3262757"/>
            <a:ext cx="3110865" cy="3132455"/>
            <a:chOff x="109601" y="3262757"/>
            <a:chExt cx="3110865" cy="3132455"/>
          </a:xfrm>
        </p:grpSpPr>
        <p:sp>
          <p:nvSpPr>
            <p:cNvPr id="82" name="object 82"/>
            <p:cNvSpPr/>
            <p:nvPr/>
          </p:nvSpPr>
          <p:spPr>
            <a:xfrm>
              <a:off x="2674620" y="5966460"/>
              <a:ext cx="539750" cy="422275"/>
            </a:xfrm>
            <a:custGeom>
              <a:avLst/>
              <a:gdLst/>
              <a:ahLst/>
              <a:cxnLst/>
              <a:rect l="l" t="t" r="r" b="b"/>
              <a:pathLst>
                <a:path w="539750" h="422275">
                  <a:moveTo>
                    <a:pt x="404622" y="0"/>
                  </a:moveTo>
                  <a:lnTo>
                    <a:pt x="134874" y="0"/>
                  </a:lnTo>
                  <a:lnTo>
                    <a:pt x="134874" y="211073"/>
                  </a:lnTo>
                  <a:lnTo>
                    <a:pt x="0" y="211073"/>
                  </a:lnTo>
                  <a:lnTo>
                    <a:pt x="269748" y="422147"/>
                  </a:lnTo>
                  <a:lnTo>
                    <a:pt x="539496" y="211073"/>
                  </a:lnTo>
                  <a:lnTo>
                    <a:pt x="404622" y="211073"/>
                  </a:lnTo>
                  <a:lnTo>
                    <a:pt x="404622" y="0"/>
                  </a:lnTo>
                  <a:close/>
                </a:path>
              </a:pathLst>
            </a:custGeom>
            <a:solidFill>
              <a:srgbClr val="A4A4A4"/>
            </a:solidFill>
          </p:spPr>
          <p:txBody>
            <a:bodyPr wrap="square" lIns="0" tIns="0" rIns="0" bIns="0" rtlCol="0"/>
            <a:lstStyle/>
            <a:p>
              <a:endParaRPr/>
            </a:p>
          </p:txBody>
        </p:sp>
        <p:sp>
          <p:nvSpPr>
            <p:cNvPr id="83" name="object 83"/>
            <p:cNvSpPr/>
            <p:nvPr/>
          </p:nvSpPr>
          <p:spPr>
            <a:xfrm>
              <a:off x="2674620" y="5966460"/>
              <a:ext cx="539750" cy="422275"/>
            </a:xfrm>
            <a:custGeom>
              <a:avLst/>
              <a:gdLst/>
              <a:ahLst/>
              <a:cxnLst/>
              <a:rect l="l" t="t" r="r" b="b"/>
              <a:pathLst>
                <a:path w="539750" h="422275">
                  <a:moveTo>
                    <a:pt x="0" y="211073"/>
                  </a:moveTo>
                  <a:lnTo>
                    <a:pt x="134874" y="211073"/>
                  </a:lnTo>
                  <a:lnTo>
                    <a:pt x="134874" y="0"/>
                  </a:lnTo>
                  <a:lnTo>
                    <a:pt x="404622" y="0"/>
                  </a:lnTo>
                  <a:lnTo>
                    <a:pt x="404622" y="211073"/>
                  </a:lnTo>
                  <a:lnTo>
                    <a:pt x="539496" y="211073"/>
                  </a:lnTo>
                  <a:lnTo>
                    <a:pt x="269748" y="422147"/>
                  </a:lnTo>
                  <a:lnTo>
                    <a:pt x="0" y="211073"/>
                  </a:lnTo>
                  <a:close/>
                </a:path>
              </a:pathLst>
            </a:custGeom>
            <a:ln w="12192">
              <a:solidFill>
                <a:srgbClr val="787878"/>
              </a:solidFill>
            </a:ln>
          </p:spPr>
          <p:txBody>
            <a:bodyPr wrap="square" lIns="0" tIns="0" rIns="0" bIns="0" rtlCol="0"/>
            <a:lstStyle/>
            <a:p>
              <a:endParaRPr/>
            </a:p>
          </p:txBody>
        </p:sp>
        <p:pic>
          <p:nvPicPr>
            <p:cNvPr id="84" name="object 84"/>
            <p:cNvPicPr/>
            <p:nvPr/>
          </p:nvPicPr>
          <p:blipFill>
            <a:blip r:embed="rId12" cstate="print"/>
            <a:stretch>
              <a:fillRect/>
            </a:stretch>
          </p:blipFill>
          <p:spPr>
            <a:xfrm>
              <a:off x="2785871" y="3465576"/>
              <a:ext cx="233171" cy="237744"/>
            </a:xfrm>
            <a:prstGeom prst="rect">
              <a:avLst/>
            </a:prstGeom>
          </p:spPr>
        </p:pic>
        <p:pic>
          <p:nvPicPr>
            <p:cNvPr id="85" name="object 85"/>
            <p:cNvPicPr/>
            <p:nvPr/>
          </p:nvPicPr>
          <p:blipFill>
            <a:blip r:embed="rId12" cstate="print"/>
            <a:stretch>
              <a:fillRect/>
            </a:stretch>
          </p:blipFill>
          <p:spPr>
            <a:xfrm>
              <a:off x="2785871" y="4096512"/>
              <a:ext cx="233171" cy="237744"/>
            </a:xfrm>
            <a:prstGeom prst="rect">
              <a:avLst/>
            </a:prstGeom>
          </p:spPr>
        </p:pic>
        <p:pic>
          <p:nvPicPr>
            <p:cNvPr id="86" name="object 86"/>
            <p:cNvPicPr/>
            <p:nvPr/>
          </p:nvPicPr>
          <p:blipFill>
            <a:blip r:embed="rId12" cstate="print"/>
            <a:stretch>
              <a:fillRect/>
            </a:stretch>
          </p:blipFill>
          <p:spPr>
            <a:xfrm>
              <a:off x="2807208" y="4706112"/>
              <a:ext cx="233171" cy="237744"/>
            </a:xfrm>
            <a:prstGeom prst="rect">
              <a:avLst/>
            </a:prstGeom>
          </p:spPr>
        </p:pic>
        <p:pic>
          <p:nvPicPr>
            <p:cNvPr id="87" name="object 87"/>
            <p:cNvPicPr/>
            <p:nvPr/>
          </p:nvPicPr>
          <p:blipFill>
            <a:blip r:embed="rId13" cstate="print"/>
            <a:stretch>
              <a:fillRect/>
            </a:stretch>
          </p:blipFill>
          <p:spPr>
            <a:xfrm>
              <a:off x="2828543" y="5315711"/>
              <a:ext cx="234695" cy="237744"/>
            </a:xfrm>
            <a:prstGeom prst="rect">
              <a:avLst/>
            </a:prstGeom>
          </p:spPr>
        </p:pic>
        <p:sp>
          <p:nvSpPr>
            <p:cNvPr id="88" name="object 88"/>
            <p:cNvSpPr/>
            <p:nvPr/>
          </p:nvSpPr>
          <p:spPr>
            <a:xfrm>
              <a:off x="112776" y="3265932"/>
              <a:ext cx="1010919" cy="1464945"/>
            </a:xfrm>
            <a:custGeom>
              <a:avLst/>
              <a:gdLst/>
              <a:ahLst/>
              <a:cxnLst/>
              <a:rect l="l" t="t" r="r" b="b"/>
              <a:pathLst>
                <a:path w="1010919" h="1464945">
                  <a:moveTo>
                    <a:pt x="505459" y="0"/>
                  </a:moveTo>
                  <a:lnTo>
                    <a:pt x="101091" y="0"/>
                  </a:lnTo>
                  <a:lnTo>
                    <a:pt x="61743" y="7937"/>
                  </a:lnTo>
                  <a:lnTo>
                    <a:pt x="29610" y="29591"/>
                  </a:lnTo>
                  <a:lnTo>
                    <a:pt x="7944" y="61722"/>
                  </a:lnTo>
                  <a:lnTo>
                    <a:pt x="0" y="101091"/>
                  </a:lnTo>
                  <a:lnTo>
                    <a:pt x="0" y="1363471"/>
                  </a:lnTo>
                  <a:lnTo>
                    <a:pt x="7944" y="1402841"/>
                  </a:lnTo>
                  <a:lnTo>
                    <a:pt x="29610" y="1434972"/>
                  </a:lnTo>
                  <a:lnTo>
                    <a:pt x="61743" y="1456626"/>
                  </a:lnTo>
                  <a:lnTo>
                    <a:pt x="101091" y="1464563"/>
                  </a:lnTo>
                  <a:lnTo>
                    <a:pt x="505459" y="1464563"/>
                  </a:lnTo>
                  <a:lnTo>
                    <a:pt x="544808" y="1456626"/>
                  </a:lnTo>
                  <a:lnTo>
                    <a:pt x="576941" y="1434972"/>
                  </a:lnTo>
                  <a:lnTo>
                    <a:pt x="598607" y="1402841"/>
                  </a:lnTo>
                  <a:lnTo>
                    <a:pt x="606552" y="1363471"/>
                  </a:lnTo>
                  <a:lnTo>
                    <a:pt x="606552" y="1220469"/>
                  </a:lnTo>
                  <a:lnTo>
                    <a:pt x="1010856" y="1156842"/>
                  </a:lnTo>
                  <a:lnTo>
                    <a:pt x="606552" y="854328"/>
                  </a:lnTo>
                  <a:lnTo>
                    <a:pt x="606552" y="101091"/>
                  </a:lnTo>
                  <a:lnTo>
                    <a:pt x="598607" y="61722"/>
                  </a:lnTo>
                  <a:lnTo>
                    <a:pt x="576941" y="29591"/>
                  </a:lnTo>
                  <a:lnTo>
                    <a:pt x="544808" y="7937"/>
                  </a:lnTo>
                  <a:lnTo>
                    <a:pt x="505459" y="0"/>
                  </a:lnTo>
                  <a:close/>
                </a:path>
              </a:pathLst>
            </a:custGeom>
            <a:solidFill>
              <a:srgbClr val="FF5050"/>
            </a:solidFill>
          </p:spPr>
          <p:txBody>
            <a:bodyPr wrap="square" lIns="0" tIns="0" rIns="0" bIns="0" rtlCol="0"/>
            <a:lstStyle/>
            <a:p>
              <a:endParaRPr/>
            </a:p>
          </p:txBody>
        </p:sp>
        <p:sp>
          <p:nvSpPr>
            <p:cNvPr id="89" name="object 89"/>
            <p:cNvSpPr/>
            <p:nvPr/>
          </p:nvSpPr>
          <p:spPr>
            <a:xfrm>
              <a:off x="112776" y="3265932"/>
              <a:ext cx="1010919" cy="1464945"/>
            </a:xfrm>
            <a:custGeom>
              <a:avLst/>
              <a:gdLst/>
              <a:ahLst/>
              <a:cxnLst/>
              <a:rect l="l" t="t" r="r" b="b"/>
              <a:pathLst>
                <a:path w="1010919" h="1464945">
                  <a:moveTo>
                    <a:pt x="101091" y="1464563"/>
                  </a:moveTo>
                  <a:lnTo>
                    <a:pt x="61743" y="1456626"/>
                  </a:lnTo>
                  <a:lnTo>
                    <a:pt x="29610" y="1434972"/>
                  </a:lnTo>
                  <a:lnTo>
                    <a:pt x="7944" y="1402841"/>
                  </a:lnTo>
                  <a:lnTo>
                    <a:pt x="0" y="1363471"/>
                  </a:lnTo>
                  <a:lnTo>
                    <a:pt x="0" y="1220469"/>
                  </a:lnTo>
                  <a:lnTo>
                    <a:pt x="0" y="854328"/>
                  </a:lnTo>
                  <a:lnTo>
                    <a:pt x="0" y="101091"/>
                  </a:lnTo>
                  <a:lnTo>
                    <a:pt x="7944" y="61722"/>
                  </a:lnTo>
                  <a:lnTo>
                    <a:pt x="29610" y="29591"/>
                  </a:lnTo>
                  <a:lnTo>
                    <a:pt x="61743" y="7937"/>
                  </a:lnTo>
                  <a:lnTo>
                    <a:pt x="101091" y="0"/>
                  </a:lnTo>
                  <a:lnTo>
                    <a:pt x="353822" y="0"/>
                  </a:lnTo>
                  <a:lnTo>
                    <a:pt x="505459" y="0"/>
                  </a:lnTo>
                  <a:lnTo>
                    <a:pt x="544808" y="7937"/>
                  </a:lnTo>
                  <a:lnTo>
                    <a:pt x="576941" y="29590"/>
                  </a:lnTo>
                  <a:lnTo>
                    <a:pt x="598607" y="61721"/>
                  </a:lnTo>
                  <a:lnTo>
                    <a:pt x="606552" y="101091"/>
                  </a:lnTo>
                  <a:lnTo>
                    <a:pt x="606552" y="854328"/>
                  </a:lnTo>
                  <a:lnTo>
                    <a:pt x="1010856" y="1156842"/>
                  </a:lnTo>
                  <a:lnTo>
                    <a:pt x="606552" y="1220469"/>
                  </a:lnTo>
                  <a:lnTo>
                    <a:pt x="606552" y="1363471"/>
                  </a:lnTo>
                  <a:lnTo>
                    <a:pt x="598607" y="1402841"/>
                  </a:lnTo>
                  <a:lnTo>
                    <a:pt x="576941" y="1434972"/>
                  </a:lnTo>
                  <a:lnTo>
                    <a:pt x="544808" y="1456626"/>
                  </a:lnTo>
                  <a:lnTo>
                    <a:pt x="505459" y="1464563"/>
                  </a:lnTo>
                  <a:lnTo>
                    <a:pt x="353822" y="1464563"/>
                  </a:lnTo>
                  <a:lnTo>
                    <a:pt x="101091" y="1464563"/>
                  </a:lnTo>
                  <a:close/>
                </a:path>
              </a:pathLst>
            </a:custGeom>
            <a:ln w="6096">
              <a:solidFill>
                <a:srgbClr val="FF5050"/>
              </a:solidFill>
            </a:ln>
          </p:spPr>
          <p:txBody>
            <a:bodyPr wrap="square" lIns="0" tIns="0" rIns="0" bIns="0" rtlCol="0"/>
            <a:lstStyle/>
            <a:p>
              <a:endParaRPr/>
            </a:p>
          </p:txBody>
        </p:sp>
      </p:grpSp>
      <p:sp>
        <p:nvSpPr>
          <p:cNvPr id="90" name="object 90"/>
          <p:cNvSpPr txBox="1"/>
          <p:nvPr/>
        </p:nvSpPr>
        <p:spPr>
          <a:xfrm>
            <a:off x="186309" y="3449131"/>
            <a:ext cx="492443" cy="1104265"/>
          </a:xfrm>
          <a:prstGeom prst="rect">
            <a:avLst/>
          </a:prstGeom>
        </p:spPr>
        <p:txBody>
          <a:bodyPr vert="vert270" wrap="square" lIns="0" tIns="0" rIns="0" bIns="0" rtlCol="0">
            <a:spAutoFit/>
          </a:bodyPr>
          <a:lstStyle/>
          <a:p>
            <a:pPr algn="ctr">
              <a:lnSpc>
                <a:spcPct val="100000"/>
              </a:lnSpc>
            </a:pPr>
            <a:r>
              <a:rPr lang="fa-IR" sz="1600" spc="-5" dirty="0" smtClean="0">
                <a:solidFill>
                  <a:srgbClr val="FFFFFF"/>
                </a:solidFill>
                <a:latin typeface="Microsoft Sans Serif"/>
                <a:cs typeface="Microsoft Sans Serif"/>
              </a:rPr>
              <a:t>تضمين اثربخشي بهينه‌سازي</a:t>
            </a:r>
            <a:endParaRPr sz="1600" dirty="0">
              <a:latin typeface="Microsoft Sans Serif"/>
              <a:cs typeface="Microsoft Sans Serif"/>
            </a:endParaRPr>
          </a:p>
        </p:txBody>
      </p:sp>
      <p:grpSp>
        <p:nvGrpSpPr>
          <p:cNvPr id="91" name="object 91"/>
          <p:cNvGrpSpPr/>
          <p:nvPr/>
        </p:nvGrpSpPr>
        <p:grpSpPr>
          <a:xfrm>
            <a:off x="109601" y="4869053"/>
            <a:ext cx="841375" cy="736600"/>
            <a:chOff x="109601" y="4869053"/>
            <a:chExt cx="841375" cy="736600"/>
          </a:xfrm>
        </p:grpSpPr>
        <p:sp>
          <p:nvSpPr>
            <p:cNvPr id="92" name="object 92"/>
            <p:cNvSpPr/>
            <p:nvPr/>
          </p:nvSpPr>
          <p:spPr>
            <a:xfrm>
              <a:off x="112776" y="4872228"/>
              <a:ext cx="835025" cy="730250"/>
            </a:xfrm>
            <a:custGeom>
              <a:avLst/>
              <a:gdLst/>
              <a:ahLst/>
              <a:cxnLst/>
              <a:rect l="l" t="t" r="r" b="b"/>
              <a:pathLst>
                <a:path w="835025" h="730250">
                  <a:moveTo>
                    <a:pt x="400050" y="0"/>
                  </a:moveTo>
                  <a:lnTo>
                    <a:pt x="80009" y="0"/>
                  </a:lnTo>
                  <a:lnTo>
                    <a:pt x="48868" y="6286"/>
                  </a:lnTo>
                  <a:lnTo>
                    <a:pt x="23436" y="23431"/>
                  </a:lnTo>
                  <a:lnTo>
                    <a:pt x="6288" y="48863"/>
                  </a:lnTo>
                  <a:lnTo>
                    <a:pt x="0" y="80010"/>
                  </a:lnTo>
                  <a:lnTo>
                    <a:pt x="0" y="649986"/>
                  </a:lnTo>
                  <a:lnTo>
                    <a:pt x="6288" y="681132"/>
                  </a:lnTo>
                  <a:lnTo>
                    <a:pt x="23436" y="706564"/>
                  </a:lnTo>
                  <a:lnTo>
                    <a:pt x="48868" y="723709"/>
                  </a:lnTo>
                  <a:lnTo>
                    <a:pt x="80009" y="729996"/>
                  </a:lnTo>
                  <a:lnTo>
                    <a:pt x="400050" y="729996"/>
                  </a:lnTo>
                  <a:lnTo>
                    <a:pt x="431191" y="723709"/>
                  </a:lnTo>
                  <a:lnTo>
                    <a:pt x="456623" y="706564"/>
                  </a:lnTo>
                  <a:lnTo>
                    <a:pt x="473771" y="681132"/>
                  </a:lnTo>
                  <a:lnTo>
                    <a:pt x="480059" y="649986"/>
                  </a:lnTo>
                  <a:lnTo>
                    <a:pt x="480059" y="304165"/>
                  </a:lnTo>
                  <a:lnTo>
                    <a:pt x="834478" y="227965"/>
                  </a:lnTo>
                  <a:lnTo>
                    <a:pt x="480059" y="121666"/>
                  </a:lnTo>
                  <a:lnTo>
                    <a:pt x="480059" y="80010"/>
                  </a:lnTo>
                  <a:lnTo>
                    <a:pt x="473771" y="48863"/>
                  </a:lnTo>
                  <a:lnTo>
                    <a:pt x="456623" y="23431"/>
                  </a:lnTo>
                  <a:lnTo>
                    <a:pt x="431191" y="6286"/>
                  </a:lnTo>
                  <a:lnTo>
                    <a:pt x="400050" y="0"/>
                  </a:lnTo>
                  <a:close/>
                </a:path>
              </a:pathLst>
            </a:custGeom>
            <a:solidFill>
              <a:srgbClr val="5B9BD4"/>
            </a:solidFill>
          </p:spPr>
          <p:txBody>
            <a:bodyPr wrap="square" lIns="0" tIns="0" rIns="0" bIns="0" rtlCol="0"/>
            <a:lstStyle/>
            <a:p>
              <a:endParaRPr/>
            </a:p>
          </p:txBody>
        </p:sp>
        <p:sp>
          <p:nvSpPr>
            <p:cNvPr id="93" name="object 93"/>
            <p:cNvSpPr/>
            <p:nvPr/>
          </p:nvSpPr>
          <p:spPr>
            <a:xfrm>
              <a:off x="112776" y="4872228"/>
              <a:ext cx="835025" cy="730250"/>
            </a:xfrm>
            <a:custGeom>
              <a:avLst/>
              <a:gdLst/>
              <a:ahLst/>
              <a:cxnLst/>
              <a:rect l="l" t="t" r="r" b="b"/>
              <a:pathLst>
                <a:path w="835025" h="730250">
                  <a:moveTo>
                    <a:pt x="80009" y="729996"/>
                  </a:moveTo>
                  <a:lnTo>
                    <a:pt x="48868" y="723709"/>
                  </a:lnTo>
                  <a:lnTo>
                    <a:pt x="23436" y="706564"/>
                  </a:lnTo>
                  <a:lnTo>
                    <a:pt x="6288" y="681132"/>
                  </a:lnTo>
                  <a:lnTo>
                    <a:pt x="0" y="649986"/>
                  </a:lnTo>
                  <a:lnTo>
                    <a:pt x="0" y="304165"/>
                  </a:lnTo>
                  <a:lnTo>
                    <a:pt x="0" y="121666"/>
                  </a:lnTo>
                  <a:lnTo>
                    <a:pt x="0" y="80010"/>
                  </a:lnTo>
                  <a:lnTo>
                    <a:pt x="6288" y="48863"/>
                  </a:lnTo>
                  <a:lnTo>
                    <a:pt x="23436" y="23431"/>
                  </a:lnTo>
                  <a:lnTo>
                    <a:pt x="48868" y="6286"/>
                  </a:lnTo>
                  <a:lnTo>
                    <a:pt x="80009" y="0"/>
                  </a:lnTo>
                  <a:lnTo>
                    <a:pt x="280034" y="0"/>
                  </a:lnTo>
                  <a:lnTo>
                    <a:pt x="400050" y="0"/>
                  </a:lnTo>
                  <a:lnTo>
                    <a:pt x="431191" y="6286"/>
                  </a:lnTo>
                  <a:lnTo>
                    <a:pt x="456623" y="23431"/>
                  </a:lnTo>
                  <a:lnTo>
                    <a:pt x="473771" y="48863"/>
                  </a:lnTo>
                  <a:lnTo>
                    <a:pt x="480059" y="80010"/>
                  </a:lnTo>
                  <a:lnTo>
                    <a:pt x="480059" y="121666"/>
                  </a:lnTo>
                  <a:lnTo>
                    <a:pt x="834478" y="227965"/>
                  </a:lnTo>
                  <a:lnTo>
                    <a:pt x="480059" y="304165"/>
                  </a:lnTo>
                  <a:lnTo>
                    <a:pt x="480059" y="649986"/>
                  </a:lnTo>
                  <a:lnTo>
                    <a:pt x="473771" y="681132"/>
                  </a:lnTo>
                  <a:lnTo>
                    <a:pt x="456623" y="706564"/>
                  </a:lnTo>
                  <a:lnTo>
                    <a:pt x="431191" y="723709"/>
                  </a:lnTo>
                  <a:lnTo>
                    <a:pt x="400050" y="729996"/>
                  </a:lnTo>
                  <a:lnTo>
                    <a:pt x="280034" y="729996"/>
                  </a:lnTo>
                  <a:lnTo>
                    <a:pt x="80009" y="729996"/>
                  </a:lnTo>
                  <a:close/>
                </a:path>
              </a:pathLst>
            </a:custGeom>
            <a:ln w="6096">
              <a:solidFill>
                <a:srgbClr val="5B9BD4"/>
              </a:solidFill>
            </a:ln>
          </p:spPr>
          <p:txBody>
            <a:bodyPr wrap="square" lIns="0" tIns="0" rIns="0" bIns="0" rtlCol="0"/>
            <a:lstStyle/>
            <a:p>
              <a:endParaRPr/>
            </a:p>
          </p:txBody>
        </p:sp>
      </p:grpSp>
      <p:sp>
        <p:nvSpPr>
          <p:cNvPr id="94" name="object 94"/>
          <p:cNvSpPr txBox="1"/>
          <p:nvPr/>
        </p:nvSpPr>
        <p:spPr>
          <a:xfrm>
            <a:off x="228600" y="4953000"/>
            <a:ext cx="166712" cy="661965"/>
          </a:xfrm>
          <a:prstGeom prst="rect">
            <a:avLst/>
          </a:prstGeom>
        </p:spPr>
        <p:txBody>
          <a:bodyPr vert="vert270" wrap="square" lIns="0" tIns="0" rIns="0" bIns="0" rtlCol="0">
            <a:spAutoFit/>
          </a:bodyPr>
          <a:lstStyle/>
          <a:p>
            <a:pPr algn="ctr">
              <a:lnSpc>
                <a:spcPts val="1300"/>
              </a:lnSpc>
            </a:pPr>
            <a:r>
              <a:rPr lang="fa-IR" sz="1400" spc="-190" dirty="0" smtClean="0">
                <a:solidFill>
                  <a:srgbClr val="FFFFFF"/>
                </a:solidFill>
                <a:latin typeface="Microsoft Sans Serif"/>
                <a:cs typeface="Microsoft Sans Serif"/>
              </a:rPr>
              <a:t>مديريت اجرا</a:t>
            </a:r>
            <a:endParaRPr sz="1400" dirty="0">
              <a:latin typeface="Microsoft Sans Serif"/>
              <a:cs typeface="Microsoft Sans Serif"/>
            </a:endParaRPr>
          </a:p>
        </p:txBody>
      </p:sp>
      <p:grpSp>
        <p:nvGrpSpPr>
          <p:cNvPr id="95" name="object 95"/>
          <p:cNvGrpSpPr/>
          <p:nvPr/>
        </p:nvGrpSpPr>
        <p:grpSpPr>
          <a:xfrm>
            <a:off x="109728" y="5759196"/>
            <a:ext cx="1017269" cy="1019810"/>
            <a:chOff x="109728" y="5759196"/>
            <a:chExt cx="1017269" cy="1019810"/>
          </a:xfrm>
        </p:grpSpPr>
        <p:sp>
          <p:nvSpPr>
            <p:cNvPr id="96" name="object 96"/>
            <p:cNvSpPr/>
            <p:nvPr/>
          </p:nvSpPr>
          <p:spPr>
            <a:xfrm>
              <a:off x="112776" y="5762244"/>
              <a:ext cx="1010919" cy="1013460"/>
            </a:xfrm>
            <a:custGeom>
              <a:avLst/>
              <a:gdLst/>
              <a:ahLst/>
              <a:cxnLst/>
              <a:rect l="l" t="t" r="r" b="b"/>
              <a:pathLst>
                <a:path w="1010919" h="1013459">
                  <a:moveTo>
                    <a:pt x="505459" y="0"/>
                  </a:moveTo>
                  <a:lnTo>
                    <a:pt x="101091" y="0"/>
                  </a:lnTo>
                  <a:lnTo>
                    <a:pt x="61743" y="7944"/>
                  </a:lnTo>
                  <a:lnTo>
                    <a:pt x="29610" y="29610"/>
                  </a:lnTo>
                  <a:lnTo>
                    <a:pt x="7944" y="61743"/>
                  </a:lnTo>
                  <a:lnTo>
                    <a:pt x="0" y="101091"/>
                  </a:lnTo>
                  <a:lnTo>
                    <a:pt x="0" y="912367"/>
                  </a:lnTo>
                  <a:lnTo>
                    <a:pt x="7944" y="951716"/>
                  </a:lnTo>
                  <a:lnTo>
                    <a:pt x="29610" y="983849"/>
                  </a:lnTo>
                  <a:lnTo>
                    <a:pt x="61743" y="1005515"/>
                  </a:lnTo>
                  <a:lnTo>
                    <a:pt x="101091" y="1013459"/>
                  </a:lnTo>
                  <a:lnTo>
                    <a:pt x="505459" y="1013459"/>
                  </a:lnTo>
                  <a:lnTo>
                    <a:pt x="544808" y="1005515"/>
                  </a:lnTo>
                  <a:lnTo>
                    <a:pt x="576941" y="983849"/>
                  </a:lnTo>
                  <a:lnTo>
                    <a:pt x="598607" y="951716"/>
                  </a:lnTo>
                  <a:lnTo>
                    <a:pt x="606552" y="912367"/>
                  </a:lnTo>
                  <a:lnTo>
                    <a:pt x="606552" y="422274"/>
                  </a:lnTo>
                  <a:lnTo>
                    <a:pt x="984167" y="168909"/>
                  </a:lnTo>
                  <a:lnTo>
                    <a:pt x="606552" y="168909"/>
                  </a:lnTo>
                  <a:lnTo>
                    <a:pt x="606552" y="101091"/>
                  </a:lnTo>
                  <a:lnTo>
                    <a:pt x="598607" y="61743"/>
                  </a:lnTo>
                  <a:lnTo>
                    <a:pt x="576941" y="29610"/>
                  </a:lnTo>
                  <a:lnTo>
                    <a:pt x="544808" y="7944"/>
                  </a:lnTo>
                  <a:lnTo>
                    <a:pt x="505459" y="0"/>
                  </a:lnTo>
                  <a:close/>
                </a:path>
                <a:path w="1010919" h="1013459">
                  <a:moveTo>
                    <a:pt x="1010856" y="151002"/>
                  </a:moveTo>
                  <a:lnTo>
                    <a:pt x="606552" y="168909"/>
                  </a:lnTo>
                  <a:lnTo>
                    <a:pt x="984167" y="168909"/>
                  </a:lnTo>
                  <a:lnTo>
                    <a:pt x="1010856" y="151002"/>
                  </a:lnTo>
                  <a:close/>
                </a:path>
              </a:pathLst>
            </a:custGeom>
            <a:solidFill>
              <a:srgbClr val="FF5050"/>
            </a:solidFill>
          </p:spPr>
          <p:txBody>
            <a:bodyPr wrap="square" lIns="0" tIns="0" rIns="0" bIns="0" rtlCol="0"/>
            <a:lstStyle/>
            <a:p>
              <a:endParaRPr/>
            </a:p>
          </p:txBody>
        </p:sp>
        <p:sp>
          <p:nvSpPr>
            <p:cNvPr id="97" name="object 97"/>
            <p:cNvSpPr/>
            <p:nvPr/>
          </p:nvSpPr>
          <p:spPr>
            <a:xfrm>
              <a:off x="112776" y="5762244"/>
              <a:ext cx="1010919" cy="1013460"/>
            </a:xfrm>
            <a:custGeom>
              <a:avLst/>
              <a:gdLst/>
              <a:ahLst/>
              <a:cxnLst/>
              <a:rect l="l" t="t" r="r" b="b"/>
              <a:pathLst>
                <a:path w="1010919" h="1013459">
                  <a:moveTo>
                    <a:pt x="101091" y="1013459"/>
                  </a:moveTo>
                  <a:lnTo>
                    <a:pt x="61743" y="1005515"/>
                  </a:lnTo>
                  <a:lnTo>
                    <a:pt x="29610" y="983849"/>
                  </a:lnTo>
                  <a:lnTo>
                    <a:pt x="7944" y="951716"/>
                  </a:lnTo>
                  <a:lnTo>
                    <a:pt x="0" y="912367"/>
                  </a:lnTo>
                  <a:lnTo>
                    <a:pt x="0" y="422274"/>
                  </a:lnTo>
                  <a:lnTo>
                    <a:pt x="0" y="168909"/>
                  </a:lnTo>
                  <a:lnTo>
                    <a:pt x="0" y="101091"/>
                  </a:lnTo>
                  <a:lnTo>
                    <a:pt x="7944" y="61743"/>
                  </a:lnTo>
                  <a:lnTo>
                    <a:pt x="29610" y="29610"/>
                  </a:lnTo>
                  <a:lnTo>
                    <a:pt x="61743" y="7944"/>
                  </a:lnTo>
                  <a:lnTo>
                    <a:pt x="101091" y="0"/>
                  </a:lnTo>
                  <a:lnTo>
                    <a:pt x="353822" y="0"/>
                  </a:lnTo>
                  <a:lnTo>
                    <a:pt x="505459" y="0"/>
                  </a:lnTo>
                  <a:lnTo>
                    <a:pt x="544808" y="7944"/>
                  </a:lnTo>
                  <a:lnTo>
                    <a:pt x="576941" y="29610"/>
                  </a:lnTo>
                  <a:lnTo>
                    <a:pt x="598607" y="61743"/>
                  </a:lnTo>
                  <a:lnTo>
                    <a:pt x="606552" y="101091"/>
                  </a:lnTo>
                  <a:lnTo>
                    <a:pt x="606552" y="168909"/>
                  </a:lnTo>
                  <a:lnTo>
                    <a:pt x="1010856" y="151002"/>
                  </a:lnTo>
                  <a:lnTo>
                    <a:pt x="606552" y="422274"/>
                  </a:lnTo>
                  <a:lnTo>
                    <a:pt x="606552" y="912367"/>
                  </a:lnTo>
                  <a:lnTo>
                    <a:pt x="598607" y="951716"/>
                  </a:lnTo>
                  <a:lnTo>
                    <a:pt x="576941" y="983849"/>
                  </a:lnTo>
                  <a:lnTo>
                    <a:pt x="544808" y="1005515"/>
                  </a:lnTo>
                  <a:lnTo>
                    <a:pt x="505459" y="1013459"/>
                  </a:lnTo>
                  <a:lnTo>
                    <a:pt x="353822" y="1013459"/>
                  </a:lnTo>
                  <a:lnTo>
                    <a:pt x="101091" y="1013459"/>
                  </a:lnTo>
                  <a:close/>
                </a:path>
              </a:pathLst>
            </a:custGeom>
            <a:ln w="6096">
              <a:solidFill>
                <a:srgbClr val="FF5050"/>
              </a:solidFill>
            </a:ln>
          </p:spPr>
          <p:txBody>
            <a:bodyPr wrap="square" lIns="0" tIns="0" rIns="0" bIns="0" rtlCol="0"/>
            <a:lstStyle/>
            <a:p>
              <a:endParaRPr/>
            </a:p>
          </p:txBody>
        </p:sp>
      </p:grpSp>
      <p:sp>
        <p:nvSpPr>
          <p:cNvPr id="98" name="object 98"/>
          <p:cNvSpPr txBox="1"/>
          <p:nvPr/>
        </p:nvSpPr>
        <p:spPr>
          <a:xfrm>
            <a:off x="106287" y="5928395"/>
            <a:ext cx="333425" cy="690245"/>
          </a:xfrm>
          <a:prstGeom prst="rect">
            <a:avLst/>
          </a:prstGeom>
        </p:spPr>
        <p:txBody>
          <a:bodyPr vert="vert270" wrap="square" lIns="0" tIns="0" rIns="0" bIns="0" rtlCol="0">
            <a:spAutoFit/>
          </a:bodyPr>
          <a:lstStyle/>
          <a:p>
            <a:pPr algn="ctr">
              <a:lnSpc>
                <a:spcPts val="1300"/>
              </a:lnSpc>
            </a:pPr>
            <a:r>
              <a:rPr lang="fa-IR" sz="1400" spc="-175" dirty="0" smtClean="0">
                <a:solidFill>
                  <a:srgbClr val="FFFFFF"/>
                </a:solidFill>
                <a:latin typeface="Microsoft Sans Serif"/>
                <a:cs typeface="Microsoft Sans Serif"/>
              </a:rPr>
              <a:t>تضمين اثربخشي بهينه سازي</a:t>
            </a:r>
            <a:endParaRPr sz="1400" dirty="0">
              <a:latin typeface="Microsoft Sans Serif"/>
              <a:cs typeface="Microsoft Sans Serif"/>
            </a:endParaRPr>
          </a:p>
        </p:txBody>
      </p:sp>
      <p:sp>
        <p:nvSpPr>
          <p:cNvPr id="99" name="object 7"/>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7</a:t>
            </a:r>
            <a:endParaRPr sz="1200" b="1" dirty="0">
              <a:latin typeface="Calibri"/>
              <a:cs typeface="B Nazanin" panose="00000400000000000000" pitchFamily="2" charset="-78"/>
            </a:endParaRPr>
          </a:p>
        </p:txBody>
      </p:sp>
      <p:pic>
        <p:nvPicPr>
          <p:cNvPr id="100" name="Picture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101" name="Title 7"/>
          <p:cNvSpPr txBox="1">
            <a:spLocks/>
          </p:cNvSpPr>
          <p:nvPr/>
        </p:nvSpPr>
        <p:spPr>
          <a:xfrm>
            <a:off x="3672428" y="334391"/>
            <a:ext cx="4847145" cy="106743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3200" dirty="0" smtClean="0">
                <a:cs typeface="B Titr" panose="00000700000000000000" pitchFamily="2" charset="-78"/>
              </a:rPr>
              <a:t>مقايسه پروژه‌هاي اسكو با ساير</a:t>
            </a:r>
          </a:p>
          <a:p>
            <a:pPr algn="ctr" rtl="1">
              <a:lnSpc>
                <a:spcPct val="100000"/>
              </a:lnSpc>
            </a:pPr>
            <a:r>
              <a:rPr lang="fa-IR" sz="3200" dirty="0" smtClean="0">
                <a:cs typeface="B Titr" panose="00000700000000000000" pitchFamily="2" charset="-78"/>
              </a:rPr>
              <a:t>پروژه‌هاي اصلاح مصرف انرژي</a:t>
            </a:r>
            <a:endParaRPr lang="en-US" sz="3200" dirty="0">
              <a:cs typeface="B Titr" panose="00000700000000000000" pitchFamily="2" charset="-78"/>
            </a:endParaRPr>
          </a:p>
        </p:txBody>
      </p:sp>
      <p:pic>
        <p:nvPicPr>
          <p:cNvPr id="102" name="object 22"/>
          <p:cNvPicPr/>
          <p:nvPr/>
        </p:nvPicPr>
        <p:blipFill>
          <a:blip r:embed="rId15" cstate="print"/>
          <a:stretch>
            <a:fillRect/>
          </a:stretch>
        </p:blipFill>
        <p:spPr>
          <a:xfrm>
            <a:off x="311956" y="256504"/>
            <a:ext cx="1489885" cy="109479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4"/>
          <p:cNvGraphicFramePr>
            <a:graphicFrameLocks noGrp="1"/>
          </p:cNvGraphicFramePr>
          <p:nvPr>
            <p:extLst>
              <p:ext uri="{D42A27DB-BD31-4B8C-83A1-F6EECF244321}">
                <p14:modId xmlns:p14="http://schemas.microsoft.com/office/powerpoint/2010/main" val="2649926162"/>
              </p:ext>
            </p:extLst>
          </p:nvPr>
        </p:nvGraphicFramePr>
        <p:xfrm>
          <a:off x="427405" y="2056892"/>
          <a:ext cx="11029944" cy="4195773"/>
        </p:xfrm>
        <a:graphic>
          <a:graphicData uri="http://schemas.openxmlformats.org/drawingml/2006/table">
            <a:tbl>
              <a:tblPr firstRow="1" bandRow="1">
                <a:tableStyleId>{2D5ABB26-0587-4C30-8999-92F81FD0307C}</a:tableStyleId>
              </a:tblPr>
              <a:tblGrid>
                <a:gridCol w="715595">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685800">
                  <a:extLst>
                    <a:ext uri="{9D8B030D-6E8A-4147-A177-3AD203B41FA5}">
                      <a16:colId xmlns:a16="http://schemas.microsoft.com/office/drawing/2014/main" val="20007"/>
                    </a:ext>
                  </a:extLst>
                </a:gridCol>
                <a:gridCol w="533400">
                  <a:extLst>
                    <a:ext uri="{9D8B030D-6E8A-4147-A177-3AD203B41FA5}">
                      <a16:colId xmlns:a16="http://schemas.microsoft.com/office/drawing/2014/main" val="20008"/>
                    </a:ext>
                  </a:extLst>
                </a:gridCol>
                <a:gridCol w="533400">
                  <a:extLst>
                    <a:ext uri="{9D8B030D-6E8A-4147-A177-3AD203B41FA5}">
                      <a16:colId xmlns:a16="http://schemas.microsoft.com/office/drawing/2014/main" val="20009"/>
                    </a:ext>
                  </a:extLst>
                </a:gridCol>
                <a:gridCol w="5437549">
                  <a:extLst>
                    <a:ext uri="{9D8B030D-6E8A-4147-A177-3AD203B41FA5}">
                      <a16:colId xmlns:a16="http://schemas.microsoft.com/office/drawing/2014/main" val="20010"/>
                    </a:ext>
                  </a:extLst>
                </a:gridCol>
              </a:tblGrid>
              <a:tr h="397129">
                <a:tc>
                  <a:txBody>
                    <a:bodyPr/>
                    <a:lstStyle/>
                    <a:p>
                      <a:pPr algn="ctr" rtl="1">
                        <a:lnSpc>
                          <a:spcPct val="100000"/>
                        </a:lnSpc>
                        <a:spcBef>
                          <a:spcPts val="615"/>
                        </a:spcBef>
                      </a:pPr>
                      <a:r>
                        <a:rPr lang="fa-IR" sz="1400" b="1" spc="0" dirty="0" smtClean="0">
                          <a:latin typeface="Arial"/>
                          <a:cs typeface="B Nazanin" panose="00000400000000000000" pitchFamily="2" charset="-78"/>
                        </a:rPr>
                        <a:t>مجارستان</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615"/>
                        </a:spcBef>
                      </a:pPr>
                      <a:r>
                        <a:rPr lang="fa-IR" sz="1400" b="1" spc="0" dirty="0" smtClean="0">
                          <a:latin typeface="Arial"/>
                          <a:cs typeface="B Nazanin" panose="00000400000000000000" pitchFamily="2" charset="-78"/>
                        </a:rPr>
                        <a:t>تركيه</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615"/>
                        </a:spcBef>
                      </a:pPr>
                      <a:r>
                        <a:rPr lang="fa-IR" sz="1400" b="1" spc="0" dirty="0" smtClean="0">
                          <a:latin typeface="Arial"/>
                          <a:cs typeface="B Nazanin" panose="00000400000000000000" pitchFamily="2" charset="-78"/>
                        </a:rPr>
                        <a:t>كره جنوبي</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615"/>
                        </a:spcBef>
                      </a:pPr>
                      <a:r>
                        <a:rPr lang="fa-IR" sz="1400" b="1" spc="0" dirty="0" smtClean="0">
                          <a:latin typeface="Arial"/>
                          <a:cs typeface="B Nazanin" panose="00000400000000000000" pitchFamily="2" charset="-78"/>
                        </a:rPr>
                        <a:t>هند</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marL="635" algn="ctr" rtl="1">
                        <a:lnSpc>
                          <a:spcPct val="100000"/>
                        </a:lnSpc>
                        <a:spcBef>
                          <a:spcPts val="615"/>
                        </a:spcBef>
                      </a:pPr>
                      <a:r>
                        <a:rPr lang="fa-IR" sz="1400" b="1" spc="0" dirty="0" smtClean="0">
                          <a:latin typeface="Arial"/>
                          <a:cs typeface="B Nazanin" panose="00000400000000000000" pitchFamily="2" charset="-78"/>
                        </a:rPr>
                        <a:t>ژاپن</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615"/>
                        </a:spcBef>
                      </a:pPr>
                      <a:r>
                        <a:rPr lang="fa-IR" sz="1400" b="1" spc="0" dirty="0" smtClean="0">
                          <a:latin typeface="Arial"/>
                          <a:cs typeface="B Nazanin" panose="00000400000000000000" pitchFamily="2" charset="-78"/>
                        </a:rPr>
                        <a:t>آمريكا</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615"/>
                        </a:spcBef>
                      </a:pPr>
                      <a:r>
                        <a:rPr lang="fa-IR" sz="1400" b="1" spc="0" dirty="0" smtClean="0">
                          <a:latin typeface="Arial"/>
                          <a:cs typeface="B Nazanin" panose="00000400000000000000" pitchFamily="2" charset="-78"/>
                        </a:rPr>
                        <a:t>آلمان</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615"/>
                        </a:spcBef>
                      </a:pPr>
                      <a:r>
                        <a:rPr lang="fa-IR" sz="1400" b="1" spc="0" dirty="0" smtClean="0">
                          <a:latin typeface="Arial"/>
                          <a:cs typeface="B Nazanin" panose="00000400000000000000" pitchFamily="2" charset="-78"/>
                        </a:rPr>
                        <a:t>مجارستان</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615"/>
                        </a:spcBef>
                      </a:pPr>
                      <a:r>
                        <a:rPr lang="fa-IR" sz="1400" b="1" spc="0" dirty="0" smtClean="0">
                          <a:latin typeface="Arial"/>
                          <a:cs typeface="B Nazanin" panose="00000400000000000000" pitchFamily="2" charset="-78"/>
                        </a:rPr>
                        <a:t>برزيل</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marL="1270" algn="ctr" rtl="1">
                        <a:lnSpc>
                          <a:spcPct val="100000"/>
                        </a:lnSpc>
                        <a:spcBef>
                          <a:spcPts val="615"/>
                        </a:spcBef>
                      </a:pPr>
                      <a:r>
                        <a:rPr lang="fa-IR" sz="1400" b="1" spc="0" dirty="0" smtClean="0">
                          <a:latin typeface="Arial"/>
                          <a:cs typeface="B Nazanin" panose="00000400000000000000" pitchFamily="2" charset="-78"/>
                        </a:rPr>
                        <a:t>چين</a:t>
                      </a:r>
                      <a:endParaRPr sz="1400"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marR="60325" algn="just" rtl="1">
                        <a:lnSpc>
                          <a:spcPct val="100000"/>
                        </a:lnSpc>
                        <a:spcBef>
                          <a:spcPts val="615"/>
                        </a:spcBef>
                      </a:pPr>
                      <a:r>
                        <a:rPr lang="fa-IR" sz="1400" b="1" spc="0" dirty="0" smtClean="0">
                          <a:latin typeface="Arial"/>
                          <a:cs typeface="B Nazanin" panose="00000400000000000000" pitchFamily="2" charset="-78"/>
                        </a:rPr>
                        <a:t>عوامل اصلي موفقيت و توسعه شركت‌هاي خدمات انرژي</a:t>
                      </a:r>
                      <a:endParaRPr sz="1400" b="1" spc="0" dirty="0">
                        <a:latin typeface="Arial"/>
                        <a:cs typeface="B Nazanin" panose="00000400000000000000" pitchFamily="2" charset="-78"/>
                      </a:endParaRPr>
                    </a:p>
                  </a:txBody>
                  <a:tcPr marL="0" marR="0" marT="781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0"/>
                  </a:ext>
                </a:extLst>
              </a:tr>
              <a:tr h="345313">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58419" algn="just" rtl="1">
                        <a:lnSpc>
                          <a:spcPct val="100000"/>
                        </a:lnSpc>
                        <a:spcBef>
                          <a:spcPts val="409"/>
                        </a:spcBef>
                      </a:pPr>
                      <a:r>
                        <a:rPr lang="fa-IR" sz="1400" b="1" spc="0" dirty="0" smtClean="0">
                          <a:latin typeface="Arial"/>
                          <a:cs typeface="B Nazanin" panose="00000400000000000000" pitchFamily="2" charset="-78"/>
                        </a:rPr>
                        <a:t>پتانسيل بزرگ بازار بهينه‌سازي</a:t>
                      </a:r>
                      <a:endParaRPr sz="1400" b="1" spc="0" dirty="0">
                        <a:latin typeface="Arial"/>
                        <a:cs typeface="B Nazanin" panose="00000400000000000000" pitchFamily="2" charset="-78"/>
                      </a:endParaRPr>
                    </a:p>
                  </a:txBody>
                  <a:tcPr marL="0" marR="0" marT="520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1"/>
                  </a:ext>
                </a:extLst>
              </a:tr>
              <a:tr h="345313">
                <a:tc>
                  <a:txBody>
                    <a:bodyPr/>
                    <a:lstStyle/>
                    <a:p>
                      <a:pPr marL="127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57150" algn="just" rtl="1">
                        <a:lnSpc>
                          <a:spcPct val="100000"/>
                        </a:lnSpc>
                        <a:spcBef>
                          <a:spcPts val="415"/>
                        </a:spcBef>
                      </a:pPr>
                      <a:r>
                        <a:rPr lang="fa-IR" sz="1400" b="1" spc="0" dirty="0" smtClean="0">
                          <a:latin typeface="Arial"/>
                          <a:cs typeface="B Nazanin" panose="00000400000000000000" pitchFamily="2" charset="-78"/>
                        </a:rPr>
                        <a:t>پشتيباني‌هاي دولتي و بين‌المللي</a:t>
                      </a:r>
                      <a:endParaRPr sz="1400" b="1" spc="0" dirty="0">
                        <a:latin typeface="Arial"/>
                        <a:cs typeface="B Nazanin" panose="00000400000000000000" pitchFamily="2" charset="-78"/>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2"/>
                  </a:ext>
                </a:extLst>
              </a:tr>
              <a:tr h="345439">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59690" algn="just" rtl="1">
                        <a:lnSpc>
                          <a:spcPct val="100000"/>
                        </a:lnSpc>
                        <a:spcBef>
                          <a:spcPts val="415"/>
                        </a:spcBef>
                      </a:pPr>
                      <a:r>
                        <a:rPr lang="fa-IR" sz="1400" b="1" spc="0" dirty="0" smtClean="0">
                          <a:latin typeface="Arial"/>
                          <a:cs typeface="B Nazanin" panose="00000400000000000000" pitchFamily="2" charset="-78"/>
                        </a:rPr>
                        <a:t>پيشينه خوب و اعتمادسازي</a:t>
                      </a:r>
                      <a:endParaRPr sz="1400" b="1" spc="0" dirty="0">
                        <a:latin typeface="Arial"/>
                        <a:cs typeface="B Nazanin" panose="00000400000000000000" pitchFamily="2" charset="-78"/>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3"/>
                  </a:ext>
                </a:extLst>
              </a:tr>
              <a:tr h="345313">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2230" algn="just" rtl="1">
                        <a:lnSpc>
                          <a:spcPct val="100000"/>
                        </a:lnSpc>
                        <a:spcBef>
                          <a:spcPts val="415"/>
                        </a:spcBef>
                      </a:pPr>
                      <a:r>
                        <a:rPr lang="fa-IR" sz="1400" b="1" spc="0" dirty="0" smtClean="0">
                          <a:latin typeface="Arial"/>
                          <a:cs typeface="B Nazanin" panose="00000400000000000000" pitchFamily="2" charset="-78"/>
                        </a:rPr>
                        <a:t>اطلاع‌</a:t>
                      </a:r>
                      <a:r>
                        <a:rPr lang="fa-IR" sz="1400" b="1" spc="0" baseline="0" dirty="0" smtClean="0">
                          <a:latin typeface="Arial"/>
                          <a:cs typeface="B Nazanin" panose="00000400000000000000" pitchFamily="2" charset="-78"/>
                        </a:rPr>
                        <a:t>رساني، ترويج، آموزش و افزايش آگاهي نسبت به صرفه‌جويي</a:t>
                      </a:r>
                      <a:endParaRPr sz="1400" b="1" spc="0" dirty="0">
                        <a:latin typeface="Arial"/>
                        <a:cs typeface="B Nazanin" panose="00000400000000000000" pitchFamily="2" charset="-78"/>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4"/>
                  </a:ext>
                </a:extLst>
              </a:tr>
              <a:tr h="345313">
                <a:tc>
                  <a:txBody>
                    <a:bodyPr/>
                    <a:lstStyle/>
                    <a:p>
                      <a:pPr marL="127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2540" algn="ctr">
                        <a:lnSpc>
                          <a:spcPct val="100000"/>
                        </a:lnSpc>
                        <a:spcBef>
                          <a:spcPts val="450"/>
                        </a:spcBef>
                      </a:pPr>
                      <a:r>
                        <a:rPr sz="1400" b="1" dirty="0">
                          <a:latin typeface="Times New Roman"/>
                          <a:cs typeface="Times New Roman"/>
                        </a:rPr>
                        <a:t>■</a:t>
                      </a:r>
                      <a:endParaRPr sz="1400">
                        <a:latin typeface="Times New Roman"/>
                        <a:cs typeface="Times New Roman"/>
                      </a:endParaRPr>
                    </a:p>
                  </a:txBody>
                  <a:tcPr marL="0" marR="0" marT="571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2865" algn="just" rtl="1">
                        <a:lnSpc>
                          <a:spcPct val="100000"/>
                        </a:lnSpc>
                        <a:spcBef>
                          <a:spcPts val="415"/>
                        </a:spcBef>
                      </a:pPr>
                      <a:r>
                        <a:rPr lang="fa-IR" sz="1400" b="1" spc="0" dirty="0" smtClean="0">
                          <a:latin typeface="Arial"/>
                          <a:cs typeface="B Nazanin" panose="00000400000000000000" pitchFamily="2" charset="-78"/>
                        </a:rPr>
                        <a:t>اشتياق</a:t>
                      </a:r>
                      <a:r>
                        <a:rPr lang="fa-IR" sz="1400" b="1" spc="0" baseline="0" dirty="0" smtClean="0">
                          <a:latin typeface="Arial"/>
                          <a:cs typeface="B Nazanin" panose="00000400000000000000" pitchFamily="2" charset="-78"/>
                        </a:rPr>
                        <a:t> براي اجراي خدمات جديد و انتقال دانش و فنون پيشرفته</a:t>
                      </a:r>
                      <a:endParaRPr sz="1400" b="1" spc="0" dirty="0">
                        <a:latin typeface="Arial"/>
                        <a:cs typeface="B Nazanin" panose="00000400000000000000" pitchFamily="2" charset="-78"/>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5"/>
                  </a:ext>
                </a:extLst>
              </a:tr>
              <a:tr h="345313">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5"/>
                        </a:spcBef>
                      </a:pPr>
                      <a:r>
                        <a:rPr sz="1400" b="1" dirty="0">
                          <a:latin typeface="Times New Roman"/>
                          <a:cs typeface="Times New Roman"/>
                        </a:rPr>
                        <a:t>■</a:t>
                      </a:r>
                      <a:endParaRPr sz="1400" dirty="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5"/>
                        </a:spcBef>
                      </a:pPr>
                      <a:r>
                        <a:rPr sz="1400" b="1" dirty="0">
                          <a:latin typeface="Times New Roman"/>
                          <a:cs typeface="Times New Roman"/>
                        </a:rPr>
                        <a:t>■</a:t>
                      </a:r>
                      <a:endParaRPr sz="1400" dirty="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0325" algn="just" rtl="1">
                        <a:lnSpc>
                          <a:spcPct val="100000"/>
                        </a:lnSpc>
                        <a:spcBef>
                          <a:spcPts val="420"/>
                        </a:spcBef>
                      </a:pPr>
                      <a:r>
                        <a:rPr lang="fa-IR" sz="1400" b="1" spc="0" dirty="0" smtClean="0">
                          <a:latin typeface="Arial"/>
                          <a:cs typeface="B Nazanin" panose="00000400000000000000" pitchFamily="2" charset="-78"/>
                        </a:rPr>
                        <a:t>تركيب شدن با مكانيزم توسعه</a:t>
                      </a:r>
                      <a:r>
                        <a:rPr lang="fa-IR" sz="1400" b="1" spc="0" baseline="0" dirty="0" smtClean="0">
                          <a:latin typeface="Arial"/>
                          <a:cs typeface="B Nazanin" panose="00000400000000000000" pitchFamily="2" charset="-78"/>
                        </a:rPr>
                        <a:t> پاك</a:t>
                      </a:r>
                      <a:endParaRPr sz="1400" b="1" spc="0" dirty="0">
                        <a:latin typeface="Arial"/>
                        <a:cs typeface="B Nazanin" panose="00000400000000000000" pitchFamily="2" charset="-78"/>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6"/>
                  </a:ext>
                </a:extLst>
              </a:tr>
              <a:tr h="345313">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1594" algn="just" rtl="1">
                        <a:lnSpc>
                          <a:spcPct val="100000"/>
                        </a:lnSpc>
                        <a:spcBef>
                          <a:spcPts val="420"/>
                        </a:spcBef>
                      </a:pPr>
                      <a:r>
                        <a:rPr lang="fa-IR" sz="1400" b="1" spc="0" dirty="0" smtClean="0">
                          <a:latin typeface="Arial"/>
                          <a:cs typeface="B Nazanin" panose="00000400000000000000" pitchFamily="2" charset="-78"/>
                        </a:rPr>
                        <a:t>تخصيص بودجه‌هاي متعدد جهت اجراي پروژه‌</a:t>
                      </a:r>
                      <a:r>
                        <a:rPr lang="fa-IR" sz="1400" b="1" spc="0" baseline="0" dirty="0" smtClean="0">
                          <a:latin typeface="Arial"/>
                          <a:cs typeface="B Nazanin" panose="00000400000000000000" pitchFamily="2" charset="-78"/>
                        </a:rPr>
                        <a:t>هاي بهره‌وري انرژي و تحقيق و توسعه انرژي</a:t>
                      </a:r>
                      <a:endParaRPr sz="1400" b="1" spc="0" dirty="0">
                        <a:latin typeface="Arial"/>
                        <a:cs typeface="B Nazanin" panose="00000400000000000000" pitchFamily="2" charset="-78"/>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7"/>
                  </a:ext>
                </a:extLst>
              </a:tr>
              <a:tr h="345313">
                <a:tc>
                  <a:txBody>
                    <a:bodyPr/>
                    <a:lstStyle/>
                    <a:p>
                      <a:pPr marL="1270"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3500" algn="just" rtl="1">
                        <a:lnSpc>
                          <a:spcPct val="100000"/>
                        </a:lnSpc>
                        <a:spcBef>
                          <a:spcPts val="415"/>
                        </a:spcBef>
                      </a:pPr>
                      <a:r>
                        <a:rPr lang="fa-IR" sz="1400" b="1" spc="0" dirty="0" smtClean="0">
                          <a:latin typeface="Arial"/>
                          <a:cs typeface="B Nazanin" panose="00000400000000000000" pitchFamily="2" charset="-78"/>
                        </a:rPr>
                        <a:t>خصوصي‌سازي معتبر و افزايش متوسط</a:t>
                      </a:r>
                      <a:r>
                        <a:rPr lang="fa-IR" sz="1400" b="1" spc="0" baseline="0" dirty="0" smtClean="0">
                          <a:latin typeface="Arial"/>
                          <a:cs typeface="B Nazanin" panose="00000400000000000000" pitchFamily="2" charset="-78"/>
                        </a:rPr>
                        <a:t> هزينه انرژي و تغيير سبد سوختي</a:t>
                      </a:r>
                      <a:endParaRPr sz="1400" b="1" spc="0" dirty="0">
                        <a:latin typeface="Arial"/>
                        <a:cs typeface="B Nazanin" panose="00000400000000000000" pitchFamily="2" charset="-78"/>
                      </a:endParaRPr>
                    </a:p>
                  </a:txBody>
                  <a:tcPr marL="0" marR="0" marT="527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8"/>
                  </a:ext>
                </a:extLst>
              </a:tr>
              <a:tr h="345313">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2230" algn="just" rtl="1">
                        <a:lnSpc>
                          <a:spcPct val="100000"/>
                        </a:lnSpc>
                        <a:spcBef>
                          <a:spcPts val="420"/>
                        </a:spcBef>
                      </a:pPr>
                      <a:r>
                        <a:rPr lang="fa-IR" sz="1400" b="1" spc="0" dirty="0" smtClean="0">
                          <a:latin typeface="Arial"/>
                          <a:cs typeface="B Nazanin" panose="00000400000000000000" pitchFamily="2" charset="-78"/>
                        </a:rPr>
                        <a:t>ايجادسوپراسكو به‌عنوان مركز ضمانت براي شركت‌هاي</a:t>
                      </a:r>
                      <a:r>
                        <a:rPr lang="fa-IR" sz="1400" b="1" spc="0" baseline="0" dirty="0" smtClean="0">
                          <a:latin typeface="Arial"/>
                          <a:cs typeface="B Nazanin" panose="00000400000000000000" pitchFamily="2" charset="-78"/>
                        </a:rPr>
                        <a:t> خدمات انرژي</a:t>
                      </a:r>
                      <a:endParaRPr sz="1400" b="1" spc="0" dirty="0">
                        <a:latin typeface="Arial"/>
                        <a:cs typeface="B Nazanin" panose="00000400000000000000" pitchFamily="2" charset="-78"/>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9"/>
                  </a:ext>
                </a:extLst>
              </a:tr>
              <a:tr h="345376">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2540"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57150" algn="just" rtl="1">
                        <a:lnSpc>
                          <a:spcPct val="100000"/>
                        </a:lnSpc>
                        <a:spcBef>
                          <a:spcPts val="420"/>
                        </a:spcBef>
                      </a:pPr>
                      <a:r>
                        <a:rPr lang="fa-IR" sz="1400" b="1" spc="0" dirty="0" smtClean="0">
                          <a:latin typeface="Arial"/>
                          <a:cs typeface="B Nazanin" panose="00000400000000000000" pitchFamily="2" charset="-78"/>
                        </a:rPr>
                        <a:t>تدوين روش‌ها</a:t>
                      </a:r>
                      <a:r>
                        <a:rPr lang="fa-IR" sz="1400" b="1" spc="0" baseline="0" dirty="0" smtClean="0">
                          <a:latin typeface="Arial"/>
                          <a:cs typeface="B Nazanin" panose="00000400000000000000" pitchFamily="2" charset="-78"/>
                        </a:rPr>
                        <a:t> و اسناد استاندارد براي قراردادها</a:t>
                      </a:r>
                      <a:endParaRPr sz="1400" b="1" spc="0" dirty="0">
                        <a:latin typeface="Arial"/>
                        <a:cs typeface="B Nazanin" panose="00000400000000000000" pitchFamily="2" charset="-78"/>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10"/>
                  </a:ext>
                </a:extLst>
              </a:tr>
              <a:tr h="345325">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2540"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2540" algn="ctr">
                        <a:lnSpc>
                          <a:spcPct val="100000"/>
                        </a:lnSpc>
                        <a:spcBef>
                          <a:spcPts val="455"/>
                        </a:spcBef>
                      </a:pPr>
                      <a:r>
                        <a:rPr sz="1400" b="1" dirty="0">
                          <a:latin typeface="Times New Roman"/>
                          <a:cs typeface="Times New Roman"/>
                        </a:rPr>
                        <a:t>■</a:t>
                      </a:r>
                      <a:endParaRPr sz="1400">
                        <a:latin typeface="Times New Roman"/>
                        <a:cs typeface="Times New Roman"/>
                      </a:endParaRPr>
                    </a:p>
                  </a:txBody>
                  <a:tcPr marL="0" marR="0" marT="577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3500" algn="just" rtl="1">
                        <a:lnSpc>
                          <a:spcPct val="100000"/>
                        </a:lnSpc>
                        <a:spcBef>
                          <a:spcPts val="420"/>
                        </a:spcBef>
                      </a:pPr>
                      <a:r>
                        <a:rPr lang="fa-IR" sz="1400" b="1" spc="0" dirty="0" smtClean="0">
                          <a:latin typeface="Arial"/>
                          <a:cs typeface="B Nazanin" panose="00000400000000000000" pitchFamily="2" charset="-78"/>
                        </a:rPr>
                        <a:t>درنظر گرفتن تسهيلات</a:t>
                      </a:r>
                      <a:r>
                        <a:rPr lang="fa-IR" sz="1400" b="1" spc="0" baseline="0" dirty="0" smtClean="0">
                          <a:latin typeface="Arial"/>
                          <a:cs typeface="B Nazanin" panose="00000400000000000000" pitchFamily="2" charset="-78"/>
                        </a:rPr>
                        <a:t> براي جايگزيني تجهيزات قديمي و بهينه‌سازي مصرف انرژي</a:t>
                      </a:r>
                      <a:endParaRPr sz="1400" b="1" spc="0" dirty="0">
                        <a:latin typeface="Arial"/>
                        <a:cs typeface="B Nazanin" panose="00000400000000000000" pitchFamily="2" charset="-78"/>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11"/>
                  </a:ext>
                </a:extLst>
              </a:tr>
            </a:tbl>
          </a:graphicData>
        </a:graphic>
      </p:graphicFrame>
      <p:sp>
        <p:nvSpPr>
          <p:cNvPr id="6" name="object 7"/>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8</a:t>
            </a:r>
            <a:endParaRPr sz="1200" b="1" dirty="0">
              <a:latin typeface="Calibri"/>
              <a:cs typeface="B Nazanin" panose="00000400000000000000" pitchFamily="2" charset="-78"/>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8" name="Title 7"/>
          <p:cNvSpPr txBox="1">
            <a:spLocks/>
          </p:cNvSpPr>
          <p:nvPr/>
        </p:nvSpPr>
        <p:spPr>
          <a:xfrm>
            <a:off x="2895399" y="363770"/>
            <a:ext cx="6093956" cy="10840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3200" dirty="0" smtClean="0">
                <a:cs typeface="B Titr" panose="00000700000000000000" pitchFamily="2" charset="-78"/>
              </a:rPr>
              <a:t>عوامل موفقيت و توسعه</a:t>
            </a:r>
          </a:p>
          <a:p>
            <a:pPr algn="ctr" rtl="1">
              <a:lnSpc>
                <a:spcPct val="100000"/>
              </a:lnSpc>
            </a:pPr>
            <a:r>
              <a:rPr lang="fa-IR" sz="3200" dirty="0" smtClean="0">
                <a:cs typeface="B Titr" panose="00000700000000000000" pitchFamily="2" charset="-78"/>
              </a:rPr>
              <a:t>شركت‌هاي خدمات انرژي در دنيا</a:t>
            </a:r>
            <a:endParaRPr lang="en-US" sz="3200" dirty="0">
              <a:cs typeface="B Titr" panose="00000700000000000000" pitchFamily="2" charset="-78"/>
            </a:endParaRPr>
          </a:p>
        </p:txBody>
      </p:sp>
      <p:pic>
        <p:nvPicPr>
          <p:cNvPr id="9" name="object 22"/>
          <p:cNvPicPr/>
          <p:nvPr/>
        </p:nvPicPr>
        <p:blipFill>
          <a:blip r:embed="rId3" cstate="print"/>
          <a:stretch>
            <a:fillRect/>
          </a:stretch>
        </p:blipFill>
        <p:spPr>
          <a:xfrm>
            <a:off x="228600" y="228600"/>
            <a:ext cx="1489885" cy="1094797"/>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4"/>
          <p:cNvGraphicFramePr>
            <a:graphicFrameLocks noGrp="1"/>
          </p:cNvGraphicFramePr>
          <p:nvPr>
            <p:extLst>
              <p:ext uri="{D42A27DB-BD31-4B8C-83A1-F6EECF244321}">
                <p14:modId xmlns:p14="http://schemas.microsoft.com/office/powerpoint/2010/main" val="1342849265"/>
              </p:ext>
            </p:extLst>
          </p:nvPr>
        </p:nvGraphicFramePr>
        <p:xfrm>
          <a:off x="324472" y="2033651"/>
          <a:ext cx="11341732" cy="4001093"/>
        </p:xfrm>
        <a:graphic>
          <a:graphicData uri="http://schemas.openxmlformats.org/drawingml/2006/table">
            <a:tbl>
              <a:tblPr firstRow="1" bandRow="1">
                <a:tableStyleId>{2D5ABB26-0587-4C30-8999-92F81FD0307C}</a:tableStyleId>
              </a:tblPr>
              <a:tblGrid>
                <a:gridCol w="742328">
                  <a:extLst>
                    <a:ext uri="{9D8B030D-6E8A-4147-A177-3AD203B41FA5}">
                      <a16:colId xmlns:a16="http://schemas.microsoft.com/office/drawing/2014/main" val="20000"/>
                    </a:ext>
                  </a:extLst>
                </a:gridCol>
                <a:gridCol w="539102">
                  <a:extLst>
                    <a:ext uri="{9D8B030D-6E8A-4147-A177-3AD203B41FA5}">
                      <a16:colId xmlns:a16="http://schemas.microsoft.com/office/drawing/2014/main" val="20001"/>
                    </a:ext>
                  </a:extLst>
                </a:gridCol>
                <a:gridCol w="680098">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gridCol w="685800">
                  <a:extLst>
                    <a:ext uri="{9D8B030D-6E8A-4147-A177-3AD203B41FA5}">
                      <a16:colId xmlns:a16="http://schemas.microsoft.com/office/drawing/2014/main" val="20007"/>
                    </a:ext>
                  </a:extLst>
                </a:gridCol>
                <a:gridCol w="457200">
                  <a:extLst>
                    <a:ext uri="{9D8B030D-6E8A-4147-A177-3AD203B41FA5}">
                      <a16:colId xmlns:a16="http://schemas.microsoft.com/office/drawing/2014/main" val="20008"/>
                    </a:ext>
                  </a:extLst>
                </a:gridCol>
                <a:gridCol w="304800">
                  <a:extLst>
                    <a:ext uri="{9D8B030D-6E8A-4147-A177-3AD203B41FA5}">
                      <a16:colId xmlns:a16="http://schemas.microsoft.com/office/drawing/2014/main" val="20009"/>
                    </a:ext>
                  </a:extLst>
                </a:gridCol>
                <a:gridCol w="5722604">
                  <a:extLst>
                    <a:ext uri="{9D8B030D-6E8A-4147-A177-3AD203B41FA5}">
                      <a16:colId xmlns:a16="http://schemas.microsoft.com/office/drawing/2014/main" val="20010"/>
                    </a:ext>
                  </a:extLst>
                </a:gridCol>
              </a:tblGrid>
              <a:tr h="365760">
                <a:tc>
                  <a:txBody>
                    <a:bodyPr/>
                    <a:lstStyle/>
                    <a:p>
                      <a:pPr algn="ctr" rtl="1">
                        <a:lnSpc>
                          <a:spcPct val="100000"/>
                        </a:lnSpc>
                        <a:spcBef>
                          <a:spcPts val="495"/>
                        </a:spcBef>
                      </a:pPr>
                      <a:r>
                        <a:rPr lang="fa-IR" sz="1400" b="1" dirty="0" smtClean="0">
                          <a:latin typeface="Arial"/>
                          <a:cs typeface="B Nazanin" panose="00000400000000000000" pitchFamily="2" charset="-78"/>
                        </a:rPr>
                        <a:t>بلغارستان</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495"/>
                        </a:spcBef>
                      </a:pPr>
                      <a:r>
                        <a:rPr lang="fa-IR" sz="1400" b="1" dirty="0" smtClean="0">
                          <a:latin typeface="Arial"/>
                          <a:cs typeface="B Nazanin" panose="00000400000000000000" pitchFamily="2" charset="-78"/>
                        </a:rPr>
                        <a:t>تركيه</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495"/>
                        </a:spcBef>
                      </a:pPr>
                      <a:r>
                        <a:rPr lang="fa-IR" sz="1400" b="1" dirty="0" smtClean="0">
                          <a:latin typeface="Arial"/>
                          <a:cs typeface="B Nazanin" panose="00000400000000000000" pitchFamily="2" charset="-78"/>
                        </a:rPr>
                        <a:t>كره جنوبي</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marL="131445" algn="r" rtl="1">
                        <a:lnSpc>
                          <a:spcPct val="100000"/>
                        </a:lnSpc>
                        <a:spcBef>
                          <a:spcPts val="495"/>
                        </a:spcBef>
                      </a:pPr>
                      <a:r>
                        <a:rPr lang="fa-IR" sz="1400" b="1" dirty="0" smtClean="0">
                          <a:latin typeface="Arial"/>
                          <a:cs typeface="B Nazanin" panose="00000400000000000000" pitchFamily="2" charset="-78"/>
                        </a:rPr>
                        <a:t>هند</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495"/>
                        </a:spcBef>
                      </a:pPr>
                      <a:r>
                        <a:rPr lang="fa-IR" sz="1400" b="1" dirty="0" smtClean="0">
                          <a:latin typeface="Arial"/>
                          <a:cs typeface="B Nazanin" panose="00000400000000000000" pitchFamily="2" charset="-78"/>
                        </a:rPr>
                        <a:t>ژاپن</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495"/>
                        </a:spcBef>
                      </a:pPr>
                      <a:r>
                        <a:rPr lang="fa-IR" sz="1400" b="1" dirty="0" smtClean="0">
                          <a:latin typeface="Arial"/>
                          <a:cs typeface="B Nazanin" panose="00000400000000000000" pitchFamily="2" charset="-78"/>
                        </a:rPr>
                        <a:t>آمريكا</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495"/>
                        </a:spcBef>
                      </a:pPr>
                      <a:r>
                        <a:rPr lang="fa-IR" sz="1400" b="1" spc="-50" dirty="0" smtClean="0">
                          <a:latin typeface="Arial"/>
                          <a:cs typeface="B Nazanin" panose="00000400000000000000" pitchFamily="2" charset="-78"/>
                        </a:rPr>
                        <a:t>آلمان</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495"/>
                        </a:spcBef>
                      </a:pPr>
                      <a:r>
                        <a:rPr lang="fa-IR" sz="1400" b="1" dirty="0" smtClean="0">
                          <a:latin typeface="Arial"/>
                          <a:cs typeface="B Nazanin" panose="00000400000000000000" pitchFamily="2" charset="-78"/>
                        </a:rPr>
                        <a:t>مجارستان</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algn="ctr" rtl="1">
                        <a:lnSpc>
                          <a:spcPct val="100000"/>
                        </a:lnSpc>
                        <a:spcBef>
                          <a:spcPts val="495"/>
                        </a:spcBef>
                      </a:pPr>
                      <a:r>
                        <a:rPr lang="fa-IR" sz="1400" b="1" dirty="0" smtClean="0">
                          <a:latin typeface="Arial"/>
                          <a:cs typeface="B Nazanin" panose="00000400000000000000" pitchFamily="2" charset="-78"/>
                        </a:rPr>
                        <a:t>برزيل</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marL="1270" algn="ctr" rtl="1">
                        <a:lnSpc>
                          <a:spcPct val="100000"/>
                        </a:lnSpc>
                        <a:spcBef>
                          <a:spcPts val="495"/>
                        </a:spcBef>
                      </a:pPr>
                      <a:r>
                        <a:rPr lang="fa-IR" sz="1400" b="1" dirty="0" smtClean="0">
                          <a:latin typeface="Arial"/>
                          <a:cs typeface="B Nazanin" panose="00000400000000000000" pitchFamily="2" charset="-78"/>
                        </a:rPr>
                        <a:t>چين</a:t>
                      </a:r>
                      <a:endParaRPr sz="1400" b="1"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tc>
                  <a:txBody>
                    <a:bodyPr/>
                    <a:lstStyle/>
                    <a:p>
                      <a:pPr marR="67310" algn="just" rtl="1">
                        <a:lnSpc>
                          <a:spcPct val="100000"/>
                        </a:lnSpc>
                        <a:spcBef>
                          <a:spcPts val="495"/>
                        </a:spcBef>
                      </a:pPr>
                      <a:r>
                        <a:rPr lang="fa-IR" sz="1400" b="1" spc="0" dirty="0" smtClean="0">
                          <a:latin typeface="Arial"/>
                          <a:cs typeface="B Nazanin" panose="00000400000000000000" pitchFamily="2" charset="-78"/>
                        </a:rPr>
                        <a:t>موانع</a:t>
                      </a:r>
                      <a:r>
                        <a:rPr lang="fa-IR" sz="1400" b="1" spc="0" baseline="0" dirty="0" smtClean="0">
                          <a:latin typeface="Arial"/>
                          <a:cs typeface="B Nazanin" panose="00000400000000000000" pitchFamily="2" charset="-78"/>
                        </a:rPr>
                        <a:t> و مشكلات اصلي توسعه شركت‌هاي خدمات انرژي</a:t>
                      </a:r>
                      <a:endParaRPr sz="1400" b="1" spc="0"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0"/>
                  </a:ext>
                </a:extLst>
              </a:tr>
              <a:tr h="365760">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270"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63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4769" algn="just" rtl="1">
                        <a:lnSpc>
                          <a:spcPct val="100000"/>
                        </a:lnSpc>
                        <a:spcBef>
                          <a:spcPts val="490"/>
                        </a:spcBef>
                      </a:pPr>
                      <a:r>
                        <a:rPr lang="fa-IR" sz="1400" b="1" spc="0" dirty="0" smtClean="0">
                          <a:latin typeface="Arial"/>
                          <a:cs typeface="B Nazanin" panose="00000400000000000000" pitchFamily="2" charset="-78"/>
                        </a:rPr>
                        <a:t>مشكلات</a:t>
                      </a:r>
                      <a:r>
                        <a:rPr lang="fa-IR" sz="1400" b="1" spc="0" baseline="0" dirty="0" smtClean="0">
                          <a:latin typeface="Arial"/>
                          <a:cs typeface="B Nazanin" panose="00000400000000000000" pitchFamily="2" charset="-78"/>
                        </a:rPr>
                        <a:t> دستيابي به تأمين مالي پروژه</a:t>
                      </a:r>
                      <a:endParaRPr sz="1400" b="1" spc="0" dirty="0">
                        <a:latin typeface="Arial"/>
                        <a:cs typeface="B Nazanin" panose="00000400000000000000" pitchFamily="2" charset="-78"/>
                      </a:endParaRPr>
                    </a:p>
                  </a:txBody>
                  <a:tcPr marL="0" marR="0" marT="622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1"/>
                  </a:ext>
                </a:extLst>
              </a:tr>
              <a:tr h="365759">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63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6040" algn="just" rtl="1">
                        <a:lnSpc>
                          <a:spcPct val="100000"/>
                        </a:lnSpc>
                        <a:spcBef>
                          <a:spcPts val="495"/>
                        </a:spcBef>
                      </a:pPr>
                      <a:r>
                        <a:rPr lang="fa-IR" sz="1400" b="1" spc="0" dirty="0" smtClean="0">
                          <a:latin typeface="Arial"/>
                          <a:cs typeface="B Nazanin" panose="00000400000000000000" pitchFamily="2" charset="-78"/>
                        </a:rPr>
                        <a:t>نبود</a:t>
                      </a:r>
                      <a:r>
                        <a:rPr lang="fa-IR" sz="1400" b="1" spc="0" baseline="0" dirty="0" smtClean="0">
                          <a:latin typeface="Arial"/>
                          <a:cs typeface="B Nazanin" panose="00000400000000000000" pitchFamily="2" charset="-78"/>
                        </a:rPr>
                        <a:t> مديريت ريسك و نبود مرجع حل اختلاف</a:t>
                      </a:r>
                      <a:endParaRPr sz="1400" b="1" spc="0"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2"/>
                  </a:ext>
                </a:extLst>
              </a:tr>
              <a:tr h="365760">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270"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63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4135" algn="just" rtl="1">
                        <a:lnSpc>
                          <a:spcPct val="100000"/>
                        </a:lnSpc>
                        <a:spcBef>
                          <a:spcPts val="495"/>
                        </a:spcBef>
                      </a:pPr>
                      <a:r>
                        <a:rPr lang="fa-IR" sz="1400" b="1" spc="0" dirty="0" smtClean="0">
                          <a:latin typeface="Arial"/>
                          <a:cs typeface="B Nazanin" panose="00000400000000000000" pitchFamily="2" charset="-78"/>
                        </a:rPr>
                        <a:t>توجه</a:t>
                      </a:r>
                      <a:r>
                        <a:rPr lang="fa-IR" sz="1400" b="1" spc="0" baseline="0" dirty="0" smtClean="0">
                          <a:latin typeface="Arial"/>
                          <a:cs typeface="B Nazanin" panose="00000400000000000000" pitchFamily="2" charset="-78"/>
                        </a:rPr>
                        <a:t> مديران به فعليت‌هاي زرود بازده با نتيجه‌گيري در زمان مديريت خود</a:t>
                      </a:r>
                      <a:endParaRPr sz="1400" b="1" spc="0"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3"/>
                  </a:ext>
                </a:extLst>
              </a:tr>
              <a:tr h="365760">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270"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270"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270"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905" algn="ctr">
                        <a:lnSpc>
                          <a:spcPct val="100000"/>
                        </a:lnSpc>
                        <a:spcBef>
                          <a:spcPts val="530"/>
                        </a:spcBef>
                      </a:pPr>
                      <a:r>
                        <a:rPr sz="1400" b="1" dirty="0">
                          <a:latin typeface="Times New Roman"/>
                          <a:cs typeface="Times New Roman"/>
                        </a:rPr>
                        <a:t>■</a:t>
                      </a:r>
                      <a:endParaRPr sz="1400">
                        <a:latin typeface="Times New Roman"/>
                        <a:cs typeface="Times New Roman"/>
                      </a:endParaRPr>
                    </a:p>
                  </a:txBody>
                  <a:tcPr marL="0" marR="0" marT="673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5405" algn="just" rtl="1">
                        <a:lnSpc>
                          <a:spcPct val="100000"/>
                        </a:lnSpc>
                        <a:spcBef>
                          <a:spcPts val="495"/>
                        </a:spcBef>
                      </a:pPr>
                      <a:r>
                        <a:rPr lang="fa-IR" sz="1400" b="1" spc="0" dirty="0" smtClean="0">
                          <a:latin typeface="Arial"/>
                          <a:cs typeface="B Nazanin" panose="00000400000000000000" pitchFamily="2" charset="-78"/>
                        </a:rPr>
                        <a:t>عدم‌</a:t>
                      </a:r>
                      <a:r>
                        <a:rPr lang="fa-IR" sz="1400" b="1" spc="0" baseline="0" dirty="0" smtClean="0">
                          <a:latin typeface="Arial"/>
                          <a:cs typeface="B Nazanin" panose="00000400000000000000" pitchFamily="2" charset="-78"/>
                        </a:rPr>
                        <a:t>آشنايي مردم و صنايع و بانك‌ها (بالا بودن نرخ بهره) با شركت‌هاي خدمات انرژي</a:t>
                      </a:r>
                      <a:endParaRPr sz="1400" b="1" spc="0"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4"/>
                  </a:ext>
                </a:extLst>
              </a:tr>
              <a:tr h="328550">
                <a:tc>
                  <a:txBody>
                    <a:bodyPr/>
                    <a:lstStyle/>
                    <a:p>
                      <a:pPr marL="1905" algn="ctr">
                        <a:lnSpc>
                          <a:spcPct val="100000"/>
                        </a:lnSpc>
                        <a:spcBef>
                          <a:spcPts val="1025"/>
                        </a:spcBef>
                      </a:pPr>
                      <a:r>
                        <a:rPr sz="1400" b="1" dirty="0">
                          <a:latin typeface="Times New Roman"/>
                          <a:cs typeface="Times New Roman"/>
                        </a:rPr>
                        <a:t>■</a:t>
                      </a:r>
                      <a:endParaRPr sz="1400">
                        <a:latin typeface="Times New Roman"/>
                        <a:cs typeface="Times New Roman"/>
                      </a:endParaRPr>
                    </a:p>
                  </a:txBody>
                  <a:tcPr marL="0" marR="0" marT="130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1025"/>
                        </a:spcBef>
                      </a:pPr>
                      <a:r>
                        <a:rPr sz="1400" b="1" dirty="0">
                          <a:latin typeface="Times New Roman"/>
                          <a:cs typeface="Times New Roman"/>
                        </a:rPr>
                        <a:t>■</a:t>
                      </a:r>
                      <a:endParaRPr sz="1400">
                        <a:latin typeface="Times New Roman"/>
                        <a:cs typeface="Times New Roman"/>
                      </a:endParaRPr>
                    </a:p>
                  </a:txBody>
                  <a:tcPr marL="0" marR="0" marT="130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905" algn="ctr">
                        <a:lnSpc>
                          <a:spcPct val="100000"/>
                        </a:lnSpc>
                        <a:spcBef>
                          <a:spcPts val="1025"/>
                        </a:spcBef>
                      </a:pPr>
                      <a:r>
                        <a:rPr sz="1400" b="1" dirty="0">
                          <a:latin typeface="Times New Roman"/>
                          <a:cs typeface="Times New Roman"/>
                        </a:rPr>
                        <a:t>■</a:t>
                      </a:r>
                      <a:endParaRPr sz="1400">
                        <a:latin typeface="Times New Roman"/>
                        <a:cs typeface="Times New Roman"/>
                      </a:endParaRPr>
                    </a:p>
                  </a:txBody>
                  <a:tcPr marL="0" marR="0" marT="130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9850" algn="just" rtl="1">
                        <a:lnSpc>
                          <a:spcPct val="100000"/>
                        </a:lnSpc>
                      </a:pPr>
                      <a:r>
                        <a:rPr lang="fa-IR" sz="1400" b="1" spc="0" dirty="0" smtClean="0">
                          <a:latin typeface="Arial"/>
                          <a:cs typeface="B Nazanin" panose="00000400000000000000" pitchFamily="2" charset="-78"/>
                        </a:rPr>
                        <a:t>كمبود</a:t>
                      </a:r>
                      <a:r>
                        <a:rPr lang="fa-IR" sz="1400" b="1" spc="0" baseline="0" dirty="0" smtClean="0">
                          <a:latin typeface="Arial"/>
                          <a:cs typeface="B Nazanin" panose="00000400000000000000" pitchFamily="2" charset="-78"/>
                        </a:rPr>
                        <a:t> تجربه شركت‌هاي خدمات انرژي در زمينه ارائه پيشنهاد پروژه به مؤسسات مالي و دولتي</a:t>
                      </a:r>
                      <a:endParaRPr sz="1400" b="1" spc="0" dirty="0">
                        <a:latin typeface="Arial"/>
                        <a:cs typeface="B Nazanin" panose="00000400000000000000" pitchFamily="2" charset="-78"/>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5"/>
                  </a:ext>
                </a:extLst>
              </a:tr>
              <a:tr h="365759">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905"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9215" algn="just" rtl="1">
                        <a:lnSpc>
                          <a:spcPct val="100000"/>
                        </a:lnSpc>
                        <a:spcBef>
                          <a:spcPts val="495"/>
                        </a:spcBef>
                      </a:pPr>
                      <a:r>
                        <a:rPr lang="fa-IR" sz="1400" b="1" spc="0" dirty="0" smtClean="0">
                          <a:latin typeface="Arial"/>
                          <a:cs typeface="B Nazanin" panose="00000400000000000000" pitchFamily="2" charset="-78"/>
                        </a:rPr>
                        <a:t>عدم‌واگذاري پروژه‌هاي دولتي در شكل قراردادهاي مبتني‌بر عملكرد انرژي</a:t>
                      </a:r>
                      <a:endParaRPr sz="1400" b="1" spc="0"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6"/>
                  </a:ext>
                </a:extLst>
              </a:tr>
              <a:tr h="365760">
                <a:tc>
                  <a:txBody>
                    <a:bodyPr/>
                    <a:lstStyle/>
                    <a:p>
                      <a:pPr marL="1905"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270"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905"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2865" algn="just" rtl="1">
                        <a:lnSpc>
                          <a:spcPct val="100000"/>
                        </a:lnSpc>
                        <a:spcBef>
                          <a:spcPts val="495"/>
                        </a:spcBef>
                      </a:pPr>
                      <a:r>
                        <a:rPr lang="fa-IR" sz="1400" b="1" spc="0" dirty="0" smtClean="0">
                          <a:latin typeface="Arial"/>
                          <a:cs typeface="B Nazanin" panose="00000400000000000000" pitchFamily="2" charset="-78"/>
                        </a:rPr>
                        <a:t>عدم‌وجود اطلاعات پايه، استانداردها و دستورالعمل‌هاي</a:t>
                      </a:r>
                      <a:r>
                        <a:rPr lang="fa-IR" sz="1400" b="1" spc="0" baseline="0" dirty="0" smtClean="0">
                          <a:latin typeface="Arial"/>
                          <a:cs typeface="B Nazanin" panose="00000400000000000000" pitchFamily="2" charset="-78"/>
                        </a:rPr>
                        <a:t> شفاف در زمينه بهره‌وري انرژي</a:t>
                      </a:r>
                      <a:endParaRPr sz="1400" b="1" spc="0" dirty="0">
                        <a:latin typeface="Arial"/>
                        <a:cs typeface="B Nazanin" panose="00000400000000000000" pitchFamily="2" charset="-78"/>
                      </a:endParaRPr>
                    </a:p>
                  </a:txBody>
                  <a:tcPr marL="0" marR="0" marT="62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7"/>
                  </a:ext>
                </a:extLst>
              </a:tr>
              <a:tr h="365759">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270"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905"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2865" algn="just" rtl="1">
                        <a:lnSpc>
                          <a:spcPct val="100000"/>
                        </a:lnSpc>
                        <a:spcBef>
                          <a:spcPts val="500"/>
                        </a:spcBef>
                      </a:pPr>
                      <a:r>
                        <a:rPr lang="fa-IR" sz="1400" b="1" spc="0" dirty="0" smtClean="0">
                          <a:latin typeface="Arial"/>
                          <a:cs typeface="B Nazanin" panose="00000400000000000000" pitchFamily="2" charset="-78"/>
                        </a:rPr>
                        <a:t>بوروكراسي زمان‌بَر در مورد قراردادهاي دولتي</a:t>
                      </a:r>
                      <a:endParaRPr sz="1400" b="1" spc="0" dirty="0">
                        <a:latin typeface="Arial"/>
                        <a:cs typeface="B Nazanin" panose="00000400000000000000" pitchFamily="2" charset="-78"/>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8"/>
                  </a:ext>
                </a:extLst>
              </a:tr>
              <a:tr h="365721">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270"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270"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L="1905"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2DEEE"/>
                    </a:solidFill>
                  </a:tcPr>
                </a:tc>
                <a:tc>
                  <a:txBody>
                    <a:bodyPr/>
                    <a:lstStyle/>
                    <a:p>
                      <a:pPr marR="62230" algn="just" rtl="1">
                        <a:lnSpc>
                          <a:spcPct val="100000"/>
                        </a:lnSpc>
                        <a:spcBef>
                          <a:spcPts val="500"/>
                        </a:spcBef>
                      </a:pPr>
                      <a:r>
                        <a:rPr lang="fa-IR" sz="1400" b="1" spc="0" dirty="0" smtClean="0">
                          <a:latin typeface="Arial"/>
                          <a:cs typeface="B Nazanin" panose="00000400000000000000" pitchFamily="2" charset="-78"/>
                        </a:rPr>
                        <a:t>سياست‌هاي نامعلوم در آزادسازي بازار انرژي</a:t>
                      </a:r>
                      <a:endParaRPr sz="1400" b="1" spc="0" dirty="0">
                        <a:latin typeface="Arial"/>
                        <a:cs typeface="B Nazanin" panose="00000400000000000000" pitchFamily="2" charset="-78"/>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09"/>
                  </a:ext>
                </a:extLst>
              </a:tr>
              <a:tr h="365760">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270"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L="1270" algn="ctr">
                        <a:lnSpc>
                          <a:spcPct val="100000"/>
                        </a:lnSpc>
                        <a:spcBef>
                          <a:spcPts val="535"/>
                        </a:spcBef>
                      </a:pPr>
                      <a:r>
                        <a:rPr sz="1400" b="1" dirty="0">
                          <a:latin typeface="Times New Roman"/>
                          <a:cs typeface="Times New Roman"/>
                        </a:rPr>
                        <a:t>■</a:t>
                      </a:r>
                      <a:endParaRPr sz="1400">
                        <a:latin typeface="Times New Roman"/>
                        <a:cs typeface="Times New Roman"/>
                      </a:endParaRPr>
                    </a:p>
                  </a:txBody>
                  <a:tcPr marL="0" marR="0" marT="679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a:lnSpc>
                          <a:spcPct val="100000"/>
                        </a:lnSpc>
                      </a:pP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AEEF7"/>
                    </a:solidFill>
                  </a:tcPr>
                </a:tc>
                <a:tc>
                  <a:txBody>
                    <a:bodyPr/>
                    <a:lstStyle/>
                    <a:p>
                      <a:pPr marR="67945" algn="just" rtl="1">
                        <a:lnSpc>
                          <a:spcPct val="100000"/>
                        </a:lnSpc>
                        <a:spcBef>
                          <a:spcPts val="500"/>
                        </a:spcBef>
                      </a:pPr>
                      <a:r>
                        <a:rPr lang="fa-IR" sz="1400" b="1" spc="0" dirty="0" smtClean="0">
                          <a:latin typeface="Arial"/>
                          <a:cs typeface="B Nazanin" panose="00000400000000000000" pitchFamily="2" charset="-78"/>
                        </a:rPr>
                        <a:t>پيشينه بد در</a:t>
                      </a:r>
                      <a:r>
                        <a:rPr lang="fa-IR" sz="1400" b="1" spc="0" baseline="0" dirty="0" smtClean="0">
                          <a:latin typeface="Arial"/>
                          <a:cs typeface="B Nazanin" panose="00000400000000000000" pitchFamily="2" charset="-78"/>
                        </a:rPr>
                        <a:t> اجراي قراردادهاي مبتني‌بر عملكرد انرژي</a:t>
                      </a:r>
                      <a:endParaRPr sz="1400" b="1" spc="0" dirty="0">
                        <a:latin typeface="Arial"/>
                        <a:cs typeface="B Nazanin" panose="00000400000000000000" pitchFamily="2" charset="-78"/>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B9BD4"/>
                    </a:solidFill>
                  </a:tcPr>
                </a:tc>
                <a:extLst>
                  <a:ext uri="{0D108BD9-81ED-4DB2-BD59-A6C34878D82A}">
                    <a16:rowId xmlns:a16="http://schemas.microsoft.com/office/drawing/2014/main" val="10010"/>
                  </a:ext>
                </a:extLst>
              </a:tr>
            </a:tbl>
          </a:graphicData>
        </a:graphic>
      </p:graphicFrame>
      <p:sp>
        <p:nvSpPr>
          <p:cNvPr id="6" name="object 7"/>
          <p:cNvSpPr txBox="1"/>
          <p:nvPr/>
        </p:nvSpPr>
        <p:spPr>
          <a:xfrm>
            <a:off x="11658600" y="6464985"/>
            <a:ext cx="1536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9</a:t>
            </a:r>
            <a:endParaRPr sz="1200" b="1" dirty="0">
              <a:latin typeface="Calibri"/>
              <a:cs typeface="B Nazanin" panose="00000400000000000000" pitchFamily="2" charset="-78"/>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8" name="Title 7"/>
          <p:cNvSpPr txBox="1">
            <a:spLocks/>
          </p:cNvSpPr>
          <p:nvPr/>
        </p:nvSpPr>
        <p:spPr>
          <a:xfrm>
            <a:off x="3291260" y="363770"/>
            <a:ext cx="5408156" cy="11602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3200" dirty="0" smtClean="0">
                <a:cs typeface="B Titr" panose="00000700000000000000" pitchFamily="2" charset="-78"/>
              </a:rPr>
              <a:t>موانع و مشكلات توسعه</a:t>
            </a:r>
          </a:p>
          <a:p>
            <a:pPr algn="ctr" rtl="1">
              <a:lnSpc>
                <a:spcPct val="100000"/>
              </a:lnSpc>
            </a:pPr>
            <a:r>
              <a:rPr lang="fa-IR" sz="3200" dirty="0" smtClean="0">
                <a:cs typeface="B Titr" panose="00000700000000000000" pitchFamily="2" charset="-78"/>
              </a:rPr>
              <a:t>شركت‌هاي خدمات انرژي در دنيا</a:t>
            </a:r>
            <a:endParaRPr lang="en-US" sz="3200" dirty="0">
              <a:cs typeface="B Titr" panose="00000700000000000000" pitchFamily="2" charset="-78"/>
            </a:endParaRPr>
          </a:p>
        </p:txBody>
      </p:sp>
      <p:pic>
        <p:nvPicPr>
          <p:cNvPr id="9" name="object 22"/>
          <p:cNvPicPr/>
          <p:nvPr/>
        </p:nvPicPr>
        <p:blipFill>
          <a:blip r:embed="rId3" cstate="print"/>
          <a:stretch>
            <a:fillRect/>
          </a:stretch>
        </p:blipFill>
        <p:spPr>
          <a:xfrm>
            <a:off x="152400" y="228600"/>
            <a:ext cx="1489885" cy="109479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5"/>
          <p:cNvSpPr txBox="1">
            <a:spLocks noChangeArrowheads="1"/>
          </p:cNvSpPr>
          <p:nvPr/>
        </p:nvSpPr>
        <p:spPr bwMode="auto">
          <a:xfrm>
            <a:off x="3962400" y="447676"/>
            <a:ext cx="5256213" cy="519112"/>
          </a:xfrm>
          <a:prstGeom prst="rect">
            <a:avLst/>
          </a:prstGeom>
          <a:noFill/>
          <a:ln w="9525">
            <a:noFill/>
            <a:miter lim="800000"/>
            <a:headEnd/>
            <a:tailEnd/>
          </a:ln>
        </p:spPr>
        <p:txBody>
          <a:bodyPr>
            <a:spAutoFit/>
          </a:bodyPr>
          <a:lstStyle/>
          <a:p>
            <a:r>
              <a:rPr lang="fa-IR" sz="2800" dirty="0" smtClean="0">
                <a:solidFill>
                  <a:srgbClr val="1608C8"/>
                </a:solidFill>
                <a:cs typeface="B Titr" pitchFamily="2" charset="-78"/>
              </a:rPr>
              <a:t>مدلهاي مالي  اسكوها</a:t>
            </a:r>
            <a:endParaRPr lang="en-US" sz="2800" b="1" dirty="0">
              <a:solidFill>
                <a:srgbClr val="1608C8"/>
              </a:solidFill>
              <a:cs typeface="B Titr" pitchFamily="2" charset="-78"/>
            </a:endParaRPr>
          </a:p>
        </p:txBody>
      </p:sp>
      <p:sp>
        <p:nvSpPr>
          <p:cNvPr id="16388" name="Rectangle 10"/>
          <p:cNvSpPr>
            <a:spLocks noChangeArrowheads="1"/>
          </p:cNvSpPr>
          <p:nvPr/>
        </p:nvSpPr>
        <p:spPr bwMode="auto">
          <a:xfrm>
            <a:off x="1524001" y="1339334"/>
            <a:ext cx="184731" cy="369332"/>
          </a:xfrm>
          <a:prstGeom prst="rect">
            <a:avLst/>
          </a:prstGeom>
          <a:noFill/>
          <a:ln w="9525">
            <a:noFill/>
            <a:miter lim="800000"/>
            <a:headEnd/>
            <a:tailEnd/>
          </a:ln>
        </p:spPr>
        <p:txBody>
          <a:bodyPr wrap="none" anchor="ctr">
            <a:spAutoFit/>
          </a:bodyPr>
          <a:lstStyle/>
          <a:p>
            <a:endParaRPr lang="fa-IR"/>
          </a:p>
        </p:txBody>
      </p:sp>
      <p:sp>
        <p:nvSpPr>
          <p:cNvPr id="16389" name="Rectangle 11"/>
          <p:cNvSpPr>
            <a:spLocks noChangeArrowheads="1"/>
          </p:cNvSpPr>
          <p:nvPr/>
        </p:nvSpPr>
        <p:spPr bwMode="auto">
          <a:xfrm>
            <a:off x="1524001" y="5149334"/>
            <a:ext cx="184731" cy="369332"/>
          </a:xfrm>
          <a:prstGeom prst="rect">
            <a:avLst/>
          </a:prstGeom>
          <a:noFill/>
          <a:ln w="9525">
            <a:noFill/>
            <a:miter lim="800000"/>
            <a:headEnd/>
            <a:tailEnd/>
          </a:ln>
        </p:spPr>
        <p:txBody>
          <a:bodyPr wrap="none" anchor="ctr">
            <a:spAutoFit/>
          </a:bodyPr>
          <a:lstStyle/>
          <a:p>
            <a:pPr eaLnBrk="0" hangingPunct="0"/>
            <a:endParaRPr lang="fa-IR"/>
          </a:p>
        </p:txBody>
      </p:sp>
      <p:sp>
        <p:nvSpPr>
          <p:cNvPr id="16390" name="Rectangle 12"/>
          <p:cNvSpPr>
            <a:spLocks noChangeArrowheads="1"/>
          </p:cNvSpPr>
          <p:nvPr/>
        </p:nvSpPr>
        <p:spPr bwMode="auto">
          <a:xfrm>
            <a:off x="4511675" y="5805488"/>
            <a:ext cx="6040438" cy="728662"/>
          </a:xfrm>
          <a:prstGeom prst="rect">
            <a:avLst/>
          </a:prstGeom>
          <a:solidFill>
            <a:schemeClr val="bg2"/>
          </a:solidFill>
          <a:ln w="9525">
            <a:noFill/>
            <a:miter lim="800000"/>
            <a:headEnd/>
            <a:tailEnd/>
          </a:ln>
        </p:spPr>
        <p:txBody>
          <a:bodyPr>
            <a:spAutoFit/>
          </a:bodyPr>
          <a:lstStyle/>
          <a:p>
            <a:pPr>
              <a:lnSpc>
                <a:spcPct val="110000"/>
              </a:lnSpc>
            </a:pPr>
            <a:r>
              <a:rPr lang="fa-IR" sz="2000" b="1">
                <a:cs typeface="B Lotus" pitchFamily="2" charset="-78"/>
              </a:rPr>
              <a:t>نمودار شماره 1- قرارداد بر مبناي درصدي از صرفه جوئي به عمل آمده</a:t>
            </a:r>
          </a:p>
          <a:p>
            <a:pPr algn="ctr">
              <a:lnSpc>
                <a:spcPct val="110000"/>
              </a:lnSpc>
            </a:pPr>
            <a:r>
              <a:rPr lang="en-US" b="1"/>
              <a:t>Shared–Saving Contract)</a:t>
            </a:r>
            <a:r>
              <a:rPr lang="fa-IR" b="1"/>
              <a:t>)</a:t>
            </a:r>
            <a:endParaRPr lang="en-US" b="1"/>
          </a:p>
        </p:txBody>
      </p:sp>
      <p:sp>
        <p:nvSpPr>
          <p:cNvPr id="8" name="Rectangle 7"/>
          <p:cNvSpPr/>
          <p:nvPr/>
        </p:nvSpPr>
        <p:spPr>
          <a:xfrm>
            <a:off x="8624888" y="0"/>
            <a:ext cx="2043112" cy="369888"/>
          </a:xfrm>
          <a:prstGeom prst="rect">
            <a:avLst/>
          </a:prstGeom>
        </p:spPr>
        <p:txBody>
          <a:bodyPr wrap="none">
            <a:spAutoFit/>
          </a:bodyPr>
          <a:lstStyle/>
          <a:p>
            <a:pPr>
              <a:defRPr/>
            </a:pPr>
            <a:r>
              <a:rPr lang="fa-IR" b="1" dirty="0">
                <a:solidFill>
                  <a:schemeClr val="accent2">
                    <a:lumMod val="75000"/>
                  </a:schemeClr>
                </a:solidFill>
                <a:latin typeface="Arial" pitchFamily="34" charset="0"/>
                <a:cs typeface="B Titr" pitchFamily="2" charset="-78"/>
              </a:rPr>
              <a:t>تعاریف و تجارب جهانی</a:t>
            </a:r>
            <a:endParaRPr lang="fa-IR" dirty="0">
              <a:solidFill>
                <a:schemeClr val="accent2">
                  <a:lumMod val="75000"/>
                </a:schemeClr>
              </a:solidFill>
              <a:latin typeface="Arial" pitchFamily="34" charset="0"/>
              <a:cs typeface="Arial" pitchFamily="34" charset="0"/>
            </a:endParaRPr>
          </a:p>
        </p:txBody>
      </p:sp>
      <p:sp>
        <p:nvSpPr>
          <p:cNvPr id="16392" name="Text Box 11"/>
          <p:cNvSpPr txBox="1">
            <a:spLocks noChangeArrowheads="1"/>
          </p:cNvSpPr>
          <p:nvPr/>
        </p:nvSpPr>
        <p:spPr bwMode="auto">
          <a:xfrm>
            <a:off x="8401051" y="1628776"/>
            <a:ext cx="1439863" cy="1579563"/>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000" b="1">
              <a:cs typeface="B Zar" pitchFamily="2" charset="-78"/>
            </a:endParaRPr>
          </a:p>
          <a:p>
            <a:pPr algn="ctr">
              <a:spcBef>
                <a:spcPct val="50000"/>
              </a:spcBef>
            </a:pPr>
            <a:r>
              <a:rPr lang="fa-IR" sz="2200" b="1">
                <a:cs typeface="B Zar" pitchFamily="2" charset="-78"/>
              </a:rPr>
              <a:t>مؤسسه </a:t>
            </a:r>
          </a:p>
          <a:p>
            <a:pPr algn="ctr">
              <a:spcBef>
                <a:spcPct val="50000"/>
              </a:spcBef>
            </a:pPr>
            <a:r>
              <a:rPr lang="fa-IR" sz="2200" b="1">
                <a:cs typeface="B Zar" pitchFamily="2" charset="-78"/>
              </a:rPr>
              <a:t>مالی</a:t>
            </a:r>
          </a:p>
          <a:p>
            <a:pPr algn="ctr">
              <a:spcBef>
                <a:spcPct val="50000"/>
              </a:spcBef>
            </a:pPr>
            <a:endParaRPr lang="en-US" sz="1400">
              <a:cs typeface="B Zar" pitchFamily="2" charset="-78"/>
            </a:endParaRPr>
          </a:p>
        </p:txBody>
      </p:sp>
      <p:sp>
        <p:nvSpPr>
          <p:cNvPr id="16393" name="Text Box 12"/>
          <p:cNvSpPr txBox="1">
            <a:spLocks noChangeArrowheads="1"/>
          </p:cNvSpPr>
          <p:nvPr/>
        </p:nvSpPr>
        <p:spPr bwMode="auto">
          <a:xfrm>
            <a:off x="2782888" y="1700213"/>
            <a:ext cx="1511300" cy="1306512"/>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600" b="1">
              <a:cs typeface="B Zar" pitchFamily="2" charset="-78"/>
            </a:endParaRPr>
          </a:p>
          <a:p>
            <a:pPr algn="ctr">
              <a:spcBef>
                <a:spcPct val="50000"/>
              </a:spcBef>
            </a:pPr>
            <a:r>
              <a:rPr lang="en-US" sz="2400" b="1">
                <a:cs typeface="B Zar" pitchFamily="2" charset="-78"/>
              </a:rPr>
              <a:t>ESCo</a:t>
            </a:r>
            <a:endParaRPr lang="fa-IR" sz="2400" b="1">
              <a:cs typeface="B Zar" pitchFamily="2" charset="-78"/>
            </a:endParaRPr>
          </a:p>
          <a:p>
            <a:pPr algn="ctr">
              <a:spcBef>
                <a:spcPct val="50000"/>
              </a:spcBef>
            </a:pPr>
            <a:endParaRPr lang="en-US">
              <a:cs typeface="B Zar" pitchFamily="2" charset="-78"/>
            </a:endParaRPr>
          </a:p>
        </p:txBody>
      </p:sp>
      <p:sp>
        <p:nvSpPr>
          <p:cNvPr id="16394" name="Text Box 17"/>
          <p:cNvSpPr txBox="1">
            <a:spLocks noChangeArrowheads="1"/>
          </p:cNvSpPr>
          <p:nvPr/>
        </p:nvSpPr>
        <p:spPr bwMode="auto">
          <a:xfrm>
            <a:off x="5375275" y="1484313"/>
            <a:ext cx="2089150" cy="360362"/>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تحقیق در مورد اعتبار</a:t>
            </a:r>
            <a:endParaRPr lang="en-US" sz="1700">
              <a:cs typeface="B Zar" pitchFamily="2" charset="-78"/>
            </a:endParaRPr>
          </a:p>
        </p:txBody>
      </p:sp>
      <p:sp>
        <p:nvSpPr>
          <p:cNvPr id="16395" name="Text Box 18"/>
          <p:cNvSpPr txBox="1">
            <a:spLocks noChangeArrowheads="1"/>
          </p:cNvSpPr>
          <p:nvPr/>
        </p:nvSpPr>
        <p:spPr bwMode="auto">
          <a:xfrm>
            <a:off x="5664200" y="2276475"/>
            <a:ext cx="1511300" cy="376238"/>
          </a:xfrm>
          <a:prstGeom prst="rect">
            <a:avLst/>
          </a:prstGeom>
          <a:noFill/>
          <a:ln w="9525">
            <a:solidFill>
              <a:srgbClr val="FFFFFF"/>
            </a:solidFill>
            <a:miter lim="800000"/>
            <a:headEnd/>
            <a:tailEnd/>
          </a:ln>
        </p:spPr>
        <p:txBody>
          <a:bodyPr>
            <a:spAutoFit/>
          </a:bodyPr>
          <a:lstStyle/>
          <a:p>
            <a:pPr algn="ctr">
              <a:spcBef>
                <a:spcPct val="50000"/>
              </a:spcBef>
            </a:pPr>
            <a:r>
              <a:rPr lang="fa-IR" b="1">
                <a:solidFill>
                  <a:srgbClr val="1608C8"/>
                </a:solidFill>
                <a:cs typeface="B Zar" pitchFamily="2" charset="-78"/>
              </a:rPr>
              <a:t>قرض دادن وام</a:t>
            </a:r>
            <a:r>
              <a:rPr lang="fa-IR">
                <a:solidFill>
                  <a:srgbClr val="1608C8"/>
                </a:solidFill>
                <a:cs typeface="B Zar" pitchFamily="2" charset="-78"/>
              </a:rPr>
              <a:t> </a:t>
            </a:r>
            <a:endParaRPr lang="en-US">
              <a:solidFill>
                <a:srgbClr val="1608C8"/>
              </a:solidFill>
              <a:cs typeface="B Zar" pitchFamily="2" charset="-78"/>
            </a:endParaRPr>
          </a:p>
        </p:txBody>
      </p:sp>
      <p:sp>
        <p:nvSpPr>
          <p:cNvPr id="16396" name="Text Box 11"/>
          <p:cNvSpPr txBox="1">
            <a:spLocks noChangeArrowheads="1"/>
          </p:cNvSpPr>
          <p:nvPr/>
        </p:nvSpPr>
        <p:spPr bwMode="auto">
          <a:xfrm>
            <a:off x="2855913" y="4292601"/>
            <a:ext cx="1223962" cy="1154113"/>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200" b="1">
              <a:cs typeface="B Zar" pitchFamily="2" charset="-78"/>
            </a:endParaRPr>
          </a:p>
          <a:p>
            <a:pPr algn="ctr">
              <a:spcBef>
                <a:spcPct val="50000"/>
              </a:spcBef>
            </a:pPr>
            <a:r>
              <a:rPr lang="fa-IR" sz="2200" b="1">
                <a:cs typeface="B Zar" pitchFamily="2" charset="-78"/>
              </a:rPr>
              <a:t>مشتری</a:t>
            </a:r>
          </a:p>
          <a:p>
            <a:pPr algn="ctr">
              <a:spcBef>
                <a:spcPct val="50000"/>
              </a:spcBef>
            </a:pPr>
            <a:endParaRPr lang="en-US" sz="1600">
              <a:cs typeface="B Zar" pitchFamily="2" charset="-78"/>
            </a:endParaRPr>
          </a:p>
        </p:txBody>
      </p:sp>
      <p:sp>
        <p:nvSpPr>
          <p:cNvPr id="16397" name="Line 15"/>
          <p:cNvSpPr>
            <a:spLocks noChangeShapeType="1"/>
          </p:cNvSpPr>
          <p:nvPr/>
        </p:nvSpPr>
        <p:spPr bwMode="auto">
          <a:xfrm flipH="1" flipV="1">
            <a:off x="4583113" y="1916113"/>
            <a:ext cx="3529012" cy="0"/>
          </a:xfrm>
          <a:prstGeom prst="line">
            <a:avLst/>
          </a:prstGeom>
          <a:noFill/>
          <a:ln w="19050">
            <a:solidFill>
              <a:schemeClr val="tx1"/>
            </a:solidFill>
            <a:round/>
            <a:headEnd/>
            <a:tailEnd type="triangle" w="med" len="med"/>
          </a:ln>
        </p:spPr>
        <p:txBody>
          <a:bodyPr/>
          <a:lstStyle/>
          <a:p>
            <a:endParaRPr lang="en-US"/>
          </a:p>
        </p:txBody>
      </p:sp>
      <p:sp>
        <p:nvSpPr>
          <p:cNvPr id="16398" name="Line 16"/>
          <p:cNvSpPr>
            <a:spLocks noChangeShapeType="1"/>
          </p:cNvSpPr>
          <p:nvPr/>
        </p:nvSpPr>
        <p:spPr bwMode="auto">
          <a:xfrm flipV="1">
            <a:off x="4727575" y="2781300"/>
            <a:ext cx="3384550" cy="0"/>
          </a:xfrm>
          <a:prstGeom prst="line">
            <a:avLst/>
          </a:prstGeom>
          <a:noFill/>
          <a:ln w="19050">
            <a:solidFill>
              <a:schemeClr val="tx1"/>
            </a:solidFill>
            <a:round/>
            <a:headEnd/>
            <a:tailEnd type="triangle" w="med" len="med"/>
          </a:ln>
        </p:spPr>
        <p:txBody>
          <a:bodyPr/>
          <a:lstStyle/>
          <a:p>
            <a:endParaRPr lang="en-US"/>
          </a:p>
        </p:txBody>
      </p:sp>
      <p:sp>
        <p:nvSpPr>
          <p:cNvPr id="16399" name="Line 17"/>
          <p:cNvSpPr>
            <a:spLocks noChangeShapeType="1"/>
          </p:cNvSpPr>
          <p:nvPr/>
        </p:nvSpPr>
        <p:spPr bwMode="auto">
          <a:xfrm flipH="1" flipV="1">
            <a:off x="4656139" y="2205038"/>
            <a:ext cx="3455987" cy="0"/>
          </a:xfrm>
          <a:prstGeom prst="line">
            <a:avLst/>
          </a:prstGeom>
          <a:noFill/>
          <a:ln w="25400">
            <a:solidFill>
              <a:srgbClr val="0000FF"/>
            </a:solidFill>
            <a:round/>
            <a:headEnd/>
            <a:tailEnd type="triangle" w="med" len="med"/>
          </a:ln>
        </p:spPr>
        <p:txBody>
          <a:bodyPr/>
          <a:lstStyle/>
          <a:p>
            <a:endParaRPr lang="en-US"/>
          </a:p>
        </p:txBody>
      </p:sp>
      <p:sp>
        <p:nvSpPr>
          <p:cNvPr id="16400" name="Line 18"/>
          <p:cNvSpPr>
            <a:spLocks noChangeShapeType="1"/>
          </p:cNvSpPr>
          <p:nvPr/>
        </p:nvSpPr>
        <p:spPr bwMode="auto">
          <a:xfrm>
            <a:off x="3216275" y="3141663"/>
            <a:ext cx="0" cy="863600"/>
          </a:xfrm>
          <a:prstGeom prst="line">
            <a:avLst/>
          </a:prstGeom>
          <a:noFill/>
          <a:ln w="15875">
            <a:solidFill>
              <a:schemeClr val="tx1"/>
            </a:solidFill>
            <a:round/>
            <a:headEnd/>
            <a:tailEnd type="triangle" w="med" len="med"/>
          </a:ln>
        </p:spPr>
        <p:txBody>
          <a:bodyPr/>
          <a:lstStyle/>
          <a:p>
            <a:endParaRPr lang="en-US"/>
          </a:p>
        </p:txBody>
      </p:sp>
      <p:cxnSp>
        <p:nvCxnSpPr>
          <p:cNvPr id="16401" name="AutoShape 21"/>
          <p:cNvCxnSpPr>
            <a:cxnSpLocks noChangeShapeType="1"/>
          </p:cNvCxnSpPr>
          <p:nvPr/>
        </p:nvCxnSpPr>
        <p:spPr bwMode="auto">
          <a:xfrm rot="10800000" flipV="1">
            <a:off x="4656138" y="3284539"/>
            <a:ext cx="4608512" cy="1728787"/>
          </a:xfrm>
          <a:prstGeom prst="bentConnector3">
            <a:avLst>
              <a:gd name="adj1" fmla="val -278"/>
            </a:avLst>
          </a:prstGeom>
          <a:noFill/>
          <a:ln w="28575" cap="rnd">
            <a:solidFill>
              <a:schemeClr val="tx1"/>
            </a:solidFill>
            <a:prstDash val="sysDot"/>
            <a:miter lim="800000"/>
            <a:headEnd/>
            <a:tailEnd type="triangle" w="med" len="med"/>
          </a:ln>
        </p:spPr>
      </p:cxnSp>
      <p:cxnSp>
        <p:nvCxnSpPr>
          <p:cNvPr id="16402" name="AutoShape 23"/>
          <p:cNvCxnSpPr>
            <a:cxnSpLocks noChangeShapeType="1"/>
          </p:cNvCxnSpPr>
          <p:nvPr/>
        </p:nvCxnSpPr>
        <p:spPr bwMode="auto">
          <a:xfrm flipV="1">
            <a:off x="7751763" y="3284538"/>
            <a:ext cx="1008062" cy="863600"/>
          </a:xfrm>
          <a:prstGeom prst="bentConnector3">
            <a:avLst>
              <a:gd name="adj1" fmla="val 99838"/>
            </a:avLst>
          </a:prstGeom>
          <a:noFill/>
          <a:ln w="28575" cap="rnd">
            <a:solidFill>
              <a:schemeClr val="tx1"/>
            </a:solidFill>
            <a:prstDash val="sysDot"/>
            <a:miter lim="800000"/>
            <a:headEnd/>
            <a:tailEnd type="triangle" w="med" len="med"/>
          </a:ln>
        </p:spPr>
      </p:cxnSp>
      <p:sp>
        <p:nvSpPr>
          <p:cNvPr id="16403" name="Text Box 18"/>
          <p:cNvSpPr txBox="1">
            <a:spLocks noChangeArrowheads="1"/>
          </p:cNvSpPr>
          <p:nvPr/>
        </p:nvSpPr>
        <p:spPr bwMode="auto">
          <a:xfrm>
            <a:off x="7824788" y="3644900"/>
            <a:ext cx="863600" cy="376238"/>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وثیقه</a:t>
            </a:r>
            <a:r>
              <a:rPr lang="fa-IR">
                <a:cs typeface="B Zar" pitchFamily="2" charset="-78"/>
              </a:rPr>
              <a:t> </a:t>
            </a:r>
            <a:endParaRPr lang="en-US">
              <a:cs typeface="B Zar" pitchFamily="2" charset="-78"/>
            </a:endParaRPr>
          </a:p>
        </p:txBody>
      </p:sp>
      <p:sp>
        <p:nvSpPr>
          <p:cNvPr id="16404" name="Text Box 18"/>
          <p:cNvSpPr txBox="1">
            <a:spLocks noChangeArrowheads="1"/>
          </p:cNvSpPr>
          <p:nvPr/>
        </p:nvSpPr>
        <p:spPr bwMode="auto">
          <a:xfrm>
            <a:off x="6816725" y="4581525"/>
            <a:ext cx="2160588" cy="376238"/>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چک کردن(وارسی)</a:t>
            </a:r>
            <a:r>
              <a:rPr lang="fa-IR">
                <a:cs typeface="B Zar" pitchFamily="2" charset="-78"/>
              </a:rPr>
              <a:t> </a:t>
            </a:r>
            <a:endParaRPr lang="en-US">
              <a:cs typeface="B Zar" pitchFamily="2" charset="-78"/>
            </a:endParaRPr>
          </a:p>
        </p:txBody>
      </p:sp>
      <p:cxnSp>
        <p:nvCxnSpPr>
          <p:cNvPr id="16405" name="AutoShape 26"/>
          <p:cNvCxnSpPr>
            <a:cxnSpLocks noChangeShapeType="1"/>
          </p:cNvCxnSpPr>
          <p:nvPr/>
        </p:nvCxnSpPr>
        <p:spPr bwMode="auto">
          <a:xfrm rot="5400000">
            <a:off x="3217069" y="3572669"/>
            <a:ext cx="863600" cy="1588"/>
          </a:xfrm>
          <a:prstGeom prst="bentConnector3">
            <a:avLst>
              <a:gd name="adj1" fmla="val 50000"/>
            </a:avLst>
          </a:prstGeom>
          <a:noFill/>
          <a:ln w="15875">
            <a:solidFill>
              <a:schemeClr val="tx1"/>
            </a:solidFill>
            <a:miter lim="800000"/>
            <a:headEnd type="triangle" w="med" len="med"/>
            <a:tailEnd type="triangle" w="med" len="med"/>
          </a:ln>
        </p:spPr>
      </p:cxnSp>
      <p:sp>
        <p:nvSpPr>
          <p:cNvPr id="16406" name="Text Box 18"/>
          <p:cNvSpPr txBox="1">
            <a:spLocks noChangeArrowheads="1"/>
          </p:cNvSpPr>
          <p:nvPr/>
        </p:nvSpPr>
        <p:spPr bwMode="auto">
          <a:xfrm>
            <a:off x="3792538" y="3357564"/>
            <a:ext cx="1223962" cy="619125"/>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قرارداد برپایه عملکرد</a:t>
            </a:r>
            <a:r>
              <a:rPr lang="fa-IR" sz="1700">
                <a:cs typeface="B Zar" pitchFamily="2" charset="-78"/>
              </a:rPr>
              <a:t> </a:t>
            </a:r>
            <a:endParaRPr lang="en-US" sz="1700">
              <a:cs typeface="B Zar" pitchFamily="2" charset="-78"/>
            </a:endParaRPr>
          </a:p>
        </p:txBody>
      </p:sp>
      <p:sp>
        <p:nvSpPr>
          <p:cNvPr id="16407" name="Text Box 18"/>
          <p:cNvSpPr txBox="1">
            <a:spLocks noChangeArrowheads="1"/>
          </p:cNvSpPr>
          <p:nvPr/>
        </p:nvSpPr>
        <p:spPr bwMode="auto">
          <a:xfrm>
            <a:off x="2063751" y="3213100"/>
            <a:ext cx="936625" cy="877888"/>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پرداخت هزینه خدمات</a:t>
            </a:r>
            <a:r>
              <a:rPr lang="fa-IR" sz="1700">
                <a:cs typeface="B Zar" pitchFamily="2" charset="-78"/>
              </a:rPr>
              <a:t> </a:t>
            </a:r>
            <a:endParaRPr lang="en-US" sz="1700">
              <a:cs typeface="B Zar" pitchFamily="2" charset="-78"/>
            </a:endParaRPr>
          </a:p>
        </p:txBody>
      </p:sp>
      <p:sp>
        <p:nvSpPr>
          <p:cNvPr id="16408" name="Text Box 18"/>
          <p:cNvSpPr txBox="1">
            <a:spLocks noChangeArrowheads="1"/>
          </p:cNvSpPr>
          <p:nvPr/>
        </p:nvSpPr>
        <p:spPr bwMode="auto">
          <a:xfrm>
            <a:off x="5880101" y="2852739"/>
            <a:ext cx="1152525" cy="376237"/>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بازپرداخت</a:t>
            </a:r>
            <a:r>
              <a:rPr lang="fa-IR">
                <a:cs typeface="B Zar" pitchFamily="2" charset="-78"/>
              </a:rPr>
              <a:t> </a:t>
            </a:r>
            <a:endParaRPr lang="en-US">
              <a:cs typeface="B Zar" pitchFamily="2" charset="-78"/>
            </a:endParaRPr>
          </a:p>
        </p:txBody>
      </p:sp>
      <p:pic>
        <p:nvPicPr>
          <p:cNvPr id="24" name="object 22"/>
          <p:cNvPicPr/>
          <p:nvPr/>
        </p:nvPicPr>
        <p:blipFill>
          <a:blip r:embed="rId2" cstate="print"/>
          <a:stretch>
            <a:fillRect/>
          </a:stretch>
        </p:blipFill>
        <p:spPr>
          <a:xfrm>
            <a:off x="381000" y="389516"/>
            <a:ext cx="1489885" cy="1094797"/>
          </a:xfrm>
          <a:prstGeom prst="rect">
            <a:avLst/>
          </a:prstGeom>
        </p:spPr>
      </p:pic>
    </p:spTree>
    <p:extLst>
      <p:ext uri="{BB962C8B-B14F-4D97-AF65-F5344CB8AC3E}">
        <p14:creationId xmlns:p14="http://schemas.microsoft.com/office/powerpoint/2010/main" val="20049181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5"/>
          <p:cNvSpPr txBox="1">
            <a:spLocks noChangeArrowheads="1"/>
          </p:cNvSpPr>
          <p:nvPr/>
        </p:nvSpPr>
        <p:spPr bwMode="auto">
          <a:xfrm>
            <a:off x="3755232" y="308772"/>
            <a:ext cx="5256213" cy="519112"/>
          </a:xfrm>
          <a:prstGeom prst="rect">
            <a:avLst/>
          </a:prstGeom>
          <a:noFill/>
          <a:ln w="9525">
            <a:noFill/>
            <a:miter lim="800000"/>
            <a:headEnd/>
            <a:tailEnd/>
          </a:ln>
        </p:spPr>
        <p:txBody>
          <a:bodyPr>
            <a:spAutoFit/>
          </a:bodyPr>
          <a:lstStyle/>
          <a:p>
            <a:r>
              <a:rPr lang="fa-IR" sz="2800" dirty="0">
                <a:solidFill>
                  <a:srgbClr val="1608C8"/>
                </a:solidFill>
                <a:cs typeface="B Titr" pitchFamily="2" charset="-78"/>
              </a:rPr>
              <a:t>مدلهاي مالي  اسكوها</a:t>
            </a:r>
            <a:endParaRPr lang="en-US" sz="2800" b="1" dirty="0">
              <a:solidFill>
                <a:srgbClr val="1608C8"/>
              </a:solidFill>
              <a:cs typeface="B Titr" pitchFamily="2" charset="-78"/>
            </a:endParaRPr>
          </a:p>
        </p:txBody>
      </p:sp>
      <p:sp>
        <p:nvSpPr>
          <p:cNvPr id="17412" name="Rectangle 10"/>
          <p:cNvSpPr>
            <a:spLocks noChangeArrowheads="1"/>
          </p:cNvSpPr>
          <p:nvPr/>
        </p:nvSpPr>
        <p:spPr bwMode="auto">
          <a:xfrm>
            <a:off x="1524001" y="1339334"/>
            <a:ext cx="184731" cy="369332"/>
          </a:xfrm>
          <a:prstGeom prst="rect">
            <a:avLst/>
          </a:prstGeom>
          <a:noFill/>
          <a:ln w="9525">
            <a:noFill/>
            <a:miter lim="800000"/>
            <a:headEnd/>
            <a:tailEnd/>
          </a:ln>
        </p:spPr>
        <p:txBody>
          <a:bodyPr wrap="none" anchor="ctr">
            <a:spAutoFit/>
          </a:bodyPr>
          <a:lstStyle/>
          <a:p>
            <a:endParaRPr lang="fa-IR"/>
          </a:p>
        </p:txBody>
      </p:sp>
      <p:sp>
        <p:nvSpPr>
          <p:cNvPr id="17413" name="Rectangle 11"/>
          <p:cNvSpPr>
            <a:spLocks noChangeArrowheads="1"/>
          </p:cNvSpPr>
          <p:nvPr/>
        </p:nvSpPr>
        <p:spPr bwMode="auto">
          <a:xfrm>
            <a:off x="1524001" y="5149334"/>
            <a:ext cx="184731" cy="369332"/>
          </a:xfrm>
          <a:prstGeom prst="rect">
            <a:avLst/>
          </a:prstGeom>
          <a:noFill/>
          <a:ln w="9525">
            <a:noFill/>
            <a:miter lim="800000"/>
            <a:headEnd/>
            <a:tailEnd/>
          </a:ln>
        </p:spPr>
        <p:txBody>
          <a:bodyPr wrap="none" anchor="ctr">
            <a:spAutoFit/>
          </a:bodyPr>
          <a:lstStyle/>
          <a:p>
            <a:pPr eaLnBrk="0" hangingPunct="0"/>
            <a:endParaRPr lang="fa-IR"/>
          </a:p>
        </p:txBody>
      </p:sp>
      <p:sp>
        <p:nvSpPr>
          <p:cNvPr id="17415" name="Text Box 11"/>
          <p:cNvSpPr txBox="1">
            <a:spLocks noChangeArrowheads="1"/>
          </p:cNvSpPr>
          <p:nvPr/>
        </p:nvSpPr>
        <p:spPr bwMode="auto">
          <a:xfrm>
            <a:off x="8616951" y="3644901"/>
            <a:ext cx="1439863" cy="1579563"/>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000" b="1">
              <a:cs typeface="B Zar" pitchFamily="2" charset="-78"/>
            </a:endParaRPr>
          </a:p>
          <a:p>
            <a:pPr algn="ctr">
              <a:spcBef>
                <a:spcPct val="50000"/>
              </a:spcBef>
            </a:pPr>
            <a:r>
              <a:rPr lang="fa-IR" sz="2200" b="1">
                <a:cs typeface="B Zar" pitchFamily="2" charset="-78"/>
              </a:rPr>
              <a:t>مؤسسه </a:t>
            </a:r>
          </a:p>
          <a:p>
            <a:pPr algn="ctr">
              <a:spcBef>
                <a:spcPct val="50000"/>
              </a:spcBef>
            </a:pPr>
            <a:r>
              <a:rPr lang="fa-IR" sz="2200" b="1">
                <a:cs typeface="B Zar" pitchFamily="2" charset="-78"/>
              </a:rPr>
              <a:t>مالی</a:t>
            </a:r>
          </a:p>
          <a:p>
            <a:pPr algn="ctr">
              <a:spcBef>
                <a:spcPct val="50000"/>
              </a:spcBef>
            </a:pPr>
            <a:endParaRPr lang="en-US" sz="1400">
              <a:cs typeface="B Zar" pitchFamily="2" charset="-78"/>
            </a:endParaRPr>
          </a:p>
        </p:txBody>
      </p:sp>
      <p:sp>
        <p:nvSpPr>
          <p:cNvPr id="17416" name="Text Box 12"/>
          <p:cNvSpPr txBox="1">
            <a:spLocks noChangeArrowheads="1"/>
          </p:cNvSpPr>
          <p:nvPr/>
        </p:nvSpPr>
        <p:spPr bwMode="auto">
          <a:xfrm>
            <a:off x="3071813" y="1557338"/>
            <a:ext cx="1511300" cy="1306512"/>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600" b="1">
              <a:cs typeface="B Zar" pitchFamily="2" charset="-78"/>
            </a:endParaRPr>
          </a:p>
          <a:p>
            <a:pPr algn="ctr">
              <a:spcBef>
                <a:spcPct val="50000"/>
              </a:spcBef>
            </a:pPr>
            <a:r>
              <a:rPr lang="en-US" sz="2400" b="1">
                <a:cs typeface="B Zar" pitchFamily="2" charset="-78"/>
              </a:rPr>
              <a:t>ESCo</a:t>
            </a:r>
            <a:endParaRPr lang="fa-IR" sz="2400" b="1">
              <a:cs typeface="B Zar" pitchFamily="2" charset="-78"/>
            </a:endParaRPr>
          </a:p>
          <a:p>
            <a:pPr algn="ctr">
              <a:spcBef>
                <a:spcPct val="50000"/>
              </a:spcBef>
            </a:pPr>
            <a:endParaRPr lang="en-US">
              <a:cs typeface="B Zar" pitchFamily="2" charset="-78"/>
            </a:endParaRPr>
          </a:p>
        </p:txBody>
      </p:sp>
      <p:sp>
        <p:nvSpPr>
          <p:cNvPr id="17417" name="Text Box 17"/>
          <p:cNvSpPr txBox="1">
            <a:spLocks noChangeArrowheads="1"/>
          </p:cNvSpPr>
          <p:nvPr/>
        </p:nvSpPr>
        <p:spPr bwMode="auto">
          <a:xfrm>
            <a:off x="5735638" y="3644901"/>
            <a:ext cx="2089150" cy="360363"/>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تحقیق در مورد اعتبار</a:t>
            </a:r>
            <a:endParaRPr lang="en-US" sz="1700">
              <a:cs typeface="B Zar" pitchFamily="2" charset="-78"/>
            </a:endParaRPr>
          </a:p>
        </p:txBody>
      </p:sp>
      <p:sp>
        <p:nvSpPr>
          <p:cNvPr id="17418" name="Text Box 18"/>
          <p:cNvSpPr txBox="1">
            <a:spLocks noChangeArrowheads="1"/>
          </p:cNvSpPr>
          <p:nvPr/>
        </p:nvSpPr>
        <p:spPr bwMode="auto">
          <a:xfrm>
            <a:off x="6311901" y="4292600"/>
            <a:ext cx="1800225" cy="376238"/>
          </a:xfrm>
          <a:prstGeom prst="rect">
            <a:avLst/>
          </a:prstGeom>
          <a:noFill/>
          <a:ln w="9525">
            <a:solidFill>
              <a:srgbClr val="FFFFFF"/>
            </a:solidFill>
            <a:miter lim="800000"/>
            <a:headEnd/>
            <a:tailEnd/>
          </a:ln>
        </p:spPr>
        <p:txBody>
          <a:bodyPr>
            <a:spAutoFit/>
          </a:bodyPr>
          <a:lstStyle/>
          <a:p>
            <a:pPr algn="ctr">
              <a:spcBef>
                <a:spcPct val="50000"/>
              </a:spcBef>
            </a:pPr>
            <a:r>
              <a:rPr lang="fa-IR" b="1">
                <a:solidFill>
                  <a:srgbClr val="1608C8"/>
                </a:solidFill>
                <a:cs typeface="B Zar" pitchFamily="2" charset="-78"/>
              </a:rPr>
              <a:t>قرض دادن اعتبار</a:t>
            </a:r>
            <a:endParaRPr lang="en-US">
              <a:solidFill>
                <a:srgbClr val="1608C8"/>
              </a:solidFill>
              <a:cs typeface="B Zar" pitchFamily="2" charset="-78"/>
            </a:endParaRPr>
          </a:p>
        </p:txBody>
      </p:sp>
      <p:sp>
        <p:nvSpPr>
          <p:cNvPr id="17419" name="Text Box 11"/>
          <p:cNvSpPr txBox="1">
            <a:spLocks noChangeArrowheads="1"/>
          </p:cNvSpPr>
          <p:nvPr/>
        </p:nvSpPr>
        <p:spPr bwMode="auto">
          <a:xfrm>
            <a:off x="3143251" y="3860801"/>
            <a:ext cx="1223963" cy="1154113"/>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200" b="1">
              <a:cs typeface="B Zar" pitchFamily="2" charset="-78"/>
            </a:endParaRPr>
          </a:p>
          <a:p>
            <a:pPr algn="ctr">
              <a:spcBef>
                <a:spcPct val="50000"/>
              </a:spcBef>
            </a:pPr>
            <a:r>
              <a:rPr lang="fa-IR" sz="2200" b="1">
                <a:cs typeface="B Zar" pitchFamily="2" charset="-78"/>
              </a:rPr>
              <a:t>مشتری</a:t>
            </a:r>
          </a:p>
          <a:p>
            <a:pPr algn="ctr">
              <a:spcBef>
                <a:spcPct val="50000"/>
              </a:spcBef>
            </a:pPr>
            <a:endParaRPr lang="en-US" sz="1600">
              <a:cs typeface="B Zar" pitchFamily="2" charset="-78"/>
            </a:endParaRPr>
          </a:p>
        </p:txBody>
      </p:sp>
      <p:sp>
        <p:nvSpPr>
          <p:cNvPr id="17420" name="Line 13"/>
          <p:cNvSpPr>
            <a:spLocks noChangeShapeType="1"/>
          </p:cNvSpPr>
          <p:nvPr/>
        </p:nvSpPr>
        <p:spPr bwMode="auto">
          <a:xfrm flipH="1" flipV="1">
            <a:off x="4800600" y="4005263"/>
            <a:ext cx="3384550" cy="0"/>
          </a:xfrm>
          <a:prstGeom prst="line">
            <a:avLst/>
          </a:prstGeom>
          <a:noFill/>
          <a:ln w="19050">
            <a:solidFill>
              <a:schemeClr val="tx1"/>
            </a:solidFill>
            <a:round/>
            <a:headEnd/>
            <a:tailEnd type="triangle" w="med" len="med"/>
          </a:ln>
        </p:spPr>
        <p:txBody>
          <a:bodyPr/>
          <a:lstStyle/>
          <a:p>
            <a:endParaRPr lang="en-US"/>
          </a:p>
        </p:txBody>
      </p:sp>
      <p:sp>
        <p:nvSpPr>
          <p:cNvPr id="17421" name="Line 14"/>
          <p:cNvSpPr>
            <a:spLocks noChangeShapeType="1"/>
          </p:cNvSpPr>
          <p:nvPr/>
        </p:nvSpPr>
        <p:spPr bwMode="auto">
          <a:xfrm flipV="1">
            <a:off x="4800600" y="4724400"/>
            <a:ext cx="3384550" cy="0"/>
          </a:xfrm>
          <a:prstGeom prst="line">
            <a:avLst/>
          </a:prstGeom>
          <a:noFill/>
          <a:ln w="19050">
            <a:solidFill>
              <a:schemeClr val="tx1"/>
            </a:solidFill>
            <a:round/>
            <a:headEnd/>
            <a:tailEnd type="triangle" w="med" len="med"/>
          </a:ln>
        </p:spPr>
        <p:txBody>
          <a:bodyPr/>
          <a:lstStyle/>
          <a:p>
            <a:endParaRPr lang="en-US"/>
          </a:p>
        </p:txBody>
      </p:sp>
      <p:sp>
        <p:nvSpPr>
          <p:cNvPr id="17422" name="Line 15"/>
          <p:cNvSpPr>
            <a:spLocks noChangeShapeType="1"/>
          </p:cNvSpPr>
          <p:nvPr/>
        </p:nvSpPr>
        <p:spPr bwMode="auto">
          <a:xfrm flipH="1" flipV="1">
            <a:off x="4800600" y="4292600"/>
            <a:ext cx="3455988" cy="0"/>
          </a:xfrm>
          <a:prstGeom prst="line">
            <a:avLst/>
          </a:prstGeom>
          <a:noFill/>
          <a:ln w="25400">
            <a:solidFill>
              <a:srgbClr val="0000FF"/>
            </a:solidFill>
            <a:round/>
            <a:headEnd/>
            <a:tailEnd type="triangle" w="med" len="med"/>
          </a:ln>
        </p:spPr>
        <p:txBody>
          <a:bodyPr/>
          <a:lstStyle/>
          <a:p>
            <a:endParaRPr lang="en-US"/>
          </a:p>
        </p:txBody>
      </p:sp>
      <p:sp>
        <p:nvSpPr>
          <p:cNvPr id="17423" name="Line 16"/>
          <p:cNvSpPr>
            <a:spLocks noChangeShapeType="1"/>
          </p:cNvSpPr>
          <p:nvPr/>
        </p:nvSpPr>
        <p:spPr bwMode="auto">
          <a:xfrm>
            <a:off x="3648075" y="2924175"/>
            <a:ext cx="0" cy="863600"/>
          </a:xfrm>
          <a:prstGeom prst="line">
            <a:avLst/>
          </a:prstGeom>
          <a:noFill/>
          <a:ln w="15875">
            <a:solidFill>
              <a:schemeClr val="tx1"/>
            </a:solidFill>
            <a:round/>
            <a:headEnd/>
            <a:tailEnd type="triangle" w="med" len="med"/>
          </a:ln>
        </p:spPr>
        <p:txBody>
          <a:bodyPr/>
          <a:lstStyle/>
          <a:p>
            <a:endParaRPr lang="en-US"/>
          </a:p>
        </p:txBody>
      </p:sp>
      <p:sp>
        <p:nvSpPr>
          <p:cNvPr id="17424" name="Text Box 18"/>
          <p:cNvSpPr txBox="1">
            <a:spLocks noChangeArrowheads="1"/>
          </p:cNvSpPr>
          <p:nvPr/>
        </p:nvSpPr>
        <p:spPr bwMode="auto">
          <a:xfrm>
            <a:off x="5808664" y="5229226"/>
            <a:ext cx="2016125" cy="650875"/>
          </a:xfrm>
          <a:prstGeom prst="rect">
            <a:avLst/>
          </a:prstGeom>
          <a:noFill/>
          <a:ln w="9525">
            <a:solidFill>
              <a:schemeClr val="tx1"/>
            </a:solidFill>
            <a:miter lim="800000"/>
            <a:headEnd/>
            <a:tailEnd/>
          </a:ln>
        </p:spPr>
        <p:txBody>
          <a:bodyPr>
            <a:spAutoFit/>
          </a:bodyPr>
          <a:lstStyle/>
          <a:p>
            <a:pPr algn="ctr">
              <a:spcBef>
                <a:spcPct val="50000"/>
              </a:spcBef>
            </a:pPr>
            <a:r>
              <a:rPr lang="fa-IR" b="1">
                <a:cs typeface="B Zar" pitchFamily="2" charset="-78"/>
              </a:rPr>
              <a:t>وثیقه ضمانت بازپرداخت تعهدوام</a:t>
            </a:r>
            <a:r>
              <a:rPr lang="fa-IR">
                <a:cs typeface="B Zar" pitchFamily="2" charset="-78"/>
              </a:rPr>
              <a:t> </a:t>
            </a:r>
            <a:endParaRPr lang="en-US">
              <a:cs typeface="B Zar" pitchFamily="2" charset="-78"/>
            </a:endParaRPr>
          </a:p>
        </p:txBody>
      </p:sp>
      <p:cxnSp>
        <p:nvCxnSpPr>
          <p:cNvPr id="17425" name="AutoShape 21"/>
          <p:cNvCxnSpPr>
            <a:cxnSpLocks noChangeShapeType="1"/>
          </p:cNvCxnSpPr>
          <p:nvPr/>
        </p:nvCxnSpPr>
        <p:spPr bwMode="auto">
          <a:xfrm rot="5400000">
            <a:off x="3577432" y="3355182"/>
            <a:ext cx="863600" cy="1587"/>
          </a:xfrm>
          <a:prstGeom prst="bentConnector3">
            <a:avLst>
              <a:gd name="adj1" fmla="val 50000"/>
            </a:avLst>
          </a:prstGeom>
          <a:noFill/>
          <a:ln w="15875">
            <a:solidFill>
              <a:schemeClr val="tx1"/>
            </a:solidFill>
            <a:miter lim="800000"/>
            <a:headEnd type="triangle" w="med" len="med"/>
            <a:tailEnd type="triangle" w="med" len="med"/>
          </a:ln>
        </p:spPr>
      </p:cxnSp>
      <p:sp>
        <p:nvSpPr>
          <p:cNvPr id="17426" name="Text Box 18"/>
          <p:cNvSpPr txBox="1">
            <a:spLocks noChangeArrowheads="1"/>
          </p:cNvSpPr>
          <p:nvPr/>
        </p:nvSpPr>
        <p:spPr bwMode="auto">
          <a:xfrm>
            <a:off x="4079876" y="3068639"/>
            <a:ext cx="1223963" cy="619125"/>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قرارداد برپایه عملکرد</a:t>
            </a:r>
            <a:r>
              <a:rPr lang="fa-IR" sz="1700">
                <a:cs typeface="B Zar" pitchFamily="2" charset="-78"/>
              </a:rPr>
              <a:t> </a:t>
            </a:r>
            <a:endParaRPr lang="en-US" sz="1700">
              <a:cs typeface="B Zar" pitchFamily="2" charset="-78"/>
            </a:endParaRPr>
          </a:p>
        </p:txBody>
      </p:sp>
      <p:sp>
        <p:nvSpPr>
          <p:cNvPr id="17427" name="Text Box 18"/>
          <p:cNvSpPr txBox="1">
            <a:spLocks noChangeArrowheads="1"/>
          </p:cNvSpPr>
          <p:nvPr/>
        </p:nvSpPr>
        <p:spPr bwMode="auto">
          <a:xfrm>
            <a:off x="2424114" y="2924175"/>
            <a:ext cx="936625" cy="877888"/>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پرداخت هزینه خدمات</a:t>
            </a:r>
            <a:r>
              <a:rPr lang="fa-IR" sz="1700">
                <a:cs typeface="B Zar" pitchFamily="2" charset="-78"/>
              </a:rPr>
              <a:t> </a:t>
            </a:r>
            <a:endParaRPr lang="en-US" sz="1700">
              <a:cs typeface="B Zar" pitchFamily="2" charset="-78"/>
            </a:endParaRPr>
          </a:p>
        </p:txBody>
      </p:sp>
      <p:sp>
        <p:nvSpPr>
          <p:cNvPr id="17428" name="Text Box 18"/>
          <p:cNvSpPr txBox="1">
            <a:spLocks noChangeArrowheads="1"/>
          </p:cNvSpPr>
          <p:nvPr/>
        </p:nvSpPr>
        <p:spPr bwMode="auto">
          <a:xfrm>
            <a:off x="5087939" y="4437064"/>
            <a:ext cx="1152525" cy="376237"/>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بازپرداخت</a:t>
            </a:r>
            <a:r>
              <a:rPr lang="fa-IR">
                <a:cs typeface="B Zar" pitchFamily="2" charset="-78"/>
              </a:rPr>
              <a:t> </a:t>
            </a:r>
            <a:endParaRPr lang="en-US">
              <a:cs typeface="B Zar" pitchFamily="2" charset="-78"/>
            </a:endParaRPr>
          </a:p>
        </p:txBody>
      </p:sp>
      <p:sp>
        <p:nvSpPr>
          <p:cNvPr id="17429" name="Rectangle 11"/>
          <p:cNvSpPr>
            <a:spLocks noChangeArrowheads="1"/>
          </p:cNvSpPr>
          <p:nvPr/>
        </p:nvSpPr>
        <p:spPr bwMode="auto">
          <a:xfrm>
            <a:off x="5951539" y="1628776"/>
            <a:ext cx="4249737" cy="976313"/>
          </a:xfrm>
          <a:prstGeom prst="rect">
            <a:avLst/>
          </a:prstGeom>
          <a:solidFill>
            <a:schemeClr val="bg2"/>
          </a:solidFill>
          <a:ln w="9525">
            <a:noFill/>
            <a:miter lim="800000"/>
            <a:headEnd/>
            <a:tailEnd/>
          </a:ln>
        </p:spPr>
        <p:txBody>
          <a:bodyPr>
            <a:spAutoFit/>
          </a:bodyPr>
          <a:lstStyle/>
          <a:p>
            <a:pPr algn="ctr"/>
            <a:r>
              <a:rPr lang="fa-IR" sz="2000" b="1">
                <a:cs typeface="B Lotus" pitchFamily="2" charset="-78"/>
              </a:rPr>
              <a:t>نمودار شماره 2- قرارداد بر پايه ضمانت </a:t>
            </a:r>
          </a:p>
          <a:p>
            <a:pPr algn="ctr"/>
            <a:r>
              <a:rPr lang="fa-IR" sz="2000" b="1">
                <a:cs typeface="B Lotus" pitchFamily="2" charset="-78"/>
              </a:rPr>
              <a:t>مقدار صرفه جوئي به عمل آمده</a:t>
            </a:r>
          </a:p>
          <a:p>
            <a:pPr algn="ctr"/>
            <a:r>
              <a:rPr lang="fa-IR" b="1"/>
              <a:t>(</a:t>
            </a:r>
            <a:r>
              <a:rPr lang="en-US" b="1"/>
              <a:t>Guaranteed Saving Contract</a:t>
            </a:r>
            <a:r>
              <a:rPr lang="fa-IR" b="1"/>
              <a:t>)</a:t>
            </a:r>
            <a:endParaRPr lang="en-US" b="1"/>
          </a:p>
        </p:txBody>
      </p:sp>
      <p:sp>
        <p:nvSpPr>
          <p:cNvPr id="17430" name="Text Box 18"/>
          <p:cNvSpPr txBox="1">
            <a:spLocks noChangeArrowheads="1"/>
          </p:cNvSpPr>
          <p:nvPr/>
        </p:nvSpPr>
        <p:spPr bwMode="auto">
          <a:xfrm>
            <a:off x="2927351" y="1125539"/>
            <a:ext cx="1800225" cy="376237"/>
          </a:xfrm>
          <a:prstGeom prst="rect">
            <a:avLst/>
          </a:prstGeom>
          <a:solidFill>
            <a:srgbClr val="FFFFCC"/>
          </a:solidFill>
          <a:ln w="9525">
            <a:solidFill>
              <a:srgbClr val="FFFFFF"/>
            </a:solidFill>
            <a:miter lim="800000"/>
            <a:headEnd/>
            <a:tailEnd/>
          </a:ln>
        </p:spPr>
        <p:txBody>
          <a:bodyPr>
            <a:spAutoFit/>
          </a:bodyPr>
          <a:lstStyle/>
          <a:p>
            <a:pPr algn="ctr">
              <a:spcBef>
                <a:spcPct val="50000"/>
              </a:spcBef>
            </a:pPr>
            <a:r>
              <a:rPr lang="fa-IR" b="1">
                <a:cs typeface="B Zar" pitchFamily="2" charset="-78"/>
              </a:rPr>
              <a:t>ریسک عملکرد</a:t>
            </a:r>
            <a:r>
              <a:rPr lang="fa-IR">
                <a:cs typeface="B Zar" pitchFamily="2" charset="-78"/>
              </a:rPr>
              <a:t> </a:t>
            </a:r>
            <a:endParaRPr lang="en-US">
              <a:cs typeface="B Zar" pitchFamily="2" charset="-78"/>
            </a:endParaRPr>
          </a:p>
        </p:txBody>
      </p:sp>
      <p:sp>
        <p:nvSpPr>
          <p:cNvPr id="17431" name="Text Box 18"/>
          <p:cNvSpPr txBox="1">
            <a:spLocks noChangeArrowheads="1"/>
          </p:cNvSpPr>
          <p:nvPr/>
        </p:nvSpPr>
        <p:spPr bwMode="auto">
          <a:xfrm>
            <a:off x="8112125" y="3213100"/>
            <a:ext cx="2160588" cy="376238"/>
          </a:xfrm>
          <a:prstGeom prst="rect">
            <a:avLst/>
          </a:prstGeom>
          <a:solidFill>
            <a:srgbClr val="FFFFCC"/>
          </a:solidFill>
          <a:ln w="9525">
            <a:solidFill>
              <a:srgbClr val="FFFFFF"/>
            </a:solidFill>
            <a:miter lim="800000"/>
            <a:headEnd/>
            <a:tailEnd/>
          </a:ln>
        </p:spPr>
        <p:txBody>
          <a:bodyPr>
            <a:spAutoFit/>
          </a:bodyPr>
          <a:lstStyle/>
          <a:p>
            <a:pPr algn="ctr">
              <a:spcBef>
                <a:spcPct val="50000"/>
              </a:spcBef>
            </a:pPr>
            <a:r>
              <a:rPr lang="fa-IR" b="1">
                <a:cs typeface="B Zar" pitchFamily="2" charset="-78"/>
              </a:rPr>
              <a:t>ریسک دراعتبارمشتری</a:t>
            </a:r>
            <a:endParaRPr lang="en-US">
              <a:cs typeface="B Zar" pitchFamily="2" charset="-78"/>
            </a:endParaRPr>
          </a:p>
        </p:txBody>
      </p:sp>
      <p:cxnSp>
        <p:nvCxnSpPr>
          <p:cNvPr id="17432" name="AutoShape 30"/>
          <p:cNvCxnSpPr>
            <a:cxnSpLocks noChangeShapeType="1"/>
          </p:cNvCxnSpPr>
          <p:nvPr/>
        </p:nvCxnSpPr>
        <p:spPr bwMode="auto">
          <a:xfrm flipV="1">
            <a:off x="7967664" y="5300663"/>
            <a:ext cx="1368425" cy="298450"/>
          </a:xfrm>
          <a:prstGeom prst="bentConnector3">
            <a:avLst>
              <a:gd name="adj1" fmla="val 100463"/>
            </a:avLst>
          </a:prstGeom>
          <a:noFill/>
          <a:ln w="31750">
            <a:solidFill>
              <a:schemeClr val="tx1"/>
            </a:solidFill>
            <a:prstDash val="sysDot"/>
            <a:miter lim="800000"/>
            <a:headEnd/>
            <a:tailEnd type="triangle" w="med" len="med"/>
          </a:ln>
        </p:spPr>
      </p:cxnSp>
      <p:cxnSp>
        <p:nvCxnSpPr>
          <p:cNvPr id="17433" name="AutoShape 32"/>
          <p:cNvCxnSpPr>
            <a:cxnSpLocks noChangeShapeType="1"/>
          </p:cNvCxnSpPr>
          <p:nvPr/>
        </p:nvCxnSpPr>
        <p:spPr bwMode="auto">
          <a:xfrm>
            <a:off x="3719513" y="5084764"/>
            <a:ext cx="1943100" cy="503237"/>
          </a:xfrm>
          <a:prstGeom prst="bentConnector3">
            <a:avLst>
              <a:gd name="adj1" fmla="val 83"/>
            </a:avLst>
          </a:prstGeom>
          <a:noFill/>
          <a:ln w="31750">
            <a:solidFill>
              <a:schemeClr val="tx1"/>
            </a:solidFill>
            <a:prstDash val="sysDot"/>
            <a:miter lim="800000"/>
            <a:headEnd/>
            <a:tailEnd type="triangle" w="med" len="med"/>
          </a:ln>
        </p:spPr>
      </p:cxnSp>
      <p:pic>
        <p:nvPicPr>
          <p:cNvPr id="24" name="object 22"/>
          <p:cNvPicPr/>
          <p:nvPr/>
        </p:nvPicPr>
        <p:blipFill>
          <a:blip r:embed="rId2" cstate="print"/>
          <a:stretch>
            <a:fillRect/>
          </a:stretch>
        </p:blipFill>
        <p:spPr>
          <a:xfrm>
            <a:off x="304800" y="231560"/>
            <a:ext cx="1489885" cy="1094797"/>
          </a:xfrm>
          <a:prstGeom prst="rect">
            <a:avLst/>
          </a:prstGeom>
        </p:spPr>
      </p:pic>
    </p:spTree>
    <p:extLst>
      <p:ext uri="{BB962C8B-B14F-4D97-AF65-F5344CB8AC3E}">
        <p14:creationId xmlns:p14="http://schemas.microsoft.com/office/powerpoint/2010/main" val="13466287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11"/>
          <p:cNvSpPr txBox="1">
            <a:spLocks noChangeArrowheads="1"/>
          </p:cNvSpPr>
          <p:nvPr/>
        </p:nvSpPr>
        <p:spPr bwMode="auto">
          <a:xfrm>
            <a:off x="1992313" y="2420938"/>
            <a:ext cx="1223962" cy="863600"/>
          </a:xfrm>
          <a:prstGeom prst="rect">
            <a:avLst/>
          </a:prstGeom>
          <a:solidFill>
            <a:srgbClr val="FFFFCC"/>
          </a:solidFill>
          <a:ln w="9525">
            <a:solidFill>
              <a:schemeClr val="tx1"/>
            </a:solidFill>
            <a:miter lim="800000"/>
            <a:headEnd/>
            <a:tailEnd/>
          </a:ln>
        </p:spPr>
        <p:txBody>
          <a:bodyPr>
            <a:spAutoFit/>
          </a:bodyPr>
          <a:lstStyle/>
          <a:p>
            <a:pPr algn="ctr">
              <a:spcBef>
                <a:spcPct val="50000"/>
              </a:spcBef>
            </a:pPr>
            <a:r>
              <a:rPr lang="fa-IR" sz="2000" b="1">
                <a:cs typeface="B Zar" pitchFamily="2" charset="-78"/>
              </a:rPr>
              <a:t>بانک های </a:t>
            </a:r>
          </a:p>
          <a:p>
            <a:pPr algn="ctr">
              <a:spcBef>
                <a:spcPct val="50000"/>
              </a:spcBef>
            </a:pPr>
            <a:r>
              <a:rPr lang="fa-IR" sz="2000" b="1">
                <a:cs typeface="B Zar" pitchFamily="2" charset="-78"/>
              </a:rPr>
              <a:t>تجاری</a:t>
            </a:r>
            <a:r>
              <a:rPr lang="fa-IR" sz="2000">
                <a:cs typeface="B Zar" pitchFamily="2" charset="-78"/>
              </a:rPr>
              <a:t> </a:t>
            </a:r>
            <a:endParaRPr lang="en-US" sz="2000">
              <a:cs typeface="B Zar" pitchFamily="2" charset="-78"/>
            </a:endParaRPr>
          </a:p>
        </p:txBody>
      </p:sp>
      <p:sp>
        <p:nvSpPr>
          <p:cNvPr id="18436" name="Text Box 12"/>
          <p:cNvSpPr txBox="1">
            <a:spLocks noChangeArrowheads="1"/>
          </p:cNvSpPr>
          <p:nvPr/>
        </p:nvSpPr>
        <p:spPr bwMode="auto">
          <a:xfrm>
            <a:off x="5303839" y="2420938"/>
            <a:ext cx="1368425" cy="1168400"/>
          </a:xfrm>
          <a:prstGeom prst="rect">
            <a:avLst/>
          </a:prstGeom>
          <a:solidFill>
            <a:srgbClr val="FFFFCC"/>
          </a:solidFill>
          <a:ln w="9525">
            <a:solidFill>
              <a:schemeClr val="tx1"/>
            </a:solidFill>
            <a:miter lim="800000"/>
            <a:headEnd/>
            <a:tailEnd/>
          </a:ln>
        </p:spPr>
        <p:txBody>
          <a:bodyPr>
            <a:spAutoFit/>
          </a:bodyPr>
          <a:lstStyle/>
          <a:p>
            <a:pPr algn="ctr">
              <a:spcBef>
                <a:spcPct val="50000"/>
              </a:spcBef>
            </a:pPr>
            <a:r>
              <a:rPr lang="fa-IR" sz="2000" b="1">
                <a:cs typeface="B Zar" pitchFamily="2" charset="-78"/>
              </a:rPr>
              <a:t>شرکتهای </a:t>
            </a:r>
          </a:p>
          <a:p>
            <a:pPr algn="ctr">
              <a:spcBef>
                <a:spcPct val="50000"/>
              </a:spcBef>
            </a:pPr>
            <a:r>
              <a:rPr lang="fa-IR" sz="2000" b="1">
                <a:cs typeface="B Zar" pitchFamily="2" charset="-78"/>
              </a:rPr>
              <a:t>خدمات انرژی</a:t>
            </a:r>
            <a:r>
              <a:rPr lang="fa-IR" sz="2000">
                <a:cs typeface="B Zar" pitchFamily="2" charset="-78"/>
              </a:rPr>
              <a:t> </a:t>
            </a:r>
            <a:endParaRPr lang="en-US" sz="2000">
              <a:cs typeface="B Zar" pitchFamily="2" charset="-78"/>
            </a:endParaRPr>
          </a:p>
        </p:txBody>
      </p:sp>
      <p:sp>
        <p:nvSpPr>
          <p:cNvPr id="18437" name="Text Box 13"/>
          <p:cNvSpPr txBox="1">
            <a:spLocks noChangeArrowheads="1"/>
          </p:cNvSpPr>
          <p:nvPr/>
        </p:nvSpPr>
        <p:spPr bwMode="auto">
          <a:xfrm>
            <a:off x="8688388" y="2420938"/>
            <a:ext cx="1439862" cy="863600"/>
          </a:xfrm>
          <a:prstGeom prst="rect">
            <a:avLst/>
          </a:prstGeom>
          <a:solidFill>
            <a:srgbClr val="FFFFCC"/>
          </a:solidFill>
          <a:ln w="9525">
            <a:solidFill>
              <a:schemeClr val="tx1"/>
            </a:solidFill>
            <a:miter lim="800000"/>
            <a:headEnd/>
            <a:tailEnd/>
          </a:ln>
        </p:spPr>
        <p:txBody>
          <a:bodyPr>
            <a:spAutoFit/>
          </a:bodyPr>
          <a:lstStyle/>
          <a:p>
            <a:pPr algn="ctr">
              <a:spcBef>
                <a:spcPct val="50000"/>
              </a:spcBef>
            </a:pPr>
            <a:r>
              <a:rPr lang="fa-IR" sz="2000" b="1">
                <a:cs typeface="B Zar" pitchFamily="2" charset="-78"/>
              </a:rPr>
              <a:t>مصرف کننده </a:t>
            </a:r>
          </a:p>
          <a:p>
            <a:pPr algn="ctr">
              <a:spcBef>
                <a:spcPct val="50000"/>
              </a:spcBef>
            </a:pPr>
            <a:r>
              <a:rPr lang="fa-IR" sz="2000" b="1">
                <a:cs typeface="B Zar" pitchFamily="2" charset="-78"/>
              </a:rPr>
              <a:t>نهایی</a:t>
            </a:r>
            <a:r>
              <a:rPr lang="fa-IR" sz="2000">
                <a:cs typeface="B Zar" pitchFamily="2" charset="-78"/>
              </a:rPr>
              <a:t> </a:t>
            </a:r>
            <a:endParaRPr lang="en-US" sz="2000">
              <a:cs typeface="B Zar" pitchFamily="2" charset="-78"/>
            </a:endParaRPr>
          </a:p>
        </p:txBody>
      </p:sp>
      <p:sp>
        <p:nvSpPr>
          <p:cNvPr id="18438" name="Text Box 14"/>
          <p:cNvSpPr txBox="1">
            <a:spLocks noChangeArrowheads="1"/>
          </p:cNvSpPr>
          <p:nvPr/>
        </p:nvSpPr>
        <p:spPr bwMode="auto">
          <a:xfrm>
            <a:off x="7391401" y="4868863"/>
            <a:ext cx="1800225" cy="711200"/>
          </a:xfrm>
          <a:prstGeom prst="rect">
            <a:avLst/>
          </a:prstGeom>
          <a:solidFill>
            <a:srgbClr val="FFFFCC"/>
          </a:solidFill>
          <a:ln w="9525">
            <a:solidFill>
              <a:schemeClr val="tx1"/>
            </a:solidFill>
            <a:miter lim="800000"/>
            <a:headEnd/>
            <a:tailEnd/>
          </a:ln>
        </p:spPr>
        <p:txBody>
          <a:bodyPr>
            <a:spAutoFit/>
          </a:bodyPr>
          <a:lstStyle/>
          <a:p>
            <a:pPr algn="ctr">
              <a:spcBef>
                <a:spcPct val="50000"/>
              </a:spcBef>
            </a:pPr>
            <a:r>
              <a:rPr lang="fa-IR" sz="2000" b="1">
                <a:cs typeface="B Zar" pitchFamily="2" charset="-78"/>
              </a:rPr>
              <a:t>صندوق ضمانت انرژی</a:t>
            </a:r>
            <a:r>
              <a:rPr lang="fa-IR" sz="2000">
                <a:cs typeface="B Zar" pitchFamily="2" charset="-78"/>
              </a:rPr>
              <a:t> </a:t>
            </a:r>
            <a:endParaRPr lang="en-US" sz="2000">
              <a:cs typeface="B Zar" pitchFamily="2" charset="-78"/>
            </a:endParaRPr>
          </a:p>
        </p:txBody>
      </p:sp>
      <p:sp>
        <p:nvSpPr>
          <p:cNvPr id="18439" name="Text Box 15"/>
          <p:cNvSpPr txBox="1">
            <a:spLocks noChangeArrowheads="1"/>
          </p:cNvSpPr>
          <p:nvPr/>
        </p:nvSpPr>
        <p:spPr bwMode="auto">
          <a:xfrm>
            <a:off x="6456363" y="4221163"/>
            <a:ext cx="1223962" cy="354012"/>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حق ضمانت</a:t>
            </a:r>
            <a:r>
              <a:rPr lang="fa-IR" sz="1700">
                <a:cs typeface="B Zar" pitchFamily="2" charset="-78"/>
              </a:rPr>
              <a:t> </a:t>
            </a:r>
            <a:endParaRPr lang="en-US" sz="1700">
              <a:cs typeface="B Zar" pitchFamily="2" charset="-78"/>
            </a:endParaRPr>
          </a:p>
        </p:txBody>
      </p:sp>
      <p:sp>
        <p:nvSpPr>
          <p:cNvPr id="18440" name="Text Box 16"/>
          <p:cNvSpPr txBox="1">
            <a:spLocks noChangeArrowheads="1"/>
          </p:cNvSpPr>
          <p:nvPr/>
        </p:nvSpPr>
        <p:spPr bwMode="auto">
          <a:xfrm>
            <a:off x="3935413" y="5300664"/>
            <a:ext cx="1655762" cy="712787"/>
          </a:xfrm>
          <a:prstGeom prst="rect">
            <a:avLst/>
          </a:prstGeom>
          <a:noFill/>
          <a:ln w="9525">
            <a:solidFill>
              <a:srgbClr val="FFFFFF"/>
            </a:solidFill>
            <a:miter lim="800000"/>
            <a:headEnd/>
            <a:tailEnd/>
          </a:ln>
        </p:spPr>
        <p:txBody>
          <a:bodyPr>
            <a:spAutoFit/>
          </a:bodyPr>
          <a:lstStyle/>
          <a:p>
            <a:pPr algn="ctr">
              <a:spcBef>
                <a:spcPct val="50000"/>
              </a:spcBef>
            </a:pPr>
            <a:r>
              <a:rPr lang="fa-IR" sz="1600" b="1">
                <a:cs typeface="B Zar" pitchFamily="2" charset="-78"/>
              </a:rPr>
              <a:t>ضمانت بازپرداخت</a:t>
            </a:r>
          </a:p>
          <a:p>
            <a:pPr algn="ctr">
              <a:spcBef>
                <a:spcPct val="50000"/>
              </a:spcBef>
            </a:pPr>
            <a:r>
              <a:rPr lang="fa-IR" sz="1600" b="1">
                <a:cs typeface="B Zar" pitchFamily="2" charset="-78"/>
              </a:rPr>
              <a:t> اصل و سود وام </a:t>
            </a:r>
            <a:endParaRPr lang="en-US" sz="1600" b="1">
              <a:cs typeface="B Zar" pitchFamily="2" charset="-78"/>
            </a:endParaRPr>
          </a:p>
        </p:txBody>
      </p:sp>
      <p:sp>
        <p:nvSpPr>
          <p:cNvPr id="18441" name="Text Box 17"/>
          <p:cNvSpPr txBox="1">
            <a:spLocks noChangeArrowheads="1"/>
          </p:cNvSpPr>
          <p:nvPr/>
        </p:nvSpPr>
        <p:spPr bwMode="auto">
          <a:xfrm>
            <a:off x="6959600" y="2852738"/>
            <a:ext cx="1441450" cy="957262"/>
          </a:xfrm>
          <a:prstGeom prst="rect">
            <a:avLst/>
          </a:prstGeom>
          <a:noFill/>
          <a:ln w="9525">
            <a:solidFill>
              <a:srgbClr val="FFFFFF"/>
            </a:solidFill>
            <a:miter lim="800000"/>
            <a:headEnd/>
            <a:tailEnd/>
          </a:ln>
        </p:spPr>
        <p:txBody>
          <a:bodyPr>
            <a:spAutoFit/>
          </a:bodyPr>
          <a:lstStyle/>
          <a:p>
            <a:pPr algn="ctr">
              <a:spcBef>
                <a:spcPct val="50000"/>
              </a:spcBef>
            </a:pPr>
            <a:r>
              <a:rPr lang="fa-IR" sz="1600" b="1">
                <a:cs typeface="B Zar" pitchFamily="2" charset="-78"/>
              </a:rPr>
              <a:t>بازپرداخت از </a:t>
            </a:r>
          </a:p>
          <a:p>
            <a:pPr algn="ctr">
              <a:spcBef>
                <a:spcPct val="50000"/>
              </a:spcBef>
            </a:pPr>
            <a:r>
              <a:rPr lang="fa-IR" sz="1600" b="1">
                <a:cs typeface="B Zar" pitchFamily="2" charset="-78"/>
              </a:rPr>
              <a:t>صرفه جویی انرژی</a:t>
            </a:r>
            <a:endParaRPr lang="en-US" sz="1600">
              <a:cs typeface="B Zar" pitchFamily="2" charset="-78"/>
            </a:endParaRPr>
          </a:p>
        </p:txBody>
      </p:sp>
      <p:sp>
        <p:nvSpPr>
          <p:cNvPr id="18442" name="Text Box 18"/>
          <p:cNvSpPr txBox="1">
            <a:spLocks noChangeArrowheads="1"/>
          </p:cNvSpPr>
          <p:nvPr/>
        </p:nvSpPr>
        <p:spPr bwMode="auto">
          <a:xfrm>
            <a:off x="3792538" y="3213101"/>
            <a:ext cx="863600" cy="646331"/>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تسهیلات</a:t>
            </a:r>
            <a:r>
              <a:rPr lang="fa-IR">
                <a:cs typeface="B Zar" pitchFamily="2" charset="-78"/>
              </a:rPr>
              <a:t> </a:t>
            </a:r>
            <a:endParaRPr lang="en-US">
              <a:cs typeface="B Zar" pitchFamily="2" charset="-78"/>
            </a:endParaRPr>
          </a:p>
        </p:txBody>
      </p:sp>
      <p:sp>
        <p:nvSpPr>
          <p:cNvPr id="18443" name="Text Box 19"/>
          <p:cNvSpPr txBox="1">
            <a:spLocks noChangeArrowheads="1"/>
          </p:cNvSpPr>
          <p:nvPr/>
        </p:nvSpPr>
        <p:spPr bwMode="auto">
          <a:xfrm>
            <a:off x="3452813" y="2071689"/>
            <a:ext cx="1612900" cy="600075"/>
          </a:xfrm>
          <a:prstGeom prst="rect">
            <a:avLst/>
          </a:prstGeom>
          <a:noFill/>
          <a:ln w="9525">
            <a:solidFill>
              <a:srgbClr val="FFFFFF"/>
            </a:solidFill>
            <a:miter lim="800000"/>
            <a:headEnd/>
            <a:tailEnd/>
          </a:ln>
        </p:spPr>
        <p:txBody>
          <a:bodyPr>
            <a:spAutoFit/>
          </a:bodyPr>
          <a:lstStyle/>
          <a:p>
            <a:pPr algn="ctr">
              <a:spcBef>
                <a:spcPct val="50000"/>
              </a:spcBef>
            </a:pPr>
            <a:r>
              <a:rPr lang="fa-IR" sz="1600" b="1">
                <a:cs typeface="B Zar" pitchFamily="2" charset="-78"/>
              </a:rPr>
              <a:t>اصل و سود </a:t>
            </a:r>
            <a:r>
              <a:rPr lang="fa-IR" sz="1700" b="1">
                <a:cs typeface="B Zar" pitchFamily="2" charset="-78"/>
              </a:rPr>
              <a:t>تسهیلات</a:t>
            </a:r>
            <a:r>
              <a:rPr lang="fa-IR" sz="1600">
                <a:cs typeface="B Zar" pitchFamily="2" charset="-78"/>
              </a:rPr>
              <a:t> </a:t>
            </a:r>
            <a:endParaRPr lang="en-US" sz="1600">
              <a:cs typeface="B Zar" pitchFamily="2" charset="-78"/>
            </a:endParaRPr>
          </a:p>
        </p:txBody>
      </p:sp>
      <p:sp>
        <p:nvSpPr>
          <p:cNvPr id="18444" name="Line 20"/>
          <p:cNvSpPr>
            <a:spLocks noChangeShapeType="1"/>
          </p:cNvSpPr>
          <p:nvPr/>
        </p:nvSpPr>
        <p:spPr bwMode="auto">
          <a:xfrm flipV="1">
            <a:off x="3216276" y="3141663"/>
            <a:ext cx="2087563" cy="0"/>
          </a:xfrm>
          <a:prstGeom prst="line">
            <a:avLst/>
          </a:prstGeom>
          <a:noFill/>
          <a:ln w="9525">
            <a:solidFill>
              <a:schemeClr val="tx1"/>
            </a:solidFill>
            <a:round/>
            <a:headEnd/>
            <a:tailEnd type="triangle" w="med" len="med"/>
          </a:ln>
        </p:spPr>
        <p:txBody>
          <a:bodyPr/>
          <a:lstStyle/>
          <a:p>
            <a:endParaRPr lang="en-US"/>
          </a:p>
        </p:txBody>
      </p:sp>
      <p:sp>
        <p:nvSpPr>
          <p:cNvPr id="18445" name="Line 21"/>
          <p:cNvSpPr>
            <a:spLocks noChangeShapeType="1"/>
          </p:cNvSpPr>
          <p:nvPr/>
        </p:nvSpPr>
        <p:spPr bwMode="auto">
          <a:xfrm flipH="1">
            <a:off x="3216276" y="2636838"/>
            <a:ext cx="2087563" cy="0"/>
          </a:xfrm>
          <a:prstGeom prst="line">
            <a:avLst/>
          </a:prstGeom>
          <a:noFill/>
          <a:ln w="9525">
            <a:solidFill>
              <a:schemeClr val="tx1"/>
            </a:solidFill>
            <a:round/>
            <a:headEnd/>
            <a:tailEnd type="triangle" w="med" len="med"/>
          </a:ln>
        </p:spPr>
        <p:txBody>
          <a:bodyPr/>
          <a:lstStyle/>
          <a:p>
            <a:endParaRPr lang="en-US"/>
          </a:p>
        </p:txBody>
      </p:sp>
      <p:sp>
        <p:nvSpPr>
          <p:cNvPr id="18446" name="Line 22"/>
          <p:cNvSpPr>
            <a:spLocks noChangeShapeType="1"/>
          </p:cNvSpPr>
          <p:nvPr/>
        </p:nvSpPr>
        <p:spPr bwMode="auto">
          <a:xfrm flipH="1">
            <a:off x="6672264" y="2781300"/>
            <a:ext cx="2016125" cy="0"/>
          </a:xfrm>
          <a:prstGeom prst="line">
            <a:avLst/>
          </a:prstGeom>
          <a:noFill/>
          <a:ln w="9525">
            <a:solidFill>
              <a:schemeClr val="tx1"/>
            </a:solidFill>
            <a:round/>
            <a:headEnd/>
            <a:tailEnd type="triangle" w="med" len="med"/>
          </a:ln>
        </p:spPr>
        <p:txBody>
          <a:bodyPr/>
          <a:lstStyle/>
          <a:p>
            <a:endParaRPr lang="en-US"/>
          </a:p>
        </p:txBody>
      </p:sp>
      <p:cxnSp>
        <p:nvCxnSpPr>
          <p:cNvPr id="18447" name="AutoShape 24"/>
          <p:cNvCxnSpPr>
            <a:cxnSpLocks noChangeShapeType="1"/>
            <a:stCxn id="18438" idx="1"/>
            <a:endCxn id="18435" idx="2"/>
          </p:cNvCxnSpPr>
          <p:nvPr/>
        </p:nvCxnSpPr>
        <p:spPr bwMode="auto">
          <a:xfrm rot="10800000">
            <a:off x="2605088" y="3284539"/>
            <a:ext cx="4786312" cy="1939925"/>
          </a:xfrm>
          <a:prstGeom prst="bentConnector2">
            <a:avLst/>
          </a:prstGeom>
          <a:noFill/>
          <a:ln w="9525">
            <a:solidFill>
              <a:schemeClr val="tx1"/>
            </a:solidFill>
            <a:miter lim="800000"/>
            <a:headEnd/>
            <a:tailEnd type="triangle" w="med" len="med"/>
          </a:ln>
        </p:spPr>
      </p:cxnSp>
      <p:sp>
        <p:nvSpPr>
          <p:cNvPr id="18448" name="Rectangle 25"/>
          <p:cNvSpPr>
            <a:spLocks noChangeArrowheads="1"/>
          </p:cNvSpPr>
          <p:nvPr/>
        </p:nvSpPr>
        <p:spPr bwMode="auto">
          <a:xfrm>
            <a:off x="9048751" y="6237289"/>
            <a:ext cx="1431925" cy="396875"/>
          </a:xfrm>
          <a:prstGeom prst="rect">
            <a:avLst/>
          </a:prstGeom>
          <a:solidFill>
            <a:schemeClr val="bg2"/>
          </a:solidFill>
          <a:ln w="9525">
            <a:noFill/>
            <a:miter lim="800000"/>
            <a:headEnd/>
            <a:tailEnd/>
          </a:ln>
        </p:spPr>
        <p:txBody>
          <a:bodyPr wrap="none">
            <a:spAutoFit/>
          </a:bodyPr>
          <a:lstStyle/>
          <a:p>
            <a:r>
              <a:rPr lang="fa-IR" sz="2000" b="1">
                <a:cs typeface="B Lotus" pitchFamily="2" charset="-78"/>
              </a:rPr>
              <a:t>نمودار شماره 3</a:t>
            </a:r>
            <a:endParaRPr lang="en-US" sz="2000" b="1">
              <a:cs typeface="B Lotus" pitchFamily="2" charset="-78"/>
            </a:endParaRPr>
          </a:p>
        </p:txBody>
      </p:sp>
      <p:cxnSp>
        <p:nvCxnSpPr>
          <p:cNvPr id="18449" name="AutoShape 26"/>
          <p:cNvCxnSpPr>
            <a:cxnSpLocks noChangeShapeType="1"/>
            <a:stCxn id="18436" idx="2"/>
            <a:endCxn id="18438" idx="0"/>
          </p:cNvCxnSpPr>
          <p:nvPr/>
        </p:nvCxnSpPr>
        <p:spPr bwMode="auto">
          <a:xfrm rot="16200000" flipH="1">
            <a:off x="6500020" y="3077370"/>
            <a:ext cx="1279525" cy="2303463"/>
          </a:xfrm>
          <a:prstGeom prst="bentConnector3">
            <a:avLst>
              <a:gd name="adj1" fmla="val 50000"/>
            </a:avLst>
          </a:prstGeom>
          <a:noFill/>
          <a:ln w="9525">
            <a:solidFill>
              <a:schemeClr val="tx1"/>
            </a:solidFill>
            <a:miter lim="800000"/>
            <a:headEnd/>
            <a:tailEnd type="triangle" w="med" len="med"/>
          </a:ln>
        </p:spPr>
      </p:cxnSp>
      <p:sp>
        <p:nvSpPr>
          <p:cNvPr id="18451" name="Text Box 5"/>
          <p:cNvSpPr txBox="1">
            <a:spLocks noChangeArrowheads="1"/>
          </p:cNvSpPr>
          <p:nvPr/>
        </p:nvSpPr>
        <p:spPr bwMode="auto">
          <a:xfrm>
            <a:off x="4114800" y="694163"/>
            <a:ext cx="3389311" cy="461665"/>
          </a:xfrm>
          <a:prstGeom prst="rect">
            <a:avLst/>
          </a:prstGeom>
          <a:noFill/>
          <a:ln w="9525">
            <a:noFill/>
            <a:miter lim="800000"/>
            <a:headEnd/>
            <a:tailEnd/>
          </a:ln>
        </p:spPr>
        <p:txBody>
          <a:bodyPr wrap="square">
            <a:spAutoFit/>
          </a:bodyPr>
          <a:lstStyle/>
          <a:p>
            <a:r>
              <a:rPr lang="fa-IR" sz="2400" dirty="0">
                <a:solidFill>
                  <a:srgbClr val="1608C8"/>
                </a:solidFill>
                <a:cs typeface="B Titr" pitchFamily="2" charset="-78"/>
              </a:rPr>
              <a:t>مدلهاي مالي  اسكوها</a:t>
            </a:r>
            <a:endParaRPr lang="en-US" sz="2400" b="1" dirty="0">
              <a:solidFill>
                <a:srgbClr val="1608C8"/>
              </a:solidFill>
              <a:cs typeface="B Titr" pitchFamily="2" charset="-78"/>
            </a:endParaRPr>
          </a:p>
        </p:txBody>
      </p:sp>
      <p:pic>
        <p:nvPicPr>
          <p:cNvPr id="18" name="object 22"/>
          <p:cNvPicPr/>
          <p:nvPr/>
        </p:nvPicPr>
        <p:blipFill>
          <a:blip r:embed="rId2" cstate="print"/>
          <a:stretch>
            <a:fillRect/>
          </a:stretch>
        </p:blipFill>
        <p:spPr>
          <a:xfrm>
            <a:off x="502428" y="377596"/>
            <a:ext cx="1489885" cy="1094797"/>
          </a:xfrm>
          <a:prstGeom prst="rect">
            <a:avLst/>
          </a:prstGeom>
        </p:spPr>
      </p:pic>
    </p:spTree>
    <p:extLst>
      <p:ext uri="{BB962C8B-B14F-4D97-AF65-F5344CB8AC3E}">
        <p14:creationId xmlns:p14="http://schemas.microsoft.com/office/powerpoint/2010/main" val="40508248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5"/>
          <p:cNvSpPr txBox="1">
            <a:spLocks noChangeArrowheads="1"/>
          </p:cNvSpPr>
          <p:nvPr/>
        </p:nvSpPr>
        <p:spPr bwMode="auto">
          <a:xfrm>
            <a:off x="4239228" y="474193"/>
            <a:ext cx="3457574" cy="519112"/>
          </a:xfrm>
          <a:prstGeom prst="rect">
            <a:avLst/>
          </a:prstGeom>
          <a:noFill/>
          <a:ln w="9525">
            <a:noFill/>
            <a:miter lim="800000"/>
            <a:headEnd/>
            <a:tailEnd/>
          </a:ln>
        </p:spPr>
        <p:txBody>
          <a:bodyPr wrap="square">
            <a:spAutoFit/>
          </a:bodyPr>
          <a:lstStyle/>
          <a:p>
            <a:r>
              <a:rPr lang="fa-IR" sz="2800" dirty="0">
                <a:solidFill>
                  <a:srgbClr val="1608C8"/>
                </a:solidFill>
                <a:cs typeface="B Titr" pitchFamily="2" charset="-78"/>
              </a:rPr>
              <a:t>پیشنهاد برای </a:t>
            </a:r>
            <a:r>
              <a:rPr lang="fa-IR" sz="2800" dirty="0" smtClean="0">
                <a:solidFill>
                  <a:srgbClr val="1608C8"/>
                </a:solidFill>
                <a:cs typeface="B Titr" pitchFamily="2" charset="-78"/>
              </a:rPr>
              <a:t>ایران</a:t>
            </a:r>
            <a:endParaRPr lang="en-US" sz="2800" b="1" dirty="0">
              <a:solidFill>
                <a:srgbClr val="1608C8"/>
              </a:solidFill>
              <a:cs typeface="B Titr" pitchFamily="2" charset="-78"/>
            </a:endParaRPr>
          </a:p>
        </p:txBody>
      </p:sp>
      <p:sp>
        <p:nvSpPr>
          <p:cNvPr id="56324" name="Rectangle 10"/>
          <p:cNvSpPr>
            <a:spLocks noChangeArrowheads="1"/>
          </p:cNvSpPr>
          <p:nvPr/>
        </p:nvSpPr>
        <p:spPr bwMode="auto">
          <a:xfrm>
            <a:off x="1524001" y="1339334"/>
            <a:ext cx="184731" cy="369332"/>
          </a:xfrm>
          <a:prstGeom prst="rect">
            <a:avLst/>
          </a:prstGeom>
          <a:noFill/>
          <a:ln w="9525">
            <a:noFill/>
            <a:miter lim="800000"/>
            <a:headEnd/>
            <a:tailEnd/>
          </a:ln>
        </p:spPr>
        <p:txBody>
          <a:bodyPr wrap="none" anchor="ctr">
            <a:spAutoFit/>
          </a:bodyPr>
          <a:lstStyle/>
          <a:p>
            <a:endParaRPr lang="fa-IR"/>
          </a:p>
        </p:txBody>
      </p:sp>
      <p:sp>
        <p:nvSpPr>
          <p:cNvPr id="56325" name="Rectangle 11"/>
          <p:cNvSpPr>
            <a:spLocks noChangeArrowheads="1"/>
          </p:cNvSpPr>
          <p:nvPr/>
        </p:nvSpPr>
        <p:spPr bwMode="auto">
          <a:xfrm>
            <a:off x="1524001" y="5149334"/>
            <a:ext cx="184731" cy="369332"/>
          </a:xfrm>
          <a:prstGeom prst="rect">
            <a:avLst/>
          </a:prstGeom>
          <a:noFill/>
          <a:ln w="9525">
            <a:noFill/>
            <a:miter lim="800000"/>
            <a:headEnd/>
            <a:tailEnd/>
          </a:ln>
        </p:spPr>
        <p:txBody>
          <a:bodyPr wrap="none" anchor="ctr">
            <a:spAutoFit/>
          </a:bodyPr>
          <a:lstStyle/>
          <a:p>
            <a:pPr eaLnBrk="0" hangingPunct="0"/>
            <a:endParaRPr lang="fa-IR"/>
          </a:p>
        </p:txBody>
      </p:sp>
      <p:sp>
        <p:nvSpPr>
          <p:cNvPr id="56326" name="Rectangle 12"/>
          <p:cNvSpPr>
            <a:spLocks noChangeArrowheads="1"/>
          </p:cNvSpPr>
          <p:nvPr/>
        </p:nvSpPr>
        <p:spPr bwMode="auto">
          <a:xfrm>
            <a:off x="4440239" y="5661026"/>
            <a:ext cx="6040437" cy="728663"/>
          </a:xfrm>
          <a:prstGeom prst="rect">
            <a:avLst/>
          </a:prstGeom>
          <a:solidFill>
            <a:schemeClr val="bg2"/>
          </a:solidFill>
          <a:ln w="9525">
            <a:noFill/>
            <a:miter lim="800000"/>
            <a:headEnd/>
            <a:tailEnd/>
          </a:ln>
        </p:spPr>
        <p:txBody>
          <a:bodyPr>
            <a:spAutoFit/>
          </a:bodyPr>
          <a:lstStyle/>
          <a:p>
            <a:pPr>
              <a:lnSpc>
                <a:spcPct val="110000"/>
              </a:lnSpc>
            </a:pPr>
            <a:r>
              <a:rPr lang="fa-IR" sz="2000" b="1">
                <a:cs typeface="B Lotus" pitchFamily="2" charset="-78"/>
              </a:rPr>
              <a:t>نمودار شماره 1- قرارداد بر مبناي درصدي از صرفه جوئي به عمل آمده</a:t>
            </a:r>
          </a:p>
          <a:p>
            <a:pPr algn="ctr">
              <a:lnSpc>
                <a:spcPct val="110000"/>
              </a:lnSpc>
            </a:pPr>
            <a:r>
              <a:rPr lang="en-US" b="1"/>
              <a:t>Shared–Saving Contract)</a:t>
            </a:r>
            <a:r>
              <a:rPr lang="fa-IR" b="1"/>
              <a:t>)</a:t>
            </a:r>
            <a:endParaRPr lang="en-US" b="1"/>
          </a:p>
        </p:txBody>
      </p:sp>
      <p:sp>
        <p:nvSpPr>
          <p:cNvPr id="56328" name="Text Box 11"/>
          <p:cNvSpPr txBox="1">
            <a:spLocks noChangeArrowheads="1"/>
          </p:cNvSpPr>
          <p:nvPr/>
        </p:nvSpPr>
        <p:spPr bwMode="auto">
          <a:xfrm>
            <a:off x="7680326" y="1773239"/>
            <a:ext cx="792163" cy="1208087"/>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500" b="1">
              <a:cs typeface="B Zar" pitchFamily="2" charset="-78"/>
            </a:endParaRPr>
          </a:p>
          <a:p>
            <a:pPr algn="ctr">
              <a:spcBef>
                <a:spcPct val="50000"/>
              </a:spcBef>
            </a:pPr>
            <a:r>
              <a:rPr lang="fa-IR" b="1">
                <a:cs typeface="B Zar" pitchFamily="2" charset="-78"/>
              </a:rPr>
              <a:t>مؤسسه </a:t>
            </a:r>
          </a:p>
          <a:p>
            <a:pPr algn="ctr">
              <a:spcBef>
                <a:spcPct val="50000"/>
              </a:spcBef>
            </a:pPr>
            <a:r>
              <a:rPr lang="fa-IR" b="1">
                <a:cs typeface="B Zar" pitchFamily="2" charset="-78"/>
              </a:rPr>
              <a:t>مالی</a:t>
            </a:r>
          </a:p>
          <a:p>
            <a:pPr algn="ctr">
              <a:spcBef>
                <a:spcPct val="50000"/>
              </a:spcBef>
            </a:pPr>
            <a:endParaRPr lang="en-US" sz="900">
              <a:cs typeface="B Zar" pitchFamily="2" charset="-78"/>
            </a:endParaRPr>
          </a:p>
        </p:txBody>
      </p:sp>
      <p:sp>
        <p:nvSpPr>
          <p:cNvPr id="56329" name="Text Box 12"/>
          <p:cNvSpPr txBox="1">
            <a:spLocks noChangeArrowheads="1"/>
          </p:cNvSpPr>
          <p:nvPr/>
        </p:nvSpPr>
        <p:spPr bwMode="auto">
          <a:xfrm>
            <a:off x="2424113" y="1773238"/>
            <a:ext cx="1511300" cy="1306512"/>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600" b="1">
              <a:cs typeface="B Zar" pitchFamily="2" charset="-78"/>
            </a:endParaRPr>
          </a:p>
          <a:p>
            <a:pPr algn="ctr">
              <a:spcBef>
                <a:spcPct val="50000"/>
              </a:spcBef>
            </a:pPr>
            <a:r>
              <a:rPr lang="en-US" sz="2400" b="1">
                <a:cs typeface="B Zar" pitchFamily="2" charset="-78"/>
              </a:rPr>
              <a:t>ESCo</a:t>
            </a:r>
            <a:endParaRPr lang="fa-IR" sz="2400" b="1">
              <a:cs typeface="B Zar" pitchFamily="2" charset="-78"/>
            </a:endParaRPr>
          </a:p>
          <a:p>
            <a:pPr algn="ctr">
              <a:spcBef>
                <a:spcPct val="50000"/>
              </a:spcBef>
            </a:pPr>
            <a:endParaRPr lang="en-US">
              <a:cs typeface="B Zar" pitchFamily="2" charset="-78"/>
            </a:endParaRPr>
          </a:p>
        </p:txBody>
      </p:sp>
      <p:sp>
        <p:nvSpPr>
          <p:cNvPr id="56330" name="Text Box 17"/>
          <p:cNvSpPr txBox="1">
            <a:spLocks noChangeArrowheads="1"/>
          </p:cNvSpPr>
          <p:nvPr/>
        </p:nvSpPr>
        <p:spPr bwMode="auto">
          <a:xfrm>
            <a:off x="5375275" y="1484313"/>
            <a:ext cx="2089150" cy="360362"/>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تحقیق در مورد اعتبار</a:t>
            </a:r>
            <a:endParaRPr lang="en-US" sz="1700">
              <a:cs typeface="B Zar" pitchFamily="2" charset="-78"/>
            </a:endParaRPr>
          </a:p>
        </p:txBody>
      </p:sp>
      <p:sp>
        <p:nvSpPr>
          <p:cNvPr id="56331" name="Text Box 18"/>
          <p:cNvSpPr txBox="1">
            <a:spLocks noChangeArrowheads="1"/>
          </p:cNvSpPr>
          <p:nvPr/>
        </p:nvSpPr>
        <p:spPr bwMode="auto">
          <a:xfrm>
            <a:off x="5664200" y="2276475"/>
            <a:ext cx="1511300" cy="376238"/>
          </a:xfrm>
          <a:prstGeom prst="rect">
            <a:avLst/>
          </a:prstGeom>
          <a:noFill/>
          <a:ln w="9525">
            <a:solidFill>
              <a:srgbClr val="FFFFFF"/>
            </a:solidFill>
            <a:miter lim="800000"/>
            <a:headEnd/>
            <a:tailEnd/>
          </a:ln>
        </p:spPr>
        <p:txBody>
          <a:bodyPr>
            <a:spAutoFit/>
          </a:bodyPr>
          <a:lstStyle/>
          <a:p>
            <a:pPr algn="ctr">
              <a:spcBef>
                <a:spcPct val="50000"/>
              </a:spcBef>
            </a:pPr>
            <a:r>
              <a:rPr lang="fa-IR" b="1" dirty="0" smtClean="0">
                <a:solidFill>
                  <a:srgbClr val="1608C8"/>
                </a:solidFill>
                <a:cs typeface="B Zar" pitchFamily="2" charset="-78"/>
              </a:rPr>
              <a:t>قرض_وام</a:t>
            </a:r>
            <a:r>
              <a:rPr lang="fa-IR" dirty="0" smtClean="0">
                <a:solidFill>
                  <a:srgbClr val="1608C8"/>
                </a:solidFill>
                <a:cs typeface="B Zar" pitchFamily="2" charset="-78"/>
              </a:rPr>
              <a:t> </a:t>
            </a:r>
            <a:endParaRPr lang="en-US" dirty="0">
              <a:solidFill>
                <a:srgbClr val="1608C8"/>
              </a:solidFill>
              <a:cs typeface="B Zar" pitchFamily="2" charset="-78"/>
            </a:endParaRPr>
          </a:p>
        </p:txBody>
      </p:sp>
      <p:sp>
        <p:nvSpPr>
          <p:cNvPr id="56332" name="Text Box 11"/>
          <p:cNvSpPr txBox="1">
            <a:spLocks noChangeArrowheads="1"/>
          </p:cNvSpPr>
          <p:nvPr/>
        </p:nvSpPr>
        <p:spPr bwMode="auto">
          <a:xfrm>
            <a:off x="2855913" y="4292601"/>
            <a:ext cx="1223962" cy="1154113"/>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200" b="1">
              <a:cs typeface="B Zar" pitchFamily="2" charset="-78"/>
            </a:endParaRPr>
          </a:p>
          <a:p>
            <a:pPr algn="ctr">
              <a:spcBef>
                <a:spcPct val="50000"/>
              </a:spcBef>
            </a:pPr>
            <a:r>
              <a:rPr lang="fa-IR" sz="2200" b="1">
                <a:cs typeface="B Zar" pitchFamily="2" charset="-78"/>
              </a:rPr>
              <a:t>مشتری</a:t>
            </a:r>
          </a:p>
          <a:p>
            <a:pPr algn="ctr">
              <a:spcBef>
                <a:spcPct val="50000"/>
              </a:spcBef>
            </a:pPr>
            <a:endParaRPr lang="en-US" sz="1600">
              <a:cs typeface="B Zar" pitchFamily="2" charset="-78"/>
            </a:endParaRPr>
          </a:p>
        </p:txBody>
      </p:sp>
      <p:sp>
        <p:nvSpPr>
          <p:cNvPr id="56333" name="Line 15"/>
          <p:cNvSpPr>
            <a:spLocks noChangeShapeType="1"/>
          </p:cNvSpPr>
          <p:nvPr/>
        </p:nvSpPr>
        <p:spPr bwMode="auto">
          <a:xfrm flipH="1" flipV="1">
            <a:off x="4079876" y="1916113"/>
            <a:ext cx="3529013" cy="0"/>
          </a:xfrm>
          <a:prstGeom prst="line">
            <a:avLst/>
          </a:prstGeom>
          <a:noFill/>
          <a:ln w="19050">
            <a:solidFill>
              <a:schemeClr val="tx1"/>
            </a:solidFill>
            <a:round/>
            <a:headEnd/>
            <a:tailEnd type="triangle" w="med" len="med"/>
          </a:ln>
        </p:spPr>
        <p:txBody>
          <a:bodyPr/>
          <a:lstStyle/>
          <a:p>
            <a:endParaRPr lang="en-US"/>
          </a:p>
        </p:txBody>
      </p:sp>
      <p:sp>
        <p:nvSpPr>
          <p:cNvPr id="56334" name="Line 16"/>
          <p:cNvSpPr>
            <a:spLocks noChangeShapeType="1"/>
          </p:cNvSpPr>
          <p:nvPr/>
        </p:nvSpPr>
        <p:spPr bwMode="auto">
          <a:xfrm flipV="1">
            <a:off x="4151313" y="2781300"/>
            <a:ext cx="3384550" cy="0"/>
          </a:xfrm>
          <a:prstGeom prst="line">
            <a:avLst/>
          </a:prstGeom>
          <a:noFill/>
          <a:ln w="19050">
            <a:solidFill>
              <a:schemeClr val="tx1"/>
            </a:solidFill>
            <a:round/>
            <a:headEnd/>
            <a:tailEnd type="triangle" w="med" len="med"/>
          </a:ln>
        </p:spPr>
        <p:txBody>
          <a:bodyPr/>
          <a:lstStyle/>
          <a:p>
            <a:endParaRPr lang="en-US"/>
          </a:p>
        </p:txBody>
      </p:sp>
      <p:sp>
        <p:nvSpPr>
          <p:cNvPr id="56335" name="Line 17"/>
          <p:cNvSpPr>
            <a:spLocks noChangeShapeType="1"/>
          </p:cNvSpPr>
          <p:nvPr/>
        </p:nvSpPr>
        <p:spPr bwMode="auto">
          <a:xfrm flipH="1" flipV="1">
            <a:off x="4079875" y="2205038"/>
            <a:ext cx="3455988" cy="0"/>
          </a:xfrm>
          <a:prstGeom prst="line">
            <a:avLst/>
          </a:prstGeom>
          <a:noFill/>
          <a:ln w="25400">
            <a:solidFill>
              <a:srgbClr val="0000FF"/>
            </a:solidFill>
            <a:round/>
            <a:headEnd/>
            <a:tailEnd type="triangle" w="med" len="med"/>
          </a:ln>
        </p:spPr>
        <p:txBody>
          <a:bodyPr/>
          <a:lstStyle/>
          <a:p>
            <a:endParaRPr lang="en-US"/>
          </a:p>
        </p:txBody>
      </p:sp>
      <p:sp>
        <p:nvSpPr>
          <p:cNvPr id="56336" name="Line 18"/>
          <p:cNvSpPr>
            <a:spLocks noChangeShapeType="1"/>
          </p:cNvSpPr>
          <p:nvPr/>
        </p:nvSpPr>
        <p:spPr bwMode="auto">
          <a:xfrm>
            <a:off x="3216275" y="3141663"/>
            <a:ext cx="0" cy="863600"/>
          </a:xfrm>
          <a:prstGeom prst="line">
            <a:avLst/>
          </a:prstGeom>
          <a:noFill/>
          <a:ln w="15875">
            <a:solidFill>
              <a:schemeClr val="tx1"/>
            </a:solidFill>
            <a:round/>
            <a:headEnd/>
            <a:tailEnd type="triangle" w="med" len="med"/>
          </a:ln>
        </p:spPr>
        <p:txBody>
          <a:bodyPr/>
          <a:lstStyle/>
          <a:p>
            <a:endParaRPr lang="en-US"/>
          </a:p>
        </p:txBody>
      </p:sp>
      <p:cxnSp>
        <p:nvCxnSpPr>
          <p:cNvPr id="56337" name="AutoShape 21"/>
          <p:cNvCxnSpPr>
            <a:cxnSpLocks noChangeShapeType="1"/>
            <a:stCxn id="56328" idx="2"/>
          </p:cNvCxnSpPr>
          <p:nvPr/>
        </p:nvCxnSpPr>
        <p:spPr bwMode="auto">
          <a:xfrm rot="5400000">
            <a:off x="5026026" y="2035176"/>
            <a:ext cx="2105025" cy="3997325"/>
          </a:xfrm>
          <a:prstGeom prst="bentConnector2">
            <a:avLst/>
          </a:prstGeom>
          <a:noFill/>
          <a:ln w="28575" cap="rnd">
            <a:solidFill>
              <a:schemeClr val="tx1"/>
            </a:solidFill>
            <a:prstDash val="sysDot"/>
            <a:miter lim="800000"/>
            <a:headEnd/>
            <a:tailEnd type="triangle" w="med" len="med"/>
          </a:ln>
        </p:spPr>
      </p:cxnSp>
      <p:cxnSp>
        <p:nvCxnSpPr>
          <p:cNvPr id="56338" name="AutoShape 23"/>
          <p:cNvCxnSpPr>
            <a:cxnSpLocks noChangeShapeType="1"/>
          </p:cNvCxnSpPr>
          <p:nvPr/>
        </p:nvCxnSpPr>
        <p:spPr bwMode="auto">
          <a:xfrm flipV="1">
            <a:off x="6888163" y="3141663"/>
            <a:ext cx="1008062" cy="863600"/>
          </a:xfrm>
          <a:prstGeom prst="bentConnector3">
            <a:avLst>
              <a:gd name="adj1" fmla="val 99838"/>
            </a:avLst>
          </a:prstGeom>
          <a:noFill/>
          <a:ln w="28575" cap="rnd">
            <a:solidFill>
              <a:schemeClr val="tx1"/>
            </a:solidFill>
            <a:prstDash val="sysDot"/>
            <a:miter lim="800000"/>
            <a:headEnd/>
            <a:tailEnd type="triangle" w="med" len="med"/>
          </a:ln>
        </p:spPr>
      </p:cxnSp>
      <p:sp>
        <p:nvSpPr>
          <p:cNvPr id="56339" name="Text Box 18"/>
          <p:cNvSpPr txBox="1">
            <a:spLocks noChangeArrowheads="1"/>
          </p:cNvSpPr>
          <p:nvPr/>
        </p:nvSpPr>
        <p:spPr bwMode="auto">
          <a:xfrm>
            <a:off x="6888163" y="3500439"/>
            <a:ext cx="863600" cy="376237"/>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وثیقه</a:t>
            </a:r>
            <a:r>
              <a:rPr lang="fa-IR">
                <a:cs typeface="B Zar" pitchFamily="2" charset="-78"/>
              </a:rPr>
              <a:t> </a:t>
            </a:r>
            <a:endParaRPr lang="en-US">
              <a:cs typeface="B Zar" pitchFamily="2" charset="-78"/>
            </a:endParaRPr>
          </a:p>
        </p:txBody>
      </p:sp>
      <p:sp>
        <p:nvSpPr>
          <p:cNvPr id="56340" name="Text Box 18"/>
          <p:cNvSpPr txBox="1">
            <a:spLocks noChangeArrowheads="1"/>
          </p:cNvSpPr>
          <p:nvPr/>
        </p:nvSpPr>
        <p:spPr bwMode="auto">
          <a:xfrm>
            <a:off x="5448300" y="4652964"/>
            <a:ext cx="2160588" cy="376237"/>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چک کردن(وارسی)</a:t>
            </a:r>
            <a:r>
              <a:rPr lang="fa-IR">
                <a:cs typeface="B Zar" pitchFamily="2" charset="-78"/>
              </a:rPr>
              <a:t> </a:t>
            </a:r>
            <a:endParaRPr lang="en-US">
              <a:cs typeface="B Zar" pitchFamily="2" charset="-78"/>
            </a:endParaRPr>
          </a:p>
        </p:txBody>
      </p:sp>
      <p:cxnSp>
        <p:nvCxnSpPr>
          <p:cNvPr id="56341" name="AutoShape 26"/>
          <p:cNvCxnSpPr>
            <a:cxnSpLocks noChangeShapeType="1"/>
          </p:cNvCxnSpPr>
          <p:nvPr/>
        </p:nvCxnSpPr>
        <p:spPr bwMode="auto">
          <a:xfrm rot="5400000">
            <a:off x="3217069" y="3572669"/>
            <a:ext cx="863600" cy="1588"/>
          </a:xfrm>
          <a:prstGeom prst="bentConnector3">
            <a:avLst>
              <a:gd name="adj1" fmla="val 50000"/>
            </a:avLst>
          </a:prstGeom>
          <a:noFill/>
          <a:ln w="15875">
            <a:solidFill>
              <a:schemeClr val="tx1"/>
            </a:solidFill>
            <a:miter lim="800000"/>
            <a:headEnd type="triangle" w="med" len="med"/>
            <a:tailEnd type="triangle" w="med" len="med"/>
          </a:ln>
        </p:spPr>
      </p:cxnSp>
      <p:sp>
        <p:nvSpPr>
          <p:cNvPr id="56342" name="Text Box 18"/>
          <p:cNvSpPr txBox="1">
            <a:spLocks noChangeArrowheads="1"/>
          </p:cNvSpPr>
          <p:nvPr/>
        </p:nvSpPr>
        <p:spPr bwMode="auto">
          <a:xfrm>
            <a:off x="3792538" y="3357564"/>
            <a:ext cx="1223962" cy="619125"/>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قرارداد برپایه عملکرد</a:t>
            </a:r>
            <a:r>
              <a:rPr lang="fa-IR" sz="1700">
                <a:cs typeface="B Zar" pitchFamily="2" charset="-78"/>
              </a:rPr>
              <a:t> </a:t>
            </a:r>
            <a:endParaRPr lang="en-US" sz="1700">
              <a:cs typeface="B Zar" pitchFamily="2" charset="-78"/>
            </a:endParaRPr>
          </a:p>
        </p:txBody>
      </p:sp>
      <p:sp>
        <p:nvSpPr>
          <p:cNvPr id="56343" name="Text Box 18"/>
          <p:cNvSpPr txBox="1">
            <a:spLocks noChangeArrowheads="1"/>
          </p:cNvSpPr>
          <p:nvPr/>
        </p:nvSpPr>
        <p:spPr bwMode="auto">
          <a:xfrm>
            <a:off x="2063751" y="3213100"/>
            <a:ext cx="936625" cy="877888"/>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پرداخت هزینه خدمات</a:t>
            </a:r>
            <a:r>
              <a:rPr lang="fa-IR" sz="1700">
                <a:cs typeface="B Zar" pitchFamily="2" charset="-78"/>
              </a:rPr>
              <a:t> </a:t>
            </a:r>
            <a:endParaRPr lang="en-US" sz="1700">
              <a:cs typeface="B Zar" pitchFamily="2" charset="-78"/>
            </a:endParaRPr>
          </a:p>
        </p:txBody>
      </p:sp>
      <p:sp>
        <p:nvSpPr>
          <p:cNvPr id="56344" name="Text Box 18"/>
          <p:cNvSpPr txBox="1">
            <a:spLocks noChangeArrowheads="1"/>
          </p:cNvSpPr>
          <p:nvPr/>
        </p:nvSpPr>
        <p:spPr bwMode="auto">
          <a:xfrm>
            <a:off x="5232401" y="2852739"/>
            <a:ext cx="1152525" cy="376237"/>
          </a:xfrm>
          <a:prstGeom prst="rect">
            <a:avLst/>
          </a:prstGeom>
          <a:noFill/>
          <a:ln w="9525">
            <a:solidFill>
              <a:srgbClr val="FFFFFF"/>
            </a:solidFill>
            <a:miter lim="800000"/>
            <a:headEnd/>
            <a:tailEnd/>
          </a:ln>
        </p:spPr>
        <p:txBody>
          <a:bodyPr>
            <a:spAutoFit/>
          </a:bodyPr>
          <a:lstStyle/>
          <a:p>
            <a:pPr algn="ctr">
              <a:spcBef>
                <a:spcPct val="50000"/>
              </a:spcBef>
            </a:pPr>
            <a:r>
              <a:rPr lang="fa-IR" b="1">
                <a:cs typeface="B Zar" pitchFamily="2" charset="-78"/>
              </a:rPr>
              <a:t>بازپرداخت</a:t>
            </a:r>
            <a:r>
              <a:rPr lang="fa-IR">
                <a:cs typeface="B Zar" pitchFamily="2" charset="-78"/>
              </a:rPr>
              <a:t> </a:t>
            </a:r>
            <a:endParaRPr lang="en-US">
              <a:cs typeface="B Zar" pitchFamily="2" charset="-78"/>
            </a:endParaRPr>
          </a:p>
        </p:txBody>
      </p:sp>
      <p:sp>
        <p:nvSpPr>
          <p:cNvPr id="56345" name="Text Box 11"/>
          <p:cNvSpPr txBox="1">
            <a:spLocks noChangeArrowheads="1"/>
          </p:cNvSpPr>
          <p:nvPr/>
        </p:nvSpPr>
        <p:spPr bwMode="auto">
          <a:xfrm>
            <a:off x="9167834" y="1857365"/>
            <a:ext cx="1295400" cy="1061829"/>
          </a:xfrm>
          <a:prstGeom prst="rect">
            <a:avLst/>
          </a:prstGeom>
          <a:solidFill>
            <a:srgbClr val="FFFFCC"/>
          </a:solidFill>
          <a:ln w="9525">
            <a:solidFill>
              <a:schemeClr val="tx1"/>
            </a:solidFill>
            <a:miter lim="800000"/>
            <a:headEnd/>
            <a:tailEnd/>
          </a:ln>
        </p:spPr>
        <p:txBody>
          <a:bodyPr>
            <a:spAutoFit/>
          </a:bodyPr>
          <a:lstStyle/>
          <a:p>
            <a:pPr algn="ctr">
              <a:spcBef>
                <a:spcPct val="50000"/>
              </a:spcBef>
            </a:pPr>
            <a:r>
              <a:rPr lang="fa-IR" b="1" dirty="0">
                <a:cs typeface="B Zar" pitchFamily="2" charset="-78"/>
              </a:rPr>
              <a:t>منابع حاصل </a:t>
            </a:r>
          </a:p>
          <a:p>
            <a:pPr algn="ctr">
              <a:spcBef>
                <a:spcPct val="50000"/>
              </a:spcBef>
            </a:pPr>
            <a:r>
              <a:rPr lang="fa-IR" b="1" dirty="0" smtClean="0">
                <a:cs typeface="B Zar" pitchFamily="2" charset="-78"/>
              </a:rPr>
              <a:t>پتانسيل هاي قانوني </a:t>
            </a:r>
            <a:endParaRPr lang="en-US" dirty="0">
              <a:cs typeface="B Zar" pitchFamily="2" charset="-78"/>
            </a:endParaRPr>
          </a:p>
        </p:txBody>
      </p:sp>
      <p:sp>
        <p:nvSpPr>
          <p:cNvPr id="56348" name="Text Box 11"/>
          <p:cNvSpPr txBox="1">
            <a:spLocks noChangeArrowheads="1"/>
          </p:cNvSpPr>
          <p:nvPr/>
        </p:nvSpPr>
        <p:spPr bwMode="auto">
          <a:xfrm>
            <a:off x="9382148" y="3714753"/>
            <a:ext cx="792162" cy="1208023"/>
          </a:xfrm>
          <a:prstGeom prst="rect">
            <a:avLst/>
          </a:prstGeom>
          <a:solidFill>
            <a:srgbClr val="FFFFCC"/>
          </a:solidFill>
          <a:ln w="9525">
            <a:solidFill>
              <a:schemeClr val="tx1"/>
            </a:solidFill>
            <a:miter lim="800000"/>
            <a:headEnd/>
            <a:tailEnd/>
          </a:ln>
        </p:spPr>
        <p:txBody>
          <a:bodyPr wrap="square">
            <a:spAutoFit/>
          </a:bodyPr>
          <a:lstStyle/>
          <a:p>
            <a:pPr algn="ctr">
              <a:spcBef>
                <a:spcPct val="50000"/>
              </a:spcBef>
            </a:pPr>
            <a:endParaRPr lang="fa-IR" sz="500" b="1" dirty="0">
              <a:cs typeface="B Zar" pitchFamily="2" charset="-78"/>
            </a:endParaRPr>
          </a:p>
          <a:p>
            <a:pPr algn="ctr">
              <a:spcBef>
                <a:spcPct val="50000"/>
              </a:spcBef>
            </a:pPr>
            <a:r>
              <a:rPr lang="fa-IR" b="1" dirty="0">
                <a:cs typeface="B Zar" pitchFamily="2" charset="-78"/>
              </a:rPr>
              <a:t>مجری </a:t>
            </a:r>
          </a:p>
          <a:p>
            <a:pPr algn="ctr">
              <a:spcBef>
                <a:spcPct val="50000"/>
              </a:spcBef>
            </a:pPr>
            <a:r>
              <a:rPr lang="fa-IR" b="1" dirty="0">
                <a:cs typeface="B Zar" pitchFamily="2" charset="-78"/>
              </a:rPr>
              <a:t>طرح</a:t>
            </a:r>
          </a:p>
          <a:p>
            <a:pPr algn="ctr">
              <a:spcBef>
                <a:spcPct val="50000"/>
              </a:spcBef>
            </a:pPr>
            <a:endParaRPr lang="en-US" sz="900" dirty="0">
              <a:cs typeface="B Zar" pitchFamily="2" charset="-78"/>
            </a:endParaRPr>
          </a:p>
        </p:txBody>
      </p:sp>
      <p:sp>
        <p:nvSpPr>
          <p:cNvPr id="56350" name="Line 30"/>
          <p:cNvSpPr>
            <a:spLocks noChangeShapeType="1"/>
          </p:cNvSpPr>
          <p:nvPr/>
        </p:nvSpPr>
        <p:spPr bwMode="auto">
          <a:xfrm flipH="1">
            <a:off x="8616950" y="2420938"/>
            <a:ext cx="503238" cy="0"/>
          </a:xfrm>
          <a:prstGeom prst="line">
            <a:avLst/>
          </a:prstGeom>
          <a:noFill/>
          <a:ln w="9525">
            <a:solidFill>
              <a:schemeClr val="tx1"/>
            </a:solidFill>
            <a:round/>
            <a:headEnd/>
            <a:tailEnd type="triangle" w="med" len="med"/>
          </a:ln>
          <a:effectLst/>
        </p:spPr>
        <p:txBody>
          <a:bodyPr/>
          <a:lstStyle/>
          <a:p>
            <a:endParaRPr lang="en-US"/>
          </a:p>
        </p:txBody>
      </p:sp>
      <p:cxnSp>
        <p:nvCxnSpPr>
          <p:cNvPr id="30" name="Straight Arrow Connector 29"/>
          <p:cNvCxnSpPr/>
          <p:nvPr/>
        </p:nvCxnSpPr>
        <p:spPr>
          <a:xfrm rot="5400000">
            <a:off x="9525024" y="3357562"/>
            <a:ext cx="572298" cy="794"/>
          </a:xfrm>
          <a:prstGeom prst="straightConnector1">
            <a:avLst/>
          </a:prstGeom>
          <a:ln>
            <a:solidFill>
              <a:schemeClr val="tx1">
                <a:lumMod val="95000"/>
                <a:lumOff val="5000"/>
              </a:schemeClr>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a:xfrm rot="16200000" flipV="1">
            <a:off x="8310578" y="3286124"/>
            <a:ext cx="1071570" cy="928694"/>
          </a:xfrm>
          <a:prstGeom prst="bentConnector3">
            <a:avLst>
              <a:gd name="adj1" fmla="val 1111"/>
            </a:avLst>
          </a:prstGeom>
          <a:ln>
            <a:solidFill>
              <a:schemeClr val="bg2">
                <a:lumMod val="1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8" name="object 22"/>
          <p:cNvPicPr/>
          <p:nvPr/>
        </p:nvPicPr>
        <p:blipFill>
          <a:blip r:embed="rId2" cstate="print"/>
          <a:stretch>
            <a:fillRect/>
          </a:stretch>
        </p:blipFill>
        <p:spPr>
          <a:xfrm>
            <a:off x="218847" y="474193"/>
            <a:ext cx="1489885" cy="1094797"/>
          </a:xfrm>
          <a:prstGeom prst="rect">
            <a:avLst/>
          </a:prstGeom>
        </p:spPr>
      </p:pic>
    </p:spTree>
    <p:extLst>
      <p:ext uri="{BB962C8B-B14F-4D97-AF65-F5344CB8AC3E}">
        <p14:creationId xmlns:p14="http://schemas.microsoft.com/office/powerpoint/2010/main" val="26651082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10"/>
          <p:cNvSpPr>
            <a:spLocks noChangeArrowheads="1"/>
          </p:cNvSpPr>
          <p:nvPr/>
        </p:nvSpPr>
        <p:spPr bwMode="auto">
          <a:xfrm>
            <a:off x="1524001" y="1339334"/>
            <a:ext cx="184731" cy="369332"/>
          </a:xfrm>
          <a:prstGeom prst="rect">
            <a:avLst/>
          </a:prstGeom>
          <a:noFill/>
          <a:ln w="9525">
            <a:noFill/>
            <a:miter lim="800000"/>
            <a:headEnd/>
            <a:tailEnd/>
          </a:ln>
        </p:spPr>
        <p:txBody>
          <a:bodyPr wrap="none" anchor="ctr">
            <a:spAutoFit/>
          </a:bodyPr>
          <a:lstStyle/>
          <a:p>
            <a:endParaRPr lang="fa-IR"/>
          </a:p>
        </p:txBody>
      </p:sp>
      <p:sp>
        <p:nvSpPr>
          <p:cNvPr id="57349" name="Rectangle 11"/>
          <p:cNvSpPr>
            <a:spLocks noChangeArrowheads="1"/>
          </p:cNvSpPr>
          <p:nvPr/>
        </p:nvSpPr>
        <p:spPr bwMode="auto">
          <a:xfrm>
            <a:off x="1524001" y="5149334"/>
            <a:ext cx="184731" cy="369332"/>
          </a:xfrm>
          <a:prstGeom prst="rect">
            <a:avLst/>
          </a:prstGeom>
          <a:noFill/>
          <a:ln w="9525">
            <a:noFill/>
            <a:miter lim="800000"/>
            <a:headEnd/>
            <a:tailEnd/>
          </a:ln>
        </p:spPr>
        <p:txBody>
          <a:bodyPr wrap="none" anchor="ctr">
            <a:spAutoFit/>
          </a:bodyPr>
          <a:lstStyle/>
          <a:p>
            <a:pPr eaLnBrk="0" hangingPunct="0"/>
            <a:endParaRPr lang="fa-IR"/>
          </a:p>
        </p:txBody>
      </p:sp>
      <p:sp>
        <p:nvSpPr>
          <p:cNvPr id="8" name="Rectangle 7"/>
          <p:cNvSpPr/>
          <p:nvPr/>
        </p:nvSpPr>
        <p:spPr>
          <a:xfrm>
            <a:off x="8624888" y="0"/>
            <a:ext cx="2043112" cy="369888"/>
          </a:xfrm>
          <a:prstGeom prst="rect">
            <a:avLst/>
          </a:prstGeom>
        </p:spPr>
        <p:txBody>
          <a:bodyPr wrap="none">
            <a:spAutoFit/>
          </a:bodyPr>
          <a:lstStyle/>
          <a:p>
            <a:pPr>
              <a:defRPr/>
            </a:pPr>
            <a:r>
              <a:rPr lang="fa-IR" b="1" dirty="0">
                <a:solidFill>
                  <a:schemeClr val="accent2">
                    <a:lumMod val="75000"/>
                  </a:schemeClr>
                </a:solidFill>
                <a:latin typeface="Arial" pitchFamily="34" charset="0"/>
                <a:cs typeface="B Titr" pitchFamily="2" charset="-78"/>
              </a:rPr>
              <a:t>تعاریف و تجارب جهانی</a:t>
            </a:r>
            <a:endParaRPr lang="fa-IR" dirty="0">
              <a:solidFill>
                <a:schemeClr val="accent2">
                  <a:lumMod val="75000"/>
                </a:schemeClr>
              </a:solidFill>
              <a:latin typeface="Arial" pitchFamily="34" charset="0"/>
              <a:cs typeface="Arial" pitchFamily="34" charset="0"/>
            </a:endParaRPr>
          </a:p>
        </p:txBody>
      </p:sp>
      <p:sp>
        <p:nvSpPr>
          <p:cNvPr id="57351" name="Text Box 11"/>
          <p:cNvSpPr txBox="1">
            <a:spLocks noChangeArrowheads="1"/>
          </p:cNvSpPr>
          <p:nvPr/>
        </p:nvSpPr>
        <p:spPr bwMode="auto">
          <a:xfrm>
            <a:off x="7535863" y="4076700"/>
            <a:ext cx="1439862" cy="863600"/>
          </a:xfrm>
          <a:prstGeom prst="rect">
            <a:avLst/>
          </a:prstGeom>
          <a:solidFill>
            <a:srgbClr val="FFFFCC"/>
          </a:solidFill>
          <a:ln w="9525">
            <a:solidFill>
              <a:schemeClr val="tx1"/>
            </a:solidFill>
            <a:miter lim="800000"/>
            <a:headEnd/>
            <a:tailEnd/>
          </a:ln>
        </p:spPr>
        <p:txBody>
          <a:bodyPr>
            <a:spAutoFit/>
          </a:bodyPr>
          <a:lstStyle/>
          <a:p>
            <a:pPr algn="ctr">
              <a:spcBef>
                <a:spcPct val="50000"/>
              </a:spcBef>
            </a:pPr>
            <a:r>
              <a:rPr lang="fa-IR" sz="2000" b="1">
                <a:cs typeface="B Zar" pitchFamily="2" charset="-78"/>
              </a:rPr>
              <a:t>مؤسسه </a:t>
            </a:r>
          </a:p>
          <a:p>
            <a:pPr algn="ctr">
              <a:spcBef>
                <a:spcPct val="50000"/>
              </a:spcBef>
            </a:pPr>
            <a:r>
              <a:rPr lang="fa-IR" sz="2000" b="1">
                <a:cs typeface="B Zar" pitchFamily="2" charset="-78"/>
              </a:rPr>
              <a:t>مالی</a:t>
            </a:r>
            <a:endParaRPr lang="en-US" sz="1000">
              <a:cs typeface="B Zar" pitchFamily="2" charset="-78"/>
            </a:endParaRPr>
          </a:p>
        </p:txBody>
      </p:sp>
      <p:sp>
        <p:nvSpPr>
          <p:cNvPr id="57352" name="Text Box 12"/>
          <p:cNvSpPr txBox="1">
            <a:spLocks noChangeArrowheads="1"/>
          </p:cNvSpPr>
          <p:nvPr/>
        </p:nvSpPr>
        <p:spPr bwMode="auto">
          <a:xfrm>
            <a:off x="2351088" y="1773238"/>
            <a:ext cx="1511300" cy="1306512"/>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600" b="1">
              <a:cs typeface="B Zar" pitchFamily="2" charset="-78"/>
            </a:endParaRPr>
          </a:p>
          <a:p>
            <a:pPr algn="ctr">
              <a:spcBef>
                <a:spcPct val="50000"/>
              </a:spcBef>
            </a:pPr>
            <a:r>
              <a:rPr lang="en-US" sz="2400" b="1">
                <a:cs typeface="B Zar" pitchFamily="2" charset="-78"/>
              </a:rPr>
              <a:t>ESCo</a:t>
            </a:r>
            <a:endParaRPr lang="fa-IR" sz="2400" b="1">
              <a:cs typeface="B Zar" pitchFamily="2" charset="-78"/>
            </a:endParaRPr>
          </a:p>
          <a:p>
            <a:pPr algn="ctr">
              <a:spcBef>
                <a:spcPct val="50000"/>
              </a:spcBef>
            </a:pPr>
            <a:endParaRPr lang="en-US">
              <a:cs typeface="B Zar" pitchFamily="2" charset="-78"/>
            </a:endParaRPr>
          </a:p>
        </p:txBody>
      </p:sp>
      <p:sp>
        <p:nvSpPr>
          <p:cNvPr id="57353" name="Text Box 17"/>
          <p:cNvSpPr txBox="1">
            <a:spLocks noChangeArrowheads="1"/>
          </p:cNvSpPr>
          <p:nvPr/>
        </p:nvSpPr>
        <p:spPr bwMode="auto">
          <a:xfrm>
            <a:off x="4943475" y="3789364"/>
            <a:ext cx="2089150" cy="346075"/>
          </a:xfrm>
          <a:prstGeom prst="rect">
            <a:avLst/>
          </a:prstGeom>
          <a:noFill/>
          <a:ln w="9525">
            <a:solidFill>
              <a:srgbClr val="FFFFFF"/>
            </a:solidFill>
            <a:miter lim="800000"/>
            <a:headEnd/>
            <a:tailEnd/>
          </a:ln>
        </p:spPr>
        <p:txBody>
          <a:bodyPr>
            <a:spAutoFit/>
          </a:bodyPr>
          <a:lstStyle/>
          <a:p>
            <a:pPr algn="ctr">
              <a:spcBef>
                <a:spcPct val="50000"/>
              </a:spcBef>
            </a:pPr>
            <a:r>
              <a:rPr lang="fa-IR" sz="1600" b="1">
                <a:cs typeface="B Zar" pitchFamily="2" charset="-78"/>
              </a:rPr>
              <a:t>تحقیق در مورد اعتبار</a:t>
            </a:r>
            <a:endParaRPr lang="en-US" sz="1600">
              <a:cs typeface="B Zar" pitchFamily="2" charset="-78"/>
            </a:endParaRPr>
          </a:p>
        </p:txBody>
      </p:sp>
      <p:sp>
        <p:nvSpPr>
          <p:cNvPr id="57354" name="Text Box 18"/>
          <p:cNvSpPr txBox="1">
            <a:spLocks noChangeArrowheads="1"/>
          </p:cNvSpPr>
          <p:nvPr/>
        </p:nvSpPr>
        <p:spPr bwMode="auto">
          <a:xfrm>
            <a:off x="5591176" y="4365626"/>
            <a:ext cx="1655763" cy="346075"/>
          </a:xfrm>
          <a:prstGeom prst="rect">
            <a:avLst/>
          </a:prstGeom>
          <a:noFill/>
          <a:ln w="9525">
            <a:solidFill>
              <a:srgbClr val="FFFFFF"/>
            </a:solidFill>
            <a:miter lim="800000"/>
            <a:headEnd/>
            <a:tailEnd/>
          </a:ln>
        </p:spPr>
        <p:txBody>
          <a:bodyPr>
            <a:spAutoFit/>
          </a:bodyPr>
          <a:lstStyle/>
          <a:p>
            <a:pPr algn="ctr">
              <a:spcBef>
                <a:spcPct val="50000"/>
              </a:spcBef>
            </a:pPr>
            <a:r>
              <a:rPr lang="fa-IR" sz="1600" b="1">
                <a:solidFill>
                  <a:srgbClr val="1608C8"/>
                </a:solidFill>
                <a:cs typeface="B Zar" pitchFamily="2" charset="-78"/>
              </a:rPr>
              <a:t>قرض دادن اعتبار</a:t>
            </a:r>
            <a:endParaRPr lang="en-US" sz="1600">
              <a:solidFill>
                <a:srgbClr val="1608C8"/>
              </a:solidFill>
              <a:cs typeface="B Zar" pitchFamily="2" charset="-78"/>
            </a:endParaRPr>
          </a:p>
        </p:txBody>
      </p:sp>
      <p:sp>
        <p:nvSpPr>
          <p:cNvPr id="57355" name="Text Box 11"/>
          <p:cNvSpPr txBox="1">
            <a:spLocks noChangeArrowheads="1"/>
          </p:cNvSpPr>
          <p:nvPr/>
        </p:nvSpPr>
        <p:spPr bwMode="auto">
          <a:xfrm>
            <a:off x="2495551" y="4005263"/>
            <a:ext cx="1223963" cy="1154112"/>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1200" b="1">
              <a:cs typeface="B Zar" pitchFamily="2" charset="-78"/>
            </a:endParaRPr>
          </a:p>
          <a:p>
            <a:pPr algn="ctr">
              <a:spcBef>
                <a:spcPct val="50000"/>
              </a:spcBef>
            </a:pPr>
            <a:r>
              <a:rPr lang="fa-IR" sz="2200" b="1">
                <a:cs typeface="B Zar" pitchFamily="2" charset="-78"/>
              </a:rPr>
              <a:t>مشتری</a:t>
            </a:r>
          </a:p>
          <a:p>
            <a:pPr algn="ctr">
              <a:spcBef>
                <a:spcPct val="50000"/>
              </a:spcBef>
            </a:pPr>
            <a:endParaRPr lang="en-US" sz="1600">
              <a:cs typeface="B Zar" pitchFamily="2" charset="-78"/>
            </a:endParaRPr>
          </a:p>
        </p:txBody>
      </p:sp>
      <p:sp>
        <p:nvSpPr>
          <p:cNvPr id="57356" name="Line 13"/>
          <p:cNvSpPr>
            <a:spLocks noChangeShapeType="1"/>
          </p:cNvSpPr>
          <p:nvPr/>
        </p:nvSpPr>
        <p:spPr bwMode="auto">
          <a:xfrm flipH="1" flipV="1">
            <a:off x="4008439" y="4149725"/>
            <a:ext cx="3455987" cy="0"/>
          </a:xfrm>
          <a:prstGeom prst="line">
            <a:avLst/>
          </a:prstGeom>
          <a:noFill/>
          <a:ln w="19050">
            <a:solidFill>
              <a:schemeClr val="tx1"/>
            </a:solidFill>
            <a:round/>
            <a:headEnd/>
            <a:tailEnd type="triangle" w="med" len="med"/>
          </a:ln>
        </p:spPr>
        <p:txBody>
          <a:bodyPr/>
          <a:lstStyle/>
          <a:p>
            <a:endParaRPr lang="en-US"/>
          </a:p>
        </p:txBody>
      </p:sp>
      <p:sp>
        <p:nvSpPr>
          <p:cNvPr id="57357" name="Line 14"/>
          <p:cNvSpPr>
            <a:spLocks noChangeShapeType="1"/>
          </p:cNvSpPr>
          <p:nvPr/>
        </p:nvSpPr>
        <p:spPr bwMode="auto">
          <a:xfrm flipV="1">
            <a:off x="3935413" y="4941888"/>
            <a:ext cx="3529012" cy="0"/>
          </a:xfrm>
          <a:prstGeom prst="line">
            <a:avLst/>
          </a:prstGeom>
          <a:noFill/>
          <a:ln w="19050">
            <a:solidFill>
              <a:schemeClr val="tx1"/>
            </a:solidFill>
            <a:round/>
            <a:headEnd/>
            <a:tailEnd type="triangle" w="med" len="med"/>
          </a:ln>
        </p:spPr>
        <p:txBody>
          <a:bodyPr/>
          <a:lstStyle/>
          <a:p>
            <a:endParaRPr lang="en-US"/>
          </a:p>
        </p:txBody>
      </p:sp>
      <p:sp>
        <p:nvSpPr>
          <p:cNvPr id="57358" name="Line 15"/>
          <p:cNvSpPr>
            <a:spLocks noChangeShapeType="1"/>
          </p:cNvSpPr>
          <p:nvPr/>
        </p:nvSpPr>
        <p:spPr bwMode="auto">
          <a:xfrm flipH="1" flipV="1">
            <a:off x="4008439" y="4365625"/>
            <a:ext cx="3455987" cy="0"/>
          </a:xfrm>
          <a:prstGeom prst="line">
            <a:avLst/>
          </a:prstGeom>
          <a:noFill/>
          <a:ln w="25400">
            <a:solidFill>
              <a:srgbClr val="0000FF"/>
            </a:solidFill>
            <a:round/>
            <a:headEnd/>
            <a:tailEnd type="triangle" w="med" len="med"/>
          </a:ln>
        </p:spPr>
        <p:txBody>
          <a:bodyPr/>
          <a:lstStyle/>
          <a:p>
            <a:endParaRPr lang="en-US"/>
          </a:p>
        </p:txBody>
      </p:sp>
      <p:sp>
        <p:nvSpPr>
          <p:cNvPr id="57359" name="Line 16"/>
          <p:cNvSpPr>
            <a:spLocks noChangeShapeType="1"/>
          </p:cNvSpPr>
          <p:nvPr/>
        </p:nvSpPr>
        <p:spPr bwMode="auto">
          <a:xfrm>
            <a:off x="2782888" y="3141663"/>
            <a:ext cx="0" cy="863600"/>
          </a:xfrm>
          <a:prstGeom prst="line">
            <a:avLst/>
          </a:prstGeom>
          <a:noFill/>
          <a:ln w="15875">
            <a:solidFill>
              <a:schemeClr val="tx1"/>
            </a:solidFill>
            <a:round/>
            <a:headEnd/>
            <a:tailEnd type="triangle" w="med" len="med"/>
          </a:ln>
        </p:spPr>
        <p:txBody>
          <a:bodyPr/>
          <a:lstStyle/>
          <a:p>
            <a:endParaRPr lang="en-US"/>
          </a:p>
        </p:txBody>
      </p:sp>
      <p:sp>
        <p:nvSpPr>
          <p:cNvPr id="57360" name="Text Box 18"/>
          <p:cNvSpPr txBox="1">
            <a:spLocks noChangeArrowheads="1"/>
          </p:cNvSpPr>
          <p:nvPr/>
        </p:nvSpPr>
        <p:spPr bwMode="auto">
          <a:xfrm>
            <a:off x="4511676" y="5229226"/>
            <a:ext cx="2016125" cy="650875"/>
          </a:xfrm>
          <a:prstGeom prst="rect">
            <a:avLst/>
          </a:prstGeom>
          <a:noFill/>
          <a:ln w="9525">
            <a:solidFill>
              <a:schemeClr val="tx1"/>
            </a:solidFill>
            <a:miter lim="800000"/>
            <a:headEnd/>
            <a:tailEnd/>
          </a:ln>
        </p:spPr>
        <p:txBody>
          <a:bodyPr>
            <a:spAutoFit/>
          </a:bodyPr>
          <a:lstStyle/>
          <a:p>
            <a:pPr algn="ctr">
              <a:spcBef>
                <a:spcPct val="50000"/>
              </a:spcBef>
            </a:pPr>
            <a:r>
              <a:rPr lang="fa-IR" b="1">
                <a:cs typeface="B Zar" pitchFamily="2" charset="-78"/>
              </a:rPr>
              <a:t>وثیقه ضمانت بازپرداخت تعهدوام</a:t>
            </a:r>
            <a:r>
              <a:rPr lang="fa-IR">
                <a:cs typeface="B Zar" pitchFamily="2" charset="-78"/>
              </a:rPr>
              <a:t> </a:t>
            </a:r>
            <a:endParaRPr lang="en-US">
              <a:cs typeface="B Zar" pitchFamily="2" charset="-78"/>
            </a:endParaRPr>
          </a:p>
        </p:txBody>
      </p:sp>
      <p:cxnSp>
        <p:nvCxnSpPr>
          <p:cNvPr id="57361" name="AutoShape 21"/>
          <p:cNvCxnSpPr>
            <a:cxnSpLocks noChangeShapeType="1"/>
          </p:cNvCxnSpPr>
          <p:nvPr/>
        </p:nvCxnSpPr>
        <p:spPr bwMode="auto">
          <a:xfrm rot="5400000">
            <a:off x="2785269" y="3572669"/>
            <a:ext cx="863600" cy="1588"/>
          </a:xfrm>
          <a:prstGeom prst="bentConnector3">
            <a:avLst>
              <a:gd name="adj1" fmla="val 50000"/>
            </a:avLst>
          </a:prstGeom>
          <a:noFill/>
          <a:ln w="15875">
            <a:solidFill>
              <a:schemeClr val="tx1"/>
            </a:solidFill>
            <a:miter lim="800000"/>
            <a:headEnd type="triangle" w="med" len="med"/>
            <a:tailEnd type="triangle" w="med" len="med"/>
          </a:ln>
        </p:spPr>
      </p:cxnSp>
      <p:sp>
        <p:nvSpPr>
          <p:cNvPr id="57362" name="Text Box 18"/>
          <p:cNvSpPr txBox="1">
            <a:spLocks noChangeArrowheads="1"/>
          </p:cNvSpPr>
          <p:nvPr/>
        </p:nvSpPr>
        <p:spPr bwMode="auto">
          <a:xfrm>
            <a:off x="3503613" y="3213101"/>
            <a:ext cx="1223962" cy="619125"/>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قرارداد برپایه عملکرد</a:t>
            </a:r>
            <a:r>
              <a:rPr lang="fa-IR" sz="1700">
                <a:cs typeface="B Zar" pitchFamily="2" charset="-78"/>
              </a:rPr>
              <a:t> </a:t>
            </a:r>
            <a:endParaRPr lang="en-US" sz="1700">
              <a:cs typeface="B Zar" pitchFamily="2" charset="-78"/>
            </a:endParaRPr>
          </a:p>
        </p:txBody>
      </p:sp>
      <p:sp>
        <p:nvSpPr>
          <p:cNvPr id="57363" name="Text Box 18"/>
          <p:cNvSpPr txBox="1">
            <a:spLocks noChangeArrowheads="1"/>
          </p:cNvSpPr>
          <p:nvPr/>
        </p:nvSpPr>
        <p:spPr bwMode="auto">
          <a:xfrm>
            <a:off x="1524001" y="3141664"/>
            <a:ext cx="936625" cy="877887"/>
          </a:xfrm>
          <a:prstGeom prst="rect">
            <a:avLst/>
          </a:prstGeom>
          <a:noFill/>
          <a:ln w="9525">
            <a:solidFill>
              <a:srgbClr val="FFFFFF"/>
            </a:solidFill>
            <a:miter lim="800000"/>
            <a:headEnd/>
            <a:tailEnd/>
          </a:ln>
        </p:spPr>
        <p:txBody>
          <a:bodyPr>
            <a:spAutoFit/>
          </a:bodyPr>
          <a:lstStyle/>
          <a:p>
            <a:pPr algn="ctr">
              <a:spcBef>
                <a:spcPct val="50000"/>
              </a:spcBef>
            </a:pPr>
            <a:r>
              <a:rPr lang="fa-IR" sz="1700" b="1">
                <a:cs typeface="B Zar" pitchFamily="2" charset="-78"/>
              </a:rPr>
              <a:t>پرداخت هزینه خدمات</a:t>
            </a:r>
            <a:r>
              <a:rPr lang="fa-IR" sz="1700">
                <a:cs typeface="B Zar" pitchFamily="2" charset="-78"/>
              </a:rPr>
              <a:t> </a:t>
            </a:r>
            <a:endParaRPr lang="en-US" sz="1700">
              <a:cs typeface="B Zar" pitchFamily="2" charset="-78"/>
            </a:endParaRPr>
          </a:p>
        </p:txBody>
      </p:sp>
      <p:sp>
        <p:nvSpPr>
          <p:cNvPr id="57364" name="Text Box 18"/>
          <p:cNvSpPr txBox="1">
            <a:spLocks noChangeArrowheads="1"/>
          </p:cNvSpPr>
          <p:nvPr/>
        </p:nvSpPr>
        <p:spPr bwMode="auto">
          <a:xfrm>
            <a:off x="4008439" y="4508501"/>
            <a:ext cx="1152525" cy="346075"/>
          </a:xfrm>
          <a:prstGeom prst="rect">
            <a:avLst/>
          </a:prstGeom>
          <a:noFill/>
          <a:ln w="9525">
            <a:solidFill>
              <a:srgbClr val="FFFFFF"/>
            </a:solidFill>
            <a:miter lim="800000"/>
            <a:headEnd/>
            <a:tailEnd/>
          </a:ln>
        </p:spPr>
        <p:txBody>
          <a:bodyPr>
            <a:spAutoFit/>
          </a:bodyPr>
          <a:lstStyle/>
          <a:p>
            <a:pPr algn="ctr">
              <a:spcBef>
                <a:spcPct val="50000"/>
              </a:spcBef>
            </a:pPr>
            <a:r>
              <a:rPr lang="fa-IR" sz="1600" b="1">
                <a:cs typeface="B Zar" pitchFamily="2" charset="-78"/>
              </a:rPr>
              <a:t>بازپرداخت</a:t>
            </a:r>
            <a:r>
              <a:rPr lang="fa-IR" sz="1600">
                <a:cs typeface="B Zar" pitchFamily="2" charset="-78"/>
              </a:rPr>
              <a:t> </a:t>
            </a:r>
            <a:endParaRPr lang="en-US" sz="1600">
              <a:cs typeface="B Zar" pitchFamily="2" charset="-78"/>
            </a:endParaRPr>
          </a:p>
        </p:txBody>
      </p:sp>
      <p:sp>
        <p:nvSpPr>
          <p:cNvPr id="57365" name="Rectangle 11"/>
          <p:cNvSpPr>
            <a:spLocks noChangeArrowheads="1"/>
          </p:cNvSpPr>
          <p:nvPr/>
        </p:nvSpPr>
        <p:spPr bwMode="auto">
          <a:xfrm>
            <a:off x="6024564" y="5949951"/>
            <a:ext cx="4643437" cy="976313"/>
          </a:xfrm>
          <a:prstGeom prst="rect">
            <a:avLst/>
          </a:prstGeom>
          <a:solidFill>
            <a:schemeClr val="bg2"/>
          </a:solidFill>
          <a:ln w="9525">
            <a:noFill/>
            <a:miter lim="800000"/>
            <a:headEnd/>
            <a:tailEnd/>
          </a:ln>
        </p:spPr>
        <p:txBody>
          <a:bodyPr>
            <a:spAutoFit/>
          </a:bodyPr>
          <a:lstStyle/>
          <a:p>
            <a:pPr algn="ctr"/>
            <a:r>
              <a:rPr lang="fa-IR" sz="2000" b="1">
                <a:cs typeface="B Lotus" pitchFamily="2" charset="-78"/>
              </a:rPr>
              <a:t>نمودار شماره 2- قرارداد بر پايه ضمانت </a:t>
            </a:r>
          </a:p>
          <a:p>
            <a:pPr algn="ctr"/>
            <a:r>
              <a:rPr lang="fa-IR" sz="2000" b="1">
                <a:cs typeface="B Lotus" pitchFamily="2" charset="-78"/>
              </a:rPr>
              <a:t>مقدار صرفه جوئي به عمل آمده</a:t>
            </a:r>
          </a:p>
          <a:p>
            <a:pPr algn="ctr"/>
            <a:r>
              <a:rPr lang="fa-IR" b="1"/>
              <a:t>(</a:t>
            </a:r>
            <a:r>
              <a:rPr lang="en-US" b="1"/>
              <a:t>Guaranteed Saving Contract</a:t>
            </a:r>
            <a:r>
              <a:rPr lang="fa-IR" b="1"/>
              <a:t>)</a:t>
            </a:r>
            <a:endParaRPr lang="en-US" b="1"/>
          </a:p>
        </p:txBody>
      </p:sp>
      <p:sp>
        <p:nvSpPr>
          <p:cNvPr id="57366" name="Text Box 18"/>
          <p:cNvSpPr txBox="1">
            <a:spLocks noChangeArrowheads="1"/>
          </p:cNvSpPr>
          <p:nvPr/>
        </p:nvSpPr>
        <p:spPr bwMode="auto">
          <a:xfrm>
            <a:off x="2279651" y="1341439"/>
            <a:ext cx="1800225" cy="376237"/>
          </a:xfrm>
          <a:prstGeom prst="rect">
            <a:avLst/>
          </a:prstGeom>
          <a:solidFill>
            <a:srgbClr val="FFFFCC"/>
          </a:solidFill>
          <a:ln w="9525">
            <a:solidFill>
              <a:srgbClr val="FFFFFF"/>
            </a:solidFill>
            <a:miter lim="800000"/>
            <a:headEnd/>
            <a:tailEnd/>
          </a:ln>
        </p:spPr>
        <p:txBody>
          <a:bodyPr>
            <a:spAutoFit/>
          </a:bodyPr>
          <a:lstStyle/>
          <a:p>
            <a:pPr algn="ctr">
              <a:spcBef>
                <a:spcPct val="50000"/>
              </a:spcBef>
            </a:pPr>
            <a:r>
              <a:rPr lang="fa-IR" b="1">
                <a:cs typeface="B Zar" pitchFamily="2" charset="-78"/>
              </a:rPr>
              <a:t>ریسک عملکرد</a:t>
            </a:r>
            <a:r>
              <a:rPr lang="fa-IR">
                <a:cs typeface="B Zar" pitchFamily="2" charset="-78"/>
              </a:rPr>
              <a:t> </a:t>
            </a:r>
            <a:endParaRPr lang="en-US">
              <a:cs typeface="B Zar" pitchFamily="2" charset="-78"/>
            </a:endParaRPr>
          </a:p>
        </p:txBody>
      </p:sp>
      <p:sp>
        <p:nvSpPr>
          <p:cNvPr id="57367" name="Text Box 18"/>
          <p:cNvSpPr txBox="1">
            <a:spLocks noChangeArrowheads="1"/>
          </p:cNvSpPr>
          <p:nvPr/>
        </p:nvSpPr>
        <p:spPr bwMode="auto">
          <a:xfrm>
            <a:off x="7248526" y="3644901"/>
            <a:ext cx="1871663" cy="346075"/>
          </a:xfrm>
          <a:prstGeom prst="rect">
            <a:avLst/>
          </a:prstGeom>
          <a:solidFill>
            <a:srgbClr val="FFFFCC"/>
          </a:solidFill>
          <a:ln w="9525">
            <a:solidFill>
              <a:srgbClr val="FFFFFF"/>
            </a:solidFill>
            <a:miter lim="800000"/>
            <a:headEnd/>
            <a:tailEnd/>
          </a:ln>
        </p:spPr>
        <p:txBody>
          <a:bodyPr>
            <a:spAutoFit/>
          </a:bodyPr>
          <a:lstStyle/>
          <a:p>
            <a:pPr algn="ctr">
              <a:spcBef>
                <a:spcPct val="50000"/>
              </a:spcBef>
            </a:pPr>
            <a:r>
              <a:rPr lang="fa-IR" sz="1600" b="1">
                <a:cs typeface="B Zar" pitchFamily="2" charset="-78"/>
              </a:rPr>
              <a:t>ریسک دراعتبارمشتری</a:t>
            </a:r>
            <a:endParaRPr lang="en-US" sz="1600">
              <a:cs typeface="B Zar" pitchFamily="2" charset="-78"/>
            </a:endParaRPr>
          </a:p>
        </p:txBody>
      </p:sp>
      <p:cxnSp>
        <p:nvCxnSpPr>
          <p:cNvPr id="57368" name="AutoShape 30"/>
          <p:cNvCxnSpPr>
            <a:cxnSpLocks noChangeShapeType="1"/>
          </p:cNvCxnSpPr>
          <p:nvPr/>
        </p:nvCxnSpPr>
        <p:spPr bwMode="auto">
          <a:xfrm flipV="1">
            <a:off x="6888163" y="5013325"/>
            <a:ext cx="1008062" cy="692150"/>
          </a:xfrm>
          <a:prstGeom prst="bentConnector2">
            <a:avLst/>
          </a:prstGeom>
          <a:noFill/>
          <a:ln w="31750">
            <a:solidFill>
              <a:schemeClr val="tx1"/>
            </a:solidFill>
            <a:prstDash val="sysDot"/>
            <a:miter lim="800000"/>
            <a:headEnd/>
            <a:tailEnd type="triangle" w="med" len="med"/>
          </a:ln>
        </p:spPr>
      </p:cxnSp>
      <p:cxnSp>
        <p:nvCxnSpPr>
          <p:cNvPr id="57369" name="AutoShape 32"/>
          <p:cNvCxnSpPr>
            <a:cxnSpLocks noChangeShapeType="1"/>
          </p:cNvCxnSpPr>
          <p:nvPr/>
        </p:nvCxnSpPr>
        <p:spPr bwMode="auto">
          <a:xfrm>
            <a:off x="3071814" y="5229226"/>
            <a:ext cx="1368425" cy="504825"/>
          </a:xfrm>
          <a:prstGeom prst="bentConnector3">
            <a:avLst>
              <a:gd name="adj1" fmla="val 116"/>
            </a:avLst>
          </a:prstGeom>
          <a:noFill/>
          <a:ln w="31750">
            <a:solidFill>
              <a:schemeClr val="tx1"/>
            </a:solidFill>
            <a:prstDash val="sysDot"/>
            <a:miter lim="800000"/>
            <a:headEnd/>
            <a:tailEnd type="triangle" w="med" len="med"/>
          </a:ln>
        </p:spPr>
      </p:cxnSp>
      <p:sp>
        <p:nvSpPr>
          <p:cNvPr id="57370" name="Text Box 5"/>
          <p:cNvSpPr txBox="1">
            <a:spLocks noChangeArrowheads="1"/>
          </p:cNvSpPr>
          <p:nvPr/>
        </p:nvSpPr>
        <p:spPr bwMode="auto">
          <a:xfrm>
            <a:off x="5159376" y="620713"/>
            <a:ext cx="5256213" cy="519112"/>
          </a:xfrm>
          <a:prstGeom prst="rect">
            <a:avLst/>
          </a:prstGeom>
          <a:noFill/>
          <a:ln w="9525">
            <a:noFill/>
            <a:miter lim="800000"/>
            <a:headEnd/>
            <a:tailEnd/>
          </a:ln>
        </p:spPr>
        <p:txBody>
          <a:bodyPr>
            <a:spAutoFit/>
          </a:bodyPr>
          <a:lstStyle/>
          <a:p>
            <a:r>
              <a:rPr lang="fa-IR" sz="2800" dirty="0">
                <a:solidFill>
                  <a:srgbClr val="1608C8"/>
                </a:solidFill>
                <a:cs typeface="B Titr" pitchFamily="2" charset="-78"/>
              </a:rPr>
              <a:t>پیشنهاد برای ایران (2) </a:t>
            </a:r>
            <a:r>
              <a:rPr lang="fa-IR" sz="2800" b="1" dirty="0">
                <a:solidFill>
                  <a:srgbClr val="1608C8"/>
                </a:solidFill>
                <a:cs typeface="B Titr" pitchFamily="2" charset="-78"/>
              </a:rPr>
              <a:t>:</a:t>
            </a:r>
            <a:endParaRPr lang="en-US" sz="2800" b="1" dirty="0">
              <a:solidFill>
                <a:srgbClr val="1608C8"/>
              </a:solidFill>
              <a:cs typeface="B Titr" pitchFamily="2" charset="-78"/>
            </a:endParaRPr>
          </a:p>
        </p:txBody>
      </p:sp>
      <p:sp>
        <p:nvSpPr>
          <p:cNvPr id="57371" name="Text Box 11"/>
          <p:cNvSpPr txBox="1">
            <a:spLocks noChangeArrowheads="1"/>
          </p:cNvSpPr>
          <p:nvPr/>
        </p:nvSpPr>
        <p:spPr bwMode="auto">
          <a:xfrm>
            <a:off x="9409113" y="1700214"/>
            <a:ext cx="792162" cy="1208087"/>
          </a:xfrm>
          <a:prstGeom prst="rect">
            <a:avLst/>
          </a:prstGeom>
          <a:solidFill>
            <a:srgbClr val="FFFFCC"/>
          </a:solidFill>
          <a:ln w="9525">
            <a:solidFill>
              <a:schemeClr val="tx1"/>
            </a:solidFill>
            <a:miter lim="800000"/>
            <a:headEnd/>
            <a:tailEnd/>
          </a:ln>
        </p:spPr>
        <p:txBody>
          <a:bodyPr>
            <a:spAutoFit/>
          </a:bodyPr>
          <a:lstStyle/>
          <a:p>
            <a:pPr algn="ctr">
              <a:spcBef>
                <a:spcPct val="50000"/>
              </a:spcBef>
            </a:pPr>
            <a:endParaRPr lang="fa-IR" sz="500" b="1">
              <a:cs typeface="B Zar" pitchFamily="2" charset="-78"/>
            </a:endParaRPr>
          </a:p>
          <a:p>
            <a:pPr algn="ctr">
              <a:spcBef>
                <a:spcPct val="50000"/>
              </a:spcBef>
            </a:pPr>
            <a:r>
              <a:rPr lang="fa-IR" b="1">
                <a:cs typeface="B Zar" pitchFamily="2" charset="-78"/>
              </a:rPr>
              <a:t>مجری </a:t>
            </a:r>
          </a:p>
          <a:p>
            <a:pPr algn="ctr">
              <a:spcBef>
                <a:spcPct val="50000"/>
              </a:spcBef>
            </a:pPr>
            <a:r>
              <a:rPr lang="fa-IR" b="1">
                <a:cs typeface="B Zar" pitchFamily="2" charset="-78"/>
              </a:rPr>
              <a:t>طرح</a:t>
            </a:r>
          </a:p>
          <a:p>
            <a:pPr algn="ctr">
              <a:spcBef>
                <a:spcPct val="50000"/>
              </a:spcBef>
            </a:pPr>
            <a:endParaRPr lang="en-US" sz="900">
              <a:cs typeface="B Zar" pitchFamily="2" charset="-78"/>
            </a:endParaRPr>
          </a:p>
        </p:txBody>
      </p:sp>
      <p:sp>
        <p:nvSpPr>
          <p:cNvPr id="57372" name="Text Box 11"/>
          <p:cNvSpPr txBox="1">
            <a:spLocks noChangeArrowheads="1"/>
          </p:cNvSpPr>
          <p:nvPr/>
        </p:nvSpPr>
        <p:spPr bwMode="auto">
          <a:xfrm>
            <a:off x="7608888" y="1773239"/>
            <a:ext cx="1295400" cy="1061829"/>
          </a:xfrm>
          <a:prstGeom prst="rect">
            <a:avLst/>
          </a:prstGeom>
          <a:solidFill>
            <a:srgbClr val="FFFFCC"/>
          </a:solidFill>
          <a:ln w="9525">
            <a:solidFill>
              <a:schemeClr val="tx1"/>
            </a:solidFill>
            <a:miter lim="800000"/>
            <a:headEnd/>
            <a:tailEnd/>
          </a:ln>
        </p:spPr>
        <p:txBody>
          <a:bodyPr>
            <a:spAutoFit/>
          </a:bodyPr>
          <a:lstStyle/>
          <a:p>
            <a:pPr algn="ctr">
              <a:spcBef>
                <a:spcPct val="50000"/>
              </a:spcBef>
            </a:pPr>
            <a:r>
              <a:rPr lang="fa-IR" b="1" dirty="0">
                <a:cs typeface="B Zar" pitchFamily="2" charset="-78"/>
              </a:rPr>
              <a:t>منابع حاصل </a:t>
            </a:r>
          </a:p>
          <a:p>
            <a:pPr algn="ctr">
              <a:spcBef>
                <a:spcPct val="50000"/>
              </a:spcBef>
            </a:pPr>
            <a:r>
              <a:rPr lang="fa-IR" b="1" dirty="0">
                <a:cs typeface="B Zar" pitchFamily="2" charset="-78"/>
              </a:rPr>
              <a:t>از </a:t>
            </a:r>
            <a:r>
              <a:rPr lang="fa-IR" b="1" dirty="0" smtClean="0">
                <a:cs typeface="B Zar" pitchFamily="2" charset="-78"/>
              </a:rPr>
              <a:t>پتانسيل هاي قانوني </a:t>
            </a:r>
            <a:endParaRPr lang="en-US" dirty="0">
              <a:cs typeface="B Zar" pitchFamily="2" charset="-78"/>
            </a:endParaRPr>
          </a:p>
        </p:txBody>
      </p:sp>
      <p:cxnSp>
        <p:nvCxnSpPr>
          <p:cNvPr id="57375" name="AutoShape 31"/>
          <p:cNvCxnSpPr>
            <a:cxnSpLocks noChangeShapeType="1"/>
          </p:cNvCxnSpPr>
          <p:nvPr/>
        </p:nvCxnSpPr>
        <p:spPr bwMode="auto">
          <a:xfrm rot="5400000">
            <a:off x="8616157" y="3429794"/>
            <a:ext cx="1584325" cy="719138"/>
          </a:xfrm>
          <a:prstGeom prst="bentConnector3">
            <a:avLst>
              <a:gd name="adj1" fmla="val 99796"/>
            </a:avLst>
          </a:prstGeom>
          <a:noFill/>
          <a:ln w="9525">
            <a:solidFill>
              <a:schemeClr val="tx1"/>
            </a:solidFill>
            <a:miter lim="800000"/>
            <a:headEnd/>
            <a:tailEnd type="triangle" w="med" len="med"/>
          </a:ln>
          <a:effectLst/>
        </p:spPr>
      </p:cxnSp>
      <p:cxnSp>
        <p:nvCxnSpPr>
          <p:cNvPr id="31" name="Straight Arrow Connector 30"/>
          <p:cNvCxnSpPr/>
          <p:nvPr/>
        </p:nvCxnSpPr>
        <p:spPr>
          <a:xfrm rot="5400000">
            <a:off x="7953388" y="3214686"/>
            <a:ext cx="571504"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57372" idx="3"/>
            <a:endCxn id="57371" idx="1"/>
          </p:cNvCxnSpPr>
          <p:nvPr/>
        </p:nvCxnSpPr>
        <p:spPr>
          <a:xfrm flipV="1">
            <a:off x="8904289" y="2304257"/>
            <a:ext cx="504825" cy="794"/>
          </a:xfrm>
          <a:prstGeom prst="straightConnector1">
            <a:avLst/>
          </a:prstGeom>
          <a:ln>
            <a:solidFill>
              <a:schemeClr val="tx1">
                <a:lumMod val="95000"/>
                <a:lumOff val="5000"/>
              </a:schemeClr>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30" name="object 22"/>
          <p:cNvPicPr/>
          <p:nvPr/>
        </p:nvPicPr>
        <p:blipFill>
          <a:blip r:embed="rId2" cstate="print"/>
          <a:stretch>
            <a:fillRect/>
          </a:stretch>
        </p:blipFill>
        <p:spPr>
          <a:xfrm>
            <a:off x="218847" y="227044"/>
            <a:ext cx="1489885" cy="1094797"/>
          </a:xfrm>
          <a:prstGeom prst="rect">
            <a:avLst/>
          </a:prstGeom>
        </p:spPr>
      </p:pic>
    </p:spTree>
    <p:extLst>
      <p:ext uri="{BB962C8B-B14F-4D97-AF65-F5344CB8AC3E}">
        <p14:creationId xmlns:p14="http://schemas.microsoft.com/office/powerpoint/2010/main" val="19998587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7"/>
          <p:cNvSpPr txBox="1"/>
          <p:nvPr/>
        </p:nvSpPr>
        <p:spPr>
          <a:xfrm>
            <a:off x="11582400" y="6464985"/>
            <a:ext cx="2298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42</a:t>
            </a:r>
            <a:endParaRPr sz="1200" b="1" dirty="0">
              <a:latin typeface="Calibri"/>
              <a:cs typeface="B Nazanin" panose="00000400000000000000" pitchFamily="2" charset="-78"/>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15" name="Title 7"/>
          <p:cNvSpPr txBox="1">
            <a:spLocks/>
          </p:cNvSpPr>
          <p:nvPr/>
        </p:nvSpPr>
        <p:spPr>
          <a:xfrm>
            <a:off x="2204370" y="381000"/>
            <a:ext cx="7784783"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2800" dirty="0" smtClean="0">
                <a:cs typeface="B Titr" panose="00000700000000000000" pitchFamily="2" charset="-78"/>
              </a:rPr>
              <a:t>روند پيشنهادي اجراي يك پروژه اسكو در ايران</a:t>
            </a:r>
            <a:endParaRPr lang="en-US" sz="2800" dirty="0">
              <a:cs typeface="B Titr" panose="00000700000000000000" pitchFamily="2" charset="-78"/>
            </a:endParaRPr>
          </a:p>
        </p:txBody>
      </p:sp>
      <p:grpSp>
        <p:nvGrpSpPr>
          <p:cNvPr id="21" name="Group 20"/>
          <p:cNvGrpSpPr/>
          <p:nvPr/>
        </p:nvGrpSpPr>
        <p:grpSpPr>
          <a:xfrm>
            <a:off x="214884" y="1089660"/>
            <a:ext cx="11763755" cy="5158740"/>
            <a:chOff x="214884" y="1089660"/>
            <a:chExt cx="11763755" cy="5158740"/>
          </a:xfrm>
        </p:grpSpPr>
        <p:pic>
          <p:nvPicPr>
            <p:cNvPr id="17" name="object 4"/>
            <p:cNvPicPr/>
            <p:nvPr/>
          </p:nvPicPr>
          <p:blipFill>
            <a:blip r:embed="rId3" cstate="print"/>
            <a:stretch>
              <a:fillRect/>
            </a:stretch>
          </p:blipFill>
          <p:spPr>
            <a:xfrm>
              <a:off x="214884" y="1089660"/>
              <a:ext cx="6310884" cy="5158740"/>
            </a:xfrm>
            <a:prstGeom prst="rect">
              <a:avLst/>
            </a:prstGeom>
          </p:spPr>
        </p:pic>
        <p:pic>
          <p:nvPicPr>
            <p:cNvPr id="18" name="object 6"/>
            <p:cNvPicPr/>
            <p:nvPr/>
          </p:nvPicPr>
          <p:blipFill>
            <a:blip r:embed="rId4" cstate="print"/>
            <a:stretch>
              <a:fillRect/>
            </a:stretch>
          </p:blipFill>
          <p:spPr>
            <a:xfrm>
              <a:off x="6908291" y="1749553"/>
              <a:ext cx="5070348" cy="3838955"/>
            </a:xfrm>
            <a:prstGeom prst="rect">
              <a:avLst/>
            </a:prstGeom>
          </p:spPr>
        </p:pic>
      </p:grpSp>
      <p:pic>
        <p:nvPicPr>
          <p:cNvPr id="19" name="object 11"/>
          <p:cNvPicPr/>
          <p:nvPr/>
        </p:nvPicPr>
        <p:blipFill>
          <a:blip r:embed="rId5" cstate="print"/>
          <a:stretch>
            <a:fillRect/>
          </a:stretch>
        </p:blipFill>
        <p:spPr>
          <a:xfrm>
            <a:off x="4686681" y="6161907"/>
            <a:ext cx="2820161" cy="448056"/>
          </a:xfrm>
          <a:prstGeom prst="rect">
            <a:avLst/>
          </a:prstGeom>
        </p:spPr>
      </p:pic>
      <p:sp>
        <p:nvSpPr>
          <p:cNvPr id="20" name="Rectangle 19"/>
          <p:cNvSpPr/>
          <p:nvPr/>
        </p:nvSpPr>
        <p:spPr>
          <a:xfrm>
            <a:off x="4953000" y="6248400"/>
            <a:ext cx="2362200" cy="310341"/>
          </a:xfrm>
          <a:prstGeom prst="rect">
            <a:avLst/>
          </a:prstGeom>
        </p:spPr>
        <p:txBody>
          <a:bodyPr wrap="square">
            <a:spAutoFit/>
          </a:bodyPr>
          <a:lstStyle/>
          <a:p>
            <a:pPr marL="12700" algn="ctr" rtl="1">
              <a:lnSpc>
                <a:spcPts val="1714"/>
              </a:lnSpc>
            </a:pPr>
            <a:r>
              <a:rPr lang="fa-IR" b="1" dirty="0">
                <a:solidFill>
                  <a:srgbClr val="FF0000"/>
                </a:solidFill>
                <a:latin typeface="Tahoma"/>
                <a:cs typeface="B Nazanin" panose="00000400000000000000" pitchFamily="2" charset="-78"/>
              </a:rPr>
              <a:t>طول قرارداد: </a:t>
            </a:r>
            <a:r>
              <a:rPr lang="fa-IR" b="1" dirty="0" smtClean="0">
                <a:solidFill>
                  <a:srgbClr val="FF0000"/>
                </a:solidFill>
                <a:latin typeface="Tahoma"/>
                <a:cs typeface="B Nazanin" panose="00000400000000000000" pitchFamily="2" charset="-78"/>
              </a:rPr>
              <a:t>3 </a:t>
            </a:r>
            <a:r>
              <a:rPr lang="fa-IR" b="1" dirty="0">
                <a:solidFill>
                  <a:srgbClr val="FF0000"/>
                </a:solidFill>
                <a:latin typeface="Tahoma"/>
                <a:cs typeface="B Nazanin" panose="00000400000000000000" pitchFamily="2" charset="-78"/>
              </a:rPr>
              <a:t>تا </a:t>
            </a:r>
            <a:r>
              <a:rPr lang="fa-IR" b="1" dirty="0" smtClean="0">
                <a:solidFill>
                  <a:srgbClr val="FF0000"/>
                </a:solidFill>
                <a:latin typeface="Tahoma"/>
                <a:cs typeface="B Nazanin" panose="00000400000000000000" pitchFamily="2" charset="-78"/>
              </a:rPr>
              <a:t>7 </a:t>
            </a:r>
            <a:r>
              <a:rPr lang="fa-IR" b="1" dirty="0">
                <a:solidFill>
                  <a:srgbClr val="FF0000"/>
                </a:solidFill>
                <a:latin typeface="Tahoma"/>
                <a:cs typeface="B Nazanin" panose="00000400000000000000" pitchFamily="2" charset="-78"/>
              </a:rPr>
              <a:t>سال</a:t>
            </a:r>
          </a:p>
        </p:txBody>
      </p:sp>
      <p:pic>
        <p:nvPicPr>
          <p:cNvPr id="10" name="object 22"/>
          <p:cNvPicPr/>
          <p:nvPr/>
        </p:nvPicPr>
        <p:blipFill>
          <a:blip r:embed="rId6" cstate="print"/>
          <a:stretch>
            <a:fillRect/>
          </a:stretch>
        </p:blipFill>
        <p:spPr>
          <a:xfrm>
            <a:off x="214884" y="166161"/>
            <a:ext cx="1489885" cy="1094797"/>
          </a:xfrm>
          <a:prstGeom prst="rect">
            <a:avLst/>
          </a:prstGeom>
        </p:spPr>
      </p:pic>
    </p:spTree>
    <p:extLst>
      <p:ext uri="{BB962C8B-B14F-4D97-AF65-F5344CB8AC3E}">
        <p14:creationId xmlns:p14="http://schemas.microsoft.com/office/powerpoint/2010/main" val="6352503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7"/>
          <p:cNvSpPr txBox="1"/>
          <p:nvPr/>
        </p:nvSpPr>
        <p:spPr>
          <a:xfrm>
            <a:off x="11582400" y="6464985"/>
            <a:ext cx="2298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32</a:t>
            </a:r>
            <a:endParaRPr sz="1200" b="1" dirty="0">
              <a:latin typeface="Calibri"/>
              <a:cs typeface="B Nazanin" panose="00000400000000000000" pitchFamily="2" charset="-78"/>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16" name="Title 7"/>
          <p:cNvSpPr txBox="1">
            <a:spLocks/>
          </p:cNvSpPr>
          <p:nvPr/>
        </p:nvSpPr>
        <p:spPr>
          <a:xfrm>
            <a:off x="2203609" y="704802"/>
            <a:ext cx="7784783" cy="89539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3200" dirty="0" smtClean="0">
                <a:cs typeface="B Titr" panose="00000700000000000000" pitchFamily="2" charset="-78"/>
              </a:rPr>
              <a:t>پيشينه و سوابق اسكو در كشور</a:t>
            </a:r>
            <a:endParaRPr lang="en-US" sz="3200" dirty="0">
              <a:cs typeface="B Titr" panose="00000700000000000000" pitchFamily="2" charset="-78"/>
            </a:endParaRPr>
          </a:p>
        </p:txBody>
      </p:sp>
      <p:sp>
        <p:nvSpPr>
          <p:cNvPr id="18" name="object 4"/>
          <p:cNvSpPr txBox="1"/>
          <p:nvPr/>
        </p:nvSpPr>
        <p:spPr>
          <a:xfrm>
            <a:off x="1101804" y="2057400"/>
            <a:ext cx="9988391" cy="3190617"/>
          </a:xfrm>
          <a:prstGeom prst="rect">
            <a:avLst/>
          </a:prstGeom>
        </p:spPr>
        <p:txBody>
          <a:bodyPr vert="horz" wrap="square" lIns="0" tIns="12700" rIns="0" bIns="0" rtlCol="0">
            <a:spAutoFit/>
          </a:bodyPr>
          <a:lstStyle/>
          <a:p>
            <a:pPr marL="360000" marR="8255" algn="just" rtl="1">
              <a:lnSpc>
                <a:spcPct val="150000"/>
              </a:lnSpc>
            </a:pPr>
            <a:r>
              <a:rPr lang="fa-IR" sz="2800" b="1" dirty="0" smtClean="0">
                <a:latin typeface="Arial"/>
                <a:cs typeface="B Nazanin" panose="00000400000000000000" pitchFamily="2" charset="-78"/>
              </a:rPr>
              <a:t>معرفي خدمات اسكو از سال 83 در كشور آغاز گرديد و سمينارها و همايش‌هاي متعددي برگزار شد، ‌ولي به‌دليل سياستگذاري‌هاي نامناسب و عدم‌حمايت جدي دولت متأسفانه هنوزي توفيق زيادي در اين زمينه حاصل نگرديده است</a:t>
            </a:r>
          </a:p>
          <a:p>
            <a:pPr marL="360000" marR="8255" algn="just" rtl="1">
              <a:lnSpc>
                <a:spcPct val="150000"/>
              </a:lnSpc>
            </a:pPr>
            <a:r>
              <a:rPr lang="fa-IR" sz="2800" b="1" dirty="0" smtClean="0">
                <a:latin typeface="Arial"/>
                <a:cs typeface="B Nazanin" panose="00000400000000000000" pitchFamily="2" charset="-78"/>
              </a:rPr>
              <a:t>تعداد پروژه‌هاي انجام‌شده اسكو در كشور نيز بسيار محدود بوده و از طرفي اكثر اين پروژه‌ها كاملاً با ضوابط و شرايط اسكو مطابقت ندارند.</a:t>
            </a:r>
          </a:p>
        </p:txBody>
      </p:sp>
      <p:pic>
        <p:nvPicPr>
          <p:cNvPr id="6" name="object 22"/>
          <p:cNvPicPr/>
          <p:nvPr/>
        </p:nvPicPr>
        <p:blipFill>
          <a:blip r:embed="rId3" cstate="print"/>
          <a:stretch>
            <a:fillRect/>
          </a:stretch>
        </p:blipFill>
        <p:spPr>
          <a:xfrm>
            <a:off x="304800" y="449659"/>
            <a:ext cx="1489885" cy="1094797"/>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0" y="1779663"/>
            <a:ext cx="12192000" cy="5390578"/>
          </a:xfrm>
          <a:prstGeom prst="rect">
            <a:avLst/>
          </a:prstGeom>
        </p:spPr>
        <p:txBody>
          <a:bodyPr vert="horz" wrap="square" lIns="0" tIns="111125" rIns="0" bIns="0" rtlCol="0">
            <a:spAutoFit/>
          </a:bodyPr>
          <a:lstStyle/>
          <a:p>
            <a:pPr marR="8255" algn="r">
              <a:lnSpc>
                <a:spcPct val="100000"/>
              </a:lnSpc>
              <a:spcBef>
                <a:spcPts val="875"/>
              </a:spcBef>
            </a:pPr>
            <a:endParaRPr lang="en-US" dirty="0" smtClean="0">
              <a:latin typeface="Arial"/>
              <a:cs typeface="Arial"/>
            </a:endParaRPr>
          </a:p>
          <a:p>
            <a:pPr marL="360000" marR="8255" indent="-180000" algn="just" rtl="1">
              <a:lnSpc>
                <a:spcPts val="3000"/>
              </a:lnSpc>
              <a:buFontTx/>
              <a:buChar char="-"/>
            </a:pPr>
            <a:r>
              <a:rPr lang="fa-IR" sz="2000" b="1" dirty="0" smtClean="0">
                <a:latin typeface="Arial"/>
                <a:cs typeface="B Nazanin" panose="00000400000000000000" pitchFamily="2" charset="-78"/>
              </a:rPr>
              <a:t>عدم‌توانايي سرمايه‌گذاري و يا تأمين مالي براي سرمايه‌گذاري‌هاي بزرگ توسط شركت‌هاي اسكو</a:t>
            </a:r>
          </a:p>
          <a:p>
            <a:pPr marL="360000" marR="8255" indent="-180000" algn="just" rtl="1">
              <a:lnSpc>
                <a:spcPts val="3000"/>
              </a:lnSpc>
              <a:buFontTx/>
              <a:buChar char="-"/>
            </a:pPr>
            <a:r>
              <a:rPr lang="fa-IR" sz="2000" b="1" dirty="0" smtClean="0">
                <a:latin typeface="Arial"/>
                <a:cs typeface="B Nazanin" panose="00000400000000000000" pitchFamily="2" charset="-78"/>
              </a:rPr>
              <a:t>عدم‌امكان عقد قراردادهاي اسكو در مجموعه‌هاي دولتي (به‌علت مشكلات حقوقي و ذي‌حسابي)</a:t>
            </a:r>
          </a:p>
          <a:p>
            <a:pPr marL="360000" marR="8255" indent="-180000" algn="just" rtl="1">
              <a:lnSpc>
                <a:spcPts val="3000"/>
              </a:lnSpc>
              <a:buFontTx/>
              <a:buChar char="-"/>
            </a:pPr>
            <a:r>
              <a:rPr lang="fa-IR" sz="2000" b="1" dirty="0" smtClean="0">
                <a:latin typeface="Arial"/>
                <a:cs typeface="B Nazanin" panose="00000400000000000000" pitchFamily="2" charset="-78"/>
              </a:rPr>
              <a:t>بي‌توجهي به صرفه‌جويي انرژي و نبود عزم جدي براي توسعه فعاليت‌هاي بهينه‌سازي انرژي</a:t>
            </a:r>
          </a:p>
          <a:p>
            <a:pPr marL="360000" marR="8255" indent="-180000" algn="just" rtl="1">
              <a:lnSpc>
                <a:spcPts val="3000"/>
              </a:lnSpc>
              <a:buFontTx/>
              <a:buChar char="-"/>
            </a:pPr>
            <a:r>
              <a:rPr lang="fa-IR" sz="2000" b="1" dirty="0" smtClean="0">
                <a:latin typeface="Arial"/>
                <a:cs typeface="B Nazanin" panose="00000400000000000000" pitchFamily="2" charset="-78"/>
              </a:rPr>
              <a:t>نبود مديريت ريسك و نبود يك مرجع حل اختلاف</a:t>
            </a:r>
          </a:p>
          <a:p>
            <a:pPr marL="360000" marR="8255" indent="-180000" algn="just" rtl="1">
              <a:lnSpc>
                <a:spcPts val="3000"/>
              </a:lnSpc>
              <a:buFontTx/>
              <a:buChar char="-"/>
            </a:pPr>
            <a:r>
              <a:rPr lang="fa-IR" sz="2000" b="1" dirty="0" smtClean="0">
                <a:latin typeface="Arial"/>
                <a:cs typeface="B Nazanin" panose="00000400000000000000" pitchFamily="2" charset="-78"/>
              </a:rPr>
              <a:t>بوروكراسي زمان‌بَر در مورد اين‌گونه قراردادها در مجموعه‌هاي دولتي</a:t>
            </a:r>
          </a:p>
          <a:p>
            <a:pPr marL="360000" marR="8255" indent="-180000" algn="just" rtl="1">
              <a:lnSpc>
                <a:spcPts val="3000"/>
              </a:lnSpc>
              <a:buFontTx/>
              <a:buChar char="-"/>
            </a:pPr>
            <a:r>
              <a:rPr lang="fa-IR" sz="2000" b="1" dirty="0" smtClean="0">
                <a:latin typeface="Arial"/>
                <a:cs typeface="B Nazanin" panose="00000400000000000000" pitchFamily="2" charset="-78"/>
              </a:rPr>
              <a:t>بالا بودن نرخ بهره وام‌هاي مؤسسات </a:t>
            </a:r>
            <a:r>
              <a:rPr lang="fa-IR" sz="2000" b="1" dirty="0">
                <a:latin typeface="Arial"/>
                <a:cs typeface="B Nazanin" panose="00000400000000000000" pitchFamily="2" charset="-78"/>
              </a:rPr>
              <a:t>م</a:t>
            </a:r>
            <a:r>
              <a:rPr lang="fa-IR" sz="2000" b="1" dirty="0" smtClean="0">
                <a:latin typeface="Arial"/>
                <a:cs typeface="B Nazanin" panose="00000400000000000000" pitchFamily="2" charset="-78"/>
              </a:rPr>
              <a:t>الي و عدم‌آگاهي و اطمينان مؤسسات مالي نسبت به اسكوها</a:t>
            </a:r>
          </a:p>
          <a:p>
            <a:pPr marL="360000" marR="8255" indent="-180000" algn="just" rtl="1">
              <a:lnSpc>
                <a:spcPts val="3000"/>
              </a:lnSpc>
              <a:buFontTx/>
              <a:buChar char="-"/>
            </a:pPr>
            <a:r>
              <a:rPr lang="fa-IR" sz="2000" b="1" dirty="0" smtClean="0">
                <a:latin typeface="Arial"/>
                <a:cs typeface="B Nazanin" panose="00000400000000000000" pitchFamily="2" charset="-78"/>
              </a:rPr>
              <a:t>پايين بودن تمايلات مؤسسات مالي و بنگاه‌هاي مالي براي همكاري با اسكوها و عدم‌قطعيت قانوني در قوانين مالي</a:t>
            </a:r>
          </a:p>
          <a:p>
            <a:pPr marL="360000" marR="8255" indent="-180000" algn="just" rtl="1">
              <a:lnSpc>
                <a:spcPts val="3000"/>
              </a:lnSpc>
              <a:buFontTx/>
              <a:buChar char="-"/>
            </a:pPr>
            <a:r>
              <a:rPr lang="fa-IR" sz="2000" b="1" dirty="0" smtClean="0">
                <a:latin typeface="Arial"/>
                <a:cs typeface="B Nazanin" panose="00000400000000000000" pitchFamily="2" charset="-78"/>
              </a:rPr>
              <a:t>نوپا بودن صنعت اسكو در كشور و كمبود تجربه اسكو در زمينه ارائه پيشنهاد پروژه به مؤسسات مالي</a:t>
            </a:r>
          </a:p>
          <a:p>
            <a:pPr marL="360000" marR="8255" indent="-180000" algn="just" rtl="1">
              <a:lnSpc>
                <a:spcPts val="3000"/>
              </a:lnSpc>
              <a:buFontTx/>
              <a:buChar char="-"/>
            </a:pPr>
            <a:r>
              <a:rPr lang="fa-IR" sz="2000" b="1" dirty="0" smtClean="0">
                <a:latin typeface="Arial"/>
                <a:cs typeface="B Nazanin" panose="00000400000000000000" pitchFamily="2" charset="-78"/>
              </a:rPr>
              <a:t>عدم‌آشنايي مردم، مسئولين و صنايع با اسكوها و نبود درك شفافي درباره بهره‌وري انرژي در سطح ملي</a:t>
            </a:r>
          </a:p>
          <a:p>
            <a:pPr marL="360000" marR="8255" indent="-180000" algn="just" rtl="1">
              <a:lnSpc>
                <a:spcPts val="3000"/>
              </a:lnSpc>
              <a:buFontTx/>
              <a:buChar char="-"/>
            </a:pPr>
            <a:r>
              <a:rPr lang="fa-IR" sz="2000" b="1" dirty="0" smtClean="0">
                <a:latin typeface="Arial"/>
                <a:cs typeface="B Nazanin" panose="00000400000000000000" pitchFamily="2" charset="-78"/>
              </a:rPr>
              <a:t>نبود برنامه فرهنگ‌سازي و توسعه آگاهي‌هاي عمومي در زمينه ضرورت‌هاي صرفه‌جويي انرژي و روش‌هاي آن</a:t>
            </a:r>
          </a:p>
          <a:p>
            <a:pPr marL="360000" marR="8255" indent="-180000" algn="just" rtl="1">
              <a:lnSpc>
                <a:spcPts val="3000"/>
              </a:lnSpc>
              <a:buFontTx/>
              <a:buChar char="-"/>
            </a:pPr>
            <a:r>
              <a:rPr lang="fa-IR" sz="2000" b="1" dirty="0" smtClean="0">
                <a:latin typeface="Arial"/>
                <a:cs typeface="B Nazanin" panose="00000400000000000000" pitchFamily="2" charset="-78"/>
              </a:rPr>
              <a:t>ضعف اطلاع‌رساني و فرهنگ‌سازي در اين حوزه</a:t>
            </a:r>
          </a:p>
          <a:p>
            <a:pPr marL="360000" marR="8255" indent="-180000" algn="r" rtl="1">
              <a:lnSpc>
                <a:spcPts val="3000"/>
              </a:lnSpc>
              <a:buFontTx/>
              <a:buChar char="-"/>
            </a:pPr>
            <a:r>
              <a:rPr lang="fa-IR" b="1" dirty="0">
                <a:solidFill>
                  <a:srgbClr val="888888"/>
                </a:solidFill>
                <a:cs typeface="B Nazanin" panose="00000400000000000000" pitchFamily="2" charset="-78"/>
              </a:rPr>
              <a:t>4</a:t>
            </a:r>
            <a:r>
              <a:rPr lang="fa-IR" b="1" dirty="0">
                <a:cs typeface="B Zar" pitchFamily="2" charset="-78"/>
              </a:rPr>
              <a:t>عدم وجود نظام بیمه یا ضمانت قراردادهای مبتنی بر عملکرد</a:t>
            </a:r>
          </a:p>
          <a:p>
            <a:pPr marL="360000" marR="8255" indent="-180000" algn="r" rtl="1">
              <a:lnSpc>
                <a:spcPts val="3000"/>
              </a:lnSpc>
              <a:buFontTx/>
              <a:buChar char="-"/>
            </a:pPr>
            <a:endParaRPr sz="1800" dirty="0">
              <a:latin typeface="Arial"/>
              <a:cs typeface="Arial"/>
            </a:endParaRPr>
          </a:p>
        </p:txBody>
      </p:sp>
      <p:sp>
        <p:nvSpPr>
          <p:cNvPr id="6" name="object 7"/>
          <p:cNvSpPr txBox="1"/>
          <p:nvPr/>
        </p:nvSpPr>
        <p:spPr>
          <a:xfrm>
            <a:off x="2971800" y="6464985"/>
            <a:ext cx="88404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1</a:t>
            </a:r>
            <a:endParaRPr sz="1200" b="1" dirty="0">
              <a:latin typeface="Calibri"/>
              <a:cs typeface="B Nazanin" panose="00000400000000000000" pitchFamily="2" charset="-78"/>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8" name="Title 7"/>
          <p:cNvSpPr txBox="1">
            <a:spLocks/>
          </p:cNvSpPr>
          <p:nvPr/>
        </p:nvSpPr>
        <p:spPr>
          <a:xfrm>
            <a:off x="2203609" y="762000"/>
            <a:ext cx="7784783"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3200" dirty="0" smtClean="0">
                <a:cs typeface="B Titr" panose="00000700000000000000" pitchFamily="2" charset="-78"/>
              </a:rPr>
              <a:t>مشكلات كسب و كار اسكو در ايران</a:t>
            </a:r>
            <a:endParaRPr lang="en-US" sz="3200" dirty="0">
              <a:cs typeface="B Titr" panose="00000700000000000000"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7"/>
          <p:cNvSpPr txBox="1"/>
          <p:nvPr/>
        </p:nvSpPr>
        <p:spPr>
          <a:xfrm>
            <a:off x="11582400" y="6464985"/>
            <a:ext cx="229870" cy="161583"/>
          </a:xfrm>
          <a:prstGeom prst="rect">
            <a:avLst/>
          </a:prstGeom>
        </p:spPr>
        <p:txBody>
          <a:bodyPr vert="horz" wrap="square" lIns="0" tIns="0" rIns="0" bIns="0" rtlCol="0">
            <a:spAutoFit/>
          </a:bodyPr>
          <a:lstStyle/>
          <a:p>
            <a:pPr marL="38100">
              <a:lnSpc>
                <a:spcPts val="1240"/>
              </a:lnSpc>
            </a:pPr>
            <a:r>
              <a:rPr lang="fa-IR" sz="1200" b="1" dirty="0" smtClean="0">
                <a:solidFill>
                  <a:srgbClr val="888888"/>
                </a:solidFill>
                <a:latin typeface="Calibri"/>
                <a:cs typeface="B Nazanin" panose="00000400000000000000" pitchFamily="2" charset="-78"/>
              </a:rPr>
              <a:t>42</a:t>
            </a:r>
            <a:endParaRPr sz="1200" b="1" dirty="0">
              <a:latin typeface="Calibri"/>
              <a:cs typeface="B Nazanin" panose="00000400000000000000" pitchFamily="2" charset="-78"/>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
        <p:nvSpPr>
          <p:cNvPr id="15" name="Title 7"/>
          <p:cNvSpPr txBox="1">
            <a:spLocks/>
          </p:cNvSpPr>
          <p:nvPr/>
        </p:nvSpPr>
        <p:spPr>
          <a:xfrm>
            <a:off x="2204370" y="381000"/>
            <a:ext cx="7784783" cy="76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00000"/>
              </a:lnSpc>
            </a:pPr>
            <a:r>
              <a:rPr lang="fa-IR" sz="2800" dirty="0" smtClean="0">
                <a:cs typeface="B Titr" panose="00000700000000000000" pitchFamily="2" charset="-78"/>
              </a:rPr>
              <a:t>روند پيشنهادي اجراي يك پروژه اسكو در ايران</a:t>
            </a:r>
            <a:endParaRPr lang="en-US" sz="2800" dirty="0">
              <a:cs typeface="B Titr" panose="00000700000000000000" pitchFamily="2" charset="-78"/>
            </a:endParaRPr>
          </a:p>
        </p:txBody>
      </p:sp>
      <p:grpSp>
        <p:nvGrpSpPr>
          <p:cNvPr id="21" name="Group 20"/>
          <p:cNvGrpSpPr/>
          <p:nvPr/>
        </p:nvGrpSpPr>
        <p:grpSpPr>
          <a:xfrm>
            <a:off x="214884" y="1089660"/>
            <a:ext cx="11763755" cy="5158740"/>
            <a:chOff x="214884" y="1089660"/>
            <a:chExt cx="11763755" cy="5158740"/>
          </a:xfrm>
        </p:grpSpPr>
        <p:pic>
          <p:nvPicPr>
            <p:cNvPr id="17" name="object 4"/>
            <p:cNvPicPr/>
            <p:nvPr/>
          </p:nvPicPr>
          <p:blipFill>
            <a:blip r:embed="rId3" cstate="print"/>
            <a:stretch>
              <a:fillRect/>
            </a:stretch>
          </p:blipFill>
          <p:spPr>
            <a:xfrm>
              <a:off x="214884" y="1089660"/>
              <a:ext cx="6310884" cy="5158740"/>
            </a:xfrm>
            <a:prstGeom prst="rect">
              <a:avLst/>
            </a:prstGeom>
          </p:spPr>
        </p:pic>
        <p:pic>
          <p:nvPicPr>
            <p:cNvPr id="18" name="object 6"/>
            <p:cNvPicPr/>
            <p:nvPr/>
          </p:nvPicPr>
          <p:blipFill>
            <a:blip r:embed="rId4" cstate="print"/>
            <a:stretch>
              <a:fillRect/>
            </a:stretch>
          </p:blipFill>
          <p:spPr>
            <a:xfrm>
              <a:off x="6908291" y="1749553"/>
              <a:ext cx="5070348" cy="3838955"/>
            </a:xfrm>
            <a:prstGeom prst="rect">
              <a:avLst/>
            </a:prstGeom>
          </p:spPr>
        </p:pic>
      </p:grpSp>
      <p:pic>
        <p:nvPicPr>
          <p:cNvPr id="19" name="object 11"/>
          <p:cNvPicPr/>
          <p:nvPr/>
        </p:nvPicPr>
        <p:blipFill>
          <a:blip r:embed="rId5" cstate="print"/>
          <a:stretch>
            <a:fillRect/>
          </a:stretch>
        </p:blipFill>
        <p:spPr>
          <a:xfrm>
            <a:off x="4686681" y="6161907"/>
            <a:ext cx="2820161" cy="448056"/>
          </a:xfrm>
          <a:prstGeom prst="rect">
            <a:avLst/>
          </a:prstGeom>
        </p:spPr>
      </p:pic>
      <p:sp>
        <p:nvSpPr>
          <p:cNvPr id="20" name="Rectangle 19"/>
          <p:cNvSpPr/>
          <p:nvPr/>
        </p:nvSpPr>
        <p:spPr>
          <a:xfrm>
            <a:off x="4953000" y="6248400"/>
            <a:ext cx="2362200" cy="310341"/>
          </a:xfrm>
          <a:prstGeom prst="rect">
            <a:avLst/>
          </a:prstGeom>
        </p:spPr>
        <p:txBody>
          <a:bodyPr wrap="square">
            <a:spAutoFit/>
          </a:bodyPr>
          <a:lstStyle/>
          <a:p>
            <a:pPr marL="12700" algn="ctr" rtl="1">
              <a:lnSpc>
                <a:spcPts val="1714"/>
              </a:lnSpc>
            </a:pPr>
            <a:r>
              <a:rPr lang="fa-IR" b="1" dirty="0">
                <a:solidFill>
                  <a:srgbClr val="FF0000"/>
                </a:solidFill>
                <a:latin typeface="Tahoma"/>
                <a:cs typeface="B Nazanin" panose="00000400000000000000" pitchFamily="2" charset="-78"/>
              </a:rPr>
              <a:t>طول قرارداد: </a:t>
            </a:r>
            <a:r>
              <a:rPr lang="fa-IR" b="1" dirty="0" smtClean="0">
                <a:solidFill>
                  <a:srgbClr val="FF0000"/>
                </a:solidFill>
                <a:latin typeface="Tahoma"/>
                <a:cs typeface="B Nazanin" panose="00000400000000000000" pitchFamily="2" charset="-78"/>
              </a:rPr>
              <a:t>3 </a:t>
            </a:r>
            <a:r>
              <a:rPr lang="fa-IR" b="1" dirty="0">
                <a:solidFill>
                  <a:srgbClr val="FF0000"/>
                </a:solidFill>
                <a:latin typeface="Tahoma"/>
                <a:cs typeface="B Nazanin" panose="00000400000000000000" pitchFamily="2" charset="-78"/>
              </a:rPr>
              <a:t>تا </a:t>
            </a:r>
            <a:r>
              <a:rPr lang="fa-IR" b="1" dirty="0" smtClean="0">
                <a:solidFill>
                  <a:srgbClr val="FF0000"/>
                </a:solidFill>
                <a:latin typeface="Tahoma"/>
                <a:cs typeface="B Nazanin" panose="00000400000000000000" pitchFamily="2" charset="-78"/>
              </a:rPr>
              <a:t>7 </a:t>
            </a:r>
            <a:r>
              <a:rPr lang="fa-IR" b="1" dirty="0">
                <a:solidFill>
                  <a:srgbClr val="FF0000"/>
                </a:solidFill>
                <a:latin typeface="Tahoma"/>
                <a:cs typeface="B Nazanin" panose="00000400000000000000" pitchFamily="2" charset="-78"/>
              </a:rPr>
              <a:t>سال</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a:extLst>
            <a:ext uri="{909E8E84-426E-40DD-AFC4-6F175D3DCCD1}">
              <a14:hiddenFill xmlns:a14="http://schemas.microsoft.com/office/drawing/2010/main">
                <a:solidFill>
                  <a:srgbClr val="FFFFFF"/>
                </a:solidFill>
              </a14:hiddenFill>
            </a:ext>
          </a:extLst>
        </p:spPr>
      </p:pic>
      <p:pic>
        <p:nvPicPr>
          <p:cNvPr id="3" name="object 22"/>
          <p:cNvPicPr/>
          <p:nvPr/>
        </p:nvPicPr>
        <p:blipFill>
          <a:blip r:embed="rId3" cstate="print"/>
          <a:stretch>
            <a:fillRect/>
          </a:stretch>
        </p:blipFill>
        <p:spPr>
          <a:xfrm>
            <a:off x="152400" y="152400"/>
            <a:ext cx="1489885" cy="109479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15016" y="-1"/>
            <a:ext cx="3101959" cy="1143001"/>
          </a:xfrm>
          <a:prstGeom prst="rect">
            <a:avLst/>
          </a:prstGeom>
        </p:spPr>
      </p:pic>
    </p:spTree>
    <p:extLst>
      <p:ext uri="{BB962C8B-B14F-4D97-AF65-F5344CB8AC3E}">
        <p14:creationId xmlns:p14="http://schemas.microsoft.com/office/powerpoint/2010/main" val="36406096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524000" y="430214"/>
            <a:ext cx="3852866" cy="646331"/>
          </a:xfrm>
          <a:prstGeom prst="rect">
            <a:avLst/>
          </a:prstGeom>
          <a:noFill/>
          <a:ln w="9525">
            <a:noFill/>
            <a:miter lim="800000"/>
            <a:headEnd/>
            <a:tailEnd/>
          </a:ln>
        </p:spPr>
        <p:txBody>
          <a:bodyPr wrap="square">
            <a:spAutoFit/>
          </a:bodyPr>
          <a:lstStyle/>
          <a:p>
            <a:r>
              <a:rPr lang="en-CA" sz="3600" dirty="0" err="1">
                <a:solidFill>
                  <a:srgbClr val="000066"/>
                </a:solidFill>
                <a:latin typeface="Verdana" pitchFamily="34" charset="0"/>
              </a:rPr>
              <a:t>OILMANsaying</a:t>
            </a:r>
            <a:r>
              <a:rPr lang="en-CA" sz="3600" dirty="0">
                <a:solidFill>
                  <a:srgbClr val="000066"/>
                </a:solidFill>
                <a:latin typeface="Verdana" pitchFamily="34" charset="0"/>
              </a:rPr>
              <a:t>:</a:t>
            </a:r>
            <a:endParaRPr lang="en-GB" sz="3600" dirty="0">
              <a:solidFill>
                <a:srgbClr val="000066"/>
              </a:solidFill>
              <a:latin typeface="Verdana" pitchFamily="34" charset="0"/>
            </a:endParaRPr>
          </a:p>
        </p:txBody>
      </p:sp>
      <p:pic>
        <p:nvPicPr>
          <p:cNvPr id="81923" name="Picture 3"/>
          <p:cNvPicPr>
            <a:picLocks noChangeArrowheads="1"/>
          </p:cNvPicPr>
          <p:nvPr/>
        </p:nvPicPr>
        <p:blipFill>
          <a:blip r:embed="rId4"/>
          <a:srcRect/>
          <a:stretch>
            <a:fillRect/>
          </a:stretch>
        </p:blipFill>
        <p:spPr bwMode="auto">
          <a:xfrm>
            <a:off x="5024430" y="1524000"/>
            <a:ext cx="5643570" cy="5334000"/>
          </a:xfrm>
          <a:prstGeom prst="rect">
            <a:avLst/>
          </a:prstGeom>
          <a:noFill/>
          <a:ln w="9525">
            <a:noFill/>
            <a:miter lim="800000"/>
            <a:headEnd/>
            <a:tailEnd/>
          </a:ln>
        </p:spPr>
      </p:pic>
      <p:sp>
        <p:nvSpPr>
          <p:cNvPr id="81924" name="Rectangle 4"/>
          <p:cNvSpPr>
            <a:spLocks noChangeArrowheads="1"/>
          </p:cNvSpPr>
          <p:nvPr/>
        </p:nvSpPr>
        <p:spPr bwMode="auto">
          <a:xfrm>
            <a:off x="1524000" y="1447801"/>
            <a:ext cx="3214678" cy="4271963"/>
          </a:xfrm>
          <a:prstGeom prst="rect">
            <a:avLst/>
          </a:prstGeom>
          <a:noFill/>
          <a:ln w="9525">
            <a:noFill/>
            <a:miter lim="800000"/>
            <a:headEnd/>
            <a:tailEnd/>
          </a:ln>
        </p:spPr>
        <p:txBody>
          <a:bodyPr wrap="square">
            <a:spAutoFit/>
          </a:bodyPr>
          <a:lstStyle/>
          <a:p>
            <a:pPr>
              <a:spcBef>
                <a:spcPct val="50000"/>
              </a:spcBef>
            </a:pPr>
            <a:r>
              <a:rPr lang="en-CA" sz="2800" b="1" dirty="0">
                <a:solidFill>
                  <a:srgbClr val="FF0000"/>
                </a:solidFill>
                <a:latin typeface="Times New Roman" pitchFamily="18" charset="0"/>
              </a:rPr>
              <a:t>“My father rode a camel. </a:t>
            </a:r>
          </a:p>
          <a:p>
            <a:pPr>
              <a:spcBef>
                <a:spcPct val="50000"/>
              </a:spcBef>
            </a:pPr>
            <a:r>
              <a:rPr lang="en-CA" sz="2800" b="1" dirty="0">
                <a:solidFill>
                  <a:srgbClr val="FF0000"/>
                </a:solidFill>
                <a:latin typeface="Times New Roman" pitchFamily="18" charset="0"/>
              </a:rPr>
              <a:t>I drive a car. </a:t>
            </a:r>
          </a:p>
          <a:p>
            <a:pPr>
              <a:spcBef>
                <a:spcPct val="50000"/>
              </a:spcBef>
            </a:pPr>
            <a:r>
              <a:rPr lang="en-CA" sz="2800" b="1" dirty="0">
                <a:solidFill>
                  <a:srgbClr val="FF0000"/>
                </a:solidFill>
                <a:latin typeface="Times New Roman" pitchFamily="18" charset="0"/>
              </a:rPr>
              <a:t>My son flies a jet airplane.  </a:t>
            </a:r>
          </a:p>
          <a:p>
            <a:pPr>
              <a:spcBef>
                <a:spcPct val="50000"/>
              </a:spcBef>
            </a:pPr>
            <a:r>
              <a:rPr lang="en-CA" sz="2800" b="1" dirty="0">
                <a:solidFill>
                  <a:srgbClr val="FF0000"/>
                </a:solidFill>
                <a:latin typeface="Times New Roman" pitchFamily="18" charset="0"/>
              </a:rPr>
              <a:t>His son will ride a camel.”</a:t>
            </a:r>
          </a:p>
          <a:p>
            <a:pPr>
              <a:spcBef>
                <a:spcPct val="50000"/>
              </a:spcBef>
            </a:pPr>
            <a:endParaRPr lang="en-CA" sz="2400" b="1" dirty="0">
              <a:solidFill>
                <a:srgbClr val="FF0000"/>
              </a:solidFill>
              <a:latin typeface="Times New Roman" pitchFamily="18"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pic>
        <p:nvPicPr>
          <p:cNvPr id="6" name="object 22"/>
          <p:cNvPicPr/>
          <p:nvPr/>
        </p:nvPicPr>
        <p:blipFill>
          <a:blip r:embed="rId6" cstate="print"/>
          <a:stretch>
            <a:fillRect/>
          </a:stretch>
        </p:blipFill>
        <p:spPr>
          <a:xfrm>
            <a:off x="152401" y="152401"/>
            <a:ext cx="1219200" cy="990600"/>
          </a:xfrm>
          <a:prstGeom prst="rect">
            <a:avLst/>
          </a:prstGeom>
        </p:spPr>
      </p:pic>
    </p:spTree>
    <p:custDataLst>
      <p:tags r:id="rId1"/>
    </p:custDataLst>
    <p:extLst>
      <p:ext uri="{BB962C8B-B14F-4D97-AF65-F5344CB8AC3E}">
        <p14:creationId xmlns:p14="http://schemas.microsoft.com/office/powerpoint/2010/main" val="7832660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rtl="1">
              <a:buNone/>
            </a:pPr>
            <a:r>
              <a:rPr lang="fa-IR" sz="7200" dirty="0" smtClean="0">
                <a:solidFill>
                  <a:schemeClr val="accent6">
                    <a:lumMod val="75000"/>
                  </a:schemeClr>
                </a:solidFill>
                <a:cs typeface="B Titr" panose="00000700000000000000" pitchFamily="2" charset="-78"/>
              </a:rPr>
              <a:t>سپاس از توجه شما!</a:t>
            </a:r>
            <a:endParaRPr lang="en-US" sz="7200" dirty="0">
              <a:solidFill>
                <a:schemeClr val="accent6">
                  <a:lumMod val="75000"/>
                </a:schemeClr>
              </a:solidFill>
              <a:cs typeface="B Titr" panose="00000700000000000000"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3860" y="0"/>
            <a:ext cx="2705889" cy="997058"/>
          </a:xfrm>
          <a:prstGeom prst="rect">
            <a:avLst/>
          </a:prstGeom>
        </p:spPr>
      </p:pic>
    </p:spTree>
    <p:extLst>
      <p:ext uri="{BB962C8B-B14F-4D97-AF65-F5344CB8AC3E}">
        <p14:creationId xmlns:p14="http://schemas.microsoft.com/office/powerpoint/2010/main" val="27294712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2170</TotalTime>
  <Words>2574</Words>
  <Application>Microsoft Office PowerPoint</Application>
  <PresentationFormat>Widescreen</PresentationFormat>
  <Paragraphs>468</Paragraphs>
  <Slides>30</Slides>
  <Notes>3</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30</vt:i4>
      </vt:variant>
    </vt:vector>
  </HeadingPairs>
  <TitlesOfParts>
    <vt:vector size="47" baseType="lpstr">
      <vt:lpstr>Algerian</vt:lpstr>
      <vt:lpstr>Arial</vt:lpstr>
      <vt:lpstr>B Homa</vt:lpstr>
      <vt:lpstr>B Lotus</vt:lpstr>
      <vt:lpstr>B Nazanin</vt:lpstr>
      <vt:lpstr>B Titr</vt:lpstr>
      <vt:lpstr>B Zar</vt:lpstr>
      <vt:lpstr>Calibri</vt:lpstr>
      <vt:lpstr>Calibri Light</vt:lpstr>
      <vt:lpstr>Microsoft Sans Serif</vt:lpstr>
      <vt:lpstr>Nazanin</vt:lpstr>
      <vt:lpstr>Sakkal Majalla</vt:lpstr>
      <vt:lpstr>Tahoma</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تعريف شركت خدمات انرژي ESCO </vt:lpstr>
      <vt:lpstr>تاريخچه اسكو در جهان</vt:lpstr>
      <vt:lpstr>چرايي فرصتهاي كسب وكار در بهينه سازي مصرف انرژي با رويكرد توسعه اسكوها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Surface</dc:creator>
  <cp:lastModifiedBy>smohazabtorabi</cp:lastModifiedBy>
  <cp:revision>188</cp:revision>
  <dcterms:created xsi:type="dcterms:W3CDTF">2024-02-03T05:41:23Z</dcterms:created>
  <dcterms:modified xsi:type="dcterms:W3CDTF">2024-08-20T05:06:08Z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2019-10-14T00:00:00Z</vt:filetime>
  </property>
  <property fmtid="{D5CDD505-2E9C-101B-9397-08002B2CF9AE}" pid="3" name="Creator">
    <vt:lpwstr>Microsoft® PowerPoint® 2013</vt:lpwstr>
  </property>
  <property fmtid="{D5CDD505-2E9C-101B-9397-08002B2CF9AE}" pid="4" name="LastSaved">
    <vt:filetime>2024-02-03T00:00:00Z</vt:filetime>
  </property>
</Properties>
</file>