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313" r:id="rId3"/>
    <p:sldId id="602" r:id="rId4"/>
    <p:sldId id="605" r:id="rId5"/>
    <p:sldId id="608" r:id="rId6"/>
    <p:sldId id="606" r:id="rId7"/>
    <p:sldId id="604" r:id="rId8"/>
    <p:sldId id="600" r:id="rId9"/>
    <p:sldId id="520" r:id="rId10"/>
    <p:sldId id="599" r:id="rId11"/>
    <p:sldId id="591" r:id="rId12"/>
    <p:sldId id="592" r:id="rId13"/>
    <p:sldId id="556" r:id="rId14"/>
    <p:sldId id="594" r:id="rId15"/>
    <p:sldId id="555" r:id="rId16"/>
    <p:sldId id="596" r:id="rId17"/>
    <p:sldId id="609" r:id="rId18"/>
    <p:sldId id="597" r:id="rId19"/>
    <p:sldId id="598" r:id="rId20"/>
    <p:sldId id="612" r:id="rId21"/>
    <p:sldId id="583" r:id="rId2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9C8C"/>
    <a:srgbClr val="1CD7C0"/>
    <a:srgbClr val="D3F9F4"/>
    <a:srgbClr val="FFB648"/>
    <a:srgbClr val="2F5597"/>
    <a:srgbClr val="FCFBF8"/>
    <a:srgbClr val="6FB1B4"/>
    <a:srgbClr val="FFFFFF"/>
    <a:srgbClr val="F2F2F2"/>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ownloads\ts_shakhes_meghdar_1403-04-14040310113123%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ownloads\ts_shakhes_meghdar_1403-04-14040310113123%2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'شاخص مقدار تولید'!$D$3</c:f>
              <c:strCache>
                <c:ptCount val="1"/>
                <c:pt idx="0">
                  <c:v>شاخص مقدار توليد بخش معدن (بجز استخراج نفت و گاز طبيعي)</c:v>
                </c:pt>
              </c:strCache>
            </c:strRef>
          </c:tx>
          <c:spPr>
            <a:solidFill>
              <a:schemeClr val="accent1"/>
            </a:solidFill>
            <a:ln>
              <a:noFill/>
            </a:ln>
            <a:effectLst/>
          </c:spPr>
          <c:invertIfNegative val="0"/>
          <c:dLbls>
            <c:dLbl>
              <c:idx val="0"/>
              <c:layout>
                <c:manualLayout>
                  <c:x val="-1.0458450319774875E-17"/>
                  <c:y val="-2.77777777777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4F-4651-BE8D-302750F134C3}"/>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4F-4651-BE8D-302750F134C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95000"/>
                        <a:lumOff val="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'شاخص مقدار تولید'!$E$2:$R$2</c:f>
              <c:numCache>
                <c:formatCode>0</c:formatCode>
                <c:ptCount val="14"/>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pt idx="13">
                  <c:v>1403</c:v>
                </c:pt>
              </c:numCache>
            </c:numRef>
          </c:cat>
          <c:val>
            <c:numRef>
              <c:f>'شاخص مقدار تولید'!$E$3:$R$3</c:f>
              <c:numCache>
                <c:formatCode>0.0</c:formatCode>
                <c:ptCount val="14"/>
                <c:pt idx="0">
                  <c:v>107.40550080716598</c:v>
                </c:pt>
                <c:pt idx="1">
                  <c:v>106.81447560183813</c:v>
                </c:pt>
                <c:pt idx="2">
                  <c:v>107.13111109025907</c:v>
                </c:pt>
                <c:pt idx="3">
                  <c:v>109.01119405131237</c:v>
                </c:pt>
                <c:pt idx="4">
                  <c:v>105.59803955827894</c:v>
                </c:pt>
                <c:pt idx="5">
                  <c:v>102.44841274033264</c:v>
                </c:pt>
                <c:pt idx="6">
                  <c:v>105.38000734614313</c:v>
                </c:pt>
                <c:pt idx="7">
                  <c:v>106.27245993717216</c:v>
                </c:pt>
                <c:pt idx="8">
                  <c:v>102.97928102834595</c:v>
                </c:pt>
                <c:pt idx="9">
                  <c:v>102.83086165119747</c:v>
                </c:pt>
                <c:pt idx="10">
                  <c:v>100.00000000000003</c:v>
                </c:pt>
                <c:pt idx="11">
                  <c:v>101.15478191570082</c:v>
                </c:pt>
                <c:pt idx="12">
                  <c:v>103.36452025749701</c:v>
                </c:pt>
                <c:pt idx="13">
                  <c:v>103.88013133593049</c:v>
                </c:pt>
              </c:numCache>
            </c:numRef>
          </c:val>
          <c:extLst>
            <c:ext xmlns:c16="http://schemas.microsoft.com/office/drawing/2014/chart" uri="{C3380CC4-5D6E-409C-BE32-E72D297353CC}">
              <c16:uniqueId val="{00000000-09CC-412A-A18E-2D1BD1DB9167}"/>
            </c:ext>
          </c:extLst>
        </c:ser>
        <c:dLbls>
          <c:showLegendKey val="0"/>
          <c:showVal val="0"/>
          <c:showCatName val="0"/>
          <c:showSerName val="0"/>
          <c:showPercent val="0"/>
          <c:showBubbleSize val="0"/>
        </c:dLbls>
        <c:gapWidth val="219"/>
        <c:overlap val="-27"/>
        <c:axId val="1385550160"/>
        <c:axId val="1385543920"/>
      </c:barChart>
      <c:catAx>
        <c:axId val="13855501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crossAx val="1385543920"/>
        <c:crosses val="autoZero"/>
        <c:auto val="1"/>
        <c:lblAlgn val="ctr"/>
        <c:lblOffset val="100"/>
        <c:noMultiLvlLbl val="0"/>
      </c:catAx>
      <c:valAx>
        <c:axId val="13855439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5550160"/>
        <c:crosses val="autoZero"/>
        <c:crossBetween val="between"/>
      </c:valAx>
      <c:spPr>
        <a:noFill/>
        <a:ln>
          <a:noFill/>
        </a:ln>
        <a:effectLst/>
      </c:spPr>
    </c:plotArea>
    <c:legend>
      <c:legendPos val="b"/>
      <c:layout>
        <c:manualLayout>
          <c:xMode val="edge"/>
          <c:yMode val="edge"/>
          <c:x val="0.54361466724989105"/>
          <c:y val="5.7815689705453398E-4"/>
          <c:w val="0.44216452085534913"/>
          <c:h val="7.8125546806649168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95000"/>
                  <a:lumOff val="5000"/>
                </a:schemeClr>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lumMod val="95000"/>
          <a:lumOff val="5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34247455872092E-2"/>
          <c:y val="6.0185185185185182E-2"/>
          <c:w val="0.94710724007725655"/>
          <c:h val="0.69660688247302416"/>
        </c:manualLayout>
      </c:layout>
      <c:barChart>
        <c:barDir val="col"/>
        <c:grouping val="clustered"/>
        <c:varyColors val="0"/>
        <c:ser>
          <c:idx val="1"/>
          <c:order val="0"/>
          <c:tx>
            <c:strRef>
              <c:f>'شاخص مقدار تولید'!$D$4</c:f>
              <c:strCache>
                <c:ptCount val="1"/>
                <c:pt idx="0">
                  <c:v>شاخص مقدار توليد بخش صنعت</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96F-4BF7-BEDD-75688EA4BCF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96F-4BF7-BEDD-75688EA4BCFF}"/>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96F-4BF7-BEDD-75688EA4BCF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'شاخص مقدار تولید'!$E$2:$R$2</c:f>
              <c:numCache>
                <c:formatCode>0</c:formatCode>
                <c:ptCount val="14"/>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pt idx="13">
                  <c:v>1403</c:v>
                </c:pt>
              </c:numCache>
            </c:numRef>
          </c:cat>
          <c:val>
            <c:numRef>
              <c:f>'شاخص مقدار تولید'!$E$4:$R$4</c:f>
              <c:numCache>
                <c:formatCode>0.0</c:formatCode>
                <c:ptCount val="14"/>
                <c:pt idx="0">
                  <c:v>108.82069574841009</c:v>
                </c:pt>
                <c:pt idx="1">
                  <c:v>102.98024844564674</c:v>
                </c:pt>
                <c:pt idx="2">
                  <c:v>99.455414285838458</c:v>
                </c:pt>
                <c:pt idx="3">
                  <c:v>102.63394598048522</c:v>
                </c:pt>
                <c:pt idx="4">
                  <c:v>102.15703246091493</c:v>
                </c:pt>
                <c:pt idx="5">
                  <c:v>102.64286503470549</c:v>
                </c:pt>
                <c:pt idx="6">
                  <c:v>103.89802456791411</c:v>
                </c:pt>
                <c:pt idx="7">
                  <c:v>100.98510525583927</c:v>
                </c:pt>
                <c:pt idx="8">
                  <c:v>99.033568977158097</c:v>
                </c:pt>
                <c:pt idx="9">
                  <c:v>98.115196236768867</c:v>
                </c:pt>
                <c:pt idx="10">
                  <c:v>100</c:v>
                </c:pt>
                <c:pt idx="11">
                  <c:v>103.68126714587427</c:v>
                </c:pt>
                <c:pt idx="12">
                  <c:v>105.60086778444153</c:v>
                </c:pt>
                <c:pt idx="13">
                  <c:v>107.32299444889227</c:v>
                </c:pt>
              </c:numCache>
            </c:numRef>
          </c:val>
          <c:extLst>
            <c:ext xmlns:c16="http://schemas.microsoft.com/office/drawing/2014/chart" uri="{C3380CC4-5D6E-409C-BE32-E72D297353CC}">
              <c16:uniqueId val="{00000000-C96F-4BF7-BEDD-75688EA4BCFF}"/>
            </c:ext>
          </c:extLst>
        </c:ser>
        <c:dLbls>
          <c:showLegendKey val="0"/>
          <c:showVal val="0"/>
          <c:showCatName val="0"/>
          <c:showSerName val="0"/>
          <c:showPercent val="0"/>
          <c:showBubbleSize val="0"/>
        </c:dLbls>
        <c:gapWidth val="219"/>
        <c:overlap val="-27"/>
        <c:axId val="1385550160"/>
        <c:axId val="1385543920"/>
      </c:barChart>
      <c:catAx>
        <c:axId val="13855501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mn-cs"/>
              </a:defRPr>
            </a:pPr>
            <a:endParaRPr lang="en-US"/>
          </a:p>
        </c:txPr>
        <c:crossAx val="1385543920"/>
        <c:crosses val="autoZero"/>
        <c:auto val="1"/>
        <c:lblAlgn val="ctr"/>
        <c:lblOffset val="100"/>
        <c:noMultiLvlLbl val="0"/>
      </c:catAx>
      <c:valAx>
        <c:axId val="1385543920"/>
        <c:scaling>
          <c:orientation val="minMax"/>
          <c:max val="11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5550160"/>
        <c:crosses val="autoZero"/>
        <c:crossBetween val="between"/>
      </c:valAx>
      <c:spPr>
        <a:noFill/>
        <a:ln>
          <a:noFill/>
        </a:ln>
        <a:effectLst/>
      </c:spPr>
    </c:plotArea>
    <c:legend>
      <c:legendPos val="b"/>
      <c:layout>
        <c:manualLayout>
          <c:xMode val="edge"/>
          <c:yMode val="edge"/>
          <c:x val="0.25773282194289376"/>
          <c:y val="5.7815689705453398E-4"/>
          <c:w val="0.4274875146221605"/>
          <c:h val="7.812554680664916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lumMod val="95000"/>
          <a:lumOff val="5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Sheet1!$N$63</c:f>
              <c:strCache>
                <c:ptCount val="1"/>
                <c:pt idx="0">
                  <c:v>سهم از ارزش</c:v>
                </c:pt>
              </c:strCache>
            </c:strRef>
          </c:tx>
          <c:spPr>
            <a:solidFill>
              <a:schemeClr val="bg1">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1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Sheet1!$M$64:$M$65</c:f>
              <c:strCache>
                <c:ptCount val="2"/>
                <c:pt idx="0">
                  <c:v>غیرخصوصی (دولتی، شبه دولتی)</c:v>
                </c:pt>
                <c:pt idx="1">
                  <c:v>خصوصی</c:v>
                </c:pt>
              </c:strCache>
            </c:strRef>
          </c:cat>
          <c:val>
            <c:numRef>
              <c:f>Sheet1!$N$64:$N$65</c:f>
              <c:numCache>
                <c:formatCode>0.0%</c:formatCode>
                <c:ptCount val="2"/>
                <c:pt idx="0">
                  <c:v>0.88945396145610278</c:v>
                </c:pt>
                <c:pt idx="1">
                  <c:v>0.11054603854389722</c:v>
                </c:pt>
              </c:numCache>
            </c:numRef>
          </c:val>
          <c:extLst>
            <c:ext xmlns:c16="http://schemas.microsoft.com/office/drawing/2014/chart" uri="{C3380CC4-5D6E-409C-BE32-E72D297353CC}">
              <c16:uniqueId val="{00000000-8644-4C11-9C27-51758F43E46D}"/>
            </c:ext>
          </c:extLst>
        </c:ser>
        <c:ser>
          <c:idx val="1"/>
          <c:order val="1"/>
          <c:tx>
            <c:strRef>
              <c:f>Sheet1!$O$63</c:f>
              <c:strCache>
                <c:ptCount val="1"/>
                <c:pt idx="0">
                  <c:v>سهم از تعداد</c:v>
                </c:pt>
              </c:strCache>
            </c:strRef>
          </c:tx>
          <c:spPr>
            <a:solidFill>
              <a:schemeClr val="accent1">
                <a:lumMod val="75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5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Sheet1!$M$64:$M$65</c:f>
              <c:strCache>
                <c:ptCount val="2"/>
                <c:pt idx="0">
                  <c:v>غیرخصوصی (دولتی، شبه دولتی)</c:v>
                </c:pt>
                <c:pt idx="1">
                  <c:v>خصوصی</c:v>
                </c:pt>
              </c:strCache>
            </c:strRef>
          </c:cat>
          <c:val>
            <c:numRef>
              <c:f>Sheet1!$O$64:$O$65</c:f>
              <c:numCache>
                <c:formatCode>0.0%</c:formatCode>
                <c:ptCount val="2"/>
                <c:pt idx="0">
                  <c:v>0.05</c:v>
                </c:pt>
                <c:pt idx="1">
                  <c:v>0.95</c:v>
                </c:pt>
              </c:numCache>
            </c:numRef>
          </c:val>
          <c:extLst>
            <c:ext xmlns:c16="http://schemas.microsoft.com/office/drawing/2014/chart" uri="{C3380CC4-5D6E-409C-BE32-E72D297353CC}">
              <c16:uniqueId val="{00000001-8644-4C11-9C27-51758F43E46D}"/>
            </c:ext>
          </c:extLst>
        </c:ser>
        <c:dLbls>
          <c:dLblPos val="outEnd"/>
          <c:showLegendKey val="0"/>
          <c:showVal val="1"/>
          <c:showCatName val="0"/>
          <c:showSerName val="0"/>
          <c:showPercent val="0"/>
          <c:showBubbleSize val="0"/>
        </c:dLbls>
        <c:gapWidth val="28"/>
        <c:overlap val="-90"/>
        <c:axId val="1998683775"/>
        <c:axId val="1998692415"/>
      </c:barChart>
      <c:catAx>
        <c:axId val="199868377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all" spc="120" normalizeH="0" baseline="0">
                <a:solidFill>
                  <a:schemeClr val="tx1">
                    <a:lumMod val="95000"/>
                    <a:lumOff val="5000"/>
                  </a:schemeClr>
                </a:solidFill>
                <a:latin typeface="+mn-lt"/>
                <a:ea typeface="+mn-ea"/>
                <a:cs typeface="B Traffic" panose="00000400000000000000" pitchFamily="2" charset="-78"/>
              </a:defRPr>
            </a:pPr>
            <a:endParaRPr lang="en-US"/>
          </a:p>
        </c:txPr>
        <c:crossAx val="1998692415"/>
        <c:crosses val="autoZero"/>
        <c:auto val="1"/>
        <c:lblAlgn val="ctr"/>
        <c:lblOffset val="100"/>
        <c:noMultiLvlLbl val="0"/>
      </c:catAx>
      <c:valAx>
        <c:axId val="1998692415"/>
        <c:scaling>
          <c:orientation val="minMax"/>
        </c:scaling>
        <c:delete val="1"/>
        <c:axPos val="l"/>
        <c:numFmt formatCode="0.0%" sourceLinked="1"/>
        <c:majorTickMark val="none"/>
        <c:minorTickMark val="none"/>
        <c:tickLblPos val="nextTo"/>
        <c:crossAx val="199868377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95000"/>
                  <a:lumOff val="5000"/>
                </a:schemeClr>
              </a:solidFill>
              <a:latin typeface="+mn-lt"/>
              <a:ea typeface="+mn-ea"/>
              <a:cs typeface="B Traffic"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lumMod val="95000"/>
          <a:lumOff val="5000"/>
        </a:schemeClr>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149C8C"/>
              </a:solidFill>
              <a:ln w="19050">
                <a:solidFill>
                  <a:schemeClr val="lt1"/>
                </a:solidFill>
              </a:ln>
              <a:effectLst/>
            </c:spPr>
            <c:extLst>
              <c:ext xmlns:c16="http://schemas.microsoft.com/office/drawing/2014/chart" uri="{C3380CC4-5D6E-409C-BE32-E72D297353CC}">
                <c16:uniqueId val="{00000001-0F0D-4576-8258-D7774164955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0F0D-4576-8258-D77741649557}"/>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0F0D-4576-8258-D77741649557}"/>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0F0D-4576-8258-D77741649557}"/>
              </c:ext>
            </c:extLst>
          </c:dPt>
          <c:dPt>
            <c:idx val="4"/>
            <c:bubble3D val="0"/>
            <c:spPr>
              <a:solidFill>
                <a:srgbClr val="D3F9F4"/>
              </a:solidFill>
              <a:ln w="19050">
                <a:solidFill>
                  <a:schemeClr val="lt1"/>
                </a:solidFill>
              </a:ln>
              <a:effectLst/>
            </c:spPr>
            <c:extLst>
              <c:ext xmlns:c16="http://schemas.microsoft.com/office/drawing/2014/chart" uri="{C3380CC4-5D6E-409C-BE32-E72D297353CC}">
                <c16:uniqueId val="{00000009-0F0D-4576-8258-D77741649557}"/>
              </c:ext>
            </c:extLst>
          </c:dPt>
          <c:dLbls>
            <c:dLbl>
              <c:idx val="0"/>
              <c:layout>
                <c:manualLayout>
                  <c:x val="0.13333333333333333"/>
                  <c:y val="-6.944444444444448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0D-4576-8258-D77741649557}"/>
                </c:ext>
              </c:extLst>
            </c:dLbl>
            <c:dLbl>
              <c:idx val="1"/>
              <c:layout>
                <c:manualLayout>
                  <c:x val="0.19166666666666657"/>
                  <c:y val="8.7962962962962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0D-4576-8258-D77741649557}"/>
                </c:ext>
              </c:extLst>
            </c:dLbl>
            <c:dLbl>
              <c:idx val="2"/>
              <c:layout>
                <c:manualLayout>
                  <c:x val="-0.15277777777777779"/>
                  <c:y val="0.231481481481481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F0D-4576-8258-D77741649557}"/>
                </c:ext>
              </c:extLst>
            </c:dLbl>
            <c:dLbl>
              <c:idx val="3"/>
              <c:layout>
                <c:manualLayout>
                  <c:x val="-0.15555555555555556"/>
                  <c:y val="-9.25925925925925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F0D-4576-8258-D77741649557}"/>
                </c:ext>
              </c:extLst>
            </c:dLbl>
            <c:dLbl>
              <c:idx val="4"/>
              <c:layout>
                <c:manualLayout>
                  <c:x val="-5.5555555555556061E-3"/>
                  <c:y val="-0.1574074074074074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F0D-4576-8258-D7774164955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B Yekan" panose="00000400000000000000" pitchFamily="2" charset="-78"/>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Sheet1!$N$44:$N$48</c:f>
              <c:strCache>
                <c:ptCount val="5"/>
                <c:pt idx="0">
                  <c:v>عمومی</c:v>
                </c:pt>
                <c:pt idx="1">
                  <c:v>خصوصی</c:v>
                </c:pt>
                <c:pt idx="2">
                  <c:v>دولتی</c:v>
                </c:pt>
                <c:pt idx="3">
                  <c:v>حاکمیتی </c:v>
                </c:pt>
                <c:pt idx="4">
                  <c:v>نظامی</c:v>
                </c:pt>
              </c:strCache>
            </c:strRef>
          </c:cat>
          <c:val>
            <c:numRef>
              <c:f>Sheet1!$O$44:$O$48</c:f>
              <c:numCache>
                <c:formatCode>General</c:formatCode>
                <c:ptCount val="5"/>
                <c:pt idx="0">
                  <c:v>28</c:v>
                </c:pt>
                <c:pt idx="1">
                  <c:v>30</c:v>
                </c:pt>
                <c:pt idx="2">
                  <c:v>28</c:v>
                </c:pt>
                <c:pt idx="3">
                  <c:v>5</c:v>
                </c:pt>
                <c:pt idx="4">
                  <c:v>2</c:v>
                </c:pt>
              </c:numCache>
            </c:numRef>
          </c:val>
          <c:extLst>
            <c:ext xmlns:c16="http://schemas.microsoft.com/office/drawing/2014/chart" uri="{C3380CC4-5D6E-409C-BE32-E72D297353CC}">
              <c16:uniqueId val="{0000000A-0F0D-4576-8258-D77741649557}"/>
            </c:ext>
          </c:extLst>
        </c:ser>
        <c:dLbls>
          <c:showLegendKey val="0"/>
          <c:showVal val="1"/>
          <c:showCatName val="1"/>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Sheet1!$Q$36</c:f>
              <c:strCache>
                <c:ptCount val="1"/>
                <c:pt idx="0">
                  <c:v>1403</c:v>
                </c:pt>
              </c:strCache>
            </c:strRef>
          </c:tx>
          <c:dPt>
            <c:idx val="0"/>
            <c:bubble3D val="0"/>
            <c:spPr>
              <a:solidFill>
                <a:schemeClr val="accent1">
                  <a:lumMod val="75000"/>
                </a:schemeClr>
              </a:solidFill>
              <a:ln>
                <a:noFill/>
              </a:ln>
              <a:effectLst/>
            </c:spPr>
            <c:extLst>
              <c:ext xmlns:c16="http://schemas.microsoft.com/office/drawing/2014/chart" uri="{C3380CC4-5D6E-409C-BE32-E72D297353CC}">
                <c16:uniqueId val="{00000001-6FCF-47AA-B0C2-A9A74220F5E3}"/>
              </c:ext>
            </c:extLst>
          </c:dPt>
          <c:dPt>
            <c:idx val="1"/>
            <c:bubble3D val="0"/>
            <c:spPr>
              <a:solidFill>
                <a:schemeClr val="bg1">
                  <a:lumMod val="95000"/>
                </a:schemeClr>
              </a:solidFill>
              <a:ln>
                <a:noFill/>
              </a:ln>
              <a:effectLst/>
            </c:spPr>
            <c:extLst>
              <c:ext xmlns:c16="http://schemas.microsoft.com/office/drawing/2014/chart" uri="{C3380CC4-5D6E-409C-BE32-E72D297353CC}">
                <c16:uniqueId val="{00000003-6FCF-47AA-B0C2-A9A74220F5E3}"/>
              </c:ext>
            </c:extLst>
          </c:dPt>
          <c:dPt>
            <c:idx val="2"/>
            <c:bubble3D val="0"/>
            <c:spPr>
              <a:solidFill>
                <a:schemeClr val="accent1">
                  <a:lumMod val="20000"/>
                  <a:lumOff val="80000"/>
                </a:schemeClr>
              </a:solidFill>
              <a:ln>
                <a:noFill/>
              </a:ln>
              <a:effectLst/>
            </c:spPr>
            <c:extLst>
              <c:ext xmlns:c16="http://schemas.microsoft.com/office/drawing/2014/chart" uri="{C3380CC4-5D6E-409C-BE32-E72D297353CC}">
                <c16:uniqueId val="{00000005-6FCF-47AA-B0C2-A9A74220F5E3}"/>
              </c:ext>
            </c:extLst>
          </c:dPt>
          <c:dLbls>
            <c:dLbl>
              <c:idx val="0"/>
              <c:layout>
                <c:manualLayout>
                  <c:x val="0.15047350330343065"/>
                  <c:y val="7.40740740740739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CF-47AA-B0C2-A9A74220F5E3}"/>
                </c:ext>
              </c:extLst>
            </c:dLbl>
            <c:dLbl>
              <c:idx val="1"/>
              <c:layout>
                <c:manualLayout>
                  <c:x val="-0.1297185373305437"/>
                  <c:y val="0.138888888888888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CF-47AA-B0C2-A9A74220F5E3}"/>
                </c:ext>
              </c:extLst>
            </c:dLbl>
            <c:dLbl>
              <c:idx val="2"/>
              <c:layout>
                <c:manualLayout>
                  <c:x val="-0.22830462570175686"/>
                  <c:y val="-3.70370370370370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FCF-47AA-B0C2-A9A74220F5E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95000"/>
                        <a:lumOff val="5000"/>
                      </a:schemeClr>
                    </a:solidFill>
                    <a:latin typeface="+mn-lt"/>
                    <a:ea typeface="+mn-ea"/>
                    <a:cs typeface="B Yekan" panose="00000400000000000000" pitchFamily="2" charset="-78"/>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Sheet1!$N$37:$N$39</c:f>
              <c:strCache>
                <c:ptCount val="3"/>
                <c:pt idx="0">
                  <c:v>خصوصی</c:v>
                </c:pt>
                <c:pt idx="1">
                  <c:v>تجاری</c:v>
                </c:pt>
                <c:pt idx="2">
                  <c:v>تخصصی</c:v>
                </c:pt>
              </c:strCache>
            </c:strRef>
          </c:cat>
          <c:val>
            <c:numRef>
              <c:f>Sheet1!$Q$37:$Q$39</c:f>
              <c:numCache>
                <c:formatCode>0.00</c:formatCode>
                <c:ptCount val="3"/>
                <c:pt idx="0">
                  <c:v>0.61990982521251614</c:v>
                </c:pt>
                <c:pt idx="1">
                  <c:v>0.23275038024030203</c:v>
                </c:pt>
                <c:pt idx="2">
                  <c:v>0.1473397945471818</c:v>
                </c:pt>
              </c:numCache>
            </c:numRef>
          </c:val>
          <c:extLst>
            <c:ext xmlns:c16="http://schemas.microsoft.com/office/drawing/2014/chart" uri="{C3380CC4-5D6E-409C-BE32-E72D297353CC}">
              <c16:uniqueId val="{00000006-6FCF-47AA-B0C2-A9A74220F5E3}"/>
            </c:ext>
          </c:extLst>
        </c:ser>
        <c:dLbls>
          <c:showLegendKey val="0"/>
          <c:showVal val="1"/>
          <c:showCatName val="1"/>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lumMod val="95000"/>
          <a:lumOff val="5000"/>
        </a:schemeClr>
      </a:solid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'اسفند (2)'!$A$5:$A$11</c:f>
              <c:strCache>
                <c:ptCount val="7"/>
                <c:pt idx="0">
                  <c:v>مالیات اشخاص حقوقی غیردولتی </c:v>
                </c:pt>
                <c:pt idx="1">
                  <c:v>مالیات حقوق کارکنان بخش خصوصی</c:v>
                </c:pt>
                <c:pt idx="2">
                  <c:v>مالیات مشاغل</c:v>
                </c:pt>
                <c:pt idx="3">
                  <c:v>مالیات عملکرد شرکتهای دولتی</c:v>
                </c:pt>
                <c:pt idx="4">
                  <c:v>مالیات حقوق کارکنان بخش عمومی</c:v>
                </c:pt>
                <c:pt idx="5">
                  <c:v>مالیات بنگاه های اقتصادی، نهادهاوبنیادهای انقلاب اسلامی</c:v>
                </c:pt>
                <c:pt idx="6">
                  <c:v>مالیات شرکت ها و موسسات وابسته به آستان قدس رضوی(جمعی-جی)</c:v>
                </c:pt>
              </c:strCache>
            </c:strRef>
          </c:cat>
          <c:val>
            <c:numRef>
              <c:f>'اسفند (2)'!$B$5:$B$11</c:f>
              <c:numCache>
                <c:formatCode>General</c:formatCode>
                <c:ptCount val="7"/>
              </c:numCache>
            </c:numRef>
          </c:val>
          <c:extLst>
            <c:ext xmlns:c16="http://schemas.microsoft.com/office/drawing/2014/chart" uri="{C3380CC4-5D6E-409C-BE32-E72D297353CC}">
              <c16:uniqueId val="{00000000-AA88-48C2-9382-9F27D11B8DF8}"/>
            </c:ext>
          </c:extLst>
        </c:ser>
        <c:ser>
          <c:idx val="1"/>
          <c:order val="1"/>
          <c:spPr>
            <a:solidFill>
              <a:srgbClr val="FEC013"/>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2-AA88-48C2-9382-9F27D11B8DF8}"/>
              </c:ext>
            </c:extLst>
          </c:dPt>
          <c:dPt>
            <c:idx val="2"/>
            <c:invertIfNegative val="0"/>
            <c:bubble3D val="0"/>
            <c:spPr>
              <a:solidFill>
                <a:schemeClr val="accent4">
                  <a:lumMod val="75000"/>
                </a:schemeClr>
              </a:solidFill>
              <a:ln>
                <a:noFill/>
              </a:ln>
              <a:effectLst/>
            </c:spPr>
            <c:extLst>
              <c:ext xmlns:c16="http://schemas.microsoft.com/office/drawing/2014/chart" uri="{C3380CC4-5D6E-409C-BE32-E72D297353CC}">
                <c16:uniqueId val="{00000004-AA88-48C2-9382-9F27D11B8DF8}"/>
              </c:ext>
            </c:extLst>
          </c:dPt>
          <c:dPt>
            <c:idx val="3"/>
            <c:invertIfNegative val="0"/>
            <c:bubble3D val="0"/>
            <c:spPr>
              <a:solidFill>
                <a:srgbClr val="1CD7C0"/>
              </a:solidFill>
              <a:ln>
                <a:noFill/>
              </a:ln>
              <a:effectLst/>
            </c:spPr>
            <c:extLst>
              <c:ext xmlns:c16="http://schemas.microsoft.com/office/drawing/2014/chart" uri="{C3380CC4-5D6E-409C-BE32-E72D297353CC}">
                <c16:uniqueId val="{00000006-AA88-48C2-9382-9F27D11B8DF8}"/>
              </c:ext>
            </c:extLst>
          </c:dPt>
          <c:dPt>
            <c:idx val="4"/>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8-AA88-48C2-9382-9F27D11B8DF8}"/>
              </c:ext>
            </c:extLst>
          </c:dPt>
          <c:dPt>
            <c:idx val="5"/>
            <c:invertIfNegative val="0"/>
            <c:bubble3D val="0"/>
            <c:spPr>
              <a:solidFill>
                <a:srgbClr val="1CD7C0"/>
              </a:solidFill>
              <a:ln>
                <a:noFill/>
              </a:ln>
              <a:effectLst/>
            </c:spPr>
            <c:extLst>
              <c:ext xmlns:c16="http://schemas.microsoft.com/office/drawing/2014/chart" uri="{C3380CC4-5D6E-409C-BE32-E72D297353CC}">
                <c16:uniqueId val="{0000000A-AA88-48C2-9382-9F27D11B8DF8}"/>
              </c:ext>
            </c:extLst>
          </c:dPt>
          <c:dLbls>
            <c:dLbl>
              <c:idx val="0"/>
              <c:layout>
                <c:manualLayout>
                  <c:x val="-1.7177563937395377E-3"/>
                  <c:y val="1.18546895098132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88-48C2-9382-9F27D11B8DF8}"/>
                </c:ext>
              </c:extLst>
            </c:dLbl>
            <c:dLbl>
              <c:idx val="1"/>
              <c:layout>
                <c:manualLayout>
                  <c:x val="0"/>
                  <c:y val="1.1854689509813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A88-48C2-9382-9F27D11B8DF8}"/>
                </c:ext>
              </c:extLst>
            </c:dLbl>
            <c:dLbl>
              <c:idx val="2"/>
              <c:layout>
                <c:manualLayout>
                  <c:x val="-6.2983673511011464E-17"/>
                  <c:y val="7.90312633987550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88-48C2-9382-9F27D11B8DF8}"/>
                </c:ext>
              </c:extLst>
            </c:dLbl>
            <c:dLbl>
              <c:idx val="3"/>
              <c:layout>
                <c:manualLayout>
                  <c:x val="6.8710255749579617E-3"/>
                  <c:y val="1.9757815849688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A88-48C2-9382-9F27D11B8DF8}"/>
                </c:ext>
              </c:extLst>
            </c:dLbl>
            <c:dLbl>
              <c:idx val="4"/>
              <c:layout>
                <c:manualLayout>
                  <c:x val="-3.4355127874790437E-3"/>
                  <c:y val="2.76609421895641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A88-48C2-9382-9F27D11B8DF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'اسفند (2)'!$A$5:$A$11</c:f>
              <c:strCache>
                <c:ptCount val="7"/>
                <c:pt idx="0">
                  <c:v>مالیات اشخاص حقوقی غیردولتی </c:v>
                </c:pt>
                <c:pt idx="1">
                  <c:v>مالیات حقوق کارکنان بخش خصوصی</c:v>
                </c:pt>
                <c:pt idx="2">
                  <c:v>مالیات مشاغل</c:v>
                </c:pt>
                <c:pt idx="3">
                  <c:v>مالیات عملکرد شرکتهای دولتی</c:v>
                </c:pt>
                <c:pt idx="4">
                  <c:v>مالیات حقوق کارکنان بخش عمومی</c:v>
                </c:pt>
                <c:pt idx="5">
                  <c:v>مالیات بنگاه های اقتصادی، نهادهاوبنیادهای انقلاب اسلامی</c:v>
                </c:pt>
                <c:pt idx="6">
                  <c:v>مالیات شرکت ها و موسسات وابسته به آستان قدس رضوی(جمعی-جی)</c:v>
                </c:pt>
              </c:strCache>
            </c:strRef>
          </c:cat>
          <c:val>
            <c:numRef>
              <c:f>'اسفند (2)'!$C$5:$C$11</c:f>
              <c:numCache>
                <c:formatCode>0.0%</c:formatCode>
                <c:ptCount val="7"/>
                <c:pt idx="0">
                  <c:v>0.55008525188201585</c:v>
                </c:pt>
                <c:pt idx="1">
                  <c:v>0.11509606282079822</c:v>
                </c:pt>
                <c:pt idx="2">
                  <c:v>9.7231447021449632E-2</c:v>
                </c:pt>
                <c:pt idx="3">
                  <c:v>7.807039226171085E-2</c:v>
                </c:pt>
                <c:pt idx="4">
                  <c:v>5.5117686074088047E-2</c:v>
                </c:pt>
                <c:pt idx="5">
                  <c:v>7.2571621221423719E-3</c:v>
                </c:pt>
                <c:pt idx="6">
                  <c:v>5.8004764737049498E-4</c:v>
                </c:pt>
              </c:numCache>
            </c:numRef>
          </c:val>
          <c:extLst>
            <c:ext xmlns:c16="http://schemas.microsoft.com/office/drawing/2014/chart" uri="{C3380CC4-5D6E-409C-BE32-E72D297353CC}">
              <c16:uniqueId val="{0000000C-AA88-48C2-9382-9F27D11B8DF8}"/>
            </c:ext>
          </c:extLst>
        </c:ser>
        <c:dLbls>
          <c:showLegendKey val="0"/>
          <c:showVal val="0"/>
          <c:showCatName val="0"/>
          <c:showSerName val="0"/>
          <c:showPercent val="0"/>
          <c:showBubbleSize val="0"/>
        </c:dLbls>
        <c:gapWidth val="58"/>
        <c:overlap val="99"/>
        <c:axId val="1625933375"/>
        <c:axId val="1625940575"/>
      </c:barChart>
      <c:catAx>
        <c:axId val="162593337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mn-lt"/>
                <a:ea typeface="+mn-ea"/>
                <a:cs typeface="B Yekan" panose="00000400000000000000" pitchFamily="2" charset="-78"/>
              </a:defRPr>
            </a:pPr>
            <a:endParaRPr lang="en-US"/>
          </a:p>
        </c:txPr>
        <c:crossAx val="1625940575"/>
        <c:crosses val="autoZero"/>
        <c:auto val="1"/>
        <c:lblAlgn val="ctr"/>
        <c:lblOffset val="100"/>
        <c:noMultiLvlLbl val="0"/>
      </c:catAx>
      <c:valAx>
        <c:axId val="16259405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95000"/>
                    <a:lumOff val="5000"/>
                  </a:schemeClr>
                </a:solidFill>
                <a:latin typeface="+mn-lt"/>
                <a:ea typeface="+mn-ea"/>
                <a:cs typeface="+mn-cs"/>
              </a:defRPr>
            </a:pPr>
            <a:endParaRPr lang="en-US"/>
          </a:p>
        </c:txPr>
        <c:crossAx val="16259333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lumMod val="95000"/>
          <a:lumOff val="5000"/>
        </a:schemeClr>
      </a:solid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32194995167757"/>
          <c:y val="5.2824074074074072E-2"/>
          <c:w val="0.83768546742278049"/>
          <c:h val="0.83326334208223984"/>
        </c:manualLayout>
      </c:layout>
      <c:lineChart>
        <c:grouping val="standard"/>
        <c:varyColors val="0"/>
        <c:ser>
          <c:idx val="0"/>
          <c:order val="0"/>
          <c:tx>
            <c:strRef>
              <c:f>Sheet1!$P$31</c:f>
              <c:strCache>
                <c:ptCount val="1"/>
                <c:pt idx="0">
                  <c:v>سهم خصوصی</c:v>
                </c:pt>
              </c:strCache>
            </c:strRef>
          </c:tx>
          <c:spPr>
            <a:ln w="28575" cap="rnd">
              <a:solidFill>
                <a:schemeClr val="tx2">
                  <a:lumMod val="75000"/>
                </a:schemeClr>
              </a:solidFill>
              <a:round/>
            </a:ln>
            <a:effectLst/>
          </c:spPr>
          <c:marker>
            <c:symbol val="diamond"/>
            <c:size val="11"/>
            <c:spPr>
              <a:solidFill>
                <a:schemeClr val="bg1"/>
              </a:solidFill>
              <a:ln w="9525">
                <a:solidFill>
                  <a:schemeClr val="tx2">
                    <a:lumMod val="75000"/>
                  </a:schemeClr>
                </a:solidFill>
              </a:ln>
              <a:effectLst/>
            </c:spPr>
          </c:marker>
          <c:dLbls>
            <c:dLbl>
              <c:idx val="0"/>
              <c:layout>
                <c:manualLayout>
                  <c:x val="-2.9676143024404977E-2"/>
                  <c:y val="-8.79629629629630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F8-4D9C-8DEA-71E6CC2C90B0}"/>
                </c:ext>
              </c:extLst>
            </c:dLbl>
            <c:dLbl>
              <c:idx val="1"/>
              <c:layout>
                <c:manualLayout>
                  <c:x val="-4.2659455597582156E-2"/>
                  <c:y val="-8.7962962962962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F8-4D9C-8DEA-71E6CC2C90B0}"/>
                </c:ext>
              </c:extLst>
            </c:dLbl>
            <c:dLbl>
              <c:idx val="2"/>
              <c:layout>
                <c:manualLayout>
                  <c:x val="-3.1530901963430287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4F8-4D9C-8DEA-71E6CC2C90B0}"/>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95000"/>
                        <a:lumOff val="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Sheet1!$O$32:$O$34</c:f>
              <c:numCache>
                <c:formatCode>General</c:formatCode>
                <c:ptCount val="3"/>
                <c:pt idx="0">
                  <c:v>1399</c:v>
                </c:pt>
                <c:pt idx="1">
                  <c:v>1400</c:v>
                </c:pt>
                <c:pt idx="2">
                  <c:v>1403</c:v>
                </c:pt>
              </c:numCache>
            </c:numRef>
          </c:cat>
          <c:val>
            <c:numRef>
              <c:f>Sheet1!$P$32:$P$34</c:f>
              <c:numCache>
                <c:formatCode>0.0%</c:formatCode>
                <c:ptCount val="3"/>
                <c:pt idx="0">
                  <c:v>0.39889731093055386</c:v>
                </c:pt>
                <c:pt idx="1">
                  <c:v>0.53953461026310856</c:v>
                </c:pt>
                <c:pt idx="2">
                  <c:v>0.64</c:v>
                </c:pt>
              </c:numCache>
            </c:numRef>
          </c:val>
          <c:smooth val="0"/>
          <c:extLst>
            <c:ext xmlns:c16="http://schemas.microsoft.com/office/drawing/2014/chart" uri="{C3380CC4-5D6E-409C-BE32-E72D297353CC}">
              <c16:uniqueId val="{00000003-B4F8-4D9C-8DEA-71E6CC2C90B0}"/>
            </c:ext>
          </c:extLst>
        </c:ser>
        <c:ser>
          <c:idx val="1"/>
          <c:order val="1"/>
          <c:tx>
            <c:strRef>
              <c:f>Sheet1!$Q$31</c:f>
              <c:strCache>
                <c:ptCount val="1"/>
                <c:pt idx="0">
                  <c:v>سهم غیرخصوصی</c:v>
                </c:pt>
              </c:strCache>
            </c:strRef>
          </c:tx>
          <c:spPr>
            <a:ln w="28575" cap="rnd">
              <a:solidFill>
                <a:schemeClr val="accent4">
                  <a:lumMod val="50000"/>
                </a:schemeClr>
              </a:solidFill>
              <a:round/>
            </a:ln>
            <a:effectLst/>
          </c:spPr>
          <c:marker>
            <c:symbol val="diamond"/>
            <c:size val="11"/>
            <c:spPr>
              <a:solidFill>
                <a:schemeClr val="accent4">
                  <a:lumMod val="20000"/>
                  <a:lumOff val="80000"/>
                </a:schemeClr>
              </a:solidFill>
              <a:ln w="9525">
                <a:solidFill>
                  <a:schemeClr val="accent4">
                    <a:lumMod val="50000"/>
                  </a:schemeClr>
                </a:solidFill>
              </a:ln>
              <a:effectLst/>
            </c:spPr>
          </c:marker>
          <c:dLbls>
            <c:dLbl>
              <c:idx val="0"/>
              <c:layout>
                <c:manualLayout>
                  <c:x val="-1.1128553634151866E-2"/>
                  <c:y val="-6.48148148148148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F8-4D9C-8DEA-71E6CC2C90B0}"/>
                </c:ext>
              </c:extLst>
            </c:dLbl>
            <c:dLbl>
              <c:idx val="1"/>
              <c:layout>
                <c:manualLayout>
                  <c:x val="-3.709517878050554E-3"/>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4F8-4D9C-8DEA-71E6CC2C90B0}"/>
                </c:ext>
              </c:extLst>
            </c:dLbl>
            <c:dLbl>
              <c:idx val="2"/>
              <c:layout>
                <c:manualLayout>
                  <c:x val="-2.9676143024404977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F8-4D9C-8DEA-71E6CC2C90B0}"/>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95000"/>
                        <a:lumOff val="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Sheet1!$O$32:$O$34</c:f>
              <c:numCache>
                <c:formatCode>General</c:formatCode>
                <c:ptCount val="3"/>
                <c:pt idx="0">
                  <c:v>1399</c:v>
                </c:pt>
                <c:pt idx="1">
                  <c:v>1400</c:v>
                </c:pt>
                <c:pt idx="2">
                  <c:v>1403</c:v>
                </c:pt>
              </c:numCache>
            </c:numRef>
          </c:cat>
          <c:val>
            <c:numRef>
              <c:f>Sheet1!$Q$32:$Q$34</c:f>
              <c:numCache>
                <c:formatCode>0.0%</c:formatCode>
                <c:ptCount val="3"/>
                <c:pt idx="0">
                  <c:v>7.3214339473693019E-2</c:v>
                </c:pt>
                <c:pt idx="1">
                  <c:v>8.1353689632122611E-2</c:v>
                </c:pt>
                <c:pt idx="2">
                  <c:v>8.5999999999999993E-2</c:v>
                </c:pt>
              </c:numCache>
            </c:numRef>
          </c:val>
          <c:smooth val="0"/>
          <c:extLst>
            <c:ext xmlns:c16="http://schemas.microsoft.com/office/drawing/2014/chart" uri="{C3380CC4-5D6E-409C-BE32-E72D297353CC}">
              <c16:uniqueId val="{00000007-B4F8-4D9C-8DEA-71E6CC2C90B0}"/>
            </c:ext>
          </c:extLst>
        </c:ser>
        <c:dLbls>
          <c:showLegendKey val="0"/>
          <c:showVal val="0"/>
          <c:showCatName val="0"/>
          <c:showSerName val="0"/>
          <c:showPercent val="0"/>
          <c:showBubbleSize val="0"/>
        </c:dLbls>
        <c:marker val="1"/>
        <c:smooth val="0"/>
        <c:axId val="1990274447"/>
        <c:axId val="1990272527"/>
      </c:lineChart>
      <c:catAx>
        <c:axId val="199027444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95000"/>
                    <a:lumOff val="5000"/>
                  </a:schemeClr>
                </a:solidFill>
                <a:latin typeface="+mn-lt"/>
                <a:ea typeface="+mn-ea"/>
                <a:cs typeface="+mn-cs"/>
              </a:defRPr>
            </a:pPr>
            <a:endParaRPr lang="en-US"/>
          </a:p>
        </c:txPr>
        <c:crossAx val="1990272527"/>
        <c:crosses val="autoZero"/>
        <c:auto val="1"/>
        <c:lblAlgn val="ctr"/>
        <c:lblOffset val="100"/>
        <c:noMultiLvlLbl val="0"/>
      </c:catAx>
      <c:valAx>
        <c:axId val="1990272527"/>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95000"/>
                    <a:lumOff val="5000"/>
                  </a:schemeClr>
                </a:solidFill>
                <a:latin typeface="+mn-lt"/>
                <a:ea typeface="+mn-ea"/>
                <a:cs typeface="+mn-cs"/>
              </a:defRPr>
            </a:pPr>
            <a:endParaRPr lang="en-US"/>
          </a:p>
        </c:txPr>
        <c:crossAx val="1990274447"/>
        <c:crosses val="autoZero"/>
        <c:crossBetween val="between"/>
      </c:valAx>
      <c:spPr>
        <a:noFill/>
        <a:ln>
          <a:noFill/>
        </a:ln>
        <a:effectLst/>
      </c:spPr>
    </c:plotArea>
    <c:legend>
      <c:legendPos val="b"/>
      <c:layout>
        <c:manualLayout>
          <c:xMode val="edge"/>
          <c:yMode val="edge"/>
          <c:x val="0.11628858322787505"/>
          <c:y val="2.6773732898771656E-2"/>
          <c:w val="0.2433406996904931"/>
          <c:h val="0.1722165929796312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95000"/>
                  <a:lumOff val="5000"/>
                </a:schemeClr>
              </a:solidFill>
              <a:latin typeface="+mn-lt"/>
              <a:ea typeface="+mn-ea"/>
              <a:cs typeface="B Yeka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lumMod val="95000"/>
          <a:lumOff val="5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0.28477</cdr:x>
      <cdr:y>0.19656</cdr:y>
    </cdr:from>
    <cdr:to>
      <cdr:x>0.39323</cdr:x>
      <cdr:y>0.26466</cdr:y>
    </cdr:to>
    <cdr:cxnSp macro="">
      <cdr:nvCxnSpPr>
        <cdr:cNvPr id="3" name="Straight Connector 2">
          <a:extLst xmlns:a="http://schemas.openxmlformats.org/drawingml/2006/main">
            <a:ext uri="{FF2B5EF4-FFF2-40B4-BE49-F238E27FC236}">
              <a16:creationId xmlns:a16="http://schemas.microsoft.com/office/drawing/2014/main" id="{249D95A3-FB79-5A86-E4C5-EDA8BFC9A90B}"/>
            </a:ext>
          </a:extLst>
        </cdr:cNvPr>
        <cdr:cNvCxnSpPr/>
      </cdr:nvCxnSpPr>
      <cdr:spPr>
        <a:xfrm xmlns:a="http://schemas.openxmlformats.org/drawingml/2006/main">
          <a:off x="1393999" y="539210"/>
          <a:ext cx="530942" cy="186813"/>
        </a:xfrm>
        <a:prstGeom xmlns:a="http://schemas.openxmlformats.org/drawingml/2006/main" prst="line">
          <a:avLst/>
        </a:prstGeom>
        <a:ln xmlns:a="http://schemas.openxmlformats.org/drawingml/2006/main">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F41ED-FAC6-DF60-29DC-5782087F6B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785D54-F61F-EA4B-52AD-9F15DE80A6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9EACD7-E81E-2142-ABCF-579AF0A42953}"/>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8498F72C-C124-9048-D9BA-37535DD52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37DC3-F1C0-C285-99B5-8ACBE60F1672}"/>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2537628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DD5B-09BA-0CD2-547E-A4FE4E839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44353-A83E-4C67-3D0D-5EDA5E646C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1ECDD-E30A-7885-5684-BCFE005D3CA8}"/>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92C11ED7-C535-3BBC-447A-6C9F6CDE3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B0D73-C79C-2701-DBCE-715ACF85B18F}"/>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2750118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9FBD-FA1A-83A2-0E05-993E415517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24AB3A-C88C-9913-EA63-744DA420CB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8D2C8F-08A3-0332-11CC-76E9365F9233}"/>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32069C5A-AEA5-D140-A448-AF8674B7A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742DF-FF39-B060-F017-19DF5F6DBA90}"/>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325521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7FE1-B8F4-0E12-FC43-83FB136FB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77D65B-BEA9-5B5E-71E1-9A9AABB124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E88A1C-679E-BCAD-D9FA-DAECF03AD9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1EAA50-AA0A-9D0B-BD9E-7E37D94420C5}"/>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6" name="Footer Placeholder 5">
            <a:extLst>
              <a:ext uri="{FF2B5EF4-FFF2-40B4-BE49-F238E27FC236}">
                <a16:creationId xmlns:a16="http://schemas.microsoft.com/office/drawing/2014/main" id="{B11CA64F-6E9D-E252-BFC0-4250372EED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347D11-2C0E-40D3-C8C4-54584DE1E836}"/>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156936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4769-FE00-D3C7-C7C7-5946FF37E1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8977FC-FA16-DE87-210C-8FE5AB2642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E2C9BE-19D0-86E3-56A2-43EC67FE63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6ED89C-9099-1BFA-BC7F-A190251101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F105A4-2ED3-08B9-CD4E-06CF8EBB43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461D3C-ADEE-CE46-4EF8-5AF6A41AA977}"/>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8" name="Footer Placeholder 7">
            <a:extLst>
              <a:ext uri="{FF2B5EF4-FFF2-40B4-BE49-F238E27FC236}">
                <a16:creationId xmlns:a16="http://schemas.microsoft.com/office/drawing/2014/main" id="{D863CCA8-F8A7-636B-A3C8-1C28D0C52E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61FEAA-A183-5AF0-BE9D-CD16068B072E}"/>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2667107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DF008-9776-F1BD-634F-1ACA0771D3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1D0EC9-03CF-B653-388F-5A686135059C}"/>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4" name="Footer Placeholder 3">
            <a:extLst>
              <a:ext uri="{FF2B5EF4-FFF2-40B4-BE49-F238E27FC236}">
                <a16:creationId xmlns:a16="http://schemas.microsoft.com/office/drawing/2014/main" id="{05CF62B0-8D85-E0A2-8D7C-3A2A01AFA1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245A70-39C7-40BD-EB43-CE90E516A03C}"/>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3570371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D66D74-31ED-1A96-DB15-8E064240CED3}"/>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3" name="Footer Placeholder 2">
            <a:extLst>
              <a:ext uri="{FF2B5EF4-FFF2-40B4-BE49-F238E27FC236}">
                <a16:creationId xmlns:a16="http://schemas.microsoft.com/office/drawing/2014/main" id="{F43A9B8C-B5E0-10A7-20E5-276D3EE9B5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47C905-72D2-7CC4-D72E-E2C267ACBEC9}"/>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70244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2A0D-1861-627F-97BD-400D1C44FD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86666E-F809-D9A9-6EB2-9B2218E154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A2F4D6-1429-588A-6F67-3C47EA4034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E0B199-FCF8-71F1-018F-27F14DAD5E8D}"/>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6" name="Footer Placeholder 5">
            <a:extLst>
              <a:ext uri="{FF2B5EF4-FFF2-40B4-BE49-F238E27FC236}">
                <a16:creationId xmlns:a16="http://schemas.microsoft.com/office/drawing/2014/main" id="{24A3601C-9B3B-03A3-D8AB-093EF921D1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3D8DA-AFAB-F6DB-3EFF-0233CE163399}"/>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2253622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B1A5-FE9A-4112-D512-3A4825F6FD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250B5E-81D6-AFCE-98A4-6A5E817A4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036796-2BF2-42A3-1CDE-13F11F3E3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248DB-02C0-600E-7DC4-0EFA3C38FA8E}"/>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6" name="Footer Placeholder 5">
            <a:extLst>
              <a:ext uri="{FF2B5EF4-FFF2-40B4-BE49-F238E27FC236}">
                <a16:creationId xmlns:a16="http://schemas.microsoft.com/office/drawing/2014/main" id="{BA5A7D81-D76B-CAF2-4377-5A975DA5B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EF4F3A-2363-2768-FCCE-2027CEA85603}"/>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1694193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9D2A5-6503-3228-3B8A-8DFA3E3DD6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F4A38F-4BF3-C7E3-7FA3-8189D91100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DF6D1-6F3C-836E-8C75-999B04BBCAAF}"/>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51A56399-85D4-05B1-0F3B-1B7013DC7F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3DEFC7-9107-95C5-F2DD-43CD1666465D}"/>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2051086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8C5DD1-FA96-7EC0-968F-F9173D46CA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DC5E20-7413-FDCC-69B1-7DE399B2B8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4E5B0-23BD-7DB0-B593-2A16BB8E3CD1}"/>
              </a:ext>
            </a:extLst>
          </p:cNvPr>
          <p:cNvSpPr>
            <a:spLocks noGrp="1"/>
          </p:cNvSpPr>
          <p:nvPr>
            <p:ph type="dt" sz="half" idx="10"/>
          </p:nvPr>
        </p:nvSpPr>
        <p:spPr/>
        <p:txBody>
          <a:body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AC79DDC0-F210-61ED-00D9-675E6371D3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1B40C-EAE9-1ACC-621C-0E43FF23E81D}"/>
              </a:ext>
            </a:extLst>
          </p:cNvPr>
          <p:cNvSpPr>
            <a:spLocks noGrp="1"/>
          </p:cNvSpPr>
          <p:nvPr>
            <p:ph type="sldNum" sz="quarter" idx="12"/>
          </p:nvPr>
        </p:nvSpPr>
        <p:spPr/>
        <p:txBody>
          <a:bodyPr/>
          <a:lstStyle/>
          <a:p>
            <a:fld id="{7B7CA6B0-2FEF-474A-AD80-A0A146A553AC}" type="slidenum">
              <a:rPr lang="en-US" smtClean="0"/>
              <a:t>‹#›</a:t>
            </a:fld>
            <a:endParaRPr lang="en-US"/>
          </a:p>
        </p:txBody>
      </p:sp>
    </p:spTree>
    <p:extLst>
      <p:ext uri="{BB962C8B-B14F-4D97-AF65-F5344CB8AC3E}">
        <p14:creationId xmlns:p14="http://schemas.microsoft.com/office/powerpoint/2010/main" val="324472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4A4522-CFDD-4471-F072-E16C5BDB6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DED8F1-FF25-E72F-68D2-9167ECC84B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0AFE3-7275-4A85-BE96-892D0D059C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C7DE51-98E3-41A3-8079-CB33B8142DFA}" type="datetimeFigureOut">
              <a:rPr lang="en-US" smtClean="0"/>
              <a:t>9/13/2025</a:t>
            </a:fld>
            <a:endParaRPr lang="en-US"/>
          </a:p>
        </p:txBody>
      </p:sp>
      <p:sp>
        <p:nvSpPr>
          <p:cNvPr id="5" name="Footer Placeholder 4">
            <a:extLst>
              <a:ext uri="{FF2B5EF4-FFF2-40B4-BE49-F238E27FC236}">
                <a16:creationId xmlns:a16="http://schemas.microsoft.com/office/drawing/2014/main" id="{22810932-FAE3-C755-38F7-00F1E2FA4E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A06104-02F5-7564-3C71-B77CDAFF6B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CA6B0-2FEF-474A-AD80-A0A146A553AC}" type="slidenum">
              <a:rPr lang="en-US" smtClean="0"/>
              <a:t>‹#›</a:t>
            </a:fld>
            <a:endParaRPr lang="en-US"/>
          </a:p>
        </p:txBody>
      </p:sp>
    </p:spTree>
    <p:extLst>
      <p:ext uri="{BB962C8B-B14F-4D97-AF65-F5344CB8AC3E}">
        <p14:creationId xmlns:p14="http://schemas.microsoft.com/office/powerpoint/2010/main" val="2333508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CF67D1-0E61-24BC-212A-A5E3DC9F9AED}"/>
              </a:ext>
            </a:extLst>
          </p:cNvPr>
          <p:cNvSpPr/>
          <p:nvPr/>
        </p:nvSpPr>
        <p:spPr>
          <a:xfrm>
            <a:off x="0" y="1399589"/>
            <a:ext cx="12191999" cy="3016643"/>
          </a:xfrm>
          <a:prstGeom prst="rect">
            <a:avLst/>
          </a:prstGeom>
          <a:solidFill>
            <a:srgbClr val="E8E9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EB20ABE-AD89-0CD4-2BAF-614E325BADF0}"/>
              </a:ext>
            </a:extLst>
          </p:cNvPr>
          <p:cNvSpPr>
            <a:spLocks noGrp="1"/>
          </p:cNvSpPr>
          <p:nvPr>
            <p:ph type="subTitle" idx="1"/>
          </p:nvPr>
        </p:nvSpPr>
        <p:spPr>
          <a:xfrm>
            <a:off x="1523999" y="5903886"/>
            <a:ext cx="9144000" cy="321816"/>
          </a:xfrm>
        </p:spPr>
        <p:txBody>
          <a:bodyPr>
            <a:normAutofit fontScale="77500" lnSpcReduction="20000"/>
          </a:bodyPr>
          <a:lstStyle/>
          <a:p>
            <a:r>
              <a:rPr lang="fa-IR" dirty="0">
                <a:cs typeface="B Yekan" panose="00000400000000000000" pitchFamily="2" charset="-78"/>
              </a:rPr>
              <a:t>شهریورماه 1404</a:t>
            </a:r>
            <a:endParaRPr lang="en-US" dirty="0">
              <a:cs typeface="B Yekan" panose="00000400000000000000" pitchFamily="2" charset="-78"/>
            </a:endParaRPr>
          </a:p>
        </p:txBody>
      </p:sp>
      <p:pic>
        <p:nvPicPr>
          <p:cNvPr id="1026" name="Picture 2" descr="‫اتاق بازرگانی، صنایع، معادن و کشاورزی تهران - ویکی‌پدیا، دانشنامهٔ آزاد‬‎">
            <a:extLst>
              <a:ext uri="{FF2B5EF4-FFF2-40B4-BE49-F238E27FC236}">
                <a16:creationId xmlns:a16="http://schemas.microsoft.com/office/drawing/2014/main" id="{A9B0949E-46FD-B14B-B22C-3252D2A96A71}"/>
              </a:ext>
            </a:extLst>
          </p:cNvPr>
          <p:cNvPicPr>
            <a:picLocks noChangeAspect="1" noChangeArrowheads="1"/>
          </p:cNvPicPr>
          <p:nvPr/>
        </p:nvPicPr>
        <p:blipFill>
          <a:blip r:embed="rId2">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70922" y="225948"/>
            <a:ext cx="1050154" cy="105015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A086828B-4CBC-AED9-B579-E3A7EECBA32D}"/>
              </a:ext>
            </a:extLst>
          </p:cNvPr>
          <p:cNvCxnSpPr/>
          <p:nvPr/>
        </p:nvCxnSpPr>
        <p:spPr>
          <a:xfrm>
            <a:off x="-1" y="4416234"/>
            <a:ext cx="12192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06CBFE4-9D15-6DC4-93A9-CE8DAB96615B}"/>
              </a:ext>
            </a:extLst>
          </p:cNvPr>
          <p:cNvCxnSpPr/>
          <p:nvPr/>
        </p:nvCxnSpPr>
        <p:spPr>
          <a:xfrm>
            <a:off x="0" y="1399589"/>
            <a:ext cx="12192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58B894B-A7BF-506B-8DF2-62329916107B}"/>
              </a:ext>
            </a:extLst>
          </p:cNvPr>
          <p:cNvSpPr/>
          <p:nvPr/>
        </p:nvSpPr>
        <p:spPr>
          <a:xfrm>
            <a:off x="0" y="2905633"/>
            <a:ext cx="12192000" cy="1478478"/>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4ACDF2-5A01-A879-4AFB-72B9B1FC2E4F}"/>
              </a:ext>
            </a:extLst>
          </p:cNvPr>
          <p:cNvPicPr>
            <a:picLocks noChangeAspect="1"/>
          </p:cNvPicPr>
          <p:nvPr/>
        </p:nvPicPr>
        <p:blipFill rotWithShape="1">
          <a:blip r:embed="rId3">
            <a:extLst>
              <a:ext uri="{28A0092B-C50C-407E-A947-70E740481C1C}">
                <a14:useLocalDpi xmlns:a14="http://schemas.microsoft.com/office/drawing/2010/main" val="0"/>
              </a:ext>
            </a:extLst>
          </a:blip>
          <a:srcRect b="9533"/>
          <a:stretch/>
        </p:blipFill>
        <p:spPr>
          <a:xfrm>
            <a:off x="852410" y="1523077"/>
            <a:ext cx="3657539" cy="2708454"/>
          </a:xfrm>
          <a:prstGeom prst="ellipse">
            <a:avLst/>
          </a:prstGeom>
          <a:solidFill>
            <a:srgbClr val="FCFCFC"/>
          </a:solidFill>
        </p:spPr>
      </p:pic>
      <p:sp>
        <p:nvSpPr>
          <p:cNvPr id="2" name="Title 1">
            <a:extLst>
              <a:ext uri="{FF2B5EF4-FFF2-40B4-BE49-F238E27FC236}">
                <a16:creationId xmlns:a16="http://schemas.microsoft.com/office/drawing/2014/main" id="{9D435067-EFD5-DB4C-7F8F-AF360BD8092A}"/>
              </a:ext>
            </a:extLst>
          </p:cNvPr>
          <p:cNvSpPr>
            <a:spLocks noGrp="1"/>
          </p:cNvSpPr>
          <p:nvPr>
            <p:ph type="ctrTitle"/>
          </p:nvPr>
        </p:nvSpPr>
        <p:spPr>
          <a:xfrm>
            <a:off x="4889548" y="1395421"/>
            <a:ext cx="6922851" cy="2180218"/>
          </a:xfrm>
        </p:spPr>
        <p:txBody>
          <a:bodyPr>
            <a:normAutofit/>
          </a:bodyPr>
          <a:lstStyle/>
          <a:p>
            <a:r>
              <a:rPr lang="fa-IR" sz="4400" dirty="0">
                <a:cs typeface="B Yekan" panose="00000400000000000000" pitchFamily="2" charset="-78"/>
              </a:rPr>
              <a:t>بررسی آثار بازگشت تحریم ها بر بخش صنعت و معدن در ایران</a:t>
            </a:r>
            <a:endParaRPr lang="en-US" sz="4400" dirty="0">
              <a:cs typeface="B Yekan" panose="00000400000000000000" pitchFamily="2" charset="-78"/>
            </a:endParaRPr>
          </a:p>
        </p:txBody>
      </p:sp>
    </p:spTree>
    <p:extLst>
      <p:ext uri="{BB962C8B-B14F-4D97-AF65-F5344CB8AC3E}">
        <p14:creationId xmlns:p14="http://schemas.microsoft.com/office/powerpoint/2010/main" val="11656690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id="{2D373A9F-B372-DD99-3DED-EE6253DD6350}"/>
              </a:ext>
            </a:extLst>
          </p:cNvPr>
          <p:cNvSpPr/>
          <p:nvPr/>
        </p:nvSpPr>
        <p:spPr>
          <a:xfrm>
            <a:off x="-2" y="-16909"/>
            <a:ext cx="12191999" cy="744631"/>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텍스트 개체 틀 3">
            <a:extLst>
              <a:ext uri="{FF2B5EF4-FFF2-40B4-BE49-F238E27FC236}">
                <a16:creationId xmlns:a16="http://schemas.microsoft.com/office/drawing/2014/main" id="{3F8F0309-605B-9CBB-6F16-77634ABDF3BB}"/>
              </a:ext>
            </a:extLst>
          </p:cNvPr>
          <p:cNvSpPr txBox="1">
            <a:spLocks/>
          </p:cNvSpPr>
          <p:nvPr/>
        </p:nvSpPr>
        <p:spPr>
          <a:xfrm>
            <a:off x="1177047" y="1492064"/>
            <a:ext cx="9662222"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مروری بر آنچه گذشت ....</a:t>
            </a:r>
            <a:endParaRPr lang="en-US" sz="3200"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cxnSp>
        <p:nvCxnSpPr>
          <p:cNvPr id="100" name="Straight Connector 99">
            <a:extLst>
              <a:ext uri="{FF2B5EF4-FFF2-40B4-BE49-F238E27FC236}">
                <a16:creationId xmlns:a16="http://schemas.microsoft.com/office/drawing/2014/main" id="{84909791-D258-E6BA-5021-1A2D5FC53C42}"/>
              </a:ext>
            </a:extLst>
          </p:cNvPr>
          <p:cNvCxnSpPr/>
          <p:nvPr/>
        </p:nvCxnSpPr>
        <p:spPr>
          <a:xfrm>
            <a:off x="-3" y="5051300"/>
            <a:ext cx="1219199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CA70AD3-4443-E77E-F078-1F838647F439}"/>
              </a:ext>
            </a:extLst>
          </p:cNvPr>
          <p:cNvCxnSpPr/>
          <p:nvPr/>
        </p:nvCxnSpPr>
        <p:spPr>
          <a:xfrm>
            <a:off x="1" y="898125"/>
            <a:ext cx="1219199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04" name="Picture 2" descr="‫اتاق بازرگانی، صنایع، معادن و کشاورزی تهران - ویکی‌پدیا، دانشنامهٔ آزاد‬‎">
            <a:extLst>
              <a:ext uri="{FF2B5EF4-FFF2-40B4-BE49-F238E27FC236}">
                <a16:creationId xmlns:a16="http://schemas.microsoft.com/office/drawing/2014/main" id="{DE4DCAC7-F013-5FC9-C5AF-16FF9CE55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105" name="Rectangle 104">
            <a:extLst>
              <a:ext uri="{FF2B5EF4-FFF2-40B4-BE49-F238E27FC236}">
                <a16:creationId xmlns:a16="http://schemas.microsoft.com/office/drawing/2014/main" id="{4F4C6396-406B-91A3-3149-45249BFDEA8C}"/>
              </a:ext>
            </a:extLst>
          </p:cNvPr>
          <p:cNvSpPr/>
          <p:nvPr/>
        </p:nvSpPr>
        <p:spPr>
          <a:xfrm>
            <a:off x="0" y="6517532"/>
            <a:ext cx="12191999" cy="340468"/>
          </a:xfrm>
          <a:prstGeom prst="rect">
            <a:avLst/>
          </a:prstGeom>
          <a:solidFill>
            <a:srgbClr val="6AC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18540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32EDE999-2B44-B1AB-0571-4E017DB70643}"/>
              </a:ext>
            </a:extLst>
          </p:cNvPr>
          <p:cNvGraphicFramePr>
            <a:graphicFrameLocks/>
          </p:cNvGraphicFramePr>
          <p:nvPr>
            <p:extLst>
              <p:ext uri="{D42A27DB-BD31-4B8C-83A1-F6EECF244321}">
                <p14:modId xmlns:p14="http://schemas.microsoft.com/office/powerpoint/2010/main" val="994012863"/>
              </p:ext>
            </p:extLst>
          </p:nvPr>
        </p:nvGraphicFramePr>
        <p:xfrm>
          <a:off x="530389" y="3978506"/>
          <a:ext cx="11131221"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287EBA81-6120-B50F-0AC1-6F6BD6FC1B09}"/>
              </a:ext>
            </a:extLst>
          </p:cNvPr>
          <p:cNvGraphicFramePr>
            <a:graphicFrameLocks/>
          </p:cNvGraphicFramePr>
          <p:nvPr>
            <p:extLst>
              <p:ext uri="{D42A27DB-BD31-4B8C-83A1-F6EECF244321}">
                <p14:modId xmlns:p14="http://schemas.microsoft.com/office/powerpoint/2010/main" val="1491239079"/>
              </p:ext>
            </p:extLst>
          </p:nvPr>
        </p:nvGraphicFramePr>
        <p:xfrm>
          <a:off x="530390" y="766618"/>
          <a:ext cx="11131221"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9" name="텍스트 개체 틀 3">
            <a:extLst>
              <a:ext uri="{FF2B5EF4-FFF2-40B4-BE49-F238E27FC236}">
                <a16:creationId xmlns:a16="http://schemas.microsoft.com/office/drawing/2014/main" id="{F462AE03-34D2-E9DC-856A-EBF254C50767}"/>
              </a:ext>
            </a:extLst>
          </p:cNvPr>
          <p:cNvSpPr txBox="1">
            <a:spLocks/>
          </p:cNvSpPr>
          <p:nvPr/>
        </p:nvSpPr>
        <p:spPr>
          <a:xfrm>
            <a:off x="530389" y="176963"/>
            <a:ext cx="10989816"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2400" b="1"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B Nazanin" panose="00000400000000000000" pitchFamily="2" charset="-78"/>
              </a:rPr>
              <a:t>تغییرات شاخص مقداری تولید در بخشهای صنعت و معدن طی 1403-1390</a:t>
            </a:r>
            <a:endParaRPr lang="en-US" sz="24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973583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 name="텍스트 개체 틀 3">
            <a:extLst>
              <a:ext uri="{FF2B5EF4-FFF2-40B4-BE49-F238E27FC236}">
                <a16:creationId xmlns:a16="http://schemas.microsoft.com/office/drawing/2014/main" id="{F462AE03-34D2-E9DC-856A-EBF254C50767}"/>
              </a:ext>
            </a:extLst>
          </p:cNvPr>
          <p:cNvSpPr txBox="1">
            <a:spLocks/>
          </p:cNvSpPr>
          <p:nvPr/>
        </p:nvSpPr>
        <p:spPr>
          <a:xfrm>
            <a:off x="1315142" y="296970"/>
            <a:ext cx="10124023"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2400" b="1"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B Nazanin" panose="00000400000000000000" pitchFamily="2" charset="-78"/>
              </a:rPr>
              <a:t>تغییرات شاخص قیمت کالاهای وارداتی و تولید صنعتی  طی 1404-1390</a:t>
            </a:r>
            <a:endParaRPr lang="en-US" sz="24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7BE5112E-57F9-6E89-DAFC-99226A1FF29F}"/>
              </a:ext>
            </a:extLst>
          </p:cNvPr>
          <p:cNvGraphicFramePr>
            <a:graphicFrameLocks noGrp="1"/>
          </p:cNvGraphicFramePr>
          <p:nvPr>
            <p:extLst>
              <p:ext uri="{D42A27DB-BD31-4B8C-83A1-F6EECF244321}">
                <p14:modId xmlns:p14="http://schemas.microsoft.com/office/powerpoint/2010/main" val="492036772"/>
              </p:ext>
            </p:extLst>
          </p:nvPr>
        </p:nvGraphicFramePr>
        <p:xfrm>
          <a:off x="5177351" y="1658554"/>
          <a:ext cx="5699507" cy="4597266"/>
        </p:xfrm>
        <a:graphic>
          <a:graphicData uri="http://schemas.openxmlformats.org/drawingml/2006/table">
            <a:tbl>
              <a:tblPr rtl="1">
                <a:tableStyleId>{BC89EF96-8CEA-46FF-86C4-4CE0E7609802}</a:tableStyleId>
              </a:tblPr>
              <a:tblGrid>
                <a:gridCol w="1572278">
                  <a:extLst>
                    <a:ext uri="{9D8B030D-6E8A-4147-A177-3AD203B41FA5}">
                      <a16:colId xmlns:a16="http://schemas.microsoft.com/office/drawing/2014/main" val="2542860319"/>
                    </a:ext>
                  </a:extLst>
                </a:gridCol>
                <a:gridCol w="2423928">
                  <a:extLst>
                    <a:ext uri="{9D8B030D-6E8A-4147-A177-3AD203B41FA5}">
                      <a16:colId xmlns:a16="http://schemas.microsoft.com/office/drawing/2014/main" val="1360809934"/>
                    </a:ext>
                  </a:extLst>
                </a:gridCol>
                <a:gridCol w="1703301">
                  <a:extLst>
                    <a:ext uri="{9D8B030D-6E8A-4147-A177-3AD203B41FA5}">
                      <a16:colId xmlns:a16="http://schemas.microsoft.com/office/drawing/2014/main" val="1665803990"/>
                    </a:ext>
                  </a:extLst>
                </a:gridCol>
              </a:tblGrid>
              <a:tr h="408843">
                <a:tc>
                  <a:txBody>
                    <a:bodyPr/>
                    <a:lstStyle/>
                    <a:p>
                      <a:pPr algn="ctr" rtl="1" fontAlgn="b"/>
                      <a:r>
                        <a:rPr lang="fa-IR" sz="1600" b="1" u="none" strike="noStrike">
                          <a:solidFill>
                            <a:srgbClr val="000000"/>
                          </a:solidFill>
                          <a:effectLst/>
                          <a:cs typeface="B Nazanin" panose="00000400000000000000" pitchFamily="2" charset="-78"/>
                        </a:rPr>
                        <a:t>دوره زمانی</a:t>
                      </a:r>
                      <a:endParaRPr lang="fa-IR" sz="1600" b="1"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وارداتی.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وارداتی.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3110477666"/>
                  </a:ext>
                </a:extLst>
              </a:tr>
              <a:tr h="257518">
                <a:tc>
                  <a:txBody>
                    <a:bodyPr/>
                    <a:lstStyle/>
                    <a:p>
                      <a:pPr algn="ctr" rtl="1" fontAlgn="b"/>
                      <a:r>
                        <a:rPr lang="en-US" sz="1600" b="0" u="none" strike="noStrike" dirty="0">
                          <a:solidFill>
                            <a:srgbClr val="000000"/>
                          </a:solidFill>
                          <a:effectLst/>
                          <a:cs typeface="B Nazanin" panose="00000400000000000000" pitchFamily="2" charset="-78"/>
                        </a:rPr>
                        <a:t>1390</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19.4</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49.7</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2454005655"/>
                  </a:ext>
                </a:extLst>
              </a:tr>
              <a:tr h="257518">
                <a:tc>
                  <a:txBody>
                    <a:bodyPr/>
                    <a:lstStyle/>
                    <a:p>
                      <a:pPr algn="ctr" rtl="1" fontAlgn="b"/>
                      <a:r>
                        <a:rPr lang="en-US" sz="1600" b="0" u="none" strike="noStrike" dirty="0">
                          <a:solidFill>
                            <a:srgbClr val="000000"/>
                          </a:solidFill>
                          <a:effectLst/>
                          <a:cs typeface="B Nazanin" panose="00000400000000000000" pitchFamily="2" charset="-78"/>
                        </a:rPr>
                        <a:t>1391</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25.5</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64.1</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1361754829"/>
                  </a:ext>
                </a:extLst>
              </a:tr>
              <a:tr h="257518">
                <a:tc>
                  <a:txBody>
                    <a:bodyPr/>
                    <a:lstStyle/>
                    <a:p>
                      <a:pPr algn="ctr" rtl="1" fontAlgn="b"/>
                      <a:r>
                        <a:rPr lang="en-US" sz="1600" b="0" u="none" strike="noStrike" dirty="0">
                          <a:solidFill>
                            <a:srgbClr val="000000"/>
                          </a:solidFill>
                          <a:effectLst/>
                          <a:cs typeface="B Nazanin" panose="00000400000000000000" pitchFamily="2" charset="-78"/>
                        </a:rPr>
                        <a:t>1392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33.6</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a:solidFill>
                            <a:srgbClr val="000000"/>
                          </a:solidFill>
                          <a:effectLst/>
                          <a:cs typeface="B Nazanin" panose="00000400000000000000" pitchFamily="2" charset="-78"/>
                        </a:rPr>
                        <a:t>82.2</a:t>
                      </a:r>
                      <a:endParaRPr lang="en-US" sz="1600" b="0" i="0" u="none" strike="noStrike" kern="120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467457146"/>
                  </a:ext>
                </a:extLst>
              </a:tr>
              <a:tr h="257518">
                <a:tc>
                  <a:txBody>
                    <a:bodyPr/>
                    <a:lstStyle/>
                    <a:p>
                      <a:pPr algn="ctr" rtl="1" fontAlgn="b"/>
                      <a:r>
                        <a:rPr lang="en-US" sz="1600" b="0" u="none" strike="noStrike">
                          <a:solidFill>
                            <a:srgbClr val="000000"/>
                          </a:solidFill>
                          <a:effectLst/>
                          <a:cs typeface="B Nazanin" panose="00000400000000000000" pitchFamily="2" charset="-78"/>
                        </a:rPr>
                        <a:t>1393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47.3</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95.5</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3050129566"/>
                  </a:ext>
                </a:extLst>
              </a:tr>
              <a:tr h="257518">
                <a:tc>
                  <a:txBody>
                    <a:bodyPr/>
                    <a:lstStyle/>
                    <a:p>
                      <a:pPr algn="ctr" rtl="1" fontAlgn="b"/>
                      <a:r>
                        <a:rPr lang="en-US" sz="1600" b="0" u="none" strike="noStrike" dirty="0">
                          <a:solidFill>
                            <a:srgbClr val="000000"/>
                          </a:solidFill>
                          <a:effectLst/>
                          <a:cs typeface="B Nazanin" panose="00000400000000000000" pitchFamily="2" charset="-78"/>
                        </a:rPr>
                        <a:t>1394</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a:solidFill>
                            <a:srgbClr val="000000"/>
                          </a:solidFill>
                          <a:effectLst/>
                          <a:cs typeface="B Nazanin" panose="00000400000000000000" pitchFamily="2" charset="-78"/>
                        </a:rPr>
                        <a:t>50.8</a:t>
                      </a:r>
                      <a:endParaRPr lang="en-US" sz="1600" b="0" i="0" u="none" strike="noStrike" kern="120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94.9</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1812799948"/>
                  </a:ext>
                </a:extLst>
              </a:tr>
              <a:tr h="257518">
                <a:tc>
                  <a:txBody>
                    <a:bodyPr/>
                    <a:lstStyle/>
                    <a:p>
                      <a:pPr algn="ctr" rtl="1" fontAlgn="b"/>
                      <a:r>
                        <a:rPr lang="en-US" sz="1600" b="0" u="none" strike="noStrike">
                          <a:solidFill>
                            <a:srgbClr val="000000"/>
                          </a:solidFill>
                          <a:effectLst/>
                          <a:cs typeface="B Nazanin" panose="00000400000000000000" pitchFamily="2" charset="-78"/>
                        </a:rPr>
                        <a:t>1395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a:solidFill>
                            <a:srgbClr val="000000"/>
                          </a:solidFill>
                          <a:effectLst/>
                          <a:cs typeface="B Nazanin" panose="00000400000000000000" pitchFamily="2" charset="-78"/>
                        </a:rPr>
                        <a:t>48.4</a:t>
                      </a:r>
                      <a:endParaRPr lang="en-US" sz="1600" b="0" i="0" u="none" strike="noStrike" kern="120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100.0</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48513384"/>
                  </a:ext>
                </a:extLst>
              </a:tr>
              <a:tr h="257518">
                <a:tc>
                  <a:txBody>
                    <a:bodyPr/>
                    <a:lstStyle/>
                    <a:p>
                      <a:pPr algn="ctr" rtl="1" fontAlgn="b"/>
                      <a:r>
                        <a:rPr lang="en-US" sz="1600" b="0" u="none" strike="noStrike">
                          <a:solidFill>
                            <a:srgbClr val="000000"/>
                          </a:solidFill>
                          <a:effectLst/>
                          <a:cs typeface="B Nazanin" panose="00000400000000000000" pitchFamily="2" charset="-78"/>
                        </a:rPr>
                        <a:t>1396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55.4</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113.3</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1275584278"/>
                  </a:ext>
                </a:extLst>
              </a:tr>
              <a:tr h="257518">
                <a:tc>
                  <a:txBody>
                    <a:bodyPr/>
                    <a:lstStyle/>
                    <a:p>
                      <a:pPr algn="ctr" rtl="1" fontAlgn="b"/>
                      <a:r>
                        <a:rPr lang="en-US" sz="1600" b="0" u="none" strike="noStrike">
                          <a:solidFill>
                            <a:srgbClr val="000000"/>
                          </a:solidFill>
                          <a:effectLst/>
                          <a:cs typeface="B Nazanin" panose="00000400000000000000" pitchFamily="2" charset="-78"/>
                        </a:rPr>
                        <a:t>1397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65.1</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179.7</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1601743677"/>
                  </a:ext>
                </a:extLst>
              </a:tr>
              <a:tr h="257518">
                <a:tc>
                  <a:txBody>
                    <a:bodyPr/>
                    <a:lstStyle/>
                    <a:p>
                      <a:pPr algn="ctr" rtl="1" fontAlgn="b"/>
                      <a:r>
                        <a:rPr lang="en-US" sz="1600" b="0" u="none" strike="noStrike">
                          <a:solidFill>
                            <a:srgbClr val="000000"/>
                          </a:solidFill>
                          <a:effectLst/>
                          <a:cs typeface="B Nazanin" panose="00000400000000000000" pitchFamily="2" charset="-78"/>
                        </a:rPr>
                        <a:t>1398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74.9</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246.2</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3515117724"/>
                  </a:ext>
                </a:extLst>
              </a:tr>
              <a:tr h="257518">
                <a:tc>
                  <a:txBody>
                    <a:bodyPr/>
                    <a:lstStyle/>
                    <a:p>
                      <a:pPr algn="ctr" rtl="1" fontAlgn="b"/>
                      <a:r>
                        <a:rPr lang="en-US" sz="1600" b="0" u="none" strike="noStrike">
                          <a:solidFill>
                            <a:srgbClr val="000000"/>
                          </a:solidFill>
                          <a:effectLst/>
                          <a:cs typeface="B Nazanin" panose="00000400000000000000" pitchFamily="2" charset="-78"/>
                        </a:rPr>
                        <a:t>1399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86.3</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386.1</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2886578291"/>
                  </a:ext>
                </a:extLst>
              </a:tr>
              <a:tr h="257518">
                <a:tc>
                  <a:txBody>
                    <a:bodyPr/>
                    <a:lstStyle/>
                    <a:p>
                      <a:pPr algn="ctr" rtl="1" fontAlgn="b"/>
                      <a:r>
                        <a:rPr lang="en-US" sz="1600" b="0" u="none" strike="noStrike">
                          <a:solidFill>
                            <a:srgbClr val="000000"/>
                          </a:solidFill>
                          <a:effectLst/>
                          <a:cs typeface="B Nazanin" panose="00000400000000000000" pitchFamily="2" charset="-78"/>
                        </a:rPr>
                        <a:t>1400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100</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605.0</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2333358371"/>
                  </a:ext>
                </a:extLst>
              </a:tr>
              <a:tr h="257518">
                <a:tc>
                  <a:txBody>
                    <a:bodyPr/>
                    <a:lstStyle/>
                    <a:p>
                      <a:pPr algn="ctr" rtl="1" fontAlgn="b"/>
                      <a:r>
                        <a:rPr lang="en-US" sz="1600" b="0" u="none" strike="noStrike">
                          <a:solidFill>
                            <a:srgbClr val="000000"/>
                          </a:solidFill>
                          <a:effectLst/>
                          <a:cs typeface="B Nazanin" panose="00000400000000000000" pitchFamily="2" charset="-78"/>
                        </a:rPr>
                        <a:t>1401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115.3</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796.7</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2976618008"/>
                  </a:ext>
                </a:extLst>
              </a:tr>
              <a:tr h="257518">
                <a:tc>
                  <a:txBody>
                    <a:bodyPr/>
                    <a:lstStyle/>
                    <a:p>
                      <a:pPr algn="ctr" rtl="1" fontAlgn="b"/>
                      <a:r>
                        <a:rPr lang="en-US" sz="1600" b="0" u="none" strike="noStrike">
                          <a:solidFill>
                            <a:srgbClr val="000000"/>
                          </a:solidFill>
                          <a:effectLst/>
                          <a:cs typeface="B Nazanin" panose="00000400000000000000" pitchFamily="2" charset="-78"/>
                        </a:rPr>
                        <a:t>1402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122.8</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1035.2</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898021517"/>
                  </a:ext>
                </a:extLst>
              </a:tr>
              <a:tr h="257518">
                <a:tc>
                  <a:txBody>
                    <a:bodyPr/>
                    <a:lstStyle/>
                    <a:p>
                      <a:pPr algn="ctr" rtl="1" fontAlgn="b"/>
                      <a:r>
                        <a:rPr lang="en-US" sz="1600" b="0" u="none" strike="noStrike">
                          <a:solidFill>
                            <a:srgbClr val="000000"/>
                          </a:solidFill>
                          <a:effectLst/>
                          <a:cs typeface="B Nazanin" panose="00000400000000000000" pitchFamily="2" charset="-78"/>
                        </a:rPr>
                        <a:t>1403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137.8</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0" fontAlgn="ctr"/>
                      <a:r>
                        <a:rPr lang="en-US" sz="1600" b="0" u="none" strike="noStrike" kern="1200" dirty="0">
                          <a:solidFill>
                            <a:srgbClr val="000000"/>
                          </a:solidFill>
                          <a:effectLst/>
                          <a:cs typeface="B Nazanin" panose="00000400000000000000" pitchFamily="2" charset="-78"/>
                        </a:rPr>
                        <a:t>1331.5</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0" marR="0" marT="0" marB="0" anchor="ctr">
                    <a:solidFill>
                      <a:schemeClr val="bg1"/>
                    </a:solidFill>
                  </a:tcPr>
                </a:tc>
                <a:extLst>
                  <a:ext uri="{0D108BD9-81ED-4DB2-BD59-A6C34878D82A}">
                    <a16:rowId xmlns:a16="http://schemas.microsoft.com/office/drawing/2014/main" val="64047217"/>
                  </a:ext>
                </a:extLst>
              </a:tr>
              <a:tr h="257518">
                <a:tc>
                  <a:txBody>
                    <a:bodyPr/>
                    <a:lstStyle/>
                    <a:p>
                      <a:pPr algn="ctr" rtl="1" fontAlgn="b"/>
                      <a:r>
                        <a:rPr lang="en-US" sz="1600" b="0" u="none" strike="noStrike" dirty="0">
                          <a:solidFill>
                            <a:srgbClr val="000000"/>
                          </a:solidFill>
                          <a:effectLst/>
                          <a:cs typeface="B Nazanin" panose="00000400000000000000" pitchFamily="2" charset="-78"/>
                        </a:rPr>
                        <a:t>1404</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kern="1200" dirty="0">
                          <a:solidFill>
                            <a:srgbClr val="000000"/>
                          </a:solidFill>
                          <a:effectLst/>
                          <a:cs typeface="B Nazanin" panose="00000400000000000000" pitchFamily="2" charset="-78"/>
                        </a:rPr>
                        <a:t>159.7</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tc>
                  <a:txBody>
                    <a:bodyPr/>
                    <a:lstStyle/>
                    <a:p>
                      <a:pPr algn="ctr" rtl="1" fontAlgn="b"/>
                      <a:r>
                        <a:rPr lang="fa-IR" sz="1600" b="0" u="none" strike="noStrike" kern="1200" dirty="0">
                          <a:solidFill>
                            <a:srgbClr val="000000"/>
                          </a:solidFill>
                          <a:effectLst/>
                          <a:cs typeface="B Nazanin" panose="00000400000000000000" pitchFamily="2" charset="-78"/>
                        </a:rPr>
                        <a:t>-</a:t>
                      </a:r>
                      <a:endParaRPr lang="en-US" sz="1600" b="0" i="0" u="none" strike="noStrike" kern="1200" dirty="0">
                        <a:solidFill>
                          <a:srgbClr val="000000"/>
                        </a:solidFill>
                        <a:effectLst/>
                        <a:latin typeface="Calibri" panose="020F0502020204030204" pitchFamily="34" charset="0"/>
                        <a:ea typeface="+mn-ea"/>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146635186"/>
                  </a:ext>
                </a:extLst>
              </a:tr>
              <a:tr h="325653">
                <a:tc>
                  <a:txBody>
                    <a:bodyPr/>
                    <a:lstStyle/>
                    <a:p>
                      <a:pPr algn="ctr" rtl="1" fontAlgn="b"/>
                      <a:r>
                        <a:rPr lang="fa-IR" sz="1600" b="0" u="none" strike="noStrike" dirty="0">
                          <a:solidFill>
                            <a:srgbClr val="000000"/>
                          </a:solidFill>
                          <a:effectLst/>
                          <a:cs typeface="B Nazanin" panose="00000400000000000000" pitchFamily="2" charset="-78"/>
                        </a:rPr>
                        <a:t>میزان افزایش </a:t>
                      </a:r>
                      <a:endParaRPr lang="fa-IR"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8.2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ru-RU" sz="1600" b="0" u="none" strike="noStrike" dirty="0">
                          <a:solidFill>
                            <a:srgbClr val="000000"/>
                          </a:solidFill>
                          <a:effectLst/>
                          <a:cs typeface="B Nazanin" panose="00000400000000000000" pitchFamily="2" charset="-78"/>
                        </a:rPr>
                        <a:t>26,7</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2972591809"/>
                  </a:ext>
                </a:extLst>
              </a:tr>
            </a:tbl>
          </a:graphicData>
        </a:graphic>
      </p:graphicFrame>
      <p:sp>
        <p:nvSpPr>
          <p:cNvPr id="15" name="TextBox 14">
            <a:extLst>
              <a:ext uri="{FF2B5EF4-FFF2-40B4-BE49-F238E27FC236}">
                <a16:creationId xmlns:a16="http://schemas.microsoft.com/office/drawing/2014/main" id="{E217B358-79A6-2561-715E-40C433373997}"/>
              </a:ext>
            </a:extLst>
          </p:cNvPr>
          <p:cNvSpPr txBox="1"/>
          <p:nvPr/>
        </p:nvSpPr>
        <p:spPr>
          <a:xfrm>
            <a:off x="487363" y="2328082"/>
            <a:ext cx="4070554" cy="923330"/>
          </a:xfrm>
          <a:prstGeom prst="rect">
            <a:avLst/>
          </a:prstGeom>
          <a:noFill/>
        </p:spPr>
        <p:txBody>
          <a:bodyPr wrap="square">
            <a:spAutoFit/>
          </a:bodyPr>
          <a:lstStyle/>
          <a:p>
            <a:pPr algn="ctr"/>
            <a:r>
              <a:rPr lang="fa-IR" b="1" dirty="0">
                <a:cs typeface="B Nazanin" panose="00000400000000000000" pitchFamily="2" charset="-78"/>
              </a:rPr>
              <a:t>اگر واردات ۸ برابر گران‌تر شده، ولی تولید صنعتی ۲۶ برابر، نشان می‌دهد که ساختار اقتصاد، شوک اولیه را چند برابر کرده است</a:t>
            </a:r>
            <a:endParaRPr lang="en-US" b="1" dirty="0">
              <a:cs typeface="B Nazanin" panose="00000400000000000000" pitchFamily="2" charset="-78"/>
            </a:endParaRPr>
          </a:p>
        </p:txBody>
      </p:sp>
      <p:sp>
        <p:nvSpPr>
          <p:cNvPr id="16" name="TextBox 15">
            <a:extLst>
              <a:ext uri="{FF2B5EF4-FFF2-40B4-BE49-F238E27FC236}">
                <a16:creationId xmlns:a16="http://schemas.microsoft.com/office/drawing/2014/main" id="{793F20F4-76D2-EEF8-EC3D-34C229E2EBA0}"/>
              </a:ext>
            </a:extLst>
          </p:cNvPr>
          <p:cNvSpPr txBox="1"/>
          <p:nvPr/>
        </p:nvSpPr>
        <p:spPr>
          <a:xfrm>
            <a:off x="487363" y="4432185"/>
            <a:ext cx="4070554" cy="369332"/>
          </a:xfrm>
          <a:prstGeom prst="rect">
            <a:avLst/>
          </a:prstGeom>
          <a:noFill/>
        </p:spPr>
        <p:txBody>
          <a:bodyPr wrap="square">
            <a:spAutoFit/>
          </a:bodyPr>
          <a:lstStyle/>
          <a:p>
            <a:pPr algn="ctr"/>
            <a:r>
              <a:rPr lang="fa-IR" b="1" dirty="0">
                <a:cs typeface="B Nazanin" panose="00000400000000000000" pitchFamily="2" charset="-78"/>
              </a:rPr>
              <a:t>«اثر تشدیدکننده تحریم‌ها»</a:t>
            </a:r>
            <a:endParaRPr lang="en-US" b="1" dirty="0">
              <a:cs typeface="B Nazanin" panose="00000400000000000000" pitchFamily="2" charset="-78"/>
            </a:endParaRPr>
          </a:p>
        </p:txBody>
      </p:sp>
      <p:cxnSp>
        <p:nvCxnSpPr>
          <p:cNvPr id="18" name="Straight Arrow Connector 17">
            <a:extLst>
              <a:ext uri="{FF2B5EF4-FFF2-40B4-BE49-F238E27FC236}">
                <a16:creationId xmlns:a16="http://schemas.microsoft.com/office/drawing/2014/main" id="{C3B3E060-40D3-FC4B-9024-5AD07A91E4A4}"/>
              </a:ext>
            </a:extLst>
          </p:cNvPr>
          <p:cNvCxnSpPr>
            <a:stCxn id="15" idx="2"/>
            <a:endCxn id="16" idx="0"/>
          </p:cNvCxnSpPr>
          <p:nvPr/>
        </p:nvCxnSpPr>
        <p:spPr>
          <a:xfrm>
            <a:off x="2522640" y="3251412"/>
            <a:ext cx="0" cy="118077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081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 name="텍스트 개체 틀 3">
            <a:extLst>
              <a:ext uri="{FF2B5EF4-FFF2-40B4-BE49-F238E27FC236}">
                <a16:creationId xmlns:a16="http://schemas.microsoft.com/office/drawing/2014/main" id="{F462AE03-34D2-E9DC-856A-EBF254C50767}"/>
              </a:ext>
            </a:extLst>
          </p:cNvPr>
          <p:cNvSpPr txBox="1">
            <a:spLocks/>
          </p:cNvSpPr>
          <p:nvPr/>
        </p:nvSpPr>
        <p:spPr>
          <a:xfrm>
            <a:off x="1585609" y="561938"/>
            <a:ext cx="7853359"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2400" b="1"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B Nazanin" panose="00000400000000000000" pitchFamily="2" charset="-78"/>
              </a:rPr>
              <a:t>تغییرات شاخص قیمت کالاهای وارداتی و صادراتی طی 1404-1390</a:t>
            </a:r>
            <a:endParaRPr lang="en-US" sz="24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7BE5112E-57F9-6E89-DAFC-99226A1FF29F}"/>
              </a:ext>
            </a:extLst>
          </p:cNvPr>
          <p:cNvGraphicFramePr>
            <a:graphicFrameLocks noGrp="1"/>
          </p:cNvGraphicFramePr>
          <p:nvPr>
            <p:extLst>
              <p:ext uri="{D42A27DB-BD31-4B8C-83A1-F6EECF244321}">
                <p14:modId xmlns:p14="http://schemas.microsoft.com/office/powerpoint/2010/main" val="2037862324"/>
              </p:ext>
            </p:extLst>
          </p:nvPr>
        </p:nvGraphicFramePr>
        <p:xfrm>
          <a:off x="6454545" y="1512117"/>
          <a:ext cx="3528689" cy="4489117"/>
        </p:xfrm>
        <a:graphic>
          <a:graphicData uri="http://schemas.openxmlformats.org/drawingml/2006/table">
            <a:tbl>
              <a:tblPr rtl="1">
                <a:tableStyleId>{BDBED569-4797-4DF1-A0F4-6AAB3CD982D8}</a:tableStyleId>
              </a:tblPr>
              <a:tblGrid>
                <a:gridCol w="1114323">
                  <a:extLst>
                    <a:ext uri="{9D8B030D-6E8A-4147-A177-3AD203B41FA5}">
                      <a16:colId xmlns:a16="http://schemas.microsoft.com/office/drawing/2014/main" val="2542860319"/>
                    </a:ext>
                  </a:extLst>
                </a:gridCol>
                <a:gridCol w="1207183">
                  <a:extLst>
                    <a:ext uri="{9D8B030D-6E8A-4147-A177-3AD203B41FA5}">
                      <a16:colId xmlns:a16="http://schemas.microsoft.com/office/drawing/2014/main" val="1274557017"/>
                    </a:ext>
                  </a:extLst>
                </a:gridCol>
                <a:gridCol w="1207183">
                  <a:extLst>
                    <a:ext uri="{9D8B030D-6E8A-4147-A177-3AD203B41FA5}">
                      <a16:colId xmlns:a16="http://schemas.microsoft.com/office/drawing/2014/main" val="1665803990"/>
                    </a:ext>
                  </a:extLst>
                </a:gridCol>
              </a:tblGrid>
              <a:tr h="399225">
                <a:tc>
                  <a:txBody>
                    <a:bodyPr/>
                    <a:lstStyle/>
                    <a:p>
                      <a:pPr algn="ctr" rtl="1" fontAlgn="b"/>
                      <a:r>
                        <a:rPr lang="fa-IR" sz="1600" b="1" u="none" strike="noStrike" dirty="0">
                          <a:solidFill>
                            <a:srgbClr val="000000"/>
                          </a:solidFill>
                          <a:effectLst/>
                          <a:cs typeface="B Nazanin" panose="00000400000000000000" pitchFamily="2" charset="-78"/>
                        </a:rPr>
                        <a:t>دوره زمانی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صادراتی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وارداتی.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3110477666"/>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1390</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57.1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19.4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454005655"/>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1391</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58.8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25.5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361754829"/>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61.4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33.6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467457146"/>
                  </a:ext>
                </a:extLst>
              </a:tr>
              <a:tr h="202684">
                <a:tc>
                  <a:txBody>
                    <a:bodyPr/>
                    <a:lstStyle/>
                    <a:p>
                      <a:pPr algn="ctr" rtl="1" fontAlgn="b"/>
                      <a:r>
                        <a:rPr lang="en-US" sz="1600" b="0" u="none" strike="noStrike">
                          <a:solidFill>
                            <a:srgbClr val="000000"/>
                          </a:solidFill>
                          <a:effectLst/>
                          <a:cs typeface="B Nazanin" panose="00000400000000000000" pitchFamily="2" charset="-78"/>
                        </a:rPr>
                        <a:t>1393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64.4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47.3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3050129566"/>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1394</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64.4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50.8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812799948"/>
                  </a:ext>
                </a:extLst>
              </a:tr>
              <a:tr h="202684">
                <a:tc>
                  <a:txBody>
                    <a:bodyPr/>
                    <a:lstStyle/>
                    <a:p>
                      <a:pPr algn="ctr" rtl="1" fontAlgn="b"/>
                      <a:r>
                        <a:rPr lang="en-US" sz="1600" b="0" u="none" strike="noStrike">
                          <a:solidFill>
                            <a:srgbClr val="000000"/>
                          </a:solidFill>
                          <a:effectLst/>
                          <a:cs typeface="B Nazanin" panose="00000400000000000000" pitchFamily="2" charset="-78"/>
                        </a:rPr>
                        <a:t>1395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61.2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48.4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48513384"/>
                  </a:ext>
                </a:extLst>
              </a:tr>
              <a:tr h="202684">
                <a:tc>
                  <a:txBody>
                    <a:bodyPr/>
                    <a:lstStyle/>
                    <a:p>
                      <a:pPr algn="ctr" rtl="1" fontAlgn="b"/>
                      <a:r>
                        <a:rPr lang="en-US" sz="1600" b="0" u="none" strike="noStrike">
                          <a:solidFill>
                            <a:srgbClr val="000000"/>
                          </a:solidFill>
                          <a:effectLst/>
                          <a:cs typeface="B Nazanin" panose="00000400000000000000" pitchFamily="2" charset="-78"/>
                        </a:rPr>
                        <a:t>1396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67.4</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55.4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275584278"/>
                  </a:ext>
                </a:extLst>
              </a:tr>
              <a:tr h="202684">
                <a:tc>
                  <a:txBody>
                    <a:bodyPr/>
                    <a:lstStyle/>
                    <a:p>
                      <a:pPr algn="ctr" rtl="1" fontAlgn="b"/>
                      <a:r>
                        <a:rPr lang="en-US" sz="1600" b="0" u="none" strike="noStrike">
                          <a:solidFill>
                            <a:srgbClr val="000000"/>
                          </a:solidFill>
                          <a:effectLst/>
                          <a:cs typeface="B Nazanin" panose="00000400000000000000" pitchFamily="2" charset="-78"/>
                        </a:rPr>
                        <a:t>1397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79.9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65.1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601743677"/>
                  </a:ext>
                </a:extLst>
              </a:tr>
              <a:tr h="202684">
                <a:tc>
                  <a:txBody>
                    <a:bodyPr/>
                    <a:lstStyle/>
                    <a:p>
                      <a:pPr algn="ctr" rtl="1" fontAlgn="b"/>
                      <a:r>
                        <a:rPr lang="en-US" sz="1600" b="0" u="none" strike="noStrike">
                          <a:solidFill>
                            <a:srgbClr val="000000"/>
                          </a:solidFill>
                          <a:effectLst/>
                          <a:cs typeface="B Nazanin" panose="00000400000000000000" pitchFamily="2" charset="-78"/>
                        </a:rPr>
                        <a:t>1398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84.9</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74.9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3515117724"/>
                  </a:ext>
                </a:extLst>
              </a:tr>
              <a:tr h="202684">
                <a:tc>
                  <a:txBody>
                    <a:bodyPr/>
                    <a:lstStyle/>
                    <a:p>
                      <a:pPr algn="ctr" rtl="1" fontAlgn="b"/>
                      <a:r>
                        <a:rPr lang="en-US" sz="1600" b="0" u="none" strike="noStrike">
                          <a:solidFill>
                            <a:srgbClr val="000000"/>
                          </a:solidFill>
                          <a:effectLst/>
                          <a:cs typeface="B Nazanin" panose="00000400000000000000" pitchFamily="2" charset="-78"/>
                        </a:rPr>
                        <a:t>1399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88.3</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86.3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886578291"/>
                  </a:ext>
                </a:extLst>
              </a:tr>
              <a:tr h="202684">
                <a:tc>
                  <a:txBody>
                    <a:bodyPr/>
                    <a:lstStyle/>
                    <a:p>
                      <a:pPr algn="ctr" rtl="1" fontAlgn="b"/>
                      <a:r>
                        <a:rPr lang="en-US" sz="1600" b="0" u="none" strike="noStrike">
                          <a:solidFill>
                            <a:srgbClr val="000000"/>
                          </a:solidFill>
                          <a:effectLst/>
                          <a:cs typeface="B Nazanin" panose="00000400000000000000" pitchFamily="2" charset="-78"/>
                        </a:rPr>
                        <a:t>1400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333358371"/>
                  </a:ext>
                </a:extLst>
              </a:tr>
              <a:tr h="202684">
                <a:tc>
                  <a:txBody>
                    <a:bodyPr/>
                    <a:lstStyle/>
                    <a:p>
                      <a:pPr algn="ctr" rtl="1" fontAlgn="b"/>
                      <a:r>
                        <a:rPr lang="en-US" sz="1600" b="0" u="none" strike="noStrike">
                          <a:solidFill>
                            <a:srgbClr val="000000"/>
                          </a:solidFill>
                          <a:effectLst/>
                          <a:cs typeface="B Nazanin" panose="00000400000000000000" pitchFamily="2" charset="-78"/>
                        </a:rPr>
                        <a:t>1401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103.9</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115.3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976618008"/>
                  </a:ext>
                </a:extLst>
              </a:tr>
              <a:tr h="202684">
                <a:tc>
                  <a:txBody>
                    <a:bodyPr/>
                    <a:lstStyle/>
                    <a:p>
                      <a:pPr algn="ctr" rtl="1" fontAlgn="b"/>
                      <a:r>
                        <a:rPr lang="en-US" sz="1600" b="0" u="none" strike="noStrike">
                          <a:solidFill>
                            <a:srgbClr val="000000"/>
                          </a:solidFill>
                          <a:effectLst/>
                          <a:cs typeface="B Nazanin" panose="00000400000000000000" pitchFamily="2" charset="-78"/>
                        </a:rPr>
                        <a:t>1402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103.6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122.8</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898021517"/>
                  </a:ext>
                </a:extLst>
              </a:tr>
              <a:tr h="202684">
                <a:tc>
                  <a:txBody>
                    <a:bodyPr/>
                    <a:lstStyle/>
                    <a:p>
                      <a:pPr algn="ctr" rtl="1" fontAlgn="b"/>
                      <a:r>
                        <a:rPr lang="en-US" sz="1600" b="0" u="none" strike="noStrike">
                          <a:solidFill>
                            <a:srgbClr val="000000"/>
                          </a:solidFill>
                          <a:effectLst/>
                          <a:cs typeface="B Nazanin" panose="00000400000000000000" pitchFamily="2" charset="-78"/>
                        </a:rPr>
                        <a:t>1403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107.7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137.8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64047217"/>
                  </a:ext>
                </a:extLst>
              </a:tr>
              <a:tr h="202684">
                <a:tc>
                  <a:txBody>
                    <a:bodyPr/>
                    <a:lstStyle/>
                    <a:p>
                      <a:pPr algn="ctr" rtl="1" fontAlgn="b"/>
                      <a:r>
                        <a:rPr lang="en-US" sz="1600" b="0" u="none" strike="noStrike">
                          <a:solidFill>
                            <a:srgbClr val="000000"/>
                          </a:solidFill>
                          <a:effectLst/>
                          <a:cs typeface="B Nazanin" panose="00000400000000000000" pitchFamily="2" charset="-78"/>
                        </a:rPr>
                        <a:t>1404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159.7</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146635186"/>
                  </a:ext>
                </a:extLst>
              </a:tr>
              <a:tr h="317992">
                <a:tc>
                  <a:txBody>
                    <a:bodyPr/>
                    <a:lstStyle/>
                    <a:p>
                      <a:pPr algn="ctr" rtl="1" fontAlgn="b"/>
                      <a:r>
                        <a:rPr lang="fa-IR" sz="1600" b="0" u="none" strike="noStrike" dirty="0">
                          <a:solidFill>
                            <a:srgbClr val="000000"/>
                          </a:solidFill>
                          <a:effectLst/>
                          <a:cs typeface="B Nazanin" panose="00000400000000000000" pitchFamily="2" charset="-78"/>
                        </a:rPr>
                        <a:t>میزان افزایش </a:t>
                      </a:r>
                      <a:endParaRPr lang="fa-IR"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1.8</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8.2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2972591809"/>
                  </a:ext>
                </a:extLst>
              </a:tr>
            </a:tbl>
          </a:graphicData>
        </a:graphic>
      </p:graphicFrame>
      <p:sp>
        <p:nvSpPr>
          <p:cNvPr id="6" name="TextBox 5">
            <a:extLst>
              <a:ext uri="{FF2B5EF4-FFF2-40B4-BE49-F238E27FC236}">
                <a16:creationId xmlns:a16="http://schemas.microsoft.com/office/drawing/2014/main" id="{A8192036-5561-139A-701C-3DA798D62D97}"/>
              </a:ext>
            </a:extLst>
          </p:cNvPr>
          <p:cNvSpPr txBox="1"/>
          <p:nvPr/>
        </p:nvSpPr>
        <p:spPr>
          <a:xfrm>
            <a:off x="836578" y="1690731"/>
            <a:ext cx="4963641" cy="1277786"/>
          </a:xfrm>
          <a:prstGeom prst="rect">
            <a:avLst/>
          </a:prstGeom>
          <a:noFill/>
        </p:spPr>
        <p:txBody>
          <a:bodyPr wrap="square">
            <a:spAutoFit/>
          </a:bodyPr>
          <a:lstStyle/>
          <a:p>
            <a:pPr marL="342900" lvl="0" indent="-342900" algn="just" rtl="1">
              <a:lnSpc>
                <a:spcPct val="107000"/>
              </a:lnSpc>
              <a:buFont typeface="Wingdings" panose="05000000000000000000" pitchFamily="2" charset="2"/>
              <a:buChar char=""/>
            </a:pPr>
            <a:r>
              <a:rPr lang="ar-SA" sz="1800" b="1" kern="0" dirty="0">
                <a:effectLst/>
                <a:latin typeface="Calibri" panose="020F0502020204030204" pitchFamily="34" charset="0"/>
                <a:ea typeface="Times New Roman" panose="02020603050405020304" pitchFamily="18" charset="0"/>
                <a:cs typeface="B Nazanin" panose="00000400000000000000" pitchFamily="2" charset="-78"/>
              </a:rPr>
              <a:t>واردات دلاری جهشی بسیار بیشتر از صادرات دلاری دارد</a:t>
            </a: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b="1" kern="100" dirty="0">
              <a:effectLst/>
              <a:latin typeface="Calibri" panose="020F0502020204030204" pitchFamily="34" charset="0"/>
              <a:ea typeface="Calibri" panose="020F0502020204030204" pitchFamily="34"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sz="1800" b="1" kern="0" dirty="0">
                <a:effectLst/>
                <a:latin typeface="Calibri" panose="020F0502020204030204" pitchFamily="34" charset="0"/>
                <a:ea typeface="Times New Roman" panose="02020603050405020304" pitchFamily="18" charset="0"/>
                <a:cs typeface="B Nazanin" panose="00000400000000000000" pitchFamily="2" charset="-78"/>
              </a:rPr>
              <a:t>تولید صنعتی دلاری هم جهشی بسیار فراتر از واردات داشته و نشان می‌دهد </a:t>
            </a:r>
            <a:r>
              <a:rPr lang="ar-SA" sz="1800" b="1" kern="0"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ساختار داخلی اثر شوک خارجی را تشدید کرده است</a:t>
            </a:r>
            <a:r>
              <a:rPr lang="fa-IR" sz="1800" b="1" kern="0"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a:t>
            </a:r>
            <a:endParaRPr lang="en-US" sz="1600" b="1" kern="100" dirty="0">
              <a:solidFill>
                <a:srgbClr val="C00000"/>
              </a:solidFill>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4289564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텍스트 개체 틀 3">
            <a:extLst>
              <a:ext uri="{FF2B5EF4-FFF2-40B4-BE49-F238E27FC236}">
                <a16:creationId xmlns:a16="http://schemas.microsoft.com/office/drawing/2014/main" id="{F462AE03-34D2-E9DC-856A-EBF254C50767}"/>
              </a:ext>
            </a:extLst>
          </p:cNvPr>
          <p:cNvSpPr txBox="1">
            <a:spLocks/>
          </p:cNvSpPr>
          <p:nvPr/>
        </p:nvSpPr>
        <p:spPr>
          <a:xfrm>
            <a:off x="3842427" y="844695"/>
            <a:ext cx="7580502"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2400" b="1"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B Nazanin" panose="00000400000000000000" pitchFamily="2" charset="-78"/>
              </a:rPr>
              <a:t>تغییرات شاخص قیمت کالاهای وارداتی و صادراتی طی 1404-1390</a:t>
            </a:r>
            <a:endParaRPr lang="en-US" sz="24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7BE5112E-57F9-6E89-DAFC-99226A1FF29F}"/>
              </a:ext>
            </a:extLst>
          </p:cNvPr>
          <p:cNvGraphicFramePr>
            <a:graphicFrameLocks noGrp="1"/>
          </p:cNvGraphicFramePr>
          <p:nvPr>
            <p:extLst>
              <p:ext uri="{D42A27DB-BD31-4B8C-83A1-F6EECF244321}">
                <p14:modId xmlns:p14="http://schemas.microsoft.com/office/powerpoint/2010/main" val="1147590402"/>
              </p:ext>
            </p:extLst>
          </p:nvPr>
        </p:nvGraphicFramePr>
        <p:xfrm>
          <a:off x="4834269" y="1322665"/>
          <a:ext cx="6685936" cy="4489117"/>
        </p:xfrm>
        <a:graphic>
          <a:graphicData uri="http://schemas.openxmlformats.org/drawingml/2006/table">
            <a:tbl>
              <a:tblPr rtl="1">
                <a:tableStyleId>{BDBED569-4797-4DF1-A0F4-6AAB3CD982D8}</a:tableStyleId>
              </a:tblPr>
              <a:tblGrid>
                <a:gridCol w="1114323">
                  <a:extLst>
                    <a:ext uri="{9D8B030D-6E8A-4147-A177-3AD203B41FA5}">
                      <a16:colId xmlns:a16="http://schemas.microsoft.com/office/drawing/2014/main" val="2542860319"/>
                    </a:ext>
                  </a:extLst>
                </a:gridCol>
                <a:gridCol w="1439333">
                  <a:extLst>
                    <a:ext uri="{9D8B030D-6E8A-4147-A177-3AD203B41FA5}">
                      <a16:colId xmlns:a16="http://schemas.microsoft.com/office/drawing/2014/main" val="155992494"/>
                    </a:ext>
                  </a:extLst>
                </a:gridCol>
                <a:gridCol w="1207183">
                  <a:extLst>
                    <a:ext uri="{9D8B030D-6E8A-4147-A177-3AD203B41FA5}">
                      <a16:colId xmlns:a16="http://schemas.microsoft.com/office/drawing/2014/main" val="1274557017"/>
                    </a:ext>
                  </a:extLst>
                </a:gridCol>
                <a:gridCol w="1717914">
                  <a:extLst>
                    <a:ext uri="{9D8B030D-6E8A-4147-A177-3AD203B41FA5}">
                      <a16:colId xmlns:a16="http://schemas.microsoft.com/office/drawing/2014/main" val="1360809934"/>
                    </a:ext>
                  </a:extLst>
                </a:gridCol>
                <a:gridCol w="1207183">
                  <a:extLst>
                    <a:ext uri="{9D8B030D-6E8A-4147-A177-3AD203B41FA5}">
                      <a16:colId xmlns:a16="http://schemas.microsoft.com/office/drawing/2014/main" val="1665803990"/>
                    </a:ext>
                  </a:extLst>
                </a:gridCol>
              </a:tblGrid>
              <a:tr h="399225">
                <a:tc>
                  <a:txBody>
                    <a:bodyPr/>
                    <a:lstStyle/>
                    <a:p>
                      <a:pPr algn="ctr" rtl="1" fontAlgn="b"/>
                      <a:r>
                        <a:rPr lang="fa-IR" sz="1600" b="1" u="none" strike="noStrike" dirty="0">
                          <a:solidFill>
                            <a:srgbClr val="000000"/>
                          </a:solidFill>
                          <a:effectLst/>
                          <a:cs typeface="B Nazanin" panose="00000400000000000000" pitchFamily="2" charset="-78"/>
                        </a:rPr>
                        <a:t>دوره زمانی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صادراتی. ریالی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صادراتی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وارداتی.ریالی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fa-IR" sz="1600" b="1" u="none" strike="noStrike" dirty="0">
                          <a:solidFill>
                            <a:srgbClr val="000000"/>
                          </a:solidFill>
                          <a:effectLst/>
                          <a:cs typeface="B Nazanin" panose="00000400000000000000" pitchFamily="2" charset="-78"/>
                        </a:rPr>
                        <a:t>وارداتی. دلاری</a:t>
                      </a:r>
                      <a:endParaRPr lang="fa-IR" sz="1600" b="1"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3110477666"/>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1390</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57.1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0.14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19.4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454005655"/>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1391</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58.8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0.23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25.5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361754829"/>
                  </a:ext>
                </a:extLst>
              </a:tr>
              <a:tr h="202684">
                <a:tc>
                  <a:txBody>
                    <a:bodyPr/>
                    <a:lstStyle/>
                    <a:p>
                      <a:pPr algn="ctr" rtl="1" fontAlgn="b"/>
                      <a:r>
                        <a:rPr lang="en-US" sz="1600" b="0" u="none" strike="noStrike">
                          <a:solidFill>
                            <a:srgbClr val="000000"/>
                          </a:solidFill>
                          <a:effectLst/>
                          <a:cs typeface="B Nazanin" panose="00000400000000000000" pitchFamily="2" charset="-78"/>
                        </a:rPr>
                        <a:t>1392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61.4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0.42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33.6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467457146"/>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1393</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64.4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0.63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47.3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3050129566"/>
                  </a:ext>
                </a:extLst>
              </a:tr>
              <a:tr h="202684">
                <a:tc>
                  <a:txBody>
                    <a:bodyPr/>
                    <a:lstStyle/>
                    <a:p>
                      <a:pPr algn="ctr" rtl="1" fontAlgn="b"/>
                      <a:r>
                        <a:rPr lang="en-US" sz="1600" b="0" u="none" strike="noStrike">
                          <a:solidFill>
                            <a:srgbClr val="000000"/>
                          </a:solidFill>
                          <a:effectLst/>
                          <a:cs typeface="B Nazanin" panose="00000400000000000000" pitchFamily="2" charset="-78"/>
                        </a:rPr>
                        <a:t>1394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64.4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0.71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50.8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812799948"/>
                  </a:ext>
                </a:extLst>
              </a:tr>
              <a:tr h="202684">
                <a:tc>
                  <a:txBody>
                    <a:bodyPr/>
                    <a:lstStyle/>
                    <a:p>
                      <a:pPr algn="ctr" rtl="1" fontAlgn="b"/>
                      <a:r>
                        <a:rPr lang="en-US" sz="1600" b="0" u="none" strike="noStrike">
                          <a:solidFill>
                            <a:srgbClr val="000000"/>
                          </a:solidFill>
                          <a:effectLst/>
                          <a:cs typeface="B Nazanin" panose="00000400000000000000" pitchFamily="2" charset="-78"/>
                        </a:rPr>
                        <a:t>1395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3.3</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61.2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0.69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48.4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48513384"/>
                  </a:ext>
                </a:extLst>
              </a:tr>
              <a:tr h="202684">
                <a:tc>
                  <a:txBody>
                    <a:bodyPr/>
                    <a:lstStyle/>
                    <a:p>
                      <a:pPr algn="ctr" rtl="1" fontAlgn="b"/>
                      <a:r>
                        <a:rPr lang="en-US" sz="1600" b="0" u="none" strike="noStrike">
                          <a:solidFill>
                            <a:srgbClr val="000000"/>
                          </a:solidFill>
                          <a:effectLst/>
                          <a:cs typeface="B Nazanin" panose="00000400000000000000" pitchFamily="2" charset="-78"/>
                        </a:rPr>
                        <a:t>1396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67.4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55.4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275584278"/>
                  </a:ext>
                </a:extLst>
              </a:tr>
              <a:tr h="202684">
                <a:tc>
                  <a:txBody>
                    <a:bodyPr/>
                    <a:lstStyle/>
                    <a:p>
                      <a:pPr algn="ctr" rtl="1" fontAlgn="b"/>
                      <a:r>
                        <a:rPr lang="en-US" sz="1600" b="0" u="none" strike="noStrike">
                          <a:solidFill>
                            <a:srgbClr val="000000"/>
                          </a:solidFill>
                          <a:effectLst/>
                          <a:cs typeface="B Nazanin" panose="00000400000000000000" pitchFamily="2" charset="-78"/>
                        </a:rPr>
                        <a:t>1397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8.7</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79.9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65.1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1601743677"/>
                  </a:ext>
                </a:extLst>
              </a:tr>
              <a:tr h="202684">
                <a:tc>
                  <a:txBody>
                    <a:bodyPr/>
                    <a:lstStyle/>
                    <a:p>
                      <a:pPr algn="ctr" rtl="1" fontAlgn="b"/>
                      <a:r>
                        <a:rPr lang="en-US" sz="1600" b="0" u="none" strike="noStrike">
                          <a:solidFill>
                            <a:srgbClr val="000000"/>
                          </a:solidFill>
                          <a:effectLst/>
                          <a:cs typeface="B Nazanin" panose="00000400000000000000" pitchFamily="2" charset="-78"/>
                        </a:rPr>
                        <a:t>1398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18.2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84.9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8.8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74.9</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3515117724"/>
                  </a:ext>
                </a:extLst>
              </a:tr>
              <a:tr h="202684">
                <a:tc>
                  <a:txBody>
                    <a:bodyPr/>
                    <a:lstStyle/>
                    <a:p>
                      <a:pPr algn="ctr" rtl="1" fontAlgn="b"/>
                      <a:r>
                        <a:rPr lang="en-US" sz="1600" b="0" u="none" strike="noStrike" dirty="0">
                          <a:solidFill>
                            <a:srgbClr val="000000"/>
                          </a:solidFill>
                          <a:effectLst/>
                          <a:cs typeface="B Nazanin" panose="00000400000000000000" pitchFamily="2" charset="-78"/>
                        </a:rPr>
                        <a:t>1399</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43.5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88.3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26.8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86.3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886578291"/>
                  </a:ext>
                </a:extLst>
              </a:tr>
              <a:tr h="202684">
                <a:tc>
                  <a:txBody>
                    <a:bodyPr/>
                    <a:lstStyle/>
                    <a:p>
                      <a:pPr algn="ctr" rtl="1" fontAlgn="b"/>
                      <a:r>
                        <a:rPr lang="en-US" sz="1600" b="0" u="none" strike="noStrike">
                          <a:solidFill>
                            <a:srgbClr val="000000"/>
                          </a:solidFill>
                          <a:effectLst/>
                          <a:cs typeface="B Nazanin" panose="00000400000000000000" pitchFamily="2" charset="-78"/>
                        </a:rPr>
                        <a:t>1400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100</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100</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333358371"/>
                  </a:ext>
                </a:extLst>
              </a:tr>
              <a:tr h="202684">
                <a:tc>
                  <a:txBody>
                    <a:bodyPr/>
                    <a:lstStyle/>
                    <a:p>
                      <a:pPr algn="ctr" rtl="1" fontAlgn="b"/>
                      <a:r>
                        <a:rPr lang="en-US" sz="1600" b="0" u="none" strike="noStrike">
                          <a:solidFill>
                            <a:srgbClr val="000000"/>
                          </a:solidFill>
                          <a:effectLst/>
                          <a:cs typeface="B Nazanin" panose="00000400000000000000" pitchFamily="2" charset="-78"/>
                        </a:rPr>
                        <a:t>1401</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142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103.9</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293.4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115.3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976618008"/>
                  </a:ext>
                </a:extLst>
              </a:tr>
              <a:tr h="202684">
                <a:tc>
                  <a:txBody>
                    <a:bodyPr/>
                    <a:lstStyle/>
                    <a:p>
                      <a:pPr algn="ctr" rtl="1" fontAlgn="b"/>
                      <a:r>
                        <a:rPr lang="en-US" sz="1600" b="0" u="none" strike="noStrike">
                          <a:solidFill>
                            <a:srgbClr val="000000"/>
                          </a:solidFill>
                          <a:effectLst/>
                          <a:cs typeface="B Nazanin" panose="00000400000000000000" pitchFamily="2" charset="-78"/>
                        </a:rPr>
                        <a:t>1402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185.2</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103.6</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487.7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122.8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898021517"/>
                  </a:ext>
                </a:extLst>
              </a:tr>
              <a:tr h="202684">
                <a:tc>
                  <a:txBody>
                    <a:bodyPr/>
                    <a:lstStyle/>
                    <a:p>
                      <a:pPr algn="ctr" rtl="1" fontAlgn="b"/>
                      <a:r>
                        <a:rPr lang="en-US" sz="1600" b="0" u="none" strike="noStrike">
                          <a:solidFill>
                            <a:srgbClr val="000000"/>
                          </a:solidFill>
                          <a:effectLst/>
                          <a:cs typeface="B Nazanin" panose="00000400000000000000" pitchFamily="2" charset="-78"/>
                        </a:rPr>
                        <a:t>1403</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245.4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107.7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784.9</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137.8</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64047217"/>
                  </a:ext>
                </a:extLst>
              </a:tr>
              <a:tr h="202684">
                <a:tc>
                  <a:txBody>
                    <a:bodyPr/>
                    <a:lstStyle/>
                    <a:p>
                      <a:pPr algn="ctr" rtl="1" fontAlgn="b"/>
                      <a:r>
                        <a:rPr lang="en-US" sz="1600" b="0" u="none" strike="noStrike">
                          <a:solidFill>
                            <a:srgbClr val="000000"/>
                          </a:solidFill>
                          <a:effectLst/>
                          <a:cs typeface="B Nazanin" panose="00000400000000000000" pitchFamily="2" charset="-78"/>
                        </a:rPr>
                        <a:t>1404</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317.6</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105</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dirty="0">
                          <a:solidFill>
                            <a:srgbClr val="000000"/>
                          </a:solidFill>
                          <a:effectLst/>
                          <a:cs typeface="B Nazanin" panose="00000400000000000000" pitchFamily="2" charset="-78"/>
                        </a:rPr>
                        <a:t>1564.7</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tc>
                  <a:txBody>
                    <a:bodyPr/>
                    <a:lstStyle/>
                    <a:p>
                      <a:pPr algn="ctr" rtl="1" fontAlgn="b"/>
                      <a:r>
                        <a:rPr lang="en-US" sz="1600" b="0" u="none" strike="noStrike">
                          <a:solidFill>
                            <a:srgbClr val="000000"/>
                          </a:solidFill>
                          <a:effectLst/>
                          <a:cs typeface="B Nazanin" panose="00000400000000000000" pitchFamily="2" charset="-78"/>
                        </a:rPr>
                        <a:t>159.7</a:t>
                      </a:r>
                      <a:endParaRPr lang="en-US" sz="1600" b="0" i="0" u="none" strike="noStrike">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bg1"/>
                    </a:solidFill>
                  </a:tcPr>
                </a:tc>
                <a:extLst>
                  <a:ext uri="{0D108BD9-81ED-4DB2-BD59-A6C34878D82A}">
                    <a16:rowId xmlns:a16="http://schemas.microsoft.com/office/drawing/2014/main" val="2146635186"/>
                  </a:ext>
                </a:extLst>
              </a:tr>
              <a:tr h="317992">
                <a:tc>
                  <a:txBody>
                    <a:bodyPr/>
                    <a:lstStyle/>
                    <a:p>
                      <a:pPr algn="ctr" rtl="1" fontAlgn="b"/>
                      <a:r>
                        <a:rPr lang="fa-IR" sz="1600" b="0" u="none" strike="noStrike" dirty="0">
                          <a:solidFill>
                            <a:srgbClr val="000000"/>
                          </a:solidFill>
                          <a:effectLst/>
                          <a:cs typeface="B Nazanin" panose="00000400000000000000" pitchFamily="2" charset="-78"/>
                        </a:rPr>
                        <a:t>میزان افزایش </a:t>
                      </a:r>
                      <a:endParaRPr lang="fa-IR"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167.2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1.8</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11176.4</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tc>
                  <a:txBody>
                    <a:bodyPr/>
                    <a:lstStyle/>
                    <a:p>
                      <a:pPr algn="ctr" rtl="1" fontAlgn="b"/>
                      <a:r>
                        <a:rPr lang="en-US" sz="1600" b="0" u="none" strike="noStrike" dirty="0">
                          <a:solidFill>
                            <a:srgbClr val="000000"/>
                          </a:solidFill>
                          <a:effectLst/>
                          <a:cs typeface="B Nazanin" panose="00000400000000000000" pitchFamily="2" charset="-78"/>
                        </a:rPr>
                        <a:t>8.2</a:t>
                      </a:r>
                      <a:endParaRPr lang="en-US" sz="1600" b="0" i="0" u="none" strike="noStrike" dirty="0">
                        <a:solidFill>
                          <a:srgbClr val="000000"/>
                        </a:solidFill>
                        <a:effectLst/>
                        <a:latin typeface="Calibri" panose="020F0502020204030204" pitchFamily="34" charset="0"/>
                        <a:cs typeface="B Nazanin" panose="00000400000000000000" pitchFamily="2" charset="-78"/>
                      </a:endParaRPr>
                    </a:p>
                  </a:txBody>
                  <a:tcPr marL="7620" marR="7620" marT="7620" marB="0" anchor="b">
                    <a:solidFill>
                      <a:schemeClr val="accent1">
                        <a:lumMod val="20000"/>
                        <a:lumOff val="80000"/>
                      </a:schemeClr>
                    </a:solidFill>
                  </a:tcPr>
                </a:tc>
                <a:extLst>
                  <a:ext uri="{0D108BD9-81ED-4DB2-BD59-A6C34878D82A}">
                    <a16:rowId xmlns:a16="http://schemas.microsoft.com/office/drawing/2014/main" val="2972591809"/>
                  </a:ext>
                </a:extLst>
              </a:tr>
            </a:tbl>
          </a:graphicData>
        </a:graphic>
      </p:graphicFrame>
      <p:grpSp>
        <p:nvGrpSpPr>
          <p:cNvPr id="7" name="Group 6">
            <a:extLst>
              <a:ext uri="{FF2B5EF4-FFF2-40B4-BE49-F238E27FC236}">
                <a16:creationId xmlns:a16="http://schemas.microsoft.com/office/drawing/2014/main" id="{39CDF03C-A5A5-0E2B-7429-AE0C7906A392}"/>
              </a:ext>
            </a:extLst>
          </p:cNvPr>
          <p:cNvGrpSpPr/>
          <p:nvPr/>
        </p:nvGrpSpPr>
        <p:grpSpPr>
          <a:xfrm>
            <a:off x="9231548" y="3545970"/>
            <a:ext cx="19456" cy="1819073"/>
            <a:chOff x="9231548" y="3151762"/>
            <a:chExt cx="19456" cy="1819073"/>
          </a:xfrm>
        </p:grpSpPr>
        <p:cxnSp>
          <p:nvCxnSpPr>
            <p:cNvPr id="3" name="Straight Arrow Connector 2">
              <a:extLst>
                <a:ext uri="{FF2B5EF4-FFF2-40B4-BE49-F238E27FC236}">
                  <a16:creationId xmlns:a16="http://schemas.microsoft.com/office/drawing/2014/main" id="{6DBCEC6D-8FE5-78CE-CE29-841D260B5930}"/>
                </a:ext>
              </a:extLst>
            </p:cNvPr>
            <p:cNvCxnSpPr>
              <a:cxnSpLocks/>
            </p:cNvCxnSpPr>
            <p:nvPr/>
          </p:nvCxnSpPr>
          <p:spPr>
            <a:xfrm>
              <a:off x="9251004" y="3151762"/>
              <a:ext cx="0" cy="181907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312CC0BA-CDD4-8ED2-B8B7-CBEB7D7BF204}"/>
                </a:ext>
              </a:extLst>
            </p:cNvPr>
            <p:cNvCxnSpPr/>
            <p:nvPr/>
          </p:nvCxnSpPr>
          <p:spPr>
            <a:xfrm>
              <a:off x="9231548" y="4143984"/>
              <a:ext cx="0" cy="82685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D7B580F0-73E6-4973-AD2C-95D4C336BCFD}"/>
              </a:ext>
            </a:extLst>
          </p:cNvPr>
          <p:cNvGrpSpPr/>
          <p:nvPr/>
        </p:nvGrpSpPr>
        <p:grpSpPr>
          <a:xfrm>
            <a:off x="6378101" y="3628655"/>
            <a:ext cx="19456" cy="1819073"/>
            <a:chOff x="9231548" y="3151762"/>
            <a:chExt cx="19456" cy="1819073"/>
          </a:xfrm>
        </p:grpSpPr>
        <p:cxnSp>
          <p:nvCxnSpPr>
            <p:cNvPr id="9" name="Straight Arrow Connector 8">
              <a:extLst>
                <a:ext uri="{FF2B5EF4-FFF2-40B4-BE49-F238E27FC236}">
                  <a16:creationId xmlns:a16="http://schemas.microsoft.com/office/drawing/2014/main" id="{DD37021A-1F67-CE71-8AA7-AB91715A6CA3}"/>
                </a:ext>
              </a:extLst>
            </p:cNvPr>
            <p:cNvCxnSpPr>
              <a:cxnSpLocks/>
            </p:cNvCxnSpPr>
            <p:nvPr/>
          </p:nvCxnSpPr>
          <p:spPr>
            <a:xfrm>
              <a:off x="9251004" y="3151762"/>
              <a:ext cx="0" cy="181907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EA048D-AD13-2F1D-4405-B220543581B3}"/>
                </a:ext>
              </a:extLst>
            </p:cNvPr>
            <p:cNvCxnSpPr/>
            <p:nvPr/>
          </p:nvCxnSpPr>
          <p:spPr>
            <a:xfrm>
              <a:off x="9231548" y="4143984"/>
              <a:ext cx="0" cy="82685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876D8D4C-C7AF-0A9F-9433-E300E49D877D}"/>
              </a:ext>
            </a:extLst>
          </p:cNvPr>
          <p:cNvSpPr txBox="1"/>
          <p:nvPr/>
        </p:nvSpPr>
        <p:spPr>
          <a:xfrm>
            <a:off x="943583" y="1729609"/>
            <a:ext cx="3635710" cy="646331"/>
          </a:xfrm>
          <a:prstGeom prst="rect">
            <a:avLst/>
          </a:prstGeom>
          <a:noFill/>
        </p:spPr>
        <p:txBody>
          <a:bodyPr wrap="square">
            <a:spAutoFit/>
          </a:bodyPr>
          <a:lstStyle/>
          <a:p>
            <a:pPr algn="just" rtl="1"/>
            <a:r>
              <a:rPr lang="fa-IR" b="1" dirty="0">
                <a:cs typeface="B Nazanin" panose="00000400000000000000" pitchFamily="2" charset="-78"/>
              </a:rPr>
              <a:t>تغییرات شاخص های دلاری: </a:t>
            </a:r>
            <a:r>
              <a:rPr lang="fa-IR" dirty="0">
                <a:cs typeface="B Nazanin" panose="00000400000000000000" pitchFamily="2" charset="-78"/>
              </a:rPr>
              <a:t>اثر مستقیم شوک خارجی و در محدوده ۱.۸ تا ۸.۲ برابر</a:t>
            </a:r>
            <a:endParaRPr lang="en-US" dirty="0">
              <a:cs typeface="B Nazanin" panose="00000400000000000000" pitchFamily="2" charset="-78"/>
            </a:endParaRPr>
          </a:p>
        </p:txBody>
      </p:sp>
      <p:sp>
        <p:nvSpPr>
          <p:cNvPr id="15" name="TextBox 14">
            <a:extLst>
              <a:ext uri="{FF2B5EF4-FFF2-40B4-BE49-F238E27FC236}">
                <a16:creationId xmlns:a16="http://schemas.microsoft.com/office/drawing/2014/main" id="{A43A28AE-A4F0-912E-16A5-A2D60A5226B1}"/>
              </a:ext>
            </a:extLst>
          </p:cNvPr>
          <p:cNvSpPr txBox="1"/>
          <p:nvPr/>
        </p:nvSpPr>
        <p:spPr>
          <a:xfrm>
            <a:off x="943583" y="2828835"/>
            <a:ext cx="3635710" cy="1200329"/>
          </a:xfrm>
          <a:prstGeom prst="rect">
            <a:avLst/>
          </a:prstGeom>
          <a:noFill/>
        </p:spPr>
        <p:txBody>
          <a:bodyPr wrap="square">
            <a:spAutoFit/>
          </a:bodyPr>
          <a:lstStyle/>
          <a:p>
            <a:pPr algn="just" rtl="1"/>
            <a:r>
              <a:rPr lang="fa-IR" dirty="0">
                <a:cs typeface="B Nazanin" panose="00000400000000000000" pitchFamily="2" charset="-78"/>
              </a:rPr>
              <a:t>مابقی این اختلاف عظیم در محدوده ۱۶۷ برابر تا ۱۱ هزار برابر منتج از </a:t>
            </a:r>
            <a:r>
              <a:rPr lang="fa-IR" b="1" dirty="0">
                <a:solidFill>
                  <a:srgbClr val="C00000"/>
                </a:solidFill>
                <a:cs typeface="B Nazanin" panose="00000400000000000000" pitchFamily="2" charset="-78"/>
              </a:rPr>
              <a:t>اثر تشدیدکننده ساختارهای داخلی</a:t>
            </a:r>
            <a:r>
              <a:rPr lang="fa-IR" dirty="0">
                <a:cs typeface="B Nazanin" panose="00000400000000000000" pitchFamily="2" charset="-78"/>
              </a:rPr>
              <a:t> است که اثر اولیه را به انفجار هزینه و کاهش قدرت خرید تبدیل می‌کنند.</a:t>
            </a:r>
            <a:endParaRPr lang="en-US" dirty="0">
              <a:cs typeface="B Nazanin" panose="00000400000000000000" pitchFamily="2" charset="-78"/>
            </a:endParaRPr>
          </a:p>
        </p:txBody>
      </p:sp>
      <p:sp>
        <p:nvSpPr>
          <p:cNvPr id="16" name="텍스트 개체 틀 3">
            <a:extLst>
              <a:ext uri="{FF2B5EF4-FFF2-40B4-BE49-F238E27FC236}">
                <a16:creationId xmlns:a16="http://schemas.microsoft.com/office/drawing/2014/main" id="{8DEC319A-8EB7-7619-A50C-DC5AE583A14B}"/>
              </a:ext>
            </a:extLst>
          </p:cNvPr>
          <p:cNvSpPr txBox="1">
            <a:spLocks/>
          </p:cNvSpPr>
          <p:nvPr/>
        </p:nvSpPr>
        <p:spPr>
          <a:xfrm>
            <a:off x="4834268" y="5811782"/>
            <a:ext cx="6685937" cy="589655"/>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lvl="0" algn="r" rtl="1">
              <a:lnSpc>
                <a:spcPct val="107000"/>
              </a:lnSpc>
            </a:pPr>
            <a:r>
              <a:rPr lang="fa-IR" sz="1200"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B Nazanin" panose="00000400000000000000" pitchFamily="2" charset="-78"/>
              </a:rPr>
              <a:t>ماخذ: مرکز آمار ایران</a:t>
            </a:r>
            <a:endParaRPr lang="en-US" sz="12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91996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sp>
        <p:nvSpPr>
          <p:cNvPr id="106" name="Rectangle 105">
            <a:extLst>
              <a:ext uri="{FF2B5EF4-FFF2-40B4-BE49-F238E27FC236}">
                <a16:creationId xmlns:a16="http://schemas.microsoft.com/office/drawing/2014/main" id="{2D373A9F-B372-DD99-3DED-EE6253DD6350}"/>
              </a:ext>
            </a:extLst>
          </p:cNvPr>
          <p:cNvSpPr/>
          <p:nvPr/>
        </p:nvSpPr>
        <p:spPr>
          <a:xfrm>
            <a:off x="-2" y="-16909"/>
            <a:ext cx="12191999" cy="744631"/>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텍스트 개체 틀 3">
            <a:extLst>
              <a:ext uri="{FF2B5EF4-FFF2-40B4-BE49-F238E27FC236}">
                <a16:creationId xmlns:a16="http://schemas.microsoft.com/office/drawing/2014/main" id="{3F8F0309-605B-9CBB-6F16-77634ABDF3BB}"/>
              </a:ext>
            </a:extLst>
          </p:cNvPr>
          <p:cNvSpPr txBox="1">
            <a:spLocks/>
          </p:cNvSpPr>
          <p:nvPr/>
        </p:nvSpPr>
        <p:spPr>
          <a:xfrm>
            <a:off x="1177047" y="1492064"/>
            <a:ext cx="9662222" cy="4675273"/>
          </a:xfrm>
          <a:prstGeom prst="rect">
            <a:avLst/>
          </a:prstGeom>
          <a:noFill/>
        </p:spPr>
        <p:txBody>
          <a:bodyPr lIns="0" tIns="0" rIns="0" bIns="0">
            <a:scene3d>
              <a:camera prst="orthographicFront"/>
              <a:lightRig rig="threePt" dir="t"/>
            </a:scene3d>
            <a:sp3d>
              <a:bevelT w="12700" h="6350"/>
            </a:sp3d>
          </a:bodyPr>
          <a:lstStyle>
            <a:lvl1pPr marL="0" indent="0" algn="l" defTabSz="1219170" rtl="0" eaLnBrk="1" latinLnBrk="1" hangingPunct="1">
              <a:spcBef>
                <a:spcPct val="20000"/>
              </a:spcBef>
              <a:buFont typeface="Arial" panose="020B0604020202020204" pitchFamily="34" charset="0"/>
              <a:buNone/>
              <a:defRPr sz="2133" b="0" kern="1200">
                <a:solidFill>
                  <a:schemeClr val="tx1">
                    <a:lumMod val="85000"/>
                    <a:lumOff val="15000"/>
                  </a:schemeClr>
                </a:solidFill>
                <a:effectLst/>
                <a:latin typeface="Tahoma" panose="020B0604030504040204" pitchFamily="34" charset="0"/>
                <a:ea typeface="+mn-ea"/>
                <a:cs typeface="Tahoma" panose="020B0604030504040204" pitchFamily="34" charset="0"/>
              </a:defRPr>
            </a:lvl1pPr>
            <a:lvl2pPr marL="990575" indent="-380990" algn="l" defTabSz="1219170" rtl="0" eaLnBrk="1" latinLnBrk="1"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342900" lvl="0" indent="-342900" algn="r" rtl="1">
              <a:lnSpc>
                <a:spcPct val="107000"/>
              </a:lnSpc>
              <a:buFont typeface="Wingdings" panose="05000000000000000000" pitchFamily="2" charset="2"/>
              <a:buChar char=""/>
            </a:pPr>
            <a:r>
              <a:rPr lang="ar-SA"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چه می‌شود که تحریم‌ها می‌توانند چنین ضربه‌ سنگینی بر پیکر اقتصاد ایران وارد کنند؟ </a:t>
            </a:r>
            <a:endParaRPr lang="en-US" sz="3200"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آیا این نوع مجازات اقتصادی، در همه کشورها </a:t>
            </a:r>
            <a:r>
              <a:rPr lang="fa-IR"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با همین </a:t>
            </a:r>
            <a:r>
              <a:rPr lang="fa-IR" sz="4800" kern="0" dirty="0">
                <a:solidFill>
                  <a:srgbClr val="C00000"/>
                </a:solidFill>
                <a:effectLst/>
                <a:latin typeface="Times New Roman" panose="02020603050405020304" pitchFamily="18" charset="0"/>
                <a:ea typeface="Times New Roman" panose="02020603050405020304" pitchFamily="18" charset="0"/>
                <a:cs typeface="B Titr" panose="00000700000000000000" pitchFamily="2" charset="-78"/>
              </a:rPr>
              <a:t>شدت</a:t>
            </a:r>
            <a:r>
              <a:rPr lang="fa-IR"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تنظیمات </a:t>
            </a:r>
            <a:endParaRPr lang="fa-IR"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360363" lvl="0" algn="r" rtl="1">
              <a:lnSpc>
                <a:spcPct val="107000"/>
              </a:lnSpc>
              <a:spcAft>
                <a:spcPts val="800"/>
              </a:spcAft>
            </a:pPr>
            <a:r>
              <a:rPr lang="ar-SA"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اقتصاد</a:t>
            </a:r>
            <a:r>
              <a:rPr lang="fa-IR"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ی</a:t>
            </a:r>
            <a:r>
              <a:rPr lang="ar-SA" sz="3200" kern="0" dirty="0">
                <a:solidFill>
                  <a:schemeClr val="bg1"/>
                </a:solidFill>
                <a:effectLst/>
                <a:latin typeface="Times New Roman" panose="02020603050405020304" pitchFamily="18" charset="0"/>
                <a:ea typeface="Times New Roman" panose="02020603050405020304" pitchFamily="18" charset="0"/>
                <a:cs typeface="B Nazanin" panose="00000400000000000000" pitchFamily="2" charset="-78"/>
              </a:rPr>
              <a:t> را برهم می‌زند؟</a:t>
            </a:r>
            <a:endParaRPr lang="en-US" sz="3200"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cxnSp>
        <p:nvCxnSpPr>
          <p:cNvPr id="100" name="Straight Connector 99">
            <a:extLst>
              <a:ext uri="{FF2B5EF4-FFF2-40B4-BE49-F238E27FC236}">
                <a16:creationId xmlns:a16="http://schemas.microsoft.com/office/drawing/2014/main" id="{84909791-D258-E6BA-5021-1A2D5FC53C42}"/>
              </a:ext>
            </a:extLst>
          </p:cNvPr>
          <p:cNvCxnSpPr/>
          <p:nvPr/>
        </p:nvCxnSpPr>
        <p:spPr>
          <a:xfrm>
            <a:off x="-3" y="5051300"/>
            <a:ext cx="1219199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CA70AD3-4443-E77E-F078-1F838647F439}"/>
              </a:ext>
            </a:extLst>
          </p:cNvPr>
          <p:cNvCxnSpPr/>
          <p:nvPr/>
        </p:nvCxnSpPr>
        <p:spPr>
          <a:xfrm>
            <a:off x="1" y="898125"/>
            <a:ext cx="1219199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04" name="Picture 2" descr="‫اتاق بازرگانی، صنایع، معادن و کشاورزی تهران - ویکی‌پدیا، دانشنامهٔ آزاد‬‎">
            <a:extLst>
              <a:ext uri="{FF2B5EF4-FFF2-40B4-BE49-F238E27FC236}">
                <a16:creationId xmlns:a16="http://schemas.microsoft.com/office/drawing/2014/main" id="{DE4DCAC7-F013-5FC9-C5AF-16FF9CE55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105" name="Rectangle 104">
            <a:extLst>
              <a:ext uri="{FF2B5EF4-FFF2-40B4-BE49-F238E27FC236}">
                <a16:creationId xmlns:a16="http://schemas.microsoft.com/office/drawing/2014/main" id="{4F4C6396-406B-91A3-3149-45249BFDEA8C}"/>
              </a:ext>
            </a:extLst>
          </p:cNvPr>
          <p:cNvSpPr/>
          <p:nvPr/>
        </p:nvSpPr>
        <p:spPr>
          <a:xfrm>
            <a:off x="0" y="6517532"/>
            <a:ext cx="12191999" cy="340468"/>
          </a:xfrm>
          <a:prstGeom prst="rect">
            <a:avLst/>
          </a:prstGeom>
          <a:solidFill>
            <a:srgbClr val="6AC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peed">
            <a:extLst>
              <a:ext uri="{FF2B5EF4-FFF2-40B4-BE49-F238E27FC236}">
                <a16:creationId xmlns:a16="http://schemas.microsoft.com/office/drawing/2014/main" id="{A9FAAF88-3AAB-DD70-B717-199AF0D5641F}"/>
              </a:ext>
            </a:extLst>
          </p:cNvPr>
          <p:cNvSpPr txBox="1">
            <a:spLocks noChangeArrowheads="1"/>
          </p:cNvSpPr>
          <p:nvPr/>
        </p:nvSpPr>
        <p:spPr bwMode="auto">
          <a:xfrm>
            <a:off x="3005690" y="149895"/>
            <a:ext cx="6501218" cy="51244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extrusionH="57150">
              <a:bevelT w="12700" h="635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0" marR="0" lvl="0" indent="0" algn="ctr" defTabSz="1219170" rtl="0" eaLnBrk="1" fontAlgn="base" latinLnBrk="1" hangingPunct="1">
              <a:lnSpc>
                <a:spcPct val="90000"/>
              </a:lnSpc>
              <a:spcBef>
                <a:spcPct val="0"/>
              </a:spcBef>
              <a:spcAft>
                <a:spcPct val="0"/>
              </a:spcAft>
              <a:buClr>
                <a:prstClr val="white"/>
              </a:buClr>
              <a:buSzTx/>
              <a:buFontTx/>
              <a:buNone/>
              <a:tabLst/>
              <a:defRPr/>
            </a:pPr>
            <a:r>
              <a:rPr lang="fa-IR" altLang="ko-KR" sz="3600" b="1" dirty="0">
                <a:solidFill>
                  <a:schemeClr val="bg1"/>
                </a:solidFill>
                <a:latin typeface="Times New Roman" panose="02020603050405020304" pitchFamily="18" charset="0"/>
                <a:cs typeface="B Nazanin" panose="00000400000000000000" pitchFamily="2" charset="-78"/>
              </a:rPr>
              <a:t>سوال</a:t>
            </a:r>
            <a:endParaRPr lang="en-US" altLang="ko-KR" sz="3600" b="1" dirty="0">
              <a:solidFill>
                <a:schemeClr val="bg1"/>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4555488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300008" y="6318079"/>
            <a:ext cx="365572" cy="365125"/>
          </a:xfrm>
        </p:spPr>
        <p:txBody>
          <a:bodyPr/>
          <a:lstStyle/>
          <a:p>
            <a:fld id="{FEA16F92-84CD-4E92-8579-D4E36EBB5DCC}" type="slidenum">
              <a:rPr lang="en-US" smtClean="0"/>
              <a:t>8</a:t>
            </a:fld>
            <a:endParaRPr lang="en-US" dirty="0"/>
          </a:p>
        </p:txBody>
      </p:sp>
      <p:pic>
        <p:nvPicPr>
          <p:cNvPr id="7" name="Picture 2" descr="‫اتاق بازرگانی، صنایع، معادن و کشاورزی تهران - ویکی‌پدیا، دانشنامهٔ آزاد‬‎">
            <a:extLst>
              <a:ext uri="{FF2B5EF4-FFF2-40B4-BE49-F238E27FC236}">
                <a16:creationId xmlns:a16="http://schemas.microsoft.com/office/drawing/2014/main" id="{D5DCBB14-2CD6-E8D1-34B3-9F06DC0E4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08" y="174796"/>
            <a:ext cx="526843" cy="526843"/>
          </a:xfrm>
          <a:prstGeom prst="ellipse">
            <a:avLst/>
          </a:prstGeom>
          <a:noFill/>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0372F586-B099-C7BF-8E86-B45908F21C54}"/>
              </a:ext>
            </a:extLst>
          </p:cNvPr>
          <p:cNvGrpSpPr/>
          <p:nvPr/>
        </p:nvGrpSpPr>
        <p:grpSpPr>
          <a:xfrm>
            <a:off x="470444" y="778213"/>
            <a:ext cx="5578332" cy="4724116"/>
            <a:chOff x="470444" y="778213"/>
            <a:chExt cx="5578332" cy="4724116"/>
          </a:xfrm>
        </p:grpSpPr>
        <p:grpSp>
          <p:nvGrpSpPr>
            <p:cNvPr id="20" name="Group 19">
              <a:extLst>
                <a:ext uri="{FF2B5EF4-FFF2-40B4-BE49-F238E27FC236}">
                  <a16:creationId xmlns:a16="http://schemas.microsoft.com/office/drawing/2014/main" id="{D6439161-CA3B-8DFC-F407-15402A076ED4}"/>
                </a:ext>
              </a:extLst>
            </p:cNvPr>
            <p:cNvGrpSpPr/>
            <p:nvPr/>
          </p:nvGrpSpPr>
          <p:grpSpPr>
            <a:xfrm flipH="1">
              <a:off x="470444" y="1823920"/>
              <a:ext cx="5578332" cy="3678409"/>
              <a:chOff x="5878341" y="1553592"/>
              <a:chExt cx="5578332" cy="3678409"/>
            </a:xfrm>
          </p:grpSpPr>
          <p:grpSp>
            <p:nvGrpSpPr>
              <p:cNvPr id="21" name="Group 20">
                <a:extLst>
                  <a:ext uri="{FF2B5EF4-FFF2-40B4-BE49-F238E27FC236}">
                    <a16:creationId xmlns:a16="http://schemas.microsoft.com/office/drawing/2014/main" id="{E5765A5D-2565-EA5A-D60E-0C984FFE5C08}"/>
                  </a:ext>
                </a:extLst>
              </p:cNvPr>
              <p:cNvGrpSpPr/>
              <p:nvPr/>
            </p:nvGrpSpPr>
            <p:grpSpPr>
              <a:xfrm>
                <a:off x="5878341" y="1553592"/>
                <a:ext cx="5578332" cy="3666463"/>
                <a:chOff x="5878341" y="1553592"/>
                <a:chExt cx="5578332" cy="3666463"/>
              </a:xfrm>
            </p:grpSpPr>
            <p:pic>
              <p:nvPicPr>
                <p:cNvPr id="28" name="Picture 27">
                  <a:extLst>
                    <a:ext uri="{FF2B5EF4-FFF2-40B4-BE49-F238E27FC236}">
                      <a16:creationId xmlns:a16="http://schemas.microsoft.com/office/drawing/2014/main" id="{6D8935DA-BB68-4113-E420-B80C25480CEA}"/>
                    </a:ext>
                  </a:extLst>
                </p:cNvPr>
                <p:cNvPicPr>
                  <a:picLocks noChangeAspect="1"/>
                </p:cNvPicPr>
                <p:nvPr/>
              </p:nvPicPr>
              <p:blipFill rotWithShape="1">
                <a:blip r:embed="rId3"/>
                <a:srcRect t="3665"/>
                <a:stretch/>
              </p:blipFill>
              <p:spPr>
                <a:xfrm flipH="1">
                  <a:off x="5878341" y="1553592"/>
                  <a:ext cx="5578332" cy="3635406"/>
                </a:xfrm>
                <a:prstGeom prst="rect">
                  <a:avLst/>
                </a:prstGeom>
              </p:spPr>
            </p:pic>
            <p:sp>
              <p:nvSpPr>
                <p:cNvPr id="29" name="Rectangle: Rounded Corners 28">
                  <a:extLst>
                    <a:ext uri="{FF2B5EF4-FFF2-40B4-BE49-F238E27FC236}">
                      <a16:creationId xmlns:a16="http://schemas.microsoft.com/office/drawing/2014/main" id="{6A42F5F6-BD0D-DA73-0490-E434DC542A1C}"/>
                    </a:ext>
                  </a:extLst>
                </p:cNvPr>
                <p:cNvSpPr/>
                <p:nvPr/>
              </p:nvSpPr>
              <p:spPr>
                <a:xfrm>
                  <a:off x="10145947" y="2373549"/>
                  <a:ext cx="1281541" cy="1926077"/>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AADB0CBF-B82D-47BC-5976-7C737A026A1C}"/>
                    </a:ext>
                  </a:extLst>
                </p:cNvPr>
                <p:cNvSpPr/>
                <p:nvPr/>
              </p:nvSpPr>
              <p:spPr>
                <a:xfrm>
                  <a:off x="8352816" y="1647218"/>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1EAF1E24-1517-3600-A543-BBACF9ABACB9}"/>
                    </a:ext>
                  </a:extLst>
                </p:cNvPr>
                <p:cNvSpPr/>
                <p:nvPr/>
              </p:nvSpPr>
              <p:spPr>
                <a:xfrm>
                  <a:off x="8352815" y="2633410"/>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7453A77E-D36C-3B44-0737-7731C867D5A9}"/>
                    </a:ext>
                  </a:extLst>
                </p:cNvPr>
                <p:cNvSpPr/>
                <p:nvPr/>
              </p:nvSpPr>
              <p:spPr>
                <a:xfrm>
                  <a:off x="8352814" y="3544111"/>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29B2B894-2D32-66E5-822A-49EE296D4715}"/>
                    </a:ext>
                  </a:extLst>
                </p:cNvPr>
                <p:cNvSpPr/>
                <p:nvPr/>
              </p:nvSpPr>
              <p:spPr>
                <a:xfrm>
                  <a:off x="8352813" y="4454812"/>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BA78841D-A055-ACD5-D149-D660EAB0C92B}"/>
                    </a:ext>
                  </a:extLst>
                </p:cNvPr>
                <p:cNvSpPr/>
                <p:nvPr/>
              </p:nvSpPr>
              <p:spPr>
                <a:xfrm>
                  <a:off x="5943600" y="2373548"/>
                  <a:ext cx="1476941" cy="2016000"/>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1EC9314D-4180-3085-5726-AEA070A6947B}"/>
                  </a:ext>
                </a:extLst>
              </p:cNvPr>
              <p:cNvSpPr txBox="1"/>
              <p:nvPr/>
            </p:nvSpPr>
            <p:spPr>
              <a:xfrm>
                <a:off x="10080686" y="2582534"/>
                <a:ext cx="1375987" cy="954107"/>
              </a:xfrm>
              <a:prstGeom prst="rect">
                <a:avLst/>
              </a:prstGeom>
              <a:noFill/>
            </p:spPr>
            <p:txBody>
              <a:bodyPr wrap="square" rtlCol="0">
                <a:spAutoFit/>
              </a:bodyPr>
              <a:lstStyle/>
              <a:p>
                <a:pPr algn="ctr" rtl="1"/>
                <a:r>
                  <a:rPr lang="en-US" sz="1400" b="1" dirty="0">
                    <a:cs typeface="B Nazanin" panose="00000400000000000000" pitchFamily="2" charset="-78"/>
                  </a:rPr>
                  <a:t>External Shock: SNAPBACK</a:t>
                </a:r>
              </a:p>
              <a:p>
                <a:pPr algn="ctr" rtl="1"/>
                <a:endParaRPr lang="en-US" sz="1400" b="1" dirty="0">
                  <a:cs typeface="B Nazanin" panose="00000400000000000000" pitchFamily="2" charset="-78"/>
                </a:endParaRPr>
              </a:p>
              <a:p>
                <a:pPr algn="ctr" rtl="1"/>
                <a:r>
                  <a:rPr lang="en-US" sz="1400" b="1" dirty="0">
                    <a:cs typeface="B Nazanin" panose="00000400000000000000" pitchFamily="2" charset="-78"/>
                  </a:rPr>
                  <a:t>(SDN listing)</a:t>
                </a:r>
                <a:endParaRPr lang="en-US" sz="1200" dirty="0">
                  <a:cs typeface="B Nazanin" panose="00000400000000000000" pitchFamily="2" charset="-78"/>
                </a:endParaRPr>
              </a:p>
            </p:txBody>
          </p:sp>
          <p:sp>
            <p:nvSpPr>
              <p:cNvPr id="23" name="TextBox 22">
                <a:extLst>
                  <a:ext uri="{FF2B5EF4-FFF2-40B4-BE49-F238E27FC236}">
                    <a16:creationId xmlns:a16="http://schemas.microsoft.com/office/drawing/2014/main" id="{A530E8C3-BE32-F2CA-8A36-48CDF115F3C6}"/>
                  </a:ext>
                </a:extLst>
              </p:cNvPr>
              <p:cNvSpPr txBox="1"/>
              <p:nvPr/>
            </p:nvSpPr>
            <p:spPr>
              <a:xfrm>
                <a:off x="8305589" y="3615339"/>
                <a:ext cx="1375987" cy="738664"/>
              </a:xfrm>
              <a:prstGeom prst="rect">
                <a:avLst/>
              </a:prstGeom>
              <a:noFill/>
            </p:spPr>
            <p:txBody>
              <a:bodyPr wrap="square" rtlCol="0">
                <a:spAutoFit/>
              </a:bodyPr>
              <a:lstStyle/>
              <a:p>
                <a:pPr algn="ctr" rtl="1"/>
                <a:r>
                  <a:rPr lang="en-US" sz="1400" b="1" dirty="0">
                    <a:cs typeface="B Nazanin" panose="00000400000000000000" pitchFamily="2" charset="-78"/>
                  </a:rPr>
                  <a:t>Ownership structure of banking market</a:t>
                </a:r>
                <a:endParaRPr lang="en-US" sz="1200" dirty="0">
                  <a:cs typeface="B Nazanin" panose="00000400000000000000" pitchFamily="2" charset="-78"/>
                </a:endParaRPr>
              </a:p>
            </p:txBody>
          </p:sp>
          <p:sp>
            <p:nvSpPr>
              <p:cNvPr id="24" name="TextBox 23">
                <a:extLst>
                  <a:ext uri="{FF2B5EF4-FFF2-40B4-BE49-F238E27FC236}">
                    <a16:creationId xmlns:a16="http://schemas.microsoft.com/office/drawing/2014/main" id="{F5C0C00F-DD8F-025F-CFA1-ED672A9D8E1C}"/>
                  </a:ext>
                </a:extLst>
              </p:cNvPr>
              <p:cNvSpPr txBox="1"/>
              <p:nvPr/>
            </p:nvSpPr>
            <p:spPr>
              <a:xfrm>
                <a:off x="8214673" y="1658153"/>
                <a:ext cx="1536538" cy="738664"/>
              </a:xfrm>
              <a:prstGeom prst="rect">
                <a:avLst/>
              </a:prstGeom>
              <a:noFill/>
            </p:spPr>
            <p:txBody>
              <a:bodyPr wrap="square" rtlCol="0">
                <a:spAutoFit/>
              </a:bodyPr>
              <a:lstStyle/>
              <a:p>
                <a:pPr algn="ctr" rtl="1"/>
                <a:r>
                  <a:rPr lang="en-US" sz="1400" b="1" dirty="0">
                    <a:cs typeface="B Nazanin" panose="00000400000000000000" pitchFamily="2" charset="-78"/>
                  </a:rPr>
                  <a:t>Ownership structure of productive assets</a:t>
                </a:r>
                <a:endParaRPr lang="en-US" sz="1200" dirty="0">
                  <a:cs typeface="B Nazanin" panose="00000400000000000000" pitchFamily="2" charset="-78"/>
                </a:endParaRPr>
              </a:p>
            </p:txBody>
          </p:sp>
          <p:sp>
            <p:nvSpPr>
              <p:cNvPr id="25" name="TextBox 24">
                <a:extLst>
                  <a:ext uri="{FF2B5EF4-FFF2-40B4-BE49-F238E27FC236}">
                    <a16:creationId xmlns:a16="http://schemas.microsoft.com/office/drawing/2014/main" id="{05236B82-FE12-7C50-A8FB-B167E04DFE43}"/>
                  </a:ext>
                </a:extLst>
              </p:cNvPr>
              <p:cNvSpPr txBox="1"/>
              <p:nvPr/>
            </p:nvSpPr>
            <p:spPr>
              <a:xfrm>
                <a:off x="8352813" y="2719441"/>
                <a:ext cx="1375987" cy="738664"/>
              </a:xfrm>
              <a:prstGeom prst="rect">
                <a:avLst/>
              </a:prstGeom>
              <a:noFill/>
            </p:spPr>
            <p:txBody>
              <a:bodyPr wrap="square" rtlCol="0">
                <a:spAutoFit/>
              </a:bodyPr>
              <a:lstStyle/>
              <a:p>
                <a:pPr algn="ctr" rtl="1"/>
                <a:r>
                  <a:rPr lang="en-US" sz="1400" b="1" dirty="0">
                    <a:cs typeface="B Nazanin" panose="00000400000000000000" pitchFamily="2" charset="-78"/>
                  </a:rPr>
                  <a:t>Ownership structure of capital market</a:t>
                </a:r>
                <a:endParaRPr lang="en-US" sz="1200" dirty="0">
                  <a:cs typeface="B Nazanin" panose="00000400000000000000" pitchFamily="2" charset="-78"/>
                </a:endParaRPr>
              </a:p>
            </p:txBody>
          </p:sp>
          <p:sp>
            <p:nvSpPr>
              <p:cNvPr id="26" name="TextBox 25">
                <a:extLst>
                  <a:ext uri="{FF2B5EF4-FFF2-40B4-BE49-F238E27FC236}">
                    <a16:creationId xmlns:a16="http://schemas.microsoft.com/office/drawing/2014/main" id="{DA340755-F572-522F-FCCF-8B1510F1D68F}"/>
                  </a:ext>
                </a:extLst>
              </p:cNvPr>
              <p:cNvSpPr txBox="1"/>
              <p:nvPr/>
            </p:nvSpPr>
            <p:spPr>
              <a:xfrm>
                <a:off x="8305594" y="4493337"/>
                <a:ext cx="1375987" cy="738664"/>
              </a:xfrm>
              <a:prstGeom prst="rect">
                <a:avLst/>
              </a:prstGeom>
              <a:noFill/>
            </p:spPr>
            <p:txBody>
              <a:bodyPr wrap="square" rtlCol="0">
                <a:spAutoFit/>
              </a:bodyPr>
              <a:lstStyle/>
              <a:p>
                <a:pPr algn="ctr" rtl="1"/>
                <a:r>
                  <a:rPr lang="en-US" sz="1400" b="1" dirty="0">
                    <a:cs typeface="B Nazanin" panose="00000400000000000000" pitchFamily="2" charset="-78"/>
                  </a:rPr>
                  <a:t>Structure of Economy’s tax burden</a:t>
                </a:r>
                <a:endParaRPr lang="en-US" sz="1200" dirty="0">
                  <a:cs typeface="B Nazanin" panose="00000400000000000000" pitchFamily="2" charset="-78"/>
                </a:endParaRPr>
              </a:p>
            </p:txBody>
          </p:sp>
          <p:sp>
            <p:nvSpPr>
              <p:cNvPr id="27" name="TextBox 26">
                <a:extLst>
                  <a:ext uri="{FF2B5EF4-FFF2-40B4-BE49-F238E27FC236}">
                    <a16:creationId xmlns:a16="http://schemas.microsoft.com/office/drawing/2014/main" id="{A605FEA1-598C-CC1F-9B7A-2BC8FF38591F}"/>
                  </a:ext>
                </a:extLst>
              </p:cNvPr>
              <p:cNvSpPr txBox="1"/>
              <p:nvPr/>
            </p:nvSpPr>
            <p:spPr>
              <a:xfrm>
                <a:off x="5984937" y="2424836"/>
                <a:ext cx="1375987" cy="1754326"/>
              </a:xfrm>
              <a:prstGeom prst="rect">
                <a:avLst/>
              </a:prstGeom>
              <a:noFill/>
            </p:spPr>
            <p:txBody>
              <a:bodyPr wrap="square" rtlCol="0">
                <a:spAutoFit/>
              </a:bodyPr>
              <a:lstStyle/>
              <a:p>
                <a:pPr algn="ctr" rtl="1"/>
                <a:r>
                  <a:rPr lang="en-US" sz="1400" b="1" dirty="0">
                    <a:cs typeface="B Nazanin" panose="00000400000000000000" pitchFamily="2" charset="-78"/>
                  </a:rPr>
                  <a:t>Private Industrial sector impact</a:t>
                </a:r>
              </a:p>
              <a:p>
                <a:pPr marL="171450" indent="-171450">
                  <a:buFont typeface="Wingdings" panose="05000000000000000000" pitchFamily="2" charset="2"/>
                  <a:buChar char="§"/>
                </a:pPr>
                <a:r>
                  <a:rPr lang="en-US" sz="1100" dirty="0">
                    <a:cs typeface="B Nazanin" panose="00000400000000000000" pitchFamily="2" charset="-78"/>
                  </a:rPr>
                  <a:t>Reduced production</a:t>
                </a:r>
              </a:p>
              <a:p>
                <a:pPr marL="171450" indent="-171450">
                  <a:buFont typeface="Wingdings" panose="05000000000000000000" pitchFamily="2" charset="2"/>
                  <a:buChar char="§"/>
                </a:pPr>
                <a:r>
                  <a:rPr lang="en-US" sz="1100" dirty="0">
                    <a:cs typeface="B Nazanin" panose="00000400000000000000" pitchFamily="2" charset="-78"/>
                  </a:rPr>
                  <a:t>Reduced exports</a:t>
                </a:r>
              </a:p>
              <a:p>
                <a:pPr marL="171450" indent="-171450">
                  <a:buFont typeface="Wingdings" panose="05000000000000000000" pitchFamily="2" charset="2"/>
                  <a:buChar char="§"/>
                </a:pPr>
                <a:r>
                  <a:rPr lang="en-US" sz="1100" dirty="0">
                    <a:cs typeface="B Nazanin" panose="00000400000000000000" pitchFamily="2" charset="-78"/>
                  </a:rPr>
                  <a:t>Job losses</a:t>
                </a:r>
              </a:p>
              <a:p>
                <a:pPr marL="171450" indent="-171450">
                  <a:buFont typeface="Wingdings" panose="05000000000000000000" pitchFamily="2" charset="2"/>
                  <a:buChar char="§"/>
                </a:pPr>
                <a:r>
                  <a:rPr lang="en-US" sz="1100" dirty="0">
                    <a:cs typeface="B Nazanin" panose="00000400000000000000" pitchFamily="2" charset="-78"/>
                  </a:rPr>
                  <a:t>Accelerated sectoral inflation</a:t>
                </a:r>
                <a:endParaRPr lang="en-US" sz="1200" dirty="0">
                  <a:cs typeface="B Nazanin" panose="00000400000000000000" pitchFamily="2" charset="-78"/>
                </a:endParaRPr>
              </a:p>
            </p:txBody>
          </p:sp>
        </p:grpSp>
        <p:sp>
          <p:nvSpPr>
            <p:cNvPr id="35" name="TextBox 34">
              <a:extLst>
                <a:ext uri="{FF2B5EF4-FFF2-40B4-BE49-F238E27FC236}">
                  <a16:creationId xmlns:a16="http://schemas.microsoft.com/office/drawing/2014/main" id="{73469307-35A7-4434-B796-0B4DBE1EC66F}"/>
                </a:ext>
              </a:extLst>
            </p:cNvPr>
            <p:cNvSpPr txBox="1"/>
            <p:nvPr/>
          </p:nvSpPr>
          <p:spPr>
            <a:xfrm>
              <a:off x="499629" y="778213"/>
              <a:ext cx="5483887" cy="646331"/>
            </a:xfrm>
            <a:prstGeom prst="rect">
              <a:avLst/>
            </a:prstGeom>
            <a:noFill/>
          </p:spPr>
          <p:txBody>
            <a:bodyPr wrap="square" rtlCol="0">
              <a:spAutoFit/>
            </a:bodyPr>
            <a:lstStyle/>
            <a:p>
              <a:pPr algn="ctr"/>
              <a:r>
                <a:rPr lang="en-US" dirty="0"/>
                <a:t>Four Key Institutional Bottlenecks Accelerating Snapback Shock Transmission</a:t>
              </a:r>
              <a:endParaRPr lang="en-US" b="1" dirty="0">
                <a:cs typeface="B Nazanin" panose="00000400000000000000" pitchFamily="2" charset="-78"/>
              </a:endParaRPr>
            </a:p>
          </p:txBody>
        </p:sp>
      </p:grpSp>
      <p:grpSp>
        <p:nvGrpSpPr>
          <p:cNvPr id="39" name="Group 38">
            <a:extLst>
              <a:ext uri="{FF2B5EF4-FFF2-40B4-BE49-F238E27FC236}">
                <a16:creationId xmlns:a16="http://schemas.microsoft.com/office/drawing/2014/main" id="{1CF7DC64-8BEC-D6F5-C34B-EFBA5320A2A1}"/>
              </a:ext>
            </a:extLst>
          </p:cNvPr>
          <p:cNvGrpSpPr/>
          <p:nvPr/>
        </p:nvGrpSpPr>
        <p:grpSpPr>
          <a:xfrm>
            <a:off x="6372589" y="789654"/>
            <a:ext cx="5578332" cy="4695453"/>
            <a:chOff x="6372589" y="789654"/>
            <a:chExt cx="5578332" cy="4695453"/>
          </a:xfrm>
        </p:grpSpPr>
        <p:grpSp>
          <p:nvGrpSpPr>
            <p:cNvPr id="19" name="Group 18">
              <a:extLst>
                <a:ext uri="{FF2B5EF4-FFF2-40B4-BE49-F238E27FC236}">
                  <a16:creationId xmlns:a16="http://schemas.microsoft.com/office/drawing/2014/main" id="{81E20811-E41E-07FC-9D95-1FC6B90714A2}"/>
                </a:ext>
              </a:extLst>
            </p:cNvPr>
            <p:cNvGrpSpPr/>
            <p:nvPr/>
          </p:nvGrpSpPr>
          <p:grpSpPr>
            <a:xfrm>
              <a:off x="6372589" y="1818644"/>
              <a:ext cx="5578332" cy="3666463"/>
              <a:chOff x="5878341" y="1553592"/>
              <a:chExt cx="5578332" cy="3666463"/>
            </a:xfrm>
          </p:grpSpPr>
          <p:grpSp>
            <p:nvGrpSpPr>
              <p:cNvPr id="12" name="Group 11">
                <a:extLst>
                  <a:ext uri="{FF2B5EF4-FFF2-40B4-BE49-F238E27FC236}">
                    <a16:creationId xmlns:a16="http://schemas.microsoft.com/office/drawing/2014/main" id="{13C6737F-D163-0390-1DBA-10A91C0B06FE}"/>
                  </a:ext>
                </a:extLst>
              </p:cNvPr>
              <p:cNvGrpSpPr/>
              <p:nvPr/>
            </p:nvGrpSpPr>
            <p:grpSpPr>
              <a:xfrm>
                <a:off x="5878341" y="1553592"/>
                <a:ext cx="5578332" cy="3666463"/>
                <a:chOff x="5878341" y="1553592"/>
                <a:chExt cx="5578332" cy="3666463"/>
              </a:xfrm>
            </p:grpSpPr>
            <p:pic>
              <p:nvPicPr>
                <p:cNvPr id="8" name="Picture 7">
                  <a:extLst>
                    <a:ext uri="{FF2B5EF4-FFF2-40B4-BE49-F238E27FC236}">
                      <a16:creationId xmlns:a16="http://schemas.microsoft.com/office/drawing/2014/main" id="{57155566-3337-CE0C-A8CC-ADB6298EB1A9}"/>
                    </a:ext>
                  </a:extLst>
                </p:cNvPr>
                <p:cNvPicPr>
                  <a:picLocks noChangeAspect="1"/>
                </p:cNvPicPr>
                <p:nvPr/>
              </p:nvPicPr>
              <p:blipFill rotWithShape="1">
                <a:blip r:embed="rId3"/>
                <a:srcRect t="3665"/>
                <a:stretch/>
              </p:blipFill>
              <p:spPr>
                <a:xfrm flipH="1">
                  <a:off x="5878341" y="1553592"/>
                  <a:ext cx="5578332" cy="3635406"/>
                </a:xfrm>
                <a:prstGeom prst="rect">
                  <a:avLst/>
                </a:prstGeom>
              </p:spPr>
            </p:pic>
            <p:sp>
              <p:nvSpPr>
                <p:cNvPr id="2" name="Rectangle: Rounded Corners 1">
                  <a:extLst>
                    <a:ext uri="{FF2B5EF4-FFF2-40B4-BE49-F238E27FC236}">
                      <a16:creationId xmlns:a16="http://schemas.microsoft.com/office/drawing/2014/main" id="{928EF551-F8AA-567A-FFD0-0BCB73D5969F}"/>
                    </a:ext>
                  </a:extLst>
                </p:cNvPr>
                <p:cNvSpPr/>
                <p:nvPr/>
              </p:nvSpPr>
              <p:spPr>
                <a:xfrm>
                  <a:off x="10145947" y="2373549"/>
                  <a:ext cx="1281541" cy="1926077"/>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E6F16FA-21C8-DD8E-7CFA-49EF26A1C405}"/>
                    </a:ext>
                  </a:extLst>
                </p:cNvPr>
                <p:cNvSpPr/>
                <p:nvPr/>
              </p:nvSpPr>
              <p:spPr>
                <a:xfrm>
                  <a:off x="8352816" y="1647218"/>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BFCAC756-57D5-D39E-CE03-4BB9474FF860}"/>
                    </a:ext>
                  </a:extLst>
                </p:cNvPr>
                <p:cNvSpPr/>
                <p:nvPr/>
              </p:nvSpPr>
              <p:spPr>
                <a:xfrm>
                  <a:off x="8352815" y="2633410"/>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5D33CABC-DBBB-25F8-DD12-51DFF57C40AB}"/>
                    </a:ext>
                  </a:extLst>
                </p:cNvPr>
                <p:cNvSpPr/>
                <p:nvPr/>
              </p:nvSpPr>
              <p:spPr>
                <a:xfrm>
                  <a:off x="8352814" y="3544111"/>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54A0E1A-1482-B054-3969-442788A795CD}"/>
                    </a:ext>
                  </a:extLst>
                </p:cNvPr>
                <p:cNvSpPr/>
                <p:nvPr/>
              </p:nvSpPr>
              <p:spPr>
                <a:xfrm>
                  <a:off x="8352813" y="4454812"/>
                  <a:ext cx="1281541" cy="765243"/>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A529612-1117-2108-4D73-88DCB059FFB8}"/>
                    </a:ext>
                  </a:extLst>
                </p:cNvPr>
                <p:cNvSpPr/>
                <p:nvPr/>
              </p:nvSpPr>
              <p:spPr>
                <a:xfrm>
                  <a:off x="5943600" y="2373548"/>
                  <a:ext cx="1476941" cy="2016000"/>
                </a:xfrm>
                <a:prstGeom prst="roundRect">
                  <a:avLst>
                    <a:gd name="adj" fmla="val 9076"/>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C49FED94-0081-EC4E-2DD9-ED482732FEAE}"/>
                  </a:ext>
                </a:extLst>
              </p:cNvPr>
              <p:cNvSpPr txBox="1"/>
              <p:nvPr/>
            </p:nvSpPr>
            <p:spPr>
              <a:xfrm>
                <a:off x="10080686" y="2582534"/>
                <a:ext cx="1375987" cy="1508105"/>
              </a:xfrm>
              <a:prstGeom prst="rect">
                <a:avLst/>
              </a:prstGeom>
              <a:noFill/>
            </p:spPr>
            <p:txBody>
              <a:bodyPr wrap="square" rtlCol="0">
                <a:spAutoFit/>
              </a:bodyPr>
              <a:lstStyle/>
              <a:p>
                <a:pPr algn="ctr" rtl="1"/>
                <a:r>
                  <a:rPr lang="fa-IR" sz="1400" b="1" dirty="0">
                    <a:cs typeface="B Nazanin" panose="00000400000000000000" pitchFamily="2" charset="-78"/>
                  </a:rPr>
                  <a:t>شوک خارجی: فعال شدن تحریم‌های اسنپ‌بک</a:t>
                </a:r>
              </a:p>
              <a:p>
                <a:pPr algn="ctr" rtl="1"/>
                <a:endParaRPr lang="fa-IR" sz="1400" b="1" dirty="0">
                  <a:cs typeface="B Nazanin" panose="00000400000000000000" pitchFamily="2" charset="-78"/>
                </a:endParaRPr>
              </a:p>
              <a:p>
                <a:pPr algn="ctr" rtl="1"/>
                <a:r>
                  <a:rPr lang="fa-IR" sz="1200" dirty="0">
                    <a:cs typeface="B Nazanin" panose="00000400000000000000" pitchFamily="2" charset="-78"/>
                  </a:rPr>
                  <a:t>(لیست تحریم‌های خاص دفتر کنترل دارایی‌های خارجی آمریکا)</a:t>
                </a:r>
                <a:endParaRPr lang="en-US" sz="1200" dirty="0">
                  <a:cs typeface="B Nazanin" panose="00000400000000000000" pitchFamily="2" charset="-78"/>
                </a:endParaRPr>
              </a:p>
            </p:txBody>
          </p:sp>
          <p:sp>
            <p:nvSpPr>
              <p:cNvPr id="14" name="TextBox 13">
                <a:extLst>
                  <a:ext uri="{FF2B5EF4-FFF2-40B4-BE49-F238E27FC236}">
                    <a16:creationId xmlns:a16="http://schemas.microsoft.com/office/drawing/2014/main" id="{EA9C5115-8C71-AAF1-A379-A269D6601932}"/>
                  </a:ext>
                </a:extLst>
              </p:cNvPr>
              <p:cNvSpPr txBox="1"/>
              <p:nvPr/>
            </p:nvSpPr>
            <p:spPr>
              <a:xfrm>
                <a:off x="8305589" y="3615339"/>
                <a:ext cx="1375987" cy="523220"/>
              </a:xfrm>
              <a:prstGeom prst="rect">
                <a:avLst/>
              </a:prstGeom>
              <a:noFill/>
            </p:spPr>
            <p:txBody>
              <a:bodyPr wrap="square" rtlCol="0">
                <a:spAutoFit/>
              </a:bodyPr>
              <a:lstStyle/>
              <a:p>
                <a:pPr algn="ctr" rtl="1"/>
                <a:r>
                  <a:rPr lang="fa-IR" sz="1400" b="1" dirty="0">
                    <a:cs typeface="B Nazanin" panose="00000400000000000000" pitchFamily="2" charset="-78"/>
                  </a:rPr>
                  <a:t>ساختار مالکیت بازار بانکی</a:t>
                </a:r>
                <a:endParaRPr lang="en-US" sz="1200" dirty="0">
                  <a:cs typeface="B Nazanin" panose="00000400000000000000" pitchFamily="2" charset="-78"/>
                </a:endParaRPr>
              </a:p>
            </p:txBody>
          </p:sp>
          <p:sp>
            <p:nvSpPr>
              <p:cNvPr id="15" name="TextBox 14">
                <a:extLst>
                  <a:ext uri="{FF2B5EF4-FFF2-40B4-BE49-F238E27FC236}">
                    <a16:creationId xmlns:a16="http://schemas.microsoft.com/office/drawing/2014/main" id="{4A25112C-F759-E725-CC24-FD0C71EE6129}"/>
                  </a:ext>
                </a:extLst>
              </p:cNvPr>
              <p:cNvSpPr txBox="1"/>
              <p:nvPr/>
            </p:nvSpPr>
            <p:spPr>
              <a:xfrm>
                <a:off x="8258367" y="1746851"/>
                <a:ext cx="1375987" cy="523220"/>
              </a:xfrm>
              <a:prstGeom prst="rect">
                <a:avLst/>
              </a:prstGeom>
              <a:noFill/>
            </p:spPr>
            <p:txBody>
              <a:bodyPr wrap="square" rtlCol="0">
                <a:spAutoFit/>
              </a:bodyPr>
              <a:lstStyle/>
              <a:p>
                <a:pPr algn="ctr" rtl="1"/>
                <a:r>
                  <a:rPr lang="fa-IR" sz="1400" b="1" dirty="0">
                    <a:cs typeface="B Nazanin" panose="00000400000000000000" pitchFamily="2" charset="-78"/>
                  </a:rPr>
                  <a:t>ساختار مالکیت دارایی های مولد</a:t>
                </a:r>
                <a:endParaRPr lang="en-US" sz="1200" dirty="0">
                  <a:cs typeface="B Nazanin" panose="00000400000000000000" pitchFamily="2" charset="-78"/>
                </a:endParaRPr>
              </a:p>
            </p:txBody>
          </p:sp>
          <p:sp>
            <p:nvSpPr>
              <p:cNvPr id="16" name="TextBox 15">
                <a:extLst>
                  <a:ext uri="{FF2B5EF4-FFF2-40B4-BE49-F238E27FC236}">
                    <a16:creationId xmlns:a16="http://schemas.microsoft.com/office/drawing/2014/main" id="{357D219C-7239-5CA9-0C94-A31D66AD2A4A}"/>
                  </a:ext>
                </a:extLst>
              </p:cNvPr>
              <p:cNvSpPr txBox="1"/>
              <p:nvPr/>
            </p:nvSpPr>
            <p:spPr>
              <a:xfrm>
                <a:off x="8352813" y="2719441"/>
                <a:ext cx="1375987" cy="523220"/>
              </a:xfrm>
              <a:prstGeom prst="rect">
                <a:avLst/>
              </a:prstGeom>
              <a:noFill/>
            </p:spPr>
            <p:txBody>
              <a:bodyPr wrap="square" rtlCol="0">
                <a:spAutoFit/>
              </a:bodyPr>
              <a:lstStyle/>
              <a:p>
                <a:pPr algn="ctr" rtl="1"/>
                <a:r>
                  <a:rPr lang="fa-IR" sz="1400" b="1" dirty="0">
                    <a:cs typeface="B Nazanin" panose="00000400000000000000" pitchFamily="2" charset="-78"/>
                  </a:rPr>
                  <a:t>ساختار مالکیت بازار سرمایه</a:t>
                </a:r>
                <a:endParaRPr lang="en-US" sz="1200" dirty="0">
                  <a:cs typeface="B Nazanin" panose="00000400000000000000" pitchFamily="2" charset="-78"/>
                </a:endParaRPr>
              </a:p>
            </p:txBody>
          </p:sp>
          <p:sp>
            <p:nvSpPr>
              <p:cNvPr id="17" name="TextBox 16">
                <a:extLst>
                  <a:ext uri="{FF2B5EF4-FFF2-40B4-BE49-F238E27FC236}">
                    <a16:creationId xmlns:a16="http://schemas.microsoft.com/office/drawing/2014/main" id="{C5A78491-888B-D593-9A38-C326228C84FD}"/>
                  </a:ext>
                </a:extLst>
              </p:cNvPr>
              <p:cNvSpPr txBox="1"/>
              <p:nvPr/>
            </p:nvSpPr>
            <p:spPr>
              <a:xfrm>
                <a:off x="8305589" y="4554893"/>
                <a:ext cx="1375987" cy="523220"/>
              </a:xfrm>
              <a:prstGeom prst="rect">
                <a:avLst/>
              </a:prstGeom>
              <a:noFill/>
            </p:spPr>
            <p:txBody>
              <a:bodyPr wrap="square" rtlCol="0">
                <a:spAutoFit/>
              </a:bodyPr>
              <a:lstStyle/>
              <a:p>
                <a:pPr algn="ctr" rtl="1"/>
                <a:r>
                  <a:rPr lang="fa-IR" sz="1400" b="1" dirty="0">
                    <a:cs typeface="B Nazanin" panose="00000400000000000000" pitchFamily="2" charset="-78"/>
                  </a:rPr>
                  <a:t>ساختار بار مالیاتی در اقتصاد </a:t>
                </a:r>
                <a:endParaRPr lang="en-US" sz="1200" dirty="0">
                  <a:cs typeface="B Nazanin" panose="00000400000000000000" pitchFamily="2" charset="-78"/>
                </a:endParaRPr>
              </a:p>
            </p:txBody>
          </p:sp>
          <p:sp>
            <p:nvSpPr>
              <p:cNvPr id="18" name="TextBox 17">
                <a:extLst>
                  <a:ext uri="{FF2B5EF4-FFF2-40B4-BE49-F238E27FC236}">
                    <a16:creationId xmlns:a16="http://schemas.microsoft.com/office/drawing/2014/main" id="{51F9BF3E-E219-0B5F-3C94-3D9F76B94144}"/>
                  </a:ext>
                </a:extLst>
              </p:cNvPr>
              <p:cNvSpPr txBox="1"/>
              <p:nvPr/>
            </p:nvSpPr>
            <p:spPr>
              <a:xfrm>
                <a:off x="5994076" y="2690336"/>
                <a:ext cx="1375987" cy="1477328"/>
              </a:xfrm>
              <a:prstGeom prst="rect">
                <a:avLst/>
              </a:prstGeom>
              <a:noFill/>
            </p:spPr>
            <p:txBody>
              <a:bodyPr wrap="square" rtlCol="0">
                <a:spAutoFit/>
              </a:bodyPr>
              <a:lstStyle/>
              <a:p>
                <a:pPr algn="ctr" rtl="1"/>
                <a:r>
                  <a:rPr lang="fa-IR" sz="1400" b="1" dirty="0">
                    <a:cs typeface="B Nazanin" panose="00000400000000000000" pitchFamily="2" charset="-78"/>
                  </a:rPr>
                  <a:t>تاثیرات بر بخش صنعتی خصوصی </a:t>
                </a:r>
              </a:p>
              <a:p>
                <a:pPr algn="ctr" rtl="1"/>
                <a:endParaRPr lang="fa-IR" sz="1400" b="1" dirty="0">
                  <a:cs typeface="B Nazanin" panose="00000400000000000000" pitchFamily="2" charset="-78"/>
                </a:endParaRPr>
              </a:p>
              <a:p>
                <a:pPr algn="ctr" rtl="1"/>
                <a:r>
                  <a:rPr lang="fa-IR" sz="1200" dirty="0">
                    <a:cs typeface="B Nazanin" panose="00000400000000000000" pitchFamily="2" charset="-78"/>
                  </a:rPr>
                  <a:t>کاهش تولید </a:t>
                </a:r>
              </a:p>
              <a:p>
                <a:pPr algn="ctr" rtl="1"/>
                <a:r>
                  <a:rPr lang="fa-IR" sz="1200" dirty="0">
                    <a:cs typeface="B Nazanin" panose="00000400000000000000" pitchFamily="2" charset="-78"/>
                  </a:rPr>
                  <a:t>کاهش صادرات </a:t>
                </a:r>
              </a:p>
              <a:p>
                <a:pPr algn="ctr" rtl="1"/>
                <a:r>
                  <a:rPr lang="fa-IR" sz="1200" dirty="0">
                    <a:cs typeface="B Nazanin" panose="00000400000000000000" pitchFamily="2" charset="-78"/>
                  </a:rPr>
                  <a:t>کاهش اشتغال </a:t>
                </a:r>
              </a:p>
              <a:p>
                <a:pPr algn="ctr" rtl="1"/>
                <a:r>
                  <a:rPr lang="fa-IR" sz="1200" dirty="0">
                    <a:cs typeface="B Nazanin" panose="00000400000000000000" pitchFamily="2" charset="-78"/>
                  </a:rPr>
                  <a:t>تورم شتابنده بخشی</a:t>
                </a:r>
                <a:endParaRPr lang="en-US" sz="1200" dirty="0">
                  <a:cs typeface="B Nazanin" panose="00000400000000000000" pitchFamily="2" charset="-78"/>
                </a:endParaRPr>
              </a:p>
            </p:txBody>
          </p:sp>
        </p:grpSp>
        <p:sp>
          <p:nvSpPr>
            <p:cNvPr id="36" name="TextBox 35">
              <a:extLst>
                <a:ext uri="{FF2B5EF4-FFF2-40B4-BE49-F238E27FC236}">
                  <a16:creationId xmlns:a16="http://schemas.microsoft.com/office/drawing/2014/main" id="{0F60F069-38A0-91F8-57B8-7E0C92A7CB97}"/>
                </a:ext>
              </a:extLst>
            </p:cNvPr>
            <p:cNvSpPr txBox="1"/>
            <p:nvPr/>
          </p:nvSpPr>
          <p:spPr>
            <a:xfrm>
              <a:off x="6467034" y="789654"/>
              <a:ext cx="5483887" cy="646331"/>
            </a:xfrm>
            <a:prstGeom prst="rect">
              <a:avLst/>
            </a:prstGeom>
            <a:noFill/>
          </p:spPr>
          <p:txBody>
            <a:bodyPr wrap="square" rtlCol="0">
              <a:spAutoFit/>
            </a:bodyPr>
            <a:lstStyle/>
            <a:p>
              <a:pPr algn="ctr" rtl="1"/>
              <a:r>
                <a:rPr lang="fa-IR" b="1" dirty="0">
                  <a:cs typeface="B Nazanin" panose="00000400000000000000" pitchFamily="2" charset="-78"/>
                </a:rPr>
                <a:t>گلوگاه های نهادی چهارگانه در مسیر اثرگذاری شوک </a:t>
              </a:r>
            </a:p>
            <a:p>
              <a:pPr algn="ctr" rtl="1"/>
              <a:r>
                <a:rPr lang="fa-IR" b="1" dirty="0">
                  <a:cs typeface="B Nazanin" panose="00000400000000000000" pitchFamily="2" charset="-78"/>
                </a:rPr>
                <a:t>بازگشت تحریم ها (اسنپ بک) </a:t>
              </a:r>
              <a:endParaRPr lang="en-US" b="1" dirty="0">
                <a:cs typeface="B Nazanin" panose="00000400000000000000" pitchFamily="2" charset="-78"/>
              </a:endParaRPr>
            </a:p>
          </p:txBody>
        </p:sp>
      </p:grpSp>
      <p:cxnSp>
        <p:nvCxnSpPr>
          <p:cNvPr id="38" name="Straight Connector 37">
            <a:extLst>
              <a:ext uri="{FF2B5EF4-FFF2-40B4-BE49-F238E27FC236}">
                <a16:creationId xmlns:a16="http://schemas.microsoft.com/office/drawing/2014/main" id="{C7D80204-4D3A-742D-3CF8-0852A194176E}"/>
              </a:ext>
            </a:extLst>
          </p:cNvPr>
          <p:cNvCxnSpPr/>
          <p:nvPr/>
        </p:nvCxnSpPr>
        <p:spPr>
          <a:xfrm>
            <a:off x="6096000" y="0"/>
            <a:ext cx="0" cy="685800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905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300008" y="6318079"/>
            <a:ext cx="365572" cy="365125"/>
          </a:xfrm>
        </p:spPr>
        <p:txBody>
          <a:bodyPr/>
          <a:lstStyle/>
          <a:p>
            <a:fld id="{FEA16F92-84CD-4E92-8579-D4E36EBB5DCC}" type="slidenum">
              <a:rPr lang="en-US" smtClean="0"/>
              <a:t>9</a:t>
            </a:fld>
            <a:endParaRPr lang="en-US" dirty="0"/>
          </a:p>
        </p:txBody>
      </p:sp>
      <p:grpSp>
        <p:nvGrpSpPr>
          <p:cNvPr id="239" name="Group 238">
            <a:extLst>
              <a:ext uri="{FF2B5EF4-FFF2-40B4-BE49-F238E27FC236}">
                <a16:creationId xmlns:a16="http://schemas.microsoft.com/office/drawing/2014/main" id="{02088472-9567-A107-3462-89A6B7EC8DC5}"/>
              </a:ext>
            </a:extLst>
          </p:cNvPr>
          <p:cNvGrpSpPr/>
          <p:nvPr/>
        </p:nvGrpSpPr>
        <p:grpSpPr>
          <a:xfrm>
            <a:off x="0" y="0"/>
            <a:ext cx="12192000" cy="6857999"/>
            <a:chOff x="0" y="-99980"/>
            <a:chExt cx="12192000" cy="6857999"/>
          </a:xfrm>
        </p:grpSpPr>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9980"/>
              <a:ext cx="12192000" cy="6857999"/>
            </a:xfrm>
            <a:prstGeom prst="rect">
              <a:avLst/>
            </a:prstGeom>
            <a:solidFill>
              <a:schemeClr val="tx1">
                <a:lumMod val="95000"/>
                <a:lumOff val="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7675" indent="0" algn="r" rtl="1">
                <a:buNone/>
              </a:pPr>
              <a:endParaRPr lang="fa-IR" sz="36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a:p>
              <a:pPr marL="447675" indent="0" algn="ctr" rtl="1">
                <a:buNone/>
              </a:pPr>
              <a:r>
                <a:rPr lang="fa-IR" sz="36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بخش دوم</a:t>
              </a:r>
            </a:p>
            <a:p>
              <a:pPr marL="447675" indent="0" algn="ctr" rtl="1">
                <a:buNone/>
              </a:pPr>
              <a:endParaRPr lang="fa-IR" sz="36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a:p>
              <a:pPr marL="447675" indent="0" algn="ctr" rtl="1">
                <a:buNone/>
              </a:pPr>
              <a:r>
                <a:rPr lang="fa-IR" sz="36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معرفی گلوگاه های نهادی</a:t>
              </a:r>
            </a:p>
          </p:txBody>
        </p:sp>
        <p:pic>
          <p:nvPicPr>
            <p:cNvPr id="7" name="Picture 2" descr="‫اتاق بازرگانی، صنایع، معادن و کشاورزی تهران - ویکی‌پدیا، دانشنامهٔ آزاد‬‎">
              <a:extLst>
                <a:ext uri="{FF2B5EF4-FFF2-40B4-BE49-F238E27FC236}">
                  <a16:creationId xmlns:a16="http://schemas.microsoft.com/office/drawing/2014/main" id="{D5DCBB14-2CD6-E8D1-34B3-9F06DC0E4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08" y="74816"/>
              <a:ext cx="526843" cy="526843"/>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85608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BF8"/>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615878"/>
            <a:ext cx="12192000" cy="249076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10</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2F5597"/>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1. ساختار مالکیت دارایی های مولد </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2FF3CCB0-A5AF-3B0B-157A-60D62568BE70}"/>
              </a:ext>
            </a:extLst>
          </p:cNvPr>
          <p:cNvGrpSpPr/>
          <p:nvPr/>
        </p:nvGrpSpPr>
        <p:grpSpPr>
          <a:xfrm>
            <a:off x="11454971" y="3090298"/>
            <a:ext cx="737029" cy="3765212"/>
            <a:chOff x="11481043" y="3927912"/>
            <a:chExt cx="737029" cy="2927598"/>
          </a:xfrm>
          <a:solidFill>
            <a:srgbClr val="2F5597"/>
          </a:solidFill>
        </p:grpSpPr>
        <p:sp>
          <p:nvSpPr>
            <p:cNvPr id="26" name="Rectangle 25">
              <a:extLst>
                <a:ext uri="{FF2B5EF4-FFF2-40B4-BE49-F238E27FC236}">
                  <a16:creationId xmlns:a16="http://schemas.microsoft.com/office/drawing/2014/main" id="{48B6DFFE-7798-9248-EC6D-5128B4757563}"/>
                </a:ext>
              </a:extLst>
            </p:cNvPr>
            <p:cNvSpPr/>
            <p:nvPr/>
          </p:nvSpPr>
          <p:spPr>
            <a:xfrm>
              <a:off x="11481043" y="3927912"/>
              <a:ext cx="737029" cy="2927598"/>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7" name="TextBox 26">
              <a:extLst>
                <a:ext uri="{FF2B5EF4-FFF2-40B4-BE49-F238E27FC236}">
                  <a16:creationId xmlns:a16="http://schemas.microsoft.com/office/drawing/2014/main" id="{DF4655B8-8FF1-B7A3-7175-B0B1FFD335CF}"/>
                </a:ext>
              </a:extLst>
            </p:cNvPr>
            <p:cNvSpPr txBox="1"/>
            <p:nvPr/>
          </p:nvSpPr>
          <p:spPr>
            <a:xfrm rot="16200000">
              <a:off x="11011232" y="5183065"/>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اطلاعات پشتیبان</a:t>
              </a:r>
            </a:p>
          </p:txBody>
        </p:sp>
      </p:grpSp>
      <p:cxnSp>
        <p:nvCxnSpPr>
          <p:cNvPr id="3" name="Straight Connector 2">
            <a:extLst>
              <a:ext uri="{FF2B5EF4-FFF2-40B4-BE49-F238E27FC236}">
                <a16:creationId xmlns:a16="http://schemas.microsoft.com/office/drawing/2014/main" id="{D8412E4D-D7C5-272E-693A-1027BE6647BF}"/>
              </a:ext>
            </a:extLst>
          </p:cNvPr>
          <p:cNvCxnSpPr/>
          <p:nvPr/>
        </p:nvCxnSpPr>
        <p:spPr>
          <a:xfrm flipH="1" flipV="1">
            <a:off x="0" y="3098468"/>
            <a:ext cx="121920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C24229F5-3A39-3361-3067-054B613C6129}"/>
              </a:ext>
            </a:extLst>
          </p:cNvPr>
          <p:cNvGrpSpPr/>
          <p:nvPr/>
        </p:nvGrpSpPr>
        <p:grpSpPr>
          <a:xfrm>
            <a:off x="344795" y="3290500"/>
            <a:ext cx="10765381" cy="3305531"/>
            <a:chOff x="281583" y="765685"/>
            <a:chExt cx="10765381" cy="3305531"/>
          </a:xfrm>
        </p:grpSpPr>
        <p:grpSp>
          <p:nvGrpSpPr>
            <p:cNvPr id="6" name="Group 5">
              <a:extLst>
                <a:ext uri="{FF2B5EF4-FFF2-40B4-BE49-F238E27FC236}">
                  <a16:creationId xmlns:a16="http://schemas.microsoft.com/office/drawing/2014/main" id="{7271D280-1528-1093-428D-759D80E4AC46}"/>
                </a:ext>
              </a:extLst>
            </p:cNvPr>
            <p:cNvGrpSpPr/>
            <p:nvPr/>
          </p:nvGrpSpPr>
          <p:grpSpPr>
            <a:xfrm>
              <a:off x="281583" y="1096320"/>
              <a:ext cx="10765381" cy="2974896"/>
              <a:chOff x="144880" y="3553275"/>
              <a:chExt cx="12457632" cy="3337783"/>
            </a:xfrm>
          </p:grpSpPr>
          <p:pic>
            <p:nvPicPr>
              <p:cNvPr id="9" name="Picture 8">
                <a:extLst>
                  <a:ext uri="{FF2B5EF4-FFF2-40B4-BE49-F238E27FC236}">
                    <a16:creationId xmlns:a16="http://schemas.microsoft.com/office/drawing/2014/main" id="{0A8F0F48-6270-DA8C-BDF3-44CC8382A885}"/>
                  </a:ext>
                </a:extLst>
              </p:cNvPr>
              <p:cNvPicPr>
                <a:picLocks noChangeAspect="1"/>
              </p:cNvPicPr>
              <p:nvPr/>
            </p:nvPicPr>
            <p:blipFill>
              <a:blip r:embed="rId3"/>
              <a:stretch>
                <a:fillRect/>
              </a:stretch>
            </p:blipFill>
            <p:spPr>
              <a:xfrm>
                <a:off x="144880" y="3553275"/>
                <a:ext cx="12457632" cy="3337783"/>
              </a:xfrm>
              <a:prstGeom prst="rect">
                <a:avLst/>
              </a:prstGeom>
              <a:ln>
                <a:solidFill>
                  <a:schemeClr val="tx1">
                    <a:lumMod val="95000"/>
                    <a:lumOff val="5000"/>
                  </a:schemeClr>
                </a:solidFill>
              </a:ln>
            </p:spPr>
          </p:pic>
          <p:sp>
            <p:nvSpPr>
              <p:cNvPr id="10" name="TextBox 9">
                <a:extLst>
                  <a:ext uri="{FF2B5EF4-FFF2-40B4-BE49-F238E27FC236}">
                    <a16:creationId xmlns:a16="http://schemas.microsoft.com/office/drawing/2014/main" id="{0829466E-B2C3-F75F-46A3-0BEF97DC3CF6}"/>
                  </a:ext>
                </a:extLst>
              </p:cNvPr>
              <p:cNvSpPr txBox="1"/>
              <p:nvPr/>
            </p:nvSpPr>
            <p:spPr>
              <a:xfrm>
                <a:off x="5118572" y="6616320"/>
                <a:ext cx="7349458" cy="246221"/>
              </a:xfrm>
              <a:prstGeom prst="rect">
                <a:avLst/>
              </a:prstGeom>
              <a:noFill/>
            </p:spPr>
            <p:txBody>
              <a:bodyPr wrap="square">
                <a:spAutoFit/>
              </a:bodyPr>
              <a:lstStyle/>
              <a:p>
                <a:pPr algn="r"/>
                <a:r>
                  <a:rPr lang="fa-IR" sz="1000" dirty="0">
                    <a:solidFill>
                      <a:srgbClr val="534D8D"/>
                    </a:solidFill>
                    <a:cs typeface="B Yekan" panose="00000400000000000000" pitchFamily="2" charset="-78"/>
                  </a:rPr>
                  <a:t>ماخذ: بنیاد توسعه صنعتی محسن خلیلی (1404)، ساختار مالکیت شرکتها در اقتصاد ایران</a:t>
                </a:r>
                <a:endParaRPr lang="en-US" sz="1000" dirty="0">
                  <a:solidFill>
                    <a:srgbClr val="534D8D"/>
                  </a:solidFill>
                  <a:cs typeface="B Yekan" panose="00000400000000000000" pitchFamily="2" charset="-78"/>
                </a:endParaRPr>
              </a:p>
            </p:txBody>
          </p:sp>
        </p:grpSp>
        <p:sp>
          <p:nvSpPr>
            <p:cNvPr id="8" name="TextBox 7">
              <a:extLst>
                <a:ext uri="{FF2B5EF4-FFF2-40B4-BE49-F238E27FC236}">
                  <a16:creationId xmlns:a16="http://schemas.microsoft.com/office/drawing/2014/main" id="{810E243B-164C-ED80-5100-15319C4BF472}"/>
                </a:ext>
              </a:extLst>
            </p:cNvPr>
            <p:cNvSpPr txBox="1"/>
            <p:nvPr/>
          </p:nvSpPr>
          <p:spPr>
            <a:xfrm>
              <a:off x="2363303" y="765685"/>
              <a:ext cx="6192335" cy="276999"/>
            </a:xfrm>
            <a:prstGeom prst="rect">
              <a:avLst/>
            </a:prstGeom>
            <a:noFill/>
          </p:spPr>
          <p:txBody>
            <a:bodyPr wrap="square">
              <a:spAutoFit/>
            </a:bodyPr>
            <a:lstStyle/>
            <a:p>
              <a:pPr algn="ctr"/>
              <a:r>
                <a:rPr lang="fa-IR" sz="1200" dirty="0">
                  <a:solidFill>
                    <a:schemeClr val="tx1">
                      <a:lumMod val="95000"/>
                      <a:lumOff val="5000"/>
                    </a:schemeClr>
                  </a:solidFill>
                  <a:cs typeface="B Yekan" panose="00000400000000000000" pitchFamily="2" charset="-78"/>
                </a:rPr>
                <a:t>الگوی توزیع ارزش میان شرکتهای خصوصی و غیرخصوصی (دولتی و خصولتی) </a:t>
              </a:r>
              <a:endParaRPr lang="en-US" sz="1200" dirty="0">
                <a:solidFill>
                  <a:schemeClr val="tx1">
                    <a:lumMod val="95000"/>
                    <a:lumOff val="5000"/>
                  </a:schemeClr>
                </a:solidFill>
                <a:cs typeface="B Yekan" panose="00000400000000000000" pitchFamily="2" charset="-78"/>
              </a:endParaRPr>
            </a:p>
          </p:txBody>
        </p:sp>
      </p:grpSp>
      <p:sp>
        <p:nvSpPr>
          <p:cNvPr id="11" name="TextBox 10">
            <a:extLst>
              <a:ext uri="{FF2B5EF4-FFF2-40B4-BE49-F238E27FC236}">
                <a16:creationId xmlns:a16="http://schemas.microsoft.com/office/drawing/2014/main" id="{B23F6DD5-80FE-E3AC-E5D4-43CA3FBA1C97}"/>
              </a:ext>
            </a:extLst>
          </p:cNvPr>
          <p:cNvSpPr txBox="1"/>
          <p:nvPr/>
        </p:nvSpPr>
        <p:spPr>
          <a:xfrm>
            <a:off x="1126570" y="1191447"/>
            <a:ext cx="10238538" cy="1084015"/>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marL="342900" lvl="0" indent="-342900" algn="just" rtl="1">
              <a:lnSpc>
                <a:spcPct val="107000"/>
              </a:lnSpc>
              <a:spcAft>
                <a:spcPts val="800"/>
              </a:spcAft>
              <a:buFont typeface="Wingdings" panose="05000000000000000000" pitchFamily="2" charset="2"/>
              <a:buChar char=""/>
            </a:pP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میانگین ارزش هر شرکت غیرخصوصی</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بسیار بالاتر از خصوصی است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۲۲.۱۵</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میلیارد دلار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در </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مقابل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۱.۴</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میلیارد دلار)</a:t>
            </a:r>
            <a:endParaRPr lang="fa-IR" sz="1800" kern="0" dirty="0">
              <a:latin typeface="Times New Roman" panose="02020603050405020304" pitchFamily="18" charset="0"/>
              <a:ea typeface="Times New Roman" panose="02020603050405020304" pitchFamily="18" charset="0"/>
            </a:endParaRPr>
          </a:p>
          <a:p>
            <a:pPr lvl="0" algn="just" rtl="1">
              <a:lnSpc>
                <a:spcPct val="107000"/>
              </a:lnSpc>
              <a:spcAft>
                <a:spcPts val="800"/>
              </a:spcAft>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نتیجه: ستون فقرات ارزش شرکت‌های بزرگ کشور در اختیار بازیگران غیرخصوصی است که معمولاً در صنایع راهبردی (انرژی، فلزات اساسی، پتروشیمی، زیرساخت) فعال‌اند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fa-IR" b="0" dirty="0">
              <a:cs typeface="B Yekan" panose="00000400000000000000" pitchFamily="2" charset="-78"/>
            </a:endParaRPr>
          </a:p>
        </p:txBody>
      </p:sp>
    </p:spTree>
    <p:extLst>
      <p:ext uri="{BB962C8B-B14F-4D97-AF65-F5344CB8AC3E}">
        <p14:creationId xmlns:p14="http://schemas.microsoft.com/office/powerpoint/2010/main" val="31084237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3926544"/>
            <a:ext cx="12192000" cy="29314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11</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2F5597"/>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1. ساختار مالکیت دارایی های مولد </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6946920-C77C-5027-D4A6-9E335BC2CC96}"/>
              </a:ext>
            </a:extLst>
          </p:cNvPr>
          <p:cNvSpPr txBox="1"/>
          <p:nvPr/>
        </p:nvSpPr>
        <p:spPr>
          <a:xfrm>
            <a:off x="1012731" y="3535332"/>
            <a:ext cx="4470958" cy="261610"/>
          </a:xfrm>
          <a:prstGeom prst="rect">
            <a:avLst/>
          </a:prstGeom>
          <a:noFill/>
        </p:spPr>
        <p:txBody>
          <a:bodyPr wrap="square">
            <a:spAutoFit/>
          </a:bodyPr>
          <a:lstStyle/>
          <a:p>
            <a:pPr algn="r" rtl="1"/>
            <a:r>
              <a:rPr lang="fa-IR" sz="1100" dirty="0">
                <a:cs typeface="B Traffic" panose="00000400000000000000" pitchFamily="2" charset="-78"/>
              </a:rPr>
              <a:t>ماخذ: بنیاد توسعه صنعتی محسن خلیلی (1404)،‌ ساختار مالکیت شر‌کت‌ها در اقتصاد ایران</a:t>
            </a:r>
            <a:endParaRPr lang="en-US" sz="1100" dirty="0">
              <a:cs typeface="B Traffic" panose="00000400000000000000" pitchFamily="2" charset="-78"/>
            </a:endParaRPr>
          </a:p>
        </p:txBody>
      </p:sp>
      <p:graphicFrame>
        <p:nvGraphicFramePr>
          <p:cNvPr id="12" name="Chart 11">
            <a:extLst>
              <a:ext uri="{FF2B5EF4-FFF2-40B4-BE49-F238E27FC236}">
                <a16:creationId xmlns:a16="http://schemas.microsoft.com/office/drawing/2014/main" id="{AE91B297-1574-A9DA-5B24-3F90131DA286}"/>
              </a:ext>
            </a:extLst>
          </p:cNvPr>
          <p:cNvGraphicFramePr>
            <a:graphicFrameLocks/>
          </p:cNvGraphicFramePr>
          <p:nvPr/>
        </p:nvGraphicFramePr>
        <p:xfrm>
          <a:off x="529380" y="1222222"/>
          <a:ext cx="4895214" cy="232401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FF3F3A1B-AE0F-C487-8739-F0A23ADEF703}"/>
              </a:ext>
            </a:extLst>
          </p:cNvPr>
          <p:cNvSpPr txBox="1"/>
          <p:nvPr/>
        </p:nvSpPr>
        <p:spPr>
          <a:xfrm>
            <a:off x="529379" y="920795"/>
            <a:ext cx="4895214" cy="276999"/>
          </a:xfrm>
          <a:prstGeom prst="rect">
            <a:avLst/>
          </a:prstGeom>
          <a:noFill/>
        </p:spPr>
        <p:txBody>
          <a:bodyPr wrap="square">
            <a:spAutoFit/>
          </a:bodyPr>
          <a:lstStyle/>
          <a:p>
            <a:pPr algn="ctr" rtl="1"/>
            <a:r>
              <a:rPr lang="fa-IR" sz="1200" dirty="0">
                <a:cs typeface="B Traffic" panose="00000400000000000000" pitchFamily="2" charset="-78"/>
              </a:rPr>
              <a:t>جایگاه بخش خصوصی و غیرخصوصی از منظر سهم از تعداد و ارزش شرکتهای تحت تملک</a:t>
            </a:r>
            <a:endParaRPr lang="en-US" sz="1200" dirty="0">
              <a:cs typeface="B Traffic" panose="00000400000000000000" pitchFamily="2" charset="-78"/>
            </a:endParaRPr>
          </a:p>
        </p:txBody>
      </p:sp>
      <p:sp>
        <p:nvSpPr>
          <p:cNvPr id="23" name="TextBox 22">
            <a:extLst>
              <a:ext uri="{FF2B5EF4-FFF2-40B4-BE49-F238E27FC236}">
                <a16:creationId xmlns:a16="http://schemas.microsoft.com/office/drawing/2014/main" id="{C6DB88DE-9D62-4A28-1059-E9F7CB0304FD}"/>
              </a:ext>
            </a:extLst>
          </p:cNvPr>
          <p:cNvSpPr txBox="1"/>
          <p:nvPr/>
        </p:nvSpPr>
        <p:spPr>
          <a:xfrm>
            <a:off x="5661499" y="1490008"/>
            <a:ext cx="6085859" cy="1015663"/>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marL="342900" indent="-342900" algn="r" rtl="1">
              <a:buFont typeface="Wingdings" panose="05000000000000000000" pitchFamily="2" charset="2"/>
              <a:buChar char="§"/>
            </a:pPr>
            <a:r>
              <a:rPr lang="fa-IR" sz="2000" b="1" dirty="0"/>
              <a:t>۹۵٪ تعداد شرکت‌های تحت تملک</a:t>
            </a:r>
            <a:r>
              <a:rPr lang="fa-IR" sz="2000" dirty="0"/>
              <a:t> خصوصی‌اند، ولی سهمشان از ارزش فقط ۱۱.۱٪ است: این یعنی اکثریت عددی، اما اقلیت در ارزش.</a:t>
            </a:r>
          </a:p>
        </p:txBody>
      </p:sp>
      <p:grpSp>
        <p:nvGrpSpPr>
          <p:cNvPr id="25" name="Group 24">
            <a:extLst>
              <a:ext uri="{FF2B5EF4-FFF2-40B4-BE49-F238E27FC236}">
                <a16:creationId xmlns:a16="http://schemas.microsoft.com/office/drawing/2014/main" id="{2FF3CCB0-A5AF-3B0B-157A-60D62568BE70}"/>
              </a:ext>
            </a:extLst>
          </p:cNvPr>
          <p:cNvGrpSpPr/>
          <p:nvPr/>
        </p:nvGrpSpPr>
        <p:grpSpPr>
          <a:xfrm>
            <a:off x="11454971" y="3924052"/>
            <a:ext cx="737029" cy="2931457"/>
            <a:chOff x="11481043" y="3927912"/>
            <a:chExt cx="737029" cy="2927598"/>
          </a:xfrm>
          <a:solidFill>
            <a:srgbClr val="2F5597"/>
          </a:solidFill>
        </p:grpSpPr>
        <p:sp>
          <p:nvSpPr>
            <p:cNvPr id="26" name="Rectangle 25">
              <a:extLst>
                <a:ext uri="{FF2B5EF4-FFF2-40B4-BE49-F238E27FC236}">
                  <a16:creationId xmlns:a16="http://schemas.microsoft.com/office/drawing/2014/main" id="{48B6DFFE-7798-9248-EC6D-5128B4757563}"/>
                </a:ext>
              </a:extLst>
            </p:cNvPr>
            <p:cNvSpPr/>
            <p:nvPr/>
          </p:nvSpPr>
          <p:spPr>
            <a:xfrm>
              <a:off x="11481043" y="3927912"/>
              <a:ext cx="737029" cy="2927598"/>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7" name="TextBox 26">
              <a:extLst>
                <a:ext uri="{FF2B5EF4-FFF2-40B4-BE49-F238E27FC236}">
                  <a16:creationId xmlns:a16="http://schemas.microsoft.com/office/drawing/2014/main" id="{DF4655B8-8FF1-B7A3-7175-B0B1FFD335CF}"/>
                </a:ext>
              </a:extLst>
            </p:cNvPr>
            <p:cNvSpPr txBox="1"/>
            <p:nvPr/>
          </p:nvSpPr>
          <p:spPr>
            <a:xfrm rot="16200000">
              <a:off x="11011232" y="5183065"/>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تبعات اسنپ بک</a:t>
              </a:r>
            </a:p>
          </p:txBody>
        </p:sp>
      </p:grpSp>
      <p:sp>
        <p:nvSpPr>
          <p:cNvPr id="5" name="TextBox 4">
            <a:extLst>
              <a:ext uri="{FF2B5EF4-FFF2-40B4-BE49-F238E27FC236}">
                <a16:creationId xmlns:a16="http://schemas.microsoft.com/office/drawing/2014/main" id="{1B288294-8109-C5E8-2B0A-206A7F4F2937}"/>
              </a:ext>
            </a:extLst>
          </p:cNvPr>
          <p:cNvSpPr txBox="1"/>
          <p:nvPr/>
        </p:nvSpPr>
        <p:spPr>
          <a:xfrm>
            <a:off x="529379" y="4520663"/>
            <a:ext cx="10773337" cy="1631216"/>
          </a:xfrm>
          <a:prstGeom prst="rect">
            <a:avLst/>
          </a:prstGeom>
          <a:noFill/>
        </p:spPr>
        <p:txBody>
          <a:bodyPr wrap="square">
            <a:spAutoFit/>
          </a:bodyPr>
          <a:lstStyle/>
          <a:p>
            <a:pPr algn="just" rtl="1"/>
            <a:r>
              <a:rPr lang="fa-IR" sz="2000" b="1" dirty="0">
                <a:solidFill>
                  <a:srgbClr val="181D4A"/>
                </a:solidFill>
                <a:latin typeface="Arial" panose="020B0604020202020204" pitchFamily="34" charset="0"/>
                <a:ea typeface="Calibri" panose="020F0502020204030204" pitchFamily="34" charset="0"/>
                <a:cs typeface="B Nazanin" panose="00000400000000000000" pitchFamily="2" charset="-78"/>
              </a:rPr>
              <a:t>تبعات اسنپ‌بک: بخش خصوصی ممکن است از تحریم مستقیم در فهرست اولیه مصون بماند، اما:</a:t>
            </a:r>
          </a:p>
          <a:p>
            <a:pPr algn="just" rtl="1"/>
            <a:endParaRPr lang="fa-IR" sz="2000" b="1" dirty="0">
              <a:solidFill>
                <a:srgbClr val="181D4A"/>
              </a:solidFill>
              <a:latin typeface="Arial" panose="020B0604020202020204" pitchFamily="34" charset="0"/>
              <a:ea typeface="Calibri" panose="020F0502020204030204" pitchFamily="34" charset="0"/>
              <a:cs typeface="B Nazanin" panose="00000400000000000000" pitchFamily="2" charset="-78"/>
            </a:endParaRPr>
          </a:p>
          <a:p>
            <a:pPr marL="534988" indent="-342900" algn="just" rtl="1">
              <a:buFont typeface="Wingdings" panose="05000000000000000000" pitchFamily="2" charset="2"/>
              <a:buChar char="§"/>
            </a:pPr>
            <a:r>
              <a:rPr lang="fa-IR" sz="2000" b="1" dirty="0">
                <a:solidFill>
                  <a:srgbClr val="181D4A"/>
                </a:solidFill>
                <a:latin typeface="Arial" panose="020B0604020202020204" pitchFamily="34" charset="0"/>
                <a:ea typeface="Calibri" panose="020F0502020204030204" pitchFamily="34" charset="0"/>
                <a:cs typeface="B Nazanin" panose="00000400000000000000" pitchFamily="2" charset="-78"/>
              </a:rPr>
              <a:t>به شدت از اختلال زنجیره تأمین و هزینه‌های مبادله آسیب می‌بیند (مواد اولیه، قطعات).</a:t>
            </a:r>
          </a:p>
          <a:p>
            <a:pPr marL="534988" indent="-342900" algn="just" rtl="1">
              <a:buFont typeface="Wingdings" panose="05000000000000000000" pitchFamily="2" charset="2"/>
              <a:buChar char="§"/>
            </a:pPr>
            <a:r>
              <a:rPr lang="fa-IR" sz="2000" b="1" dirty="0">
                <a:solidFill>
                  <a:srgbClr val="181D4A"/>
                </a:solidFill>
                <a:latin typeface="Arial" panose="020B0604020202020204" pitchFamily="34" charset="0"/>
                <a:ea typeface="Calibri" panose="020F0502020204030204" pitchFamily="34" charset="0"/>
                <a:cs typeface="B Nazanin" panose="00000400000000000000" pitchFamily="2" charset="-78"/>
              </a:rPr>
              <a:t>فشار ارزی و افزایش نرخ ارز، سرمایه در گردش را مختل می‌کند.</a:t>
            </a:r>
          </a:p>
          <a:p>
            <a:pPr marL="534988" indent="-342900" algn="just" rtl="1">
              <a:buFont typeface="Wingdings" panose="05000000000000000000" pitchFamily="2" charset="2"/>
              <a:buChar char="§"/>
            </a:pPr>
            <a:r>
              <a:rPr lang="fa-IR" sz="2000" b="1" dirty="0">
                <a:solidFill>
                  <a:srgbClr val="181D4A"/>
                </a:solidFill>
                <a:latin typeface="Arial" panose="020B0604020202020204" pitchFamily="34" charset="0"/>
                <a:ea typeface="Calibri" panose="020F0502020204030204" pitchFamily="34" charset="0"/>
                <a:cs typeface="B Nazanin" panose="00000400000000000000" pitchFamily="2" charset="-78"/>
              </a:rPr>
              <a:t>کاهش تقاضا به دلیل رکود ناشی از تحریم‌ها روی فروششان اثر می‌گذارد.</a:t>
            </a:r>
          </a:p>
        </p:txBody>
      </p:sp>
    </p:spTree>
    <p:extLst>
      <p:ext uri="{BB962C8B-B14F-4D97-AF65-F5344CB8AC3E}">
        <p14:creationId xmlns:p14="http://schemas.microsoft.com/office/powerpoint/2010/main" val="19054228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3926544"/>
            <a:ext cx="12192000" cy="29314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12</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2F5597"/>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1. ساختار مالکیت دارایی های مولد </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5F7EC65-2E18-BE8C-2A2B-679397022A8C}"/>
              </a:ext>
            </a:extLst>
          </p:cNvPr>
          <p:cNvSpPr txBox="1"/>
          <p:nvPr/>
        </p:nvSpPr>
        <p:spPr>
          <a:xfrm>
            <a:off x="1328637" y="641203"/>
            <a:ext cx="10863363" cy="375487"/>
          </a:xfrm>
          <a:prstGeom prst="rect">
            <a:avLst/>
          </a:prstGeom>
          <a:noFill/>
        </p:spPr>
        <p:txBody>
          <a:bodyPr wrap="square">
            <a:spAutoFit/>
          </a:bodyPr>
          <a:lstStyle/>
          <a:p>
            <a:pPr marL="444500" indent="0" algn="r" rtl="1">
              <a:lnSpc>
                <a:spcPct val="115000"/>
              </a:lnSpc>
              <a:buNone/>
            </a:pPr>
            <a:r>
              <a:rPr lang="fa-IR" sz="1600" kern="100" dirty="0">
                <a:solidFill>
                  <a:srgbClr val="2F5597"/>
                </a:solidFill>
                <a:latin typeface="Calibri" panose="020F0502020204030204" pitchFamily="34" charset="0"/>
                <a:cs typeface="B Yekan" panose="00000400000000000000" pitchFamily="2" charset="-78"/>
              </a:rPr>
              <a:t>اثرات کلان هم پوشان</a:t>
            </a:r>
          </a:p>
        </p:txBody>
      </p:sp>
      <p:sp>
        <p:nvSpPr>
          <p:cNvPr id="23" name="TextBox 22">
            <a:extLst>
              <a:ext uri="{FF2B5EF4-FFF2-40B4-BE49-F238E27FC236}">
                <a16:creationId xmlns:a16="http://schemas.microsoft.com/office/drawing/2014/main" id="{C6DB88DE-9D62-4A28-1059-E9F7CB0304FD}"/>
              </a:ext>
            </a:extLst>
          </p:cNvPr>
          <p:cNvSpPr txBox="1"/>
          <p:nvPr/>
        </p:nvSpPr>
        <p:spPr>
          <a:xfrm>
            <a:off x="389107" y="1490008"/>
            <a:ext cx="11358252" cy="1477328"/>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algn="just" rtl="1"/>
            <a:r>
              <a:rPr lang="fa-IR" sz="1800" dirty="0"/>
              <a:t>وقتی 89٪ ارزش در معرض مستقیم تحریم است، حتی فعالیت ۹۵٪ شرکت‌های خصوصی کوچک هم بدون دسترسی به تأمین و بازار صادراتی مختل می‌شود. بنابراین:</a:t>
            </a:r>
          </a:p>
          <a:p>
            <a:pPr marL="622300" indent="-349250" algn="just" rtl="1">
              <a:buFont typeface="Wingdings" panose="05000000000000000000" pitchFamily="2" charset="2"/>
              <a:buChar char="§"/>
            </a:pPr>
            <a:r>
              <a:rPr lang="fa-IR" sz="1800" b="1" dirty="0"/>
              <a:t>شوک اول:</a:t>
            </a:r>
            <a:r>
              <a:rPr lang="fa-IR" sz="1800" dirty="0"/>
              <a:t> سقوط درآمد ارزی : کسری بودجه و فشار تورمی.</a:t>
            </a:r>
          </a:p>
          <a:p>
            <a:pPr marL="622300" indent="-349250" algn="just" rtl="1">
              <a:buFont typeface="Wingdings" panose="05000000000000000000" pitchFamily="2" charset="2"/>
              <a:buChar char="§"/>
            </a:pPr>
            <a:r>
              <a:rPr lang="fa-IR" sz="1800" b="1" dirty="0"/>
              <a:t>شوک دوم:</a:t>
            </a:r>
            <a:r>
              <a:rPr lang="fa-IR" sz="1800" dirty="0"/>
              <a:t> افزایش هزینه مبادله خارجی برای همه، حتی بخش خصوصی کوچک.</a:t>
            </a:r>
          </a:p>
          <a:p>
            <a:pPr marL="622300" indent="-349250" algn="just" rtl="1">
              <a:buFont typeface="Wingdings" panose="05000000000000000000" pitchFamily="2" charset="2"/>
              <a:buChar char="§"/>
            </a:pPr>
            <a:r>
              <a:rPr lang="fa-IR" sz="1800" b="1" dirty="0"/>
              <a:t>شوک سوم:</a:t>
            </a:r>
            <a:r>
              <a:rPr lang="fa-IR" sz="1800" dirty="0"/>
              <a:t> کاهش سرمایه‌گذاری به دلیل نااطمینانی و محدودیت اعتبارات بین‌المللی.</a:t>
            </a:r>
          </a:p>
        </p:txBody>
      </p:sp>
      <p:grpSp>
        <p:nvGrpSpPr>
          <p:cNvPr id="25" name="Group 24">
            <a:extLst>
              <a:ext uri="{FF2B5EF4-FFF2-40B4-BE49-F238E27FC236}">
                <a16:creationId xmlns:a16="http://schemas.microsoft.com/office/drawing/2014/main" id="{2FF3CCB0-A5AF-3B0B-157A-60D62568BE70}"/>
              </a:ext>
            </a:extLst>
          </p:cNvPr>
          <p:cNvGrpSpPr/>
          <p:nvPr/>
        </p:nvGrpSpPr>
        <p:grpSpPr>
          <a:xfrm>
            <a:off x="11454971" y="3924052"/>
            <a:ext cx="737029" cy="2931457"/>
            <a:chOff x="11481043" y="3927912"/>
            <a:chExt cx="737029" cy="2927598"/>
          </a:xfrm>
          <a:solidFill>
            <a:srgbClr val="2F5597"/>
          </a:solidFill>
        </p:grpSpPr>
        <p:sp>
          <p:nvSpPr>
            <p:cNvPr id="26" name="Rectangle 25">
              <a:extLst>
                <a:ext uri="{FF2B5EF4-FFF2-40B4-BE49-F238E27FC236}">
                  <a16:creationId xmlns:a16="http://schemas.microsoft.com/office/drawing/2014/main" id="{48B6DFFE-7798-9248-EC6D-5128B4757563}"/>
                </a:ext>
              </a:extLst>
            </p:cNvPr>
            <p:cNvSpPr/>
            <p:nvPr/>
          </p:nvSpPr>
          <p:spPr>
            <a:xfrm>
              <a:off x="11481043" y="3927912"/>
              <a:ext cx="737029" cy="2927598"/>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7" name="TextBox 26">
              <a:extLst>
                <a:ext uri="{FF2B5EF4-FFF2-40B4-BE49-F238E27FC236}">
                  <a16:creationId xmlns:a16="http://schemas.microsoft.com/office/drawing/2014/main" id="{DF4655B8-8FF1-B7A3-7175-B0B1FFD335CF}"/>
                </a:ext>
              </a:extLst>
            </p:cNvPr>
            <p:cNvSpPr txBox="1"/>
            <p:nvPr/>
          </p:nvSpPr>
          <p:spPr>
            <a:xfrm rot="16200000">
              <a:off x="11011232" y="5183065"/>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تبعات اسنپ بک</a:t>
              </a:r>
            </a:p>
          </p:txBody>
        </p:sp>
      </p:grpSp>
      <p:sp>
        <p:nvSpPr>
          <p:cNvPr id="5" name="TextBox 4">
            <a:extLst>
              <a:ext uri="{FF2B5EF4-FFF2-40B4-BE49-F238E27FC236}">
                <a16:creationId xmlns:a16="http://schemas.microsoft.com/office/drawing/2014/main" id="{1B288294-8109-C5E8-2B0A-206A7F4F2937}"/>
              </a:ext>
            </a:extLst>
          </p:cNvPr>
          <p:cNvSpPr txBox="1"/>
          <p:nvPr/>
        </p:nvSpPr>
        <p:spPr>
          <a:xfrm>
            <a:off x="529379" y="4520663"/>
            <a:ext cx="10773337" cy="1323439"/>
          </a:xfrm>
          <a:prstGeom prst="rect">
            <a:avLst/>
          </a:prstGeom>
          <a:noFill/>
        </p:spPr>
        <p:txBody>
          <a:bodyPr wrap="square">
            <a:spAutoFit/>
          </a:bodyPr>
          <a:lstStyle/>
          <a:p>
            <a:pPr algn="just" rtl="1"/>
            <a:r>
              <a:rPr lang="fa-IR" sz="2000" b="1" dirty="0">
                <a:cs typeface="B Nazanin" panose="00000400000000000000" pitchFamily="2" charset="-78"/>
              </a:rPr>
              <a:t>پیش‌بینی روند:</a:t>
            </a:r>
          </a:p>
          <a:p>
            <a:pPr marL="622300" indent="-342900" algn="just" rtl="1">
              <a:buFont typeface="Wingdings" panose="05000000000000000000" pitchFamily="2" charset="2"/>
              <a:buChar char="§"/>
            </a:pPr>
            <a:r>
              <a:rPr lang="fa-IR" sz="2000" b="1" dirty="0">
                <a:cs typeface="B Nazanin" panose="00000400000000000000" pitchFamily="2" charset="-78"/>
              </a:rPr>
              <a:t>کوتاه‌مدت:</a:t>
            </a:r>
            <a:r>
              <a:rPr lang="fa-IR" sz="2000" dirty="0">
                <a:cs typeface="B Nazanin" panose="00000400000000000000" pitchFamily="2" charset="-78"/>
              </a:rPr>
              <a:t> جهش نرخ ارز، فشار نقدینگی و کاهش رشد </a:t>
            </a:r>
          </a:p>
          <a:p>
            <a:pPr marL="622300" indent="-342900" algn="just" rtl="1">
              <a:buFont typeface="Wingdings" panose="05000000000000000000" pitchFamily="2" charset="2"/>
              <a:buChar char="§"/>
            </a:pPr>
            <a:r>
              <a:rPr lang="fa-IR" sz="2000" b="1" dirty="0">
                <a:cs typeface="B Nazanin" panose="00000400000000000000" pitchFamily="2" charset="-78"/>
              </a:rPr>
              <a:t>میان‌مدت:</a:t>
            </a:r>
            <a:r>
              <a:rPr lang="fa-IR" sz="2000" dirty="0">
                <a:cs typeface="B Nazanin" panose="00000400000000000000" pitchFamily="2" charset="-78"/>
              </a:rPr>
              <a:t> بازتوزیع فعالیت‌ها به سمت بخش خصوصی کوچک‌تر</a:t>
            </a:r>
          </a:p>
          <a:p>
            <a:pPr marL="622300" indent="-342900" algn="just" rtl="1">
              <a:buFont typeface="Wingdings" panose="05000000000000000000" pitchFamily="2" charset="2"/>
              <a:buChar char="§"/>
            </a:pPr>
            <a:r>
              <a:rPr lang="fa-IR" sz="2000" b="1" dirty="0">
                <a:cs typeface="B Nazanin" panose="00000400000000000000" pitchFamily="2" charset="-78"/>
              </a:rPr>
              <a:t>بلندمدت:</a:t>
            </a:r>
            <a:r>
              <a:rPr lang="fa-IR" sz="2000" dirty="0">
                <a:cs typeface="B Nazanin" panose="00000400000000000000" pitchFamily="2" charset="-78"/>
              </a:rPr>
              <a:t> فرسایش سرمایه صنعتی و کاهش توان رقابتی</a:t>
            </a:r>
          </a:p>
        </p:txBody>
      </p:sp>
    </p:spTree>
    <p:extLst>
      <p:ext uri="{BB962C8B-B14F-4D97-AF65-F5344CB8AC3E}">
        <p14:creationId xmlns:p14="http://schemas.microsoft.com/office/powerpoint/2010/main" val="39396260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3804670"/>
            <a:ext cx="12192000" cy="30533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13</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149C8C"/>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2. ساختار مالکیت بازار سرمایه</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cxnSp>
        <p:nvCxnSpPr>
          <p:cNvPr id="17" name="Straight Connector 16">
            <a:extLst>
              <a:ext uri="{FF2B5EF4-FFF2-40B4-BE49-F238E27FC236}">
                <a16:creationId xmlns:a16="http://schemas.microsoft.com/office/drawing/2014/main" id="{BF07CCB1-53E4-15E5-90E4-05CB53B26898}"/>
              </a:ext>
            </a:extLst>
          </p:cNvPr>
          <p:cNvCxnSpPr/>
          <p:nvPr/>
        </p:nvCxnSpPr>
        <p:spPr>
          <a:xfrm flipH="1" flipV="1">
            <a:off x="0" y="3804672"/>
            <a:ext cx="121920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6946920-C77C-5027-D4A6-9E335BC2CC96}"/>
              </a:ext>
            </a:extLst>
          </p:cNvPr>
          <p:cNvSpPr txBox="1"/>
          <p:nvPr/>
        </p:nvSpPr>
        <p:spPr>
          <a:xfrm>
            <a:off x="6979801" y="6615380"/>
            <a:ext cx="4470958" cy="261610"/>
          </a:xfrm>
          <a:prstGeom prst="rect">
            <a:avLst/>
          </a:prstGeom>
          <a:noFill/>
        </p:spPr>
        <p:txBody>
          <a:bodyPr wrap="square">
            <a:spAutoFit/>
          </a:bodyPr>
          <a:lstStyle/>
          <a:p>
            <a:pPr algn="r" rtl="1"/>
            <a:r>
              <a:rPr lang="fa-IR" sz="1100" dirty="0">
                <a:cs typeface="B Traffic" panose="00000400000000000000" pitchFamily="2" charset="-78"/>
              </a:rPr>
              <a:t>ماخذ: بانک مرکزی ج. ا. ایران (1404)</a:t>
            </a:r>
            <a:endParaRPr lang="en-US" sz="1100" dirty="0">
              <a:cs typeface="B Traffic" panose="00000400000000000000" pitchFamily="2" charset="-78"/>
            </a:endParaRPr>
          </a:p>
        </p:txBody>
      </p:sp>
      <p:graphicFrame>
        <p:nvGraphicFramePr>
          <p:cNvPr id="5" name="Chart 4">
            <a:extLst>
              <a:ext uri="{FF2B5EF4-FFF2-40B4-BE49-F238E27FC236}">
                <a16:creationId xmlns:a16="http://schemas.microsoft.com/office/drawing/2014/main" id="{F7C58A3A-F429-17E3-1AAE-2677D6315409}"/>
              </a:ext>
            </a:extLst>
          </p:cNvPr>
          <p:cNvGraphicFramePr>
            <a:graphicFrameLocks/>
          </p:cNvGraphicFramePr>
          <p:nvPr>
            <p:extLst>
              <p:ext uri="{D42A27DB-BD31-4B8C-83A1-F6EECF244321}">
                <p14:modId xmlns:p14="http://schemas.microsoft.com/office/powerpoint/2010/main" val="4027954153"/>
              </p:ext>
            </p:extLst>
          </p:nvPr>
        </p:nvGraphicFramePr>
        <p:xfrm>
          <a:off x="394236" y="674005"/>
          <a:ext cx="4615509" cy="2719764"/>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a:extLst>
              <a:ext uri="{FF2B5EF4-FFF2-40B4-BE49-F238E27FC236}">
                <a16:creationId xmlns:a16="http://schemas.microsoft.com/office/drawing/2014/main" id="{842C03F7-FADB-2CBE-0C26-DBD015796A4D}"/>
              </a:ext>
            </a:extLst>
          </p:cNvPr>
          <p:cNvGrpSpPr/>
          <p:nvPr/>
        </p:nvGrpSpPr>
        <p:grpSpPr>
          <a:xfrm>
            <a:off x="11454971" y="3804672"/>
            <a:ext cx="737029" cy="3062812"/>
            <a:chOff x="11481043" y="3927912"/>
            <a:chExt cx="737029" cy="2927598"/>
          </a:xfrm>
          <a:solidFill>
            <a:srgbClr val="149C8C"/>
          </a:solidFill>
        </p:grpSpPr>
        <p:sp>
          <p:nvSpPr>
            <p:cNvPr id="15" name="Rectangle 14">
              <a:extLst>
                <a:ext uri="{FF2B5EF4-FFF2-40B4-BE49-F238E27FC236}">
                  <a16:creationId xmlns:a16="http://schemas.microsoft.com/office/drawing/2014/main" id="{014F8AD2-E8A5-833C-5ACD-A7356FE7BA8A}"/>
                </a:ext>
              </a:extLst>
            </p:cNvPr>
            <p:cNvSpPr/>
            <p:nvPr/>
          </p:nvSpPr>
          <p:spPr>
            <a:xfrm>
              <a:off x="11481043" y="3927912"/>
              <a:ext cx="737029" cy="2927598"/>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1" name="TextBox 20">
              <a:extLst>
                <a:ext uri="{FF2B5EF4-FFF2-40B4-BE49-F238E27FC236}">
                  <a16:creationId xmlns:a16="http://schemas.microsoft.com/office/drawing/2014/main" id="{EBDF828F-1F7D-8B06-B43B-DA0D53100929}"/>
                </a:ext>
              </a:extLst>
            </p:cNvPr>
            <p:cNvSpPr txBox="1"/>
            <p:nvPr/>
          </p:nvSpPr>
          <p:spPr>
            <a:xfrm rot="16200000">
              <a:off x="11011232" y="5172388"/>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تبعات اسنپ بک</a:t>
              </a:r>
            </a:p>
          </p:txBody>
        </p:sp>
      </p:grpSp>
      <p:sp>
        <p:nvSpPr>
          <p:cNvPr id="3" name="TextBox 2">
            <a:extLst>
              <a:ext uri="{FF2B5EF4-FFF2-40B4-BE49-F238E27FC236}">
                <a16:creationId xmlns:a16="http://schemas.microsoft.com/office/drawing/2014/main" id="{196B2B7E-F104-E5B9-2685-8FE92920D18A}"/>
              </a:ext>
            </a:extLst>
          </p:cNvPr>
          <p:cNvSpPr txBox="1"/>
          <p:nvPr/>
        </p:nvSpPr>
        <p:spPr>
          <a:xfrm>
            <a:off x="808427" y="3460720"/>
            <a:ext cx="3432833" cy="276999"/>
          </a:xfrm>
          <a:prstGeom prst="rect">
            <a:avLst/>
          </a:prstGeom>
          <a:noFill/>
        </p:spPr>
        <p:txBody>
          <a:bodyPr wrap="square">
            <a:spAutoFit/>
          </a:bodyPr>
          <a:lstStyle/>
          <a:p>
            <a:pPr algn="ctr"/>
            <a:r>
              <a:rPr kumimoji="0" lang="fa-IR" altLang="en-US" sz="1200" i="0" u="none" strike="noStrike" cap="none" normalizeH="0" baseline="0" dirty="0">
                <a:ln>
                  <a:noFill/>
                </a:ln>
                <a:solidFill>
                  <a:schemeClr val="tx1"/>
                </a:solidFill>
                <a:effectLst/>
                <a:latin typeface="Arial" panose="020B0604020202020204" pitchFamily="34" charset="0"/>
                <a:cs typeface="B Yekan" panose="00000400000000000000" pitchFamily="2" charset="-78"/>
              </a:rPr>
              <a:t>سهم بخش های مختلف از شرکتهای بورسی </a:t>
            </a:r>
            <a:endParaRPr lang="en-US" sz="1200" dirty="0"/>
          </a:p>
        </p:txBody>
      </p:sp>
      <p:sp>
        <p:nvSpPr>
          <p:cNvPr id="10" name="TextBox 9">
            <a:extLst>
              <a:ext uri="{FF2B5EF4-FFF2-40B4-BE49-F238E27FC236}">
                <a16:creationId xmlns:a16="http://schemas.microsoft.com/office/drawing/2014/main" id="{67AF5F21-3E55-3251-17BB-D9CE9BD3C67D}"/>
              </a:ext>
            </a:extLst>
          </p:cNvPr>
          <p:cNvSpPr txBox="1"/>
          <p:nvPr/>
        </p:nvSpPr>
        <p:spPr>
          <a:xfrm>
            <a:off x="5555702" y="1638949"/>
            <a:ext cx="6113834" cy="369332"/>
          </a:xfrm>
          <a:prstGeom prst="rect">
            <a:avLst/>
          </a:prstGeom>
          <a:noFill/>
        </p:spPr>
        <p:txBody>
          <a:bodyPr wrap="square">
            <a:spAutoFit/>
          </a:bodyPr>
          <a:lstStyle/>
          <a:p>
            <a:pPr algn="r" rtl="1"/>
            <a:r>
              <a:rPr lang="fa-IR" b="1" dirty="0">
                <a:solidFill>
                  <a:schemeClr val="tx1">
                    <a:lumMod val="95000"/>
                    <a:lumOff val="5000"/>
                  </a:schemeClr>
                </a:solidFill>
                <a:cs typeface="B Nazanin" panose="00000400000000000000" pitchFamily="2" charset="-78"/>
              </a:rPr>
              <a:t>شدت اصابت اولیه تحریم‌ها به صنایع راهبردی</a:t>
            </a:r>
            <a:endParaRPr lang="en-US" b="1" dirty="0">
              <a:solidFill>
                <a:schemeClr val="tx1">
                  <a:lumMod val="95000"/>
                  <a:lumOff val="5000"/>
                </a:schemeClr>
              </a:solidFill>
              <a:cs typeface="B Nazanin" panose="00000400000000000000" pitchFamily="2" charset="-78"/>
            </a:endParaRPr>
          </a:p>
        </p:txBody>
      </p:sp>
      <p:sp>
        <p:nvSpPr>
          <p:cNvPr id="33" name="TextBox 32">
            <a:extLst>
              <a:ext uri="{FF2B5EF4-FFF2-40B4-BE49-F238E27FC236}">
                <a16:creationId xmlns:a16="http://schemas.microsoft.com/office/drawing/2014/main" id="{03F565DD-1A41-7F3A-FCA2-4F765E7AB0B9}"/>
              </a:ext>
            </a:extLst>
          </p:cNvPr>
          <p:cNvSpPr txBox="1"/>
          <p:nvPr/>
        </p:nvSpPr>
        <p:spPr>
          <a:xfrm>
            <a:off x="4839290" y="1975772"/>
            <a:ext cx="6544283" cy="1676741"/>
          </a:xfrm>
          <a:prstGeom prst="rect">
            <a:avLst/>
          </a:prstGeom>
          <a:noFill/>
        </p:spPr>
        <p:txBody>
          <a:bodyPr wrap="square">
            <a:spAutoFit/>
          </a:bodyPr>
          <a:lstStyle/>
          <a:p>
            <a:pPr marL="342900" lvl="0" indent="-342900" algn="just" rtl="1">
              <a:lnSpc>
                <a:spcPct val="107000"/>
              </a:lnSpc>
              <a:spcAft>
                <a:spcPts val="800"/>
              </a:spcAft>
              <a:buFont typeface="Wingdings" panose="05000000000000000000" pitchFamily="2" charset="2"/>
              <a:buChar char=""/>
            </a:pPr>
            <a:r>
              <a:rPr lang="ar-SA" sz="1800" kern="0" dirty="0">
                <a:effectLst/>
                <a:latin typeface="Calibri" panose="020F0502020204030204" pitchFamily="34" charset="0"/>
                <a:ea typeface="Times New Roman" panose="02020603050405020304" pitchFamily="18" charset="0"/>
                <a:cs typeface="B Nazanin" panose="00000400000000000000" pitchFamily="2" charset="-78"/>
              </a:rPr>
              <a:t>بخش عمده ارزش بازار و تولید صنعتی ـ به‌ویژه شرکت‌های بزرگ معدنی، فولادی، پتروشیمی و انرژی ـ در اختیار بازیگران عمومی و شبه‌دولتی است</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p>
          <a:p>
            <a:pPr marL="342900" lvl="0" indent="-342900" algn="just"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اسنپ‌بک به‌صورت مستقیم این گروه‌ها را هدف می‌گیرد (از طریق تحریم بخشی و تحریم اشخاص حقوقی)، که می‌تواند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بخش بزرگی از صادرات صنعتی و معدنی کشور را قفل کند</a:t>
            </a:r>
            <a:r>
              <a:rPr lang="fa-IR" sz="1800" kern="0" dirty="0">
                <a:effectLst/>
                <a:ea typeface="Times New Roman" panose="02020603050405020304" pitchFamily="18" charset="0"/>
                <a:cs typeface="B Nazanin" panose="00000400000000000000" pitchFamily="2" charset="-78"/>
              </a:rPr>
              <a:t>.</a:t>
            </a:r>
            <a:endParaRPr lang="en-US" dirty="0">
              <a:cs typeface="B Nazanin" panose="00000400000000000000" pitchFamily="2" charset="-78"/>
            </a:endParaRPr>
          </a:p>
        </p:txBody>
      </p:sp>
      <p:sp>
        <p:nvSpPr>
          <p:cNvPr id="35" name="TextBox 34">
            <a:extLst>
              <a:ext uri="{FF2B5EF4-FFF2-40B4-BE49-F238E27FC236}">
                <a16:creationId xmlns:a16="http://schemas.microsoft.com/office/drawing/2014/main" id="{795EEC71-C1F6-4D65-EBFB-7581AE2909DE}"/>
              </a:ext>
            </a:extLst>
          </p:cNvPr>
          <p:cNvSpPr txBox="1"/>
          <p:nvPr/>
        </p:nvSpPr>
        <p:spPr>
          <a:xfrm>
            <a:off x="5255367" y="3936861"/>
            <a:ext cx="6113834" cy="369332"/>
          </a:xfrm>
          <a:prstGeom prst="rect">
            <a:avLst/>
          </a:prstGeom>
          <a:noFill/>
        </p:spPr>
        <p:txBody>
          <a:bodyPr wrap="square">
            <a:spAutoFit/>
          </a:bodyPr>
          <a:lstStyle/>
          <a:p>
            <a:pPr algn="r" rtl="1"/>
            <a:r>
              <a:rPr lang="fa-IR" b="1" dirty="0">
                <a:solidFill>
                  <a:schemeClr val="accent1">
                    <a:lumMod val="75000"/>
                  </a:schemeClr>
                </a:solidFill>
                <a:cs typeface="B Nazanin" panose="00000400000000000000" pitchFamily="2" charset="-78"/>
              </a:rPr>
              <a:t>شوک دوم به زنجیره‌های تأمین داخلی</a:t>
            </a:r>
            <a:endParaRPr lang="en-US" b="1" dirty="0">
              <a:solidFill>
                <a:schemeClr val="accent1">
                  <a:lumMod val="75000"/>
                </a:schemeClr>
              </a:solidFill>
              <a:cs typeface="B Nazanin" panose="00000400000000000000" pitchFamily="2" charset="-78"/>
            </a:endParaRPr>
          </a:p>
        </p:txBody>
      </p:sp>
      <p:sp>
        <p:nvSpPr>
          <p:cNvPr id="38" name="TextBox 37">
            <a:extLst>
              <a:ext uri="{FF2B5EF4-FFF2-40B4-BE49-F238E27FC236}">
                <a16:creationId xmlns:a16="http://schemas.microsoft.com/office/drawing/2014/main" id="{EC76FCDA-2ACB-3EC6-5F19-A13FB65D03DF}"/>
              </a:ext>
            </a:extLst>
          </p:cNvPr>
          <p:cNvSpPr txBox="1"/>
          <p:nvPr/>
        </p:nvSpPr>
        <p:spPr>
          <a:xfrm>
            <a:off x="732925" y="4475782"/>
            <a:ext cx="10280066" cy="1084015"/>
          </a:xfrm>
          <a:prstGeom prst="rect">
            <a:avLst/>
          </a:prstGeom>
          <a:noFill/>
        </p:spPr>
        <p:txBody>
          <a:bodyPr wrap="square">
            <a:spAutoFit/>
          </a:bodyPr>
          <a:lstStyle/>
          <a:p>
            <a:pPr marL="285750" lvl="0" indent="-285750" algn="just" rtl="1">
              <a:lnSpc>
                <a:spcPct val="107000"/>
              </a:lnSpc>
              <a:spcAft>
                <a:spcPts val="800"/>
              </a:spcAft>
              <a:buSzPts val="1000"/>
              <a:buFont typeface="Wingdings" panose="05000000000000000000" pitchFamily="2" charset="2"/>
              <a:buChar char="q"/>
              <a:tabLst>
                <a:tab pos="457200" algn="l"/>
              </a:tabLst>
            </a:pPr>
            <a:r>
              <a:rPr lang="fa-IR" kern="0" dirty="0">
                <a:latin typeface="Calibri" panose="020F0502020204030204" pitchFamily="34" charset="0"/>
                <a:cs typeface="B Nazanin" panose="00000400000000000000" pitchFamily="2" charset="-78"/>
              </a:rPr>
              <a:t>با افت صادرات و محدودیت تراکنش‌های ارزی برای بخش غالب بازار، مجموعه‌های کوچک و متوسط خصوصی هم که به این زنجیره‌ها وابسته‌اند، از کاهش سفارش، تاخیر پرداخت و افزایش هزینه تأمین مواد اولیه آسیب می‌بینند. </a:t>
            </a:r>
          </a:p>
          <a:p>
            <a:pPr marL="285750" lvl="0" indent="-285750" algn="just" rtl="1">
              <a:lnSpc>
                <a:spcPct val="107000"/>
              </a:lnSpc>
              <a:spcAft>
                <a:spcPts val="800"/>
              </a:spcAft>
              <a:buSzPts val="1000"/>
              <a:buFont typeface="Wingdings" panose="05000000000000000000" pitchFamily="2" charset="2"/>
              <a:buChar char="q"/>
              <a:tabLst>
                <a:tab pos="457200" algn="l"/>
              </a:tabLst>
            </a:pPr>
            <a:r>
              <a:rPr lang="fa-IR" kern="0" dirty="0">
                <a:latin typeface="Calibri" panose="020F0502020204030204" pitchFamily="34" charset="0"/>
                <a:cs typeface="B Nazanin" panose="00000400000000000000" pitchFamily="2" charset="-78"/>
              </a:rPr>
              <a:t>صنایع پایین‌دستی فولاد، آلومینیوم، سیمان، و زنجیره‌های معدنی بیشترین هشدار را دارند.  </a:t>
            </a:r>
            <a:endParaRPr lang="en-US" kern="0" dirty="0">
              <a:latin typeface="Calibri" panose="020F0502020204030204" pitchFamily="34" charset="0"/>
              <a:cs typeface="B Nazanin" panose="00000400000000000000" pitchFamily="2" charset="-78"/>
            </a:endParaRPr>
          </a:p>
        </p:txBody>
      </p:sp>
      <p:sp>
        <p:nvSpPr>
          <p:cNvPr id="39" name="TextBox 38">
            <a:extLst>
              <a:ext uri="{FF2B5EF4-FFF2-40B4-BE49-F238E27FC236}">
                <a16:creationId xmlns:a16="http://schemas.microsoft.com/office/drawing/2014/main" id="{F2D2EA1C-AE52-9430-6838-96218F645AD2}"/>
              </a:ext>
            </a:extLst>
          </p:cNvPr>
          <p:cNvSpPr txBox="1"/>
          <p:nvPr/>
        </p:nvSpPr>
        <p:spPr>
          <a:xfrm>
            <a:off x="5125253" y="740722"/>
            <a:ext cx="6544283" cy="369332"/>
          </a:xfrm>
          <a:prstGeom prst="rect">
            <a:avLst/>
          </a:prstGeom>
          <a:noFill/>
        </p:spPr>
        <p:txBody>
          <a:bodyPr wrap="square">
            <a:spAutoFit/>
          </a:bodyPr>
          <a:lstStyle/>
          <a:p>
            <a:pPr algn="r" rtl="1"/>
            <a:r>
              <a:rPr lang="fa-IR" b="1" dirty="0">
                <a:solidFill>
                  <a:schemeClr val="accent1">
                    <a:lumMod val="75000"/>
                  </a:schemeClr>
                </a:solidFill>
                <a:cs typeface="B Nazanin" panose="00000400000000000000" pitchFamily="2" charset="-78"/>
              </a:rPr>
              <a:t>نکته 3. ترکیب مالکیت بورسی:‌ نقطه آسیب‌پذیری کلیدی در سناریوی اسنپ‌بک</a:t>
            </a:r>
            <a:endParaRPr lang="en-US" b="1" dirty="0">
              <a:solidFill>
                <a:schemeClr val="accent1">
                  <a:lumMod val="75000"/>
                </a:schemeClr>
              </a:solidFill>
              <a:cs typeface="B Nazanin" panose="00000400000000000000" pitchFamily="2" charset="-78"/>
            </a:endParaRPr>
          </a:p>
        </p:txBody>
      </p:sp>
    </p:spTree>
    <p:extLst>
      <p:ext uri="{BB962C8B-B14F-4D97-AF65-F5344CB8AC3E}">
        <p14:creationId xmlns:p14="http://schemas.microsoft.com/office/powerpoint/2010/main" val="25733556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3926544"/>
            <a:ext cx="12192000" cy="29314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14</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149C8C"/>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2. ساختار مالکیت بازار سرمایه</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6DB88DE-9D62-4A28-1059-E9F7CB0304FD}"/>
              </a:ext>
            </a:extLst>
          </p:cNvPr>
          <p:cNvSpPr txBox="1"/>
          <p:nvPr/>
        </p:nvSpPr>
        <p:spPr>
          <a:xfrm>
            <a:off x="389107" y="1490008"/>
            <a:ext cx="11358252" cy="1323439"/>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marL="342900" indent="-342900" algn="just" rtl="1">
              <a:buFont typeface="Wingdings" panose="05000000000000000000" pitchFamily="2" charset="2"/>
              <a:buChar char="§"/>
            </a:pPr>
            <a:r>
              <a:rPr lang="fa-IR" sz="2000" dirty="0"/>
              <a:t>گرچه بخش خصوصی کوچک‌تر سهم کمتری از صادرات دارد، اما نقش پررنگی در اشتغال، صنایع مصرفی و خدمات مهندسی دارد.</a:t>
            </a:r>
          </a:p>
          <a:p>
            <a:pPr marL="342900" indent="-342900" algn="just" rtl="1">
              <a:buFont typeface="Wingdings" panose="05000000000000000000" pitchFamily="2" charset="2"/>
              <a:buChar char="§"/>
            </a:pPr>
            <a:r>
              <a:rPr lang="fa-IR" sz="2000" dirty="0"/>
              <a:t>فشار ارزی، افزایش نرخ نهاده‌های وارداتی، و قطع یا تحریف بازارهای صادراتی‌شان، باعث می‌شود </a:t>
            </a:r>
            <a:r>
              <a:rPr lang="fa-IR" sz="2000" b="1" dirty="0"/>
              <a:t>اثر تحریم به سرعت از بخش عمومی به خصوصی سرریز کند</a:t>
            </a:r>
            <a:r>
              <a:rPr lang="fa-IR" sz="2000" dirty="0"/>
              <a:t>.</a:t>
            </a:r>
          </a:p>
        </p:txBody>
      </p:sp>
      <p:grpSp>
        <p:nvGrpSpPr>
          <p:cNvPr id="25" name="Group 24">
            <a:extLst>
              <a:ext uri="{FF2B5EF4-FFF2-40B4-BE49-F238E27FC236}">
                <a16:creationId xmlns:a16="http://schemas.microsoft.com/office/drawing/2014/main" id="{2FF3CCB0-A5AF-3B0B-157A-60D62568BE70}"/>
              </a:ext>
            </a:extLst>
          </p:cNvPr>
          <p:cNvGrpSpPr/>
          <p:nvPr/>
        </p:nvGrpSpPr>
        <p:grpSpPr>
          <a:xfrm>
            <a:off x="11454971" y="3924052"/>
            <a:ext cx="737029" cy="2931457"/>
            <a:chOff x="11481043" y="3927912"/>
            <a:chExt cx="737029" cy="2927598"/>
          </a:xfrm>
          <a:solidFill>
            <a:srgbClr val="149C8C"/>
          </a:solidFill>
        </p:grpSpPr>
        <p:sp>
          <p:nvSpPr>
            <p:cNvPr id="26" name="Rectangle 25">
              <a:extLst>
                <a:ext uri="{FF2B5EF4-FFF2-40B4-BE49-F238E27FC236}">
                  <a16:creationId xmlns:a16="http://schemas.microsoft.com/office/drawing/2014/main" id="{48B6DFFE-7798-9248-EC6D-5128B4757563}"/>
                </a:ext>
              </a:extLst>
            </p:cNvPr>
            <p:cNvSpPr/>
            <p:nvPr/>
          </p:nvSpPr>
          <p:spPr>
            <a:xfrm>
              <a:off x="11481043" y="3927912"/>
              <a:ext cx="737029" cy="2927598"/>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7" name="TextBox 26">
              <a:extLst>
                <a:ext uri="{FF2B5EF4-FFF2-40B4-BE49-F238E27FC236}">
                  <a16:creationId xmlns:a16="http://schemas.microsoft.com/office/drawing/2014/main" id="{DF4655B8-8FF1-B7A3-7175-B0B1FFD335CF}"/>
                </a:ext>
              </a:extLst>
            </p:cNvPr>
            <p:cNvSpPr txBox="1"/>
            <p:nvPr/>
          </p:nvSpPr>
          <p:spPr>
            <a:xfrm rot="16200000">
              <a:off x="11011232" y="5183065"/>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تبعات اسنپ بک</a:t>
              </a:r>
            </a:p>
          </p:txBody>
        </p:sp>
      </p:grpSp>
      <p:sp>
        <p:nvSpPr>
          <p:cNvPr id="5" name="TextBox 4">
            <a:extLst>
              <a:ext uri="{FF2B5EF4-FFF2-40B4-BE49-F238E27FC236}">
                <a16:creationId xmlns:a16="http://schemas.microsoft.com/office/drawing/2014/main" id="{1B288294-8109-C5E8-2B0A-206A7F4F2937}"/>
              </a:ext>
            </a:extLst>
          </p:cNvPr>
          <p:cNvSpPr txBox="1"/>
          <p:nvPr/>
        </p:nvSpPr>
        <p:spPr>
          <a:xfrm>
            <a:off x="529379" y="4520663"/>
            <a:ext cx="10773337" cy="1391791"/>
          </a:xfrm>
          <a:prstGeom prst="rect">
            <a:avLst/>
          </a:prstGeom>
          <a:noFill/>
        </p:spPr>
        <p:txBody>
          <a:bodyPr wrap="square">
            <a:spAutoFit/>
          </a:bodyPr>
          <a:lstStyle/>
          <a:p>
            <a:pPr algn="just" rtl="1"/>
            <a:r>
              <a:rPr lang="fa-IR" sz="2000" b="1" dirty="0">
                <a:cs typeface="B Nazanin" panose="00000400000000000000" pitchFamily="2" charset="-78"/>
              </a:rPr>
              <a:t>پیش‌بینی روند:</a:t>
            </a:r>
          </a:p>
          <a:p>
            <a:pPr marL="342900" lvl="0" indent="-342900" algn="r" rtl="1">
              <a:lnSpc>
                <a:spcPct val="107000"/>
              </a:lnSpc>
              <a:buFont typeface="Wingdings" panose="05000000000000000000" pitchFamily="2" charset="2"/>
              <a:buChar char=""/>
            </a:pP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کوتاه مدت: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کاهش ارزآوری معدنی و صنعتی</a:t>
            </a: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فشار بر تراز ارزی، جهش نرخ ارز، و اثر دومینویی بر قیمت تمام‌شده تولید</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میان مدت: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کاهش سرمایه‌گذاری جدید</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به‌دلیل ریسک بالاتر و محدودیت دسترسی به فناوری و ماشین‌آلات</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fa-IR" b="1" kern="0" dirty="0">
                <a:latin typeface="Times New Roman" panose="02020603050405020304" pitchFamily="18" charset="0"/>
                <a:ea typeface="Times New Roman" panose="02020603050405020304" pitchFamily="18" charset="0"/>
                <a:cs typeface="B Nazanin" panose="00000400000000000000" pitchFamily="2" charset="-78"/>
              </a:rPr>
              <a:t>بلندمدت: </a:t>
            </a: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سرمایه برداری </a:t>
            </a:r>
            <a:r>
              <a:rPr lang="fa-IR" kern="0" dirty="0">
                <a:latin typeface="Times New Roman" panose="02020603050405020304" pitchFamily="18" charset="0"/>
                <a:cs typeface="B Nazanin" panose="00000400000000000000" pitchFamily="2" charset="-78"/>
              </a:rPr>
              <a:t>صنعتی و معدنی</a:t>
            </a:r>
            <a:endParaRPr lang="en-US" kern="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635196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3643382"/>
            <a:ext cx="12192000" cy="321461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15</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57022"/>
            <a:ext cx="12192000" cy="523220"/>
          </a:xfrm>
          <a:prstGeom prst="rect">
            <a:avLst/>
          </a:prstGeom>
          <a:solidFill>
            <a:schemeClr val="accent1">
              <a:lumMod val="7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3. ساختار مالکیت بازار بانکی</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graphicFrame>
        <p:nvGraphicFramePr>
          <p:cNvPr id="2" name="Chart 1">
            <a:extLst>
              <a:ext uri="{FF2B5EF4-FFF2-40B4-BE49-F238E27FC236}">
                <a16:creationId xmlns:a16="http://schemas.microsoft.com/office/drawing/2014/main" id="{8A2BBE1B-BDC2-34AA-74CA-9EA0520435D6}"/>
              </a:ext>
            </a:extLst>
          </p:cNvPr>
          <p:cNvGraphicFramePr>
            <a:graphicFrameLocks/>
          </p:cNvGraphicFramePr>
          <p:nvPr>
            <p:extLst>
              <p:ext uri="{D42A27DB-BD31-4B8C-83A1-F6EECF244321}">
                <p14:modId xmlns:p14="http://schemas.microsoft.com/office/powerpoint/2010/main" val="1559690706"/>
              </p:ext>
            </p:extLst>
          </p:nvPr>
        </p:nvGraphicFramePr>
        <p:xfrm>
          <a:off x="281584" y="773350"/>
          <a:ext cx="4895214"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F6946920-C77C-5027-D4A6-9E335BC2CC96}"/>
              </a:ext>
            </a:extLst>
          </p:cNvPr>
          <p:cNvSpPr txBox="1"/>
          <p:nvPr/>
        </p:nvSpPr>
        <p:spPr>
          <a:xfrm>
            <a:off x="705840" y="3274559"/>
            <a:ext cx="4470958" cy="261610"/>
          </a:xfrm>
          <a:prstGeom prst="rect">
            <a:avLst/>
          </a:prstGeom>
          <a:noFill/>
        </p:spPr>
        <p:txBody>
          <a:bodyPr wrap="square">
            <a:spAutoFit/>
          </a:bodyPr>
          <a:lstStyle/>
          <a:p>
            <a:pPr algn="r" rtl="1"/>
            <a:r>
              <a:rPr lang="fa-IR" sz="1100" dirty="0">
                <a:cs typeface="B Traffic" panose="00000400000000000000" pitchFamily="2" charset="-78"/>
              </a:rPr>
              <a:t>ماخذ: بانک مرکزی ج. ا. ایران (1404)</a:t>
            </a:r>
            <a:endParaRPr lang="en-US" sz="1100" dirty="0">
              <a:cs typeface="B Traffic" panose="00000400000000000000" pitchFamily="2" charset="-78"/>
            </a:endParaRPr>
          </a:p>
        </p:txBody>
      </p:sp>
      <p:sp>
        <p:nvSpPr>
          <p:cNvPr id="25" name="TextBox 24">
            <a:extLst>
              <a:ext uri="{FF2B5EF4-FFF2-40B4-BE49-F238E27FC236}">
                <a16:creationId xmlns:a16="http://schemas.microsoft.com/office/drawing/2014/main" id="{D158B5FC-3602-BEDE-7DB2-B8CBE77B0BF1}"/>
              </a:ext>
            </a:extLst>
          </p:cNvPr>
          <p:cNvSpPr txBox="1"/>
          <p:nvPr/>
        </p:nvSpPr>
        <p:spPr>
          <a:xfrm>
            <a:off x="281584" y="749573"/>
            <a:ext cx="4895214" cy="276999"/>
          </a:xfrm>
          <a:prstGeom prst="rect">
            <a:avLst/>
          </a:prstGeom>
          <a:noFill/>
        </p:spPr>
        <p:txBody>
          <a:bodyPr wrap="square">
            <a:spAutoFit/>
          </a:bodyPr>
          <a:lstStyle/>
          <a:p>
            <a:pPr algn="ctr" rtl="1"/>
            <a:r>
              <a:rPr lang="fa-IR" sz="1200" dirty="0">
                <a:cs typeface="B Traffic" panose="00000400000000000000" pitchFamily="2" charset="-78"/>
              </a:rPr>
              <a:t>ساختار بخش بانکی از منظر نوع مالکیت </a:t>
            </a:r>
            <a:endParaRPr lang="en-US" sz="1200" dirty="0">
              <a:cs typeface="B Traffic" panose="00000400000000000000" pitchFamily="2" charset="-78"/>
            </a:endParaRPr>
          </a:p>
        </p:txBody>
      </p:sp>
      <p:grpSp>
        <p:nvGrpSpPr>
          <p:cNvPr id="31" name="Group 30">
            <a:extLst>
              <a:ext uri="{FF2B5EF4-FFF2-40B4-BE49-F238E27FC236}">
                <a16:creationId xmlns:a16="http://schemas.microsoft.com/office/drawing/2014/main" id="{55FC38B7-3069-E0B8-7B9E-C74A671635C7}"/>
              </a:ext>
            </a:extLst>
          </p:cNvPr>
          <p:cNvGrpSpPr/>
          <p:nvPr/>
        </p:nvGrpSpPr>
        <p:grpSpPr>
          <a:xfrm>
            <a:off x="11395473" y="3604142"/>
            <a:ext cx="792782" cy="3251367"/>
            <a:chOff x="11395473" y="3927912"/>
            <a:chExt cx="792782" cy="2927598"/>
          </a:xfrm>
        </p:grpSpPr>
        <p:sp>
          <p:nvSpPr>
            <p:cNvPr id="32" name="Rectangle 31">
              <a:extLst>
                <a:ext uri="{FF2B5EF4-FFF2-40B4-BE49-F238E27FC236}">
                  <a16:creationId xmlns:a16="http://schemas.microsoft.com/office/drawing/2014/main" id="{DD62D50D-E079-96E7-4B03-B187B2C4AC7A}"/>
                </a:ext>
              </a:extLst>
            </p:cNvPr>
            <p:cNvSpPr/>
            <p:nvPr/>
          </p:nvSpPr>
          <p:spPr>
            <a:xfrm>
              <a:off x="11451226" y="3927912"/>
              <a:ext cx="737029" cy="2927598"/>
            </a:xfrm>
            <a:prstGeom prst="rect">
              <a:avLst/>
            </a:prstGeom>
            <a:solidFill>
              <a:schemeClr val="accent1">
                <a:lumMod val="75000"/>
              </a:schemeClr>
            </a:solid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33" name="TextBox 32">
              <a:extLst>
                <a:ext uri="{FF2B5EF4-FFF2-40B4-BE49-F238E27FC236}">
                  <a16:creationId xmlns:a16="http://schemas.microsoft.com/office/drawing/2014/main" id="{6A508829-4E4D-49E9-3EBB-A0F7592DB2AE}"/>
                </a:ext>
              </a:extLst>
            </p:cNvPr>
            <p:cNvSpPr txBox="1"/>
            <p:nvPr/>
          </p:nvSpPr>
          <p:spPr>
            <a:xfrm rot="16200000">
              <a:off x="10925662" y="5192602"/>
              <a:ext cx="1524397" cy="584775"/>
            </a:xfrm>
            <a:prstGeom prst="rect">
              <a:avLst/>
            </a:prstGeom>
            <a:no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تبعات اسنپ بک</a:t>
              </a:r>
            </a:p>
          </p:txBody>
        </p:sp>
      </p:grpSp>
      <p:cxnSp>
        <p:nvCxnSpPr>
          <p:cNvPr id="17" name="Straight Connector 16">
            <a:extLst>
              <a:ext uri="{FF2B5EF4-FFF2-40B4-BE49-F238E27FC236}">
                <a16:creationId xmlns:a16="http://schemas.microsoft.com/office/drawing/2014/main" id="{BF07CCB1-53E4-15E5-90E4-05CB53B26898}"/>
              </a:ext>
            </a:extLst>
          </p:cNvPr>
          <p:cNvCxnSpPr/>
          <p:nvPr/>
        </p:nvCxnSpPr>
        <p:spPr>
          <a:xfrm flipH="1" flipV="1">
            <a:off x="0" y="3623762"/>
            <a:ext cx="1219200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25962BA-78DA-AD7D-2EDC-1391CD378DE4}"/>
              </a:ext>
            </a:extLst>
          </p:cNvPr>
          <p:cNvSpPr txBox="1"/>
          <p:nvPr/>
        </p:nvSpPr>
        <p:spPr>
          <a:xfrm>
            <a:off x="5574026" y="1139678"/>
            <a:ext cx="6113834" cy="2211375"/>
          </a:xfrm>
          <a:prstGeom prst="rect">
            <a:avLst/>
          </a:prstGeom>
          <a:noFill/>
        </p:spPr>
        <p:txBody>
          <a:bodyPr wrap="square">
            <a:spAutoFit/>
          </a:bodyPr>
          <a:lstStyle/>
          <a:p>
            <a:pPr marL="342900" lvl="0" indent="-342900" algn="just" rtl="1">
              <a:lnSpc>
                <a:spcPct val="107000"/>
              </a:lnSpc>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بخش صنعت و معدن، حتی پیش از تحریم، برای تأمین سرمایه در گردش و فاینانس طرح‌های توسعه‌ای، به شدت به شبکه بانکی داخلی متکی است</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در اسنپ‌بک، دسترسی به بانک‌های خارجی و خطوط اعتباری بین‌المللی تقریباً مسدود خواهد شد. لذا فشار تأمین مالی به داخل منتقل می‌شود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just" rtl="1">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مالکیت بالای دولت بر بخش قابل توجهی از سیستم بانکی به معنی آن است که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هرگونه شوک تحریمی فوراً به فضای دسترسی به تسهیلات و اعتبار صنعتی سرریز خواهد کرد</a:t>
            </a:r>
            <a:r>
              <a:rPr lang="fa-IR" sz="1800" b="1"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dirty="0"/>
          </a:p>
        </p:txBody>
      </p:sp>
      <p:sp>
        <p:nvSpPr>
          <p:cNvPr id="10" name="TextBox 9">
            <a:extLst>
              <a:ext uri="{FF2B5EF4-FFF2-40B4-BE49-F238E27FC236}">
                <a16:creationId xmlns:a16="http://schemas.microsoft.com/office/drawing/2014/main" id="{6098EB22-F06B-6CD8-EA8C-43BECAF9EEC3}"/>
              </a:ext>
            </a:extLst>
          </p:cNvPr>
          <p:cNvSpPr txBox="1"/>
          <p:nvPr/>
        </p:nvSpPr>
        <p:spPr>
          <a:xfrm>
            <a:off x="5710136" y="4117595"/>
            <a:ext cx="5445058" cy="369332"/>
          </a:xfrm>
          <a:prstGeom prst="rect">
            <a:avLst/>
          </a:prstGeom>
          <a:noFill/>
        </p:spPr>
        <p:txBody>
          <a:bodyPr wrap="square">
            <a:spAutoFit/>
          </a:bodyPr>
          <a:lstStyle/>
          <a:p>
            <a:pPr algn="just" rtl="1"/>
            <a:r>
              <a:rPr lang="fa-IR" b="1" dirty="0">
                <a:solidFill>
                  <a:schemeClr val="accent1">
                    <a:lumMod val="75000"/>
                  </a:schemeClr>
                </a:solidFill>
                <a:cs typeface="B Nazanin" panose="00000400000000000000" pitchFamily="2" charset="-78"/>
              </a:rPr>
              <a:t>اثر مستقیم بر پروژه‌های بزرگ معدنی و صنعتی</a:t>
            </a:r>
            <a:endParaRPr lang="en-US" b="1" dirty="0">
              <a:solidFill>
                <a:schemeClr val="accent1">
                  <a:lumMod val="75000"/>
                </a:schemeClr>
              </a:solidFill>
              <a:cs typeface="B Nazanin" panose="00000400000000000000" pitchFamily="2" charset="-78"/>
            </a:endParaRPr>
          </a:p>
        </p:txBody>
      </p:sp>
      <p:sp>
        <p:nvSpPr>
          <p:cNvPr id="13" name="TextBox 12">
            <a:extLst>
              <a:ext uri="{FF2B5EF4-FFF2-40B4-BE49-F238E27FC236}">
                <a16:creationId xmlns:a16="http://schemas.microsoft.com/office/drawing/2014/main" id="{114CE26C-61E7-70C0-BC6C-84FB60CF49A9}"/>
              </a:ext>
            </a:extLst>
          </p:cNvPr>
          <p:cNvSpPr txBox="1"/>
          <p:nvPr/>
        </p:nvSpPr>
        <p:spPr>
          <a:xfrm>
            <a:off x="808427" y="4746832"/>
            <a:ext cx="9996571" cy="1361014"/>
          </a:xfrm>
          <a:prstGeom prst="rect">
            <a:avLst/>
          </a:prstGeom>
          <a:noFill/>
        </p:spPr>
        <p:txBody>
          <a:bodyPr wrap="square">
            <a:spAutoFit/>
          </a:bodyPr>
          <a:lstStyle/>
          <a:p>
            <a:pPr marL="342900" lvl="0" indent="-342900" algn="r" rtl="1">
              <a:lnSpc>
                <a:spcPct val="107000"/>
              </a:lnSpc>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شرکت‌های بزرگ معدنی و صنعتی عمدتاً مشتری بانک‌های تخصصی (صندوق توسعه معادن، بانک صنعت و معدن، بانک توسعه صادرات و </a:t>
            </a:r>
            <a:r>
              <a:rPr lang="ar-SA" sz="1800" kern="0" dirty="0">
                <a:effectLst/>
                <a:latin typeface="Calibri" panose="020F0502020204030204" pitchFamily="34" charset="0"/>
                <a:ea typeface="Times New Roman" panose="02020603050405020304" pitchFamily="18" charset="0"/>
                <a:cs typeface="Arial" panose="020B0604020202020204" pitchFamily="34" charset="0"/>
              </a:rPr>
              <a:t>…</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هستند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این بانک‌ها به دلیل ماهیت تخصصی و ارسال تراکنش‌های ارزی بزرگ، معمولاً جزو اولین اهداف تحریم قرار می‌گیرند.</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algn="r" rtl="1"/>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نتیجه: </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توقف یا تعویق پروژه‌های سرمایه‌بر، کند شدن راه‌اندازی خطوط تولید جدید، و اختلال در زنجیره تأمین تجهیزات</a:t>
            </a:r>
            <a:endParaRPr lang="en-US" dirty="0"/>
          </a:p>
        </p:txBody>
      </p:sp>
    </p:spTree>
    <p:extLst>
      <p:ext uri="{BB962C8B-B14F-4D97-AF65-F5344CB8AC3E}">
        <p14:creationId xmlns:p14="http://schemas.microsoft.com/office/powerpoint/2010/main" val="12153069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545DD03-488C-1018-2CE0-45C637B03590}"/>
              </a:ext>
            </a:extLst>
          </p:cNvPr>
          <p:cNvSpPr/>
          <p:nvPr/>
        </p:nvSpPr>
        <p:spPr>
          <a:xfrm>
            <a:off x="0" y="4710428"/>
            <a:ext cx="12192000" cy="214757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16</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rgbClr val="2F5597"/>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3. ساختار مالکیت بازار بانکی</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2FF3CCB0-A5AF-3B0B-157A-60D62568BE70}"/>
              </a:ext>
            </a:extLst>
          </p:cNvPr>
          <p:cNvGrpSpPr/>
          <p:nvPr/>
        </p:nvGrpSpPr>
        <p:grpSpPr>
          <a:xfrm>
            <a:off x="11454970" y="4707938"/>
            <a:ext cx="737030" cy="2147571"/>
            <a:chOff x="11481042" y="4710766"/>
            <a:chExt cx="737030" cy="2144744"/>
          </a:xfrm>
          <a:solidFill>
            <a:srgbClr val="2F5597"/>
          </a:solidFill>
        </p:grpSpPr>
        <p:sp>
          <p:nvSpPr>
            <p:cNvPr id="26" name="Rectangle 25">
              <a:extLst>
                <a:ext uri="{FF2B5EF4-FFF2-40B4-BE49-F238E27FC236}">
                  <a16:creationId xmlns:a16="http://schemas.microsoft.com/office/drawing/2014/main" id="{48B6DFFE-7798-9248-EC6D-5128B4757563}"/>
                </a:ext>
              </a:extLst>
            </p:cNvPr>
            <p:cNvSpPr/>
            <p:nvPr/>
          </p:nvSpPr>
          <p:spPr>
            <a:xfrm>
              <a:off x="11481043" y="4710766"/>
              <a:ext cx="737029" cy="2144744"/>
            </a:xfrm>
            <a:prstGeom prst="rect">
              <a:avLst/>
            </a:prstGeom>
            <a:grpFill/>
          </p:spPr>
          <p:txBody>
            <a:bodyPr vert="horz" lIns="91440" tIns="45720" rIns="91440" bIns="45720" rtlCol="0">
              <a:noAutofit/>
            </a:bodyPr>
            <a:lstStyle/>
            <a:p>
              <a:pPr marL="444500" algn="r" rtl="1">
                <a:lnSpc>
                  <a:spcPct val="115000"/>
                </a:lnSpc>
                <a:spcBef>
                  <a:spcPts val="1000"/>
                </a:spcBef>
              </a:pPr>
              <a:endParaRPr lang="en-US" sz="2000" kern="100">
                <a:solidFill>
                  <a:schemeClr val="bg1"/>
                </a:solidFill>
                <a:effectLst>
                  <a:outerShdw blurRad="50800" dist="38100" dir="5400000" algn="t" rotWithShape="0">
                    <a:prstClr val="black">
                      <a:alpha val="40000"/>
                    </a:prstClr>
                  </a:outerShdw>
                </a:effectLst>
                <a:latin typeface="Calibri" panose="020F0502020204030204" pitchFamily="34" charset="0"/>
                <a:cs typeface="B Yekan" panose="00000400000000000000" pitchFamily="2" charset="-78"/>
              </a:endParaRPr>
            </a:p>
          </p:txBody>
        </p:sp>
        <p:sp>
          <p:nvSpPr>
            <p:cNvPr id="27" name="TextBox 26">
              <a:extLst>
                <a:ext uri="{FF2B5EF4-FFF2-40B4-BE49-F238E27FC236}">
                  <a16:creationId xmlns:a16="http://schemas.microsoft.com/office/drawing/2014/main" id="{DF4655B8-8FF1-B7A3-7175-B0B1FFD335CF}"/>
                </a:ext>
              </a:extLst>
            </p:cNvPr>
            <p:cNvSpPr txBox="1"/>
            <p:nvPr/>
          </p:nvSpPr>
          <p:spPr>
            <a:xfrm rot="16200000">
              <a:off x="11011231" y="5638073"/>
              <a:ext cx="1524397" cy="584775"/>
            </a:xfrm>
            <a:prstGeom prst="rect">
              <a:avLst/>
            </a:prstGeom>
            <a:grpFill/>
          </p:spPr>
          <p:txBody>
            <a:bodyPr wrap="square" rtlCol="0">
              <a:spAutoFit/>
            </a:bodyPr>
            <a:lstStyle/>
            <a:p>
              <a:pPr algn="just" rtl="1"/>
              <a:endPar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endParaRPr>
            </a:p>
            <a:p>
              <a:pPr algn="just" rtl="1"/>
              <a:r>
                <a:rPr lang="fa-IR" sz="1600" dirty="0">
                  <a:solidFill>
                    <a:schemeClr val="bg1"/>
                  </a:solidFill>
                  <a:effectLst>
                    <a:outerShdw blurRad="50800" dist="38100" dir="5400000" algn="t" rotWithShape="0">
                      <a:prstClr val="black">
                        <a:alpha val="40000"/>
                      </a:prstClr>
                    </a:outerShdw>
                  </a:effectLst>
                  <a:cs typeface="B Yekan" panose="00000400000000000000" pitchFamily="2" charset="-78"/>
                </a:rPr>
                <a:t>جمع بندی</a:t>
              </a:r>
            </a:p>
          </p:txBody>
        </p:sp>
      </p:grpSp>
      <p:sp>
        <p:nvSpPr>
          <p:cNvPr id="5" name="TextBox 4">
            <a:extLst>
              <a:ext uri="{FF2B5EF4-FFF2-40B4-BE49-F238E27FC236}">
                <a16:creationId xmlns:a16="http://schemas.microsoft.com/office/drawing/2014/main" id="{1B288294-8109-C5E8-2B0A-206A7F4F2937}"/>
              </a:ext>
            </a:extLst>
          </p:cNvPr>
          <p:cNvSpPr txBox="1"/>
          <p:nvPr/>
        </p:nvSpPr>
        <p:spPr>
          <a:xfrm>
            <a:off x="623243" y="2457473"/>
            <a:ext cx="10773337" cy="1492716"/>
          </a:xfrm>
          <a:prstGeom prst="rect">
            <a:avLst/>
          </a:prstGeom>
          <a:noFill/>
        </p:spPr>
        <p:txBody>
          <a:bodyPr wrap="square">
            <a:spAutoFit/>
          </a:bodyPr>
          <a:lstStyle/>
          <a:p>
            <a:pPr marL="534988" indent="-285750" algn="just" rtl="1">
              <a:buFont typeface="Wingdings" panose="05000000000000000000" pitchFamily="2" charset="2"/>
              <a:buChar char="§"/>
            </a:pPr>
            <a:r>
              <a:rPr lang="fa-IR" sz="2000" dirty="0">
                <a:cs typeface="B Nazanin" panose="00000400000000000000" pitchFamily="2" charset="-78"/>
              </a:rPr>
              <a:t>همزمان با مسدود شدن کانال‌های ارزی، نرخ ارز بالا می‌رود و نیاز به سرمایه در گردش ریالی برای خرید مواد اولیه جهش می‌کند.</a:t>
            </a:r>
          </a:p>
          <a:p>
            <a:pPr marL="534988" indent="-285750" algn="just" rtl="1">
              <a:buFont typeface="Wingdings" panose="05000000000000000000" pitchFamily="2" charset="2"/>
              <a:buChar char="§"/>
            </a:pPr>
            <a:endParaRPr lang="fa-IR" sz="1100" dirty="0">
              <a:cs typeface="B Nazanin" panose="00000400000000000000" pitchFamily="2" charset="-78"/>
            </a:endParaRPr>
          </a:p>
          <a:p>
            <a:pPr marL="534988" indent="-285750" algn="just" rtl="1">
              <a:buFont typeface="Wingdings" panose="05000000000000000000" pitchFamily="2" charset="2"/>
              <a:buChar char="§"/>
            </a:pPr>
            <a:r>
              <a:rPr lang="fa-IR" sz="2000" dirty="0">
                <a:cs typeface="B Nazanin" panose="00000400000000000000" pitchFamily="2" charset="-78"/>
              </a:rPr>
              <a:t>دولت و بانک‌های تحت کنترلش برای مهار فشار، یا باید منابع عظیم جدید تزریق کنند (که تورم‌زا است) یا اولویت‌بندی سختگیرانه اعتباری اعمال کنند (که منجر به حذف برخی کسب‌وکارهای کوچک‌تر از چرخه می‌شود).</a:t>
            </a:r>
          </a:p>
          <a:p>
            <a:pPr algn="just" rtl="1"/>
            <a:endParaRPr lang="en-US" sz="2000" kern="1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2" name="TextBox 1">
            <a:extLst>
              <a:ext uri="{FF2B5EF4-FFF2-40B4-BE49-F238E27FC236}">
                <a16:creationId xmlns:a16="http://schemas.microsoft.com/office/drawing/2014/main" id="{045A92E4-E5A9-616E-3E72-B1AB925E23EB}"/>
              </a:ext>
            </a:extLst>
          </p:cNvPr>
          <p:cNvSpPr txBox="1"/>
          <p:nvPr/>
        </p:nvSpPr>
        <p:spPr>
          <a:xfrm>
            <a:off x="6009912" y="707921"/>
            <a:ext cx="5445058" cy="369332"/>
          </a:xfrm>
          <a:prstGeom prst="rect">
            <a:avLst/>
          </a:prstGeom>
          <a:noFill/>
        </p:spPr>
        <p:txBody>
          <a:bodyPr wrap="square">
            <a:spAutoFit/>
          </a:bodyPr>
          <a:lstStyle/>
          <a:p>
            <a:pPr algn="r" rtl="1"/>
            <a:r>
              <a:rPr lang="fa-IR" b="1" dirty="0">
                <a:solidFill>
                  <a:schemeClr val="accent1">
                    <a:lumMod val="75000"/>
                  </a:schemeClr>
                </a:solidFill>
              </a:rPr>
              <a:t> </a:t>
            </a:r>
            <a:r>
              <a:rPr lang="fa-IR" b="1" dirty="0">
                <a:solidFill>
                  <a:schemeClr val="accent1">
                    <a:lumMod val="75000"/>
                  </a:schemeClr>
                </a:solidFill>
                <a:cs typeface="B Nazanin" panose="00000400000000000000" pitchFamily="2" charset="-78"/>
              </a:rPr>
              <a:t>اثر سرریز بر بخش خصوصی کوچک و متوسط</a:t>
            </a:r>
          </a:p>
        </p:txBody>
      </p:sp>
      <p:sp>
        <p:nvSpPr>
          <p:cNvPr id="3" name="TextBox 2">
            <a:extLst>
              <a:ext uri="{FF2B5EF4-FFF2-40B4-BE49-F238E27FC236}">
                <a16:creationId xmlns:a16="http://schemas.microsoft.com/office/drawing/2014/main" id="{B5F2A872-3C58-3BEF-EE24-D634481E494E}"/>
              </a:ext>
            </a:extLst>
          </p:cNvPr>
          <p:cNvSpPr txBox="1"/>
          <p:nvPr/>
        </p:nvSpPr>
        <p:spPr>
          <a:xfrm>
            <a:off x="656535" y="1077253"/>
            <a:ext cx="10457618" cy="1341649"/>
          </a:xfrm>
          <a:prstGeom prst="rect">
            <a:avLst/>
          </a:prstGeom>
          <a:noFill/>
        </p:spPr>
        <p:txBody>
          <a:bodyPr wrap="square">
            <a:spAutoFit/>
          </a:bodyPr>
          <a:lstStyle/>
          <a:p>
            <a:pPr marL="342900" lvl="0" indent="-342900" algn="r"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بانک‌های تجاری با سهام دولتی یا شبه‌دولتی، که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۲۳</a:t>
            </a:r>
            <a:r>
              <a:rPr lang="fa-IR" sz="1800" kern="0" dirty="0">
                <a:effectLst/>
                <a:latin typeface="Calibri" panose="020F0502020204030204" pitchFamily="34" charset="0"/>
                <a:ea typeface="Times New Roman" panose="02020603050405020304" pitchFamily="18" charset="0"/>
                <a:cs typeface="Arial" panose="020B0604020202020204" pitchFamily="34" charset="0"/>
              </a:rPr>
              <a:t>٪</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سهم ارزش بانکی دارند، در فضای تحریمی با ریسک بالای تحریم ثانویه روبه‌رو می‌شوند و میل به اعطای تسهیلات پرریسک به</a:t>
            </a:r>
            <a:r>
              <a:rPr lang="en-US" sz="1800" kern="0" dirty="0">
                <a:effectLst/>
                <a:latin typeface="Times New Roman" panose="02020603050405020304" pitchFamily="18" charset="0"/>
                <a:ea typeface="Times New Roman" panose="02020603050405020304" pitchFamily="18" charset="0"/>
                <a:cs typeface="B Nazanin" panose="00000400000000000000" pitchFamily="2" charset="-78"/>
              </a:rPr>
              <a:t> SME</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ها کاهش می‌یابد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r" rtl="1">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پیامد غیرمستقیم</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افزایش هزینه تسهیلات، کاهش سقف اعتباری</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و فشار نقدینگی شدیدی که می‌تواند تعطیلی یا کوچک‌سازی واحدها را به‌دنبال داشته باشد</a:t>
            </a:r>
            <a:endParaRPr lang="en-US" dirty="0"/>
          </a:p>
        </p:txBody>
      </p:sp>
      <p:sp>
        <p:nvSpPr>
          <p:cNvPr id="8" name="TextBox 7">
            <a:extLst>
              <a:ext uri="{FF2B5EF4-FFF2-40B4-BE49-F238E27FC236}">
                <a16:creationId xmlns:a16="http://schemas.microsoft.com/office/drawing/2014/main" id="{2C167013-4F93-DEFB-A8F0-B09C507F2E62}"/>
              </a:ext>
            </a:extLst>
          </p:cNvPr>
          <p:cNvSpPr txBox="1"/>
          <p:nvPr/>
        </p:nvSpPr>
        <p:spPr>
          <a:xfrm>
            <a:off x="1284384" y="5170560"/>
            <a:ext cx="9533357" cy="1341649"/>
          </a:xfrm>
          <a:prstGeom prst="rect">
            <a:avLst/>
          </a:prstGeom>
          <a:noFill/>
        </p:spPr>
        <p:txBody>
          <a:bodyPr wrap="square">
            <a:spAutoFit/>
          </a:bodyPr>
          <a:lstStyle/>
          <a:p>
            <a:pPr marL="342900" lvl="0" indent="-342900" algn="just"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ساختار بانکی متمرکز و سهم بالای بانک‌های دارای مالکیت دولتی/شبه‌دولتی، باعث می‌شود که تحریم‌ها نه فقط صادرات و لجستیک، بلکه تأمین مالی داخلی صنعت و معدن را هم به سرعت تحت تاثیر قرار دهند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r" rtl="1">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بدون آماده‌سازی بانک‌های خصوصی و ایجاد مسیرهای تأمین مالی جایگزین (مانند تهاتر، ارزهای محلی، بلاکچین، یا فاینانس منطقه‌ای)، بخشی از تولید صنعتی و معدنی حتی در بازار داخلی نیز مختل خواهد شد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dirty="0"/>
          </a:p>
        </p:txBody>
      </p:sp>
    </p:spTree>
    <p:extLst>
      <p:ext uri="{BB962C8B-B14F-4D97-AF65-F5344CB8AC3E}">
        <p14:creationId xmlns:p14="http://schemas.microsoft.com/office/powerpoint/2010/main" val="41327261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0" y="6319214"/>
            <a:ext cx="365572" cy="365125"/>
          </a:xfrm>
        </p:spPr>
        <p:txBody>
          <a:bodyPr/>
          <a:lstStyle/>
          <a:p>
            <a:fld id="{FEA16F92-84CD-4E92-8579-D4E36EBB5DCC}" type="slidenum">
              <a:rPr lang="en-US" smtClean="0"/>
              <a:t>17</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chemeClr val="tx1">
              <a:lumMod val="95000"/>
              <a:lumOff val="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4. ساختار فشار مالیاتی </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674D38E3-C483-33C4-00BD-0154B78A875A}"/>
              </a:ext>
            </a:extLst>
          </p:cNvPr>
          <p:cNvSpPr/>
          <p:nvPr/>
        </p:nvSpPr>
        <p:spPr>
          <a:xfrm>
            <a:off x="11198573" y="5461171"/>
            <a:ext cx="993427" cy="1223169"/>
          </a:xfrm>
          <a:prstGeom prst="rect">
            <a:avLst/>
          </a:prstGeom>
          <a:solidFill>
            <a:srgbClr val="1CD7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0A9C83D-876B-3C52-4099-F16230659BD6}"/>
              </a:ext>
            </a:extLst>
          </p:cNvPr>
          <p:cNvSpPr/>
          <p:nvPr/>
        </p:nvSpPr>
        <p:spPr>
          <a:xfrm>
            <a:off x="0" y="5461172"/>
            <a:ext cx="11198573" cy="1223168"/>
          </a:xfrm>
          <a:prstGeom prst="rect">
            <a:avLst/>
          </a:prstGeom>
          <a:solidFill>
            <a:srgbClr val="D3F9F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FEF63D2-FF2C-AFB5-1EC0-802EEBD46566}"/>
              </a:ext>
            </a:extLst>
          </p:cNvPr>
          <p:cNvSpPr txBox="1"/>
          <p:nvPr/>
        </p:nvSpPr>
        <p:spPr>
          <a:xfrm>
            <a:off x="365572" y="5525851"/>
            <a:ext cx="10603664" cy="1015663"/>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marL="285750" indent="-285750" algn="just">
              <a:spcAft>
                <a:spcPts val="600"/>
              </a:spcAft>
              <a:buFont typeface="Wingdings" panose="05000000000000000000" pitchFamily="2" charset="2"/>
              <a:buChar char="§"/>
            </a:pPr>
            <a:r>
              <a:rPr lang="fa-IR" sz="1400" b="0" dirty="0">
                <a:cs typeface="B Yekan" panose="00000400000000000000" pitchFamily="2" charset="-78"/>
              </a:rPr>
              <a:t>بخش غیرخصوصی (دولتی و شبه دولتی) با وجود برخورداری از ارزش</a:t>
            </a:r>
            <a:r>
              <a:rPr lang="fa-IR" sz="1400" b="0" dirty="0">
                <a:solidFill>
                  <a:srgbClr val="C00000"/>
                </a:solidFill>
                <a:cs typeface="B Yekan" panose="00000400000000000000" pitchFamily="2" charset="-78"/>
              </a:rPr>
              <a:t> شرکتی بسیار بالاتر از بخش خصوصی</a:t>
            </a:r>
            <a:r>
              <a:rPr lang="fa-IR" sz="1400" b="0" dirty="0">
                <a:cs typeface="B Yekan" panose="00000400000000000000" pitchFamily="2" charset="-78"/>
              </a:rPr>
              <a:t>، تنها مسئول پرداخت کمتر از 8 درصد مالیاتهای مستقیم هستند؛ سهمی ناچیز که طی 5 سال اخیر نسبتا ثابت بوده است. </a:t>
            </a:r>
          </a:p>
          <a:p>
            <a:pPr marL="285750" indent="-285750" algn="just">
              <a:spcAft>
                <a:spcPts val="600"/>
              </a:spcAft>
              <a:buFont typeface="Wingdings" panose="05000000000000000000" pitchFamily="2" charset="2"/>
              <a:buChar char="§"/>
            </a:pPr>
            <a:endParaRPr lang="fa-IR" sz="600" b="0" dirty="0">
              <a:cs typeface="B Yekan" panose="00000400000000000000" pitchFamily="2" charset="-78"/>
            </a:endParaRPr>
          </a:p>
          <a:p>
            <a:pPr marL="285750" indent="-285750" algn="just">
              <a:spcAft>
                <a:spcPts val="600"/>
              </a:spcAft>
              <a:buFont typeface="Wingdings" panose="05000000000000000000" pitchFamily="2" charset="2"/>
              <a:buChar char="§"/>
            </a:pPr>
            <a:r>
              <a:rPr lang="fa-IR" sz="1400" b="0" dirty="0">
                <a:cs typeface="B Yekan" panose="00000400000000000000" pitchFamily="2" charset="-78"/>
              </a:rPr>
              <a:t>در مقابل، بار مالیات های مستقیم به میزان شدیدی برعهده بخش خصوصی (اشخاص حقوقی غیردولتی و مشاغل) افزایش یافته است (از 39% به 64%). </a:t>
            </a:r>
          </a:p>
        </p:txBody>
      </p:sp>
      <p:grpSp>
        <p:nvGrpSpPr>
          <p:cNvPr id="17" name="Group 16">
            <a:extLst>
              <a:ext uri="{FF2B5EF4-FFF2-40B4-BE49-F238E27FC236}">
                <a16:creationId xmlns:a16="http://schemas.microsoft.com/office/drawing/2014/main" id="{3155B127-E148-FCBD-0EE2-F432AC9003BA}"/>
              </a:ext>
            </a:extLst>
          </p:cNvPr>
          <p:cNvGrpSpPr/>
          <p:nvPr/>
        </p:nvGrpSpPr>
        <p:grpSpPr>
          <a:xfrm>
            <a:off x="718908" y="923333"/>
            <a:ext cx="10976378" cy="3688371"/>
            <a:chOff x="378864" y="1313653"/>
            <a:chExt cx="10976378" cy="3688371"/>
          </a:xfrm>
        </p:grpSpPr>
        <p:grpSp>
          <p:nvGrpSpPr>
            <p:cNvPr id="22" name="Group 21">
              <a:extLst>
                <a:ext uri="{FF2B5EF4-FFF2-40B4-BE49-F238E27FC236}">
                  <a16:creationId xmlns:a16="http://schemas.microsoft.com/office/drawing/2014/main" id="{72A140BA-BF8F-CD04-115E-868327BB0FA1}"/>
                </a:ext>
              </a:extLst>
            </p:cNvPr>
            <p:cNvGrpSpPr/>
            <p:nvPr/>
          </p:nvGrpSpPr>
          <p:grpSpPr>
            <a:xfrm>
              <a:off x="378864" y="1325966"/>
              <a:ext cx="5671280" cy="3622211"/>
              <a:chOff x="378864" y="1325966"/>
              <a:chExt cx="5671280" cy="3622211"/>
            </a:xfrm>
          </p:grpSpPr>
          <p:graphicFrame>
            <p:nvGraphicFramePr>
              <p:cNvPr id="29" name="Chart 28">
                <a:extLst>
                  <a:ext uri="{FF2B5EF4-FFF2-40B4-BE49-F238E27FC236}">
                    <a16:creationId xmlns:a16="http://schemas.microsoft.com/office/drawing/2014/main" id="{6899D93F-B606-BE34-8EA4-4D39AB854DD2}"/>
                  </a:ext>
                </a:extLst>
              </p:cNvPr>
              <p:cNvGraphicFramePr>
                <a:graphicFrameLocks/>
              </p:cNvGraphicFramePr>
              <p:nvPr>
                <p:extLst>
                  <p:ext uri="{D42A27DB-BD31-4B8C-83A1-F6EECF244321}">
                    <p14:modId xmlns:p14="http://schemas.microsoft.com/office/powerpoint/2010/main" val="2677131433"/>
                  </p:ext>
                </p:extLst>
              </p:nvPr>
            </p:nvGraphicFramePr>
            <p:xfrm>
              <a:off x="378865" y="1598565"/>
              <a:ext cx="5671279" cy="3112715"/>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21960647-BC4B-CDDC-83B4-9D24438194B6}"/>
                  </a:ext>
                </a:extLst>
              </p:cNvPr>
              <p:cNvSpPr txBox="1"/>
              <p:nvPr/>
            </p:nvSpPr>
            <p:spPr>
              <a:xfrm>
                <a:off x="378864" y="1325966"/>
                <a:ext cx="5671278" cy="307777"/>
              </a:xfrm>
              <a:prstGeom prst="rect">
                <a:avLst/>
              </a:prstGeom>
              <a:noFill/>
            </p:spPr>
            <p:txBody>
              <a:bodyPr wrap="square">
                <a:spAutoFit/>
              </a:bodyPr>
              <a:lstStyle>
                <a:defPPr>
                  <a:defRPr lang="en-US"/>
                </a:defPPr>
                <a:lvl1pPr algn="ctr">
                  <a:defRPr sz="1200" b="1">
                    <a:solidFill>
                      <a:srgbClr val="0D0D0D"/>
                    </a:solidFill>
                    <a:latin typeface="Arial" panose="020B0604020202020204" pitchFamily="34" charset="0"/>
                    <a:ea typeface="Calibri" panose="020F0502020204030204" pitchFamily="34" charset="0"/>
                    <a:cs typeface="B Traffic" panose="00000400000000000000" pitchFamily="2" charset="-78"/>
                  </a:defRPr>
                </a:lvl1pPr>
              </a:lstStyle>
              <a:p>
                <a:r>
                  <a:rPr lang="fa-IR" dirty="0"/>
                  <a:t>مقایسه سهم بخش های مختلف دولتی و غیردولتی از مالیات مستقیم</a:t>
                </a:r>
                <a:endParaRPr lang="en-US" dirty="0"/>
              </a:p>
            </p:txBody>
          </p:sp>
          <p:sp>
            <p:nvSpPr>
              <p:cNvPr id="31" name="TextBox 30">
                <a:extLst>
                  <a:ext uri="{FF2B5EF4-FFF2-40B4-BE49-F238E27FC236}">
                    <a16:creationId xmlns:a16="http://schemas.microsoft.com/office/drawing/2014/main" id="{4F2F5F66-BB0B-52AF-F6E8-85D60D783D36}"/>
                  </a:ext>
                </a:extLst>
              </p:cNvPr>
              <p:cNvSpPr txBox="1"/>
              <p:nvPr/>
            </p:nvSpPr>
            <p:spPr>
              <a:xfrm>
                <a:off x="378864" y="4694261"/>
                <a:ext cx="5671280" cy="253916"/>
              </a:xfrm>
              <a:prstGeom prst="rect">
                <a:avLst/>
              </a:prstGeom>
              <a:noFill/>
            </p:spPr>
            <p:txBody>
              <a:bodyPr wrap="square">
                <a:spAutoFit/>
              </a:bodyPr>
              <a:lstStyle/>
              <a:p>
                <a:pPr algn="r"/>
                <a:r>
                  <a:rPr lang="fa-IR" sz="1050" b="1" dirty="0">
                    <a:solidFill>
                      <a:srgbClr val="0D0D0D"/>
                    </a:solidFill>
                    <a:latin typeface="Arial" panose="020B0604020202020204" pitchFamily="34" charset="0"/>
                    <a:ea typeface="Calibri" panose="020F0502020204030204" pitchFamily="34" charset="0"/>
                    <a:cs typeface="B Nazanin" panose="00000400000000000000" pitchFamily="2" charset="-78"/>
                  </a:rPr>
                  <a:t>ماخذ: سازمان امور مالیاتی، سال 1403</a:t>
                </a:r>
                <a:endParaRPr lang="en-US" sz="1050" dirty="0"/>
              </a:p>
            </p:txBody>
          </p:sp>
        </p:grpSp>
        <p:grpSp>
          <p:nvGrpSpPr>
            <p:cNvPr id="23" name="Group 22">
              <a:extLst>
                <a:ext uri="{FF2B5EF4-FFF2-40B4-BE49-F238E27FC236}">
                  <a16:creationId xmlns:a16="http://schemas.microsoft.com/office/drawing/2014/main" id="{25CEB396-D62B-6A49-D3C2-91841B406E7D}"/>
                </a:ext>
              </a:extLst>
            </p:cNvPr>
            <p:cNvGrpSpPr/>
            <p:nvPr/>
          </p:nvGrpSpPr>
          <p:grpSpPr>
            <a:xfrm>
              <a:off x="5918307" y="1313653"/>
              <a:ext cx="5436935" cy="3688371"/>
              <a:chOff x="5918307" y="1313653"/>
              <a:chExt cx="5436935" cy="3688371"/>
            </a:xfrm>
          </p:grpSpPr>
          <p:sp>
            <p:nvSpPr>
              <p:cNvPr id="25" name="TextBox 24">
                <a:extLst>
                  <a:ext uri="{FF2B5EF4-FFF2-40B4-BE49-F238E27FC236}">
                    <a16:creationId xmlns:a16="http://schemas.microsoft.com/office/drawing/2014/main" id="{D1E9A31C-B723-03A4-4870-1A723296412E}"/>
                  </a:ext>
                </a:extLst>
              </p:cNvPr>
              <p:cNvSpPr txBox="1"/>
              <p:nvPr/>
            </p:nvSpPr>
            <p:spPr>
              <a:xfrm>
                <a:off x="5918307" y="4748108"/>
                <a:ext cx="5436935" cy="253916"/>
              </a:xfrm>
              <a:prstGeom prst="rect">
                <a:avLst/>
              </a:prstGeom>
              <a:noFill/>
            </p:spPr>
            <p:txBody>
              <a:bodyPr wrap="square">
                <a:spAutoFit/>
              </a:bodyPr>
              <a:lstStyle/>
              <a:p>
                <a:pPr algn="r"/>
                <a:r>
                  <a:rPr lang="fa-IR" sz="1050" b="1" dirty="0">
                    <a:solidFill>
                      <a:srgbClr val="0D0D0D"/>
                    </a:solidFill>
                    <a:latin typeface="Arial" panose="020B0604020202020204" pitchFamily="34" charset="0"/>
                    <a:ea typeface="Calibri" panose="020F0502020204030204" pitchFamily="34" charset="0"/>
                    <a:cs typeface="B Nazanin" panose="00000400000000000000" pitchFamily="2" charset="-78"/>
                  </a:rPr>
                  <a:t>ماخذ: سازمان امور مالیاتی، سال 1403</a:t>
                </a:r>
                <a:endParaRPr lang="en-US" sz="1050" dirty="0"/>
              </a:p>
            </p:txBody>
          </p:sp>
          <p:sp>
            <p:nvSpPr>
              <p:cNvPr id="26" name="TextBox 25">
                <a:extLst>
                  <a:ext uri="{FF2B5EF4-FFF2-40B4-BE49-F238E27FC236}">
                    <a16:creationId xmlns:a16="http://schemas.microsoft.com/office/drawing/2014/main" id="{ACF687CB-C2BD-98B5-98DE-B7F3C9FD534D}"/>
                  </a:ext>
                </a:extLst>
              </p:cNvPr>
              <p:cNvSpPr txBox="1"/>
              <p:nvPr/>
            </p:nvSpPr>
            <p:spPr>
              <a:xfrm>
                <a:off x="6096000" y="1313653"/>
                <a:ext cx="5259242" cy="284085"/>
              </a:xfrm>
              <a:prstGeom prst="rect">
                <a:avLst/>
              </a:prstGeom>
              <a:noFill/>
            </p:spPr>
            <p:txBody>
              <a:bodyPr wrap="square">
                <a:spAutoFit/>
              </a:bodyPr>
              <a:lstStyle/>
              <a:p>
                <a:pPr algn="ctr"/>
                <a:r>
                  <a:rPr lang="fa-IR" sz="1200" b="1" dirty="0">
                    <a:solidFill>
                      <a:srgbClr val="0D0D0D"/>
                    </a:solidFill>
                    <a:latin typeface="Arial" panose="020B0604020202020204" pitchFamily="34" charset="0"/>
                    <a:ea typeface="Calibri" panose="020F0502020204030204" pitchFamily="34" charset="0"/>
                    <a:cs typeface="B Traffic" panose="00000400000000000000" pitchFamily="2" charset="-78"/>
                  </a:rPr>
                  <a:t>روند سهم بخش های مختلف خصوصی و غیرخصوصی از مالیات مستقیم</a:t>
                </a:r>
                <a:endParaRPr lang="en-US" sz="1200" dirty="0">
                  <a:cs typeface="B Traffic" panose="00000400000000000000" pitchFamily="2" charset="-78"/>
                </a:endParaRPr>
              </a:p>
            </p:txBody>
          </p:sp>
          <p:graphicFrame>
            <p:nvGraphicFramePr>
              <p:cNvPr id="27" name="Chart 26">
                <a:extLst>
                  <a:ext uri="{FF2B5EF4-FFF2-40B4-BE49-F238E27FC236}">
                    <a16:creationId xmlns:a16="http://schemas.microsoft.com/office/drawing/2014/main" id="{F5190ACF-84CB-0102-6AC5-ED5D81156B77}"/>
                  </a:ext>
                </a:extLst>
              </p:cNvPr>
              <p:cNvGraphicFramePr>
                <a:graphicFrameLocks/>
              </p:cNvGraphicFramePr>
              <p:nvPr>
                <p:extLst>
                  <p:ext uri="{D42A27DB-BD31-4B8C-83A1-F6EECF244321}">
                    <p14:modId xmlns:p14="http://schemas.microsoft.com/office/powerpoint/2010/main" val="3051340867"/>
                  </p:ext>
                </p:extLst>
              </p:nvPr>
            </p:nvGraphicFramePr>
            <p:xfrm>
              <a:off x="6096000" y="1597739"/>
              <a:ext cx="5242065" cy="3112715"/>
            </p:xfrm>
            <a:graphic>
              <a:graphicData uri="http://schemas.openxmlformats.org/drawingml/2006/chart">
                <c:chart xmlns:c="http://schemas.openxmlformats.org/drawingml/2006/chart" xmlns:r="http://schemas.openxmlformats.org/officeDocument/2006/relationships" r:id="rId4"/>
              </a:graphicData>
            </a:graphic>
          </p:graphicFrame>
        </p:grpSp>
      </p:grpSp>
      <p:sp>
        <p:nvSpPr>
          <p:cNvPr id="32" name="TextBox 31">
            <a:extLst>
              <a:ext uri="{FF2B5EF4-FFF2-40B4-BE49-F238E27FC236}">
                <a16:creationId xmlns:a16="http://schemas.microsoft.com/office/drawing/2014/main" id="{8DC608BC-C59F-85DF-87F4-2A6629BF2E9B}"/>
              </a:ext>
            </a:extLst>
          </p:cNvPr>
          <p:cNvSpPr txBox="1"/>
          <p:nvPr/>
        </p:nvSpPr>
        <p:spPr>
          <a:xfrm rot="16200000">
            <a:off x="10996558" y="5676084"/>
            <a:ext cx="1185513" cy="830997"/>
          </a:xfrm>
          <a:prstGeom prst="rect">
            <a:avLst/>
          </a:prstGeom>
          <a:noFill/>
        </p:spPr>
        <p:txBody>
          <a:bodyPr wrap="square" rtlCol="0">
            <a:spAutoFit/>
          </a:bodyPr>
          <a:lstStyle/>
          <a:p>
            <a:pPr algn="ctr" rtl="1"/>
            <a:endParaRPr lang="fa-IR" sz="1600" dirty="0">
              <a:solidFill>
                <a:schemeClr val="tx1">
                  <a:lumMod val="95000"/>
                  <a:lumOff val="5000"/>
                </a:schemeClr>
              </a:solidFill>
              <a:cs typeface="B Yekan" panose="00000400000000000000" pitchFamily="2" charset="-78"/>
            </a:endParaRPr>
          </a:p>
          <a:p>
            <a:pPr algn="ctr" rtl="1"/>
            <a:r>
              <a:rPr lang="fa-IR" sz="1600" dirty="0">
                <a:solidFill>
                  <a:schemeClr val="tx1">
                    <a:lumMod val="95000"/>
                    <a:lumOff val="5000"/>
                  </a:schemeClr>
                </a:solidFill>
                <a:cs typeface="B Yekan" panose="00000400000000000000" pitchFamily="2" charset="-78"/>
              </a:rPr>
              <a:t>اطلاعات پشتیبان</a:t>
            </a:r>
          </a:p>
        </p:txBody>
      </p:sp>
    </p:spTree>
    <p:extLst>
      <p:ext uri="{BB962C8B-B14F-4D97-AF65-F5344CB8AC3E}">
        <p14:creationId xmlns:p14="http://schemas.microsoft.com/office/powerpoint/2010/main" val="4886463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6F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0" y="6319214"/>
            <a:ext cx="365572" cy="365125"/>
          </a:xfrm>
        </p:spPr>
        <p:txBody>
          <a:bodyPr/>
          <a:lstStyle/>
          <a:p>
            <a:fld id="{FEA16F92-84CD-4E92-8579-D4E36EBB5DCC}" type="slidenum">
              <a:rPr lang="en-US" smtClean="0"/>
              <a:t>18</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chemeClr val="tx1">
              <a:lumMod val="95000"/>
              <a:lumOff val="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4. ساختار فشار مالیاتی </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B981319C-FC95-C6B1-8317-74895D242AC7}"/>
              </a:ext>
            </a:extLst>
          </p:cNvPr>
          <p:cNvGrpSpPr/>
          <p:nvPr/>
        </p:nvGrpSpPr>
        <p:grpSpPr>
          <a:xfrm>
            <a:off x="4777559" y="768749"/>
            <a:ext cx="6123560" cy="1978560"/>
            <a:chOff x="5970352" y="796238"/>
            <a:chExt cx="6123560" cy="1978560"/>
          </a:xfrm>
        </p:grpSpPr>
        <p:sp>
          <p:nvSpPr>
            <p:cNvPr id="14" name="TextBox 13">
              <a:extLst>
                <a:ext uri="{FF2B5EF4-FFF2-40B4-BE49-F238E27FC236}">
                  <a16:creationId xmlns:a16="http://schemas.microsoft.com/office/drawing/2014/main" id="{F045ACFB-69A1-51EC-3B47-053F96139E82}"/>
                </a:ext>
              </a:extLst>
            </p:cNvPr>
            <p:cNvSpPr txBox="1"/>
            <p:nvPr/>
          </p:nvSpPr>
          <p:spPr>
            <a:xfrm>
              <a:off x="5970352" y="796238"/>
              <a:ext cx="6123560" cy="369332"/>
            </a:xfrm>
            <a:prstGeom prst="rect">
              <a:avLst/>
            </a:prstGeom>
            <a:noFill/>
          </p:spPr>
          <p:txBody>
            <a:bodyPr wrap="square">
              <a:spAutoFit/>
            </a:bodyPr>
            <a:lstStyle/>
            <a:p>
              <a:pPr algn="r" rtl="1"/>
              <a:r>
                <a:rPr lang="fa-IR" b="1" dirty="0">
                  <a:solidFill>
                    <a:schemeClr val="accent1">
                      <a:lumMod val="75000"/>
                    </a:schemeClr>
                  </a:solidFill>
                  <a:cs typeface="B Nazanin" panose="00000400000000000000" pitchFamily="2" charset="-78"/>
                </a:rPr>
                <a:t>اثر سرریز بر سرمایه‌گذاری و نقدینگی</a:t>
              </a:r>
              <a:endParaRPr lang="en-US" b="1" dirty="0">
                <a:solidFill>
                  <a:schemeClr val="accent1">
                    <a:lumMod val="75000"/>
                  </a:schemeClr>
                </a:solidFill>
                <a:cs typeface="B Nazanin" panose="00000400000000000000" pitchFamily="2" charset="-78"/>
              </a:endParaRPr>
            </a:p>
          </p:txBody>
        </p:sp>
        <p:sp>
          <p:nvSpPr>
            <p:cNvPr id="16" name="TextBox 15">
              <a:extLst>
                <a:ext uri="{FF2B5EF4-FFF2-40B4-BE49-F238E27FC236}">
                  <a16:creationId xmlns:a16="http://schemas.microsoft.com/office/drawing/2014/main" id="{C2DC31F6-3E6A-A11D-E16D-67B2635941F9}"/>
                </a:ext>
              </a:extLst>
            </p:cNvPr>
            <p:cNvSpPr txBox="1"/>
            <p:nvPr/>
          </p:nvSpPr>
          <p:spPr>
            <a:xfrm>
              <a:off x="5970352" y="1156150"/>
              <a:ext cx="5537469" cy="1618648"/>
            </a:xfrm>
            <a:prstGeom prst="rect">
              <a:avLst/>
            </a:prstGeom>
            <a:noFill/>
          </p:spPr>
          <p:txBody>
            <a:bodyPr wrap="square">
              <a:spAutoFit/>
            </a:bodyPr>
            <a:lstStyle/>
            <a:p>
              <a:pPr marL="342900" lvl="0" indent="-342900" algn="just"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برای بخش‌های شبه‌دولتی، تشدید مالیات می‌تواند منابع سرمایه‌گذاری را کاهش دهد و پروژه‌های توسعه‌ای را متوقف کند.</a:t>
              </a:r>
              <a:r>
                <a:rPr lang="ar-SA" sz="1800" kern="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r" rtl="1">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در خصوصی‌ها، حتی افزایش جزئی مالیات، وقتی با افزایش نرخ نهاده‌ها و محدودیت دسترسی به سرمایه در گردش ترکیب شود،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اثر توقفی بر نوآوری و توسعه ظرفیت خواهد داشت</a:t>
              </a:r>
              <a:endParaRPr lang="en-US" dirty="0"/>
            </a:p>
          </p:txBody>
        </p:sp>
      </p:grpSp>
      <p:sp>
        <p:nvSpPr>
          <p:cNvPr id="17" name="Rectangle 16">
            <a:extLst>
              <a:ext uri="{FF2B5EF4-FFF2-40B4-BE49-F238E27FC236}">
                <a16:creationId xmlns:a16="http://schemas.microsoft.com/office/drawing/2014/main" id="{28AE338B-559D-71DB-F357-86341508897C}"/>
              </a:ext>
            </a:extLst>
          </p:cNvPr>
          <p:cNvSpPr/>
          <p:nvPr/>
        </p:nvSpPr>
        <p:spPr>
          <a:xfrm>
            <a:off x="11198573" y="4985633"/>
            <a:ext cx="993427" cy="1698708"/>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D07E444-4421-C8E9-82FE-1273BB5BAEBA}"/>
              </a:ext>
            </a:extLst>
          </p:cNvPr>
          <p:cNvSpPr/>
          <p:nvPr/>
        </p:nvSpPr>
        <p:spPr>
          <a:xfrm>
            <a:off x="0" y="4992164"/>
            <a:ext cx="11198573" cy="1692176"/>
          </a:xfrm>
          <a:prstGeom prst="rect">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6F5950A-F59B-AE18-EE91-BDFC167498C9}"/>
              </a:ext>
            </a:extLst>
          </p:cNvPr>
          <p:cNvSpPr txBox="1"/>
          <p:nvPr/>
        </p:nvSpPr>
        <p:spPr>
          <a:xfrm>
            <a:off x="545005" y="5344275"/>
            <a:ext cx="10603664" cy="981423"/>
          </a:xfrm>
          <a:prstGeom prst="rect">
            <a:avLst/>
          </a:prstGeom>
          <a:noFill/>
        </p:spPr>
        <p:txBody>
          <a:bodyPr wrap="square">
            <a:spAutoFit/>
          </a:bodyPr>
          <a:lstStyle>
            <a:defPPr>
              <a:defRPr lang="en-US"/>
            </a:defPPr>
            <a:lvl1pPr algn="ctr" rtl="1">
              <a:defRPr sz="1600" b="1">
                <a:solidFill>
                  <a:srgbClr val="181D4A"/>
                </a:solidFill>
                <a:effectLst/>
                <a:latin typeface="Arial" panose="020B0604020202020204" pitchFamily="34" charset="0"/>
                <a:ea typeface="Calibri" panose="020F0502020204030204" pitchFamily="34" charset="0"/>
                <a:cs typeface="B Nazanin" panose="00000400000000000000" pitchFamily="2" charset="-78"/>
              </a:defRPr>
            </a:lvl1pPr>
          </a:lstStyle>
          <a:p>
            <a:pPr marL="342900" lvl="0" indent="-342900" algn="just" rtl="1">
              <a:lnSpc>
                <a:spcPct val="107000"/>
              </a:lnSpc>
              <a:buFont typeface="Wingdings" panose="05000000000000000000" pitchFamily="2" charset="2"/>
              <a:buChar char=""/>
            </a:pP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بردار فشار مالیاتی</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هم‌راستا با سه بردار قبلی (مالکیت صنعتی،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بازار</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بانکی، </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بازار سرمایه</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بر صنعت و معدن اثر می‌گذارد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در نبود اصلاح نظام مالیاتی و تفکیک مالکیت واقعی، اسنپ‌بک می‌تواند منجر به </a:t>
            </a:r>
            <a:r>
              <a:rPr lang="ar-SA" sz="1800" b="1" kern="0" dirty="0">
                <a:effectLst/>
                <a:latin typeface="Times New Roman" panose="02020603050405020304" pitchFamily="18" charset="0"/>
                <a:ea typeface="Times New Roman" panose="02020603050405020304" pitchFamily="18" charset="0"/>
                <a:cs typeface="B Nazanin" panose="00000400000000000000" pitchFamily="2" charset="-78"/>
              </a:rPr>
              <a:t>فشار مضاعف بر بخش خصوصی واقعی</a:t>
            </a:r>
            <a:r>
              <a:rPr lang="ar-SA" sz="1800" kern="0" dirty="0">
                <a:effectLst/>
                <a:latin typeface="Times New Roman" panose="02020603050405020304" pitchFamily="18" charset="0"/>
                <a:ea typeface="Times New Roman" panose="02020603050405020304" pitchFamily="18" charset="0"/>
                <a:cs typeface="B Nazanin" panose="00000400000000000000" pitchFamily="2" charset="-78"/>
              </a:rPr>
              <a:t> و کاهش توان کل اکوسیستم تولیدی شود</a:t>
            </a:r>
            <a:r>
              <a:rPr lang="fa-IR" sz="1800" kern="0" dirty="0">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2C896BB-91AE-348F-D4E3-AA1496C2F4D0}"/>
              </a:ext>
            </a:extLst>
          </p:cNvPr>
          <p:cNvSpPr txBox="1"/>
          <p:nvPr/>
        </p:nvSpPr>
        <p:spPr>
          <a:xfrm rot="16200000">
            <a:off x="11198573" y="5582714"/>
            <a:ext cx="993428" cy="369332"/>
          </a:xfrm>
          <a:prstGeom prst="rect">
            <a:avLst/>
          </a:prstGeom>
          <a:noFill/>
        </p:spPr>
        <p:txBody>
          <a:bodyPr wrap="square">
            <a:spAutoFit/>
          </a:bodyPr>
          <a:lstStyle/>
          <a:p>
            <a:pPr algn="ctr" rtl="1"/>
            <a:r>
              <a:rPr lang="fa-IR" sz="1800" dirty="0">
                <a:solidFill>
                  <a:schemeClr val="bg1"/>
                </a:solidFill>
                <a:effectLst>
                  <a:outerShdw blurRad="50800" dist="38100" dir="5400000" algn="t" rotWithShape="0">
                    <a:prstClr val="black">
                      <a:alpha val="40000"/>
                    </a:prstClr>
                  </a:outerShdw>
                </a:effectLst>
                <a:cs typeface="B Yekan" panose="00000400000000000000" pitchFamily="2" charset="-78"/>
              </a:rPr>
              <a:t>جمع بندی</a:t>
            </a:r>
          </a:p>
        </p:txBody>
      </p:sp>
      <p:grpSp>
        <p:nvGrpSpPr>
          <p:cNvPr id="6" name="Group 5">
            <a:extLst>
              <a:ext uri="{FF2B5EF4-FFF2-40B4-BE49-F238E27FC236}">
                <a16:creationId xmlns:a16="http://schemas.microsoft.com/office/drawing/2014/main" id="{31898395-DA60-FC58-B8D0-F1E3CEB59AAA}"/>
              </a:ext>
            </a:extLst>
          </p:cNvPr>
          <p:cNvGrpSpPr/>
          <p:nvPr/>
        </p:nvGrpSpPr>
        <p:grpSpPr>
          <a:xfrm>
            <a:off x="4279392" y="3035906"/>
            <a:ext cx="6446726" cy="1695150"/>
            <a:chOff x="5514805" y="3107288"/>
            <a:chExt cx="6446726" cy="1695150"/>
          </a:xfrm>
        </p:grpSpPr>
        <p:sp>
          <p:nvSpPr>
            <p:cNvPr id="26" name="TextBox 25">
              <a:extLst>
                <a:ext uri="{FF2B5EF4-FFF2-40B4-BE49-F238E27FC236}">
                  <a16:creationId xmlns:a16="http://schemas.microsoft.com/office/drawing/2014/main" id="{96D4D3BD-C7F7-6DE2-1788-162820B80809}"/>
                </a:ext>
              </a:extLst>
            </p:cNvPr>
            <p:cNvSpPr txBox="1"/>
            <p:nvPr/>
          </p:nvSpPr>
          <p:spPr>
            <a:xfrm>
              <a:off x="5514805" y="3107288"/>
              <a:ext cx="6446726" cy="369332"/>
            </a:xfrm>
            <a:prstGeom prst="rect">
              <a:avLst/>
            </a:prstGeom>
            <a:noFill/>
          </p:spPr>
          <p:txBody>
            <a:bodyPr wrap="square">
              <a:spAutoFit/>
            </a:bodyPr>
            <a:lstStyle/>
            <a:p>
              <a:pPr algn="just" rtl="1"/>
              <a:r>
                <a:rPr lang="fa-IR" b="1" dirty="0">
                  <a:solidFill>
                    <a:schemeClr val="accent1">
                      <a:lumMod val="75000"/>
                    </a:schemeClr>
                  </a:solidFill>
                  <a:cs typeface="B Nazanin" panose="00000400000000000000" pitchFamily="2" charset="-78"/>
                </a:rPr>
                <a:t>احتمال تشدید تبعیض مالیاتی</a:t>
              </a:r>
              <a:endParaRPr lang="en-US" b="1" dirty="0">
                <a:solidFill>
                  <a:schemeClr val="accent1">
                    <a:lumMod val="75000"/>
                  </a:schemeClr>
                </a:solidFill>
                <a:cs typeface="B Nazanin" panose="00000400000000000000" pitchFamily="2" charset="-78"/>
              </a:endParaRPr>
            </a:p>
          </p:txBody>
        </p:sp>
        <p:sp>
          <p:nvSpPr>
            <p:cNvPr id="31" name="TextBox 30">
              <a:extLst>
                <a:ext uri="{FF2B5EF4-FFF2-40B4-BE49-F238E27FC236}">
                  <a16:creationId xmlns:a16="http://schemas.microsoft.com/office/drawing/2014/main" id="{51869F8C-CF63-7D24-A669-739DED5C1F7E}"/>
                </a:ext>
              </a:extLst>
            </p:cNvPr>
            <p:cNvSpPr txBox="1"/>
            <p:nvPr/>
          </p:nvSpPr>
          <p:spPr>
            <a:xfrm>
              <a:off x="5514805" y="3441424"/>
              <a:ext cx="6123560" cy="1361014"/>
            </a:xfrm>
            <a:prstGeom prst="rect">
              <a:avLst/>
            </a:prstGeom>
            <a:noFill/>
          </p:spPr>
          <p:txBody>
            <a:bodyPr wrap="square">
              <a:spAutoFit/>
            </a:bodyPr>
            <a:lstStyle/>
            <a:p>
              <a:pPr marL="342900" lvl="0" indent="-342900" algn="r" rtl="1">
                <a:lnSpc>
                  <a:spcPct val="107000"/>
                </a:lnSpc>
                <a:spcAft>
                  <a:spcPts val="800"/>
                </a:spcAft>
                <a:buFont typeface="Wingdings" panose="05000000000000000000" pitchFamily="2" charset="2"/>
                <a:buChar char="§"/>
              </a:pPr>
              <a:r>
                <a:rPr lang="ar-SA" kern="0" dirty="0">
                  <a:latin typeface="Times New Roman" panose="02020603050405020304" pitchFamily="18" charset="0"/>
                  <a:cs typeface="B Nazanin" panose="00000400000000000000" pitchFamily="2" charset="-78"/>
                </a:rPr>
                <a:t>در فضای اسنپ‌بک، فقدان شفافیت در تفکیک مالکیت‌ها و پیچیدگی ساختارهای شبه‌دولتی، خطر التقاط مالیاتی (حذف یا کاهش معافیت برای خصوصی‌ها درحالی‌که بخش‌های خاص مصون می‌مانند) را افزایش می‌دهد</a:t>
              </a:r>
              <a:r>
                <a:rPr lang="fa-IR" kern="0" dirty="0">
                  <a:latin typeface="Times New Roman" panose="02020603050405020304" pitchFamily="18" charset="0"/>
                  <a:cs typeface="B Nazanin" panose="00000400000000000000" pitchFamily="2" charset="-78"/>
                </a:rPr>
                <a:t>.</a:t>
              </a:r>
              <a:endParaRPr lang="en-US" kern="0" dirty="0">
                <a:latin typeface="Times New Roman" panose="02020603050405020304" pitchFamily="18" charset="0"/>
                <a:cs typeface="B Nazanin" panose="00000400000000000000" pitchFamily="2" charset="-78"/>
              </a:endParaRPr>
            </a:p>
            <a:p>
              <a:pPr marL="285750" indent="-285750" algn="r" rtl="1">
                <a:buFont typeface="Wingdings" panose="05000000000000000000" pitchFamily="2" charset="2"/>
                <a:buChar char="§"/>
              </a:pPr>
              <a:r>
                <a:rPr lang="ar-SA" kern="0" dirty="0">
                  <a:latin typeface="Times New Roman" panose="02020603050405020304" pitchFamily="18" charset="0"/>
                  <a:cs typeface="B Nazanin" panose="00000400000000000000" pitchFamily="2" charset="-78"/>
                </a:rPr>
                <a:t>این تبعیض باعث برهم خوردن سطح رقابت در بازار صنعت و معدن می‌شود</a:t>
              </a:r>
              <a:r>
                <a:rPr lang="fa-IR" kern="0" dirty="0">
                  <a:latin typeface="Times New Roman" panose="02020603050405020304" pitchFamily="18" charset="0"/>
                  <a:cs typeface="B Nazanin" panose="00000400000000000000" pitchFamily="2" charset="-78"/>
                </a:rPr>
                <a:t>.</a:t>
              </a:r>
              <a:endParaRPr lang="en-US" kern="0" dirty="0">
                <a:latin typeface="Times New Roman" panose="02020603050405020304" pitchFamily="18" charset="0"/>
                <a:cs typeface="B Nazanin" panose="00000400000000000000" pitchFamily="2" charset="-78"/>
              </a:endParaRPr>
            </a:p>
          </p:txBody>
        </p:sp>
      </p:grpSp>
    </p:spTree>
    <p:extLst>
      <p:ext uri="{BB962C8B-B14F-4D97-AF65-F5344CB8AC3E}">
        <p14:creationId xmlns:p14="http://schemas.microsoft.com/office/powerpoint/2010/main" val="12292024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19</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chemeClr val="tx1">
              <a:lumMod val="95000"/>
              <a:lumOff val="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جهت گیری های راهبردی</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F7D9360-5B11-F68B-A3ED-AFFC8A77C183}"/>
              </a:ext>
            </a:extLst>
          </p:cNvPr>
          <p:cNvSpPr txBox="1"/>
          <p:nvPr/>
        </p:nvSpPr>
        <p:spPr>
          <a:xfrm>
            <a:off x="1254868" y="1874330"/>
            <a:ext cx="10153974" cy="1938992"/>
          </a:xfrm>
          <a:prstGeom prst="rect">
            <a:avLst/>
          </a:prstGeom>
          <a:noFill/>
        </p:spPr>
        <p:txBody>
          <a:bodyPr wrap="square">
            <a:spAutoFit/>
          </a:bodyPr>
          <a:lstStyle/>
          <a:p>
            <a:pPr algn="just" rtl="1"/>
            <a:r>
              <a:rPr lang="fa-IR" sz="2400" b="1" dirty="0">
                <a:cs typeface="B Nazanin" panose="00000400000000000000" pitchFamily="2" charset="-78"/>
              </a:rPr>
              <a:t>مالیات و شبه‌مالیات هدفمند</a:t>
            </a:r>
            <a:endParaRPr lang="fa-IR" sz="2400" dirty="0">
              <a:cs typeface="B Nazanin" panose="00000400000000000000" pitchFamily="2" charset="-78"/>
            </a:endParaRPr>
          </a:p>
          <a:p>
            <a:pPr marL="342900" indent="-342900" algn="just" rtl="1">
              <a:buFont typeface="Wingdings" panose="05000000000000000000" pitchFamily="2" charset="2"/>
              <a:buChar char="§"/>
            </a:pPr>
            <a:r>
              <a:rPr lang="fa-IR" sz="2400" dirty="0">
                <a:cs typeface="B Nazanin" panose="00000400000000000000" pitchFamily="2" charset="-78"/>
              </a:rPr>
              <a:t>طراحی مدل «بارمالیاتی پلکانی» که فشار مؤثر مالیاتی را به‌طور معنادار بر نهادهای شبه‌دولتی و مالکیت‌های متمرکز بالا ببرد و در مقابل، سهم بخش خصوصی واقعی را کاهش دهد.</a:t>
            </a:r>
          </a:p>
          <a:p>
            <a:pPr marL="342900" indent="-342900" algn="just" rtl="1">
              <a:buFont typeface="Wingdings" panose="05000000000000000000" pitchFamily="2" charset="2"/>
              <a:buChar char="§"/>
            </a:pPr>
            <a:r>
              <a:rPr lang="fa-IR" sz="2400" dirty="0">
                <a:cs typeface="B Nazanin" panose="00000400000000000000" pitchFamily="2" charset="-78"/>
              </a:rPr>
              <a:t>استفاده از سامانه‌های تراکنش و اظهارنامه تلفیقی برای جلوگیری از پنهان‌کاری و انتقال درآمد به زیرمجموعه‌های معاف.</a:t>
            </a:r>
          </a:p>
        </p:txBody>
      </p:sp>
      <p:sp>
        <p:nvSpPr>
          <p:cNvPr id="5" name="TextBox 4">
            <a:extLst>
              <a:ext uri="{FF2B5EF4-FFF2-40B4-BE49-F238E27FC236}">
                <a16:creationId xmlns:a16="http://schemas.microsoft.com/office/drawing/2014/main" id="{A844483D-A960-8528-1590-63917820143D}"/>
              </a:ext>
            </a:extLst>
          </p:cNvPr>
          <p:cNvSpPr txBox="1"/>
          <p:nvPr/>
        </p:nvSpPr>
        <p:spPr>
          <a:xfrm>
            <a:off x="1019013" y="3922582"/>
            <a:ext cx="10153974" cy="2308324"/>
          </a:xfrm>
          <a:prstGeom prst="rect">
            <a:avLst/>
          </a:prstGeom>
          <a:noFill/>
        </p:spPr>
        <p:txBody>
          <a:bodyPr wrap="square">
            <a:spAutoFit/>
          </a:bodyPr>
          <a:lstStyle/>
          <a:p>
            <a:pPr algn="just" rtl="1"/>
            <a:r>
              <a:rPr lang="fa-IR" sz="2400" b="1" dirty="0">
                <a:cs typeface="B Nazanin" panose="00000400000000000000" pitchFamily="2" charset="-78"/>
              </a:rPr>
              <a:t>گسترش بازار اوراق شرکتی</a:t>
            </a:r>
            <a:endParaRPr lang="fa-IR" sz="2400" dirty="0">
              <a:cs typeface="B Nazanin" panose="00000400000000000000" pitchFamily="2" charset="-78"/>
            </a:endParaRPr>
          </a:p>
          <a:p>
            <a:pPr marL="342900" indent="-342900" algn="just" rtl="1">
              <a:buFont typeface="Wingdings" panose="05000000000000000000" pitchFamily="2" charset="2"/>
              <a:buChar char="§"/>
            </a:pPr>
            <a:r>
              <a:rPr lang="fa-IR" sz="2400" dirty="0">
                <a:cs typeface="B Nazanin" panose="00000400000000000000" pitchFamily="2" charset="-78"/>
              </a:rPr>
              <a:t>تسهیل انتشار </a:t>
            </a:r>
            <a:r>
              <a:rPr lang="fa-IR" sz="2400" b="1" dirty="0">
                <a:cs typeface="B Nazanin" panose="00000400000000000000" pitchFamily="2" charset="-78"/>
              </a:rPr>
              <a:t>اوراق بدهی شرکتی</a:t>
            </a:r>
            <a:r>
              <a:rPr lang="fa-IR" sz="2400" dirty="0">
                <a:cs typeface="B Nazanin" panose="00000400000000000000" pitchFamily="2" charset="-78"/>
              </a:rPr>
              <a:t> برای شرکت‌های خصوصی صنعتی و معدنی در بورس داخلی با کاهش مراحل صدور و هزینه‌ها</a:t>
            </a:r>
          </a:p>
          <a:p>
            <a:pPr marL="342900" indent="-342900" algn="just" rtl="1">
              <a:buFont typeface="Wingdings" panose="05000000000000000000" pitchFamily="2" charset="2"/>
              <a:buChar char="§"/>
            </a:pPr>
            <a:r>
              <a:rPr lang="fa-IR" sz="2400" dirty="0">
                <a:cs typeface="B Nazanin" panose="00000400000000000000" pitchFamily="2" charset="-78"/>
              </a:rPr>
              <a:t>مذاکره و ایجاد سازوکار حقوقی جهت عرضه این اوراق در بورس‌های منطقه‌ای (مثلاً استانبول، باکو، مسکو) با تسویه غیردلاری</a:t>
            </a:r>
          </a:p>
          <a:p>
            <a:pPr marL="342900" indent="-342900" algn="just" rtl="1">
              <a:buFont typeface="Wingdings" panose="05000000000000000000" pitchFamily="2" charset="2"/>
              <a:buChar char="§"/>
            </a:pPr>
            <a:r>
              <a:rPr lang="fa-IR" sz="2400" dirty="0">
                <a:cs typeface="B Nazanin" panose="00000400000000000000" pitchFamily="2" charset="-78"/>
              </a:rPr>
              <a:t>مشوق‌های مالیاتی برای خریداران اوراق شرکتی بخش صنعت و معدن</a:t>
            </a:r>
          </a:p>
        </p:txBody>
      </p:sp>
      <p:sp>
        <p:nvSpPr>
          <p:cNvPr id="6" name="TextBox 5">
            <a:extLst>
              <a:ext uri="{FF2B5EF4-FFF2-40B4-BE49-F238E27FC236}">
                <a16:creationId xmlns:a16="http://schemas.microsoft.com/office/drawing/2014/main" id="{867DE6C4-60FD-AADE-C50E-000399CFAEC2}"/>
              </a:ext>
            </a:extLst>
          </p:cNvPr>
          <p:cNvSpPr txBox="1"/>
          <p:nvPr/>
        </p:nvSpPr>
        <p:spPr>
          <a:xfrm>
            <a:off x="1118680" y="831243"/>
            <a:ext cx="10290162" cy="830997"/>
          </a:xfrm>
          <a:prstGeom prst="rect">
            <a:avLst/>
          </a:prstGeom>
          <a:noFill/>
        </p:spPr>
        <p:txBody>
          <a:bodyPr wrap="square">
            <a:spAutoFit/>
          </a:bodyPr>
          <a:lstStyle/>
          <a:p>
            <a:pPr algn="just" rtl="1"/>
            <a:r>
              <a:rPr lang="fa-IR" sz="2400" b="1" dirty="0">
                <a:cs typeface="B Nazanin" panose="00000400000000000000" pitchFamily="2" charset="-78"/>
              </a:rPr>
              <a:t>انتقال بهره‌برداری از شهرک‌های صنعتی نیمه‌فعال</a:t>
            </a:r>
            <a:r>
              <a:rPr lang="fa-IR" sz="2400" dirty="0">
                <a:cs typeface="B Nazanin" panose="00000400000000000000" pitchFamily="2" charset="-78"/>
              </a:rPr>
              <a:t> به کنسرسیوم‌های خصوصی محلی، همراه با بسته تعهد توسعه و جذب سرمایه‌گذار جدید.</a:t>
            </a:r>
            <a:endParaRPr lang="en-US" sz="2400" dirty="0">
              <a:cs typeface="B Nazanin" panose="00000400000000000000" pitchFamily="2" charset="-78"/>
            </a:endParaRPr>
          </a:p>
        </p:txBody>
      </p:sp>
    </p:spTree>
    <p:extLst>
      <p:ext uri="{BB962C8B-B14F-4D97-AF65-F5344CB8AC3E}">
        <p14:creationId xmlns:p14="http://schemas.microsoft.com/office/powerpoint/2010/main" val="12267384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A76092-DA54-52FE-6896-D64B00DCB943}"/>
              </a:ext>
            </a:extLst>
          </p:cNvPr>
          <p:cNvSpPr>
            <a:spLocks noGrp="1"/>
          </p:cNvSpPr>
          <p:nvPr>
            <p:ph type="sldNum" sz="quarter" idx="12"/>
          </p:nvPr>
        </p:nvSpPr>
        <p:spPr>
          <a:xfrm>
            <a:off x="281584" y="6230906"/>
            <a:ext cx="365572" cy="365125"/>
          </a:xfrm>
        </p:spPr>
        <p:txBody>
          <a:bodyPr/>
          <a:lstStyle/>
          <a:p>
            <a:fld id="{FEA16F92-84CD-4E92-8579-D4E36EBB5DCC}" type="slidenum">
              <a:rPr lang="en-US" smtClean="0"/>
              <a:t>20</a:t>
            </a:fld>
            <a:endParaRPr lang="en-US" dirty="0"/>
          </a:p>
        </p:txBody>
      </p:sp>
      <p:sp>
        <p:nvSpPr>
          <p:cNvPr id="19" name="Content Placeholder 2">
            <a:extLst>
              <a:ext uri="{FF2B5EF4-FFF2-40B4-BE49-F238E27FC236}">
                <a16:creationId xmlns:a16="http://schemas.microsoft.com/office/drawing/2014/main" id="{905BF16D-2153-623D-6D31-BA40D2B2255C}"/>
              </a:ext>
            </a:extLst>
          </p:cNvPr>
          <p:cNvSpPr txBox="1">
            <a:spLocks/>
          </p:cNvSpPr>
          <p:nvPr/>
        </p:nvSpPr>
        <p:spPr>
          <a:xfrm>
            <a:off x="0" y="95933"/>
            <a:ext cx="12192000" cy="523220"/>
          </a:xfrm>
          <a:prstGeom prst="rect">
            <a:avLst/>
          </a:prstGeom>
          <a:solidFill>
            <a:schemeClr val="tx1">
              <a:lumMod val="95000"/>
              <a:lumOff val="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0" algn="r" rtl="1">
              <a:lnSpc>
                <a:spcPct val="115000"/>
              </a:lnSpc>
              <a:buNone/>
            </a:pPr>
            <a:r>
              <a:rPr lang="fa-IR"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rPr>
              <a:t>جهت گیری های راهبردی</a:t>
            </a:r>
            <a:endParaRPr lang="en-US" sz="2000" kern="100" dirty="0">
              <a:solidFill>
                <a:schemeClr val="bg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B Yekan" panose="00000400000000000000" pitchFamily="2" charset="-78"/>
            </a:endParaRPr>
          </a:p>
        </p:txBody>
      </p:sp>
      <p:pic>
        <p:nvPicPr>
          <p:cNvPr id="20" name="Picture 2" descr="‫اتاق بازرگانی، صنایع، معادن و کشاورزی تهران - ویکی‌پدیا، دانشنامهٔ آزاد‬‎">
            <a:extLst>
              <a:ext uri="{FF2B5EF4-FFF2-40B4-BE49-F238E27FC236}">
                <a16:creationId xmlns:a16="http://schemas.microsoft.com/office/drawing/2014/main" id="{DD05E17D-1398-B237-A997-5080EBC2A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84" y="111931"/>
            <a:ext cx="526843" cy="526843"/>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44483D-A960-8528-1590-63917820143D}"/>
              </a:ext>
            </a:extLst>
          </p:cNvPr>
          <p:cNvSpPr txBox="1"/>
          <p:nvPr/>
        </p:nvSpPr>
        <p:spPr>
          <a:xfrm>
            <a:off x="1400784" y="944460"/>
            <a:ext cx="10153974" cy="1938992"/>
          </a:xfrm>
          <a:prstGeom prst="rect">
            <a:avLst/>
          </a:prstGeom>
          <a:noFill/>
        </p:spPr>
        <p:txBody>
          <a:bodyPr wrap="square">
            <a:spAutoFit/>
          </a:bodyPr>
          <a:lstStyle/>
          <a:p>
            <a:pPr algn="just" rtl="1"/>
            <a:r>
              <a:rPr lang="fa-IR" sz="2400" b="1" dirty="0">
                <a:cs typeface="B Nazanin" panose="00000400000000000000" pitchFamily="2" charset="-78"/>
              </a:rPr>
              <a:t>کاهش وابستگی به منابع بانکی برای بخش خصوصی</a:t>
            </a:r>
            <a:endParaRPr lang="fa-IR" sz="2400" dirty="0">
              <a:cs typeface="B Nazanin" panose="00000400000000000000" pitchFamily="2" charset="-78"/>
            </a:endParaRPr>
          </a:p>
          <a:p>
            <a:pPr marL="342900" indent="-342900" algn="just" rtl="1">
              <a:buFont typeface="Wingdings" panose="05000000000000000000" pitchFamily="2" charset="2"/>
              <a:buChar char="§"/>
            </a:pPr>
            <a:r>
              <a:rPr lang="fa-IR" sz="2400" dirty="0">
                <a:cs typeface="B Nazanin" panose="00000400000000000000" pitchFamily="2" charset="-78"/>
              </a:rPr>
              <a:t>تعمیم سازوکار </a:t>
            </a:r>
            <a:r>
              <a:rPr lang="fa-IR" sz="2400" b="1" dirty="0">
                <a:cs typeface="B Nazanin" panose="00000400000000000000" pitchFamily="2" charset="-78"/>
              </a:rPr>
              <a:t>تأمین مالی زنجیره‌ای</a:t>
            </a:r>
            <a:r>
              <a:rPr lang="fa-IR" sz="2400" dirty="0">
                <a:cs typeface="B Nazanin" panose="00000400000000000000" pitchFamily="2" charset="-78"/>
              </a:rPr>
              <a:t> (SCF) به صنایع صادرات‌محور با تضمین مطالبات از سوی بیمه‌های اعتبار صادراتی.</a:t>
            </a:r>
          </a:p>
          <a:p>
            <a:pPr marL="342900" indent="-342900" algn="just" rtl="1">
              <a:buFont typeface="Wingdings" panose="05000000000000000000" pitchFamily="2" charset="2"/>
              <a:buChar char="§"/>
            </a:pPr>
            <a:r>
              <a:rPr lang="fa-IR" sz="2400" dirty="0">
                <a:cs typeface="B Nazanin" panose="00000400000000000000" pitchFamily="2" charset="-78"/>
              </a:rPr>
              <a:t>گسترش استفاده از </a:t>
            </a:r>
            <a:r>
              <a:rPr lang="fa-IR" sz="2400" b="1" dirty="0">
                <a:cs typeface="B Nazanin" panose="00000400000000000000" pitchFamily="2" charset="-78"/>
              </a:rPr>
              <a:t>تهاتر کالا و خدمات</a:t>
            </a:r>
            <a:r>
              <a:rPr lang="fa-IR" sz="2400" dirty="0">
                <a:cs typeface="B Nazanin" panose="00000400000000000000" pitchFamily="2" charset="-78"/>
              </a:rPr>
              <a:t> با بازارهای همسایه برای کاهش نیاز به ارز نقدی</a:t>
            </a:r>
          </a:p>
          <a:p>
            <a:pPr marL="342900" indent="-342900" algn="just" rtl="1">
              <a:buFont typeface="Wingdings" panose="05000000000000000000" pitchFamily="2" charset="2"/>
              <a:buChar char="§"/>
            </a:pPr>
            <a:r>
              <a:rPr lang="fa-IR" sz="2400" dirty="0">
                <a:cs typeface="B Nazanin" panose="00000400000000000000" pitchFamily="2" charset="-78"/>
              </a:rPr>
              <a:t>ایجاد صندوق‌های پیش‌پرداخت صادرات برای پوشش هزینه مواد اولیه بدون مراجعه به تسهیلات بانکی.</a:t>
            </a:r>
          </a:p>
        </p:txBody>
      </p:sp>
    </p:spTree>
    <p:extLst>
      <p:ext uri="{BB962C8B-B14F-4D97-AF65-F5344CB8AC3E}">
        <p14:creationId xmlns:p14="http://schemas.microsoft.com/office/powerpoint/2010/main" val="6676791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C05F-8E7C-D305-CDA7-943A10E62590}"/>
              </a:ext>
            </a:extLst>
          </p:cNvPr>
          <p:cNvSpPr>
            <a:spLocks noGrp="1"/>
          </p:cNvSpPr>
          <p:nvPr>
            <p:ph type="title"/>
          </p:nvPr>
        </p:nvSpPr>
        <p:spPr>
          <a:xfrm>
            <a:off x="838200" y="1405985"/>
            <a:ext cx="10515600" cy="1325563"/>
          </a:xfrm>
        </p:spPr>
        <p:txBody>
          <a:bodyPr/>
          <a:lstStyle/>
          <a:p>
            <a:pPr algn="ctr"/>
            <a:r>
              <a:rPr lang="fa-IR" dirty="0">
                <a:cs typeface="B Yekan" panose="00000400000000000000" pitchFamily="2" charset="-78"/>
              </a:rPr>
              <a:t>با تشکر از توجه شما</a:t>
            </a:r>
            <a:endParaRPr lang="en-US" dirty="0">
              <a:cs typeface="B Yekan" panose="00000400000000000000" pitchFamily="2" charset="-78"/>
            </a:endParaRPr>
          </a:p>
        </p:txBody>
      </p:sp>
    </p:spTree>
    <p:extLst>
      <p:ext uri="{BB962C8B-B14F-4D97-AF65-F5344CB8AC3E}">
        <p14:creationId xmlns:p14="http://schemas.microsoft.com/office/powerpoint/2010/main" val="5632404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2921</TotalTime>
  <Words>2108</Words>
  <Application>Microsoft Office PowerPoint</Application>
  <PresentationFormat>Widescreen</PresentationFormat>
  <Paragraphs>383</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B Nazanin</vt:lpstr>
      <vt:lpstr>Calibri</vt:lpstr>
      <vt:lpstr>Calibri Light</vt:lpstr>
      <vt:lpstr>Times New Roman</vt:lpstr>
      <vt:lpstr>Wingdings</vt:lpstr>
      <vt:lpstr>Office Theme</vt:lpstr>
      <vt:lpstr>بررسی آثار بازگشت تحریم ها بر بخش صنعت و معدن در ایران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با تشکر از توجه شما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126</cp:revision>
  <cp:lastPrinted>2025-06-14T19:14:18Z</cp:lastPrinted>
  <dcterms:created xsi:type="dcterms:W3CDTF">2025-06-08T12:10:24Z</dcterms:created>
  <dcterms:modified xsi:type="dcterms:W3CDTF">2025-09-13T20:00:21Z</dcterms:modified>
</cp:coreProperties>
</file>