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354" r:id="rId3"/>
    <p:sldId id="383" r:id="rId4"/>
    <p:sldId id="386" r:id="rId5"/>
    <p:sldId id="863" r:id="rId6"/>
    <p:sldId id="864" r:id="rId7"/>
    <p:sldId id="865" r:id="rId8"/>
    <p:sldId id="866" r:id="rId9"/>
    <p:sldId id="847" r:id="rId10"/>
    <p:sldId id="867" r:id="rId11"/>
    <p:sldId id="868" r:id="rId12"/>
    <p:sldId id="870" r:id="rId13"/>
    <p:sldId id="871" r:id="rId14"/>
    <p:sldId id="872" r:id="rId15"/>
    <p:sldId id="873" r:id="rId16"/>
    <p:sldId id="849" r:id="rId17"/>
    <p:sldId id="874" r:id="rId18"/>
    <p:sldId id="875" r:id="rId19"/>
    <p:sldId id="876" r:id="rId20"/>
    <p:sldId id="877" r:id="rId21"/>
    <p:sldId id="896" r:id="rId22"/>
    <p:sldId id="895" r:id="rId23"/>
    <p:sldId id="878" r:id="rId24"/>
    <p:sldId id="879" r:id="rId25"/>
    <p:sldId id="880" r:id="rId26"/>
    <p:sldId id="881" r:id="rId27"/>
    <p:sldId id="372" r:id="rId28"/>
    <p:sldId id="882" r:id="rId29"/>
    <p:sldId id="883" r:id="rId30"/>
    <p:sldId id="889" r:id="rId31"/>
    <p:sldId id="884" r:id="rId32"/>
    <p:sldId id="886" r:id="rId33"/>
    <p:sldId id="892" r:id="rId34"/>
    <p:sldId id="887" r:id="rId35"/>
    <p:sldId id="888" r:id="rId36"/>
    <p:sldId id="890" r:id="rId37"/>
    <p:sldId id="891" r:id="rId38"/>
    <p:sldId id="855" r:id="rId39"/>
    <p:sldId id="893" r:id="rId40"/>
    <p:sldId id="894" r:id="rId41"/>
    <p:sldId id="897" r:id="rId42"/>
    <p:sldId id="898" r:id="rId43"/>
    <p:sldId id="260" r:id="rId4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کمالی آشتیانی , محمد" initials="کمالی" lastIdx="2" clrIdx="0">
    <p:extLst>
      <p:ext uri="{19B8F6BF-5375-455C-9EA6-DF929625EA0E}">
        <p15:presenceInfo xmlns:p15="http://schemas.microsoft.com/office/powerpoint/2012/main" userId="S-1-5-21-905344750-1603547566-1575050150-700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5673" autoAdjust="0"/>
  </p:normalViewPr>
  <p:slideViewPr>
    <p:cSldViewPr snapToGrid="0">
      <p:cViewPr varScale="1">
        <p:scale>
          <a:sx n="109" d="100"/>
          <a:sy n="109" d="100"/>
        </p:scale>
        <p:origin x="64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BB329D4-F14D-4688-8101-A436314EA94C}"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662725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B329D4-F14D-4688-8101-A436314EA94C}"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123589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B329D4-F14D-4688-8101-A436314EA94C}"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331125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B329D4-F14D-4688-8101-A436314EA94C}"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3525522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B329D4-F14D-4688-8101-A436314EA94C}" type="datetimeFigureOut">
              <a:rPr lang="en-US" smtClean="0"/>
              <a:t>5/18/2025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3984818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BB329D4-F14D-4688-8101-A436314EA94C}" type="datetimeFigureOut">
              <a:rPr lang="en-US" smtClean="0"/>
              <a:t>5/18/2025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979678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329D4-F14D-4688-8101-A436314EA94C}" type="datetimeFigureOut">
              <a:rPr lang="en-US" smtClean="0"/>
              <a:t>5/18/2025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4276716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B329D4-F14D-4688-8101-A436314EA94C}"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354793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B329D4-F14D-4688-8101-A436314EA94C}" type="datetimeFigureOut">
              <a:rPr lang="en-US" smtClean="0"/>
              <a:t>5/18/2025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1442031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B329D4-F14D-4688-8101-A436314EA94C}"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3638758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B329D4-F14D-4688-8101-A436314EA94C}" type="datetimeFigureOut">
              <a:rPr lang="en-US" smtClean="0"/>
              <a:t>5/18/2025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05DC39-E368-4D2C-9DAA-F5BEBFF56159}" type="slidenum">
              <a:rPr lang="en-US" smtClean="0"/>
              <a:t>‹#›</a:t>
            </a:fld>
            <a:endParaRPr lang="en-US"/>
          </a:p>
        </p:txBody>
      </p:sp>
    </p:spTree>
    <p:extLst>
      <p:ext uri="{BB962C8B-B14F-4D97-AF65-F5344CB8AC3E}">
        <p14:creationId xmlns:p14="http://schemas.microsoft.com/office/powerpoint/2010/main" val="1158110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329D4-F14D-4688-8101-A436314EA94C}" type="datetimeFigureOut">
              <a:rPr lang="en-US" smtClean="0"/>
              <a:t>5/18/2025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5DC39-E368-4D2C-9DAA-F5BEBFF56159}" type="slidenum">
              <a:rPr lang="en-US" smtClean="0"/>
              <a:t>‹#›</a:t>
            </a:fld>
            <a:endParaRPr lang="en-US"/>
          </a:p>
        </p:txBody>
      </p:sp>
    </p:spTree>
    <p:extLst>
      <p:ext uri="{BB962C8B-B14F-4D97-AF65-F5344CB8AC3E}">
        <p14:creationId xmlns:p14="http://schemas.microsoft.com/office/powerpoint/2010/main" val="2587541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emf"/><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98" y="0"/>
            <a:ext cx="12199621" cy="6853719"/>
          </a:xfrm>
          <a:prstGeom prst="rect">
            <a:avLst/>
          </a:prstGeom>
        </p:spPr>
      </p:pic>
      <p:sp>
        <p:nvSpPr>
          <p:cNvPr id="2" name="TextBox 1">
            <a:extLst>
              <a:ext uri="{FF2B5EF4-FFF2-40B4-BE49-F238E27FC236}">
                <a16:creationId xmlns:a16="http://schemas.microsoft.com/office/drawing/2014/main" id="{CA9A0962-1B4C-4331-81DF-E9AF8D06E8A6}"/>
              </a:ext>
            </a:extLst>
          </p:cNvPr>
          <p:cNvSpPr txBox="1"/>
          <p:nvPr/>
        </p:nvSpPr>
        <p:spPr>
          <a:xfrm>
            <a:off x="1214837" y="2464965"/>
            <a:ext cx="10086437" cy="584775"/>
          </a:xfrm>
          <a:prstGeom prst="rect">
            <a:avLst/>
          </a:prstGeom>
          <a:noFill/>
        </p:spPr>
        <p:txBody>
          <a:bodyPr wrap="square" rtlCol="0">
            <a:spAutoFit/>
          </a:bodyPr>
          <a:lstStyle/>
          <a:p>
            <a:pPr algn="ctr"/>
            <a:endParaRPr lang="fa-IR" sz="3200" b="1" dirty="0">
              <a:solidFill>
                <a:schemeClr val="accent2">
                  <a:lumMod val="50000"/>
                </a:schemeClr>
              </a:solidFill>
              <a:cs typeface="B Nazanin" panose="00000400000000000000" pitchFamily="2" charset="-78"/>
            </a:endParaRPr>
          </a:p>
        </p:txBody>
      </p:sp>
      <p:sp>
        <p:nvSpPr>
          <p:cNvPr id="7" name="Title 1">
            <a:extLst>
              <a:ext uri="{FF2B5EF4-FFF2-40B4-BE49-F238E27FC236}">
                <a16:creationId xmlns:a16="http://schemas.microsoft.com/office/drawing/2014/main" id="{0B242401-67B4-733B-0454-F406E7756F2C}"/>
              </a:ext>
            </a:extLst>
          </p:cNvPr>
          <p:cNvSpPr txBox="1">
            <a:spLocks/>
          </p:cNvSpPr>
          <p:nvPr/>
        </p:nvSpPr>
        <p:spPr>
          <a:xfrm>
            <a:off x="248575" y="2049296"/>
            <a:ext cx="10333608" cy="692021"/>
          </a:xfrm>
          <a:prstGeom prst="rect">
            <a:avLst/>
          </a:prstGeom>
          <a:solidFill>
            <a:schemeClr val="accent6">
              <a:lumMod val="20000"/>
              <a:lumOff val="80000"/>
              <a:alpha val="58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b="1" dirty="0">
                <a:solidFill>
                  <a:schemeClr val="accent1">
                    <a:lumMod val="75000"/>
                  </a:schemeClr>
                </a:solidFill>
                <a:effectLst>
                  <a:outerShdw blurRad="38100" dist="38100" dir="2700000" algn="tl">
                    <a:srgbClr val="000000">
                      <a:alpha val="43137"/>
                    </a:srgbClr>
                  </a:outerShdw>
                </a:effectLst>
                <a:cs typeface="B Nazanin" panose="00000400000000000000" pitchFamily="2" charset="-78"/>
              </a:rPr>
              <a:t>برات الکترونیکی سپامی</a:t>
            </a:r>
          </a:p>
        </p:txBody>
      </p:sp>
      <p:grpSp>
        <p:nvGrpSpPr>
          <p:cNvPr id="8" name="그룹 84">
            <a:extLst>
              <a:ext uri="{FF2B5EF4-FFF2-40B4-BE49-F238E27FC236}">
                <a16:creationId xmlns:a16="http://schemas.microsoft.com/office/drawing/2014/main" id="{0555530B-7717-4649-679E-47CF3C75AAA4}"/>
              </a:ext>
            </a:extLst>
          </p:cNvPr>
          <p:cNvGrpSpPr/>
          <p:nvPr/>
        </p:nvGrpSpPr>
        <p:grpSpPr>
          <a:xfrm>
            <a:off x="6628661" y="3050190"/>
            <a:ext cx="4541810" cy="2276441"/>
            <a:chOff x="4602190" y="2599711"/>
            <a:chExt cx="4541810" cy="2276441"/>
          </a:xfrm>
        </p:grpSpPr>
        <p:sp>
          <p:nvSpPr>
            <p:cNvPr id="9" name="Freeform 113">
              <a:extLst>
                <a:ext uri="{FF2B5EF4-FFF2-40B4-BE49-F238E27FC236}">
                  <a16:creationId xmlns:a16="http://schemas.microsoft.com/office/drawing/2014/main" id="{A9107039-8568-6017-4893-93E53705FE13}"/>
                </a:ext>
              </a:extLst>
            </p:cNvPr>
            <p:cNvSpPr>
              <a:spLocks/>
            </p:cNvSpPr>
            <p:nvPr/>
          </p:nvSpPr>
          <p:spPr bwMode="auto">
            <a:xfrm flipH="1">
              <a:off x="4602190" y="3177963"/>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tx2">
                <a:lumMod val="60000"/>
                <a:lumOff val="4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115">
              <a:extLst>
                <a:ext uri="{FF2B5EF4-FFF2-40B4-BE49-F238E27FC236}">
                  <a16:creationId xmlns:a16="http://schemas.microsoft.com/office/drawing/2014/main" id="{8F6B56EF-7EB1-7ADA-362D-7121238BC913}"/>
                </a:ext>
              </a:extLst>
            </p:cNvPr>
            <p:cNvSpPr>
              <a:spLocks/>
            </p:cNvSpPr>
            <p:nvPr/>
          </p:nvSpPr>
          <p:spPr bwMode="auto">
            <a:xfrm flipH="1">
              <a:off x="5276439" y="2599712"/>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119">
              <a:extLst>
                <a:ext uri="{FF2B5EF4-FFF2-40B4-BE49-F238E27FC236}">
                  <a16:creationId xmlns:a16="http://schemas.microsoft.com/office/drawing/2014/main" id="{E4F76DDC-2DD4-BBA9-5BFD-5B3C5788D920}"/>
                </a:ext>
              </a:extLst>
            </p:cNvPr>
            <p:cNvSpPr>
              <a:spLocks/>
            </p:cNvSpPr>
            <p:nvPr/>
          </p:nvSpPr>
          <p:spPr bwMode="auto">
            <a:xfrm flipH="1">
              <a:off x="6444161" y="3770179"/>
              <a:ext cx="1105973" cy="1105973"/>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accent5">
                <a:lumMod val="40000"/>
                <a:lumOff val="6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102">
              <a:extLst>
                <a:ext uri="{FF2B5EF4-FFF2-40B4-BE49-F238E27FC236}">
                  <a16:creationId xmlns:a16="http://schemas.microsoft.com/office/drawing/2014/main" id="{60D021A2-C051-12A4-69C5-663E9AC15DFA}"/>
                </a:ext>
              </a:extLst>
            </p:cNvPr>
            <p:cNvSpPr>
              <a:spLocks/>
            </p:cNvSpPr>
            <p:nvPr/>
          </p:nvSpPr>
          <p:spPr bwMode="auto">
            <a:xfrm flipH="1">
              <a:off x="7081093" y="2599711"/>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13">
              <a:extLst>
                <a:ext uri="{FF2B5EF4-FFF2-40B4-BE49-F238E27FC236}">
                  <a16:creationId xmlns:a16="http://schemas.microsoft.com/office/drawing/2014/main" id="{A0FE6FD3-6131-B582-D16E-E529EBE49286}"/>
                </a:ext>
              </a:extLst>
            </p:cNvPr>
            <p:cNvSpPr>
              <a:spLocks/>
            </p:cNvSpPr>
            <p:nvPr/>
          </p:nvSpPr>
          <p:spPr bwMode="auto">
            <a:xfrm flipH="1">
              <a:off x="6444161" y="2599712"/>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4" name="그룹 70">
            <a:extLst>
              <a:ext uri="{FF2B5EF4-FFF2-40B4-BE49-F238E27FC236}">
                <a16:creationId xmlns:a16="http://schemas.microsoft.com/office/drawing/2014/main" id="{BB64E630-4A3C-3481-DAF0-4A819D30928A}"/>
              </a:ext>
            </a:extLst>
          </p:cNvPr>
          <p:cNvGrpSpPr/>
          <p:nvPr/>
        </p:nvGrpSpPr>
        <p:grpSpPr>
          <a:xfrm>
            <a:off x="563342" y="3718391"/>
            <a:ext cx="2698467" cy="2277203"/>
            <a:chOff x="1" y="3764651"/>
            <a:chExt cx="2698467" cy="2277203"/>
          </a:xfrm>
        </p:grpSpPr>
        <p:sp>
          <p:nvSpPr>
            <p:cNvPr id="15" name="Freeform 115">
              <a:extLst>
                <a:ext uri="{FF2B5EF4-FFF2-40B4-BE49-F238E27FC236}">
                  <a16:creationId xmlns:a16="http://schemas.microsoft.com/office/drawing/2014/main" id="{9B9F7C7C-CF74-AF06-B4D2-FD2D260077D3}"/>
                </a:ext>
              </a:extLst>
            </p:cNvPr>
            <p:cNvSpPr>
              <a:spLocks/>
            </p:cNvSpPr>
            <p:nvPr/>
          </p:nvSpPr>
          <p:spPr bwMode="auto">
            <a:xfrm flipH="1">
              <a:off x="1592495" y="3764651"/>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117">
              <a:extLst>
                <a:ext uri="{FF2B5EF4-FFF2-40B4-BE49-F238E27FC236}">
                  <a16:creationId xmlns:a16="http://schemas.microsoft.com/office/drawing/2014/main" id="{17E54258-9FDB-5A7F-D03F-43F808F4E103}"/>
                </a:ext>
              </a:extLst>
            </p:cNvPr>
            <p:cNvSpPr>
              <a:spLocks/>
            </p:cNvSpPr>
            <p:nvPr/>
          </p:nvSpPr>
          <p:spPr bwMode="auto">
            <a:xfrm flipH="1">
              <a:off x="1592495" y="4933746"/>
              <a:ext cx="1105973" cy="1107346"/>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102">
              <a:extLst>
                <a:ext uri="{FF2B5EF4-FFF2-40B4-BE49-F238E27FC236}">
                  <a16:creationId xmlns:a16="http://schemas.microsoft.com/office/drawing/2014/main" id="{AD7A9F49-1AD7-15BC-B77E-62BB3A30096A}"/>
                </a:ext>
              </a:extLst>
            </p:cNvPr>
            <p:cNvSpPr>
              <a:spLocks/>
            </p:cNvSpPr>
            <p:nvPr/>
          </p:nvSpPr>
          <p:spPr bwMode="auto">
            <a:xfrm>
              <a:off x="1" y="4929389"/>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8" name="그룹 79">
            <a:extLst>
              <a:ext uri="{FF2B5EF4-FFF2-40B4-BE49-F238E27FC236}">
                <a16:creationId xmlns:a16="http://schemas.microsoft.com/office/drawing/2014/main" id="{C671C6A0-F5CC-8B4E-F0BC-E82E72C91794}"/>
              </a:ext>
            </a:extLst>
          </p:cNvPr>
          <p:cNvGrpSpPr/>
          <p:nvPr/>
        </p:nvGrpSpPr>
        <p:grpSpPr>
          <a:xfrm>
            <a:off x="5256508" y="3316184"/>
            <a:ext cx="2275068" cy="2276442"/>
            <a:chOff x="3434467" y="3177962"/>
            <a:chExt cx="2275068" cy="2276442"/>
          </a:xfrm>
        </p:grpSpPr>
        <p:pic>
          <p:nvPicPr>
            <p:cNvPr id="19" name="그림 24">
              <a:extLst>
                <a:ext uri="{FF2B5EF4-FFF2-40B4-BE49-F238E27FC236}">
                  <a16:creationId xmlns:a16="http://schemas.microsoft.com/office/drawing/2014/main" id="{2D3ECE55-3F6E-8D10-CA9B-3DC65F89F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3969426" y="4099196"/>
              <a:ext cx="341908" cy="947742"/>
            </a:xfrm>
            <a:prstGeom prst="rect">
              <a:avLst/>
            </a:prstGeom>
          </p:spPr>
        </p:pic>
        <p:pic>
          <p:nvPicPr>
            <p:cNvPr id="20" name="그림 26">
              <a:extLst>
                <a:ext uri="{FF2B5EF4-FFF2-40B4-BE49-F238E27FC236}">
                  <a16:creationId xmlns:a16="http://schemas.microsoft.com/office/drawing/2014/main" id="{B36F856C-8307-C377-F287-AC488972C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3935834" y="3643450"/>
              <a:ext cx="388116" cy="947741"/>
            </a:xfrm>
            <a:prstGeom prst="rect">
              <a:avLst/>
            </a:prstGeom>
          </p:spPr>
        </p:pic>
        <p:grpSp>
          <p:nvGrpSpPr>
            <p:cNvPr id="21" name="그룹 78">
              <a:extLst>
                <a:ext uri="{FF2B5EF4-FFF2-40B4-BE49-F238E27FC236}">
                  <a16:creationId xmlns:a16="http://schemas.microsoft.com/office/drawing/2014/main" id="{93CBFC1F-C7A0-9B46-74EF-28DC138FB623}"/>
                </a:ext>
              </a:extLst>
            </p:cNvPr>
            <p:cNvGrpSpPr/>
            <p:nvPr/>
          </p:nvGrpSpPr>
          <p:grpSpPr>
            <a:xfrm>
              <a:off x="3434467" y="3177962"/>
              <a:ext cx="2275068" cy="2276442"/>
              <a:chOff x="3434467" y="3177962"/>
              <a:chExt cx="2275068" cy="2276442"/>
            </a:xfrm>
          </p:grpSpPr>
          <p:sp>
            <p:nvSpPr>
              <p:cNvPr id="22" name="Freeform 114">
                <a:extLst>
                  <a:ext uri="{FF2B5EF4-FFF2-40B4-BE49-F238E27FC236}">
                    <a16:creationId xmlns:a16="http://schemas.microsoft.com/office/drawing/2014/main" id="{8B2E14AE-F33A-D701-B594-765250FBF0C4}"/>
                  </a:ext>
                </a:extLst>
              </p:cNvPr>
              <p:cNvSpPr>
                <a:spLocks/>
              </p:cNvSpPr>
              <p:nvPr/>
            </p:nvSpPr>
            <p:spPr bwMode="auto">
              <a:xfrm flipH="1">
                <a:off x="4602190" y="3177963"/>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120">
                <a:extLst>
                  <a:ext uri="{FF2B5EF4-FFF2-40B4-BE49-F238E27FC236}">
                    <a16:creationId xmlns:a16="http://schemas.microsoft.com/office/drawing/2014/main" id="{05464B3C-7250-B1DA-1A0B-E8AC4C3D2463}"/>
                  </a:ext>
                </a:extLst>
              </p:cNvPr>
              <p:cNvSpPr>
                <a:spLocks/>
              </p:cNvSpPr>
              <p:nvPr/>
            </p:nvSpPr>
            <p:spPr bwMode="auto">
              <a:xfrm flipH="1">
                <a:off x="4602189" y="4347058"/>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118">
                <a:extLst>
                  <a:ext uri="{FF2B5EF4-FFF2-40B4-BE49-F238E27FC236}">
                    <a16:creationId xmlns:a16="http://schemas.microsoft.com/office/drawing/2014/main" id="{C0D5784B-91A2-80C6-E703-5733EB12F4C8}"/>
                  </a:ext>
                </a:extLst>
              </p:cNvPr>
              <p:cNvSpPr>
                <a:spLocks/>
              </p:cNvSpPr>
              <p:nvPr/>
            </p:nvSpPr>
            <p:spPr bwMode="auto">
              <a:xfrm flipH="1">
                <a:off x="3434467" y="4347058"/>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116">
                <a:extLst>
                  <a:ext uri="{FF2B5EF4-FFF2-40B4-BE49-F238E27FC236}">
                    <a16:creationId xmlns:a16="http://schemas.microsoft.com/office/drawing/2014/main" id="{802116EC-A638-AF10-4D33-2A3DB607AB35}"/>
                  </a:ext>
                </a:extLst>
              </p:cNvPr>
              <p:cNvSpPr>
                <a:spLocks/>
              </p:cNvSpPr>
              <p:nvPr/>
            </p:nvSpPr>
            <p:spPr bwMode="auto">
              <a:xfrm flipH="1">
                <a:off x="3434467" y="3177962"/>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36">
                <a:extLst>
                  <a:ext uri="{FF2B5EF4-FFF2-40B4-BE49-F238E27FC236}">
                    <a16:creationId xmlns:a16="http://schemas.microsoft.com/office/drawing/2014/main" id="{8CBBEAFD-64A5-858C-D923-2923DF18854C}"/>
                  </a:ext>
                </a:extLst>
              </p:cNvPr>
              <p:cNvSpPr>
                <a:spLocks/>
              </p:cNvSpPr>
              <p:nvPr/>
            </p:nvSpPr>
            <p:spPr bwMode="auto">
              <a:xfrm flipH="1">
                <a:off x="4356439" y="3337433"/>
                <a:ext cx="184001" cy="574669"/>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38">
                <a:extLst>
                  <a:ext uri="{FF2B5EF4-FFF2-40B4-BE49-F238E27FC236}">
                    <a16:creationId xmlns:a16="http://schemas.microsoft.com/office/drawing/2014/main" id="{A0854953-16C3-0D6A-FDFC-CDB72FB94C21}"/>
                  </a:ext>
                </a:extLst>
              </p:cNvPr>
              <p:cNvSpPr>
                <a:spLocks/>
              </p:cNvSpPr>
              <p:nvPr/>
            </p:nvSpPr>
            <p:spPr bwMode="auto">
              <a:xfrm flipH="1">
                <a:off x="4609724" y="3311305"/>
                <a:ext cx="504002" cy="734669"/>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46">
                <a:extLst>
                  <a:ext uri="{FF2B5EF4-FFF2-40B4-BE49-F238E27FC236}">
                    <a16:creationId xmlns:a16="http://schemas.microsoft.com/office/drawing/2014/main" id="{3DD4EEBB-E983-0E7C-9DFF-575AACCB869E}"/>
                  </a:ext>
                </a:extLst>
              </p:cNvPr>
              <p:cNvSpPr>
                <a:spLocks/>
              </p:cNvSpPr>
              <p:nvPr/>
            </p:nvSpPr>
            <p:spPr bwMode="auto">
              <a:xfrm flipH="1">
                <a:off x="4603475" y="5027424"/>
                <a:ext cx="211507" cy="34322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43">
                <a:extLst>
                  <a:ext uri="{FF2B5EF4-FFF2-40B4-BE49-F238E27FC236}">
                    <a16:creationId xmlns:a16="http://schemas.microsoft.com/office/drawing/2014/main" id="{06D2FC3E-E5BB-D3C2-3EAD-01E0CE72B5E4}"/>
                  </a:ext>
                </a:extLst>
              </p:cNvPr>
              <p:cNvSpPr>
                <a:spLocks noEditPoints="1"/>
              </p:cNvSpPr>
              <p:nvPr/>
            </p:nvSpPr>
            <p:spPr bwMode="auto">
              <a:xfrm flipH="1">
                <a:off x="4222547" y="4732190"/>
                <a:ext cx="317893" cy="502803"/>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30" name="그룹 75">
            <a:extLst>
              <a:ext uri="{FF2B5EF4-FFF2-40B4-BE49-F238E27FC236}">
                <a16:creationId xmlns:a16="http://schemas.microsoft.com/office/drawing/2014/main" id="{756DAFC7-742A-B283-4C72-155BA0C5EBC9}"/>
              </a:ext>
            </a:extLst>
          </p:cNvPr>
          <p:cNvGrpSpPr/>
          <p:nvPr/>
        </p:nvGrpSpPr>
        <p:grpSpPr>
          <a:xfrm>
            <a:off x="3440817" y="3628442"/>
            <a:ext cx="2275068" cy="2276442"/>
            <a:chOff x="1592495" y="3764650"/>
            <a:chExt cx="2275068" cy="2276442"/>
          </a:xfrm>
        </p:grpSpPr>
        <p:sp>
          <p:nvSpPr>
            <p:cNvPr id="31" name="Freeform 114">
              <a:extLst>
                <a:ext uri="{FF2B5EF4-FFF2-40B4-BE49-F238E27FC236}">
                  <a16:creationId xmlns:a16="http://schemas.microsoft.com/office/drawing/2014/main" id="{93FCC23E-8B87-F2D0-B0BB-A7D15F79A714}"/>
                </a:ext>
              </a:extLst>
            </p:cNvPr>
            <p:cNvSpPr>
              <a:spLocks/>
            </p:cNvSpPr>
            <p:nvPr/>
          </p:nvSpPr>
          <p:spPr bwMode="auto">
            <a:xfrm flipH="1">
              <a:off x="2760218" y="3764651"/>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120">
              <a:extLst>
                <a:ext uri="{FF2B5EF4-FFF2-40B4-BE49-F238E27FC236}">
                  <a16:creationId xmlns:a16="http://schemas.microsoft.com/office/drawing/2014/main" id="{36B9276A-0F01-D01B-377E-0255D864B3F7}"/>
                </a:ext>
              </a:extLst>
            </p:cNvPr>
            <p:cNvSpPr>
              <a:spLocks/>
            </p:cNvSpPr>
            <p:nvPr/>
          </p:nvSpPr>
          <p:spPr bwMode="auto">
            <a:xfrm flipH="1">
              <a:off x="2760217" y="4933746"/>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3" name="그림 35">
              <a:extLst>
                <a:ext uri="{FF2B5EF4-FFF2-40B4-BE49-F238E27FC236}">
                  <a16:creationId xmlns:a16="http://schemas.microsoft.com/office/drawing/2014/main" id="{EFC2C220-B160-997D-0F58-CE24695DD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2127454" y="4685884"/>
              <a:ext cx="341908" cy="947742"/>
            </a:xfrm>
            <a:prstGeom prst="rect">
              <a:avLst/>
            </a:prstGeom>
          </p:spPr>
        </p:pic>
        <p:sp>
          <p:nvSpPr>
            <p:cNvPr id="34" name="Freeform 118">
              <a:extLst>
                <a:ext uri="{FF2B5EF4-FFF2-40B4-BE49-F238E27FC236}">
                  <a16:creationId xmlns:a16="http://schemas.microsoft.com/office/drawing/2014/main" id="{86C9E826-3BEF-2E07-9EBA-2A2270F0ABE9}"/>
                </a:ext>
              </a:extLst>
            </p:cNvPr>
            <p:cNvSpPr>
              <a:spLocks/>
            </p:cNvSpPr>
            <p:nvPr/>
          </p:nvSpPr>
          <p:spPr bwMode="auto">
            <a:xfrm flipH="1">
              <a:off x="1592495" y="4933746"/>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5" name="그림 37">
              <a:extLst>
                <a:ext uri="{FF2B5EF4-FFF2-40B4-BE49-F238E27FC236}">
                  <a16:creationId xmlns:a16="http://schemas.microsoft.com/office/drawing/2014/main" id="{3C4E436D-A047-9DDD-8C2A-9621C42BBC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2093862" y="4253822"/>
              <a:ext cx="388116" cy="947741"/>
            </a:xfrm>
            <a:prstGeom prst="rect">
              <a:avLst/>
            </a:prstGeom>
          </p:spPr>
        </p:pic>
        <p:sp>
          <p:nvSpPr>
            <p:cNvPr id="36" name="Freeform 116">
              <a:extLst>
                <a:ext uri="{FF2B5EF4-FFF2-40B4-BE49-F238E27FC236}">
                  <a16:creationId xmlns:a16="http://schemas.microsoft.com/office/drawing/2014/main" id="{5DE419C5-D932-C202-FAF6-64B2B94D16C2}"/>
                </a:ext>
              </a:extLst>
            </p:cNvPr>
            <p:cNvSpPr>
              <a:spLocks/>
            </p:cNvSpPr>
            <p:nvPr/>
          </p:nvSpPr>
          <p:spPr bwMode="auto">
            <a:xfrm flipH="1">
              <a:off x="1592495" y="3764650"/>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42">
              <a:extLst>
                <a:ext uri="{FF2B5EF4-FFF2-40B4-BE49-F238E27FC236}">
                  <a16:creationId xmlns:a16="http://schemas.microsoft.com/office/drawing/2014/main" id="{7C768009-9052-EFF2-1C4A-1D369C56DDCD}"/>
                </a:ext>
              </a:extLst>
            </p:cNvPr>
            <p:cNvSpPr>
              <a:spLocks/>
            </p:cNvSpPr>
            <p:nvPr/>
          </p:nvSpPr>
          <p:spPr bwMode="auto">
            <a:xfrm flipH="1">
              <a:off x="2759802" y="5245075"/>
              <a:ext cx="217334" cy="74266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40">
              <a:extLst>
                <a:ext uri="{FF2B5EF4-FFF2-40B4-BE49-F238E27FC236}">
                  <a16:creationId xmlns:a16="http://schemas.microsoft.com/office/drawing/2014/main" id="{6C4601CE-DE89-F9DC-337F-5CF51086724C}"/>
                </a:ext>
              </a:extLst>
            </p:cNvPr>
            <p:cNvSpPr>
              <a:spLocks/>
            </p:cNvSpPr>
            <p:nvPr/>
          </p:nvSpPr>
          <p:spPr bwMode="auto">
            <a:xfrm flipH="1">
              <a:off x="2481134" y="5245075"/>
              <a:ext cx="217334" cy="74266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9" name="그룹 83">
            <a:extLst>
              <a:ext uri="{FF2B5EF4-FFF2-40B4-BE49-F238E27FC236}">
                <a16:creationId xmlns:a16="http://schemas.microsoft.com/office/drawing/2014/main" id="{D96CFFDB-65D8-6882-D29C-1B52D91DC204}"/>
              </a:ext>
            </a:extLst>
          </p:cNvPr>
          <p:cNvGrpSpPr/>
          <p:nvPr/>
        </p:nvGrpSpPr>
        <p:grpSpPr>
          <a:xfrm>
            <a:off x="7072270" y="2831263"/>
            <a:ext cx="2275068" cy="2549716"/>
            <a:chOff x="5276439" y="2326437"/>
            <a:chExt cx="2275068" cy="2549716"/>
          </a:xfrm>
        </p:grpSpPr>
        <p:pic>
          <p:nvPicPr>
            <p:cNvPr id="40" name="그림 11">
              <a:extLst>
                <a:ext uri="{FF2B5EF4-FFF2-40B4-BE49-F238E27FC236}">
                  <a16:creationId xmlns:a16="http://schemas.microsoft.com/office/drawing/2014/main" id="{E21425C6-41A9-8268-62FB-99053C114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5811398" y="3520945"/>
              <a:ext cx="341908" cy="947742"/>
            </a:xfrm>
            <a:prstGeom prst="rect">
              <a:avLst/>
            </a:prstGeom>
          </p:spPr>
        </p:pic>
        <p:pic>
          <p:nvPicPr>
            <p:cNvPr id="41" name="그림 13">
              <a:extLst>
                <a:ext uri="{FF2B5EF4-FFF2-40B4-BE49-F238E27FC236}">
                  <a16:creationId xmlns:a16="http://schemas.microsoft.com/office/drawing/2014/main" id="{F4C2313C-F6E0-AC91-0732-1535A98BA6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5777805" y="3088883"/>
              <a:ext cx="388116" cy="947741"/>
            </a:xfrm>
            <a:prstGeom prst="rect">
              <a:avLst/>
            </a:prstGeom>
          </p:spPr>
        </p:pic>
        <p:grpSp>
          <p:nvGrpSpPr>
            <p:cNvPr id="42" name="그룹 82">
              <a:extLst>
                <a:ext uri="{FF2B5EF4-FFF2-40B4-BE49-F238E27FC236}">
                  <a16:creationId xmlns:a16="http://schemas.microsoft.com/office/drawing/2014/main" id="{DB8EBF2C-AD8E-02E9-C4A6-EEEE627D99E1}"/>
                </a:ext>
              </a:extLst>
            </p:cNvPr>
            <p:cNvGrpSpPr/>
            <p:nvPr/>
          </p:nvGrpSpPr>
          <p:grpSpPr>
            <a:xfrm>
              <a:off x="5276439" y="2326437"/>
              <a:ext cx="2275068" cy="2549716"/>
              <a:chOff x="5276439" y="2326437"/>
              <a:chExt cx="2275068" cy="2549716"/>
            </a:xfrm>
          </p:grpSpPr>
          <p:sp>
            <p:nvSpPr>
              <p:cNvPr id="43" name="Freeform 114">
                <a:extLst>
                  <a:ext uri="{FF2B5EF4-FFF2-40B4-BE49-F238E27FC236}">
                    <a16:creationId xmlns:a16="http://schemas.microsoft.com/office/drawing/2014/main" id="{41BB7679-A7ED-57D2-ABAE-61F43525FF68}"/>
                  </a:ext>
                </a:extLst>
              </p:cNvPr>
              <p:cNvSpPr>
                <a:spLocks/>
              </p:cNvSpPr>
              <p:nvPr/>
            </p:nvSpPr>
            <p:spPr bwMode="auto">
              <a:xfrm flipH="1">
                <a:off x="6444161" y="2599712"/>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44" name="그림 68">
                <a:extLst>
                  <a:ext uri="{FF2B5EF4-FFF2-40B4-BE49-F238E27FC236}">
                    <a16:creationId xmlns:a16="http://schemas.microsoft.com/office/drawing/2014/main" id="{D1E2995B-449E-833B-1A42-BFA213D1F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00000" flipV="1">
                <a:off x="6723406" y="2326437"/>
                <a:ext cx="388116" cy="947741"/>
              </a:xfrm>
              <a:prstGeom prst="rect">
                <a:avLst/>
              </a:prstGeom>
            </p:spPr>
          </p:pic>
          <p:sp>
            <p:nvSpPr>
              <p:cNvPr id="45" name="Freeform 118">
                <a:extLst>
                  <a:ext uri="{FF2B5EF4-FFF2-40B4-BE49-F238E27FC236}">
                    <a16:creationId xmlns:a16="http://schemas.microsoft.com/office/drawing/2014/main" id="{FC5DED52-5E7E-461F-C4B7-DFDDF0090EA1}"/>
                  </a:ext>
                </a:extLst>
              </p:cNvPr>
              <p:cNvSpPr>
                <a:spLocks/>
              </p:cNvSpPr>
              <p:nvPr/>
            </p:nvSpPr>
            <p:spPr bwMode="auto">
              <a:xfrm flipH="1">
                <a:off x="5276439" y="3768807"/>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116">
                <a:extLst>
                  <a:ext uri="{FF2B5EF4-FFF2-40B4-BE49-F238E27FC236}">
                    <a16:creationId xmlns:a16="http://schemas.microsoft.com/office/drawing/2014/main" id="{72B2BE48-4752-EE7C-132C-E6102E6AFCCC}"/>
                  </a:ext>
                </a:extLst>
              </p:cNvPr>
              <p:cNvSpPr>
                <a:spLocks/>
              </p:cNvSpPr>
              <p:nvPr/>
            </p:nvSpPr>
            <p:spPr bwMode="auto">
              <a:xfrm flipH="1">
                <a:off x="5276439" y="2599711"/>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47" name="그룹 59">
                <a:extLst>
                  <a:ext uri="{FF2B5EF4-FFF2-40B4-BE49-F238E27FC236}">
                    <a16:creationId xmlns:a16="http://schemas.microsoft.com/office/drawing/2014/main" id="{DEDEBE35-C0F2-2098-D64B-9440F881ECED}"/>
                  </a:ext>
                </a:extLst>
              </p:cNvPr>
              <p:cNvGrpSpPr/>
              <p:nvPr/>
            </p:nvGrpSpPr>
            <p:grpSpPr>
              <a:xfrm>
                <a:off x="6071430" y="2946577"/>
                <a:ext cx="310668" cy="758669"/>
                <a:chOff x="1812925" y="4535488"/>
                <a:chExt cx="369888" cy="903287"/>
              </a:xfrm>
              <a:solidFill>
                <a:schemeClr val="accent5">
                  <a:lumMod val="50000"/>
                </a:schemeClr>
              </a:solidFill>
            </p:grpSpPr>
            <p:sp>
              <p:nvSpPr>
                <p:cNvPr id="53" name="Freeform 5">
                  <a:extLst>
                    <a:ext uri="{FF2B5EF4-FFF2-40B4-BE49-F238E27FC236}">
                      <a16:creationId xmlns:a16="http://schemas.microsoft.com/office/drawing/2014/main" id="{803330CE-3EEF-0041-EF51-F7B0F50A12EC}"/>
                    </a:ext>
                  </a:extLst>
                </p:cNvPr>
                <p:cNvSpPr>
                  <a:spLocks/>
                </p:cNvSpPr>
                <p:nvPr/>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7">
                  <a:extLst>
                    <a:ext uri="{FF2B5EF4-FFF2-40B4-BE49-F238E27FC236}">
                      <a16:creationId xmlns:a16="http://schemas.microsoft.com/office/drawing/2014/main" id="{845B8F3B-5F6D-9ED9-6412-F58C0F1B51D0}"/>
                    </a:ext>
                  </a:extLst>
                </p:cNvPr>
                <p:cNvSpPr>
                  <a:spLocks/>
                </p:cNvSpPr>
                <p:nvPr/>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48" name="그룹 62">
                <a:extLst>
                  <a:ext uri="{FF2B5EF4-FFF2-40B4-BE49-F238E27FC236}">
                    <a16:creationId xmlns:a16="http://schemas.microsoft.com/office/drawing/2014/main" id="{F1800C86-D60D-7ECF-D376-C264633B5520}"/>
                  </a:ext>
                </a:extLst>
              </p:cNvPr>
              <p:cNvGrpSpPr/>
              <p:nvPr/>
            </p:nvGrpSpPr>
            <p:grpSpPr>
              <a:xfrm>
                <a:off x="6442098" y="2946577"/>
                <a:ext cx="341334" cy="758669"/>
                <a:chOff x="2209800" y="4519614"/>
                <a:chExt cx="406400" cy="903287"/>
              </a:xfrm>
              <a:solidFill>
                <a:schemeClr val="accent1">
                  <a:lumMod val="50000"/>
                </a:schemeClr>
              </a:solidFill>
            </p:grpSpPr>
            <p:sp>
              <p:nvSpPr>
                <p:cNvPr id="51" name="Freeform 9">
                  <a:extLst>
                    <a:ext uri="{FF2B5EF4-FFF2-40B4-BE49-F238E27FC236}">
                      <a16:creationId xmlns:a16="http://schemas.microsoft.com/office/drawing/2014/main" id="{45470DC7-9CFD-E884-4971-71A95AEA8CF4}"/>
                    </a:ext>
                  </a:extLst>
                </p:cNvPr>
                <p:cNvSpPr>
                  <a:spLocks/>
                </p:cNvSpPr>
                <p:nvPr/>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1">
                  <a:extLst>
                    <a:ext uri="{FF2B5EF4-FFF2-40B4-BE49-F238E27FC236}">
                      <a16:creationId xmlns:a16="http://schemas.microsoft.com/office/drawing/2014/main" id="{5FC0CEE5-F457-B688-7E13-BAC96E88B4B2}"/>
                    </a:ext>
                  </a:extLst>
                </p:cNvPr>
                <p:cNvSpPr>
                  <a:spLocks/>
                </p:cNvSpPr>
                <p:nvPr/>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a:p>
              </p:txBody>
            </p:sp>
          </p:grpSp>
          <p:pic>
            <p:nvPicPr>
              <p:cNvPr id="49" name="그림 72">
                <a:extLst>
                  <a:ext uri="{FF2B5EF4-FFF2-40B4-BE49-F238E27FC236}">
                    <a16:creationId xmlns:a16="http://schemas.microsoft.com/office/drawing/2014/main" id="{57B97E66-C6AA-2080-2218-F422B7F47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00000">
                <a:off x="6667104" y="4229909"/>
                <a:ext cx="341908" cy="947742"/>
              </a:xfrm>
              <a:prstGeom prst="rect">
                <a:avLst/>
              </a:prstGeom>
            </p:spPr>
          </p:pic>
          <p:sp>
            <p:nvSpPr>
              <p:cNvPr id="50" name="Freeform 120">
                <a:extLst>
                  <a:ext uri="{FF2B5EF4-FFF2-40B4-BE49-F238E27FC236}">
                    <a16:creationId xmlns:a16="http://schemas.microsoft.com/office/drawing/2014/main" id="{0B9E8316-FCAD-49B7-3BE6-960D572A266F}"/>
                  </a:ext>
                </a:extLst>
              </p:cNvPr>
              <p:cNvSpPr>
                <a:spLocks/>
              </p:cNvSpPr>
              <p:nvPr/>
            </p:nvSpPr>
            <p:spPr bwMode="auto">
              <a:xfrm flipH="1">
                <a:off x="6444161" y="3768807"/>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45488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89174" y="1639767"/>
            <a:ext cx="11406818" cy="4739759"/>
          </a:xfrm>
          <a:prstGeom prst="rect">
            <a:avLst/>
          </a:prstGeom>
        </p:spPr>
        <p:txBody>
          <a:bodyPr wrap="square">
            <a:spAutoFit/>
          </a:bodyPr>
          <a:lstStyle/>
          <a:p>
            <a:pPr algn="r">
              <a:lnSpc>
                <a:spcPct val="150000"/>
              </a:lnSpc>
            </a:pPr>
            <a:r>
              <a:rPr lang="fa-IR" sz="1600" dirty="0">
                <a:effectLst>
                  <a:outerShdw blurRad="38100" dist="38100" dir="2700000" algn="tl">
                    <a:srgbClr val="000000">
                      <a:alpha val="43137"/>
                    </a:srgbClr>
                  </a:outerShdw>
                </a:effectLst>
                <a:cs typeface="B Koodak" panose="00000700000000000000" pitchFamily="2" charset="-78"/>
              </a:rPr>
              <a:t>* بانک ها با استفاده از ابزارهای تعهدی نظیر اعتبارات اسنادی، اوراق گام، ضمانت نامه، برات الکترونیک و... باعث ایجاد اعتماد و اطمینان در بازار کسب و کار و زنجیره تولید و تجارت بین طرفین معامله شده و منجر به کاهش هزینه مبادله و در نتیجه رشد تولید و اشتغال در جامعه خواهد شد.</a:t>
            </a:r>
          </a:p>
          <a:p>
            <a:pPr algn="r">
              <a:lnSpc>
                <a:spcPct val="150000"/>
              </a:lnSpc>
            </a:pPr>
            <a:endParaRPr lang="fa-IR" sz="1600" dirty="0">
              <a:effectLst>
                <a:outerShdw blurRad="38100" dist="38100" dir="2700000" algn="tl">
                  <a:srgbClr val="000000">
                    <a:alpha val="43137"/>
                  </a:srgbClr>
                </a:outerShdw>
              </a:effectLst>
              <a:cs typeface="B Koodak" panose="00000700000000000000" pitchFamily="2" charset="-78"/>
            </a:endParaRPr>
          </a:p>
          <a:p>
            <a:pPr algn="r">
              <a:lnSpc>
                <a:spcPct val="150000"/>
              </a:lnSpc>
            </a:pPr>
            <a:r>
              <a:rPr lang="fa-IR" sz="1600" dirty="0">
                <a:effectLst>
                  <a:outerShdw blurRad="38100" dist="38100" dir="2700000" algn="tl">
                    <a:srgbClr val="000000">
                      <a:alpha val="43137"/>
                    </a:srgbClr>
                  </a:outerShdw>
                </a:effectLst>
                <a:cs typeface="B Koodak" panose="00000700000000000000" pitchFamily="2" charset="-78"/>
              </a:rPr>
              <a:t>* برات، به عنوان یکی از اسناد تجاری در قانون تجارت، سندی است که به موجب آن شخصی به شخص دیگر دستور می دهد که مبلغی را در زمان معین به شخص سومی پرداخت نماید.</a:t>
            </a:r>
          </a:p>
          <a:p>
            <a:pPr algn="r">
              <a:lnSpc>
                <a:spcPct val="150000"/>
              </a:lnSpc>
            </a:pPr>
            <a:endParaRPr lang="fa-IR" sz="1600" dirty="0">
              <a:effectLst>
                <a:outerShdw blurRad="38100" dist="38100" dir="2700000" algn="tl">
                  <a:srgbClr val="000000">
                    <a:alpha val="43137"/>
                  </a:srgbClr>
                </a:outerShdw>
              </a:effectLst>
              <a:cs typeface="B Koodak" panose="00000700000000000000" pitchFamily="2" charset="-78"/>
            </a:endParaRPr>
          </a:p>
          <a:p>
            <a:pPr algn="r">
              <a:lnSpc>
                <a:spcPct val="150000"/>
              </a:lnSpc>
            </a:pPr>
            <a:r>
              <a:rPr lang="fa-IR" sz="1600" dirty="0">
                <a:effectLst>
                  <a:outerShdw blurRad="38100" dist="38100" dir="2700000" algn="tl">
                    <a:srgbClr val="000000">
                      <a:alpha val="43137"/>
                    </a:srgbClr>
                  </a:outerShdw>
                </a:effectLst>
                <a:cs typeface="B Koodak" panose="00000700000000000000" pitchFamily="2" charset="-78"/>
              </a:rPr>
              <a:t>* این سند با دستورالعمل بانک مرکزی ج.ا.ا به عنوان ابزاری در تامین مالی زنجیره تولید ایجاد گردیده است که ضمن تسهیل در معاملات تجاری و کاهش هزینه مبادله در کسب و کار، موجب افزایش امنیت و شفافیت مبادلات شده و کمک به کاهش نقدینگی و استفاده از منابع بانکی خواهد شد.</a:t>
            </a:r>
          </a:p>
          <a:p>
            <a:pPr algn="r">
              <a:lnSpc>
                <a:spcPct val="150000"/>
              </a:lnSpc>
            </a:pPr>
            <a:endParaRPr lang="fa-IR" sz="1600" dirty="0">
              <a:effectLst>
                <a:outerShdw blurRad="38100" dist="38100" dir="2700000" algn="tl">
                  <a:srgbClr val="000000">
                    <a:alpha val="43137"/>
                  </a:srgbClr>
                </a:outerShdw>
              </a:effectLst>
              <a:cs typeface="B Koodak" panose="00000700000000000000" pitchFamily="2" charset="-78"/>
            </a:endParaRPr>
          </a:p>
          <a:p>
            <a:pPr algn="r">
              <a:lnSpc>
                <a:spcPct val="150000"/>
              </a:lnSpc>
            </a:pPr>
            <a:r>
              <a:rPr lang="fa-IR" sz="1600" dirty="0">
                <a:effectLst>
                  <a:outerShdw blurRad="38100" dist="38100" dir="2700000" algn="tl">
                    <a:srgbClr val="000000">
                      <a:alpha val="43137"/>
                    </a:srgbClr>
                  </a:outerShdw>
                </a:effectLst>
                <a:cs typeface="B Koodak" panose="00000700000000000000" pitchFamily="2" charset="-78"/>
              </a:rPr>
              <a:t>* برات الکترونیکی در حقیقت نسخه الکترونیکی شده برات سنتی است که با استفاده از فناوری های نوین، فرایند انتقال مبالغ و مدیریت مالی بین بنگاه های اقتصادی را تسهیل می نماید. این سند ابزاری کارآمد در تامین مالی سرمایه در گردش بنگاه های اقتصادی محسوب می گردد که امکان صدور و امضا و دریافت برات به صورت برخط امکان پذیر می گردد. </a:t>
            </a:r>
          </a:p>
          <a:p>
            <a:pPr algn="r"/>
            <a:endParaRPr lang="fa-IR" sz="1400" dirty="0">
              <a:effectLst>
                <a:outerShdw blurRad="38100" dist="38100" dir="2700000" algn="tl">
                  <a:srgbClr val="000000">
                    <a:alpha val="43137"/>
                  </a:srgbClr>
                </a:outerShdw>
              </a:effectLst>
              <a:cs typeface="B Koodak" panose="00000700000000000000" pitchFamily="2" charset="-78"/>
            </a:endParaRPr>
          </a:p>
        </p:txBody>
      </p:sp>
    </p:spTree>
    <p:extLst>
      <p:ext uri="{BB962C8B-B14F-4D97-AF65-F5344CB8AC3E}">
        <p14:creationId xmlns:p14="http://schemas.microsoft.com/office/powerpoint/2010/main" val="159010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66" y="-102291"/>
            <a:ext cx="12199621" cy="6984895"/>
          </a:xfrm>
          <a:prstGeom prst="rect">
            <a:avLst/>
          </a:prstGeom>
        </p:spPr>
      </p:pic>
      <p:sp>
        <p:nvSpPr>
          <p:cNvPr id="2" name="TextBox 1">
            <a:extLst>
              <a:ext uri="{FF2B5EF4-FFF2-40B4-BE49-F238E27FC236}">
                <a16:creationId xmlns:a16="http://schemas.microsoft.com/office/drawing/2014/main" id="{CA9A0962-1B4C-4331-81DF-E9AF8D06E8A6}"/>
              </a:ext>
            </a:extLst>
          </p:cNvPr>
          <p:cNvSpPr txBox="1"/>
          <p:nvPr/>
        </p:nvSpPr>
        <p:spPr>
          <a:xfrm>
            <a:off x="6206532" y="695521"/>
            <a:ext cx="5444971"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ویژگی های برات الکترونیکی سپامی:</a:t>
            </a:r>
          </a:p>
        </p:txBody>
      </p:sp>
      <p:grpSp>
        <p:nvGrpSpPr>
          <p:cNvPr id="5" name="Group">
            <a:extLst>
              <a:ext uri="{FF2B5EF4-FFF2-40B4-BE49-F238E27FC236}">
                <a16:creationId xmlns:a16="http://schemas.microsoft.com/office/drawing/2014/main" id="{79484D25-9246-4BF1-A959-04F09E6C5E5B}"/>
              </a:ext>
            </a:extLst>
          </p:cNvPr>
          <p:cNvGrpSpPr/>
          <p:nvPr/>
        </p:nvGrpSpPr>
        <p:grpSpPr>
          <a:xfrm>
            <a:off x="5477023" y="3277493"/>
            <a:ext cx="1368152" cy="1368152"/>
            <a:chOff x="131163" y="131163"/>
            <a:chExt cx="894853" cy="972861"/>
          </a:xfrm>
          <a:solidFill>
            <a:schemeClr val="accent4">
              <a:lumMod val="75000"/>
            </a:schemeClr>
          </a:solidFill>
        </p:grpSpPr>
        <p:sp>
          <p:nvSpPr>
            <p:cNvPr id="6" name="Oval">
              <a:extLst>
                <a:ext uri="{FF2B5EF4-FFF2-40B4-BE49-F238E27FC236}">
                  <a16:creationId xmlns:a16="http://schemas.microsoft.com/office/drawing/2014/main" id="{47C16CC5-FDAF-41D1-A0A9-4458F86211A3}"/>
                </a:ext>
              </a:extLst>
            </p:cNvPr>
            <p:cNvSpPr/>
            <p:nvPr/>
          </p:nvSpPr>
          <p:spPr>
            <a:xfrm>
              <a:off x="174992" y="948201"/>
              <a:ext cx="779117" cy="155823"/>
            </a:xfrm>
            <a:prstGeom prst="ellipse">
              <a:avLst/>
            </a:prstGeom>
            <a:grpFill/>
            <a:ln w="12700" cap="flat">
              <a:noFill/>
              <a:miter lim="400000"/>
            </a:ln>
            <a:effectLst/>
          </p:spPr>
          <p:txBody>
            <a:bodyPr wrap="square" lIns="34289" tIns="34289" rIns="34289" bIns="34289" numCol="1" anchor="ctr">
              <a:noAutofit/>
            </a:bodyPr>
            <a:lstStyle/>
            <a:p>
              <a:pPr>
                <a:defRPr>
                  <a:solidFill>
                    <a:srgbClr val="000000"/>
                  </a:solidFill>
                  <a:latin typeface="Arial"/>
                  <a:ea typeface="Arial"/>
                  <a:cs typeface="Arial"/>
                  <a:sym typeface="Arial"/>
                </a:defRPr>
              </a:pPr>
              <a:endParaRPr>
                <a:solidFill>
                  <a:schemeClr val="bg1"/>
                </a:solidFill>
              </a:endParaRPr>
            </a:p>
          </p:txBody>
        </p:sp>
        <p:sp>
          <p:nvSpPr>
            <p:cNvPr id="8" name="Circle">
              <a:extLst>
                <a:ext uri="{FF2B5EF4-FFF2-40B4-BE49-F238E27FC236}">
                  <a16:creationId xmlns:a16="http://schemas.microsoft.com/office/drawing/2014/main" id="{17416BCA-B0BD-4003-B269-461C30F8349B}"/>
                </a:ext>
              </a:extLst>
            </p:cNvPr>
            <p:cNvSpPr/>
            <p:nvPr/>
          </p:nvSpPr>
          <p:spPr>
            <a:xfrm rot="1267203">
              <a:off x="131163" y="131163"/>
              <a:ext cx="894853" cy="894853"/>
            </a:xfrm>
            <a:prstGeom prst="ellipse">
              <a:avLst/>
            </a:prstGeom>
            <a:grpFill/>
            <a:ln w="12700" cap="flat">
              <a:noFill/>
              <a:miter lim="400000"/>
            </a:ln>
            <a:effectLst/>
          </p:spPr>
          <p:txBody>
            <a:bodyPr wrap="square" lIns="34289" tIns="34289" rIns="34289" bIns="34289" numCol="1" anchor="ctr">
              <a:noAutofit/>
            </a:bodyPr>
            <a:lstStyle/>
            <a:p>
              <a:pPr algn="ctr"/>
              <a:endParaRPr>
                <a:solidFill>
                  <a:schemeClr val="bg1"/>
                </a:solidFill>
              </a:endParaRPr>
            </a:p>
          </p:txBody>
        </p:sp>
        <p:sp>
          <p:nvSpPr>
            <p:cNvPr id="9" name="Oval">
              <a:extLst>
                <a:ext uri="{FF2B5EF4-FFF2-40B4-BE49-F238E27FC236}">
                  <a16:creationId xmlns:a16="http://schemas.microsoft.com/office/drawing/2014/main" id="{29ED5E51-FE2E-49EC-B9F7-DF4C3161F6B7}"/>
                </a:ext>
              </a:extLst>
            </p:cNvPr>
            <p:cNvSpPr/>
            <p:nvPr/>
          </p:nvSpPr>
          <p:spPr>
            <a:xfrm rot="2140419">
              <a:off x="226744" y="151540"/>
              <a:ext cx="737227" cy="675979"/>
            </a:xfrm>
            <a:prstGeom prst="ellipse">
              <a:avLst/>
            </a:prstGeom>
            <a:grpFill/>
            <a:ln w="12700" cap="flat">
              <a:noFill/>
              <a:miter lim="400000"/>
            </a:ln>
            <a:effectLst/>
          </p:spPr>
          <p:txBody>
            <a:bodyPr wrap="square" lIns="34289" tIns="34289" rIns="34289" bIns="34289" numCol="1" anchor="ctr">
              <a:noAutofit/>
            </a:bodyPr>
            <a:lstStyle/>
            <a:p>
              <a:pPr algn="ctr"/>
              <a:endParaRPr>
                <a:solidFill>
                  <a:schemeClr val="bg1"/>
                </a:solidFill>
              </a:endParaRPr>
            </a:p>
          </p:txBody>
        </p:sp>
        <p:sp>
          <p:nvSpPr>
            <p:cNvPr id="10" name="Oval">
              <a:extLst>
                <a:ext uri="{FF2B5EF4-FFF2-40B4-BE49-F238E27FC236}">
                  <a16:creationId xmlns:a16="http://schemas.microsoft.com/office/drawing/2014/main" id="{CA978C07-0E85-40D1-B28B-489718D3523C}"/>
                </a:ext>
              </a:extLst>
            </p:cNvPr>
            <p:cNvSpPr/>
            <p:nvPr/>
          </p:nvSpPr>
          <p:spPr>
            <a:xfrm rot="21437844">
              <a:off x="301910" y="732260"/>
              <a:ext cx="586895" cy="302991"/>
            </a:xfrm>
            <a:prstGeom prst="ellipse">
              <a:avLst/>
            </a:prstGeom>
            <a:grpFill/>
            <a:ln w="12700" cap="flat">
              <a:noFill/>
              <a:miter lim="400000"/>
            </a:ln>
            <a:effectLst/>
          </p:spPr>
          <p:txBody>
            <a:bodyPr wrap="square" lIns="34289" tIns="34289" rIns="34289" bIns="34289" numCol="1" anchor="ctr">
              <a:noAutofit/>
            </a:bodyPr>
            <a:lstStyle/>
            <a:p>
              <a:pPr algn="ctr"/>
              <a:endParaRPr>
                <a:solidFill>
                  <a:schemeClr val="bg1"/>
                </a:solidFill>
              </a:endParaRPr>
            </a:p>
          </p:txBody>
        </p:sp>
      </p:grpSp>
      <p:sp>
        <p:nvSpPr>
          <p:cNvPr id="14" name="Circle">
            <a:extLst>
              <a:ext uri="{FF2B5EF4-FFF2-40B4-BE49-F238E27FC236}">
                <a16:creationId xmlns:a16="http://schemas.microsoft.com/office/drawing/2014/main" id="{61A1198F-7E25-4295-83E7-B53FA710689A}"/>
              </a:ext>
            </a:extLst>
          </p:cNvPr>
          <p:cNvSpPr/>
          <p:nvPr/>
        </p:nvSpPr>
        <p:spPr>
          <a:xfrm>
            <a:off x="4510087" y="2429669"/>
            <a:ext cx="3171826" cy="3171825"/>
          </a:xfrm>
          <a:prstGeom prst="ellipse">
            <a:avLst/>
          </a:prstGeom>
          <a:ln w="31750">
            <a:solidFill>
              <a:srgbClr val="808080"/>
            </a:solidFill>
            <a:prstDash val="sysDash"/>
            <a:miter lim="400000"/>
          </a:ln>
        </p:spPr>
        <p:txBody>
          <a:bodyPr lIns="34289" rIns="34289" anchor="ctr"/>
          <a:lstStyle/>
          <a:p>
            <a:pPr algn="ctr">
              <a:defRPr>
                <a:solidFill>
                  <a:srgbClr val="000000"/>
                </a:solidFill>
              </a:defRPr>
            </a:pPr>
            <a:endParaRPr>
              <a:solidFill>
                <a:schemeClr val="bg1"/>
              </a:solidFill>
            </a:endParaRPr>
          </a:p>
        </p:txBody>
      </p:sp>
      <p:sp>
        <p:nvSpPr>
          <p:cNvPr id="15" name="Suitable for all category, Lorem Ipsum is not simply random text.">
            <a:extLst>
              <a:ext uri="{FF2B5EF4-FFF2-40B4-BE49-F238E27FC236}">
                <a16:creationId xmlns:a16="http://schemas.microsoft.com/office/drawing/2014/main" id="{69020207-F9C5-485F-A8A9-A69FBCAE00CC}"/>
              </a:ext>
            </a:extLst>
          </p:cNvPr>
          <p:cNvSpPr/>
          <p:nvPr/>
        </p:nvSpPr>
        <p:spPr>
          <a:xfrm>
            <a:off x="5447153" y="4680243"/>
            <a:ext cx="1355885" cy="48474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t">
            <a:spAutoFit/>
          </a:bodyPr>
          <a:lstStyle/>
          <a:p>
            <a:pPr algn="ctr"/>
            <a:r>
              <a:rPr sz="900" dirty="0">
                <a:solidFill>
                  <a:schemeClr val="bg1"/>
                </a:solidFill>
                <a:latin typeface="+mj-lt"/>
              </a:rPr>
              <a:t>Suitable for all category, Lorem Ipsum is not simply random text.</a:t>
            </a:r>
          </a:p>
        </p:txBody>
      </p:sp>
      <p:grpSp>
        <p:nvGrpSpPr>
          <p:cNvPr id="16" name="Group 15">
            <a:extLst>
              <a:ext uri="{FF2B5EF4-FFF2-40B4-BE49-F238E27FC236}">
                <a16:creationId xmlns:a16="http://schemas.microsoft.com/office/drawing/2014/main" id="{D9E2B034-3579-4F3D-916C-5A938B8A06D0}"/>
              </a:ext>
            </a:extLst>
          </p:cNvPr>
          <p:cNvGrpSpPr/>
          <p:nvPr/>
        </p:nvGrpSpPr>
        <p:grpSpPr>
          <a:xfrm>
            <a:off x="4212608" y="2853493"/>
            <a:ext cx="937294" cy="939190"/>
            <a:chOff x="3611331" y="2457851"/>
            <a:chExt cx="1249725" cy="1252253"/>
          </a:xfrm>
        </p:grpSpPr>
        <p:grpSp>
          <p:nvGrpSpPr>
            <p:cNvPr id="17" name="组合 79">
              <a:extLst>
                <a:ext uri="{FF2B5EF4-FFF2-40B4-BE49-F238E27FC236}">
                  <a16:creationId xmlns:a16="http://schemas.microsoft.com/office/drawing/2014/main" id="{A639B608-8601-4D02-9D27-833C6FB47227}"/>
                </a:ext>
              </a:extLst>
            </p:cNvPr>
            <p:cNvGrpSpPr>
              <a:grpSpLocks/>
            </p:cNvGrpSpPr>
            <p:nvPr/>
          </p:nvGrpSpPr>
          <p:grpSpPr bwMode="auto">
            <a:xfrm>
              <a:off x="3611331" y="2457851"/>
              <a:ext cx="1249725" cy="1252253"/>
              <a:chOff x="6379728" y="2488774"/>
              <a:chExt cx="2513016" cy="2513016"/>
            </a:xfrm>
          </p:grpSpPr>
          <p:sp>
            <p:nvSpPr>
              <p:cNvPr id="21" name="任意多边形 82">
                <a:extLst>
                  <a:ext uri="{FF2B5EF4-FFF2-40B4-BE49-F238E27FC236}">
                    <a16:creationId xmlns:a16="http://schemas.microsoft.com/office/drawing/2014/main" id="{1A3E3046-2D37-41E6-9C1B-5A104A988F20}"/>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22" name="任意多边形 83">
                <a:extLst>
                  <a:ext uri="{FF2B5EF4-FFF2-40B4-BE49-F238E27FC236}">
                    <a16:creationId xmlns:a16="http://schemas.microsoft.com/office/drawing/2014/main" id="{0571635A-AC70-4405-AB55-9EB18685E36B}"/>
                  </a:ext>
                </a:extLst>
              </p:cNvPr>
              <p:cNvSpPr/>
              <p:nvPr/>
            </p:nvSpPr>
            <p:spPr>
              <a:xfrm rot="16377237">
                <a:off x="6409516" y="2506883"/>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sp>
          <p:nvSpPr>
            <p:cNvPr id="18" name="Circle">
              <a:extLst>
                <a:ext uri="{FF2B5EF4-FFF2-40B4-BE49-F238E27FC236}">
                  <a16:creationId xmlns:a16="http://schemas.microsoft.com/office/drawing/2014/main" id="{1085BF20-8203-463D-B738-6704B6504887}"/>
                </a:ext>
              </a:extLst>
            </p:cNvPr>
            <p:cNvSpPr/>
            <p:nvPr/>
          </p:nvSpPr>
          <p:spPr>
            <a:xfrm>
              <a:off x="3756507" y="2613635"/>
              <a:ext cx="962028" cy="962028"/>
            </a:xfrm>
            <a:prstGeom prst="ellipse">
              <a:avLst/>
            </a:prstGeom>
            <a:gradFill flip="none" rotWithShape="1">
              <a:gsLst>
                <a:gs pos="2000">
                  <a:schemeClr val="accent5"/>
                </a:gs>
                <a:gs pos="100000">
                  <a:schemeClr val="tx2"/>
                </a:gs>
              </a:gsLst>
              <a:lin ang="10800000" scaled="0"/>
            </a:gradFill>
            <a:ln w="12700" cap="flat">
              <a:noFill/>
              <a:miter lim="400000"/>
            </a:ln>
            <a:effectLst/>
          </p:spPr>
          <p:txBody>
            <a:bodyPr wrap="square" lIns="34289" tIns="34289" rIns="34289" bIns="34289" numCol="1" anchor="ctr">
              <a:noAutofit/>
            </a:bodyPr>
            <a:lstStyle/>
            <a:p>
              <a:pPr algn="ctr"/>
              <a:endParaRPr>
                <a:solidFill>
                  <a:schemeClr val="bg1"/>
                </a:solidFill>
              </a:endParaRPr>
            </a:p>
          </p:txBody>
        </p:sp>
      </p:grpSp>
      <p:grpSp>
        <p:nvGrpSpPr>
          <p:cNvPr id="23" name="Group 22">
            <a:extLst>
              <a:ext uri="{FF2B5EF4-FFF2-40B4-BE49-F238E27FC236}">
                <a16:creationId xmlns:a16="http://schemas.microsoft.com/office/drawing/2014/main" id="{F1352DE9-9C46-4C5A-A67A-D6F7793414BE}"/>
              </a:ext>
            </a:extLst>
          </p:cNvPr>
          <p:cNvGrpSpPr/>
          <p:nvPr/>
        </p:nvGrpSpPr>
        <p:grpSpPr>
          <a:xfrm>
            <a:off x="4179951" y="4362042"/>
            <a:ext cx="937294" cy="939190"/>
            <a:chOff x="3611331" y="4512793"/>
            <a:chExt cx="1249725" cy="1252253"/>
          </a:xfrm>
        </p:grpSpPr>
        <p:grpSp>
          <p:nvGrpSpPr>
            <p:cNvPr id="24" name="组合 79">
              <a:extLst>
                <a:ext uri="{FF2B5EF4-FFF2-40B4-BE49-F238E27FC236}">
                  <a16:creationId xmlns:a16="http://schemas.microsoft.com/office/drawing/2014/main" id="{FFAF68AA-995B-4BEB-B984-89516FAC4081}"/>
                </a:ext>
              </a:extLst>
            </p:cNvPr>
            <p:cNvGrpSpPr>
              <a:grpSpLocks/>
            </p:cNvGrpSpPr>
            <p:nvPr/>
          </p:nvGrpSpPr>
          <p:grpSpPr bwMode="auto">
            <a:xfrm>
              <a:off x="3611331" y="4512793"/>
              <a:ext cx="1249725" cy="1252253"/>
              <a:chOff x="6379728" y="2488774"/>
              <a:chExt cx="2513016" cy="2513016"/>
            </a:xfrm>
          </p:grpSpPr>
          <p:sp>
            <p:nvSpPr>
              <p:cNvPr id="28" name="任意多边形 82">
                <a:extLst>
                  <a:ext uri="{FF2B5EF4-FFF2-40B4-BE49-F238E27FC236}">
                    <a16:creationId xmlns:a16="http://schemas.microsoft.com/office/drawing/2014/main" id="{F7804055-44D8-43E7-AE9D-BD3E682E6415}"/>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29" name="任意多边形 83">
                <a:extLst>
                  <a:ext uri="{FF2B5EF4-FFF2-40B4-BE49-F238E27FC236}">
                    <a16:creationId xmlns:a16="http://schemas.microsoft.com/office/drawing/2014/main" id="{92DB020C-0C6A-46F1-A3B4-3ADACE530F56}"/>
                  </a:ext>
                </a:extLst>
              </p:cNvPr>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sp>
          <p:nvSpPr>
            <p:cNvPr id="25" name="Circle">
              <a:extLst>
                <a:ext uri="{FF2B5EF4-FFF2-40B4-BE49-F238E27FC236}">
                  <a16:creationId xmlns:a16="http://schemas.microsoft.com/office/drawing/2014/main" id="{E73C80AE-E808-49D3-AACE-B1ABFBFC2212}"/>
                </a:ext>
              </a:extLst>
            </p:cNvPr>
            <p:cNvSpPr/>
            <p:nvPr/>
          </p:nvSpPr>
          <p:spPr>
            <a:xfrm>
              <a:off x="3756507" y="4653338"/>
              <a:ext cx="962028" cy="962028"/>
            </a:xfrm>
            <a:prstGeom prst="ellipse">
              <a:avLst/>
            </a:prstGeom>
            <a:gradFill flip="none" rotWithShape="1">
              <a:gsLst>
                <a:gs pos="0">
                  <a:schemeClr val="accent2">
                    <a:lumMod val="75000"/>
                  </a:schemeClr>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grpSp>
      <p:grpSp>
        <p:nvGrpSpPr>
          <p:cNvPr id="30" name="Group 29">
            <a:extLst>
              <a:ext uri="{FF2B5EF4-FFF2-40B4-BE49-F238E27FC236}">
                <a16:creationId xmlns:a16="http://schemas.microsoft.com/office/drawing/2014/main" id="{E1A8FDD9-445E-4C0B-B4E3-6D2B78EDD28D}"/>
              </a:ext>
            </a:extLst>
          </p:cNvPr>
          <p:cNvGrpSpPr/>
          <p:nvPr/>
        </p:nvGrpSpPr>
        <p:grpSpPr>
          <a:xfrm>
            <a:off x="6989191" y="2845445"/>
            <a:ext cx="937294" cy="939190"/>
            <a:chOff x="7239434" y="2457851"/>
            <a:chExt cx="1249725" cy="1252253"/>
          </a:xfrm>
        </p:grpSpPr>
        <p:grpSp>
          <p:nvGrpSpPr>
            <p:cNvPr id="31" name="组合 79">
              <a:extLst>
                <a:ext uri="{FF2B5EF4-FFF2-40B4-BE49-F238E27FC236}">
                  <a16:creationId xmlns:a16="http://schemas.microsoft.com/office/drawing/2014/main" id="{AE125E89-A430-4615-BA2F-631FBC41F057}"/>
                </a:ext>
              </a:extLst>
            </p:cNvPr>
            <p:cNvGrpSpPr>
              <a:grpSpLocks/>
            </p:cNvGrpSpPr>
            <p:nvPr/>
          </p:nvGrpSpPr>
          <p:grpSpPr bwMode="auto">
            <a:xfrm>
              <a:off x="7239434" y="2457851"/>
              <a:ext cx="1249725" cy="1252253"/>
              <a:chOff x="6379728" y="2488774"/>
              <a:chExt cx="2513016" cy="2513016"/>
            </a:xfrm>
          </p:grpSpPr>
          <p:sp>
            <p:nvSpPr>
              <p:cNvPr id="35" name="任意多边形 82">
                <a:extLst>
                  <a:ext uri="{FF2B5EF4-FFF2-40B4-BE49-F238E27FC236}">
                    <a16:creationId xmlns:a16="http://schemas.microsoft.com/office/drawing/2014/main" id="{63644CC7-526E-4B29-907B-B623D73BE674}"/>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36" name="任意多边形 83">
                <a:extLst>
                  <a:ext uri="{FF2B5EF4-FFF2-40B4-BE49-F238E27FC236}">
                    <a16:creationId xmlns:a16="http://schemas.microsoft.com/office/drawing/2014/main" id="{458EE19E-8298-4013-83C3-3912FCD0E5CE}"/>
                  </a:ext>
                </a:extLst>
              </p:cNvPr>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sp>
          <p:nvSpPr>
            <p:cNvPr id="32" name="Circle">
              <a:extLst>
                <a:ext uri="{FF2B5EF4-FFF2-40B4-BE49-F238E27FC236}">
                  <a16:creationId xmlns:a16="http://schemas.microsoft.com/office/drawing/2014/main" id="{46F9E731-3DAD-4292-8BC7-C08FABE3D99F}"/>
                </a:ext>
              </a:extLst>
            </p:cNvPr>
            <p:cNvSpPr/>
            <p:nvPr/>
          </p:nvSpPr>
          <p:spPr>
            <a:xfrm>
              <a:off x="7394492" y="2613635"/>
              <a:ext cx="962028" cy="962028"/>
            </a:xfrm>
            <a:prstGeom prst="ellipse">
              <a:avLst/>
            </a:prstGeom>
            <a:gradFill flip="none" rotWithShape="1">
              <a:gsLst>
                <a:gs pos="0">
                  <a:schemeClr val="accent3">
                    <a:lumMod val="75000"/>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grpSp>
      <p:grpSp>
        <p:nvGrpSpPr>
          <p:cNvPr id="37" name="Group 36">
            <a:extLst>
              <a:ext uri="{FF2B5EF4-FFF2-40B4-BE49-F238E27FC236}">
                <a16:creationId xmlns:a16="http://schemas.microsoft.com/office/drawing/2014/main" id="{4DB71528-C42F-44A7-96A9-9E7ABEC52771}"/>
              </a:ext>
            </a:extLst>
          </p:cNvPr>
          <p:cNvGrpSpPr/>
          <p:nvPr/>
        </p:nvGrpSpPr>
        <p:grpSpPr>
          <a:xfrm>
            <a:off x="6982671" y="4378370"/>
            <a:ext cx="937294" cy="939190"/>
            <a:chOff x="7239434" y="4512793"/>
            <a:chExt cx="1249725" cy="1252253"/>
          </a:xfrm>
        </p:grpSpPr>
        <p:grpSp>
          <p:nvGrpSpPr>
            <p:cNvPr id="38" name="组合 79">
              <a:extLst>
                <a:ext uri="{FF2B5EF4-FFF2-40B4-BE49-F238E27FC236}">
                  <a16:creationId xmlns:a16="http://schemas.microsoft.com/office/drawing/2014/main" id="{8749646A-EF0E-4CB0-952A-121AB4466F55}"/>
                </a:ext>
              </a:extLst>
            </p:cNvPr>
            <p:cNvGrpSpPr>
              <a:grpSpLocks/>
            </p:cNvGrpSpPr>
            <p:nvPr/>
          </p:nvGrpSpPr>
          <p:grpSpPr bwMode="auto">
            <a:xfrm>
              <a:off x="7239434" y="4512793"/>
              <a:ext cx="1249725" cy="1252253"/>
              <a:chOff x="6379728" y="2488774"/>
              <a:chExt cx="2513016" cy="2513016"/>
            </a:xfrm>
          </p:grpSpPr>
          <p:sp>
            <p:nvSpPr>
              <p:cNvPr id="42" name="任意多边形 82">
                <a:extLst>
                  <a:ext uri="{FF2B5EF4-FFF2-40B4-BE49-F238E27FC236}">
                    <a16:creationId xmlns:a16="http://schemas.microsoft.com/office/drawing/2014/main" id="{FE46FC3A-8FFF-4315-A56D-74E6E6C56229}"/>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43" name="任意多边形 83">
                <a:extLst>
                  <a:ext uri="{FF2B5EF4-FFF2-40B4-BE49-F238E27FC236}">
                    <a16:creationId xmlns:a16="http://schemas.microsoft.com/office/drawing/2014/main" id="{058D03DA-92C1-4256-B136-9033A2F85887}"/>
                  </a:ext>
                </a:extLst>
              </p:cNvPr>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sp>
          <p:nvSpPr>
            <p:cNvPr id="39" name="Circle">
              <a:extLst>
                <a:ext uri="{FF2B5EF4-FFF2-40B4-BE49-F238E27FC236}">
                  <a16:creationId xmlns:a16="http://schemas.microsoft.com/office/drawing/2014/main" id="{70068F03-1567-4690-9156-ED983F94B2E1}"/>
                </a:ext>
              </a:extLst>
            </p:cNvPr>
            <p:cNvSpPr/>
            <p:nvPr/>
          </p:nvSpPr>
          <p:spPr>
            <a:xfrm>
              <a:off x="7394492" y="4653338"/>
              <a:ext cx="962028" cy="962028"/>
            </a:xfrm>
            <a:prstGeom prst="ellipse">
              <a:avLst/>
            </a:prstGeom>
            <a:gradFill flip="none" rotWithShape="1">
              <a:gsLst>
                <a:gs pos="0">
                  <a:schemeClr val="accent4">
                    <a:lumMod val="75000"/>
                  </a:schemeClr>
                </a:gs>
                <a:gs pos="100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grpSp>
      <p:sp>
        <p:nvSpPr>
          <p:cNvPr id="44" name="Suitable for all category, Lorem Ipsum is not simply random text.">
            <a:extLst>
              <a:ext uri="{FF2B5EF4-FFF2-40B4-BE49-F238E27FC236}">
                <a16:creationId xmlns:a16="http://schemas.microsoft.com/office/drawing/2014/main" id="{D4DE330C-DDB6-4691-A7DB-C6E8BD1280BD}"/>
              </a:ext>
            </a:extLst>
          </p:cNvPr>
          <p:cNvSpPr/>
          <p:nvPr/>
        </p:nvSpPr>
        <p:spPr>
          <a:xfrm>
            <a:off x="8949900" y="3231894"/>
            <a:ext cx="1742450" cy="3462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t">
            <a:spAutoFit/>
          </a:bodyPr>
          <a:lstStyle/>
          <a:p>
            <a:r>
              <a:rPr sz="900" dirty="0">
                <a:solidFill>
                  <a:schemeClr val="bg1"/>
                </a:solidFill>
                <a:latin typeface="+mj-lt"/>
              </a:rPr>
              <a:t>Suitable for all category, Lorem Ipsum is not simply random text.</a:t>
            </a:r>
          </a:p>
        </p:txBody>
      </p:sp>
      <p:sp>
        <p:nvSpPr>
          <p:cNvPr id="45" name="Statistics">
            <a:extLst>
              <a:ext uri="{FF2B5EF4-FFF2-40B4-BE49-F238E27FC236}">
                <a16:creationId xmlns:a16="http://schemas.microsoft.com/office/drawing/2014/main" id="{2EADD656-F622-4D7E-A935-A71814436DF9}"/>
              </a:ext>
            </a:extLst>
          </p:cNvPr>
          <p:cNvSpPr/>
          <p:nvPr/>
        </p:nvSpPr>
        <p:spPr>
          <a:xfrm>
            <a:off x="7982594" y="4578515"/>
            <a:ext cx="870750" cy="2308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4289" tIns="34289" rIns="34289" bIns="34289" numCol="1" anchor="t">
            <a:spAutoFit/>
          </a:bodyPr>
          <a:lstStyle>
            <a:lvl1pPr>
              <a:defRPr sz="1600">
                <a:solidFill>
                  <a:srgbClr val="595C54"/>
                </a:solidFill>
              </a:defRPr>
            </a:lvl1pPr>
          </a:lstStyle>
          <a:p>
            <a:pPr>
              <a:defRPr sz="1800">
                <a:solidFill>
                  <a:srgbClr val="FFFFFF"/>
                </a:solidFill>
              </a:defRPr>
            </a:pPr>
            <a:r>
              <a:rPr sz="1050" b="1" dirty="0">
                <a:solidFill>
                  <a:schemeClr val="bg1"/>
                </a:solidFill>
                <a:latin typeface="Montserrat" panose="00000500000000000000" pitchFamily="2" charset="0"/>
              </a:rPr>
              <a:t>Statistics</a:t>
            </a:r>
          </a:p>
        </p:txBody>
      </p:sp>
      <p:sp>
        <p:nvSpPr>
          <p:cNvPr id="46" name="Suitable for all category, Lorem Ipsum is not simply random text.">
            <a:extLst>
              <a:ext uri="{FF2B5EF4-FFF2-40B4-BE49-F238E27FC236}">
                <a16:creationId xmlns:a16="http://schemas.microsoft.com/office/drawing/2014/main" id="{D5478628-D075-4D3B-B568-14CCC8F27214}"/>
              </a:ext>
            </a:extLst>
          </p:cNvPr>
          <p:cNvSpPr/>
          <p:nvPr/>
        </p:nvSpPr>
        <p:spPr>
          <a:xfrm>
            <a:off x="8136109" y="4892927"/>
            <a:ext cx="1742450" cy="34624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t">
            <a:spAutoFit/>
          </a:bodyPr>
          <a:lstStyle/>
          <a:p>
            <a:r>
              <a:rPr sz="900" dirty="0">
                <a:solidFill>
                  <a:schemeClr val="bg1"/>
                </a:solidFill>
                <a:latin typeface="+mj-lt"/>
              </a:rPr>
              <a:t>Suitable for all category, Lorem Ipsum is not simply random text.</a:t>
            </a:r>
          </a:p>
        </p:txBody>
      </p:sp>
      <p:sp>
        <p:nvSpPr>
          <p:cNvPr id="47" name="Statistics">
            <a:extLst>
              <a:ext uri="{FF2B5EF4-FFF2-40B4-BE49-F238E27FC236}">
                <a16:creationId xmlns:a16="http://schemas.microsoft.com/office/drawing/2014/main" id="{B03E968F-29AE-4F94-A3EC-F1AA83554723}"/>
              </a:ext>
            </a:extLst>
          </p:cNvPr>
          <p:cNvSpPr/>
          <p:nvPr/>
        </p:nvSpPr>
        <p:spPr>
          <a:xfrm>
            <a:off x="3110916" y="2850792"/>
            <a:ext cx="870750" cy="2308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4289" tIns="34289" rIns="34289" bIns="34289" numCol="1" anchor="t">
            <a:spAutoFit/>
          </a:bodyPr>
          <a:lstStyle>
            <a:lvl1pPr>
              <a:defRPr sz="1600">
                <a:solidFill>
                  <a:srgbClr val="595C54"/>
                </a:solidFill>
              </a:defRPr>
            </a:lvl1pPr>
          </a:lstStyle>
          <a:p>
            <a:pPr algn="r">
              <a:defRPr sz="1800">
                <a:solidFill>
                  <a:srgbClr val="FFFFFF"/>
                </a:solidFill>
              </a:defRPr>
            </a:pPr>
            <a:r>
              <a:rPr sz="1050" b="1" dirty="0">
                <a:solidFill>
                  <a:schemeClr val="bg1"/>
                </a:solidFill>
                <a:latin typeface="Montserrat" panose="00000500000000000000" pitchFamily="2" charset="0"/>
              </a:rPr>
              <a:t>Statistics</a:t>
            </a:r>
          </a:p>
        </p:txBody>
      </p:sp>
      <p:sp>
        <p:nvSpPr>
          <p:cNvPr id="48" name="Statistics">
            <a:extLst>
              <a:ext uri="{FF2B5EF4-FFF2-40B4-BE49-F238E27FC236}">
                <a16:creationId xmlns:a16="http://schemas.microsoft.com/office/drawing/2014/main" id="{0F668BEF-A074-43D3-9B85-E58222BD2CF6}"/>
              </a:ext>
            </a:extLst>
          </p:cNvPr>
          <p:cNvSpPr/>
          <p:nvPr/>
        </p:nvSpPr>
        <p:spPr>
          <a:xfrm>
            <a:off x="3110916" y="4578515"/>
            <a:ext cx="870750" cy="2308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4289" tIns="34289" rIns="34289" bIns="34289" numCol="1" anchor="t">
            <a:spAutoFit/>
          </a:bodyPr>
          <a:lstStyle>
            <a:lvl1pPr>
              <a:defRPr sz="1600">
                <a:solidFill>
                  <a:srgbClr val="595C54"/>
                </a:solidFill>
              </a:defRPr>
            </a:lvl1pPr>
          </a:lstStyle>
          <a:p>
            <a:pPr algn="r">
              <a:defRPr sz="1800">
                <a:solidFill>
                  <a:srgbClr val="FFFFFF"/>
                </a:solidFill>
              </a:defRPr>
            </a:pPr>
            <a:r>
              <a:rPr sz="1050" b="1" dirty="0">
                <a:solidFill>
                  <a:schemeClr val="bg1"/>
                </a:solidFill>
                <a:latin typeface="Montserrat" panose="00000500000000000000" pitchFamily="2" charset="0"/>
              </a:rPr>
              <a:t>Statistics</a:t>
            </a:r>
          </a:p>
        </p:txBody>
      </p:sp>
      <p:sp>
        <p:nvSpPr>
          <p:cNvPr id="49" name="Slide Number Placeholder 8">
            <a:extLst>
              <a:ext uri="{FF2B5EF4-FFF2-40B4-BE49-F238E27FC236}">
                <a16:creationId xmlns:a16="http://schemas.microsoft.com/office/drawing/2014/main" id="{26D9C975-86B3-4686-987E-5FB6F7F2DE27}"/>
              </a:ext>
            </a:extLst>
          </p:cNvPr>
          <p:cNvSpPr>
            <a:spLocks noGrp="1"/>
          </p:cNvSpPr>
          <p:nvPr>
            <p:ph type="sldNum" sz="quarter" idx="12"/>
          </p:nvPr>
        </p:nvSpPr>
        <p:spPr>
          <a:xfrm>
            <a:off x="8106295" y="6381750"/>
            <a:ext cx="2133600" cy="476250"/>
          </a:xfrm>
        </p:spPr>
        <p:txBody>
          <a:bodyPr/>
          <a:lstStyle/>
          <a:p>
            <a:fld id="{6F68115C-517C-407D-BCC7-9D79EA3A0E4B}" type="slidenum">
              <a:rPr lang="en-US" smtClean="0"/>
              <a:t>3</a:t>
            </a:fld>
            <a:endParaRPr lang="en-US"/>
          </a:p>
        </p:txBody>
      </p:sp>
      <p:sp>
        <p:nvSpPr>
          <p:cNvPr id="50" name="Freeform 9">
            <a:extLst>
              <a:ext uri="{FF2B5EF4-FFF2-40B4-BE49-F238E27FC236}">
                <a16:creationId xmlns:a16="http://schemas.microsoft.com/office/drawing/2014/main" id="{8E6D7CE9-97A2-49F6-9668-554C01AE114C}"/>
              </a:ext>
            </a:extLst>
          </p:cNvPr>
          <p:cNvSpPr>
            <a:spLocks noEditPoints="1"/>
          </p:cNvSpPr>
          <p:nvPr/>
        </p:nvSpPr>
        <p:spPr bwMode="auto">
          <a:xfrm>
            <a:off x="5765055" y="3493517"/>
            <a:ext cx="785818" cy="785818"/>
          </a:xfrm>
          <a:custGeom>
            <a:avLst/>
            <a:gdLst/>
            <a:ahLst/>
            <a:cxnLst>
              <a:cxn ang="0">
                <a:pos x="909" y="0"/>
              </a:cxn>
              <a:cxn ang="0">
                <a:pos x="1245" y="0"/>
              </a:cxn>
              <a:cxn ang="0">
                <a:pos x="1245" y="1245"/>
              </a:cxn>
              <a:cxn ang="0">
                <a:pos x="0" y="1245"/>
              </a:cxn>
              <a:cxn ang="0">
                <a:pos x="0" y="0"/>
              </a:cxn>
              <a:cxn ang="0">
                <a:pos x="338" y="0"/>
              </a:cxn>
              <a:cxn ang="0">
                <a:pos x="623" y="285"/>
              </a:cxn>
              <a:cxn ang="0">
                <a:pos x="909" y="0"/>
              </a:cxn>
              <a:cxn ang="0">
                <a:pos x="279" y="143"/>
              </a:cxn>
              <a:cxn ang="0">
                <a:pos x="522" y="386"/>
              </a:cxn>
              <a:cxn ang="0">
                <a:pos x="387" y="522"/>
              </a:cxn>
              <a:cxn ang="0">
                <a:pos x="487" y="623"/>
              </a:cxn>
              <a:cxn ang="0">
                <a:pos x="623" y="487"/>
              </a:cxn>
              <a:cxn ang="0">
                <a:pos x="759" y="623"/>
              </a:cxn>
              <a:cxn ang="0">
                <a:pos x="960" y="623"/>
              </a:cxn>
              <a:cxn ang="0">
                <a:pos x="960" y="623"/>
              </a:cxn>
              <a:cxn ang="0">
                <a:pos x="1103" y="480"/>
              </a:cxn>
              <a:cxn ang="0">
                <a:pos x="818" y="480"/>
              </a:cxn>
              <a:cxn ang="0">
                <a:pos x="724" y="386"/>
              </a:cxn>
              <a:cxn ang="0">
                <a:pos x="968" y="143"/>
              </a:cxn>
              <a:cxn ang="0">
                <a:pos x="1103" y="143"/>
              </a:cxn>
              <a:cxn ang="0">
                <a:pos x="1103" y="1103"/>
              </a:cxn>
              <a:cxn ang="0">
                <a:pos x="143" y="1103"/>
              </a:cxn>
              <a:cxn ang="0">
                <a:pos x="143" y="143"/>
              </a:cxn>
              <a:cxn ang="0">
                <a:pos x="279" y="143"/>
              </a:cxn>
              <a:cxn ang="0">
                <a:pos x="623" y="960"/>
              </a:cxn>
              <a:cxn ang="0">
                <a:pos x="428" y="766"/>
              </a:cxn>
              <a:cxn ang="0">
                <a:pos x="143" y="766"/>
              </a:cxn>
              <a:cxn ang="0">
                <a:pos x="285" y="623"/>
              </a:cxn>
              <a:cxn ang="0">
                <a:pos x="285" y="623"/>
              </a:cxn>
              <a:cxn ang="0">
                <a:pos x="487" y="623"/>
              </a:cxn>
              <a:cxn ang="0">
                <a:pos x="623" y="758"/>
              </a:cxn>
              <a:cxn ang="0">
                <a:pos x="759" y="623"/>
              </a:cxn>
              <a:cxn ang="0">
                <a:pos x="860" y="724"/>
              </a:cxn>
              <a:cxn ang="0">
                <a:pos x="623" y="960"/>
              </a:cxn>
            </a:cxnLst>
            <a:rect l="0" t="0" r="r" b="b"/>
            <a:pathLst>
              <a:path w="1245" h="1245">
                <a:moveTo>
                  <a:pt x="909" y="0"/>
                </a:moveTo>
                <a:lnTo>
                  <a:pt x="1245" y="0"/>
                </a:lnTo>
                <a:lnTo>
                  <a:pt x="1245" y="1245"/>
                </a:lnTo>
                <a:lnTo>
                  <a:pt x="0" y="1245"/>
                </a:lnTo>
                <a:lnTo>
                  <a:pt x="0" y="0"/>
                </a:lnTo>
                <a:lnTo>
                  <a:pt x="338" y="0"/>
                </a:lnTo>
                <a:lnTo>
                  <a:pt x="623" y="285"/>
                </a:lnTo>
                <a:lnTo>
                  <a:pt x="909" y="0"/>
                </a:lnTo>
                <a:close/>
                <a:moveTo>
                  <a:pt x="279" y="143"/>
                </a:moveTo>
                <a:lnTo>
                  <a:pt x="522" y="386"/>
                </a:lnTo>
                <a:lnTo>
                  <a:pt x="387" y="522"/>
                </a:lnTo>
                <a:lnTo>
                  <a:pt x="487" y="623"/>
                </a:lnTo>
                <a:lnTo>
                  <a:pt x="623" y="487"/>
                </a:lnTo>
                <a:lnTo>
                  <a:pt x="759" y="623"/>
                </a:lnTo>
                <a:lnTo>
                  <a:pt x="960" y="623"/>
                </a:lnTo>
                <a:lnTo>
                  <a:pt x="960" y="623"/>
                </a:lnTo>
                <a:lnTo>
                  <a:pt x="1103" y="480"/>
                </a:lnTo>
                <a:lnTo>
                  <a:pt x="818" y="480"/>
                </a:lnTo>
                <a:lnTo>
                  <a:pt x="724" y="386"/>
                </a:lnTo>
                <a:lnTo>
                  <a:pt x="968" y="143"/>
                </a:lnTo>
                <a:lnTo>
                  <a:pt x="1103" y="143"/>
                </a:lnTo>
                <a:lnTo>
                  <a:pt x="1103" y="1103"/>
                </a:lnTo>
                <a:lnTo>
                  <a:pt x="143" y="1103"/>
                </a:lnTo>
                <a:lnTo>
                  <a:pt x="143" y="143"/>
                </a:lnTo>
                <a:lnTo>
                  <a:pt x="279" y="143"/>
                </a:lnTo>
                <a:close/>
                <a:moveTo>
                  <a:pt x="623" y="960"/>
                </a:moveTo>
                <a:lnTo>
                  <a:pt x="428" y="766"/>
                </a:lnTo>
                <a:lnTo>
                  <a:pt x="143" y="766"/>
                </a:lnTo>
                <a:lnTo>
                  <a:pt x="285" y="623"/>
                </a:lnTo>
                <a:lnTo>
                  <a:pt x="285" y="623"/>
                </a:lnTo>
                <a:lnTo>
                  <a:pt x="487" y="623"/>
                </a:lnTo>
                <a:lnTo>
                  <a:pt x="623" y="758"/>
                </a:lnTo>
                <a:lnTo>
                  <a:pt x="759" y="623"/>
                </a:lnTo>
                <a:lnTo>
                  <a:pt x="860" y="724"/>
                </a:lnTo>
                <a:lnTo>
                  <a:pt x="623" y="960"/>
                </a:lnTo>
                <a:close/>
              </a:path>
            </a:pathLst>
          </a:custGeom>
          <a:solidFill>
            <a:srgbClr val="997B53"/>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1" name="TextBox 50">
            <a:extLst>
              <a:ext uri="{FF2B5EF4-FFF2-40B4-BE49-F238E27FC236}">
                <a16:creationId xmlns:a16="http://schemas.microsoft.com/office/drawing/2014/main" id="{BCC1648A-0915-489B-8F9A-F62CEED79D7E}"/>
              </a:ext>
            </a:extLst>
          </p:cNvPr>
          <p:cNvSpPr txBox="1"/>
          <p:nvPr/>
        </p:nvSpPr>
        <p:spPr>
          <a:xfrm>
            <a:off x="8376385" y="3289027"/>
            <a:ext cx="1473556" cy="492443"/>
          </a:xfrm>
          <a:prstGeom prst="rect">
            <a:avLst/>
          </a:prstGeom>
          <a:noFill/>
        </p:spPr>
        <p:txBody>
          <a:bodyPr wrap="square" lIns="0" tIns="0" rIns="0" bIns="0" rtlCol="0">
            <a:spAutoFit/>
          </a:bodyPr>
          <a:lstStyle/>
          <a:p>
            <a:pPr algn="r"/>
            <a:r>
              <a:rPr lang="fa-IR" sz="1600" b="1" dirty="0">
                <a:solidFill>
                  <a:schemeClr val="accent4">
                    <a:lumMod val="75000"/>
                  </a:schemeClr>
                </a:solidFill>
                <a:latin typeface="+mj-lt"/>
                <a:cs typeface="B Mitra" panose="00000400000000000000" pitchFamily="2" charset="-78"/>
              </a:rPr>
              <a:t>امنیت بیشتر</a:t>
            </a:r>
            <a:endParaRPr lang="id-ID" sz="1600" b="1" dirty="0">
              <a:solidFill>
                <a:schemeClr val="accent4">
                  <a:lumMod val="75000"/>
                </a:schemeClr>
              </a:solidFill>
              <a:latin typeface="+mj-lt"/>
              <a:cs typeface="B Mitra" panose="00000400000000000000" pitchFamily="2" charset="-78"/>
            </a:endParaRPr>
          </a:p>
          <a:p>
            <a:pPr algn="r"/>
            <a:endParaRPr lang="id-ID" sz="1600" b="1" dirty="0">
              <a:solidFill>
                <a:schemeClr val="accent1"/>
              </a:solidFill>
              <a:latin typeface="+mj-lt"/>
              <a:cs typeface="B Mitra" panose="00000400000000000000" pitchFamily="2" charset="-78"/>
            </a:endParaRPr>
          </a:p>
        </p:txBody>
      </p:sp>
      <p:grpSp>
        <p:nvGrpSpPr>
          <p:cNvPr id="52" name="Group 51">
            <a:extLst>
              <a:ext uri="{FF2B5EF4-FFF2-40B4-BE49-F238E27FC236}">
                <a16:creationId xmlns:a16="http://schemas.microsoft.com/office/drawing/2014/main" id="{D1A514B3-19CB-4B89-9761-0DFCD72A139A}"/>
              </a:ext>
            </a:extLst>
          </p:cNvPr>
          <p:cNvGrpSpPr/>
          <p:nvPr/>
        </p:nvGrpSpPr>
        <p:grpSpPr>
          <a:xfrm rot="10800000" flipV="1">
            <a:off x="7853287" y="5005685"/>
            <a:ext cx="870751" cy="422489"/>
            <a:chOff x="1985980" y="2906793"/>
            <a:chExt cx="999502" cy="854537"/>
          </a:xfrm>
        </p:grpSpPr>
        <p:sp>
          <p:nvSpPr>
            <p:cNvPr id="53" name="Shape 147">
              <a:extLst>
                <a:ext uri="{FF2B5EF4-FFF2-40B4-BE49-F238E27FC236}">
                  <a16:creationId xmlns:a16="http://schemas.microsoft.com/office/drawing/2014/main" id="{01D76FFC-FD37-490C-9400-E8CD4985670E}"/>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54" name="Shape 147">
              <a:extLst>
                <a:ext uri="{FF2B5EF4-FFF2-40B4-BE49-F238E27FC236}">
                  <a16:creationId xmlns:a16="http://schemas.microsoft.com/office/drawing/2014/main" id="{BC26E098-3313-4E1C-A850-0A4E445AF159}"/>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55" name="Oval 54">
              <a:extLst>
                <a:ext uri="{FF2B5EF4-FFF2-40B4-BE49-F238E27FC236}">
                  <a16:creationId xmlns:a16="http://schemas.microsoft.com/office/drawing/2014/main" id="{CB5FD993-BF1B-41D3-9893-D0D867829D3D}"/>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grpSp>
        <p:nvGrpSpPr>
          <p:cNvPr id="56" name="Group 55">
            <a:extLst>
              <a:ext uri="{FF2B5EF4-FFF2-40B4-BE49-F238E27FC236}">
                <a16:creationId xmlns:a16="http://schemas.microsoft.com/office/drawing/2014/main" id="{16A84B9C-A18E-4948-881A-805EDE77BCA1}"/>
              </a:ext>
            </a:extLst>
          </p:cNvPr>
          <p:cNvGrpSpPr/>
          <p:nvPr/>
        </p:nvGrpSpPr>
        <p:grpSpPr>
          <a:xfrm rot="10800000" flipH="1">
            <a:off x="3707663" y="1944184"/>
            <a:ext cx="473216" cy="1477327"/>
            <a:chOff x="1985980" y="2906793"/>
            <a:chExt cx="999502" cy="854537"/>
          </a:xfrm>
        </p:grpSpPr>
        <p:sp>
          <p:nvSpPr>
            <p:cNvPr id="57" name="Shape 147">
              <a:extLst>
                <a:ext uri="{FF2B5EF4-FFF2-40B4-BE49-F238E27FC236}">
                  <a16:creationId xmlns:a16="http://schemas.microsoft.com/office/drawing/2014/main" id="{81AF2EB3-4F95-41B3-962B-80F3F9EFA979}"/>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58" name="Shape 147">
              <a:extLst>
                <a:ext uri="{FF2B5EF4-FFF2-40B4-BE49-F238E27FC236}">
                  <a16:creationId xmlns:a16="http://schemas.microsoft.com/office/drawing/2014/main" id="{D658BE8F-2FEF-4100-8D53-188B59163FA2}"/>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59" name="Oval 58">
              <a:extLst>
                <a:ext uri="{FF2B5EF4-FFF2-40B4-BE49-F238E27FC236}">
                  <a16:creationId xmlns:a16="http://schemas.microsoft.com/office/drawing/2014/main" id="{A2B0865B-06F2-42E8-B176-4258EB1608E0}"/>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grpSp>
        <p:nvGrpSpPr>
          <p:cNvPr id="61" name="Group 60">
            <a:extLst>
              <a:ext uri="{FF2B5EF4-FFF2-40B4-BE49-F238E27FC236}">
                <a16:creationId xmlns:a16="http://schemas.microsoft.com/office/drawing/2014/main" id="{7E7418D5-4389-4226-9B49-E13B19588680}"/>
              </a:ext>
            </a:extLst>
          </p:cNvPr>
          <p:cNvGrpSpPr/>
          <p:nvPr/>
        </p:nvGrpSpPr>
        <p:grpSpPr>
          <a:xfrm rot="16433042" flipH="1">
            <a:off x="8075935" y="2997163"/>
            <a:ext cx="435290" cy="1286106"/>
            <a:chOff x="1985980" y="2906793"/>
            <a:chExt cx="999502" cy="854537"/>
          </a:xfrm>
        </p:grpSpPr>
        <p:sp>
          <p:nvSpPr>
            <p:cNvPr id="62" name="Shape 147">
              <a:extLst>
                <a:ext uri="{FF2B5EF4-FFF2-40B4-BE49-F238E27FC236}">
                  <a16:creationId xmlns:a16="http://schemas.microsoft.com/office/drawing/2014/main" id="{020DAF46-2280-4F52-ACB1-A0ED83D1D983}"/>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63" name="Shape 147">
              <a:extLst>
                <a:ext uri="{FF2B5EF4-FFF2-40B4-BE49-F238E27FC236}">
                  <a16:creationId xmlns:a16="http://schemas.microsoft.com/office/drawing/2014/main" id="{04AF1BCE-5B94-42B0-9AD5-E82BAFDEFE26}"/>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64" name="Oval 63">
              <a:extLst>
                <a:ext uri="{FF2B5EF4-FFF2-40B4-BE49-F238E27FC236}">
                  <a16:creationId xmlns:a16="http://schemas.microsoft.com/office/drawing/2014/main" id="{0888B54C-9C84-4151-91B4-D8B7C84A2F4C}"/>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sp>
        <p:nvSpPr>
          <p:cNvPr id="65" name="TextBox 64">
            <a:extLst>
              <a:ext uri="{FF2B5EF4-FFF2-40B4-BE49-F238E27FC236}">
                <a16:creationId xmlns:a16="http://schemas.microsoft.com/office/drawing/2014/main" id="{D6C79CE1-691D-433F-A15A-6C7678E8A828}"/>
              </a:ext>
            </a:extLst>
          </p:cNvPr>
          <p:cNvSpPr txBox="1"/>
          <p:nvPr/>
        </p:nvSpPr>
        <p:spPr>
          <a:xfrm>
            <a:off x="449025" y="1973854"/>
            <a:ext cx="3330026" cy="430887"/>
          </a:xfrm>
          <a:prstGeom prst="rect">
            <a:avLst/>
          </a:prstGeom>
          <a:noFill/>
        </p:spPr>
        <p:txBody>
          <a:bodyPr wrap="square" lIns="0" tIns="0" rIns="0" bIns="0" rtlCol="0">
            <a:spAutoFit/>
          </a:bodyPr>
          <a:lstStyle/>
          <a:p>
            <a:pPr marL="285750" indent="-285750" algn="just" rtl="1">
              <a:buFont typeface="Arial" panose="020B0604020202020204" pitchFamily="34" charset="0"/>
              <a:buChar char="•"/>
            </a:pPr>
            <a:r>
              <a:rPr lang="fa-IR" sz="1400" b="1" dirty="0">
                <a:solidFill>
                  <a:schemeClr val="accent2"/>
                </a:solidFill>
                <a:latin typeface="+mj-lt"/>
                <a:cs typeface="B Mitra" panose="00000400000000000000" pitchFamily="2" charset="-78"/>
              </a:rPr>
              <a:t>قابلیت ذخیره سازی و سازگاری با سیستمهای دیجیتالی</a:t>
            </a:r>
            <a:endParaRPr lang="en-US" sz="1400" b="1" dirty="0">
              <a:solidFill>
                <a:schemeClr val="accent2"/>
              </a:solidFill>
              <a:latin typeface="+mj-lt"/>
              <a:cs typeface="B Mitra" panose="00000400000000000000" pitchFamily="2" charset="-78"/>
            </a:endParaRPr>
          </a:p>
        </p:txBody>
      </p:sp>
      <p:grpSp>
        <p:nvGrpSpPr>
          <p:cNvPr id="66" name="Group 65">
            <a:extLst>
              <a:ext uri="{FF2B5EF4-FFF2-40B4-BE49-F238E27FC236}">
                <a16:creationId xmlns:a16="http://schemas.microsoft.com/office/drawing/2014/main" id="{89CE46EB-B1FD-435F-9203-A7CD538A7E77}"/>
              </a:ext>
            </a:extLst>
          </p:cNvPr>
          <p:cNvGrpSpPr/>
          <p:nvPr/>
        </p:nvGrpSpPr>
        <p:grpSpPr>
          <a:xfrm rot="10800000" flipH="1">
            <a:off x="3820839" y="4501629"/>
            <a:ext cx="432048" cy="504058"/>
            <a:chOff x="1985980" y="2906793"/>
            <a:chExt cx="999502" cy="854537"/>
          </a:xfrm>
        </p:grpSpPr>
        <p:sp>
          <p:nvSpPr>
            <p:cNvPr id="67" name="Shape 147">
              <a:extLst>
                <a:ext uri="{FF2B5EF4-FFF2-40B4-BE49-F238E27FC236}">
                  <a16:creationId xmlns:a16="http://schemas.microsoft.com/office/drawing/2014/main" id="{54BE7586-F304-459C-AADB-9011F2D879EE}"/>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68" name="Shape 147">
              <a:extLst>
                <a:ext uri="{FF2B5EF4-FFF2-40B4-BE49-F238E27FC236}">
                  <a16:creationId xmlns:a16="http://schemas.microsoft.com/office/drawing/2014/main" id="{10B75285-EE3F-4F34-A406-F74E7C8EC64D}"/>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69" name="Oval 68">
              <a:extLst>
                <a:ext uri="{FF2B5EF4-FFF2-40B4-BE49-F238E27FC236}">
                  <a16:creationId xmlns:a16="http://schemas.microsoft.com/office/drawing/2014/main" id="{AF105A97-CFA3-4C3D-A1A9-513C57DEA8F1}"/>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grpSp>
        <p:nvGrpSpPr>
          <p:cNvPr id="71" name="组合 79">
            <a:extLst>
              <a:ext uri="{FF2B5EF4-FFF2-40B4-BE49-F238E27FC236}">
                <a16:creationId xmlns:a16="http://schemas.microsoft.com/office/drawing/2014/main" id="{921E5607-4C7E-4A7F-93D4-9E3B8F6A8304}"/>
              </a:ext>
            </a:extLst>
          </p:cNvPr>
          <p:cNvGrpSpPr>
            <a:grpSpLocks/>
          </p:cNvGrpSpPr>
          <p:nvPr/>
        </p:nvGrpSpPr>
        <p:grpSpPr bwMode="auto">
          <a:xfrm>
            <a:off x="5693047" y="5077693"/>
            <a:ext cx="937294" cy="939190"/>
            <a:chOff x="6379728" y="2488774"/>
            <a:chExt cx="2513016" cy="2513016"/>
          </a:xfrm>
        </p:grpSpPr>
        <p:sp>
          <p:nvSpPr>
            <p:cNvPr id="75" name="任意多边形 82">
              <a:extLst>
                <a:ext uri="{FF2B5EF4-FFF2-40B4-BE49-F238E27FC236}">
                  <a16:creationId xmlns:a16="http://schemas.microsoft.com/office/drawing/2014/main" id="{06D9BE7A-745F-4672-A482-72EC967EE53F}"/>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76" name="任意多边形 83">
              <a:extLst>
                <a:ext uri="{FF2B5EF4-FFF2-40B4-BE49-F238E27FC236}">
                  <a16:creationId xmlns:a16="http://schemas.microsoft.com/office/drawing/2014/main" id="{94FF6B9A-2E22-4D0C-925D-7A5EC700A9FA}"/>
                </a:ext>
              </a:extLst>
            </p:cNvPr>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grpSp>
        <p:nvGrpSpPr>
          <p:cNvPr id="91" name="Group 90">
            <a:extLst>
              <a:ext uri="{FF2B5EF4-FFF2-40B4-BE49-F238E27FC236}">
                <a16:creationId xmlns:a16="http://schemas.microsoft.com/office/drawing/2014/main" id="{1BC6EF64-7644-4157-BB8D-74BEB2E548AB}"/>
              </a:ext>
            </a:extLst>
          </p:cNvPr>
          <p:cNvGrpSpPr/>
          <p:nvPr/>
        </p:nvGrpSpPr>
        <p:grpSpPr>
          <a:xfrm>
            <a:off x="5765055" y="1981349"/>
            <a:ext cx="937294" cy="939190"/>
            <a:chOff x="3611331" y="4512793"/>
            <a:chExt cx="1249725" cy="1252253"/>
          </a:xfrm>
        </p:grpSpPr>
        <p:grpSp>
          <p:nvGrpSpPr>
            <p:cNvPr id="92" name="组合 79">
              <a:extLst>
                <a:ext uri="{FF2B5EF4-FFF2-40B4-BE49-F238E27FC236}">
                  <a16:creationId xmlns:a16="http://schemas.microsoft.com/office/drawing/2014/main" id="{0138D88F-D1AF-4BE8-BFCB-0725557C4BC4}"/>
                </a:ext>
              </a:extLst>
            </p:cNvPr>
            <p:cNvGrpSpPr>
              <a:grpSpLocks/>
            </p:cNvGrpSpPr>
            <p:nvPr/>
          </p:nvGrpSpPr>
          <p:grpSpPr bwMode="auto">
            <a:xfrm>
              <a:off x="3611331" y="4512793"/>
              <a:ext cx="1249725" cy="1252253"/>
              <a:chOff x="6379728" y="2488774"/>
              <a:chExt cx="2513016" cy="2513016"/>
            </a:xfrm>
          </p:grpSpPr>
          <p:sp>
            <p:nvSpPr>
              <p:cNvPr id="96" name="任意多边形 82">
                <a:extLst>
                  <a:ext uri="{FF2B5EF4-FFF2-40B4-BE49-F238E27FC236}">
                    <a16:creationId xmlns:a16="http://schemas.microsoft.com/office/drawing/2014/main" id="{5365E11D-AE65-454E-8E19-65E848BAAE6A}"/>
                  </a:ext>
                </a:extLst>
              </p:cNvPr>
              <p:cNvSpPr/>
              <p:nvPr/>
            </p:nvSpPr>
            <p:spPr>
              <a:xfrm rot="3738964">
                <a:off x="6379728"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defTabSz="685800">
                  <a:defRPr/>
                </a:pPr>
                <a:endParaRPr lang="zh-CN" altLang="en-US" sz="1350" kern="0">
                  <a:solidFill>
                    <a:schemeClr val="bg1"/>
                  </a:solidFill>
                  <a:latin typeface="Arial"/>
                  <a:ea typeface="宋体"/>
                </a:endParaRPr>
              </a:p>
            </p:txBody>
          </p:sp>
          <p:sp>
            <p:nvSpPr>
              <p:cNvPr id="97" name="任意多边形 83">
                <a:extLst>
                  <a:ext uri="{FF2B5EF4-FFF2-40B4-BE49-F238E27FC236}">
                    <a16:creationId xmlns:a16="http://schemas.microsoft.com/office/drawing/2014/main" id="{69A0FA07-7990-4812-BDE9-F1640D4B1F41}"/>
                  </a:ext>
                </a:extLst>
              </p:cNvPr>
              <p:cNvSpPr/>
              <p:nvPr/>
            </p:nvSpPr>
            <p:spPr>
              <a:xfrm rot="16377237">
                <a:off x="6409518" y="2506882"/>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endParaRPr lang="zh-CN" altLang="en-US" sz="1350" kern="0">
                  <a:solidFill>
                    <a:schemeClr val="bg1"/>
                  </a:solidFill>
                </a:endParaRPr>
              </a:p>
            </p:txBody>
          </p:sp>
        </p:grpSp>
        <p:sp>
          <p:nvSpPr>
            <p:cNvPr id="93" name="Circle">
              <a:extLst>
                <a:ext uri="{FF2B5EF4-FFF2-40B4-BE49-F238E27FC236}">
                  <a16:creationId xmlns:a16="http://schemas.microsoft.com/office/drawing/2014/main" id="{80100AAC-B59B-413E-BA7B-BD22BF24F118}"/>
                </a:ext>
              </a:extLst>
            </p:cNvPr>
            <p:cNvSpPr/>
            <p:nvPr/>
          </p:nvSpPr>
          <p:spPr>
            <a:xfrm>
              <a:off x="3756507" y="4653338"/>
              <a:ext cx="962028" cy="962028"/>
            </a:xfrm>
            <a:prstGeom prst="ellipse">
              <a:avLst/>
            </a:prstGeom>
            <a:gradFill flip="none" rotWithShape="1">
              <a:gsLst>
                <a:gs pos="0">
                  <a:schemeClr val="accent2">
                    <a:lumMod val="75000"/>
                  </a:schemeClr>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94" name="Shape">
              <a:extLst>
                <a:ext uri="{FF2B5EF4-FFF2-40B4-BE49-F238E27FC236}">
                  <a16:creationId xmlns:a16="http://schemas.microsoft.com/office/drawing/2014/main" id="{CBD9F4EF-6315-44E6-A850-1D0CEC5D8959}"/>
                </a:ext>
              </a:extLst>
            </p:cNvPr>
            <p:cNvSpPr/>
            <p:nvPr/>
          </p:nvSpPr>
          <p:spPr>
            <a:xfrm>
              <a:off x="4050536" y="4953509"/>
              <a:ext cx="373158" cy="367017"/>
            </a:xfrm>
            <a:custGeom>
              <a:avLst/>
              <a:gdLst/>
              <a:ahLst/>
              <a:cxnLst>
                <a:cxn ang="0">
                  <a:pos x="wd2" y="hd2"/>
                </a:cxn>
                <a:cxn ang="5400000">
                  <a:pos x="wd2" y="hd2"/>
                </a:cxn>
                <a:cxn ang="10800000">
                  <a:pos x="wd2" y="hd2"/>
                </a:cxn>
                <a:cxn ang="16200000">
                  <a:pos x="wd2" y="hd2"/>
                </a:cxn>
              </a:cxnLst>
              <a:rect l="0" t="0" r="r" b="b"/>
              <a:pathLst>
                <a:path w="21600" h="21244" extrusionOk="0">
                  <a:moveTo>
                    <a:pt x="10800" y="20"/>
                  </a:moveTo>
                  <a:cubicBezTo>
                    <a:pt x="4555" y="20"/>
                    <a:pt x="0" y="4621"/>
                    <a:pt x="0" y="10867"/>
                  </a:cubicBezTo>
                  <a:cubicBezTo>
                    <a:pt x="0" y="16689"/>
                    <a:pt x="4977" y="21244"/>
                    <a:pt x="10800" y="21244"/>
                  </a:cubicBezTo>
                  <a:cubicBezTo>
                    <a:pt x="17045" y="21244"/>
                    <a:pt x="21600" y="16267"/>
                    <a:pt x="21600" y="10444"/>
                  </a:cubicBezTo>
                  <a:cubicBezTo>
                    <a:pt x="21600" y="4621"/>
                    <a:pt x="16623" y="-356"/>
                    <a:pt x="10800" y="20"/>
                  </a:cubicBezTo>
                  <a:close/>
                  <a:moveTo>
                    <a:pt x="10800" y="1287"/>
                  </a:moveTo>
                  <a:cubicBezTo>
                    <a:pt x="12021" y="1287"/>
                    <a:pt x="13664" y="1710"/>
                    <a:pt x="14979" y="2133"/>
                  </a:cubicBezTo>
                  <a:cubicBezTo>
                    <a:pt x="13664" y="4621"/>
                    <a:pt x="13664" y="4621"/>
                    <a:pt x="13664" y="4621"/>
                  </a:cubicBezTo>
                  <a:cubicBezTo>
                    <a:pt x="12913" y="4199"/>
                    <a:pt x="11598" y="4199"/>
                    <a:pt x="10800" y="4199"/>
                  </a:cubicBezTo>
                  <a:cubicBezTo>
                    <a:pt x="9532" y="4199"/>
                    <a:pt x="8687" y="4199"/>
                    <a:pt x="7889" y="4621"/>
                  </a:cubicBezTo>
                  <a:cubicBezTo>
                    <a:pt x="6621" y="2133"/>
                    <a:pt x="6621" y="2133"/>
                    <a:pt x="6621" y="2133"/>
                  </a:cubicBezTo>
                  <a:cubicBezTo>
                    <a:pt x="7889" y="1710"/>
                    <a:pt x="9110" y="1287"/>
                    <a:pt x="10800" y="1287"/>
                  </a:cubicBezTo>
                  <a:close/>
                  <a:moveTo>
                    <a:pt x="4977" y="13355"/>
                  </a:moveTo>
                  <a:cubicBezTo>
                    <a:pt x="2489" y="14999"/>
                    <a:pt x="2489" y="14999"/>
                    <a:pt x="2489" y="14999"/>
                  </a:cubicBezTo>
                  <a:cubicBezTo>
                    <a:pt x="1643" y="13778"/>
                    <a:pt x="1643" y="12087"/>
                    <a:pt x="1643" y="10867"/>
                  </a:cubicBezTo>
                  <a:cubicBezTo>
                    <a:pt x="1221" y="9223"/>
                    <a:pt x="1643" y="7486"/>
                    <a:pt x="2489" y="6265"/>
                  </a:cubicBezTo>
                  <a:cubicBezTo>
                    <a:pt x="4977" y="7486"/>
                    <a:pt x="4977" y="7486"/>
                    <a:pt x="4977" y="7486"/>
                  </a:cubicBezTo>
                  <a:cubicBezTo>
                    <a:pt x="4555" y="8331"/>
                    <a:pt x="4132" y="9599"/>
                    <a:pt x="4132" y="10444"/>
                  </a:cubicBezTo>
                  <a:cubicBezTo>
                    <a:pt x="4132" y="11712"/>
                    <a:pt x="4555" y="12510"/>
                    <a:pt x="4977" y="13355"/>
                  </a:cubicBezTo>
                  <a:close/>
                  <a:moveTo>
                    <a:pt x="10800" y="19976"/>
                  </a:moveTo>
                  <a:cubicBezTo>
                    <a:pt x="9110" y="19976"/>
                    <a:pt x="7889" y="19601"/>
                    <a:pt x="6621" y="18755"/>
                  </a:cubicBezTo>
                  <a:cubicBezTo>
                    <a:pt x="7889" y="16267"/>
                    <a:pt x="7889" y="16267"/>
                    <a:pt x="7889" y="16267"/>
                  </a:cubicBezTo>
                  <a:cubicBezTo>
                    <a:pt x="8687" y="16689"/>
                    <a:pt x="9532" y="17112"/>
                    <a:pt x="10800" y="17112"/>
                  </a:cubicBezTo>
                  <a:cubicBezTo>
                    <a:pt x="11598" y="17112"/>
                    <a:pt x="12913" y="16689"/>
                    <a:pt x="13664" y="16267"/>
                  </a:cubicBezTo>
                  <a:cubicBezTo>
                    <a:pt x="14979" y="18755"/>
                    <a:pt x="14979" y="18755"/>
                    <a:pt x="14979" y="18755"/>
                  </a:cubicBezTo>
                  <a:cubicBezTo>
                    <a:pt x="13664" y="19601"/>
                    <a:pt x="12490" y="19976"/>
                    <a:pt x="10800" y="19976"/>
                  </a:cubicBezTo>
                  <a:close/>
                  <a:moveTo>
                    <a:pt x="10800" y="15844"/>
                  </a:moveTo>
                  <a:cubicBezTo>
                    <a:pt x="7889" y="15844"/>
                    <a:pt x="5823" y="13355"/>
                    <a:pt x="5823" y="10444"/>
                  </a:cubicBezTo>
                  <a:cubicBezTo>
                    <a:pt x="5823" y="7486"/>
                    <a:pt x="7889" y="5420"/>
                    <a:pt x="10800" y="5420"/>
                  </a:cubicBezTo>
                  <a:cubicBezTo>
                    <a:pt x="13664" y="5420"/>
                    <a:pt x="15777" y="7486"/>
                    <a:pt x="15777" y="10444"/>
                  </a:cubicBezTo>
                  <a:cubicBezTo>
                    <a:pt x="15777" y="13355"/>
                    <a:pt x="13664" y="15844"/>
                    <a:pt x="10800" y="15844"/>
                  </a:cubicBezTo>
                  <a:close/>
                  <a:moveTo>
                    <a:pt x="16623" y="13355"/>
                  </a:moveTo>
                  <a:cubicBezTo>
                    <a:pt x="17045" y="12510"/>
                    <a:pt x="17468" y="11712"/>
                    <a:pt x="17468" y="10444"/>
                  </a:cubicBezTo>
                  <a:cubicBezTo>
                    <a:pt x="17468" y="9599"/>
                    <a:pt x="17045" y="8331"/>
                    <a:pt x="16623" y="7486"/>
                  </a:cubicBezTo>
                  <a:cubicBezTo>
                    <a:pt x="19111" y="6265"/>
                    <a:pt x="19111" y="6265"/>
                    <a:pt x="19111" y="6265"/>
                  </a:cubicBezTo>
                  <a:cubicBezTo>
                    <a:pt x="19534" y="7486"/>
                    <a:pt x="19957" y="8801"/>
                    <a:pt x="19957" y="10444"/>
                  </a:cubicBezTo>
                  <a:cubicBezTo>
                    <a:pt x="19957" y="12087"/>
                    <a:pt x="19534" y="13355"/>
                    <a:pt x="19111" y="14999"/>
                  </a:cubicBezTo>
                  <a:lnTo>
                    <a:pt x="16623" y="13355"/>
                  </a:lnTo>
                  <a:close/>
                </a:path>
              </a:pathLst>
            </a:custGeom>
            <a:solidFill>
              <a:srgbClr val="FFFFFF"/>
            </a:solidFill>
            <a:ln w="12700" cap="flat">
              <a:noFill/>
              <a:miter lim="400000"/>
            </a:ln>
            <a:effectLst/>
          </p:spPr>
          <p:txBody>
            <a:bodyPr wrap="square" lIns="34289" tIns="34289" rIns="34289" bIns="34289" numCol="1" anchor="ctr">
              <a:noAutofit/>
            </a:bodyPr>
            <a:lstStyle/>
            <a:p>
              <a:pPr>
                <a:defRPr sz="900"/>
              </a:pPr>
              <a:endParaRPr sz="675">
                <a:solidFill>
                  <a:schemeClr val="bg1"/>
                </a:solidFill>
              </a:endParaRPr>
            </a:p>
          </p:txBody>
        </p:sp>
        <p:sp>
          <p:nvSpPr>
            <p:cNvPr id="95" name="Oval">
              <a:extLst>
                <a:ext uri="{FF2B5EF4-FFF2-40B4-BE49-F238E27FC236}">
                  <a16:creationId xmlns:a16="http://schemas.microsoft.com/office/drawing/2014/main" id="{10403BDB-24F6-4813-849F-74E871160886}"/>
                </a:ext>
              </a:extLst>
            </p:cNvPr>
            <p:cNvSpPr/>
            <p:nvPr/>
          </p:nvSpPr>
          <p:spPr>
            <a:xfrm rot="2140419">
              <a:off x="3809667" y="4693813"/>
              <a:ext cx="912672" cy="836848"/>
            </a:xfrm>
            <a:prstGeom prst="ellipse">
              <a:avLst/>
            </a:prstGeom>
            <a:gradFill flip="none" rotWithShape="1">
              <a:gsLst>
                <a:gs pos="0">
                  <a:srgbClr val="FFFFFF">
                    <a:alpha val="0"/>
                  </a:srgbClr>
                </a:gs>
                <a:gs pos="16000">
                  <a:srgbClr val="FFFFFF">
                    <a:alpha val="87000"/>
                  </a:srgbClr>
                </a:gs>
                <a:gs pos="30000">
                  <a:srgbClr val="FFFFFF">
                    <a:alpha val="0"/>
                  </a:srgbClr>
                </a:gs>
              </a:gsLst>
              <a:lin ang="2700000" scaled="0"/>
            </a:gradFill>
            <a:ln w="12700" cap="flat">
              <a:noFill/>
              <a:miter lim="400000"/>
            </a:ln>
            <a:effectLst/>
          </p:spPr>
          <p:txBody>
            <a:bodyPr wrap="square" lIns="34289" tIns="34289" rIns="34289" bIns="34289" numCol="1" anchor="ctr">
              <a:noAutofit/>
            </a:bodyPr>
            <a:lstStyle/>
            <a:p>
              <a:pPr algn="ctr"/>
              <a:endParaRPr>
                <a:solidFill>
                  <a:schemeClr val="bg1"/>
                </a:solidFill>
              </a:endParaRPr>
            </a:p>
          </p:txBody>
        </p:sp>
      </p:grpSp>
      <p:sp>
        <p:nvSpPr>
          <p:cNvPr id="98" name="TextBox 97">
            <a:extLst>
              <a:ext uri="{FF2B5EF4-FFF2-40B4-BE49-F238E27FC236}">
                <a16:creationId xmlns:a16="http://schemas.microsoft.com/office/drawing/2014/main" id="{3A702A1C-154A-42FE-8527-2488FC8EE6A5}"/>
              </a:ext>
            </a:extLst>
          </p:cNvPr>
          <p:cNvSpPr txBox="1"/>
          <p:nvPr/>
        </p:nvSpPr>
        <p:spPr>
          <a:xfrm>
            <a:off x="7406015" y="2260893"/>
            <a:ext cx="2351162" cy="246221"/>
          </a:xfrm>
          <a:prstGeom prst="rect">
            <a:avLst/>
          </a:prstGeom>
          <a:noFill/>
        </p:spPr>
        <p:txBody>
          <a:bodyPr wrap="square" lIns="0" tIns="0" rIns="0" bIns="0" rtlCol="0">
            <a:spAutoFit/>
          </a:bodyPr>
          <a:lstStyle/>
          <a:p>
            <a:pPr algn="r"/>
            <a:r>
              <a:rPr lang="fa-IR" sz="1600" b="1" dirty="0">
                <a:cs typeface="B Mitra" panose="00000400000000000000" pitchFamily="2" charset="-78"/>
              </a:rPr>
              <a:t>سرعت بالا در پردازش اطلاعات</a:t>
            </a:r>
            <a:endParaRPr lang="id-ID" sz="1600" b="1" dirty="0">
              <a:cs typeface="B Mitra" panose="00000400000000000000" pitchFamily="2" charset="-78"/>
            </a:endParaRPr>
          </a:p>
        </p:txBody>
      </p:sp>
      <p:sp>
        <p:nvSpPr>
          <p:cNvPr id="100" name="Oval 22">
            <a:extLst>
              <a:ext uri="{FF2B5EF4-FFF2-40B4-BE49-F238E27FC236}">
                <a16:creationId xmlns:a16="http://schemas.microsoft.com/office/drawing/2014/main" id="{033AB020-603B-4FA2-B70B-10E1BB6C4F51}"/>
              </a:ext>
            </a:extLst>
          </p:cNvPr>
          <p:cNvSpPr>
            <a:spLocks noChangeArrowheads="1"/>
          </p:cNvSpPr>
          <p:nvPr/>
        </p:nvSpPr>
        <p:spPr bwMode="auto">
          <a:xfrm>
            <a:off x="5909071" y="2053357"/>
            <a:ext cx="720080" cy="72008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itchFamily="34" charset="0"/>
              </a:defRPr>
            </a:lvl1pPr>
            <a:lvl2pPr marL="742950" indent="-285750">
              <a:defRPr>
                <a:solidFill>
                  <a:schemeClr val="tx1"/>
                </a:solidFill>
                <a:latin typeface="Open Sans" pitchFamily="34" charset="0"/>
              </a:defRPr>
            </a:lvl2pPr>
            <a:lvl3pPr marL="1143000" indent="-228600">
              <a:defRPr>
                <a:solidFill>
                  <a:schemeClr val="tx1"/>
                </a:solidFill>
                <a:latin typeface="Open Sans" pitchFamily="34" charset="0"/>
              </a:defRPr>
            </a:lvl3pPr>
            <a:lvl4pPr marL="1600200" indent="-228600">
              <a:defRPr>
                <a:solidFill>
                  <a:schemeClr val="tx1"/>
                </a:solidFill>
                <a:latin typeface="Open Sans" pitchFamily="34" charset="0"/>
              </a:defRPr>
            </a:lvl4pPr>
            <a:lvl5pPr marL="2057400" indent="-228600">
              <a:defRPr>
                <a:solidFill>
                  <a:schemeClr val="tx1"/>
                </a:solidFill>
                <a:latin typeface="Open Sans" pitchFamily="34" charset="0"/>
              </a:defRPr>
            </a:lvl5pPr>
            <a:lvl6pPr marL="2514600" indent="-228600" algn="l" rtl="0" fontAlgn="base">
              <a:spcBef>
                <a:spcPct val="0"/>
              </a:spcBef>
              <a:spcAft>
                <a:spcPct val="0"/>
              </a:spcAft>
              <a:defRPr>
                <a:solidFill>
                  <a:schemeClr val="tx1"/>
                </a:solidFill>
                <a:latin typeface="Open Sans" pitchFamily="34" charset="0"/>
              </a:defRPr>
            </a:lvl6pPr>
            <a:lvl7pPr marL="2971800" indent="-228600" algn="l" rtl="0" fontAlgn="base">
              <a:spcBef>
                <a:spcPct val="0"/>
              </a:spcBef>
              <a:spcAft>
                <a:spcPct val="0"/>
              </a:spcAft>
              <a:defRPr>
                <a:solidFill>
                  <a:schemeClr val="tx1"/>
                </a:solidFill>
                <a:latin typeface="Open Sans" pitchFamily="34" charset="0"/>
              </a:defRPr>
            </a:lvl7pPr>
            <a:lvl8pPr marL="3429000" indent="-228600" algn="l" rtl="0" fontAlgn="base">
              <a:spcBef>
                <a:spcPct val="0"/>
              </a:spcBef>
              <a:spcAft>
                <a:spcPct val="0"/>
              </a:spcAft>
              <a:defRPr>
                <a:solidFill>
                  <a:schemeClr val="tx1"/>
                </a:solidFill>
                <a:latin typeface="Open Sans" pitchFamily="34" charset="0"/>
              </a:defRPr>
            </a:lvl8pPr>
            <a:lvl9pPr marL="3886200" indent="-228600" algn="l" rtl="0" fontAlgn="base">
              <a:spcBef>
                <a:spcPct val="0"/>
              </a:spcBef>
              <a:spcAft>
                <a:spcPct val="0"/>
              </a:spcAft>
              <a:defRPr>
                <a:solidFill>
                  <a:schemeClr val="tx1"/>
                </a:solidFill>
                <a:latin typeface="Open Sans" pitchFamily="34" charset="0"/>
              </a:defRPr>
            </a:lvl9pPr>
          </a:lstStyle>
          <a:p>
            <a:pPr eaLnBrk="1" hangingPunct="1"/>
            <a:endParaRPr lang="fa-IR" altLang="fa-IR"/>
          </a:p>
        </p:txBody>
      </p:sp>
      <p:grpSp>
        <p:nvGrpSpPr>
          <p:cNvPr id="105" name="Group 104">
            <a:extLst>
              <a:ext uri="{FF2B5EF4-FFF2-40B4-BE49-F238E27FC236}">
                <a16:creationId xmlns:a16="http://schemas.microsoft.com/office/drawing/2014/main" id="{7FB3A927-C0CE-4049-AAC7-268D4E31DC44}"/>
              </a:ext>
            </a:extLst>
          </p:cNvPr>
          <p:cNvGrpSpPr/>
          <p:nvPr/>
        </p:nvGrpSpPr>
        <p:grpSpPr>
          <a:xfrm rot="16200000" flipH="1">
            <a:off x="7014455" y="2028094"/>
            <a:ext cx="227946" cy="854537"/>
            <a:chOff x="1985980" y="2906793"/>
            <a:chExt cx="999502" cy="854537"/>
          </a:xfrm>
        </p:grpSpPr>
        <p:sp>
          <p:nvSpPr>
            <p:cNvPr id="106" name="Shape 147">
              <a:extLst>
                <a:ext uri="{FF2B5EF4-FFF2-40B4-BE49-F238E27FC236}">
                  <a16:creationId xmlns:a16="http://schemas.microsoft.com/office/drawing/2014/main" id="{BCB7F884-C09E-4F04-A658-4D8A548F6462}"/>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107" name="Shape 147">
              <a:extLst>
                <a:ext uri="{FF2B5EF4-FFF2-40B4-BE49-F238E27FC236}">
                  <a16:creationId xmlns:a16="http://schemas.microsoft.com/office/drawing/2014/main" id="{5B9DE260-91D9-4908-A074-CD946E7A2F10}"/>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108" name="Oval 107">
              <a:extLst>
                <a:ext uri="{FF2B5EF4-FFF2-40B4-BE49-F238E27FC236}">
                  <a16:creationId xmlns:a16="http://schemas.microsoft.com/office/drawing/2014/main" id="{839A9D93-8E84-4A24-A3E3-706347D1F4F5}"/>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sp>
        <p:nvSpPr>
          <p:cNvPr id="109" name="TextBox 108">
            <a:extLst>
              <a:ext uri="{FF2B5EF4-FFF2-40B4-BE49-F238E27FC236}">
                <a16:creationId xmlns:a16="http://schemas.microsoft.com/office/drawing/2014/main" id="{839CA09C-C624-4BB4-935D-AB03E04A1E17}"/>
              </a:ext>
            </a:extLst>
          </p:cNvPr>
          <p:cNvSpPr txBox="1"/>
          <p:nvPr/>
        </p:nvSpPr>
        <p:spPr>
          <a:xfrm>
            <a:off x="1976004" y="4430201"/>
            <a:ext cx="1803047" cy="430887"/>
          </a:xfrm>
          <a:prstGeom prst="rect">
            <a:avLst/>
          </a:prstGeom>
          <a:noFill/>
        </p:spPr>
        <p:txBody>
          <a:bodyPr wrap="square" lIns="0" tIns="0" rIns="0" bIns="0" rtlCol="0">
            <a:spAutoFit/>
          </a:bodyPr>
          <a:lstStyle/>
          <a:p>
            <a:pPr algn="just" rtl="1"/>
            <a:r>
              <a:rPr lang="fa-IR" sz="1400" b="1" dirty="0">
                <a:latin typeface="+mj-lt"/>
                <a:cs typeface="B Mitra" panose="00000400000000000000" pitchFamily="2" charset="-78"/>
              </a:rPr>
              <a:t>فرایند تجاری و مالی ساده</a:t>
            </a:r>
          </a:p>
          <a:p>
            <a:pPr algn="r" rtl="1"/>
            <a:endParaRPr lang="id-ID" sz="1400" b="1" dirty="0">
              <a:latin typeface="+mj-lt"/>
              <a:cs typeface="B Mitra" panose="00000400000000000000" pitchFamily="2" charset="-78"/>
            </a:endParaRPr>
          </a:p>
        </p:txBody>
      </p:sp>
      <p:sp>
        <p:nvSpPr>
          <p:cNvPr id="4" name="TextBox 3">
            <a:extLst>
              <a:ext uri="{FF2B5EF4-FFF2-40B4-BE49-F238E27FC236}">
                <a16:creationId xmlns:a16="http://schemas.microsoft.com/office/drawing/2014/main" id="{1DD828E4-530E-A493-2C87-68F6CF8EB21A}"/>
              </a:ext>
            </a:extLst>
          </p:cNvPr>
          <p:cNvSpPr txBox="1"/>
          <p:nvPr/>
        </p:nvSpPr>
        <p:spPr>
          <a:xfrm>
            <a:off x="579139" y="5463638"/>
            <a:ext cx="3330026" cy="215444"/>
          </a:xfrm>
          <a:prstGeom prst="rect">
            <a:avLst/>
          </a:prstGeom>
          <a:noFill/>
        </p:spPr>
        <p:txBody>
          <a:bodyPr wrap="square" lIns="0" tIns="0" rIns="0" bIns="0" rtlCol="0">
            <a:spAutoFit/>
          </a:bodyPr>
          <a:lstStyle/>
          <a:p>
            <a:pPr algn="just" rtl="1"/>
            <a:r>
              <a:rPr lang="fa-IR" sz="1400" b="1" dirty="0">
                <a:solidFill>
                  <a:schemeClr val="accent2"/>
                </a:solidFill>
                <a:latin typeface="+mj-lt"/>
                <a:cs typeface="B Mitra" panose="00000400000000000000" pitchFamily="2" charset="-78"/>
              </a:rPr>
              <a:t>کاهش خطرات مفقود شدن یا سرقت</a:t>
            </a:r>
            <a:endParaRPr lang="id-ID" sz="1400" b="1" dirty="0">
              <a:solidFill>
                <a:schemeClr val="accent6"/>
              </a:solidFill>
              <a:latin typeface="+mj-lt"/>
              <a:cs typeface="B Mitra" panose="00000400000000000000" pitchFamily="2" charset="-78"/>
            </a:endParaRPr>
          </a:p>
        </p:txBody>
      </p:sp>
      <p:grpSp>
        <p:nvGrpSpPr>
          <p:cNvPr id="110" name="Group 109">
            <a:extLst>
              <a:ext uri="{FF2B5EF4-FFF2-40B4-BE49-F238E27FC236}">
                <a16:creationId xmlns:a16="http://schemas.microsoft.com/office/drawing/2014/main" id="{65BBFD4D-85EE-4394-8889-0F874ADCFE50}"/>
              </a:ext>
            </a:extLst>
          </p:cNvPr>
          <p:cNvGrpSpPr/>
          <p:nvPr/>
        </p:nvGrpSpPr>
        <p:grpSpPr>
          <a:xfrm rot="10800000" flipH="1">
            <a:off x="4063969" y="5472873"/>
            <a:ext cx="1901981" cy="501808"/>
            <a:chOff x="1985980" y="2906793"/>
            <a:chExt cx="999502" cy="854537"/>
          </a:xfrm>
        </p:grpSpPr>
        <p:sp>
          <p:nvSpPr>
            <p:cNvPr id="111" name="Shape 147">
              <a:extLst>
                <a:ext uri="{FF2B5EF4-FFF2-40B4-BE49-F238E27FC236}">
                  <a16:creationId xmlns:a16="http://schemas.microsoft.com/office/drawing/2014/main" id="{7151A8F1-DE06-C27E-9F2B-40D76C76BD83}"/>
                </a:ext>
              </a:extLst>
            </p:cNvPr>
            <p:cNvSpPr/>
            <p:nvPr/>
          </p:nvSpPr>
          <p:spPr>
            <a:xfrm rot="16200000">
              <a:off x="2485716" y="2974323"/>
              <a:ext cx="567296" cy="432236"/>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23171" extrusionOk="0">
                  <a:moveTo>
                    <a:pt x="14579" y="23171"/>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112" name="Shape 147">
              <a:extLst>
                <a:ext uri="{FF2B5EF4-FFF2-40B4-BE49-F238E27FC236}">
                  <a16:creationId xmlns:a16="http://schemas.microsoft.com/office/drawing/2014/main" id="{A55888F7-8B8E-188E-1357-49237F5E92D8}"/>
                </a:ext>
              </a:extLst>
            </p:cNvPr>
            <p:cNvSpPr/>
            <p:nvPr/>
          </p:nvSpPr>
          <p:spPr>
            <a:xfrm rot="10800000" flipH="1">
              <a:off x="1987241" y="3469623"/>
              <a:ext cx="567296" cy="244911"/>
            </a:xfrm>
            <a:custGeom>
              <a:avLst/>
              <a:gdLst>
                <a:gd name="connsiteX0" fmla="*/ 21491 w 21512"/>
                <a:gd name="connsiteY0" fmla="*/ 18617 h 18617"/>
                <a:gd name="connsiteX1" fmla="*/ 21491 w 21512"/>
                <a:gd name="connsiteY1" fmla="*/ 8998 h 18617"/>
                <a:gd name="connsiteX2" fmla="*/ 20624 w 21512"/>
                <a:gd name="connsiteY2" fmla="*/ 2969 h 18617"/>
                <a:gd name="connsiteX3" fmla="*/ 17238 w 21512"/>
                <a:gd name="connsiteY3" fmla="*/ 40 h 18617"/>
                <a:gd name="connsiteX4" fmla="*/ 0 w 21512"/>
                <a:gd name="connsiteY4" fmla="*/ 40 h 18617"/>
                <a:gd name="connsiteX0" fmla="*/ 71254 w 71275"/>
                <a:gd name="connsiteY0" fmla="*/ 18749 h 18749"/>
                <a:gd name="connsiteX1" fmla="*/ 71254 w 71275"/>
                <a:gd name="connsiteY1" fmla="*/ 9130 h 18749"/>
                <a:gd name="connsiteX2" fmla="*/ 70387 w 71275"/>
                <a:gd name="connsiteY2" fmla="*/ 3101 h 18749"/>
                <a:gd name="connsiteX3" fmla="*/ 67001 w 71275"/>
                <a:gd name="connsiteY3" fmla="*/ 172 h 18749"/>
                <a:gd name="connsiteX4" fmla="*/ 0 w 71275"/>
                <a:gd name="connsiteY4" fmla="*/ 0 h 18749"/>
                <a:gd name="connsiteX0" fmla="*/ 11522 w 11543"/>
                <a:gd name="connsiteY0" fmla="*/ 18618 h 18618"/>
                <a:gd name="connsiteX1" fmla="*/ 11522 w 11543"/>
                <a:gd name="connsiteY1" fmla="*/ 8999 h 18618"/>
                <a:gd name="connsiteX2" fmla="*/ 10655 w 11543"/>
                <a:gd name="connsiteY2" fmla="*/ 2970 h 18618"/>
                <a:gd name="connsiteX3" fmla="*/ 7269 w 11543"/>
                <a:gd name="connsiteY3" fmla="*/ 41 h 18618"/>
                <a:gd name="connsiteX4" fmla="*/ 0 w 11543"/>
                <a:gd name="connsiteY4" fmla="*/ 41 h 18618"/>
                <a:gd name="connsiteX0" fmla="*/ 15199 w 15220"/>
                <a:gd name="connsiteY0" fmla="*/ 18618 h 18618"/>
                <a:gd name="connsiteX1" fmla="*/ 15199 w 15220"/>
                <a:gd name="connsiteY1" fmla="*/ 8999 h 18618"/>
                <a:gd name="connsiteX2" fmla="*/ 14332 w 15220"/>
                <a:gd name="connsiteY2" fmla="*/ 2970 h 18618"/>
                <a:gd name="connsiteX3" fmla="*/ 10946 w 15220"/>
                <a:gd name="connsiteY3" fmla="*/ 41 h 18618"/>
                <a:gd name="connsiteX4" fmla="*/ 0 w 15220"/>
                <a:gd name="connsiteY4" fmla="*/ 41 h 18618"/>
                <a:gd name="connsiteX0" fmla="*/ 15199 w 15220"/>
                <a:gd name="connsiteY0" fmla="*/ 16065 h 16065"/>
                <a:gd name="connsiteX1" fmla="*/ 15199 w 15220"/>
                <a:gd name="connsiteY1" fmla="*/ 8999 h 16065"/>
                <a:gd name="connsiteX2" fmla="*/ 14332 w 15220"/>
                <a:gd name="connsiteY2" fmla="*/ 2970 h 16065"/>
                <a:gd name="connsiteX3" fmla="*/ 10946 w 15220"/>
                <a:gd name="connsiteY3" fmla="*/ 41 h 16065"/>
                <a:gd name="connsiteX4" fmla="*/ 0 w 15220"/>
                <a:gd name="connsiteY4" fmla="*/ 41 h 16065"/>
                <a:gd name="connsiteX0" fmla="*/ 34728 w 34749"/>
                <a:gd name="connsiteY0" fmla="*/ 16194 h 16194"/>
                <a:gd name="connsiteX1" fmla="*/ 34728 w 34749"/>
                <a:gd name="connsiteY1" fmla="*/ 9128 h 16194"/>
                <a:gd name="connsiteX2" fmla="*/ 33861 w 34749"/>
                <a:gd name="connsiteY2" fmla="*/ 3099 h 16194"/>
                <a:gd name="connsiteX3" fmla="*/ 30475 w 34749"/>
                <a:gd name="connsiteY3" fmla="*/ 170 h 16194"/>
                <a:gd name="connsiteX4" fmla="*/ 0 w 34749"/>
                <a:gd name="connsiteY4" fmla="*/ 0 h 16194"/>
                <a:gd name="connsiteX0" fmla="*/ 34728 w 34749"/>
                <a:gd name="connsiteY0" fmla="*/ 16065 h 16065"/>
                <a:gd name="connsiteX1" fmla="*/ 34728 w 34749"/>
                <a:gd name="connsiteY1" fmla="*/ 8999 h 16065"/>
                <a:gd name="connsiteX2" fmla="*/ 33861 w 34749"/>
                <a:gd name="connsiteY2" fmla="*/ 2970 h 16065"/>
                <a:gd name="connsiteX3" fmla="*/ 30475 w 34749"/>
                <a:gd name="connsiteY3" fmla="*/ 41 h 16065"/>
                <a:gd name="connsiteX4" fmla="*/ 0 w 34749"/>
                <a:gd name="connsiteY4" fmla="*/ 382 h 16065"/>
                <a:gd name="connsiteX0" fmla="*/ 34401 w 34422"/>
                <a:gd name="connsiteY0" fmla="*/ 16065 h 16065"/>
                <a:gd name="connsiteX1" fmla="*/ 34401 w 34422"/>
                <a:gd name="connsiteY1" fmla="*/ 8999 h 16065"/>
                <a:gd name="connsiteX2" fmla="*/ 33534 w 34422"/>
                <a:gd name="connsiteY2" fmla="*/ 2970 h 16065"/>
                <a:gd name="connsiteX3" fmla="*/ 30148 w 34422"/>
                <a:gd name="connsiteY3" fmla="*/ 41 h 16065"/>
                <a:gd name="connsiteX4" fmla="*/ 0 w 34422"/>
                <a:gd name="connsiteY4" fmla="*/ 42 h 16065"/>
                <a:gd name="connsiteX0" fmla="*/ 34401 w 34422"/>
                <a:gd name="connsiteY0" fmla="*/ 23043 h 23043"/>
                <a:gd name="connsiteX1" fmla="*/ 34401 w 34422"/>
                <a:gd name="connsiteY1" fmla="*/ 8999 h 23043"/>
                <a:gd name="connsiteX2" fmla="*/ 33534 w 34422"/>
                <a:gd name="connsiteY2" fmla="*/ 2970 h 23043"/>
                <a:gd name="connsiteX3" fmla="*/ 30148 w 34422"/>
                <a:gd name="connsiteY3" fmla="*/ 41 h 23043"/>
                <a:gd name="connsiteX4" fmla="*/ 0 w 34422"/>
                <a:gd name="connsiteY4" fmla="*/ 42 h 23043"/>
                <a:gd name="connsiteX0" fmla="*/ 47182 w 47203"/>
                <a:gd name="connsiteY0" fmla="*/ 23043 h 23043"/>
                <a:gd name="connsiteX1" fmla="*/ 47182 w 47203"/>
                <a:gd name="connsiteY1" fmla="*/ 8999 h 23043"/>
                <a:gd name="connsiteX2" fmla="*/ 46315 w 47203"/>
                <a:gd name="connsiteY2" fmla="*/ 2970 h 23043"/>
                <a:gd name="connsiteX3" fmla="*/ 42929 w 47203"/>
                <a:gd name="connsiteY3" fmla="*/ 41 h 23043"/>
                <a:gd name="connsiteX4" fmla="*/ 0 w 47203"/>
                <a:gd name="connsiteY4" fmla="*/ 42 h 23043"/>
                <a:gd name="connsiteX0" fmla="*/ 39338 w 39359"/>
                <a:gd name="connsiteY0" fmla="*/ 23043 h 23043"/>
                <a:gd name="connsiteX1" fmla="*/ 39338 w 39359"/>
                <a:gd name="connsiteY1" fmla="*/ 8999 h 23043"/>
                <a:gd name="connsiteX2" fmla="*/ 38471 w 39359"/>
                <a:gd name="connsiteY2" fmla="*/ 2970 h 23043"/>
                <a:gd name="connsiteX3" fmla="*/ 35085 w 39359"/>
                <a:gd name="connsiteY3" fmla="*/ 41 h 23043"/>
                <a:gd name="connsiteX4" fmla="*/ 0 w 39359"/>
                <a:gd name="connsiteY4" fmla="*/ 42 h 23043"/>
                <a:gd name="connsiteX0" fmla="*/ 14579 w 14600"/>
                <a:gd name="connsiteY0" fmla="*/ 23171 h 23171"/>
                <a:gd name="connsiteX1" fmla="*/ 14579 w 14600"/>
                <a:gd name="connsiteY1" fmla="*/ 9127 h 23171"/>
                <a:gd name="connsiteX2" fmla="*/ 13712 w 14600"/>
                <a:gd name="connsiteY2" fmla="*/ 3098 h 23171"/>
                <a:gd name="connsiteX3" fmla="*/ 10326 w 14600"/>
                <a:gd name="connsiteY3" fmla="*/ 169 h 23171"/>
                <a:gd name="connsiteX4" fmla="*/ 0 w 14600"/>
                <a:gd name="connsiteY4" fmla="*/ 0 h 23171"/>
                <a:gd name="connsiteX0" fmla="*/ 14579 w 14600"/>
                <a:gd name="connsiteY0" fmla="*/ 13129 h 13129"/>
                <a:gd name="connsiteX1" fmla="*/ 14579 w 14600"/>
                <a:gd name="connsiteY1" fmla="*/ 9127 h 13129"/>
                <a:gd name="connsiteX2" fmla="*/ 13712 w 14600"/>
                <a:gd name="connsiteY2" fmla="*/ 3098 h 13129"/>
                <a:gd name="connsiteX3" fmla="*/ 10326 w 14600"/>
                <a:gd name="connsiteY3" fmla="*/ 169 h 13129"/>
                <a:gd name="connsiteX4" fmla="*/ 0 w 14600"/>
                <a:gd name="connsiteY4" fmla="*/ 0 h 13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0" h="13129" extrusionOk="0">
                  <a:moveTo>
                    <a:pt x="14579" y="13129"/>
                  </a:moveTo>
                  <a:lnTo>
                    <a:pt x="14579" y="9127"/>
                  </a:lnTo>
                  <a:cubicBezTo>
                    <a:pt x="14688" y="6953"/>
                    <a:pt x="14375" y="4779"/>
                    <a:pt x="13712" y="3098"/>
                  </a:cubicBezTo>
                  <a:cubicBezTo>
                    <a:pt x="12885" y="997"/>
                    <a:pt x="11616" y="-100"/>
                    <a:pt x="10326" y="169"/>
                  </a:cubicBezTo>
                  <a:lnTo>
                    <a:pt x="0" y="0"/>
                  </a:lnTo>
                </a:path>
              </a:pathLst>
            </a:custGeom>
            <a:ln w="6350" cmpd="sng">
              <a:solidFill>
                <a:schemeClr val="tx2"/>
              </a:solidFill>
              <a:prstDash val="dash"/>
              <a:miter lim="400000"/>
            </a:ln>
          </p:spPr>
          <p:txBody>
            <a:bodyPr lIns="50800" tIns="50800" rIns="50800" bIns="50800" anchor="ctr"/>
            <a:lstStyle/>
            <a:p>
              <a:pPr lvl="0">
                <a:defRPr sz="2400"/>
              </a:pPr>
              <a:endParaRPr sz="3600">
                <a:latin typeface="Source Sans Pro Light" panose="020B0403030403020204" pitchFamily="34" charset="0"/>
              </a:endParaRPr>
            </a:p>
          </p:txBody>
        </p:sp>
        <p:sp>
          <p:nvSpPr>
            <p:cNvPr id="113" name="Oval 112">
              <a:extLst>
                <a:ext uri="{FF2B5EF4-FFF2-40B4-BE49-F238E27FC236}">
                  <a16:creationId xmlns:a16="http://schemas.microsoft.com/office/drawing/2014/main" id="{6C5173EA-4687-A946-E72F-58F52BF1430C}"/>
                </a:ext>
              </a:extLst>
            </p:cNvPr>
            <p:cNvSpPr/>
            <p:nvPr/>
          </p:nvSpPr>
          <p:spPr>
            <a:xfrm>
              <a:off x="1985980" y="3666390"/>
              <a:ext cx="94942" cy="94940"/>
            </a:xfrm>
            <a:prstGeom prst="ellipse">
              <a:avLst/>
            </a:prstGeom>
            <a:solidFill>
              <a:schemeClr val="bg1"/>
            </a:solidFill>
            <a:ln w="6350" cmpd="sng">
              <a:solidFill>
                <a:schemeClr val="tx2"/>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a:latin typeface="Source Sans Pro Light" panose="020B0403030403020204" pitchFamily="34" charset="0"/>
              </a:endParaRPr>
            </a:p>
          </p:txBody>
        </p:sp>
      </p:grpSp>
      <p:sp>
        <p:nvSpPr>
          <p:cNvPr id="114" name="TextBox 113">
            <a:extLst>
              <a:ext uri="{FF2B5EF4-FFF2-40B4-BE49-F238E27FC236}">
                <a16:creationId xmlns:a16="http://schemas.microsoft.com/office/drawing/2014/main" id="{F582088A-9F0B-42D9-A92C-9D9879998244}"/>
              </a:ext>
            </a:extLst>
          </p:cNvPr>
          <p:cNvSpPr txBox="1"/>
          <p:nvPr/>
        </p:nvSpPr>
        <p:spPr>
          <a:xfrm>
            <a:off x="8479677" y="5229758"/>
            <a:ext cx="3171826" cy="492443"/>
          </a:xfrm>
          <a:prstGeom prst="rect">
            <a:avLst/>
          </a:prstGeom>
          <a:noFill/>
        </p:spPr>
        <p:txBody>
          <a:bodyPr wrap="square" lIns="0" tIns="0" rIns="0" bIns="0" rtlCol="0">
            <a:spAutoFit/>
          </a:bodyPr>
          <a:lstStyle/>
          <a:p>
            <a:pPr algn="r"/>
            <a:r>
              <a:rPr lang="fa-IR" sz="1600" b="1" dirty="0">
                <a:solidFill>
                  <a:srgbClr val="FF0000"/>
                </a:solidFill>
                <a:latin typeface="+mj-lt"/>
                <a:cs typeface="B Mitra" panose="00000400000000000000" pitchFamily="2" charset="-78"/>
              </a:rPr>
              <a:t>کاهش هزینه ها، امکان پیگیری و نظارت آسان</a:t>
            </a:r>
            <a:endParaRPr lang="id-ID" sz="1600" b="1" dirty="0">
              <a:solidFill>
                <a:srgbClr val="FF0000"/>
              </a:solidFill>
              <a:latin typeface="+mj-lt"/>
              <a:cs typeface="B Mitra" panose="00000400000000000000" pitchFamily="2" charset="-78"/>
            </a:endParaRPr>
          </a:p>
          <a:p>
            <a:pPr algn="r"/>
            <a:endParaRPr lang="id-ID" sz="1600" b="1" dirty="0">
              <a:solidFill>
                <a:schemeClr val="accent1"/>
              </a:solidFill>
              <a:latin typeface="+mj-lt"/>
              <a:cs typeface="B Mitra" panose="00000400000000000000" pitchFamily="2" charset="-78"/>
            </a:endParaRPr>
          </a:p>
        </p:txBody>
      </p:sp>
    </p:spTree>
    <p:extLst>
      <p:ext uri="{BB962C8B-B14F-4D97-AF65-F5344CB8AC3E}">
        <p14:creationId xmlns:p14="http://schemas.microsoft.com/office/powerpoint/2010/main" val="247489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slide(fromTop)">
                                      <p:cBhvr>
                                        <p:cTn id="7"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98" y="0"/>
            <a:ext cx="12199621" cy="6853719"/>
          </a:xfrm>
          <a:prstGeom prst="rect">
            <a:avLst/>
          </a:prstGeom>
        </p:spPr>
      </p:pic>
      <p:sp>
        <p:nvSpPr>
          <p:cNvPr id="2" name="TextBox 1">
            <a:extLst>
              <a:ext uri="{FF2B5EF4-FFF2-40B4-BE49-F238E27FC236}">
                <a16:creationId xmlns:a16="http://schemas.microsoft.com/office/drawing/2014/main" id="{CA9A0962-1B4C-4331-81DF-E9AF8D06E8A6}"/>
              </a:ext>
            </a:extLst>
          </p:cNvPr>
          <p:cNvSpPr txBox="1"/>
          <p:nvPr/>
        </p:nvSpPr>
        <p:spPr>
          <a:xfrm>
            <a:off x="1214837" y="2464965"/>
            <a:ext cx="10086437" cy="584775"/>
          </a:xfrm>
          <a:prstGeom prst="rect">
            <a:avLst/>
          </a:prstGeom>
          <a:noFill/>
        </p:spPr>
        <p:txBody>
          <a:bodyPr wrap="square" rtlCol="0">
            <a:spAutoFit/>
          </a:bodyPr>
          <a:lstStyle/>
          <a:p>
            <a:pPr algn="ctr"/>
            <a:endParaRPr lang="fa-IR" sz="3200" b="1" dirty="0">
              <a:solidFill>
                <a:schemeClr val="accent2">
                  <a:lumMod val="50000"/>
                </a:schemeClr>
              </a:solidFill>
              <a:cs typeface="B Nazanin" panose="00000400000000000000" pitchFamily="2" charset="-78"/>
            </a:endParaRPr>
          </a:p>
        </p:txBody>
      </p:sp>
      <p:sp>
        <p:nvSpPr>
          <p:cNvPr id="7" name="Title 1">
            <a:extLst>
              <a:ext uri="{FF2B5EF4-FFF2-40B4-BE49-F238E27FC236}">
                <a16:creationId xmlns:a16="http://schemas.microsoft.com/office/drawing/2014/main" id="{0B242401-67B4-733B-0454-F406E7756F2C}"/>
              </a:ext>
            </a:extLst>
          </p:cNvPr>
          <p:cNvSpPr txBox="1">
            <a:spLocks/>
          </p:cNvSpPr>
          <p:nvPr/>
        </p:nvSpPr>
        <p:spPr>
          <a:xfrm>
            <a:off x="248575" y="2049296"/>
            <a:ext cx="10333608" cy="692021"/>
          </a:xfrm>
          <a:prstGeom prst="rect">
            <a:avLst/>
          </a:prstGeom>
          <a:solidFill>
            <a:schemeClr val="accent6">
              <a:lumMod val="20000"/>
              <a:lumOff val="80000"/>
              <a:alpha val="58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b="1" dirty="0">
                <a:solidFill>
                  <a:schemeClr val="accent1">
                    <a:lumMod val="75000"/>
                  </a:schemeClr>
                </a:solidFill>
                <a:effectLst>
                  <a:outerShdw blurRad="38100" dist="38100" dir="2700000" algn="tl">
                    <a:srgbClr val="000000">
                      <a:alpha val="43137"/>
                    </a:srgbClr>
                  </a:outerShdw>
                </a:effectLst>
                <a:cs typeface="B Nazanin" panose="00000400000000000000" pitchFamily="2" charset="-78"/>
              </a:rPr>
              <a:t>مفاهیم و تعاریف</a:t>
            </a:r>
          </a:p>
        </p:txBody>
      </p:sp>
      <p:grpSp>
        <p:nvGrpSpPr>
          <p:cNvPr id="8" name="그룹 84">
            <a:extLst>
              <a:ext uri="{FF2B5EF4-FFF2-40B4-BE49-F238E27FC236}">
                <a16:creationId xmlns:a16="http://schemas.microsoft.com/office/drawing/2014/main" id="{0555530B-7717-4649-679E-47CF3C75AAA4}"/>
              </a:ext>
            </a:extLst>
          </p:cNvPr>
          <p:cNvGrpSpPr/>
          <p:nvPr/>
        </p:nvGrpSpPr>
        <p:grpSpPr>
          <a:xfrm>
            <a:off x="6628661" y="3050190"/>
            <a:ext cx="4541810" cy="2276441"/>
            <a:chOff x="4602190" y="2599711"/>
            <a:chExt cx="4541810" cy="2276441"/>
          </a:xfrm>
        </p:grpSpPr>
        <p:sp>
          <p:nvSpPr>
            <p:cNvPr id="9" name="Freeform 113">
              <a:extLst>
                <a:ext uri="{FF2B5EF4-FFF2-40B4-BE49-F238E27FC236}">
                  <a16:creationId xmlns:a16="http://schemas.microsoft.com/office/drawing/2014/main" id="{A9107039-8568-6017-4893-93E53705FE13}"/>
                </a:ext>
              </a:extLst>
            </p:cNvPr>
            <p:cNvSpPr>
              <a:spLocks/>
            </p:cNvSpPr>
            <p:nvPr/>
          </p:nvSpPr>
          <p:spPr bwMode="auto">
            <a:xfrm flipH="1">
              <a:off x="4602190" y="3177963"/>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tx2">
                <a:lumMod val="60000"/>
                <a:lumOff val="4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115">
              <a:extLst>
                <a:ext uri="{FF2B5EF4-FFF2-40B4-BE49-F238E27FC236}">
                  <a16:creationId xmlns:a16="http://schemas.microsoft.com/office/drawing/2014/main" id="{8F6B56EF-7EB1-7ADA-362D-7121238BC913}"/>
                </a:ext>
              </a:extLst>
            </p:cNvPr>
            <p:cNvSpPr>
              <a:spLocks/>
            </p:cNvSpPr>
            <p:nvPr/>
          </p:nvSpPr>
          <p:spPr bwMode="auto">
            <a:xfrm flipH="1">
              <a:off x="5276439" y="2599712"/>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119">
              <a:extLst>
                <a:ext uri="{FF2B5EF4-FFF2-40B4-BE49-F238E27FC236}">
                  <a16:creationId xmlns:a16="http://schemas.microsoft.com/office/drawing/2014/main" id="{E4F76DDC-2DD4-BBA9-5BFD-5B3C5788D920}"/>
                </a:ext>
              </a:extLst>
            </p:cNvPr>
            <p:cNvSpPr>
              <a:spLocks/>
            </p:cNvSpPr>
            <p:nvPr/>
          </p:nvSpPr>
          <p:spPr bwMode="auto">
            <a:xfrm flipH="1">
              <a:off x="6444161" y="3770179"/>
              <a:ext cx="1105973" cy="1105973"/>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accent5">
                <a:lumMod val="40000"/>
                <a:lumOff val="6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102">
              <a:extLst>
                <a:ext uri="{FF2B5EF4-FFF2-40B4-BE49-F238E27FC236}">
                  <a16:creationId xmlns:a16="http://schemas.microsoft.com/office/drawing/2014/main" id="{60D021A2-C051-12A4-69C5-663E9AC15DFA}"/>
                </a:ext>
              </a:extLst>
            </p:cNvPr>
            <p:cNvSpPr>
              <a:spLocks/>
            </p:cNvSpPr>
            <p:nvPr/>
          </p:nvSpPr>
          <p:spPr bwMode="auto">
            <a:xfrm flipH="1">
              <a:off x="7081093" y="2599711"/>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13">
              <a:extLst>
                <a:ext uri="{FF2B5EF4-FFF2-40B4-BE49-F238E27FC236}">
                  <a16:creationId xmlns:a16="http://schemas.microsoft.com/office/drawing/2014/main" id="{A0FE6FD3-6131-B582-D16E-E529EBE49286}"/>
                </a:ext>
              </a:extLst>
            </p:cNvPr>
            <p:cNvSpPr>
              <a:spLocks/>
            </p:cNvSpPr>
            <p:nvPr/>
          </p:nvSpPr>
          <p:spPr bwMode="auto">
            <a:xfrm flipH="1">
              <a:off x="6444161" y="2599712"/>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4" name="그룹 70">
            <a:extLst>
              <a:ext uri="{FF2B5EF4-FFF2-40B4-BE49-F238E27FC236}">
                <a16:creationId xmlns:a16="http://schemas.microsoft.com/office/drawing/2014/main" id="{BB64E630-4A3C-3481-DAF0-4A819D30928A}"/>
              </a:ext>
            </a:extLst>
          </p:cNvPr>
          <p:cNvGrpSpPr/>
          <p:nvPr/>
        </p:nvGrpSpPr>
        <p:grpSpPr>
          <a:xfrm>
            <a:off x="563342" y="3718391"/>
            <a:ext cx="2698467" cy="2277203"/>
            <a:chOff x="1" y="3764651"/>
            <a:chExt cx="2698467" cy="2277203"/>
          </a:xfrm>
        </p:grpSpPr>
        <p:sp>
          <p:nvSpPr>
            <p:cNvPr id="15" name="Freeform 115">
              <a:extLst>
                <a:ext uri="{FF2B5EF4-FFF2-40B4-BE49-F238E27FC236}">
                  <a16:creationId xmlns:a16="http://schemas.microsoft.com/office/drawing/2014/main" id="{9B9F7C7C-CF74-AF06-B4D2-FD2D260077D3}"/>
                </a:ext>
              </a:extLst>
            </p:cNvPr>
            <p:cNvSpPr>
              <a:spLocks/>
            </p:cNvSpPr>
            <p:nvPr/>
          </p:nvSpPr>
          <p:spPr bwMode="auto">
            <a:xfrm flipH="1">
              <a:off x="1592495" y="3764651"/>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117">
              <a:extLst>
                <a:ext uri="{FF2B5EF4-FFF2-40B4-BE49-F238E27FC236}">
                  <a16:creationId xmlns:a16="http://schemas.microsoft.com/office/drawing/2014/main" id="{17E54258-9FDB-5A7F-D03F-43F808F4E103}"/>
                </a:ext>
              </a:extLst>
            </p:cNvPr>
            <p:cNvSpPr>
              <a:spLocks/>
            </p:cNvSpPr>
            <p:nvPr/>
          </p:nvSpPr>
          <p:spPr bwMode="auto">
            <a:xfrm flipH="1">
              <a:off x="1592495" y="4933746"/>
              <a:ext cx="1105973" cy="1107346"/>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102">
              <a:extLst>
                <a:ext uri="{FF2B5EF4-FFF2-40B4-BE49-F238E27FC236}">
                  <a16:creationId xmlns:a16="http://schemas.microsoft.com/office/drawing/2014/main" id="{AD7A9F49-1AD7-15BC-B77E-62BB3A30096A}"/>
                </a:ext>
              </a:extLst>
            </p:cNvPr>
            <p:cNvSpPr>
              <a:spLocks/>
            </p:cNvSpPr>
            <p:nvPr/>
          </p:nvSpPr>
          <p:spPr bwMode="auto">
            <a:xfrm>
              <a:off x="1" y="4929389"/>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8" name="그룹 79">
            <a:extLst>
              <a:ext uri="{FF2B5EF4-FFF2-40B4-BE49-F238E27FC236}">
                <a16:creationId xmlns:a16="http://schemas.microsoft.com/office/drawing/2014/main" id="{C671C6A0-F5CC-8B4E-F0BC-E82E72C91794}"/>
              </a:ext>
            </a:extLst>
          </p:cNvPr>
          <p:cNvGrpSpPr/>
          <p:nvPr/>
        </p:nvGrpSpPr>
        <p:grpSpPr>
          <a:xfrm>
            <a:off x="5256508" y="3316184"/>
            <a:ext cx="2275068" cy="2276442"/>
            <a:chOff x="3434467" y="3177962"/>
            <a:chExt cx="2275068" cy="2276442"/>
          </a:xfrm>
        </p:grpSpPr>
        <p:pic>
          <p:nvPicPr>
            <p:cNvPr id="19" name="그림 24">
              <a:extLst>
                <a:ext uri="{FF2B5EF4-FFF2-40B4-BE49-F238E27FC236}">
                  <a16:creationId xmlns:a16="http://schemas.microsoft.com/office/drawing/2014/main" id="{2D3ECE55-3F6E-8D10-CA9B-3DC65F89F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3969426" y="4099196"/>
              <a:ext cx="341908" cy="947742"/>
            </a:xfrm>
            <a:prstGeom prst="rect">
              <a:avLst/>
            </a:prstGeom>
          </p:spPr>
        </p:pic>
        <p:pic>
          <p:nvPicPr>
            <p:cNvPr id="20" name="그림 26">
              <a:extLst>
                <a:ext uri="{FF2B5EF4-FFF2-40B4-BE49-F238E27FC236}">
                  <a16:creationId xmlns:a16="http://schemas.microsoft.com/office/drawing/2014/main" id="{B36F856C-8307-C377-F287-AC488972C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3935834" y="3643450"/>
              <a:ext cx="388116" cy="947741"/>
            </a:xfrm>
            <a:prstGeom prst="rect">
              <a:avLst/>
            </a:prstGeom>
          </p:spPr>
        </p:pic>
        <p:grpSp>
          <p:nvGrpSpPr>
            <p:cNvPr id="21" name="그룹 78">
              <a:extLst>
                <a:ext uri="{FF2B5EF4-FFF2-40B4-BE49-F238E27FC236}">
                  <a16:creationId xmlns:a16="http://schemas.microsoft.com/office/drawing/2014/main" id="{93CBFC1F-C7A0-9B46-74EF-28DC138FB623}"/>
                </a:ext>
              </a:extLst>
            </p:cNvPr>
            <p:cNvGrpSpPr/>
            <p:nvPr/>
          </p:nvGrpSpPr>
          <p:grpSpPr>
            <a:xfrm>
              <a:off x="3434467" y="3177962"/>
              <a:ext cx="2275068" cy="2276442"/>
              <a:chOff x="3434467" y="3177962"/>
              <a:chExt cx="2275068" cy="2276442"/>
            </a:xfrm>
          </p:grpSpPr>
          <p:sp>
            <p:nvSpPr>
              <p:cNvPr id="22" name="Freeform 114">
                <a:extLst>
                  <a:ext uri="{FF2B5EF4-FFF2-40B4-BE49-F238E27FC236}">
                    <a16:creationId xmlns:a16="http://schemas.microsoft.com/office/drawing/2014/main" id="{8B2E14AE-F33A-D701-B594-765250FBF0C4}"/>
                  </a:ext>
                </a:extLst>
              </p:cNvPr>
              <p:cNvSpPr>
                <a:spLocks/>
              </p:cNvSpPr>
              <p:nvPr/>
            </p:nvSpPr>
            <p:spPr bwMode="auto">
              <a:xfrm flipH="1">
                <a:off x="4602190" y="3177963"/>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120">
                <a:extLst>
                  <a:ext uri="{FF2B5EF4-FFF2-40B4-BE49-F238E27FC236}">
                    <a16:creationId xmlns:a16="http://schemas.microsoft.com/office/drawing/2014/main" id="{05464B3C-7250-B1DA-1A0B-E8AC4C3D2463}"/>
                  </a:ext>
                </a:extLst>
              </p:cNvPr>
              <p:cNvSpPr>
                <a:spLocks/>
              </p:cNvSpPr>
              <p:nvPr/>
            </p:nvSpPr>
            <p:spPr bwMode="auto">
              <a:xfrm flipH="1">
                <a:off x="4602189" y="4347058"/>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118">
                <a:extLst>
                  <a:ext uri="{FF2B5EF4-FFF2-40B4-BE49-F238E27FC236}">
                    <a16:creationId xmlns:a16="http://schemas.microsoft.com/office/drawing/2014/main" id="{C0D5784B-91A2-80C6-E703-5733EB12F4C8}"/>
                  </a:ext>
                </a:extLst>
              </p:cNvPr>
              <p:cNvSpPr>
                <a:spLocks/>
              </p:cNvSpPr>
              <p:nvPr/>
            </p:nvSpPr>
            <p:spPr bwMode="auto">
              <a:xfrm flipH="1">
                <a:off x="3434467" y="4347058"/>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116">
                <a:extLst>
                  <a:ext uri="{FF2B5EF4-FFF2-40B4-BE49-F238E27FC236}">
                    <a16:creationId xmlns:a16="http://schemas.microsoft.com/office/drawing/2014/main" id="{802116EC-A638-AF10-4D33-2A3DB607AB35}"/>
                  </a:ext>
                </a:extLst>
              </p:cNvPr>
              <p:cNvSpPr>
                <a:spLocks/>
              </p:cNvSpPr>
              <p:nvPr/>
            </p:nvSpPr>
            <p:spPr bwMode="auto">
              <a:xfrm flipH="1">
                <a:off x="3434467" y="3177962"/>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36">
                <a:extLst>
                  <a:ext uri="{FF2B5EF4-FFF2-40B4-BE49-F238E27FC236}">
                    <a16:creationId xmlns:a16="http://schemas.microsoft.com/office/drawing/2014/main" id="{8CBBEAFD-64A5-858C-D923-2923DF18854C}"/>
                  </a:ext>
                </a:extLst>
              </p:cNvPr>
              <p:cNvSpPr>
                <a:spLocks/>
              </p:cNvSpPr>
              <p:nvPr/>
            </p:nvSpPr>
            <p:spPr bwMode="auto">
              <a:xfrm flipH="1">
                <a:off x="4356439" y="3337433"/>
                <a:ext cx="184001" cy="574669"/>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38">
                <a:extLst>
                  <a:ext uri="{FF2B5EF4-FFF2-40B4-BE49-F238E27FC236}">
                    <a16:creationId xmlns:a16="http://schemas.microsoft.com/office/drawing/2014/main" id="{A0854953-16C3-0D6A-FDFC-CDB72FB94C21}"/>
                  </a:ext>
                </a:extLst>
              </p:cNvPr>
              <p:cNvSpPr>
                <a:spLocks/>
              </p:cNvSpPr>
              <p:nvPr/>
            </p:nvSpPr>
            <p:spPr bwMode="auto">
              <a:xfrm flipH="1">
                <a:off x="4609724" y="3311305"/>
                <a:ext cx="504002" cy="734669"/>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46">
                <a:extLst>
                  <a:ext uri="{FF2B5EF4-FFF2-40B4-BE49-F238E27FC236}">
                    <a16:creationId xmlns:a16="http://schemas.microsoft.com/office/drawing/2014/main" id="{3DD4EEBB-E983-0E7C-9DFF-575AACCB869E}"/>
                  </a:ext>
                </a:extLst>
              </p:cNvPr>
              <p:cNvSpPr>
                <a:spLocks/>
              </p:cNvSpPr>
              <p:nvPr/>
            </p:nvSpPr>
            <p:spPr bwMode="auto">
              <a:xfrm flipH="1">
                <a:off x="4603475" y="5027424"/>
                <a:ext cx="211507" cy="34322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43">
                <a:extLst>
                  <a:ext uri="{FF2B5EF4-FFF2-40B4-BE49-F238E27FC236}">
                    <a16:creationId xmlns:a16="http://schemas.microsoft.com/office/drawing/2014/main" id="{06D2FC3E-E5BB-D3C2-3EAD-01E0CE72B5E4}"/>
                  </a:ext>
                </a:extLst>
              </p:cNvPr>
              <p:cNvSpPr>
                <a:spLocks noEditPoints="1"/>
              </p:cNvSpPr>
              <p:nvPr/>
            </p:nvSpPr>
            <p:spPr bwMode="auto">
              <a:xfrm flipH="1">
                <a:off x="4222547" y="4732190"/>
                <a:ext cx="317893" cy="502803"/>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30" name="그룹 75">
            <a:extLst>
              <a:ext uri="{FF2B5EF4-FFF2-40B4-BE49-F238E27FC236}">
                <a16:creationId xmlns:a16="http://schemas.microsoft.com/office/drawing/2014/main" id="{756DAFC7-742A-B283-4C72-155BA0C5EBC9}"/>
              </a:ext>
            </a:extLst>
          </p:cNvPr>
          <p:cNvGrpSpPr/>
          <p:nvPr/>
        </p:nvGrpSpPr>
        <p:grpSpPr>
          <a:xfrm>
            <a:off x="3440817" y="3628442"/>
            <a:ext cx="2275068" cy="2276442"/>
            <a:chOff x="1592495" y="3764650"/>
            <a:chExt cx="2275068" cy="2276442"/>
          </a:xfrm>
        </p:grpSpPr>
        <p:sp>
          <p:nvSpPr>
            <p:cNvPr id="31" name="Freeform 114">
              <a:extLst>
                <a:ext uri="{FF2B5EF4-FFF2-40B4-BE49-F238E27FC236}">
                  <a16:creationId xmlns:a16="http://schemas.microsoft.com/office/drawing/2014/main" id="{93FCC23E-8B87-F2D0-B0BB-A7D15F79A714}"/>
                </a:ext>
              </a:extLst>
            </p:cNvPr>
            <p:cNvSpPr>
              <a:spLocks/>
            </p:cNvSpPr>
            <p:nvPr/>
          </p:nvSpPr>
          <p:spPr bwMode="auto">
            <a:xfrm flipH="1">
              <a:off x="2760218" y="3764651"/>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120">
              <a:extLst>
                <a:ext uri="{FF2B5EF4-FFF2-40B4-BE49-F238E27FC236}">
                  <a16:creationId xmlns:a16="http://schemas.microsoft.com/office/drawing/2014/main" id="{36B9276A-0F01-D01B-377E-0255D864B3F7}"/>
                </a:ext>
              </a:extLst>
            </p:cNvPr>
            <p:cNvSpPr>
              <a:spLocks/>
            </p:cNvSpPr>
            <p:nvPr/>
          </p:nvSpPr>
          <p:spPr bwMode="auto">
            <a:xfrm flipH="1">
              <a:off x="2760217" y="4933746"/>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3" name="그림 35">
              <a:extLst>
                <a:ext uri="{FF2B5EF4-FFF2-40B4-BE49-F238E27FC236}">
                  <a16:creationId xmlns:a16="http://schemas.microsoft.com/office/drawing/2014/main" id="{EFC2C220-B160-997D-0F58-CE24695DD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2127454" y="4685884"/>
              <a:ext cx="341908" cy="947742"/>
            </a:xfrm>
            <a:prstGeom prst="rect">
              <a:avLst/>
            </a:prstGeom>
          </p:spPr>
        </p:pic>
        <p:sp>
          <p:nvSpPr>
            <p:cNvPr id="34" name="Freeform 118">
              <a:extLst>
                <a:ext uri="{FF2B5EF4-FFF2-40B4-BE49-F238E27FC236}">
                  <a16:creationId xmlns:a16="http://schemas.microsoft.com/office/drawing/2014/main" id="{86C9E826-3BEF-2E07-9EBA-2A2270F0ABE9}"/>
                </a:ext>
              </a:extLst>
            </p:cNvPr>
            <p:cNvSpPr>
              <a:spLocks/>
            </p:cNvSpPr>
            <p:nvPr/>
          </p:nvSpPr>
          <p:spPr bwMode="auto">
            <a:xfrm flipH="1">
              <a:off x="1592495" y="4933746"/>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5" name="그림 37">
              <a:extLst>
                <a:ext uri="{FF2B5EF4-FFF2-40B4-BE49-F238E27FC236}">
                  <a16:creationId xmlns:a16="http://schemas.microsoft.com/office/drawing/2014/main" id="{3C4E436D-A047-9DDD-8C2A-9621C42BBC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2093862" y="4253822"/>
              <a:ext cx="388116" cy="947741"/>
            </a:xfrm>
            <a:prstGeom prst="rect">
              <a:avLst/>
            </a:prstGeom>
          </p:spPr>
        </p:pic>
        <p:sp>
          <p:nvSpPr>
            <p:cNvPr id="36" name="Freeform 116">
              <a:extLst>
                <a:ext uri="{FF2B5EF4-FFF2-40B4-BE49-F238E27FC236}">
                  <a16:creationId xmlns:a16="http://schemas.microsoft.com/office/drawing/2014/main" id="{5DE419C5-D932-C202-FAF6-64B2B94D16C2}"/>
                </a:ext>
              </a:extLst>
            </p:cNvPr>
            <p:cNvSpPr>
              <a:spLocks/>
            </p:cNvSpPr>
            <p:nvPr/>
          </p:nvSpPr>
          <p:spPr bwMode="auto">
            <a:xfrm flipH="1">
              <a:off x="1592495" y="3764650"/>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42">
              <a:extLst>
                <a:ext uri="{FF2B5EF4-FFF2-40B4-BE49-F238E27FC236}">
                  <a16:creationId xmlns:a16="http://schemas.microsoft.com/office/drawing/2014/main" id="{7C768009-9052-EFF2-1C4A-1D369C56DDCD}"/>
                </a:ext>
              </a:extLst>
            </p:cNvPr>
            <p:cNvSpPr>
              <a:spLocks/>
            </p:cNvSpPr>
            <p:nvPr/>
          </p:nvSpPr>
          <p:spPr bwMode="auto">
            <a:xfrm flipH="1">
              <a:off x="2759802" y="5245075"/>
              <a:ext cx="217334" cy="74266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40">
              <a:extLst>
                <a:ext uri="{FF2B5EF4-FFF2-40B4-BE49-F238E27FC236}">
                  <a16:creationId xmlns:a16="http://schemas.microsoft.com/office/drawing/2014/main" id="{6C4601CE-DE89-F9DC-337F-5CF51086724C}"/>
                </a:ext>
              </a:extLst>
            </p:cNvPr>
            <p:cNvSpPr>
              <a:spLocks/>
            </p:cNvSpPr>
            <p:nvPr/>
          </p:nvSpPr>
          <p:spPr bwMode="auto">
            <a:xfrm flipH="1">
              <a:off x="2481134" y="5245075"/>
              <a:ext cx="217334" cy="74266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9" name="그룹 83">
            <a:extLst>
              <a:ext uri="{FF2B5EF4-FFF2-40B4-BE49-F238E27FC236}">
                <a16:creationId xmlns:a16="http://schemas.microsoft.com/office/drawing/2014/main" id="{D96CFFDB-65D8-6882-D29C-1B52D91DC204}"/>
              </a:ext>
            </a:extLst>
          </p:cNvPr>
          <p:cNvGrpSpPr/>
          <p:nvPr/>
        </p:nvGrpSpPr>
        <p:grpSpPr>
          <a:xfrm>
            <a:off x="7072270" y="2831263"/>
            <a:ext cx="2275068" cy="2549716"/>
            <a:chOff x="5276439" y="2326437"/>
            <a:chExt cx="2275068" cy="2549716"/>
          </a:xfrm>
        </p:grpSpPr>
        <p:pic>
          <p:nvPicPr>
            <p:cNvPr id="40" name="그림 11">
              <a:extLst>
                <a:ext uri="{FF2B5EF4-FFF2-40B4-BE49-F238E27FC236}">
                  <a16:creationId xmlns:a16="http://schemas.microsoft.com/office/drawing/2014/main" id="{E21425C6-41A9-8268-62FB-99053C114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5811398" y="3520945"/>
              <a:ext cx="341908" cy="947742"/>
            </a:xfrm>
            <a:prstGeom prst="rect">
              <a:avLst/>
            </a:prstGeom>
          </p:spPr>
        </p:pic>
        <p:pic>
          <p:nvPicPr>
            <p:cNvPr id="41" name="그림 13">
              <a:extLst>
                <a:ext uri="{FF2B5EF4-FFF2-40B4-BE49-F238E27FC236}">
                  <a16:creationId xmlns:a16="http://schemas.microsoft.com/office/drawing/2014/main" id="{F4C2313C-F6E0-AC91-0732-1535A98BA6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5777805" y="3088883"/>
              <a:ext cx="388116" cy="947741"/>
            </a:xfrm>
            <a:prstGeom prst="rect">
              <a:avLst/>
            </a:prstGeom>
          </p:spPr>
        </p:pic>
        <p:grpSp>
          <p:nvGrpSpPr>
            <p:cNvPr id="42" name="그룹 82">
              <a:extLst>
                <a:ext uri="{FF2B5EF4-FFF2-40B4-BE49-F238E27FC236}">
                  <a16:creationId xmlns:a16="http://schemas.microsoft.com/office/drawing/2014/main" id="{DB8EBF2C-AD8E-02E9-C4A6-EEEE627D99E1}"/>
                </a:ext>
              </a:extLst>
            </p:cNvPr>
            <p:cNvGrpSpPr/>
            <p:nvPr/>
          </p:nvGrpSpPr>
          <p:grpSpPr>
            <a:xfrm>
              <a:off x="5276439" y="2326437"/>
              <a:ext cx="2275068" cy="2549716"/>
              <a:chOff x="5276439" y="2326437"/>
              <a:chExt cx="2275068" cy="2549716"/>
            </a:xfrm>
          </p:grpSpPr>
          <p:sp>
            <p:nvSpPr>
              <p:cNvPr id="43" name="Freeform 114">
                <a:extLst>
                  <a:ext uri="{FF2B5EF4-FFF2-40B4-BE49-F238E27FC236}">
                    <a16:creationId xmlns:a16="http://schemas.microsoft.com/office/drawing/2014/main" id="{41BB7679-A7ED-57D2-ABAE-61F43525FF68}"/>
                  </a:ext>
                </a:extLst>
              </p:cNvPr>
              <p:cNvSpPr>
                <a:spLocks/>
              </p:cNvSpPr>
              <p:nvPr/>
            </p:nvSpPr>
            <p:spPr bwMode="auto">
              <a:xfrm flipH="1">
                <a:off x="6444161" y="2599712"/>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44" name="그림 68">
                <a:extLst>
                  <a:ext uri="{FF2B5EF4-FFF2-40B4-BE49-F238E27FC236}">
                    <a16:creationId xmlns:a16="http://schemas.microsoft.com/office/drawing/2014/main" id="{D1E2995B-449E-833B-1A42-BFA213D1F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00000" flipV="1">
                <a:off x="6723406" y="2326437"/>
                <a:ext cx="388116" cy="947741"/>
              </a:xfrm>
              <a:prstGeom prst="rect">
                <a:avLst/>
              </a:prstGeom>
            </p:spPr>
          </p:pic>
          <p:sp>
            <p:nvSpPr>
              <p:cNvPr id="45" name="Freeform 118">
                <a:extLst>
                  <a:ext uri="{FF2B5EF4-FFF2-40B4-BE49-F238E27FC236}">
                    <a16:creationId xmlns:a16="http://schemas.microsoft.com/office/drawing/2014/main" id="{FC5DED52-5E7E-461F-C4B7-DFDDF0090EA1}"/>
                  </a:ext>
                </a:extLst>
              </p:cNvPr>
              <p:cNvSpPr>
                <a:spLocks/>
              </p:cNvSpPr>
              <p:nvPr/>
            </p:nvSpPr>
            <p:spPr bwMode="auto">
              <a:xfrm flipH="1">
                <a:off x="5276439" y="3768807"/>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116">
                <a:extLst>
                  <a:ext uri="{FF2B5EF4-FFF2-40B4-BE49-F238E27FC236}">
                    <a16:creationId xmlns:a16="http://schemas.microsoft.com/office/drawing/2014/main" id="{72B2BE48-4752-EE7C-132C-E6102E6AFCCC}"/>
                  </a:ext>
                </a:extLst>
              </p:cNvPr>
              <p:cNvSpPr>
                <a:spLocks/>
              </p:cNvSpPr>
              <p:nvPr/>
            </p:nvSpPr>
            <p:spPr bwMode="auto">
              <a:xfrm flipH="1">
                <a:off x="5276439" y="2599711"/>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47" name="그룹 59">
                <a:extLst>
                  <a:ext uri="{FF2B5EF4-FFF2-40B4-BE49-F238E27FC236}">
                    <a16:creationId xmlns:a16="http://schemas.microsoft.com/office/drawing/2014/main" id="{DEDEBE35-C0F2-2098-D64B-9440F881ECED}"/>
                  </a:ext>
                </a:extLst>
              </p:cNvPr>
              <p:cNvGrpSpPr/>
              <p:nvPr/>
            </p:nvGrpSpPr>
            <p:grpSpPr>
              <a:xfrm>
                <a:off x="6071430" y="2946577"/>
                <a:ext cx="310668" cy="758669"/>
                <a:chOff x="1812925" y="4535488"/>
                <a:chExt cx="369888" cy="903287"/>
              </a:xfrm>
              <a:solidFill>
                <a:schemeClr val="accent5">
                  <a:lumMod val="50000"/>
                </a:schemeClr>
              </a:solidFill>
            </p:grpSpPr>
            <p:sp>
              <p:nvSpPr>
                <p:cNvPr id="53" name="Freeform 5">
                  <a:extLst>
                    <a:ext uri="{FF2B5EF4-FFF2-40B4-BE49-F238E27FC236}">
                      <a16:creationId xmlns:a16="http://schemas.microsoft.com/office/drawing/2014/main" id="{803330CE-3EEF-0041-EF51-F7B0F50A12EC}"/>
                    </a:ext>
                  </a:extLst>
                </p:cNvPr>
                <p:cNvSpPr>
                  <a:spLocks/>
                </p:cNvSpPr>
                <p:nvPr/>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7">
                  <a:extLst>
                    <a:ext uri="{FF2B5EF4-FFF2-40B4-BE49-F238E27FC236}">
                      <a16:creationId xmlns:a16="http://schemas.microsoft.com/office/drawing/2014/main" id="{845B8F3B-5F6D-9ED9-6412-F58C0F1B51D0}"/>
                    </a:ext>
                  </a:extLst>
                </p:cNvPr>
                <p:cNvSpPr>
                  <a:spLocks/>
                </p:cNvSpPr>
                <p:nvPr/>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48" name="그룹 62">
                <a:extLst>
                  <a:ext uri="{FF2B5EF4-FFF2-40B4-BE49-F238E27FC236}">
                    <a16:creationId xmlns:a16="http://schemas.microsoft.com/office/drawing/2014/main" id="{F1800C86-D60D-7ECF-D376-C264633B5520}"/>
                  </a:ext>
                </a:extLst>
              </p:cNvPr>
              <p:cNvGrpSpPr/>
              <p:nvPr/>
            </p:nvGrpSpPr>
            <p:grpSpPr>
              <a:xfrm>
                <a:off x="6442098" y="2946577"/>
                <a:ext cx="341334" cy="758669"/>
                <a:chOff x="2209800" y="4519614"/>
                <a:chExt cx="406400" cy="903287"/>
              </a:xfrm>
              <a:solidFill>
                <a:schemeClr val="accent1">
                  <a:lumMod val="50000"/>
                </a:schemeClr>
              </a:solidFill>
            </p:grpSpPr>
            <p:sp>
              <p:nvSpPr>
                <p:cNvPr id="51" name="Freeform 9">
                  <a:extLst>
                    <a:ext uri="{FF2B5EF4-FFF2-40B4-BE49-F238E27FC236}">
                      <a16:creationId xmlns:a16="http://schemas.microsoft.com/office/drawing/2014/main" id="{45470DC7-9CFD-E884-4971-71A95AEA8CF4}"/>
                    </a:ext>
                  </a:extLst>
                </p:cNvPr>
                <p:cNvSpPr>
                  <a:spLocks/>
                </p:cNvSpPr>
                <p:nvPr/>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1">
                  <a:extLst>
                    <a:ext uri="{FF2B5EF4-FFF2-40B4-BE49-F238E27FC236}">
                      <a16:creationId xmlns:a16="http://schemas.microsoft.com/office/drawing/2014/main" id="{5FC0CEE5-F457-B688-7E13-BAC96E88B4B2}"/>
                    </a:ext>
                  </a:extLst>
                </p:cNvPr>
                <p:cNvSpPr>
                  <a:spLocks/>
                </p:cNvSpPr>
                <p:nvPr/>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a:p>
              </p:txBody>
            </p:sp>
          </p:grpSp>
          <p:pic>
            <p:nvPicPr>
              <p:cNvPr id="49" name="그림 72">
                <a:extLst>
                  <a:ext uri="{FF2B5EF4-FFF2-40B4-BE49-F238E27FC236}">
                    <a16:creationId xmlns:a16="http://schemas.microsoft.com/office/drawing/2014/main" id="{57B97E66-C6AA-2080-2218-F422B7F47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00000">
                <a:off x="6667104" y="4229909"/>
                <a:ext cx="341908" cy="947742"/>
              </a:xfrm>
              <a:prstGeom prst="rect">
                <a:avLst/>
              </a:prstGeom>
            </p:spPr>
          </p:pic>
          <p:sp>
            <p:nvSpPr>
              <p:cNvPr id="50" name="Freeform 120">
                <a:extLst>
                  <a:ext uri="{FF2B5EF4-FFF2-40B4-BE49-F238E27FC236}">
                    <a16:creationId xmlns:a16="http://schemas.microsoft.com/office/drawing/2014/main" id="{0B9E8316-FCAD-49B7-3BE6-960D572A266F}"/>
                  </a:ext>
                </a:extLst>
              </p:cNvPr>
              <p:cNvSpPr>
                <a:spLocks/>
              </p:cNvSpPr>
              <p:nvPr/>
            </p:nvSpPr>
            <p:spPr bwMode="auto">
              <a:xfrm flipH="1">
                <a:off x="6444161" y="3768807"/>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4253243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5893921"/>
          </a:xfrm>
          <a:prstGeom prst="rect">
            <a:avLst/>
          </a:prstGeom>
        </p:spPr>
        <p:txBody>
          <a:bodyPr wrap="square">
            <a:spAutoFit/>
          </a:bodyPr>
          <a:lstStyle/>
          <a:p>
            <a:pPr algn="r" rtl="1">
              <a:lnSpc>
                <a:spcPct val="150000"/>
              </a:lnSpc>
            </a:pPr>
            <a:r>
              <a:rPr lang="fa-IR" sz="2400" u="sng" dirty="0">
                <a:effectLst>
                  <a:outerShdw blurRad="38100" dist="38100" dir="2700000" algn="tl">
                    <a:srgbClr val="000000">
                      <a:alpha val="43137"/>
                    </a:srgbClr>
                  </a:outerShdw>
                </a:effectLst>
                <a:cs typeface="B Koodak" panose="00000700000000000000" pitchFamily="2" charset="-78"/>
              </a:rPr>
              <a:t>تعریف زنجیره تولید:</a:t>
            </a:r>
          </a:p>
          <a:p>
            <a:pPr marL="285750" indent="-285750" algn="r" rtl="1">
              <a:lnSpc>
                <a:spcPct val="150000"/>
              </a:lnSpc>
              <a:buFont typeface="Arial" panose="020B0604020202020204" pitchFamily="34" charset="0"/>
              <a:buChar char="•"/>
            </a:pPr>
            <a:r>
              <a:rPr lang="fa-IR" sz="1600" dirty="0">
                <a:effectLst>
                  <a:outerShdw blurRad="38100" dist="38100" dir="2700000" algn="tl">
                    <a:srgbClr val="000000">
                      <a:alpha val="43137"/>
                    </a:srgbClr>
                  </a:outerShdw>
                </a:effectLst>
                <a:cs typeface="B Koodak" panose="00000700000000000000" pitchFamily="2" charset="-78"/>
              </a:rPr>
              <a:t>زنجیره تولید سیستمی متشکل از سازمانها، افراد و فعالیت ها و منابعی است که در عرضه یک محصول یا خدمت به مصرف کننده دخیل هستند.</a:t>
            </a:r>
          </a:p>
          <a:p>
            <a:pPr marL="285750" indent="-285750" algn="r" rtl="1">
              <a:lnSpc>
                <a:spcPct val="150000"/>
              </a:lnSpc>
              <a:buFont typeface="Arial" panose="020B0604020202020204" pitchFamily="34" charset="0"/>
              <a:buChar char="•"/>
            </a:pPr>
            <a:r>
              <a:rPr lang="fa-IR" sz="1600" dirty="0">
                <a:effectLst>
                  <a:outerShdw blurRad="38100" dist="38100" dir="2700000" algn="tl">
                    <a:srgbClr val="000000">
                      <a:alpha val="43137"/>
                    </a:srgbClr>
                  </a:outerShdw>
                </a:effectLst>
                <a:cs typeface="B Koodak" panose="00000700000000000000" pitchFamily="2" charset="-78"/>
              </a:rPr>
              <a:t>زنجیره تولید نشان دهنده مراحلی است که محصول یا خدمات را از حالت اولیه به شکل نهایی تبدیل می نماید.</a:t>
            </a:r>
          </a:p>
          <a:p>
            <a:pPr marL="285750" indent="-285750" algn="r" rtl="1">
              <a:lnSpc>
                <a:spcPct val="150000"/>
              </a:lnSpc>
              <a:buFont typeface="Arial" panose="020B0604020202020204" pitchFamily="34" charset="0"/>
              <a:buChar char="•"/>
            </a:pPr>
            <a:endParaRPr lang="fa-IR" sz="1600" dirty="0">
              <a:effectLst>
                <a:outerShdw blurRad="38100" dist="38100" dir="2700000" algn="tl">
                  <a:srgbClr val="000000">
                    <a:alpha val="43137"/>
                  </a:srgbClr>
                </a:outerShdw>
              </a:effectLst>
              <a:cs typeface="B Koodak" panose="00000700000000000000" pitchFamily="2" charset="-78"/>
            </a:endParaRPr>
          </a:p>
          <a:p>
            <a:pPr algn="r" rtl="1">
              <a:lnSpc>
                <a:spcPct val="150000"/>
              </a:lnSpc>
            </a:pPr>
            <a:r>
              <a:rPr lang="fa-IR" sz="2400" u="sng" dirty="0">
                <a:effectLst>
                  <a:outerShdw blurRad="38100" dist="38100" dir="2700000" algn="tl">
                    <a:srgbClr val="000000">
                      <a:alpha val="43137"/>
                    </a:srgbClr>
                  </a:outerShdw>
                </a:effectLst>
                <a:cs typeface="B Koodak" panose="00000700000000000000" pitchFamily="2" charset="-78"/>
              </a:rPr>
              <a:t>ابزارهای تامین مالی زنجیره تولید در ایران:</a:t>
            </a:r>
          </a:p>
          <a:p>
            <a:pPr marL="285750" indent="-285750" algn="r" rtl="1">
              <a:lnSpc>
                <a:spcPct val="150000"/>
              </a:lnSpc>
              <a:buFontTx/>
              <a:buChar char="-"/>
            </a:pPr>
            <a:r>
              <a:rPr lang="fa-IR" sz="1600" dirty="0">
                <a:effectLst>
                  <a:outerShdw blurRad="38100" dist="38100" dir="2700000" algn="tl">
                    <a:srgbClr val="000000">
                      <a:alpha val="43137"/>
                    </a:srgbClr>
                  </a:outerShdw>
                </a:effectLst>
                <a:cs typeface="B Koodak" panose="00000700000000000000" pitchFamily="2" charset="-78"/>
              </a:rPr>
              <a:t>اوراق گام</a:t>
            </a:r>
          </a:p>
          <a:p>
            <a:pPr marL="285750" indent="-285750" algn="r" rtl="1">
              <a:lnSpc>
                <a:spcPct val="150000"/>
              </a:lnSpc>
              <a:buFontTx/>
              <a:buChar char="-"/>
            </a:pPr>
            <a:r>
              <a:rPr lang="fa-IR" sz="1600" dirty="0">
                <a:effectLst>
                  <a:outerShdw blurRad="38100" dist="38100" dir="2700000" algn="tl">
                    <a:srgbClr val="000000">
                      <a:alpha val="43137"/>
                    </a:srgbClr>
                  </a:outerShdw>
                </a:effectLst>
                <a:cs typeface="B Koodak" panose="00000700000000000000" pitchFamily="2" charset="-78"/>
              </a:rPr>
              <a:t>کارت رفاهی متصل به اوراق گام</a:t>
            </a:r>
          </a:p>
          <a:p>
            <a:pPr marL="285750" indent="-285750" algn="r" rtl="1">
              <a:lnSpc>
                <a:spcPct val="150000"/>
              </a:lnSpc>
              <a:buFontTx/>
              <a:buChar char="-"/>
            </a:pPr>
            <a:r>
              <a:rPr lang="fa-IR" sz="2400" i="1" u="sng" dirty="0">
                <a:effectLst>
                  <a:outerShdw blurRad="38100" dist="38100" dir="2700000" algn="tl">
                    <a:srgbClr val="000000">
                      <a:alpha val="43137"/>
                    </a:srgbClr>
                  </a:outerShdw>
                </a:effectLst>
                <a:cs typeface="B Koodak" panose="00000700000000000000" pitchFamily="2" charset="-78"/>
              </a:rPr>
              <a:t>برات الکترونیکی سپامی</a:t>
            </a:r>
          </a:p>
          <a:p>
            <a:pPr marL="285750" indent="-285750" algn="r" rtl="1">
              <a:lnSpc>
                <a:spcPct val="150000"/>
              </a:lnSpc>
              <a:buFontTx/>
              <a:buChar char="-"/>
            </a:pPr>
            <a:r>
              <a:rPr lang="fa-IR" sz="1600" dirty="0">
                <a:effectLst>
                  <a:outerShdw blurRad="38100" dist="38100" dir="2700000" algn="tl">
                    <a:srgbClr val="000000">
                      <a:alpha val="43137"/>
                    </a:srgbClr>
                  </a:outerShdw>
                </a:effectLst>
                <a:cs typeface="B Koodak" panose="00000700000000000000" pitchFamily="2" charset="-78"/>
              </a:rPr>
              <a:t>فکتورینگ</a:t>
            </a:r>
          </a:p>
          <a:p>
            <a:pPr marL="285750" indent="-285750" algn="r" rtl="1">
              <a:lnSpc>
                <a:spcPct val="150000"/>
              </a:lnSpc>
              <a:buFontTx/>
              <a:buChar char="-"/>
            </a:pPr>
            <a:r>
              <a:rPr lang="fa-IR" sz="1600" dirty="0">
                <a:effectLst>
                  <a:outerShdw blurRad="38100" dist="38100" dir="2700000" algn="tl">
                    <a:srgbClr val="000000">
                      <a:alpha val="43137"/>
                    </a:srgbClr>
                  </a:outerShdw>
                </a:effectLst>
                <a:cs typeface="B Koodak" panose="00000700000000000000" pitchFamily="2" charset="-78"/>
              </a:rPr>
              <a:t>سند تعهد پرداخت اعتبار اسنادی داخلی ریالی</a:t>
            </a:r>
          </a:p>
          <a:p>
            <a:pPr marL="285750" indent="-285750" algn="r" rtl="1">
              <a:lnSpc>
                <a:spcPct val="150000"/>
              </a:lnSpc>
              <a:buFont typeface="Arial" panose="020B0604020202020204" pitchFamily="34" charset="0"/>
              <a:buChar char="•"/>
            </a:pPr>
            <a:endParaRPr lang="fa-IR" sz="1600" dirty="0">
              <a:effectLst>
                <a:outerShdw blurRad="38100" dist="38100" dir="2700000" algn="tl">
                  <a:srgbClr val="000000">
                    <a:alpha val="43137"/>
                  </a:srgbClr>
                </a:outerShdw>
              </a:effectLst>
              <a:cs typeface="B Koodak" panose="00000700000000000000" pitchFamily="2" charset="-78"/>
            </a:endParaRPr>
          </a:p>
          <a:p>
            <a:pPr marL="285750" indent="-285750" algn="r" rtl="1">
              <a:lnSpc>
                <a:spcPct val="150000"/>
              </a:lnSpc>
              <a:buFont typeface="Arial" panose="020B0604020202020204" pitchFamily="34" charset="0"/>
              <a:buChar char="•"/>
            </a:pPr>
            <a:endParaRPr lang="fa-IR" sz="1400" dirty="0">
              <a:effectLst>
                <a:outerShdw blurRad="38100" dist="38100" dir="2700000" algn="tl">
                  <a:srgbClr val="000000">
                    <a:alpha val="43137"/>
                  </a:srgbClr>
                </a:outerShdw>
              </a:effectLst>
              <a:cs typeface="B Koodak" panose="00000700000000000000" pitchFamily="2" charset="-78"/>
            </a:endParaRPr>
          </a:p>
          <a:p>
            <a:pPr algn="r" rtl="1">
              <a:lnSpc>
                <a:spcPct val="150000"/>
              </a:lnSpc>
            </a:pPr>
            <a:endParaRPr lang="fa-IR" sz="2400" dirty="0">
              <a:effectLst>
                <a:outerShdw blurRad="38100" dist="38100" dir="2700000" algn="tl">
                  <a:srgbClr val="000000">
                    <a:alpha val="43137"/>
                  </a:srgbClr>
                </a:outerShdw>
              </a:effectLst>
              <a:highlight>
                <a:srgbClr val="00FF00"/>
              </a:highlight>
              <a:cs typeface="B Koodak" panose="00000700000000000000" pitchFamily="2" charset="-78"/>
            </a:endParaRPr>
          </a:p>
          <a:p>
            <a:pPr algn="r"/>
            <a:endParaRPr lang="fa-IR" sz="1400" dirty="0">
              <a:effectLst>
                <a:outerShdw blurRad="38100" dist="38100" dir="2700000" algn="tl">
                  <a:srgbClr val="000000">
                    <a:alpha val="43137"/>
                  </a:srgbClr>
                </a:outerShdw>
              </a:effectLst>
              <a:cs typeface="B Koodak" panose="00000700000000000000" pitchFamily="2" charset="-78"/>
            </a:endParaRPr>
          </a:p>
        </p:txBody>
      </p:sp>
    </p:spTree>
    <p:extLst>
      <p:ext uri="{BB962C8B-B14F-4D97-AF65-F5344CB8AC3E}">
        <p14:creationId xmlns:p14="http://schemas.microsoft.com/office/powerpoint/2010/main" val="1670915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4708981"/>
          </a:xfrm>
          <a:prstGeom prst="rect">
            <a:avLst/>
          </a:prstGeom>
        </p:spPr>
        <p:txBody>
          <a:bodyPr wrap="square">
            <a:spAutoFit/>
          </a:bodyPr>
          <a:lstStyle/>
          <a:p>
            <a:pPr algn="ctr" rtl="1"/>
            <a:r>
              <a:rPr lang="fa-IR" dirty="0">
                <a:effectLst>
                  <a:outerShdw blurRad="38100" dist="38100" dir="2700000" algn="tl">
                    <a:srgbClr val="000000">
                      <a:alpha val="43137"/>
                    </a:srgbClr>
                  </a:outerShdw>
                </a:effectLst>
                <a:cs typeface="B Koodak" panose="00000700000000000000" pitchFamily="2" charset="-78"/>
              </a:rPr>
              <a:t>معرفی برات الکترونیکی</a:t>
            </a:r>
          </a:p>
          <a:p>
            <a:pPr algn="ctr" rtl="1"/>
            <a:r>
              <a:rPr lang="fa-IR" sz="1400" dirty="0">
                <a:effectLst>
                  <a:outerShdw blurRad="38100" dist="38100" dir="2700000" algn="tl">
                    <a:srgbClr val="000000">
                      <a:alpha val="43137"/>
                    </a:srgbClr>
                  </a:outerShdw>
                </a:effectLst>
                <a:cs typeface="B Koodak" panose="00000700000000000000" pitchFamily="2" charset="-78"/>
              </a:rPr>
              <a:t>( ابزار تامین مالی زنجیره تولید )</a:t>
            </a:r>
          </a:p>
          <a:p>
            <a:pPr algn="ctr" rtl="1"/>
            <a:endParaRPr lang="fa-IR" sz="1400" dirty="0">
              <a:effectLst>
                <a:outerShdw blurRad="38100" dist="38100" dir="2700000" algn="tl">
                  <a:srgbClr val="000000">
                    <a:alpha val="43137"/>
                  </a:srgbClr>
                </a:outerShdw>
              </a:effectLst>
              <a:cs typeface="B Koodak" panose="00000700000000000000" pitchFamily="2" charset="-78"/>
            </a:endParaRPr>
          </a:p>
          <a:p>
            <a:pPr algn="r" rtl="1"/>
            <a:r>
              <a:rPr lang="fa-IR" sz="2400" i="1" u="sng" dirty="0">
                <a:effectLst>
                  <a:outerShdw blurRad="38100" dist="38100" dir="2700000" algn="tl">
                    <a:srgbClr val="000000">
                      <a:alpha val="43137"/>
                    </a:srgbClr>
                  </a:outerShdw>
                </a:effectLst>
                <a:cs typeface="B Koodak" panose="00000700000000000000" pitchFamily="2" charset="-78"/>
              </a:rPr>
              <a:t>برات :</a:t>
            </a:r>
          </a:p>
          <a:p>
            <a:pPr algn="r" rtl="1"/>
            <a:r>
              <a:rPr lang="fa-IR" dirty="0">
                <a:effectLst>
                  <a:outerShdw blurRad="38100" dist="38100" dir="2700000" algn="tl">
                    <a:srgbClr val="000000">
                      <a:alpha val="43137"/>
                    </a:srgbClr>
                  </a:outerShdw>
                </a:effectLst>
                <a:cs typeface="B Koodak" panose="00000700000000000000" pitchFamily="2" charset="-78"/>
              </a:rPr>
              <a:t>یک سند تجاری بوده و یکی از ابزارهای آن صادرکننده ( برات کش ) به شخص دیگر ( برات گیر ) دستور می دهد مبلغ مشخص را در تاریخ معین به شخص ثالث ( ذینفع )پرداخت نماید.</a:t>
            </a:r>
          </a:p>
          <a:p>
            <a:pPr algn="r" rtl="1"/>
            <a:r>
              <a:rPr lang="fa-IR" dirty="0">
                <a:effectLst>
                  <a:outerShdw blurRad="38100" dist="38100" dir="2700000" algn="tl">
                    <a:srgbClr val="000000">
                      <a:alpha val="43137"/>
                    </a:srgbClr>
                  </a:outerShdw>
                </a:effectLst>
                <a:cs typeface="B Koodak" panose="00000700000000000000" pitchFamily="2" charset="-78"/>
              </a:rPr>
              <a:t>این سند از جمله اسناد معتبر مالی می باشد که در قانون تجارت ایران تعریف شده و قابلیت انتقال به غیر را دارا می باشد.</a:t>
            </a:r>
          </a:p>
          <a:p>
            <a:pPr algn="r" rtl="1"/>
            <a:endParaRPr lang="fa-IR" dirty="0">
              <a:effectLst>
                <a:outerShdw blurRad="38100" dist="38100" dir="2700000" algn="tl">
                  <a:srgbClr val="000000">
                    <a:alpha val="43137"/>
                  </a:srgbClr>
                </a:outerShdw>
              </a:effectLst>
              <a:cs typeface="B Koodak" panose="00000700000000000000" pitchFamily="2" charset="-78"/>
            </a:endParaRPr>
          </a:p>
          <a:p>
            <a:pPr algn="r" rtl="1"/>
            <a:r>
              <a:rPr lang="fa-IR" sz="2400" u="sng" dirty="0">
                <a:effectLst>
                  <a:outerShdw blurRad="38100" dist="38100" dir="2700000" algn="tl">
                    <a:srgbClr val="000000">
                      <a:alpha val="43137"/>
                    </a:srgbClr>
                  </a:outerShdw>
                </a:effectLst>
                <a:cs typeface="B Koodak" panose="00000700000000000000" pitchFamily="2" charset="-78"/>
              </a:rPr>
              <a:t>برات الکترونیکی :</a:t>
            </a:r>
          </a:p>
          <a:p>
            <a:pPr algn="r" rtl="1"/>
            <a:r>
              <a:rPr lang="fa-IR" dirty="0">
                <a:effectLst>
                  <a:outerShdw blurRad="38100" dist="38100" dir="2700000" algn="tl">
                    <a:srgbClr val="000000">
                      <a:alpha val="43137"/>
                    </a:srgbClr>
                  </a:outerShdw>
                </a:effectLst>
                <a:cs typeface="B Koodak" panose="00000700000000000000" pitchFamily="2" charset="-78"/>
              </a:rPr>
              <a:t>یکی از اسناد تجاری مهم است که امکان صدور، امضا و دریافت آن به صورت برخط امکان پذیر شده است.</a:t>
            </a:r>
          </a:p>
          <a:p>
            <a:pPr algn="r" rtl="1"/>
            <a:r>
              <a:rPr lang="fa-IR" sz="1600" dirty="0">
                <a:effectLst>
                  <a:outerShdw blurRad="38100" dist="38100" dir="2700000" algn="tl">
                    <a:srgbClr val="000000">
                      <a:alpha val="43137"/>
                    </a:srgbClr>
                  </a:outerShdw>
                </a:effectLst>
                <a:cs typeface="B Koodak" panose="00000700000000000000" pitchFamily="2" charset="-78"/>
              </a:rPr>
              <a:t>این سند برخط تامین مالی سرمایه در گردش برای بنگاه های اقتصادی را تسهیل می نماید.</a:t>
            </a:r>
          </a:p>
          <a:p>
            <a:pPr algn="r" rtl="1"/>
            <a:r>
              <a:rPr lang="fa-IR" sz="1600" dirty="0">
                <a:effectLst>
                  <a:outerShdw blurRad="38100" dist="38100" dir="2700000" algn="tl">
                    <a:srgbClr val="000000">
                      <a:alpha val="43137"/>
                    </a:srgbClr>
                  </a:outerShdw>
                </a:effectLst>
                <a:cs typeface="B Koodak" panose="00000700000000000000" pitchFamily="2" charset="-78"/>
              </a:rPr>
              <a:t>یکی از ویژگی های زنجیره فعالیت های اقتصادی، فرایند انتقال اعتبار است. برات الکترونیکی به عنوان ابزاری کارآمد  می تواند نقش تعیین کننده ای در این زمینه ایفا نماید. بهبود و رونق بخشیدن به بهره وری شرکتها و عملکرد اقتصادی کشور، کاهش ریسکهای مالی و افزایش امنیت تراکنش ها از ویژگی های این سند تجاری الکترونیکی به شمار می رود.</a:t>
            </a:r>
          </a:p>
          <a:p>
            <a:pPr algn="r" rtl="1"/>
            <a:endParaRPr lang="fa-IR" sz="2400" u="sng"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p:txBody>
      </p:sp>
    </p:spTree>
    <p:extLst>
      <p:ext uri="{BB962C8B-B14F-4D97-AF65-F5344CB8AC3E}">
        <p14:creationId xmlns:p14="http://schemas.microsoft.com/office/powerpoint/2010/main" val="2045455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5170646"/>
          </a:xfrm>
          <a:prstGeom prst="rect">
            <a:avLst/>
          </a:prstGeom>
        </p:spPr>
        <p:txBody>
          <a:bodyPr wrap="square">
            <a:spAutoFit/>
          </a:bodyPr>
          <a:lstStyle/>
          <a:p>
            <a:pPr algn="ctr" rtl="1"/>
            <a:r>
              <a:rPr lang="fa-IR" dirty="0">
                <a:effectLst>
                  <a:outerShdw blurRad="38100" dist="38100" dir="2700000" algn="tl">
                    <a:srgbClr val="000000">
                      <a:alpha val="43137"/>
                    </a:srgbClr>
                  </a:outerShdw>
                </a:effectLst>
                <a:cs typeface="B Koodak" panose="00000700000000000000" pitchFamily="2" charset="-78"/>
              </a:rPr>
              <a:t>معرفی برات الکترونیکی</a:t>
            </a:r>
          </a:p>
          <a:p>
            <a:pPr algn="ctr" rtl="1"/>
            <a:r>
              <a:rPr lang="fa-IR" sz="1400" dirty="0">
                <a:effectLst>
                  <a:outerShdw blurRad="38100" dist="38100" dir="2700000" algn="tl">
                    <a:srgbClr val="000000">
                      <a:alpha val="43137"/>
                    </a:srgbClr>
                  </a:outerShdw>
                </a:effectLst>
                <a:cs typeface="B Koodak" panose="00000700000000000000" pitchFamily="2" charset="-78"/>
              </a:rPr>
              <a:t>( ابزار تامین مالی زنجیره تولید )</a:t>
            </a:r>
          </a:p>
          <a:p>
            <a:pPr algn="ctr" rtl="1"/>
            <a:endParaRPr lang="fa-IR" sz="1400" dirty="0">
              <a:effectLst>
                <a:outerShdw blurRad="38100" dist="38100" dir="2700000" algn="tl">
                  <a:srgbClr val="000000">
                    <a:alpha val="43137"/>
                  </a:srgbClr>
                </a:outerShdw>
              </a:effectLst>
              <a:cs typeface="B Koodak" panose="00000700000000000000" pitchFamily="2" charset="-78"/>
            </a:endParaRPr>
          </a:p>
          <a:p>
            <a:pPr algn="r" rtl="1"/>
            <a:r>
              <a:rPr lang="fa-IR" sz="2400" i="1" u="sng" dirty="0">
                <a:effectLst>
                  <a:outerShdw blurRad="38100" dist="38100" dir="2700000" algn="tl">
                    <a:srgbClr val="000000">
                      <a:alpha val="43137"/>
                    </a:srgbClr>
                  </a:outerShdw>
                </a:effectLst>
                <a:cs typeface="B Koodak" panose="00000700000000000000" pitchFamily="2" charset="-78"/>
              </a:rPr>
              <a:t>برات الکترونیکی سپامی :</a:t>
            </a:r>
          </a:p>
          <a:p>
            <a:pPr algn="r" rtl="1"/>
            <a:r>
              <a:rPr lang="fa-IR" dirty="0">
                <a:effectLst>
                  <a:outerShdw blurRad="38100" dist="38100" dir="2700000" algn="tl">
                    <a:srgbClr val="000000">
                      <a:alpha val="43137"/>
                    </a:srgbClr>
                  </a:outerShdw>
                </a:effectLst>
                <a:cs typeface="B Koodak" panose="00000700000000000000" pitchFamily="2" charset="-78"/>
              </a:rPr>
              <a:t>سند تجاری الکترونیک است که بر اساس قانون تجارت و تجارت الکترونیک و با کنترل سامانه سپام ریالی بانک مرکزی در سامانه یکپارچه مدیریت سفته و برات الکترونکی وزارت امور اقتصادی و دارایی صادر می گردد.</a:t>
            </a:r>
          </a:p>
          <a:p>
            <a:pPr algn="r" rtl="1"/>
            <a:endParaRPr lang="fa-IR" dirty="0">
              <a:effectLst>
                <a:outerShdw blurRad="38100" dist="38100" dir="2700000" algn="tl">
                  <a:srgbClr val="000000">
                    <a:alpha val="43137"/>
                  </a:srgbClr>
                </a:outerShdw>
              </a:effectLst>
              <a:cs typeface="B Koodak" panose="00000700000000000000" pitchFamily="2" charset="-78"/>
            </a:endParaRPr>
          </a:p>
          <a:p>
            <a:pPr algn="r" rtl="1"/>
            <a:r>
              <a:rPr lang="fa-IR" sz="2400" i="1" u="sng" dirty="0">
                <a:effectLst>
                  <a:outerShdw blurRad="38100" dist="38100" dir="2700000" algn="tl">
                    <a:srgbClr val="000000">
                      <a:alpha val="43137"/>
                    </a:srgbClr>
                  </a:outerShdw>
                </a:effectLst>
                <a:cs typeface="B Koodak" panose="00000700000000000000" pitchFamily="2" charset="-78"/>
              </a:rPr>
              <a:t>ویژگی های برات الکترونیکی سپامی :</a:t>
            </a:r>
          </a:p>
          <a:p>
            <a:pPr marL="342900" indent="-342900" algn="r" rtl="1">
              <a:buFontTx/>
              <a:buChar char="-"/>
            </a:pPr>
            <a:r>
              <a:rPr lang="fa-IR" sz="1600" dirty="0">
                <a:effectLst>
                  <a:outerShdw blurRad="38100" dist="38100" dir="2700000" algn="tl">
                    <a:srgbClr val="000000">
                      <a:alpha val="43137"/>
                    </a:srgbClr>
                  </a:outerShdw>
                </a:effectLst>
                <a:cs typeface="B Koodak" panose="00000700000000000000" pitchFamily="2" charset="-78"/>
              </a:rPr>
              <a:t>غیرکاغذی</a:t>
            </a:r>
          </a:p>
          <a:p>
            <a:pPr marL="342900" indent="-342900" algn="r" rtl="1">
              <a:buFontTx/>
              <a:buChar char="-"/>
            </a:pPr>
            <a:r>
              <a:rPr lang="fa-IR" sz="1600" dirty="0">
                <a:effectLst>
                  <a:outerShdw blurRad="38100" dist="38100" dir="2700000" algn="tl">
                    <a:srgbClr val="000000">
                      <a:alpha val="43137"/>
                    </a:srgbClr>
                  </a:outerShdw>
                </a:effectLst>
                <a:cs typeface="B Koodak" panose="00000700000000000000" pitchFamily="2" charset="-78"/>
              </a:rPr>
              <a:t>با سررسید حداقل یک ماه و حداکثر یک ساله</a:t>
            </a:r>
          </a:p>
          <a:p>
            <a:pPr marL="342900" indent="-342900" algn="r" rtl="1">
              <a:buFontTx/>
              <a:buChar char="-"/>
            </a:pPr>
            <a:r>
              <a:rPr lang="fa-IR" sz="1600" dirty="0">
                <a:effectLst>
                  <a:outerShdw blurRad="38100" dist="38100" dir="2700000" algn="tl">
                    <a:srgbClr val="000000">
                      <a:alpha val="43137"/>
                    </a:srgbClr>
                  </a:outerShdw>
                </a:effectLst>
                <a:cs typeface="B Koodak" panose="00000700000000000000" pitchFamily="2" charset="-78"/>
              </a:rPr>
              <a:t>با درخواست برات دهنده ( بنگاه خریدار ) در وجه یا به حواله کرد دارنده برات ( بنگاه فروشنده ) از طریق سامانه برات صادر شده و شناسه یکتای آن در سامانه سپام بانک مرکزی ثبت می گردد.</a:t>
            </a:r>
          </a:p>
          <a:p>
            <a:pPr marL="342900" indent="-342900" algn="r" rtl="1">
              <a:buFontTx/>
              <a:buChar char="-"/>
            </a:pPr>
            <a:r>
              <a:rPr lang="fa-IR" sz="1600" dirty="0">
                <a:effectLst>
                  <a:outerShdw blurRad="38100" dist="38100" dir="2700000" algn="tl">
                    <a:srgbClr val="000000">
                      <a:alpha val="43137"/>
                    </a:srgbClr>
                  </a:outerShdw>
                </a:effectLst>
                <a:cs typeface="B Koodak" panose="00000700000000000000" pitchFamily="2" charset="-78"/>
              </a:rPr>
              <a:t>بانک می تواند بر اساس اعتبار برات دهنده ( بنگاه خریدار ) نسبت به قبول برات الکترونیکی و تادیه کل مبلغ آن در سررسید اقدام نماید</a:t>
            </a:r>
          </a:p>
          <a:p>
            <a:pPr algn="r" rtl="1"/>
            <a:endParaRPr lang="fa-IR"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2400" u="sng"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p:txBody>
      </p:sp>
    </p:spTree>
    <p:extLst>
      <p:ext uri="{BB962C8B-B14F-4D97-AF65-F5344CB8AC3E}">
        <p14:creationId xmlns:p14="http://schemas.microsoft.com/office/powerpoint/2010/main" val="2833411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1877437"/>
          </a:xfrm>
          <a:prstGeom prst="rect">
            <a:avLst/>
          </a:prstGeom>
        </p:spPr>
        <p:txBody>
          <a:bodyPr wrap="square">
            <a:spAutoFit/>
          </a:bodyPr>
          <a:lstStyle/>
          <a:p>
            <a:pPr algn="ctr" rtl="1"/>
            <a:endParaRPr lang="fa-IR" sz="1400" dirty="0">
              <a:effectLst>
                <a:outerShdw blurRad="38100" dist="38100" dir="2700000" algn="tl">
                  <a:srgbClr val="000000">
                    <a:alpha val="43137"/>
                  </a:srgbClr>
                </a:outerShdw>
              </a:effectLst>
              <a:cs typeface="B Koodak" panose="00000700000000000000" pitchFamily="2" charset="-78"/>
            </a:endParaRPr>
          </a:p>
          <a:p>
            <a:pPr algn="r" rtl="1"/>
            <a:endParaRPr lang="fa-IR"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2400" u="sng"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p:txBody>
      </p:sp>
      <p:sp>
        <p:nvSpPr>
          <p:cNvPr id="4" name="TextBox 3">
            <a:extLst>
              <a:ext uri="{FF2B5EF4-FFF2-40B4-BE49-F238E27FC236}">
                <a16:creationId xmlns:a16="http://schemas.microsoft.com/office/drawing/2014/main" id="{BD5E7CC9-D606-41B5-857F-CE43AD54B94A}"/>
              </a:ext>
            </a:extLst>
          </p:cNvPr>
          <p:cNvSpPr txBox="1"/>
          <p:nvPr/>
        </p:nvSpPr>
        <p:spPr>
          <a:xfrm>
            <a:off x="6206532" y="695521"/>
            <a:ext cx="5444971"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اصطلاحات رایج در برات الکترونیکی سپامی:</a:t>
            </a:r>
          </a:p>
        </p:txBody>
      </p:sp>
      <p:pic>
        <p:nvPicPr>
          <p:cNvPr id="2" name="Picture 1">
            <a:extLst>
              <a:ext uri="{FF2B5EF4-FFF2-40B4-BE49-F238E27FC236}">
                <a16:creationId xmlns:a16="http://schemas.microsoft.com/office/drawing/2014/main" id="{06179B72-8389-4C67-9FD0-92943D84D665}"/>
              </a:ext>
            </a:extLst>
          </p:cNvPr>
          <p:cNvPicPr>
            <a:picLocks noChangeAspect="1"/>
          </p:cNvPicPr>
          <p:nvPr/>
        </p:nvPicPr>
        <p:blipFill>
          <a:blip r:embed="rId3"/>
          <a:stretch>
            <a:fillRect/>
          </a:stretch>
        </p:blipFill>
        <p:spPr>
          <a:xfrm>
            <a:off x="1125415" y="1868367"/>
            <a:ext cx="9900139" cy="4240000"/>
          </a:xfrm>
          <a:prstGeom prst="rect">
            <a:avLst/>
          </a:prstGeom>
        </p:spPr>
      </p:pic>
    </p:spTree>
    <p:extLst>
      <p:ext uri="{BB962C8B-B14F-4D97-AF65-F5344CB8AC3E}">
        <p14:creationId xmlns:p14="http://schemas.microsoft.com/office/powerpoint/2010/main" val="1154652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1275"/>
            <a:ext cx="12199621" cy="6853719"/>
          </a:xfrm>
          <a:prstGeom prst="rect">
            <a:avLst/>
          </a:prstGeom>
        </p:spPr>
      </p:pic>
      <p:sp>
        <p:nvSpPr>
          <p:cNvPr id="7" name="Freeform 5">
            <a:extLst>
              <a:ext uri="{FF2B5EF4-FFF2-40B4-BE49-F238E27FC236}">
                <a16:creationId xmlns:a16="http://schemas.microsoft.com/office/drawing/2014/main" id="{B2E8D00E-F5F0-440D-B540-7764909B9901}"/>
              </a:ext>
            </a:extLst>
          </p:cNvPr>
          <p:cNvSpPr>
            <a:spLocks/>
          </p:cNvSpPr>
          <p:nvPr/>
        </p:nvSpPr>
        <p:spPr bwMode="auto">
          <a:xfrm>
            <a:off x="4220617" y="2286373"/>
            <a:ext cx="1790700" cy="1787525"/>
          </a:xfrm>
          <a:custGeom>
            <a:avLst/>
            <a:gdLst>
              <a:gd name="T0" fmla="*/ 1399 w 9026"/>
              <a:gd name="T1" fmla="*/ 8758 h 9007"/>
              <a:gd name="T2" fmla="*/ 1417 w 9026"/>
              <a:gd name="T3" fmla="*/ 8425 h 9007"/>
              <a:gd name="T4" fmla="*/ 481 w 9026"/>
              <a:gd name="T5" fmla="*/ 7504 h 9007"/>
              <a:gd name="T6" fmla="*/ 151 w 9026"/>
              <a:gd name="T7" fmla="*/ 7210 h 9007"/>
              <a:gd name="T8" fmla="*/ 77 w 9026"/>
              <a:gd name="T9" fmla="*/ 6888 h 9007"/>
              <a:gd name="T10" fmla="*/ 230 w 9026"/>
              <a:gd name="T11" fmla="*/ 6512 h 9007"/>
              <a:gd name="T12" fmla="*/ 384 w 9026"/>
              <a:gd name="T13" fmla="*/ 6137 h 9007"/>
              <a:gd name="T14" fmla="*/ 537 w 9026"/>
              <a:gd name="T15" fmla="*/ 5761 h 9007"/>
              <a:gd name="T16" fmla="*/ 691 w 9026"/>
              <a:gd name="T17" fmla="*/ 5386 h 9007"/>
              <a:gd name="T18" fmla="*/ 844 w 9026"/>
              <a:gd name="T19" fmla="*/ 5010 h 9007"/>
              <a:gd name="T20" fmla="*/ 998 w 9026"/>
              <a:gd name="T21" fmla="*/ 4635 h 9007"/>
              <a:gd name="T22" fmla="*/ 1152 w 9026"/>
              <a:gd name="T23" fmla="*/ 4258 h 9007"/>
              <a:gd name="T24" fmla="*/ 1328 w 9026"/>
              <a:gd name="T25" fmla="*/ 4075 h 9007"/>
              <a:gd name="T26" fmla="*/ 1537 w 9026"/>
              <a:gd name="T27" fmla="*/ 4085 h 9007"/>
              <a:gd name="T28" fmla="*/ 1757 w 9026"/>
              <a:gd name="T29" fmla="*/ 4096 h 9007"/>
              <a:gd name="T30" fmla="*/ 1988 w 9026"/>
              <a:gd name="T31" fmla="*/ 4107 h 9007"/>
              <a:gd name="T32" fmla="*/ 3188 w 9026"/>
              <a:gd name="T33" fmla="*/ 4095 h 9007"/>
              <a:gd name="T34" fmla="*/ 3424 w 9026"/>
              <a:gd name="T35" fmla="*/ 3829 h 9007"/>
              <a:gd name="T36" fmla="*/ 3670 w 9026"/>
              <a:gd name="T37" fmla="*/ 3575 h 9007"/>
              <a:gd name="T38" fmla="*/ 3928 w 9026"/>
              <a:gd name="T39" fmla="*/ 3333 h 9007"/>
              <a:gd name="T40" fmla="*/ 4123 w 9026"/>
              <a:gd name="T41" fmla="*/ 3089 h 9007"/>
              <a:gd name="T42" fmla="*/ 4106 w 9026"/>
              <a:gd name="T43" fmla="*/ 2816 h 9007"/>
              <a:gd name="T44" fmla="*/ 4091 w 9026"/>
              <a:gd name="T45" fmla="*/ 2557 h 9007"/>
              <a:gd name="T46" fmla="*/ 4077 w 9026"/>
              <a:gd name="T47" fmla="*/ 2312 h 9007"/>
              <a:gd name="T48" fmla="*/ 4063 w 9026"/>
              <a:gd name="T49" fmla="*/ 2076 h 9007"/>
              <a:gd name="T50" fmla="*/ 4050 w 9026"/>
              <a:gd name="T51" fmla="*/ 1842 h 9007"/>
              <a:gd name="T52" fmla="*/ 4036 w 9026"/>
              <a:gd name="T53" fmla="*/ 1618 h 9007"/>
              <a:gd name="T54" fmla="*/ 4024 w 9026"/>
              <a:gd name="T55" fmla="*/ 1407 h 9007"/>
              <a:gd name="T56" fmla="*/ 4108 w 9026"/>
              <a:gd name="T57" fmla="*/ 1217 h 9007"/>
              <a:gd name="T58" fmla="*/ 4482 w 9026"/>
              <a:gd name="T59" fmla="*/ 1060 h 9007"/>
              <a:gd name="T60" fmla="*/ 4857 w 9026"/>
              <a:gd name="T61" fmla="*/ 903 h 9007"/>
              <a:gd name="T62" fmla="*/ 5231 w 9026"/>
              <a:gd name="T63" fmla="*/ 746 h 9007"/>
              <a:gd name="T64" fmla="*/ 5605 w 9026"/>
              <a:gd name="T65" fmla="*/ 590 h 9007"/>
              <a:gd name="T66" fmla="*/ 5979 w 9026"/>
              <a:gd name="T67" fmla="*/ 433 h 9007"/>
              <a:gd name="T68" fmla="*/ 6354 w 9026"/>
              <a:gd name="T69" fmla="*/ 275 h 9007"/>
              <a:gd name="T70" fmla="*/ 6728 w 9026"/>
              <a:gd name="T71" fmla="*/ 118 h 9007"/>
              <a:gd name="T72" fmla="*/ 7077 w 9026"/>
              <a:gd name="T73" fmla="*/ 74 h 9007"/>
              <a:gd name="T74" fmla="*/ 7364 w 9026"/>
              <a:gd name="T75" fmla="*/ 392 h 9007"/>
              <a:gd name="T76" fmla="*/ 8289 w 9026"/>
              <a:gd name="T77" fmla="*/ 1413 h 9007"/>
              <a:gd name="T78" fmla="*/ 8657 w 9026"/>
              <a:gd name="T79" fmla="*/ 1384 h 9007"/>
              <a:gd name="T80" fmla="*/ 9026 w 9026"/>
              <a:gd name="T81" fmla="*/ 1375 h 9007"/>
              <a:gd name="T82" fmla="*/ 8526 w 9026"/>
              <a:gd name="T83" fmla="*/ 4495 h 9007"/>
              <a:gd name="T84" fmla="*/ 7875 w 9026"/>
              <a:gd name="T85" fmla="*/ 4617 h 9007"/>
              <a:gd name="T86" fmla="*/ 7250 w 9026"/>
              <a:gd name="T87" fmla="*/ 4831 h 9007"/>
              <a:gd name="T88" fmla="*/ 6663 w 9026"/>
              <a:gd name="T89" fmla="*/ 5133 h 9007"/>
              <a:gd name="T90" fmla="*/ 6124 w 9026"/>
              <a:gd name="T91" fmla="*/ 5518 h 9007"/>
              <a:gd name="T92" fmla="*/ 5642 w 9026"/>
              <a:gd name="T93" fmla="*/ 5982 h 9007"/>
              <a:gd name="T94" fmla="*/ 5228 w 9026"/>
              <a:gd name="T95" fmla="*/ 6521 h 9007"/>
              <a:gd name="T96" fmla="*/ 4894 w 9026"/>
              <a:gd name="T97" fmla="*/ 7131 h 9007"/>
              <a:gd name="T98" fmla="*/ 4762 w 9026"/>
              <a:gd name="T99" fmla="*/ 7452 h 9007"/>
              <a:gd name="T100" fmla="*/ 4690 w 9026"/>
              <a:gd name="T101" fmla="*/ 7664 h 9007"/>
              <a:gd name="T102" fmla="*/ 4629 w 9026"/>
              <a:gd name="T103" fmla="*/ 7878 h 9007"/>
              <a:gd name="T104" fmla="*/ 4579 w 9026"/>
              <a:gd name="T105" fmla="*/ 8093 h 9007"/>
              <a:gd name="T106" fmla="*/ 4540 w 9026"/>
              <a:gd name="T107" fmla="*/ 8309 h 9007"/>
              <a:gd name="T108" fmla="*/ 4511 w 9026"/>
              <a:gd name="T109" fmla="*/ 8523 h 9007"/>
              <a:gd name="T110" fmla="*/ 4493 w 9026"/>
              <a:gd name="T111" fmla="*/ 8739 h 9007"/>
              <a:gd name="T112" fmla="*/ 4486 w 9026"/>
              <a:gd name="T113" fmla="*/ 8953 h 9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26" h="9007">
                <a:moveTo>
                  <a:pt x="1394" y="9007"/>
                </a:moveTo>
                <a:lnTo>
                  <a:pt x="1394" y="8924"/>
                </a:lnTo>
                <a:lnTo>
                  <a:pt x="1397" y="8841"/>
                </a:lnTo>
                <a:lnTo>
                  <a:pt x="1399" y="8758"/>
                </a:lnTo>
                <a:lnTo>
                  <a:pt x="1402" y="8675"/>
                </a:lnTo>
                <a:lnTo>
                  <a:pt x="1406" y="8592"/>
                </a:lnTo>
                <a:lnTo>
                  <a:pt x="1411" y="8508"/>
                </a:lnTo>
                <a:lnTo>
                  <a:pt x="1417" y="8425"/>
                </a:lnTo>
                <a:lnTo>
                  <a:pt x="1424" y="8342"/>
                </a:lnTo>
                <a:lnTo>
                  <a:pt x="659" y="7662"/>
                </a:lnTo>
                <a:lnTo>
                  <a:pt x="569" y="7581"/>
                </a:lnTo>
                <a:lnTo>
                  <a:pt x="481" y="7504"/>
                </a:lnTo>
                <a:lnTo>
                  <a:pt x="395" y="7427"/>
                </a:lnTo>
                <a:lnTo>
                  <a:pt x="312" y="7353"/>
                </a:lnTo>
                <a:lnTo>
                  <a:pt x="230" y="7281"/>
                </a:lnTo>
                <a:lnTo>
                  <a:pt x="151" y="7210"/>
                </a:lnTo>
                <a:lnTo>
                  <a:pt x="75" y="7142"/>
                </a:lnTo>
                <a:lnTo>
                  <a:pt x="0" y="7076"/>
                </a:lnTo>
                <a:lnTo>
                  <a:pt x="38" y="6982"/>
                </a:lnTo>
                <a:lnTo>
                  <a:pt x="77" y="6888"/>
                </a:lnTo>
                <a:lnTo>
                  <a:pt x="115" y="6795"/>
                </a:lnTo>
                <a:lnTo>
                  <a:pt x="154" y="6701"/>
                </a:lnTo>
                <a:lnTo>
                  <a:pt x="192" y="6607"/>
                </a:lnTo>
                <a:lnTo>
                  <a:pt x="230" y="6512"/>
                </a:lnTo>
                <a:lnTo>
                  <a:pt x="269" y="6419"/>
                </a:lnTo>
                <a:lnTo>
                  <a:pt x="307" y="6325"/>
                </a:lnTo>
                <a:lnTo>
                  <a:pt x="345" y="6231"/>
                </a:lnTo>
                <a:lnTo>
                  <a:pt x="384" y="6137"/>
                </a:lnTo>
                <a:lnTo>
                  <a:pt x="422" y="6043"/>
                </a:lnTo>
                <a:lnTo>
                  <a:pt x="461" y="5949"/>
                </a:lnTo>
                <a:lnTo>
                  <a:pt x="499" y="5855"/>
                </a:lnTo>
                <a:lnTo>
                  <a:pt x="537" y="5761"/>
                </a:lnTo>
                <a:lnTo>
                  <a:pt x="576" y="5668"/>
                </a:lnTo>
                <a:lnTo>
                  <a:pt x="614" y="5574"/>
                </a:lnTo>
                <a:lnTo>
                  <a:pt x="653" y="5479"/>
                </a:lnTo>
                <a:lnTo>
                  <a:pt x="691" y="5386"/>
                </a:lnTo>
                <a:lnTo>
                  <a:pt x="729" y="5292"/>
                </a:lnTo>
                <a:lnTo>
                  <a:pt x="768" y="5198"/>
                </a:lnTo>
                <a:lnTo>
                  <a:pt x="806" y="5104"/>
                </a:lnTo>
                <a:lnTo>
                  <a:pt x="844" y="5010"/>
                </a:lnTo>
                <a:lnTo>
                  <a:pt x="883" y="4916"/>
                </a:lnTo>
                <a:lnTo>
                  <a:pt x="921" y="4822"/>
                </a:lnTo>
                <a:lnTo>
                  <a:pt x="960" y="4728"/>
                </a:lnTo>
                <a:lnTo>
                  <a:pt x="998" y="4635"/>
                </a:lnTo>
                <a:lnTo>
                  <a:pt x="1036" y="4540"/>
                </a:lnTo>
                <a:lnTo>
                  <a:pt x="1075" y="4446"/>
                </a:lnTo>
                <a:lnTo>
                  <a:pt x="1113" y="4352"/>
                </a:lnTo>
                <a:lnTo>
                  <a:pt x="1152" y="4258"/>
                </a:lnTo>
                <a:lnTo>
                  <a:pt x="1190" y="4164"/>
                </a:lnTo>
                <a:lnTo>
                  <a:pt x="1228" y="4070"/>
                </a:lnTo>
                <a:lnTo>
                  <a:pt x="1278" y="4072"/>
                </a:lnTo>
                <a:lnTo>
                  <a:pt x="1328" y="4075"/>
                </a:lnTo>
                <a:lnTo>
                  <a:pt x="1380" y="4078"/>
                </a:lnTo>
                <a:lnTo>
                  <a:pt x="1430" y="4080"/>
                </a:lnTo>
                <a:lnTo>
                  <a:pt x="1484" y="4083"/>
                </a:lnTo>
                <a:lnTo>
                  <a:pt x="1537" y="4085"/>
                </a:lnTo>
                <a:lnTo>
                  <a:pt x="1591" y="4088"/>
                </a:lnTo>
                <a:lnTo>
                  <a:pt x="1645" y="4091"/>
                </a:lnTo>
                <a:lnTo>
                  <a:pt x="1700" y="4093"/>
                </a:lnTo>
                <a:lnTo>
                  <a:pt x="1757" y="4096"/>
                </a:lnTo>
                <a:lnTo>
                  <a:pt x="1813" y="4098"/>
                </a:lnTo>
                <a:lnTo>
                  <a:pt x="1871" y="4102"/>
                </a:lnTo>
                <a:lnTo>
                  <a:pt x="1929" y="4104"/>
                </a:lnTo>
                <a:lnTo>
                  <a:pt x="1988" y="4107"/>
                </a:lnTo>
                <a:lnTo>
                  <a:pt x="2049" y="4111"/>
                </a:lnTo>
                <a:lnTo>
                  <a:pt x="2109" y="4113"/>
                </a:lnTo>
                <a:lnTo>
                  <a:pt x="3132" y="4164"/>
                </a:lnTo>
                <a:lnTo>
                  <a:pt x="3188" y="4095"/>
                </a:lnTo>
                <a:lnTo>
                  <a:pt x="3246" y="4027"/>
                </a:lnTo>
                <a:lnTo>
                  <a:pt x="3305" y="3960"/>
                </a:lnTo>
                <a:lnTo>
                  <a:pt x="3364" y="3894"/>
                </a:lnTo>
                <a:lnTo>
                  <a:pt x="3424" y="3829"/>
                </a:lnTo>
                <a:lnTo>
                  <a:pt x="3484" y="3763"/>
                </a:lnTo>
                <a:lnTo>
                  <a:pt x="3546" y="3700"/>
                </a:lnTo>
                <a:lnTo>
                  <a:pt x="3608" y="3637"/>
                </a:lnTo>
                <a:lnTo>
                  <a:pt x="3670" y="3575"/>
                </a:lnTo>
                <a:lnTo>
                  <a:pt x="3734" y="3513"/>
                </a:lnTo>
                <a:lnTo>
                  <a:pt x="3798" y="3452"/>
                </a:lnTo>
                <a:lnTo>
                  <a:pt x="3862" y="3392"/>
                </a:lnTo>
                <a:lnTo>
                  <a:pt x="3928" y="3333"/>
                </a:lnTo>
                <a:lnTo>
                  <a:pt x="3993" y="3274"/>
                </a:lnTo>
                <a:lnTo>
                  <a:pt x="4060" y="3217"/>
                </a:lnTo>
                <a:lnTo>
                  <a:pt x="4126" y="3160"/>
                </a:lnTo>
                <a:lnTo>
                  <a:pt x="4123" y="3089"/>
                </a:lnTo>
                <a:lnTo>
                  <a:pt x="4119" y="3019"/>
                </a:lnTo>
                <a:lnTo>
                  <a:pt x="4114" y="2951"/>
                </a:lnTo>
                <a:lnTo>
                  <a:pt x="4111" y="2883"/>
                </a:lnTo>
                <a:lnTo>
                  <a:pt x="4106" y="2816"/>
                </a:lnTo>
                <a:lnTo>
                  <a:pt x="4103" y="2750"/>
                </a:lnTo>
                <a:lnTo>
                  <a:pt x="4099" y="2685"/>
                </a:lnTo>
                <a:lnTo>
                  <a:pt x="4095" y="2621"/>
                </a:lnTo>
                <a:lnTo>
                  <a:pt x="4091" y="2557"/>
                </a:lnTo>
                <a:lnTo>
                  <a:pt x="4088" y="2495"/>
                </a:lnTo>
                <a:lnTo>
                  <a:pt x="4084" y="2433"/>
                </a:lnTo>
                <a:lnTo>
                  <a:pt x="4080" y="2372"/>
                </a:lnTo>
                <a:lnTo>
                  <a:pt x="4077" y="2312"/>
                </a:lnTo>
                <a:lnTo>
                  <a:pt x="4073" y="2254"/>
                </a:lnTo>
                <a:lnTo>
                  <a:pt x="4070" y="2195"/>
                </a:lnTo>
                <a:lnTo>
                  <a:pt x="4067" y="2137"/>
                </a:lnTo>
                <a:lnTo>
                  <a:pt x="4063" y="2076"/>
                </a:lnTo>
                <a:lnTo>
                  <a:pt x="4060" y="2017"/>
                </a:lnTo>
                <a:lnTo>
                  <a:pt x="4056" y="1958"/>
                </a:lnTo>
                <a:lnTo>
                  <a:pt x="4053" y="1899"/>
                </a:lnTo>
                <a:lnTo>
                  <a:pt x="4050" y="1842"/>
                </a:lnTo>
                <a:lnTo>
                  <a:pt x="4046" y="1784"/>
                </a:lnTo>
                <a:lnTo>
                  <a:pt x="4043" y="1729"/>
                </a:lnTo>
                <a:lnTo>
                  <a:pt x="4040" y="1673"/>
                </a:lnTo>
                <a:lnTo>
                  <a:pt x="4036" y="1618"/>
                </a:lnTo>
                <a:lnTo>
                  <a:pt x="4033" y="1565"/>
                </a:lnTo>
                <a:lnTo>
                  <a:pt x="4031" y="1512"/>
                </a:lnTo>
                <a:lnTo>
                  <a:pt x="4027" y="1459"/>
                </a:lnTo>
                <a:lnTo>
                  <a:pt x="4024" y="1407"/>
                </a:lnTo>
                <a:lnTo>
                  <a:pt x="4021" y="1356"/>
                </a:lnTo>
                <a:lnTo>
                  <a:pt x="4018" y="1306"/>
                </a:lnTo>
                <a:lnTo>
                  <a:pt x="4015" y="1257"/>
                </a:lnTo>
                <a:lnTo>
                  <a:pt x="4108" y="1217"/>
                </a:lnTo>
                <a:lnTo>
                  <a:pt x="4202" y="1178"/>
                </a:lnTo>
                <a:lnTo>
                  <a:pt x="4296" y="1139"/>
                </a:lnTo>
                <a:lnTo>
                  <a:pt x="4390" y="1100"/>
                </a:lnTo>
                <a:lnTo>
                  <a:pt x="4482" y="1060"/>
                </a:lnTo>
                <a:lnTo>
                  <a:pt x="4576" y="1021"/>
                </a:lnTo>
                <a:lnTo>
                  <a:pt x="4670" y="982"/>
                </a:lnTo>
                <a:lnTo>
                  <a:pt x="4763" y="943"/>
                </a:lnTo>
                <a:lnTo>
                  <a:pt x="4857" y="903"/>
                </a:lnTo>
                <a:lnTo>
                  <a:pt x="4951" y="864"/>
                </a:lnTo>
                <a:lnTo>
                  <a:pt x="5044" y="824"/>
                </a:lnTo>
                <a:lnTo>
                  <a:pt x="5137" y="786"/>
                </a:lnTo>
                <a:lnTo>
                  <a:pt x="5231" y="746"/>
                </a:lnTo>
                <a:lnTo>
                  <a:pt x="5324" y="707"/>
                </a:lnTo>
                <a:lnTo>
                  <a:pt x="5418" y="667"/>
                </a:lnTo>
                <a:lnTo>
                  <a:pt x="5512" y="629"/>
                </a:lnTo>
                <a:lnTo>
                  <a:pt x="5605" y="590"/>
                </a:lnTo>
                <a:lnTo>
                  <a:pt x="5698" y="550"/>
                </a:lnTo>
                <a:lnTo>
                  <a:pt x="5792" y="511"/>
                </a:lnTo>
                <a:lnTo>
                  <a:pt x="5885" y="471"/>
                </a:lnTo>
                <a:lnTo>
                  <a:pt x="5979" y="433"/>
                </a:lnTo>
                <a:lnTo>
                  <a:pt x="6073" y="393"/>
                </a:lnTo>
                <a:lnTo>
                  <a:pt x="6167" y="354"/>
                </a:lnTo>
                <a:lnTo>
                  <a:pt x="6260" y="314"/>
                </a:lnTo>
                <a:lnTo>
                  <a:pt x="6354" y="275"/>
                </a:lnTo>
                <a:lnTo>
                  <a:pt x="6448" y="236"/>
                </a:lnTo>
                <a:lnTo>
                  <a:pt x="6541" y="197"/>
                </a:lnTo>
                <a:lnTo>
                  <a:pt x="6634" y="157"/>
                </a:lnTo>
                <a:lnTo>
                  <a:pt x="6728" y="118"/>
                </a:lnTo>
                <a:lnTo>
                  <a:pt x="6821" y="78"/>
                </a:lnTo>
                <a:lnTo>
                  <a:pt x="6915" y="40"/>
                </a:lnTo>
                <a:lnTo>
                  <a:pt x="7009" y="0"/>
                </a:lnTo>
                <a:lnTo>
                  <a:pt x="7077" y="74"/>
                </a:lnTo>
                <a:lnTo>
                  <a:pt x="7145" y="150"/>
                </a:lnTo>
                <a:lnTo>
                  <a:pt x="7217" y="228"/>
                </a:lnTo>
                <a:lnTo>
                  <a:pt x="7289" y="308"/>
                </a:lnTo>
                <a:lnTo>
                  <a:pt x="7364" y="392"/>
                </a:lnTo>
                <a:lnTo>
                  <a:pt x="7441" y="477"/>
                </a:lnTo>
                <a:lnTo>
                  <a:pt x="7520" y="564"/>
                </a:lnTo>
                <a:lnTo>
                  <a:pt x="7602" y="654"/>
                </a:lnTo>
                <a:lnTo>
                  <a:pt x="8289" y="1413"/>
                </a:lnTo>
                <a:lnTo>
                  <a:pt x="8381" y="1404"/>
                </a:lnTo>
                <a:lnTo>
                  <a:pt x="8473" y="1397"/>
                </a:lnTo>
                <a:lnTo>
                  <a:pt x="8565" y="1390"/>
                </a:lnTo>
                <a:lnTo>
                  <a:pt x="8657" y="1384"/>
                </a:lnTo>
                <a:lnTo>
                  <a:pt x="8749" y="1381"/>
                </a:lnTo>
                <a:lnTo>
                  <a:pt x="8841" y="1378"/>
                </a:lnTo>
                <a:lnTo>
                  <a:pt x="8934" y="1376"/>
                </a:lnTo>
                <a:lnTo>
                  <a:pt x="9026" y="1375"/>
                </a:lnTo>
                <a:lnTo>
                  <a:pt x="9026" y="4465"/>
                </a:lnTo>
                <a:lnTo>
                  <a:pt x="8859" y="4469"/>
                </a:lnTo>
                <a:lnTo>
                  <a:pt x="8692" y="4479"/>
                </a:lnTo>
                <a:lnTo>
                  <a:pt x="8526" y="4495"/>
                </a:lnTo>
                <a:lnTo>
                  <a:pt x="8361" y="4516"/>
                </a:lnTo>
                <a:lnTo>
                  <a:pt x="8198" y="4543"/>
                </a:lnTo>
                <a:lnTo>
                  <a:pt x="8035" y="4577"/>
                </a:lnTo>
                <a:lnTo>
                  <a:pt x="7875" y="4617"/>
                </a:lnTo>
                <a:lnTo>
                  <a:pt x="7716" y="4662"/>
                </a:lnTo>
                <a:lnTo>
                  <a:pt x="7559" y="4713"/>
                </a:lnTo>
                <a:lnTo>
                  <a:pt x="7404" y="4769"/>
                </a:lnTo>
                <a:lnTo>
                  <a:pt x="7250" y="4831"/>
                </a:lnTo>
                <a:lnTo>
                  <a:pt x="7100" y="4898"/>
                </a:lnTo>
                <a:lnTo>
                  <a:pt x="6951" y="4971"/>
                </a:lnTo>
                <a:lnTo>
                  <a:pt x="6806" y="5049"/>
                </a:lnTo>
                <a:lnTo>
                  <a:pt x="6663" y="5133"/>
                </a:lnTo>
                <a:lnTo>
                  <a:pt x="6523" y="5222"/>
                </a:lnTo>
                <a:lnTo>
                  <a:pt x="6387" y="5316"/>
                </a:lnTo>
                <a:lnTo>
                  <a:pt x="6254" y="5414"/>
                </a:lnTo>
                <a:lnTo>
                  <a:pt x="6124" y="5518"/>
                </a:lnTo>
                <a:lnTo>
                  <a:pt x="5997" y="5627"/>
                </a:lnTo>
                <a:lnTo>
                  <a:pt x="5875" y="5740"/>
                </a:lnTo>
                <a:lnTo>
                  <a:pt x="5757" y="5859"/>
                </a:lnTo>
                <a:lnTo>
                  <a:pt x="5642" y="5982"/>
                </a:lnTo>
                <a:lnTo>
                  <a:pt x="5532" y="6110"/>
                </a:lnTo>
                <a:lnTo>
                  <a:pt x="5426" y="6242"/>
                </a:lnTo>
                <a:lnTo>
                  <a:pt x="5324" y="6379"/>
                </a:lnTo>
                <a:lnTo>
                  <a:pt x="5228" y="6521"/>
                </a:lnTo>
                <a:lnTo>
                  <a:pt x="5137" y="6667"/>
                </a:lnTo>
                <a:lnTo>
                  <a:pt x="5051" y="6817"/>
                </a:lnTo>
                <a:lnTo>
                  <a:pt x="4970" y="6972"/>
                </a:lnTo>
                <a:lnTo>
                  <a:pt x="4894" y="7131"/>
                </a:lnTo>
                <a:lnTo>
                  <a:pt x="4823" y="7294"/>
                </a:lnTo>
                <a:lnTo>
                  <a:pt x="4803" y="7345"/>
                </a:lnTo>
                <a:lnTo>
                  <a:pt x="4782" y="7399"/>
                </a:lnTo>
                <a:lnTo>
                  <a:pt x="4762" y="7452"/>
                </a:lnTo>
                <a:lnTo>
                  <a:pt x="4743" y="7505"/>
                </a:lnTo>
                <a:lnTo>
                  <a:pt x="4725" y="7558"/>
                </a:lnTo>
                <a:lnTo>
                  <a:pt x="4707" y="7611"/>
                </a:lnTo>
                <a:lnTo>
                  <a:pt x="4690" y="7664"/>
                </a:lnTo>
                <a:lnTo>
                  <a:pt x="4674" y="7718"/>
                </a:lnTo>
                <a:lnTo>
                  <a:pt x="4658" y="7771"/>
                </a:lnTo>
                <a:lnTo>
                  <a:pt x="4644" y="7824"/>
                </a:lnTo>
                <a:lnTo>
                  <a:pt x="4629" y="7878"/>
                </a:lnTo>
                <a:lnTo>
                  <a:pt x="4615" y="7931"/>
                </a:lnTo>
                <a:lnTo>
                  <a:pt x="4603" y="7986"/>
                </a:lnTo>
                <a:lnTo>
                  <a:pt x="4591" y="8039"/>
                </a:lnTo>
                <a:lnTo>
                  <a:pt x="4579" y="8093"/>
                </a:lnTo>
                <a:lnTo>
                  <a:pt x="4568" y="8147"/>
                </a:lnTo>
                <a:lnTo>
                  <a:pt x="4558" y="8200"/>
                </a:lnTo>
                <a:lnTo>
                  <a:pt x="4549" y="8254"/>
                </a:lnTo>
                <a:lnTo>
                  <a:pt x="4540" y="8309"/>
                </a:lnTo>
                <a:lnTo>
                  <a:pt x="4532" y="8362"/>
                </a:lnTo>
                <a:lnTo>
                  <a:pt x="4524" y="8416"/>
                </a:lnTo>
                <a:lnTo>
                  <a:pt x="4517" y="8470"/>
                </a:lnTo>
                <a:lnTo>
                  <a:pt x="4511" y="8523"/>
                </a:lnTo>
                <a:lnTo>
                  <a:pt x="4506" y="8577"/>
                </a:lnTo>
                <a:lnTo>
                  <a:pt x="4501" y="8631"/>
                </a:lnTo>
                <a:lnTo>
                  <a:pt x="4497" y="8684"/>
                </a:lnTo>
                <a:lnTo>
                  <a:pt x="4493" y="8739"/>
                </a:lnTo>
                <a:lnTo>
                  <a:pt x="4490" y="8793"/>
                </a:lnTo>
                <a:lnTo>
                  <a:pt x="4488" y="8846"/>
                </a:lnTo>
                <a:lnTo>
                  <a:pt x="4487" y="8900"/>
                </a:lnTo>
                <a:lnTo>
                  <a:pt x="4486" y="8953"/>
                </a:lnTo>
                <a:lnTo>
                  <a:pt x="4486" y="9007"/>
                </a:lnTo>
                <a:lnTo>
                  <a:pt x="1394" y="9007"/>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6">
            <a:extLst>
              <a:ext uri="{FF2B5EF4-FFF2-40B4-BE49-F238E27FC236}">
                <a16:creationId xmlns:a16="http://schemas.microsoft.com/office/drawing/2014/main" id="{9B26CFF2-9424-457E-A472-833F4687B300}"/>
              </a:ext>
            </a:extLst>
          </p:cNvPr>
          <p:cNvSpPr>
            <a:spLocks/>
          </p:cNvSpPr>
          <p:nvPr/>
        </p:nvSpPr>
        <p:spPr bwMode="auto">
          <a:xfrm>
            <a:off x="4223793" y="4077072"/>
            <a:ext cx="1787525" cy="1790700"/>
          </a:xfrm>
          <a:custGeom>
            <a:avLst/>
            <a:gdLst>
              <a:gd name="T0" fmla="*/ 8758 w 9007"/>
              <a:gd name="T1" fmla="*/ 7627 h 9026"/>
              <a:gd name="T2" fmla="*/ 8425 w 9007"/>
              <a:gd name="T3" fmla="*/ 7609 h 9026"/>
              <a:gd name="T4" fmla="*/ 7504 w 9007"/>
              <a:gd name="T5" fmla="*/ 8545 h 9026"/>
              <a:gd name="T6" fmla="*/ 7210 w 9007"/>
              <a:gd name="T7" fmla="*/ 8875 h 9026"/>
              <a:gd name="T8" fmla="*/ 6888 w 9007"/>
              <a:gd name="T9" fmla="*/ 8949 h 9026"/>
              <a:gd name="T10" fmla="*/ 6512 w 9007"/>
              <a:gd name="T11" fmla="*/ 8796 h 9026"/>
              <a:gd name="T12" fmla="*/ 6137 w 9007"/>
              <a:gd name="T13" fmla="*/ 8642 h 9026"/>
              <a:gd name="T14" fmla="*/ 5761 w 9007"/>
              <a:gd name="T15" fmla="*/ 8489 h 9026"/>
              <a:gd name="T16" fmla="*/ 5386 w 9007"/>
              <a:gd name="T17" fmla="*/ 8335 h 9026"/>
              <a:gd name="T18" fmla="*/ 5010 w 9007"/>
              <a:gd name="T19" fmla="*/ 8182 h 9026"/>
              <a:gd name="T20" fmla="*/ 4634 w 9007"/>
              <a:gd name="T21" fmla="*/ 8028 h 9026"/>
              <a:gd name="T22" fmla="*/ 4258 w 9007"/>
              <a:gd name="T23" fmla="*/ 7874 h 9026"/>
              <a:gd name="T24" fmla="*/ 4075 w 9007"/>
              <a:gd name="T25" fmla="*/ 7698 h 9026"/>
              <a:gd name="T26" fmla="*/ 4085 w 9007"/>
              <a:gd name="T27" fmla="*/ 7489 h 9026"/>
              <a:gd name="T28" fmla="*/ 4096 w 9007"/>
              <a:gd name="T29" fmla="*/ 7269 h 9026"/>
              <a:gd name="T30" fmla="*/ 4107 w 9007"/>
              <a:gd name="T31" fmla="*/ 7038 h 9026"/>
              <a:gd name="T32" fmla="*/ 4095 w 9007"/>
              <a:gd name="T33" fmla="*/ 5838 h 9026"/>
              <a:gd name="T34" fmla="*/ 3829 w 9007"/>
              <a:gd name="T35" fmla="*/ 5602 h 9026"/>
              <a:gd name="T36" fmla="*/ 3575 w 9007"/>
              <a:gd name="T37" fmla="*/ 5356 h 9026"/>
              <a:gd name="T38" fmla="*/ 3333 w 9007"/>
              <a:gd name="T39" fmla="*/ 5098 h 9026"/>
              <a:gd name="T40" fmla="*/ 2137 w 9007"/>
              <a:gd name="T41" fmla="*/ 4959 h 9026"/>
              <a:gd name="T42" fmla="*/ 1899 w 9007"/>
              <a:gd name="T43" fmla="*/ 4973 h 9026"/>
              <a:gd name="T44" fmla="*/ 1673 w 9007"/>
              <a:gd name="T45" fmla="*/ 4986 h 9026"/>
              <a:gd name="T46" fmla="*/ 1459 w 9007"/>
              <a:gd name="T47" fmla="*/ 4999 h 9026"/>
              <a:gd name="T48" fmla="*/ 1257 w 9007"/>
              <a:gd name="T49" fmla="*/ 5011 h 9026"/>
              <a:gd name="T50" fmla="*/ 1100 w 9007"/>
              <a:gd name="T51" fmla="*/ 4636 h 9026"/>
              <a:gd name="T52" fmla="*/ 943 w 9007"/>
              <a:gd name="T53" fmla="*/ 4263 h 9026"/>
              <a:gd name="T54" fmla="*/ 786 w 9007"/>
              <a:gd name="T55" fmla="*/ 3889 h 9026"/>
              <a:gd name="T56" fmla="*/ 629 w 9007"/>
              <a:gd name="T57" fmla="*/ 3514 h 9026"/>
              <a:gd name="T58" fmla="*/ 471 w 9007"/>
              <a:gd name="T59" fmla="*/ 3141 h 9026"/>
              <a:gd name="T60" fmla="*/ 314 w 9007"/>
              <a:gd name="T61" fmla="*/ 2766 h 9026"/>
              <a:gd name="T62" fmla="*/ 157 w 9007"/>
              <a:gd name="T63" fmla="*/ 2392 h 9026"/>
              <a:gd name="T64" fmla="*/ 0 w 9007"/>
              <a:gd name="T65" fmla="*/ 2017 h 9026"/>
              <a:gd name="T66" fmla="*/ 308 w 9007"/>
              <a:gd name="T67" fmla="*/ 1737 h 9026"/>
              <a:gd name="T68" fmla="*/ 654 w 9007"/>
              <a:gd name="T69" fmla="*/ 1424 h 9026"/>
              <a:gd name="T70" fmla="*/ 1390 w 9007"/>
              <a:gd name="T71" fmla="*/ 461 h 9026"/>
              <a:gd name="T72" fmla="*/ 1376 w 9007"/>
              <a:gd name="T73" fmla="*/ 92 h 9026"/>
              <a:gd name="T74" fmla="*/ 4479 w 9007"/>
              <a:gd name="T75" fmla="*/ 334 h 9026"/>
              <a:gd name="T76" fmla="*/ 4577 w 9007"/>
              <a:gd name="T77" fmla="*/ 991 h 9026"/>
              <a:gd name="T78" fmla="*/ 4769 w 9007"/>
              <a:gd name="T79" fmla="*/ 1622 h 9026"/>
              <a:gd name="T80" fmla="*/ 5049 w 9007"/>
              <a:gd name="T81" fmla="*/ 2220 h 9026"/>
              <a:gd name="T82" fmla="*/ 5414 w 9007"/>
              <a:gd name="T83" fmla="*/ 2772 h 9026"/>
              <a:gd name="T84" fmla="*/ 5859 w 9007"/>
              <a:gd name="T85" fmla="*/ 3269 h 9026"/>
              <a:gd name="T86" fmla="*/ 6379 w 9007"/>
              <a:gd name="T87" fmla="*/ 3702 h 9026"/>
              <a:gd name="T88" fmla="*/ 6972 w 9007"/>
              <a:gd name="T89" fmla="*/ 4056 h 9026"/>
              <a:gd name="T90" fmla="*/ 7399 w 9007"/>
              <a:gd name="T91" fmla="*/ 4244 h 9026"/>
              <a:gd name="T92" fmla="*/ 7611 w 9007"/>
              <a:gd name="T93" fmla="*/ 4319 h 9026"/>
              <a:gd name="T94" fmla="*/ 7824 w 9007"/>
              <a:gd name="T95" fmla="*/ 4382 h 9026"/>
              <a:gd name="T96" fmla="*/ 8039 w 9007"/>
              <a:gd name="T97" fmla="*/ 4435 h 9026"/>
              <a:gd name="T98" fmla="*/ 8254 w 9007"/>
              <a:gd name="T99" fmla="*/ 4477 h 9026"/>
              <a:gd name="T100" fmla="*/ 8470 w 9007"/>
              <a:gd name="T101" fmla="*/ 4509 h 9026"/>
              <a:gd name="T102" fmla="*/ 8684 w 9007"/>
              <a:gd name="T103" fmla="*/ 4529 h 9026"/>
              <a:gd name="T104" fmla="*/ 8900 w 9007"/>
              <a:gd name="T105" fmla="*/ 4539 h 9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07" h="9026">
                <a:moveTo>
                  <a:pt x="9007" y="7632"/>
                </a:moveTo>
                <a:lnTo>
                  <a:pt x="8924" y="7632"/>
                </a:lnTo>
                <a:lnTo>
                  <a:pt x="8841" y="7629"/>
                </a:lnTo>
                <a:lnTo>
                  <a:pt x="8758" y="7627"/>
                </a:lnTo>
                <a:lnTo>
                  <a:pt x="8675" y="7624"/>
                </a:lnTo>
                <a:lnTo>
                  <a:pt x="8592" y="7620"/>
                </a:lnTo>
                <a:lnTo>
                  <a:pt x="8508" y="7615"/>
                </a:lnTo>
                <a:lnTo>
                  <a:pt x="8425" y="7609"/>
                </a:lnTo>
                <a:lnTo>
                  <a:pt x="8342" y="7602"/>
                </a:lnTo>
                <a:lnTo>
                  <a:pt x="7662" y="8367"/>
                </a:lnTo>
                <a:lnTo>
                  <a:pt x="7581" y="8457"/>
                </a:lnTo>
                <a:lnTo>
                  <a:pt x="7504" y="8545"/>
                </a:lnTo>
                <a:lnTo>
                  <a:pt x="7427" y="8631"/>
                </a:lnTo>
                <a:lnTo>
                  <a:pt x="7353" y="8714"/>
                </a:lnTo>
                <a:lnTo>
                  <a:pt x="7281" y="8796"/>
                </a:lnTo>
                <a:lnTo>
                  <a:pt x="7210" y="8875"/>
                </a:lnTo>
                <a:lnTo>
                  <a:pt x="7142" y="8951"/>
                </a:lnTo>
                <a:lnTo>
                  <a:pt x="7076" y="9026"/>
                </a:lnTo>
                <a:lnTo>
                  <a:pt x="6982" y="8988"/>
                </a:lnTo>
                <a:lnTo>
                  <a:pt x="6888" y="8949"/>
                </a:lnTo>
                <a:lnTo>
                  <a:pt x="6795" y="8911"/>
                </a:lnTo>
                <a:lnTo>
                  <a:pt x="6701" y="8872"/>
                </a:lnTo>
                <a:lnTo>
                  <a:pt x="6606" y="8834"/>
                </a:lnTo>
                <a:lnTo>
                  <a:pt x="6512" y="8796"/>
                </a:lnTo>
                <a:lnTo>
                  <a:pt x="6419" y="8757"/>
                </a:lnTo>
                <a:lnTo>
                  <a:pt x="6325" y="8719"/>
                </a:lnTo>
                <a:lnTo>
                  <a:pt x="6231" y="8681"/>
                </a:lnTo>
                <a:lnTo>
                  <a:pt x="6137" y="8642"/>
                </a:lnTo>
                <a:lnTo>
                  <a:pt x="6043" y="8604"/>
                </a:lnTo>
                <a:lnTo>
                  <a:pt x="5949" y="8565"/>
                </a:lnTo>
                <a:lnTo>
                  <a:pt x="5855" y="8527"/>
                </a:lnTo>
                <a:lnTo>
                  <a:pt x="5761" y="8489"/>
                </a:lnTo>
                <a:lnTo>
                  <a:pt x="5668" y="8450"/>
                </a:lnTo>
                <a:lnTo>
                  <a:pt x="5574" y="8412"/>
                </a:lnTo>
                <a:lnTo>
                  <a:pt x="5479" y="8373"/>
                </a:lnTo>
                <a:lnTo>
                  <a:pt x="5386" y="8335"/>
                </a:lnTo>
                <a:lnTo>
                  <a:pt x="5292" y="8297"/>
                </a:lnTo>
                <a:lnTo>
                  <a:pt x="5198" y="8258"/>
                </a:lnTo>
                <a:lnTo>
                  <a:pt x="5104" y="8220"/>
                </a:lnTo>
                <a:lnTo>
                  <a:pt x="5010" y="8182"/>
                </a:lnTo>
                <a:lnTo>
                  <a:pt x="4916" y="8143"/>
                </a:lnTo>
                <a:lnTo>
                  <a:pt x="4822" y="8105"/>
                </a:lnTo>
                <a:lnTo>
                  <a:pt x="4728" y="8066"/>
                </a:lnTo>
                <a:lnTo>
                  <a:pt x="4634" y="8028"/>
                </a:lnTo>
                <a:lnTo>
                  <a:pt x="4540" y="7990"/>
                </a:lnTo>
                <a:lnTo>
                  <a:pt x="4446" y="7951"/>
                </a:lnTo>
                <a:lnTo>
                  <a:pt x="4352" y="7913"/>
                </a:lnTo>
                <a:lnTo>
                  <a:pt x="4258" y="7874"/>
                </a:lnTo>
                <a:lnTo>
                  <a:pt x="4164" y="7836"/>
                </a:lnTo>
                <a:lnTo>
                  <a:pt x="4070" y="7798"/>
                </a:lnTo>
                <a:lnTo>
                  <a:pt x="4072" y="7748"/>
                </a:lnTo>
                <a:lnTo>
                  <a:pt x="4075" y="7698"/>
                </a:lnTo>
                <a:lnTo>
                  <a:pt x="4077" y="7646"/>
                </a:lnTo>
                <a:lnTo>
                  <a:pt x="4080" y="7596"/>
                </a:lnTo>
                <a:lnTo>
                  <a:pt x="4083" y="7542"/>
                </a:lnTo>
                <a:lnTo>
                  <a:pt x="4085" y="7489"/>
                </a:lnTo>
                <a:lnTo>
                  <a:pt x="4088" y="7435"/>
                </a:lnTo>
                <a:lnTo>
                  <a:pt x="4091" y="7381"/>
                </a:lnTo>
                <a:lnTo>
                  <a:pt x="4093" y="7326"/>
                </a:lnTo>
                <a:lnTo>
                  <a:pt x="4096" y="7269"/>
                </a:lnTo>
                <a:lnTo>
                  <a:pt x="4098" y="7213"/>
                </a:lnTo>
                <a:lnTo>
                  <a:pt x="4102" y="7155"/>
                </a:lnTo>
                <a:lnTo>
                  <a:pt x="4104" y="7097"/>
                </a:lnTo>
                <a:lnTo>
                  <a:pt x="4107" y="7038"/>
                </a:lnTo>
                <a:lnTo>
                  <a:pt x="4111" y="6977"/>
                </a:lnTo>
                <a:lnTo>
                  <a:pt x="4113" y="6917"/>
                </a:lnTo>
                <a:lnTo>
                  <a:pt x="4164" y="5894"/>
                </a:lnTo>
                <a:lnTo>
                  <a:pt x="4095" y="5838"/>
                </a:lnTo>
                <a:lnTo>
                  <a:pt x="4027" y="5780"/>
                </a:lnTo>
                <a:lnTo>
                  <a:pt x="3960" y="5721"/>
                </a:lnTo>
                <a:lnTo>
                  <a:pt x="3894" y="5663"/>
                </a:lnTo>
                <a:lnTo>
                  <a:pt x="3829" y="5602"/>
                </a:lnTo>
                <a:lnTo>
                  <a:pt x="3763" y="5542"/>
                </a:lnTo>
                <a:lnTo>
                  <a:pt x="3700" y="5480"/>
                </a:lnTo>
                <a:lnTo>
                  <a:pt x="3637" y="5419"/>
                </a:lnTo>
                <a:lnTo>
                  <a:pt x="3575" y="5356"/>
                </a:lnTo>
                <a:lnTo>
                  <a:pt x="3513" y="5292"/>
                </a:lnTo>
                <a:lnTo>
                  <a:pt x="3452" y="5228"/>
                </a:lnTo>
                <a:lnTo>
                  <a:pt x="3392" y="5164"/>
                </a:lnTo>
                <a:lnTo>
                  <a:pt x="3333" y="5098"/>
                </a:lnTo>
                <a:lnTo>
                  <a:pt x="3274" y="5033"/>
                </a:lnTo>
                <a:lnTo>
                  <a:pt x="3217" y="4966"/>
                </a:lnTo>
                <a:lnTo>
                  <a:pt x="3160" y="4900"/>
                </a:lnTo>
                <a:lnTo>
                  <a:pt x="2137" y="4959"/>
                </a:lnTo>
                <a:lnTo>
                  <a:pt x="2076" y="4963"/>
                </a:lnTo>
                <a:lnTo>
                  <a:pt x="2017" y="4966"/>
                </a:lnTo>
                <a:lnTo>
                  <a:pt x="1957" y="4970"/>
                </a:lnTo>
                <a:lnTo>
                  <a:pt x="1899" y="4973"/>
                </a:lnTo>
                <a:lnTo>
                  <a:pt x="1842" y="4976"/>
                </a:lnTo>
                <a:lnTo>
                  <a:pt x="1784" y="4980"/>
                </a:lnTo>
                <a:lnTo>
                  <a:pt x="1729" y="4983"/>
                </a:lnTo>
                <a:lnTo>
                  <a:pt x="1673" y="4986"/>
                </a:lnTo>
                <a:lnTo>
                  <a:pt x="1618" y="4990"/>
                </a:lnTo>
                <a:lnTo>
                  <a:pt x="1565" y="4993"/>
                </a:lnTo>
                <a:lnTo>
                  <a:pt x="1511" y="4995"/>
                </a:lnTo>
                <a:lnTo>
                  <a:pt x="1459" y="4999"/>
                </a:lnTo>
                <a:lnTo>
                  <a:pt x="1407" y="5002"/>
                </a:lnTo>
                <a:lnTo>
                  <a:pt x="1356" y="5005"/>
                </a:lnTo>
                <a:lnTo>
                  <a:pt x="1306" y="5008"/>
                </a:lnTo>
                <a:lnTo>
                  <a:pt x="1257" y="5011"/>
                </a:lnTo>
                <a:lnTo>
                  <a:pt x="1217" y="4918"/>
                </a:lnTo>
                <a:lnTo>
                  <a:pt x="1178" y="4824"/>
                </a:lnTo>
                <a:lnTo>
                  <a:pt x="1139" y="4730"/>
                </a:lnTo>
                <a:lnTo>
                  <a:pt x="1100" y="4636"/>
                </a:lnTo>
                <a:lnTo>
                  <a:pt x="1060" y="4544"/>
                </a:lnTo>
                <a:lnTo>
                  <a:pt x="1021" y="4450"/>
                </a:lnTo>
                <a:lnTo>
                  <a:pt x="981" y="4356"/>
                </a:lnTo>
                <a:lnTo>
                  <a:pt x="943" y="4263"/>
                </a:lnTo>
                <a:lnTo>
                  <a:pt x="903" y="4169"/>
                </a:lnTo>
                <a:lnTo>
                  <a:pt x="864" y="4075"/>
                </a:lnTo>
                <a:lnTo>
                  <a:pt x="824" y="3982"/>
                </a:lnTo>
                <a:lnTo>
                  <a:pt x="786" y="3889"/>
                </a:lnTo>
                <a:lnTo>
                  <a:pt x="746" y="3795"/>
                </a:lnTo>
                <a:lnTo>
                  <a:pt x="707" y="3702"/>
                </a:lnTo>
                <a:lnTo>
                  <a:pt x="667" y="3608"/>
                </a:lnTo>
                <a:lnTo>
                  <a:pt x="629" y="3514"/>
                </a:lnTo>
                <a:lnTo>
                  <a:pt x="590" y="3421"/>
                </a:lnTo>
                <a:lnTo>
                  <a:pt x="550" y="3328"/>
                </a:lnTo>
                <a:lnTo>
                  <a:pt x="511" y="3234"/>
                </a:lnTo>
                <a:lnTo>
                  <a:pt x="471" y="3141"/>
                </a:lnTo>
                <a:lnTo>
                  <a:pt x="433" y="3047"/>
                </a:lnTo>
                <a:lnTo>
                  <a:pt x="393" y="2953"/>
                </a:lnTo>
                <a:lnTo>
                  <a:pt x="354" y="2859"/>
                </a:lnTo>
                <a:lnTo>
                  <a:pt x="314" y="2766"/>
                </a:lnTo>
                <a:lnTo>
                  <a:pt x="275" y="2672"/>
                </a:lnTo>
                <a:lnTo>
                  <a:pt x="236" y="2578"/>
                </a:lnTo>
                <a:lnTo>
                  <a:pt x="197" y="2485"/>
                </a:lnTo>
                <a:lnTo>
                  <a:pt x="157" y="2392"/>
                </a:lnTo>
                <a:lnTo>
                  <a:pt x="118" y="2298"/>
                </a:lnTo>
                <a:lnTo>
                  <a:pt x="78" y="2205"/>
                </a:lnTo>
                <a:lnTo>
                  <a:pt x="39" y="2111"/>
                </a:lnTo>
                <a:lnTo>
                  <a:pt x="0" y="2017"/>
                </a:lnTo>
                <a:lnTo>
                  <a:pt x="74" y="1949"/>
                </a:lnTo>
                <a:lnTo>
                  <a:pt x="150" y="1881"/>
                </a:lnTo>
                <a:lnTo>
                  <a:pt x="228" y="1809"/>
                </a:lnTo>
                <a:lnTo>
                  <a:pt x="308" y="1737"/>
                </a:lnTo>
                <a:lnTo>
                  <a:pt x="392" y="1662"/>
                </a:lnTo>
                <a:lnTo>
                  <a:pt x="477" y="1585"/>
                </a:lnTo>
                <a:lnTo>
                  <a:pt x="564" y="1506"/>
                </a:lnTo>
                <a:lnTo>
                  <a:pt x="654" y="1424"/>
                </a:lnTo>
                <a:lnTo>
                  <a:pt x="1413" y="737"/>
                </a:lnTo>
                <a:lnTo>
                  <a:pt x="1404" y="645"/>
                </a:lnTo>
                <a:lnTo>
                  <a:pt x="1396" y="554"/>
                </a:lnTo>
                <a:lnTo>
                  <a:pt x="1390" y="461"/>
                </a:lnTo>
                <a:lnTo>
                  <a:pt x="1384" y="369"/>
                </a:lnTo>
                <a:lnTo>
                  <a:pt x="1381" y="277"/>
                </a:lnTo>
                <a:lnTo>
                  <a:pt x="1378" y="185"/>
                </a:lnTo>
                <a:lnTo>
                  <a:pt x="1376" y="92"/>
                </a:lnTo>
                <a:lnTo>
                  <a:pt x="1375" y="0"/>
                </a:lnTo>
                <a:lnTo>
                  <a:pt x="4467" y="0"/>
                </a:lnTo>
                <a:lnTo>
                  <a:pt x="4469" y="167"/>
                </a:lnTo>
                <a:lnTo>
                  <a:pt x="4479" y="334"/>
                </a:lnTo>
                <a:lnTo>
                  <a:pt x="4495" y="500"/>
                </a:lnTo>
                <a:lnTo>
                  <a:pt x="4516" y="665"/>
                </a:lnTo>
                <a:lnTo>
                  <a:pt x="4543" y="828"/>
                </a:lnTo>
                <a:lnTo>
                  <a:pt x="4577" y="991"/>
                </a:lnTo>
                <a:lnTo>
                  <a:pt x="4617" y="1151"/>
                </a:lnTo>
                <a:lnTo>
                  <a:pt x="4662" y="1310"/>
                </a:lnTo>
                <a:lnTo>
                  <a:pt x="4713" y="1467"/>
                </a:lnTo>
                <a:lnTo>
                  <a:pt x="4769" y="1622"/>
                </a:lnTo>
                <a:lnTo>
                  <a:pt x="4831" y="1776"/>
                </a:lnTo>
                <a:lnTo>
                  <a:pt x="4898" y="1926"/>
                </a:lnTo>
                <a:lnTo>
                  <a:pt x="4971" y="2075"/>
                </a:lnTo>
                <a:lnTo>
                  <a:pt x="5049" y="2220"/>
                </a:lnTo>
                <a:lnTo>
                  <a:pt x="5133" y="2363"/>
                </a:lnTo>
                <a:lnTo>
                  <a:pt x="5222" y="2503"/>
                </a:lnTo>
                <a:lnTo>
                  <a:pt x="5316" y="2639"/>
                </a:lnTo>
                <a:lnTo>
                  <a:pt x="5414" y="2772"/>
                </a:lnTo>
                <a:lnTo>
                  <a:pt x="5518" y="2902"/>
                </a:lnTo>
                <a:lnTo>
                  <a:pt x="5627" y="3029"/>
                </a:lnTo>
                <a:lnTo>
                  <a:pt x="5740" y="3151"/>
                </a:lnTo>
                <a:lnTo>
                  <a:pt x="5859" y="3269"/>
                </a:lnTo>
                <a:lnTo>
                  <a:pt x="5982" y="3384"/>
                </a:lnTo>
                <a:lnTo>
                  <a:pt x="6110" y="3494"/>
                </a:lnTo>
                <a:lnTo>
                  <a:pt x="6242" y="3600"/>
                </a:lnTo>
                <a:lnTo>
                  <a:pt x="6379" y="3702"/>
                </a:lnTo>
                <a:lnTo>
                  <a:pt x="6521" y="3798"/>
                </a:lnTo>
                <a:lnTo>
                  <a:pt x="6667" y="3889"/>
                </a:lnTo>
                <a:lnTo>
                  <a:pt x="6817" y="3975"/>
                </a:lnTo>
                <a:lnTo>
                  <a:pt x="6972" y="4056"/>
                </a:lnTo>
                <a:lnTo>
                  <a:pt x="7130" y="4132"/>
                </a:lnTo>
                <a:lnTo>
                  <a:pt x="7294" y="4203"/>
                </a:lnTo>
                <a:lnTo>
                  <a:pt x="7345" y="4223"/>
                </a:lnTo>
                <a:lnTo>
                  <a:pt x="7399" y="4244"/>
                </a:lnTo>
                <a:lnTo>
                  <a:pt x="7452" y="4264"/>
                </a:lnTo>
                <a:lnTo>
                  <a:pt x="7505" y="4283"/>
                </a:lnTo>
                <a:lnTo>
                  <a:pt x="7558" y="4301"/>
                </a:lnTo>
                <a:lnTo>
                  <a:pt x="7611" y="4319"/>
                </a:lnTo>
                <a:lnTo>
                  <a:pt x="7664" y="4336"/>
                </a:lnTo>
                <a:lnTo>
                  <a:pt x="7718" y="4352"/>
                </a:lnTo>
                <a:lnTo>
                  <a:pt x="7771" y="4368"/>
                </a:lnTo>
                <a:lnTo>
                  <a:pt x="7824" y="4382"/>
                </a:lnTo>
                <a:lnTo>
                  <a:pt x="7878" y="4397"/>
                </a:lnTo>
                <a:lnTo>
                  <a:pt x="7931" y="4411"/>
                </a:lnTo>
                <a:lnTo>
                  <a:pt x="7986" y="4423"/>
                </a:lnTo>
                <a:lnTo>
                  <a:pt x="8039" y="4435"/>
                </a:lnTo>
                <a:lnTo>
                  <a:pt x="8093" y="4447"/>
                </a:lnTo>
                <a:lnTo>
                  <a:pt x="8147" y="4458"/>
                </a:lnTo>
                <a:lnTo>
                  <a:pt x="8200" y="4468"/>
                </a:lnTo>
                <a:lnTo>
                  <a:pt x="8254" y="4477"/>
                </a:lnTo>
                <a:lnTo>
                  <a:pt x="8309" y="4486"/>
                </a:lnTo>
                <a:lnTo>
                  <a:pt x="8362" y="4494"/>
                </a:lnTo>
                <a:lnTo>
                  <a:pt x="8416" y="4502"/>
                </a:lnTo>
                <a:lnTo>
                  <a:pt x="8470" y="4509"/>
                </a:lnTo>
                <a:lnTo>
                  <a:pt x="8523" y="4515"/>
                </a:lnTo>
                <a:lnTo>
                  <a:pt x="8577" y="4520"/>
                </a:lnTo>
                <a:lnTo>
                  <a:pt x="8631" y="4525"/>
                </a:lnTo>
                <a:lnTo>
                  <a:pt x="8684" y="4529"/>
                </a:lnTo>
                <a:lnTo>
                  <a:pt x="8739" y="4533"/>
                </a:lnTo>
                <a:lnTo>
                  <a:pt x="8793" y="4536"/>
                </a:lnTo>
                <a:lnTo>
                  <a:pt x="8846" y="4538"/>
                </a:lnTo>
                <a:lnTo>
                  <a:pt x="8900" y="4539"/>
                </a:lnTo>
                <a:lnTo>
                  <a:pt x="8953" y="4540"/>
                </a:lnTo>
                <a:lnTo>
                  <a:pt x="9007" y="4540"/>
                </a:lnTo>
                <a:lnTo>
                  <a:pt x="9007" y="7632"/>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a:extLst>
              <a:ext uri="{FF2B5EF4-FFF2-40B4-BE49-F238E27FC236}">
                <a16:creationId xmlns:a16="http://schemas.microsoft.com/office/drawing/2014/main" id="{3CE2B5CE-9F46-460D-BA97-26E7A628AA82}"/>
              </a:ext>
            </a:extLst>
          </p:cNvPr>
          <p:cNvSpPr>
            <a:spLocks/>
          </p:cNvSpPr>
          <p:nvPr/>
        </p:nvSpPr>
        <p:spPr bwMode="auto">
          <a:xfrm>
            <a:off x="6014492" y="4077073"/>
            <a:ext cx="1790700" cy="1787525"/>
          </a:xfrm>
          <a:custGeom>
            <a:avLst/>
            <a:gdLst>
              <a:gd name="T0" fmla="*/ 7627 w 9026"/>
              <a:gd name="T1" fmla="*/ 249 h 9007"/>
              <a:gd name="T2" fmla="*/ 7609 w 9026"/>
              <a:gd name="T3" fmla="*/ 582 h 9007"/>
              <a:gd name="T4" fmla="*/ 8545 w 9026"/>
              <a:gd name="T5" fmla="*/ 1503 h 9007"/>
              <a:gd name="T6" fmla="*/ 8875 w 9026"/>
              <a:gd name="T7" fmla="*/ 1797 h 9007"/>
              <a:gd name="T8" fmla="*/ 8949 w 9026"/>
              <a:gd name="T9" fmla="*/ 2119 h 9007"/>
              <a:gd name="T10" fmla="*/ 8796 w 9026"/>
              <a:gd name="T11" fmla="*/ 2495 h 9007"/>
              <a:gd name="T12" fmla="*/ 8642 w 9026"/>
              <a:gd name="T13" fmla="*/ 2870 h 9007"/>
              <a:gd name="T14" fmla="*/ 8489 w 9026"/>
              <a:gd name="T15" fmla="*/ 3246 h 9007"/>
              <a:gd name="T16" fmla="*/ 8335 w 9026"/>
              <a:gd name="T17" fmla="*/ 3621 h 9007"/>
              <a:gd name="T18" fmla="*/ 8182 w 9026"/>
              <a:gd name="T19" fmla="*/ 3997 h 9007"/>
              <a:gd name="T20" fmla="*/ 8028 w 9026"/>
              <a:gd name="T21" fmla="*/ 4373 h 9007"/>
              <a:gd name="T22" fmla="*/ 7874 w 9026"/>
              <a:gd name="T23" fmla="*/ 4749 h 9007"/>
              <a:gd name="T24" fmla="*/ 7698 w 9026"/>
              <a:gd name="T25" fmla="*/ 4932 h 9007"/>
              <a:gd name="T26" fmla="*/ 7489 w 9026"/>
              <a:gd name="T27" fmla="*/ 4922 h 9007"/>
              <a:gd name="T28" fmla="*/ 7269 w 9026"/>
              <a:gd name="T29" fmla="*/ 4911 h 9007"/>
              <a:gd name="T30" fmla="*/ 7038 w 9026"/>
              <a:gd name="T31" fmla="*/ 4900 h 9007"/>
              <a:gd name="T32" fmla="*/ 5838 w 9026"/>
              <a:gd name="T33" fmla="*/ 4912 h 9007"/>
              <a:gd name="T34" fmla="*/ 5602 w 9026"/>
              <a:gd name="T35" fmla="*/ 5178 h 9007"/>
              <a:gd name="T36" fmla="*/ 5356 w 9026"/>
              <a:gd name="T37" fmla="*/ 5432 h 9007"/>
              <a:gd name="T38" fmla="*/ 5098 w 9026"/>
              <a:gd name="T39" fmla="*/ 5674 h 9007"/>
              <a:gd name="T40" fmla="*/ 4959 w 9026"/>
              <a:gd name="T41" fmla="*/ 6870 h 9007"/>
              <a:gd name="T42" fmla="*/ 4973 w 9026"/>
              <a:gd name="T43" fmla="*/ 7108 h 9007"/>
              <a:gd name="T44" fmla="*/ 4986 w 9026"/>
              <a:gd name="T45" fmla="*/ 7334 h 9007"/>
              <a:gd name="T46" fmla="*/ 4999 w 9026"/>
              <a:gd name="T47" fmla="*/ 7548 h 9007"/>
              <a:gd name="T48" fmla="*/ 5011 w 9026"/>
              <a:gd name="T49" fmla="*/ 7750 h 9007"/>
              <a:gd name="T50" fmla="*/ 4636 w 9026"/>
              <a:gd name="T51" fmla="*/ 7907 h 9007"/>
              <a:gd name="T52" fmla="*/ 4263 w 9026"/>
              <a:gd name="T53" fmla="*/ 8064 h 9007"/>
              <a:gd name="T54" fmla="*/ 3889 w 9026"/>
              <a:gd name="T55" fmla="*/ 8221 h 9007"/>
              <a:gd name="T56" fmla="*/ 3514 w 9026"/>
              <a:gd name="T57" fmla="*/ 8378 h 9007"/>
              <a:gd name="T58" fmla="*/ 3141 w 9026"/>
              <a:gd name="T59" fmla="*/ 8536 h 9007"/>
              <a:gd name="T60" fmla="*/ 2766 w 9026"/>
              <a:gd name="T61" fmla="*/ 8693 h 9007"/>
              <a:gd name="T62" fmla="*/ 2392 w 9026"/>
              <a:gd name="T63" fmla="*/ 8850 h 9007"/>
              <a:gd name="T64" fmla="*/ 2017 w 9026"/>
              <a:gd name="T65" fmla="*/ 9007 h 9007"/>
              <a:gd name="T66" fmla="*/ 1737 w 9026"/>
              <a:gd name="T67" fmla="*/ 8699 h 9007"/>
              <a:gd name="T68" fmla="*/ 1424 w 9026"/>
              <a:gd name="T69" fmla="*/ 8353 h 9007"/>
              <a:gd name="T70" fmla="*/ 461 w 9026"/>
              <a:gd name="T71" fmla="*/ 7617 h 9007"/>
              <a:gd name="T72" fmla="*/ 92 w 9026"/>
              <a:gd name="T73" fmla="*/ 7631 h 9007"/>
              <a:gd name="T74" fmla="*/ 334 w 9026"/>
              <a:gd name="T75" fmla="*/ 4528 h 9007"/>
              <a:gd name="T76" fmla="*/ 991 w 9026"/>
              <a:gd name="T77" fmla="*/ 4430 h 9007"/>
              <a:gd name="T78" fmla="*/ 1622 w 9026"/>
              <a:gd name="T79" fmla="*/ 4238 h 9007"/>
              <a:gd name="T80" fmla="*/ 2220 w 9026"/>
              <a:gd name="T81" fmla="*/ 3958 h 9007"/>
              <a:gd name="T82" fmla="*/ 2772 w 9026"/>
              <a:gd name="T83" fmla="*/ 3593 h 9007"/>
              <a:gd name="T84" fmla="*/ 3269 w 9026"/>
              <a:gd name="T85" fmla="*/ 3148 h 9007"/>
              <a:gd name="T86" fmla="*/ 3701 w 9026"/>
              <a:gd name="T87" fmla="*/ 2628 h 9007"/>
              <a:gd name="T88" fmla="*/ 4056 w 9026"/>
              <a:gd name="T89" fmla="*/ 2035 h 9007"/>
              <a:gd name="T90" fmla="*/ 4244 w 9026"/>
              <a:gd name="T91" fmla="*/ 1608 h 9007"/>
              <a:gd name="T92" fmla="*/ 4319 w 9026"/>
              <a:gd name="T93" fmla="*/ 1396 h 9007"/>
              <a:gd name="T94" fmla="*/ 4382 w 9026"/>
              <a:gd name="T95" fmla="*/ 1183 h 9007"/>
              <a:gd name="T96" fmla="*/ 4435 w 9026"/>
              <a:gd name="T97" fmla="*/ 968 h 9007"/>
              <a:gd name="T98" fmla="*/ 4477 w 9026"/>
              <a:gd name="T99" fmla="*/ 753 h 9007"/>
              <a:gd name="T100" fmla="*/ 4509 w 9026"/>
              <a:gd name="T101" fmla="*/ 537 h 9007"/>
              <a:gd name="T102" fmla="*/ 4529 w 9026"/>
              <a:gd name="T103" fmla="*/ 323 h 9007"/>
              <a:gd name="T104" fmla="*/ 4539 w 9026"/>
              <a:gd name="T105" fmla="*/ 107 h 9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26" h="9007">
                <a:moveTo>
                  <a:pt x="7632" y="0"/>
                </a:moveTo>
                <a:lnTo>
                  <a:pt x="7632" y="83"/>
                </a:lnTo>
                <a:lnTo>
                  <a:pt x="7629" y="166"/>
                </a:lnTo>
                <a:lnTo>
                  <a:pt x="7627" y="249"/>
                </a:lnTo>
                <a:lnTo>
                  <a:pt x="7625" y="332"/>
                </a:lnTo>
                <a:lnTo>
                  <a:pt x="7620" y="415"/>
                </a:lnTo>
                <a:lnTo>
                  <a:pt x="7615" y="499"/>
                </a:lnTo>
                <a:lnTo>
                  <a:pt x="7609" y="582"/>
                </a:lnTo>
                <a:lnTo>
                  <a:pt x="7602" y="665"/>
                </a:lnTo>
                <a:lnTo>
                  <a:pt x="8367" y="1345"/>
                </a:lnTo>
                <a:lnTo>
                  <a:pt x="8457" y="1426"/>
                </a:lnTo>
                <a:lnTo>
                  <a:pt x="8545" y="1503"/>
                </a:lnTo>
                <a:lnTo>
                  <a:pt x="8631" y="1580"/>
                </a:lnTo>
                <a:lnTo>
                  <a:pt x="8714" y="1654"/>
                </a:lnTo>
                <a:lnTo>
                  <a:pt x="8796" y="1726"/>
                </a:lnTo>
                <a:lnTo>
                  <a:pt x="8875" y="1797"/>
                </a:lnTo>
                <a:lnTo>
                  <a:pt x="8951" y="1865"/>
                </a:lnTo>
                <a:lnTo>
                  <a:pt x="9026" y="1931"/>
                </a:lnTo>
                <a:lnTo>
                  <a:pt x="8988" y="2025"/>
                </a:lnTo>
                <a:lnTo>
                  <a:pt x="8949" y="2119"/>
                </a:lnTo>
                <a:lnTo>
                  <a:pt x="8911" y="2212"/>
                </a:lnTo>
                <a:lnTo>
                  <a:pt x="8872" y="2306"/>
                </a:lnTo>
                <a:lnTo>
                  <a:pt x="8834" y="2401"/>
                </a:lnTo>
                <a:lnTo>
                  <a:pt x="8796" y="2495"/>
                </a:lnTo>
                <a:lnTo>
                  <a:pt x="8757" y="2588"/>
                </a:lnTo>
                <a:lnTo>
                  <a:pt x="8719" y="2682"/>
                </a:lnTo>
                <a:lnTo>
                  <a:pt x="8681" y="2776"/>
                </a:lnTo>
                <a:lnTo>
                  <a:pt x="8642" y="2870"/>
                </a:lnTo>
                <a:lnTo>
                  <a:pt x="8604" y="2964"/>
                </a:lnTo>
                <a:lnTo>
                  <a:pt x="8565" y="3058"/>
                </a:lnTo>
                <a:lnTo>
                  <a:pt x="8527" y="3152"/>
                </a:lnTo>
                <a:lnTo>
                  <a:pt x="8489" y="3246"/>
                </a:lnTo>
                <a:lnTo>
                  <a:pt x="8450" y="3339"/>
                </a:lnTo>
                <a:lnTo>
                  <a:pt x="8412" y="3433"/>
                </a:lnTo>
                <a:lnTo>
                  <a:pt x="8373" y="3528"/>
                </a:lnTo>
                <a:lnTo>
                  <a:pt x="8335" y="3621"/>
                </a:lnTo>
                <a:lnTo>
                  <a:pt x="8297" y="3715"/>
                </a:lnTo>
                <a:lnTo>
                  <a:pt x="8258" y="3809"/>
                </a:lnTo>
                <a:lnTo>
                  <a:pt x="8220" y="3903"/>
                </a:lnTo>
                <a:lnTo>
                  <a:pt x="8182" y="3997"/>
                </a:lnTo>
                <a:lnTo>
                  <a:pt x="8143" y="4091"/>
                </a:lnTo>
                <a:lnTo>
                  <a:pt x="8105" y="4185"/>
                </a:lnTo>
                <a:lnTo>
                  <a:pt x="8066" y="4279"/>
                </a:lnTo>
                <a:lnTo>
                  <a:pt x="8028" y="4373"/>
                </a:lnTo>
                <a:lnTo>
                  <a:pt x="7990" y="4467"/>
                </a:lnTo>
                <a:lnTo>
                  <a:pt x="7951" y="4561"/>
                </a:lnTo>
                <a:lnTo>
                  <a:pt x="7913" y="4655"/>
                </a:lnTo>
                <a:lnTo>
                  <a:pt x="7874" y="4749"/>
                </a:lnTo>
                <a:lnTo>
                  <a:pt x="7836" y="4843"/>
                </a:lnTo>
                <a:lnTo>
                  <a:pt x="7798" y="4937"/>
                </a:lnTo>
                <a:lnTo>
                  <a:pt x="7748" y="4935"/>
                </a:lnTo>
                <a:lnTo>
                  <a:pt x="7698" y="4932"/>
                </a:lnTo>
                <a:lnTo>
                  <a:pt x="7646" y="4930"/>
                </a:lnTo>
                <a:lnTo>
                  <a:pt x="7596" y="4927"/>
                </a:lnTo>
                <a:lnTo>
                  <a:pt x="7542" y="4924"/>
                </a:lnTo>
                <a:lnTo>
                  <a:pt x="7489" y="4922"/>
                </a:lnTo>
                <a:lnTo>
                  <a:pt x="7435" y="4919"/>
                </a:lnTo>
                <a:lnTo>
                  <a:pt x="7381" y="4916"/>
                </a:lnTo>
                <a:lnTo>
                  <a:pt x="7326" y="4914"/>
                </a:lnTo>
                <a:lnTo>
                  <a:pt x="7269" y="4911"/>
                </a:lnTo>
                <a:lnTo>
                  <a:pt x="7213" y="4909"/>
                </a:lnTo>
                <a:lnTo>
                  <a:pt x="7155" y="4905"/>
                </a:lnTo>
                <a:lnTo>
                  <a:pt x="7097" y="4903"/>
                </a:lnTo>
                <a:lnTo>
                  <a:pt x="7038" y="4900"/>
                </a:lnTo>
                <a:lnTo>
                  <a:pt x="6977" y="4896"/>
                </a:lnTo>
                <a:lnTo>
                  <a:pt x="6917" y="4894"/>
                </a:lnTo>
                <a:lnTo>
                  <a:pt x="5894" y="4843"/>
                </a:lnTo>
                <a:lnTo>
                  <a:pt x="5838" y="4912"/>
                </a:lnTo>
                <a:lnTo>
                  <a:pt x="5780" y="4980"/>
                </a:lnTo>
                <a:lnTo>
                  <a:pt x="5721" y="5047"/>
                </a:lnTo>
                <a:lnTo>
                  <a:pt x="5662" y="5113"/>
                </a:lnTo>
                <a:lnTo>
                  <a:pt x="5602" y="5178"/>
                </a:lnTo>
                <a:lnTo>
                  <a:pt x="5542" y="5244"/>
                </a:lnTo>
                <a:lnTo>
                  <a:pt x="5480" y="5307"/>
                </a:lnTo>
                <a:lnTo>
                  <a:pt x="5419" y="5370"/>
                </a:lnTo>
                <a:lnTo>
                  <a:pt x="5356" y="5432"/>
                </a:lnTo>
                <a:lnTo>
                  <a:pt x="5292" y="5494"/>
                </a:lnTo>
                <a:lnTo>
                  <a:pt x="5228" y="5555"/>
                </a:lnTo>
                <a:lnTo>
                  <a:pt x="5164" y="5615"/>
                </a:lnTo>
                <a:lnTo>
                  <a:pt x="5098" y="5674"/>
                </a:lnTo>
                <a:lnTo>
                  <a:pt x="5033" y="5733"/>
                </a:lnTo>
                <a:lnTo>
                  <a:pt x="4966" y="5790"/>
                </a:lnTo>
                <a:lnTo>
                  <a:pt x="4900" y="5847"/>
                </a:lnTo>
                <a:lnTo>
                  <a:pt x="4959" y="6870"/>
                </a:lnTo>
                <a:lnTo>
                  <a:pt x="4963" y="6931"/>
                </a:lnTo>
                <a:lnTo>
                  <a:pt x="4966" y="6990"/>
                </a:lnTo>
                <a:lnTo>
                  <a:pt x="4970" y="7050"/>
                </a:lnTo>
                <a:lnTo>
                  <a:pt x="4973" y="7108"/>
                </a:lnTo>
                <a:lnTo>
                  <a:pt x="4976" y="7165"/>
                </a:lnTo>
                <a:lnTo>
                  <a:pt x="4980" y="7223"/>
                </a:lnTo>
                <a:lnTo>
                  <a:pt x="4983" y="7278"/>
                </a:lnTo>
                <a:lnTo>
                  <a:pt x="4986" y="7334"/>
                </a:lnTo>
                <a:lnTo>
                  <a:pt x="4990" y="7389"/>
                </a:lnTo>
                <a:lnTo>
                  <a:pt x="4993" y="7442"/>
                </a:lnTo>
                <a:lnTo>
                  <a:pt x="4995" y="7496"/>
                </a:lnTo>
                <a:lnTo>
                  <a:pt x="4999" y="7548"/>
                </a:lnTo>
                <a:lnTo>
                  <a:pt x="5002" y="7600"/>
                </a:lnTo>
                <a:lnTo>
                  <a:pt x="5005" y="7651"/>
                </a:lnTo>
                <a:lnTo>
                  <a:pt x="5008" y="7701"/>
                </a:lnTo>
                <a:lnTo>
                  <a:pt x="5011" y="7750"/>
                </a:lnTo>
                <a:lnTo>
                  <a:pt x="4918" y="7790"/>
                </a:lnTo>
                <a:lnTo>
                  <a:pt x="4824" y="7829"/>
                </a:lnTo>
                <a:lnTo>
                  <a:pt x="4730" y="7868"/>
                </a:lnTo>
                <a:lnTo>
                  <a:pt x="4636" y="7907"/>
                </a:lnTo>
                <a:lnTo>
                  <a:pt x="4544" y="7947"/>
                </a:lnTo>
                <a:lnTo>
                  <a:pt x="4450" y="7986"/>
                </a:lnTo>
                <a:lnTo>
                  <a:pt x="4356" y="8026"/>
                </a:lnTo>
                <a:lnTo>
                  <a:pt x="4263" y="8064"/>
                </a:lnTo>
                <a:lnTo>
                  <a:pt x="4169" y="8104"/>
                </a:lnTo>
                <a:lnTo>
                  <a:pt x="4075" y="8143"/>
                </a:lnTo>
                <a:lnTo>
                  <a:pt x="3982" y="8183"/>
                </a:lnTo>
                <a:lnTo>
                  <a:pt x="3889" y="8221"/>
                </a:lnTo>
                <a:lnTo>
                  <a:pt x="3795" y="8261"/>
                </a:lnTo>
                <a:lnTo>
                  <a:pt x="3702" y="8300"/>
                </a:lnTo>
                <a:lnTo>
                  <a:pt x="3608" y="8340"/>
                </a:lnTo>
                <a:lnTo>
                  <a:pt x="3514" y="8378"/>
                </a:lnTo>
                <a:lnTo>
                  <a:pt x="3421" y="8417"/>
                </a:lnTo>
                <a:lnTo>
                  <a:pt x="3328" y="8457"/>
                </a:lnTo>
                <a:lnTo>
                  <a:pt x="3234" y="8496"/>
                </a:lnTo>
                <a:lnTo>
                  <a:pt x="3141" y="8536"/>
                </a:lnTo>
                <a:lnTo>
                  <a:pt x="3047" y="8574"/>
                </a:lnTo>
                <a:lnTo>
                  <a:pt x="2953" y="8614"/>
                </a:lnTo>
                <a:lnTo>
                  <a:pt x="2859" y="8653"/>
                </a:lnTo>
                <a:lnTo>
                  <a:pt x="2766" y="8693"/>
                </a:lnTo>
                <a:lnTo>
                  <a:pt x="2672" y="8732"/>
                </a:lnTo>
                <a:lnTo>
                  <a:pt x="2578" y="8771"/>
                </a:lnTo>
                <a:lnTo>
                  <a:pt x="2485" y="8810"/>
                </a:lnTo>
                <a:lnTo>
                  <a:pt x="2392" y="8850"/>
                </a:lnTo>
                <a:lnTo>
                  <a:pt x="2298" y="8889"/>
                </a:lnTo>
                <a:lnTo>
                  <a:pt x="2205" y="8929"/>
                </a:lnTo>
                <a:lnTo>
                  <a:pt x="2111" y="8968"/>
                </a:lnTo>
                <a:lnTo>
                  <a:pt x="2017" y="9007"/>
                </a:lnTo>
                <a:lnTo>
                  <a:pt x="1949" y="8933"/>
                </a:lnTo>
                <a:lnTo>
                  <a:pt x="1881" y="8857"/>
                </a:lnTo>
                <a:lnTo>
                  <a:pt x="1809" y="8779"/>
                </a:lnTo>
                <a:lnTo>
                  <a:pt x="1737" y="8699"/>
                </a:lnTo>
                <a:lnTo>
                  <a:pt x="1662" y="8615"/>
                </a:lnTo>
                <a:lnTo>
                  <a:pt x="1585" y="8530"/>
                </a:lnTo>
                <a:lnTo>
                  <a:pt x="1506" y="8443"/>
                </a:lnTo>
                <a:lnTo>
                  <a:pt x="1424" y="8353"/>
                </a:lnTo>
                <a:lnTo>
                  <a:pt x="737" y="7594"/>
                </a:lnTo>
                <a:lnTo>
                  <a:pt x="645" y="7603"/>
                </a:lnTo>
                <a:lnTo>
                  <a:pt x="553" y="7611"/>
                </a:lnTo>
                <a:lnTo>
                  <a:pt x="461" y="7617"/>
                </a:lnTo>
                <a:lnTo>
                  <a:pt x="369" y="7623"/>
                </a:lnTo>
                <a:lnTo>
                  <a:pt x="277" y="7626"/>
                </a:lnTo>
                <a:lnTo>
                  <a:pt x="185" y="7629"/>
                </a:lnTo>
                <a:lnTo>
                  <a:pt x="92" y="7631"/>
                </a:lnTo>
                <a:lnTo>
                  <a:pt x="0" y="7632"/>
                </a:lnTo>
                <a:lnTo>
                  <a:pt x="0" y="4540"/>
                </a:lnTo>
                <a:lnTo>
                  <a:pt x="167" y="4538"/>
                </a:lnTo>
                <a:lnTo>
                  <a:pt x="334" y="4528"/>
                </a:lnTo>
                <a:lnTo>
                  <a:pt x="500" y="4512"/>
                </a:lnTo>
                <a:lnTo>
                  <a:pt x="665" y="4491"/>
                </a:lnTo>
                <a:lnTo>
                  <a:pt x="828" y="4464"/>
                </a:lnTo>
                <a:lnTo>
                  <a:pt x="991" y="4430"/>
                </a:lnTo>
                <a:lnTo>
                  <a:pt x="1151" y="4390"/>
                </a:lnTo>
                <a:lnTo>
                  <a:pt x="1310" y="4345"/>
                </a:lnTo>
                <a:lnTo>
                  <a:pt x="1467" y="4294"/>
                </a:lnTo>
                <a:lnTo>
                  <a:pt x="1622" y="4238"/>
                </a:lnTo>
                <a:lnTo>
                  <a:pt x="1776" y="4176"/>
                </a:lnTo>
                <a:lnTo>
                  <a:pt x="1926" y="4109"/>
                </a:lnTo>
                <a:lnTo>
                  <a:pt x="2075" y="4036"/>
                </a:lnTo>
                <a:lnTo>
                  <a:pt x="2220" y="3958"/>
                </a:lnTo>
                <a:lnTo>
                  <a:pt x="2363" y="3874"/>
                </a:lnTo>
                <a:lnTo>
                  <a:pt x="2503" y="3785"/>
                </a:lnTo>
                <a:lnTo>
                  <a:pt x="2639" y="3691"/>
                </a:lnTo>
                <a:lnTo>
                  <a:pt x="2772" y="3593"/>
                </a:lnTo>
                <a:lnTo>
                  <a:pt x="2902" y="3489"/>
                </a:lnTo>
                <a:lnTo>
                  <a:pt x="3029" y="3380"/>
                </a:lnTo>
                <a:lnTo>
                  <a:pt x="3151" y="3267"/>
                </a:lnTo>
                <a:lnTo>
                  <a:pt x="3269" y="3148"/>
                </a:lnTo>
                <a:lnTo>
                  <a:pt x="3384" y="3025"/>
                </a:lnTo>
                <a:lnTo>
                  <a:pt x="3494" y="2897"/>
                </a:lnTo>
                <a:lnTo>
                  <a:pt x="3600" y="2765"/>
                </a:lnTo>
                <a:lnTo>
                  <a:pt x="3701" y="2628"/>
                </a:lnTo>
                <a:lnTo>
                  <a:pt x="3798" y="2486"/>
                </a:lnTo>
                <a:lnTo>
                  <a:pt x="3889" y="2340"/>
                </a:lnTo>
                <a:lnTo>
                  <a:pt x="3975" y="2190"/>
                </a:lnTo>
                <a:lnTo>
                  <a:pt x="4056" y="2035"/>
                </a:lnTo>
                <a:lnTo>
                  <a:pt x="4132" y="1877"/>
                </a:lnTo>
                <a:lnTo>
                  <a:pt x="4203" y="1713"/>
                </a:lnTo>
                <a:lnTo>
                  <a:pt x="4223" y="1662"/>
                </a:lnTo>
                <a:lnTo>
                  <a:pt x="4244" y="1608"/>
                </a:lnTo>
                <a:lnTo>
                  <a:pt x="4264" y="1555"/>
                </a:lnTo>
                <a:lnTo>
                  <a:pt x="4283" y="1502"/>
                </a:lnTo>
                <a:lnTo>
                  <a:pt x="4301" y="1449"/>
                </a:lnTo>
                <a:lnTo>
                  <a:pt x="4319" y="1396"/>
                </a:lnTo>
                <a:lnTo>
                  <a:pt x="4336" y="1343"/>
                </a:lnTo>
                <a:lnTo>
                  <a:pt x="4352" y="1289"/>
                </a:lnTo>
                <a:lnTo>
                  <a:pt x="4368" y="1236"/>
                </a:lnTo>
                <a:lnTo>
                  <a:pt x="4382" y="1183"/>
                </a:lnTo>
                <a:lnTo>
                  <a:pt x="4397" y="1129"/>
                </a:lnTo>
                <a:lnTo>
                  <a:pt x="4411" y="1076"/>
                </a:lnTo>
                <a:lnTo>
                  <a:pt x="4423" y="1021"/>
                </a:lnTo>
                <a:lnTo>
                  <a:pt x="4435" y="968"/>
                </a:lnTo>
                <a:lnTo>
                  <a:pt x="4447" y="914"/>
                </a:lnTo>
                <a:lnTo>
                  <a:pt x="4458" y="860"/>
                </a:lnTo>
                <a:lnTo>
                  <a:pt x="4468" y="807"/>
                </a:lnTo>
                <a:lnTo>
                  <a:pt x="4477" y="753"/>
                </a:lnTo>
                <a:lnTo>
                  <a:pt x="4486" y="698"/>
                </a:lnTo>
                <a:lnTo>
                  <a:pt x="4494" y="645"/>
                </a:lnTo>
                <a:lnTo>
                  <a:pt x="4502" y="591"/>
                </a:lnTo>
                <a:lnTo>
                  <a:pt x="4509" y="537"/>
                </a:lnTo>
                <a:lnTo>
                  <a:pt x="4515" y="484"/>
                </a:lnTo>
                <a:lnTo>
                  <a:pt x="4520" y="430"/>
                </a:lnTo>
                <a:lnTo>
                  <a:pt x="4525" y="376"/>
                </a:lnTo>
                <a:lnTo>
                  <a:pt x="4529" y="323"/>
                </a:lnTo>
                <a:lnTo>
                  <a:pt x="4533" y="268"/>
                </a:lnTo>
                <a:lnTo>
                  <a:pt x="4536" y="214"/>
                </a:lnTo>
                <a:lnTo>
                  <a:pt x="4538" y="161"/>
                </a:lnTo>
                <a:lnTo>
                  <a:pt x="4539" y="107"/>
                </a:lnTo>
                <a:lnTo>
                  <a:pt x="4540" y="54"/>
                </a:lnTo>
                <a:lnTo>
                  <a:pt x="4542" y="0"/>
                </a:lnTo>
                <a:lnTo>
                  <a:pt x="763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8">
            <a:extLst>
              <a:ext uri="{FF2B5EF4-FFF2-40B4-BE49-F238E27FC236}">
                <a16:creationId xmlns:a16="http://schemas.microsoft.com/office/drawing/2014/main" id="{D2BAF432-E03F-476A-BD4C-8D798743FF38}"/>
              </a:ext>
            </a:extLst>
          </p:cNvPr>
          <p:cNvSpPr>
            <a:spLocks/>
          </p:cNvSpPr>
          <p:nvPr/>
        </p:nvSpPr>
        <p:spPr bwMode="auto">
          <a:xfrm>
            <a:off x="6014493" y="2283197"/>
            <a:ext cx="1787525" cy="1790700"/>
          </a:xfrm>
          <a:custGeom>
            <a:avLst/>
            <a:gdLst>
              <a:gd name="T0" fmla="*/ 5047 w 9007"/>
              <a:gd name="T1" fmla="*/ 3305 h 9026"/>
              <a:gd name="T2" fmla="*/ 5307 w 9007"/>
              <a:gd name="T3" fmla="*/ 3545 h 9026"/>
              <a:gd name="T4" fmla="*/ 5555 w 9007"/>
              <a:gd name="T5" fmla="*/ 3798 h 9026"/>
              <a:gd name="T6" fmla="*/ 5790 w 9007"/>
              <a:gd name="T7" fmla="*/ 4060 h 9026"/>
              <a:gd name="T8" fmla="*/ 6990 w 9007"/>
              <a:gd name="T9" fmla="*/ 4060 h 9026"/>
              <a:gd name="T10" fmla="*/ 7223 w 9007"/>
              <a:gd name="T11" fmla="*/ 4046 h 9026"/>
              <a:gd name="T12" fmla="*/ 7442 w 9007"/>
              <a:gd name="T13" fmla="*/ 4033 h 9026"/>
              <a:gd name="T14" fmla="*/ 7651 w 9007"/>
              <a:gd name="T15" fmla="*/ 4021 h 9026"/>
              <a:gd name="T16" fmla="*/ 7829 w 9007"/>
              <a:gd name="T17" fmla="*/ 4202 h 9026"/>
              <a:gd name="T18" fmla="*/ 7986 w 9007"/>
              <a:gd name="T19" fmla="*/ 4576 h 9026"/>
              <a:gd name="T20" fmla="*/ 8143 w 9007"/>
              <a:gd name="T21" fmla="*/ 4951 h 9026"/>
              <a:gd name="T22" fmla="*/ 8300 w 9007"/>
              <a:gd name="T23" fmla="*/ 5324 h 9026"/>
              <a:gd name="T24" fmla="*/ 8457 w 9007"/>
              <a:gd name="T25" fmla="*/ 5698 h 9026"/>
              <a:gd name="T26" fmla="*/ 8614 w 9007"/>
              <a:gd name="T27" fmla="*/ 6073 h 9026"/>
              <a:gd name="T28" fmla="*/ 8771 w 9007"/>
              <a:gd name="T29" fmla="*/ 6448 h 9026"/>
              <a:gd name="T30" fmla="*/ 8929 w 9007"/>
              <a:gd name="T31" fmla="*/ 6821 h 9026"/>
              <a:gd name="T32" fmla="*/ 8857 w 9007"/>
              <a:gd name="T33" fmla="*/ 7145 h 9026"/>
              <a:gd name="T34" fmla="*/ 8530 w 9007"/>
              <a:gd name="T35" fmla="*/ 7441 h 9026"/>
              <a:gd name="T36" fmla="*/ 8179 w 9007"/>
              <a:gd name="T37" fmla="*/ 7760 h 9026"/>
              <a:gd name="T38" fmla="*/ 7800 w 9007"/>
              <a:gd name="T39" fmla="*/ 8103 h 9026"/>
              <a:gd name="T40" fmla="*/ 7611 w 9007"/>
              <a:gd name="T41" fmla="*/ 8472 h 9026"/>
              <a:gd name="T42" fmla="*/ 7629 w 9007"/>
              <a:gd name="T43" fmla="*/ 8841 h 9026"/>
              <a:gd name="T44" fmla="*/ 4538 w 9007"/>
              <a:gd name="T45" fmla="*/ 8859 h 9026"/>
              <a:gd name="T46" fmla="*/ 4464 w 9007"/>
              <a:gd name="T47" fmla="*/ 8198 h 9026"/>
              <a:gd name="T48" fmla="*/ 4294 w 9007"/>
              <a:gd name="T49" fmla="*/ 7559 h 9026"/>
              <a:gd name="T50" fmla="*/ 4036 w 9007"/>
              <a:gd name="T51" fmla="*/ 6951 h 9026"/>
              <a:gd name="T52" fmla="*/ 3691 w 9007"/>
              <a:gd name="T53" fmla="*/ 6387 h 9026"/>
              <a:gd name="T54" fmla="*/ 3267 w 9007"/>
              <a:gd name="T55" fmla="*/ 5875 h 9026"/>
              <a:gd name="T56" fmla="*/ 2765 w 9007"/>
              <a:gd name="T57" fmla="*/ 5426 h 9026"/>
              <a:gd name="T58" fmla="*/ 2190 w 9007"/>
              <a:gd name="T59" fmla="*/ 5051 h 9026"/>
              <a:gd name="T60" fmla="*/ 1662 w 9007"/>
              <a:gd name="T61" fmla="*/ 4803 h 9026"/>
              <a:gd name="T62" fmla="*/ 1449 w 9007"/>
              <a:gd name="T63" fmla="*/ 4725 h 9026"/>
              <a:gd name="T64" fmla="*/ 1236 w 9007"/>
              <a:gd name="T65" fmla="*/ 4658 h 9026"/>
              <a:gd name="T66" fmla="*/ 1021 w 9007"/>
              <a:gd name="T67" fmla="*/ 4603 h 9026"/>
              <a:gd name="T68" fmla="*/ 807 w 9007"/>
              <a:gd name="T69" fmla="*/ 4558 h 9026"/>
              <a:gd name="T70" fmla="*/ 591 w 9007"/>
              <a:gd name="T71" fmla="*/ 4524 h 9026"/>
              <a:gd name="T72" fmla="*/ 376 w 9007"/>
              <a:gd name="T73" fmla="*/ 4501 h 9026"/>
              <a:gd name="T74" fmla="*/ 161 w 9007"/>
              <a:gd name="T75" fmla="*/ 4488 h 9026"/>
              <a:gd name="T76" fmla="*/ 0 w 9007"/>
              <a:gd name="T77" fmla="*/ 1394 h 9026"/>
              <a:gd name="T78" fmla="*/ 332 w 9007"/>
              <a:gd name="T79" fmla="*/ 1402 h 9026"/>
              <a:gd name="T80" fmla="*/ 665 w 9007"/>
              <a:gd name="T81" fmla="*/ 1424 h 9026"/>
              <a:gd name="T82" fmla="*/ 1580 w 9007"/>
              <a:gd name="T83" fmla="*/ 395 h 9026"/>
              <a:gd name="T84" fmla="*/ 1865 w 9007"/>
              <a:gd name="T85" fmla="*/ 75 h 9026"/>
              <a:gd name="T86" fmla="*/ 2212 w 9007"/>
              <a:gd name="T87" fmla="*/ 115 h 9026"/>
              <a:gd name="T88" fmla="*/ 2588 w 9007"/>
              <a:gd name="T89" fmla="*/ 269 h 9026"/>
              <a:gd name="T90" fmla="*/ 2964 w 9007"/>
              <a:gd name="T91" fmla="*/ 422 h 9026"/>
              <a:gd name="T92" fmla="*/ 3339 w 9007"/>
              <a:gd name="T93" fmla="*/ 576 h 9026"/>
              <a:gd name="T94" fmla="*/ 3715 w 9007"/>
              <a:gd name="T95" fmla="*/ 729 h 9026"/>
              <a:gd name="T96" fmla="*/ 4091 w 9007"/>
              <a:gd name="T97" fmla="*/ 883 h 9026"/>
              <a:gd name="T98" fmla="*/ 4467 w 9007"/>
              <a:gd name="T99" fmla="*/ 1036 h 9026"/>
              <a:gd name="T100" fmla="*/ 4843 w 9007"/>
              <a:gd name="T101" fmla="*/ 1190 h 9026"/>
              <a:gd name="T102" fmla="*/ 4929 w 9007"/>
              <a:gd name="T103" fmla="*/ 1380 h 9026"/>
              <a:gd name="T104" fmla="*/ 4919 w 9007"/>
              <a:gd name="T105" fmla="*/ 1591 h 9026"/>
              <a:gd name="T106" fmla="*/ 4909 w 9007"/>
              <a:gd name="T107" fmla="*/ 1813 h 9026"/>
              <a:gd name="T108" fmla="*/ 4896 w 9007"/>
              <a:gd name="T109" fmla="*/ 2049 h 9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007" h="9026">
                <a:moveTo>
                  <a:pt x="4843" y="3132"/>
                </a:moveTo>
                <a:lnTo>
                  <a:pt x="4912" y="3188"/>
                </a:lnTo>
                <a:lnTo>
                  <a:pt x="4980" y="3246"/>
                </a:lnTo>
                <a:lnTo>
                  <a:pt x="5047" y="3305"/>
                </a:lnTo>
                <a:lnTo>
                  <a:pt x="5113" y="3363"/>
                </a:lnTo>
                <a:lnTo>
                  <a:pt x="5178" y="3424"/>
                </a:lnTo>
                <a:lnTo>
                  <a:pt x="5244" y="3484"/>
                </a:lnTo>
                <a:lnTo>
                  <a:pt x="5307" y="3545"/>
                </a:lnTo>
                <a:lnTo>
                  <a:pt x="5370" y="3607"/>
                </a:lnTo>
                <a:lnTo>
                  <a:pt x="5432" y="3670"/>
                </a:lnTo>
                <a:lnTo>
                  <a:pt x="5494" y="3734"/>
                </a:lnTo>
                <a:lnTo>
                  <a:pt x="5555" y="3798"/>
                </a:lnTo>
                <a:lnTo>
                  <a:pt x="5615" y="3862"/>
                </a:lnTo>
                <a:lnTo>
                  <a:pt x="5674" y="3927"/>
                </a:lnTo>
                <a:lnTo>
                  <a:pt x="5733" y="3993"/>
                </a:lnTo>
                <a:lnTo>
                  <a:pt x="5790" y="4060"/>
                </a:lnTo>
                <a:lnTo>
                  <a:pt x="5847" y="4126"/>
                </a:lnTo>
                <a:lnTo>
                  <a:pt x="6870" y="4067"/>
                </a:lnTo>
                <a:lnTo>
                  <a:pt x="6931" y="4063"/>
                </a:lnTo>
                <a:lnTo>
                  <a:pt x="6990" y="4060"/>
                </a:lnTo>
                <a:lnTo>
                  <a:pt x="7049" y="4056"/>
                </a:lnTo>
                <a:lnTo>
                  <a:pt x="7108" y="4053"/>
                </a:lnTo>
                <a:lnTo>
                  <a:pt x="7165" y="4050"/>
                </a:lnTo>
                <a:lnTo>
                  <a:pt x="7223" y="4046"/>
                </a:lnTo>
                <a:lnTo>
                  <a:pt x="7278" y="4043"/>
                </a:lnTo>
                <a:lnTo>
                  <a:pt x="7334" y="4040"/>
                </a:lnTo>
                <a:lnTo>
                  <a:pt x="7389" y="4036"/>
                </a:lnTo>
                <a:lnTo>
                  <a:pt x="7442" y="4033"/>
                </a:lnTo>
                <a:lnTo>
                  <a:pt x="7495" y="4031"/>
                </a:lnTo>
                <a:lnTo>
                  <a:pt x="7548" y="4027"/>
                </a:lnTo>
                <a:lnTo>
                  <a:pt x="7600" y="4024"/>
                </a:lnTo>
                <a:lnTo>
                  <a:pt x="7651" y="4021"/>
                </a:lnTo>
                <a:lnTo>
                  <a:pt x="7701" y="4018"/>
                </a:lnTo>
                <a:lnTo>
                  <a:pt x="7750" y="4015"/>
                </a:lnTo>
                <a:lnTo>
                  <a:pt x="7790" y="4108"/>
                </a:lnTo>
                <a:lnTo>
                  <a:pt x="7829" y="4202"/>
                </a:lnTo>
                <a:lnTo>
                  <a:pt x="7868" y="4296"/>
                </a:lnTo>
                <a:lnTo>
                  <a:pt x="7907" y="4390"/>
                </a:lnTo>
                <a:lnTo>
                  <a:pt x="7947" y="4482"/>
                </a:lnTo>
                <a:lnTo>
                  <a:pt x="7986" y="4576"/>
                </a:lnTo>
                <a:lnTo>
                  <a:pt x="8025" y="4670"/>
                </a:lnTo>
                <a:lnTo>
                  <a:pt x="8064" y="4763"/>
                </a:lnTo>
                <a:lnTo>
                  <a:pt x="8104" y="4857"/>
                </a:lnTo>
                <a:lnTo>
                  <a:pt x="8143" y="4951"/>
                </a:lnTo>
                <a:lnTo>
                  <a:pt x="8183" y="5044"/>
                </a:lnTo>
                <a:lnTo>
                  <a:pt x="8221" y="5137"/>
                </a:lnTo>
                <a:lnTo>
                  <a:pt x="8261" y="5231"/>
                </a:lnTo>
                <a:lnTo>
                  <a:pt x="8300" y="5324"/>
                </a:lnTo>
                <a:lnTo>
                  <a:pt x="8340" y="5418"/>
                </a:lnTo>
                <a:lnTo>
                  <a:pt x="8378" y="5512"/>
                </a:lnTo>
                <a:lnTo>
                  <a:pt x="8417" y="5605"/>
                </a:lnTo>
                <a:lnTo>
                  <a:pt x="8457" y="5698"/>
                </a:lnTo>
                <a:lnTo>
                  <a:pt x="8496" y="5792"/>
                </a:lnTo>
                <a:lnTo>
                  <a:pt x="8536" y="5885"/>
                </a:lnTo>
                <a:lnTo>
                  <a:pt x="8574" y="5979"/>
                </a:lnTo>
                <a:lnTo>
                  <a:pt x="8614" y="6073"/>
                </a:lnTo>
                <a:lnTo>
                  <a:pt x="8653" y="6167"/>
                </a:lnTo>
                <a:lnTo>
                  <a:pt x="8693" y="6260"/>
                </a:lnTo>
                <a:lnTo>
                  <a:pt x="8732" y="6354"/>
                </a:lnTo>
                <a:lnTo>
                  <a:pt x="8771" y="6448"/>
                </a:lnTo>
                <a:lnTo>
                  <a:pt x="8810" y="6541"/>
                </a:lnTo>
                <a:lnTo>
                  <a:pt x="8850" y="6634"/>
                </a:lnTo>
                <a:lnTo>
                  <a:pt x="8889" y="6728"/>
                </a:lnTo>
                <a:lnTo>
                  <a:pt x="8929" y="6821"/>
                </a:lnTo>
                <a:lnTo>
                  <a:pt x="8967" y="6915"/>
                </a:lnTo>
                <a:lnTo>
                  <a:pt x="9007" y="7009"/>
                </a:lnTo>
                <a:lnTo>
                  <a:pt x="8933" y="7077"/>
                </a:lnTo>
                <a:lnTo>
                  <a:pt x="8857" y="7145"/>
                </a:lnTo>
                <a:lnTo>
                  <a:pt x="8779" y="7217"/>
                </a:lnTo>
                <a:lnTo>
                  <a:pt x="8699" y="7289"/>
                </a:lnTo>
                <a:lnTo>
                  <a:pt x="8615" y="7364"/>
                </a:lnTo>
                <a:lnTo>
                  <a:pt x="8530" y="7441"/>
                </a:lnTo>
                <a:lnTo>
                  <a:pt x="8443" y="7520"/>
                </a:lnTo>
                <a:lnTo>
                  <a:pt x="8353" y="7602"/>
                </a:lnTo>
                <a:lnTo>
                  <a:pt x="8267" y="7679"/>
                </a:lnTo>
                <a:lnTo>
                  <a:pt x="8179" y="7760"/>
                </a:lnTo>
                <a:lnTo>
                  <a:pt x="8088" y="7842"/>
                </a:lnTo>
                <a:lnTo>
                  <a:pt x="7995" y="7927"/>
                </a:lnTo>
                <a:lnTo>
                  <a:pt x="7899" y="8014"/>
                </a:lnTo>
                <a:lnTo>
                  <a:pt x="7800" y="8103"/>
                </a:lnTo>
                <a:lnTo>
                  <a:pt x="7699" y="8194"/>
                </a:lnTo>
                <a:lnTo>
                  <a:pt x="7596" y="8289"/>
                </a:lnTo>
                <a:lnTo>
                  <a:pt x="7603" y="8381"/>
                </a:lnTo>
                <a:lnTo>
                  <a:pt x="7611" y="8472"/>
                </a:lnTo>
                <a:lnTo>
                  <a:pt x="7617" y="8565"/>
                </a:lnTo>
                <a:lnTo>
                  <a:pt x="7623" y="8656"/>
                </a:lnTo>
                <a:lnTo>
                  <a:pt x="7626" y="8749"/>
                </a:lnTo>
                <a:lnTo>
                  <a:pt x="7629" y="8841"/>
                </a:lnTo>
                <a:lnTo>
                  <a:pt x="7631" y="8934"/>
                </a:lnTo>
                <a:lnTo>
                  <a:pt x="7632" y="9026"/>
                </a:lnTo>
                <a:lnTo>
                  <a:pt x="4542" y="9026"/>
                </a:lnTo>
                <a:lnTo>
                  <a:pt x="4538" y="8859"/>
                </a:lnTo>
                <a:lnTo>
                  <a:pt x="4528" y="8692"/>
                </a:lnTo>
                <a:lnTo>
                  <a:pt x="4512" y="8526"/>
                </a:lnTo>
                <a:lnTo>
                  <a:pt x="4491" y="8361"/>
                </a:lnTo>
                <a:lnTo>
                  <a:pt x="4464" y="8198"/>
                </a:lnTo>
                <a:lnTo>
                  <a:pt x="4430" y="8035"/>
                </a:lnTo>
                <a:lnTo>
                  <a:pt x="4390" y="7875"/>
                </a:lnTo>
                <a:lnTo>
                  <a:pt x="4345" y="7716"/>
                </a:lnTo>
                <a:lnTo>
                  <a:pt x="4294" y="7559"/>
                </a:lnTo>
                <a:lnTo>
                  <a:pt x="4238" y="7404"/>
                </a:lnTo>
                <a:lnTo>
                  <a:pt x="4176" y="7250"/>
                </a:lnTo>
                <a:lnTo>
                  <a:pt x="4109" y="7100"/>
                </a:lnTo>
                <a:lnTo>
                  <a:pt x="4036" y="6951"/>
                </a:lnTo>
                <a:lnTo>
                  <a:pt x="3958" y="6806"/>
                </a:lnTo>
                <a:lnTo>
                  <a:pt x="3874" y="6663"/>
                </a:lnTo>
                <a:lnTo>
                  <a:pt x="3785" y="6523"/>
                </a:lnTo>
                <a:lnTo>
                  <a:pt x="3691" y="6387"/>
                </a:lnTo>
                <a:lnTo>
                  <a:pt x="3593" y="6254"/>
                </a:lnTo>
                <a:lnTo>
                  <a:pt x="3489" y="6124"/>
                </a:lnTo>
                <a:lnTo>
                  <a:pt x="3380" y="5997"/>
                </a:lnTo>
                <a:lnTo>
                  <a:pt x="3267" y="5875"/>
                </a:lnTo>
                <a:lnTo>
                  <a:pt x="3148" y="5757"/>
                </a:lnTo>
                <a:lnTo>
                  <a:pt x="3025" y="5642"/>
                </a:lnTo>
                <a:lnTo>
                  <a:pt x="2897" y="5532"/>
                </a:lnTo>
                <a:lnTo>
                  <a:pt x="2765" y="5426"/>
                </a:lnTo>
                <a:lnTo>
                  <a:pt x="2628" y="5325"/>
                </a:lnTo>
                <a:lnTo>
                  <a:pt x="2486" y="5228"/>
                </a:lnTo>
                <a:lnTo>
                  <a:pt x="2340" y="5137"/>
                </a:lnTo>
                <a:lnTo>
                  <a:pt x="2190" y="5051"/>
                </a:lnTo>
                <a:lnTo>
                  <a:pt x="2035" y="4970"/>
                </a:lnTo>
                <a:lnTo>
                  <a:pt x="1876" y="4894"/>
                </a:lnTo>
                <a:lnTo>
                  <a:pt x="1713" y="4823"/>
                </a:lnTo>
                <a:lnTo>
                  <a:pt x="1662" y="4803"/>
                </a:lnTo>
                <a:lnTo>
                  <a:pt x="1608" y="4782"/>
                </a:lnTo>
                <a:lnTo>
                  <a:pt x="1555" y="4762"/>
                </a:lnTo>
                <a:lnTo>
                  <a:pt x="1502" y="4743"/>
                </a:lnTo>
                <a:lnTo>
                  <a:pt x="1449" y="4725"/>
                </a:lnTo>
                <a:lnTo>
                  <a:pt x="1396" y="4707"/>
                </a:lnTo>
                <a:lnTo>
                  <a:pt x="1343" y="4690"/>
                </a:lnTo>
                <a:lnTo>
                  <a:pt x="1289" y="4674"/>
                </a:lnTo>
                <a:lnTo>
                  <a:pt x="1236" y="4658"/>
                </a:lnTo>
                <a:lnTo>
                  <a:pt x="1183" y="4644"/>
                </a:lnTo>
                <a:lnTo>
                  <a:pt x="1129" y="4629"/>
                </a:lnTo>
                <a:lnTo>
                  <a:pt x="1076" y="4615"/>
                </a:lnTo>
                <a:lnTo>
                  <a:pt x="1021" y="4603"/>
                </a:lnTo>
                <a:lnTo>
                  <a:pt x="968" y="4591"/>
                </a:lnTo>
                <a:lnTo>
                  <a:pt x="914" y="4579"/>
                </a:lnTo>
                <a:lnTo>
                  <a:pt x="860" y="4568"/>
                </a:lnTo>
                <a:lnTo>
                  <a:pt x="807" y="4558"/>
                </a:lnTo>
                <a:lnTo>
                  <a:pt x="753" y="4549"/>
                </a:lnTo>
                <a:lnTo>
                  <a:pt x="698" y="4540"/>
                </a:lnTo>
                <a:lnTo>
                  <a:pt x="645" y="4532"/>
                </a:lnTo>
                <a:lnTo>
                  <a:pt x="591" y="4524"/>
                </a:lnTo>
                <a:lnTo>
                  <a:pt x="537" y="4517"/>
                </a:lnTo>
                <a:lnTo>
                  <a:pt x="484" y="4511"/>
                </a:lnTo>
                <a:lnTo>
                  <a:pt x="430" y="4506"/>
                </a:lnTo>
                <a:lnTo>
                  <a:pt x="376" y="4501"/>
                </a:lnTo>
                <a:lnTo>
                  <a:pt x="323" y="4497"/>
                </a:lnTo>
                <a:lnTo>
                  <a:pt x="268" y="4493"/>
                </a:lnTo>
                <a:lnTo>
                  <a:pt x="214" y="4490"/>
                </a:lnTo>
                <a:lnTo>
                  <a:pt x="161" y="4488"/>
                </a:lnTo>
                <a:lnTo>
                  <a:pt x="107" y="4487"/>
                </a:lnTo>
                <a:lnTo>
                  <a:pt x="54" y="4486"/>
                </a:lnTo>
                <a:lnTo>
                  <a:pt x="0" y="4484"/>
                </a:lnTo>
                <a:lnTo>
                  <a:pt x="0" y="1394"/>
                </a:lnTo>
                <a:lnTo>
                  <a:pt x="83" y="1394"/>
                </a:lnTo>
                <a:lnTo>
                  <a:pt x="166" y="1397"/>
                </a:lnTo>
                <a:lnTo>
                  <a:pt x="249" y="1399"/>
                </a:lnTo>
                <a:lnTo>
                  <a:pt x="332" y="1402"/>
                </a:lnTo>
                <a:lnTo>
                  <a:pt x="415" y="1406"/>
                </a:lnTo>
                <a:lnTo>
                  <a:pt x="499" y="1411"/>
                </a:lnTo>
                <a:lnTo>
                  <a:pt x="581" y="1417"/>
                </a:lnTo>
                <a:lnTo>
                  <a:pt x="665" y="1424"/>
                </a:lnTo>
                <a:lnTo>
                  <a:pt x="1345" y="659"/>
                </a:lnTo>
                <a:lnTo>
                  <a:pt x="1426" y="569"/>
                </a:lnTo>
                <a:lnTo>
                  <a:pt x="1503" y="481"/>
                </a:lnTo>
                <a:lnTo>
                  <a:pt x="1580" y="395"/>
                </a:lnTo>
                <a:lnTo>
                  <a:pt x="1654" y="312"/>
                </a:lnTo>
                <a:lnTo>
                  <a:pt x="1726" y="230"/>
                </a:lnTo>
                <a:lnTo>
                  <a:pt x="1797" y="151"/>
                </a:lnTo>
                <a:lnTo>
                  <a:pt x="1865" y="75"/>
                </a:lnTo>
                <a:lnTo>
                  <a:pt x="1931" y="0"/>
                </a:lnTo>
                <a:lnTo>
                  <a:pt x="2025" y="38"/>
                </a:lnTo>
                <a:lnTo>
                  <a:pt x="2119" y="77"/>
                </a:lnTo>
                <a:lnTo>
                  <a:pt x="2212" y="115"/>
                </a:lnTo>
                <a:lnTo>
                  <a:pt x="2306" y="154"/>
                </a:lnTo>
                <a:lnTo>
                  <a:pt x="2400" y="192"/>
                </a:lnTo>
                <a:lnTo>
                  <a:pt x="2495" y="230"/>
                </a:lnTo>
                <a:lnTo>
                  <a:pt x="2588" y="269"/>
                </a:lnTo>
                <a:lnTo>
                  <a:pt x="2682" y="307"/>
                </a:lnTo>
                <a:lnTo>
                  <a:pt x="2776" y="345"/>
                </a:lnTo>
                <a:lnTo>
                  <a:pt x="2870" y="384"/>
                </a:lnTo>
                <a:lnTo>
                  <a:pt x="2964" y="422"/>
                </a:lnTo>
                <a:lnTo>
                  <a:pt x="3058" y="461"/>
                </a:lnTo>
                <a:lnTo>
                  <a:pt x="3152" y="499"/>
                </a:lnTo>
                <a:lnTo>
                  <a:pt x="3246" y="537"/>
                </a:lnTo>
                <a:lnTo>
                  <a:pt x="3339" y="576"/>
                </a:lnTo>
                <a:lnTo>
                  <a:pt x="3433" y="614"/>
                </a:lnTo>
                <a:lnTo>
                  <a:pt x="3528" y="653"/>
                </a:lnTo>
                <a:lnTo>
                  <a:pt x="3621" y="691"/>
                </a:lnTo>
                <a:lnTo>
                  <a:pt x="3715" y="729"/>
                </a:lnTo>
                <a:lnTo>
                  <a:pt x="3809" y="768"/>
                </a:lnTo>
                <a:lnTo>
                  <a:pt x="3903" y="806"/>
                </a:lnTo>
                <a:lnTo>
                  <a:pt x="3997" y="844"/>
                </a:lnTo>
                <a:lnTo>
                  <a:pt x="4091" y="883"/>
                </a:lnTo>
                <a:lnTo>
                  <a:pt x="4185" y="921"/>
                </a:lnTo>
                <a:lnTo>
                  <a:pt x="4279" y="960"/>
                </a:lnTo>
                <a:lnTo>
                  <a:pt x="4372" y="998"/>
                </a:lnTo>
                <a:lnTo>
                  <a:pt x="4467" y="1036"/>
                </a:lnTo>
                <a:lnTo>
                  <a:pt x="4561" y="1075"/>
                </a:lnTo>
                <a:lnTo>
                  <a:pt x="4655" y="1113"/>
                </a:lnTo>
                <a:lnTo>
                  <a:pt x="4749" y="1152"/>
                </a:lnTo>
                <a:lnTo>
                  <a:pt x="4843" y="1190"/>
                </a:lnTo>
                <a:lnTo>
                  <a:pt x="4937" y="1228"/>
                </a:lnTo>
                <a:lnTo>
                  <a:pt x="4935" y="1278"/>
                </a:lnTo>
                <a:lnTo>
                  <a:pt x="4932" y="1328"/>
                </a:lnTo>
                <a:lnTo>
                  <a:pt x="4929" y="1380"/>
                </a:lnTo>
                <a:lnTo>
                  <a:pt x="4927" y="1430"/>
                </a:lnTo>
                <a:lnTo>
                  <a:pt x="4924" y="1484"/>
                </a:lnTo>
                <a:lnTo>
                  <a:pt x="4922" y="1537"/>
                </a:lnTo>
                <a:lnTo>
                  <a:pt x="4919" y="1591"/>
                </a:lnTo>
                <a:lnTo>
                  <a:pt x="4916" y="1645"/>
                </a:lnTo>
                <a:lnTo>
                  <a:pt x="4914" y="1700"/>
                </a:lnTo>
                <a:lnTo>
                  <a:pt x="4911" y="1757"/>
                </a:lnTo>
                <a:lnTo>
                  <a:pt x="4909" y="1813"/>
                </a:lnTo>
                <a:lnTo>
                  <a:pt x="4905" y="1871"/>
                </a:lnTo>
                <a:lnTo>
                  <a:pt x="4903" y="1929"/>
                </a:lnTo>
                <a:lnTo>
                  <a:pt x="4900" y="1988"/>
                </a:lnTo>
                <a:lnTo>
                  <a:pt x="4896" y="2049"/>
                </a:lnTo>
                <a:lnTo>
                  <a:pt x="4894" y="2109"/>
                </a:lnTo>
                <a:lnTo>
                  <a:pt x="4843" y="313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9">
            <a:extLst>
              <a:ext uri="{FF2B5EF4-FFF2-40B4-BE49-F238E27FC236}">
                <a16:creationId xmlns:a16="http://schemas.microsoft.com/office/drawing/2014/main" id="{7F6E0F6E-1F9E-46FA-9946-DCD5956E1E54}"/>
              </a:ext>
            </a:extLst>
          </p:cNvPr>
          <p:cNvSpPr>
            <a:spLocks/>
          </p:cNvSpPr>
          <p:nvPr/>
        </p:nvSpPr>
        <p:spPr bwMode="auto">
          <a:xfrm>
            <a:off x="5000806" y="3883230"/>
            <a:ext cx="2008324" cy="481875"/>
          </a:xfrm>
          <a:custGeom>
            <a:avLst/>
            <a:gdLst>
              <a:gd name="T0" fmla="*/ 3543 w 6428"/>
              <a:gd name="T1" fmla="*/ 16 h 6428"/>
              <a:gd name="T2" fmla="*/ 4017 w 6428"/>
              <a:gd name="T3" fmla="*/ 100 h 6428"/>
              <a:gd name="T4" fmla="*/ 4465 w 6428"/>
              <a:gd name="T5" fmla="*/ 253 h 6428"/>
              <a:gd name="T6" fmla="*/ 4880 w 6428"/>
              <a:gd name="T7" fmla="*/ 465 h 6428"/>
              <a:gd name="T8" fmla="*/ 5259 w 6428"/>
              <a:gd name="T9" fmla="*/ 734 h 6428"/>
              <a:gd name="T10" fmla="*/ 5593 w 6428"/>
              <a:gd name="T11" fmla="*/ 1053 h 6428"/>
              <a:gd name="T12" fmla="*/ 5880 w 6428"/>
              <a:gd name="T13" fmla="*/ 1417 h 6428"/>
              <a:gd name="T14" fmla="*/ 6111 w 6428"/>
              <a:gd name="T15" fmla="*/ 1821 h 6428"/>
              <a:gd name="T16" fmla="*/ 6284 w 6428"/>
              <a:gd name="T17" fmla="*/ 2258 h 6428"/>
              <a:gd name="T18" fmla="*/ 6391 w 6428"/>
              <a:gd name="T19" fmla="*/ 2724 h 6428"/>
              <a:gd name="T20" fmla="*/ 6428 w 6428"/>
              <a:gd name="T21" fmla="*/ 3214 h 6428"/>
              <a:gd name="T22" fmla="*/ 6391 w 6428"/>
              <a:gd name="T23" fmla="*/ 3704 h 6428"/>
              <a:gd name="T24" fmla="*/ 6284 w 6428"/>
              <a:gd name="T25" fmla="*/ 4170 h 6428"/>
              <a:gd name="T26" fmla="*/ 6111 w 6428"/>
              <a:gd name="T27" fmla="*/ 4607 h 6428"/>
              <a:gd name="T28" fmla="*/ 5880 w 6428"/>
              <a:gd name="T29" fmla="*/ 5011 h 6428"/>
              <a:gd name="T30" fmla="*/ 5593 w 6428"/>
              <a:gd name="T31" fmla="*/ 5375 h 6428"/>
              <a:gd name="T32" fmla="*/ 5259 w 6428"/>
              <a:gd name="T33" fmla="*/ 5694 h 6428"/>
              <a:gd name="T34" fmla="*/ 4880 w 6428"/>
              <a:gd name="T35" fmla="*/ 5963 h 6428"/>
              <a:gd name="T36" fmla="*/ 4465 w 6428"/>
              <a:gd name="T37" fmla="*/ 6175 h 6428"/>
              <a:gd name="T38" fmla="*/ 4017 w 6428"/>
              <a:gd name="T39" fmla="*/ 6328 h 6428"/>
              <a:gd name="T40" fmla="*/ 3543 w 6428"/>
              <a:gd name="T41" fmla="*/ 6412 h 6428"/>
              <a:gd name="T42" fmla="*/ 3048 w 6428"/>
              <a:gd name="T43" fmla="*/ 6425 h 6428"/>
              <a:gd name="T44" fmla="*/ 2566 w 6428"/>
              <a:gd name="T45" fmla="*/ 6363 h 6428"/>
              <a:gd name="T46" fmla="*/ 2109 w 6428"/>
              <a:gd name="T47" fmla="*/ 6233 h 6428"/>
              <a:gd name="T48" fmla="*/ 1682 w 6428"/>
              <a:gd name="T49" fmla="*/ 6041 h 6428"/>
              <a:gd name="T50" fmla="*/ 1291 w 6428"/>
              <a:gd name="T51" fmla="*/ 5790 h 6428"/>
              <a:gd name="T52" fmla="*/ 941 w 6428"/>
              <a:gd name="T53" fmla="*/ 5487 h 6428"/>
              <a:gd name="T54" fmla="*/ 638 w 6428"/>
              <a:gd name="T55" fmla="*/ 5137 h 6428"/>
              <a:gd name="T56" fmla="*/ 387 w 6428"/>
              <a:gd name="T57" fmla="*/ 4746 h 6428"/>
              <a:gd name="T58" fmla="*/ 195 w 6428"/>
              <a:gd name="T59" fmla="*/ 4319 h 6428"/>
              <a:gd name="T60" fmla="*/ 65 w 6428"/>
              <a:gd name="T61" fmla="*/ 3862 h 6428"/>
              <a:gd name="T62" fmla="*/ 3 w 6428"/>
              <a:gd name="T63" fmla="*/ 3380 h 6428"/>
              <a:gd name="T64" fmla="*/ 16 w 6428"/>
              <a:gd name="T65" fmla="*/ 2885 h 6428"/>
              <a:gd name="T66" fmla="*/ 100 w 6428"/>
              <a:gd name="T67" fmla="*/ 2411 h 6428"/>
              <a:gd name="T68" fmla="*/ 253 w 6428"/>
              <a:gd name="T69" fmla="*/ 1963 h 6428"/>
              <a:gd name="T70" fmla="*/ 465 w 6428"/>
              <a:gd name="T71" fmla="*/ 1548 h 6428"/>
              <a:gd name="T72" fmla="*/ 734 w 6428"/>
              <a:gd name="T73" fmla="*/ 1169 h 6428"/>
              <a:gd name="T74" fmla="*/ 1053 w 6428"/>
              <a:gd name="T75" fmla="*/ 835 h 6428"/>
              <a:gd name="T76" fmla="*/ 1417 w 6428"/>
              <a:gd name="T77" fmla="*/ 548 h 6428"/>
              <a:gd name="T78" fmla="*/ 1821 w 6428"/>
              <a:gd name="T79" fmla="*/ 317 h 6428"/>
              <a:gd name="T80" fmla="*/ 2258 w 6428"/>
              <a:gd name="T81" fmla="*/ 144 h 6428"/>
              <a:gd name="T82" fmla="*/ 2724 w 6428"/>
              <a:gd name="T83" fmla="*/ 37 h 6428"/>
              <a:gd name="T84" fmla="*/ 3214 w 6428"/>
              <a:gd name="T85" fmla="*/ 0 h 6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28" h="6428">
                <a:moveTo>
                  <a:pt x="3214" y="0"/>
                </a:moveTo>
                <a:lnTo>
                  <a:pt x="3379" y="3"/>
                </a:lnTo>
                <a:lnTo>
                  <a:pt x="3543" y="16"/>
                </a:lnTo>
                <a:lnTo>
                  <a:pt x="3704" y="37"/>
                </a:lnTo>
                <a:lnTo>
                  <a:pt x="3862" y="65"/>
                </a:lnTo>
                <a:lnTo>
                  <a:pt x="4017" y="100"/>
                </a:lnTo>
                <a:lnTo>
                  <a:pt x="4170" y="144"/>
                </a:lnTo>
                <a:lnTo>
                  <a:pt x="4319" y="195"/>
                </a:lnTo>
                <a:lnTo>
                  <a:pt x="4465" y="253"/>
                </a:lnTo>
                <a:lnTo>
                  <a:pt x="4607" y="317"/>
                </a:lnTo>
                <a:lnTo>
                  <a:pt x="4746" y="387"/>
                </a:lnTo>
                <a:lnTo>
                  <a:pt x="4880" y="465"/>
                </a:lnTo>
                <a:lnTo>
                  <a:pt x="5011" y="548"/>
                </a:lnTo>
                <a:lnTo>
                  <a:pt x="5137" y="638"/>
                </a:lnTo>
                <a:lnTo>
                  <a:pt x="5259" y="734"/>
                </a:lnTo>
                <a:lnTo>
                  <a:pt x="5375" y="835"/>
                </a:lnTo>
                <a:lnTo>
                  <a:pt x="5487" y="941"/>
                </a:lnTo>
                <a:lnTo>
                  <a:pt x="5593" y="1053"/>
                </a:lnTo>
                <a:lnTo>
                  <a:pt x="5694" y="1169"/>
                </a:lnTo>
                <a:lnTo>
                  <a:pt x="5790" y="1291"/>
                </a:lnTo>
                <a:lnTo>
                  <a:pt x="5880" y="1417"/>
                </a:lnTo>
                <a:lnTo>
                  <a:pt x="5963" y="1548"/>
                </a:lnTo>
                <a:lnTo>
                  <a:pt x="6041" y="1682"/>
                </a:lnTo>
                <a:lnTo>
                  <a:pt x="6111" y="1821"/>
                </a:lnTo>
                <a:lnTo>
                  <a:pt x="6175" y="1963"/>
                </a:lnTo>
                <a:lnTo>
                  <a:pt x="6233" y="2109"/>
                </a:lnTo>
                <a:lnTo>
                  <a:pt x="6284" y="2258"/>
                </a:lnTo>
                <a:lnTo>
                  <a:pt x="6328" y="2411"/>
                </a:lnTo>
                <a:lnTo>
                  <a:pt x="6363" y="2566"/>
                </a:lnTo>
                <a:lnTo>
                  <a:pt x="6391" y="2724"/>
                </a:lnTo>
                <a:lnTo>
                  <a:pt x="6412" y="2885"/>
                </a:lnTo>
                <a:lnTo>
                  <a:pt x="6425" y="3049"/>
                </a:lnTo>
                <a:lnTo>
                  <a:pt x="6428" y="3214"/>
                </a:lnTo>
                <a:lnTo>
                  <a:pt x="6425" y="3380"/>
                </a:lnTo>
                <a:lnTo>
                  <a:pt x="6412" y="3543"/>
                </a:lnTo>
                <a:lnTo>
                  <a:pt x="6391" y="3704"/>
                </a:lnTo>
                <a:lnTo>
                  <a:pt x="6363" y="3862"/>
                </a:lnTo>
                <a:lnTo>
                  <a:pt x="6328" y="4018"/>
                </a:lnTo>
                <a:lnTo>
                  <a:pt x="6284" y="4170"/>
                </a:lnTo>
                <a:lnTo>
                  <a:pt x="6233" y="4319"/>
                </a:lnTo>
                <a:lnTo>
                  <a:pt x="6175" y="4465"/>
                </a:lnTo>
                <a:lnTo>
                  <a:pt x="6111" y="4607"/>
                </a:lnTo>
                <a:lnTo>
                  <a:pt x="6041" y="4746"/>
                </a:lnTo>
                <a:lnTo>
                  <a:pt x="5963" y="4880"/>
                </a:lnTo>
                <a:lnTo>
                  <a:pt x="5880" y="5011"/>
                </a:lnTo>
                <a:lnTo>
                  <a:pt x="5790" y="5137"/>
                </a:lnTo>
                <a:lnTo>
                  <a:pt x="5694" y="5259"/>
                </a:lnTo>
                <a:lnTo>
                  <a:pt x="5593" y="5375"/>
                </a:lnTo>
                <a:lnTo>
                  <a:pt x="5487" y="5487"/>
                </a:lnTo>
                <a:lnTo>
                  <a:pt x="5375" y="5594"/>
                </a:lnTo>
                <a:lnTo>
                  <a:pt x="5259" y="5694"/>
                </a:lnTo>
                <a:lnTo>
                  <a:pt x="5137" y="5790"/>
                </a:lnTo>
                <a:lnTo>
                  <a:pt x="5011" y="5880"/>
                </a:lnTo>
                <a:lnTo>
                  <a:pt x="4880" y="5963"/>
                </a:lnTo>
                <a:lnTo>
                  <a:pt x="4746" y="6041"/>
                </a:lnTo>
                <a:lnTo>
                  <a:pt x="4607" y="6111"/>
                </a:lnTo>
                <a:lnTo>
                  <a:pt x="4465" y="6175"/>
                </a:lnTo>
                <a:lnTo>
                  <a:pt x="4319" y="6233"/>
                </a:lnTo>
                <a:lnTo>
                  <a:pt x="4170" y="6284"/>
                </a:lnTo>
                <a:lnTo>
                  <a:pt x="4017" y="6328"/>
                </a:lnTo>
                <a:lnTo>
                  <a:pt x="3862" y="6363"/>
                </a:lnTo>
                <a:lnTo>
                  <a:pt x="3704" y="6391"/>
                </a:lnTo>
                <a:lnTo>
                  <a:pt x="3543" y="6412"/>
                </a:lnTo>
                <a:lnTo>
                  <a:pt x="3379" y="6425"/>
                </a:lnTo>
                <a:lnTo>
                  <a:pt x="3214" y="6428"/>
                </a:lnTo>
                <a:lnTo>
                  <a:pt x="3048" y="6425"/>
                </a:lnTo>
                <a:lnTo>
                  <a:pt x="2885" y="6412"/>
                </a:lnTo>
                <a:lnTo>
                  <a:pt x="2724" y="6391"/>
                </a:lnTo>
                <a:lnTo>
                  <a:pt x="2566" y="6363"/>
                </a:lnTo>
                <a:lnTo>
                  <a:pt x="2410" y="6328"/>
                </a:lnTo>
                <a:lnTo>
                  <a:pt x="2258" y="6284"/>
                </a:lnTo>
                <a:lnTo>
                  <a:pt x="2109" y="6233"/>
                </a:lnTo>
                <a:lnTo>
                  <a:pt x="1963" y="6175"/>
                </a:lnTo>
                <a:lnTo>
                  <a:pt x="1821" y="6111"/>
                </a:lnTo>
                <a:lnTo>
                  <a:pt x="1682" y="6041"/>
                </a:lnTo>
                <a:lnTo>
                  <a:pt x="1548" y="5963"/>
                </a:lnTo>
                <a:lnTo>
                  <a:pt x="1417" y="5880"/>
                </a:lnTo>
                <a:lnTo>
                  <a:pt x="1291" y="5790"/>
                </a:lnTo>
                <a:lnTo>
                  <a:pt x="1169" y="5694"/>
                </a:lnTo>
                <a:lnTo>
                  <a:pt x="1053" y="5594"/>
                </a:lnTo>
                <a:lnTo>
                  <a:pt x="941" y="5487"/>
                </a:lnTo>
                <a:lnTo>
                  <a:pt x="834" y="5375"/>
                </a:lnTo>
                <a:lnTo>
                  <a:pt x="734" y="5259"/>
                </a:lnTo>
                <a:lnTo>
                  <a:pt x="638" y="5137"/>
                </a:lnTo>
                <a:lnTo>
                  <a:pt x="548" y="5011"/>
                </a:lnTo>
                <a:lnTo>
                  <a:pt x="465" y="4880"/>
                </a:lnTo>
                <a:lnTo>
                  <a:pt x="387" y="4746"/>
                </a:lnTo>
                <a:lnTo>
                  <a:pt x="317" y="4607"/>
                </a:lnTo>
                <a:lnTo>
                  <a:pt x="253" y="4465"/>
                </a:lnTo>
                <a:lnTo>
                  <a:pt x="195" y="4319"/>
                </a:lnTo>
                <a:lnTo>
                  <a:pt x="144" y="4170"/>
                </a:lnTo>
                <a:lnTo>
                  <a:pt x="100" y="4018"/>
                </a:lnTo>
                <a:lnTo>
                  <a:pt x="65" y="3862"/>
                </a:lnTo>
                <a:lnTo>
                  <a:pt x="37" y="3704"/>
                </a:lnTo>
                <a:lnTo>
                  <a:pt x="16" y="3543"/>
                </a:lnTo>
                <a:lnTo>
                  <a:pt x="3" y="3380"/>
                </a:lnTo>
                <a:lnTo>
                  <a:pt x="0" y="3214"/>
                </a:lnTo>
                <a:lnTo>
                  <a:pt x="3" y="3049"/>
                </a:lnTo>
                <a:lnTo>
                  <a:pt x="16" y="2885"/>
                </a:lnTo>
                <a:lnTo>
                  <a:pt x="37" y="2724"/>
                </a:lnTo>
                <a:lnTo>
                  <a:pt x="65" y="2566"/>
                </a:lnTo>
                <a:lnTo>
                  <a:pt x="100" y="2411"/>
                </a:lnTo>
                <a:lnTo>
                  <a:pt x="144" y="2258"/>
                </a:lnTo>
                <a:lnTo>
                  <a:pt x="195" y="2109"/>
                </a:lnTo>
                <a:lnTo>
                  <a:pt x="253" y="1963"/>
                </a:lnTo>
                <a:lnTo>
                  <a:pt x="317" y="1821"/>
                </a:lnTo>
                <a:lnTo>
                  <a:pt x="387" y="1682"/>
                </a:lnTo>
                <a:lnTo>
                  <a:pt x="465" y="1548"/>
                </a:lnTo>
                <a:lnTo>
                  <a:pt x="548" y="1417"/>
                </a:lnTo>
                <a:lnTo>
                  <a:pt x="638" y="1291"/>
                </a:lnTo>
                <a:lnTo>
                  <a:pt x="734" y="1169"/>
                </a:lnTo>
                <a:lnTo>
                  <a:pt x="834" y="1053"/>
                </a:lnTo>
                <a:lnTo>
                  <a:pt x="941" y="941"/>
                </a:lnTo>
                <a:lnTo>
                  <a:pt x="1053" y="835"/>
                </a:lnTo>
                <a:lnTo>
                  <a:pt x="1169" y="734"/>
                </a:lnTo>
                <a:lnTo>
                  <a:pt x="1291" y="638"/>
                </a:lnTo>
                <a:lnTo>
                  <a:pt x="1417" y="548"/>
                </a:lnTo>
                <a:lnTo>
                  <a:pt x="1548" y="465"/>
                </a:lnTo>
                <a:lnTo>
                  <a:pt x="1682" y="387"/>
                </a:lnTo>
                <a:lnTo>
                  <a:pt x="1821" y="317"/>
                </a:lnTo>
                <a:lnTo>
                  <a:pt x="1963" y="253"/>
                </a:lnTo>
                <a:lnTo>
                  <a:pt x="2109" y="195"/>
                </a:lnTo>
                <a:lnTo>
                  <a:pt x="2258" y="144"/>
                </a:lnTo>
                <a:lnTo>
                  <a:pt x="2410" y="100"/>
                </a:lnTo>
                <a:lnTo>
                  <a:pt x="2566" y="65"/>
                </a:lnTo>
                <a:lnTo>
                  <a:pt x="2724" y="37"/>
                </a:lnTo>
                <a:lnTo>
                  <a:pt x="2885" y="16"/>
                </a:lnTo>
                <a:lnTo>
                  <a:pt x="3048" y="3"/>
                </a:lnTo>
                <a:lnTo>
                  <a:pt x="3214"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pPr algn="ctr"/>
            <a:r>
              <a:rPr lang="fa-IR" dirty="0">
                <a:cs typeface="B Nazanin" panose="00000400000000000000" pitchFamily="2" charset="-78"/>
              </a:rPr>
              <a:t>اهداف برات الکترونیکی</a:t>
            </a:r>
            <a:endParaRPr lang="en-US" dirty="0">
              <a:cs typeface="B Nazanin" panose="00000400000000000000" pitchFamily="2" charset="-78"/>
            </a:endParaRPr>
          </a:p>
        </p:txBody>
      </p:sp>
      <p:sp>
        <p:nvSpPr>
          <p:cNvPr id="14" name="Rectangle 13">
            <a:extLst>
              <a:ext uri="{FF2B5EF4-FFF2-40B4-BE49-F238E27FC236}">
                <a16:creationId xmlns:a16="http://schemas.microsoft.com/office/drawing/2014/main" id="{40E80681-EFF4-4E8C-8313-6681BD32A4D6}"/>
              </a:ext>
            </a:extLst>
          </p:cNvPr>
          <p:cNvSpPr/>
          <p:nvPr/>
        </p:nvSpPr>
        <p:spPr>
          <a:xfrm>
            <a:off x="2263805" y="1394773"/>
            <a:ext cx="2332061" cy="523220"/>
          </a:xfrm>
          <a:prstGeom prst="rect">
            <a:avLst/>
          </a:prstGeom>
        </p:spPr>
        <p:txBody>
          <a:bodyPr wrap="square">
            <a:spAutoFit/>
          </a:bodyPr>
          <a:lstStyle/>
          <a:p>
            <a:pPr marL="285750" lvl="0" indent="-285750" algn="just" rtl="1">
              <a:buFont typeface="Arial" panose="020B0604020202020204" pitchFamily="34" charset="0"/>
              <a:buChar char="•"/>
            </a:pPr>
            <a:r>
              <a:rPr lang="fa-IR" sz="1400" b="1" dirty="0">
                <a:solidFill>
                  <a:schemeClr val="accent1">
                    <a:lumMod val="50000"/>
                  </a:schemeClr>
                </a:solidFill>
                <a:cs typeface="B Mitra" panose="00000400000000000000" pitchFamily="2" charset="-78"/>
              </a:rPr>
              <a:t>افزایش پایداری زنجیره تولید</a:t>
            </a:r>
            <a:endParaRPr lang="en-US" sz="1400" b="1" dirty="0">
              <a:solidFill>
                <a:schemeClr val="accent1">
                  <a:lumMod val="50000"/>
                </a:schemeClr>
              </a:solidFill>
              <a:cs typeface="B Mitra" panose="00000400000000000000" pitchFamily="2" charset="-78"/>
            </a:endParaRPr>
          </a:p>
          <a:p>
            <a:pPr lvl="0" algn="r"/>
            <a:endParaRPr lang="fa-IR" sz="1400" b="1" dirty="0">
              <a:solidFill>
                <a:schemeClr val="accent1">
                  <a:lumMod val="50000"/>
                </a:schemeClr>
              </a:solidFill>
              <a:cs typeface="B Mitra" panose="00000400000000000000" pitchFamily="2" charset="-78"/>
            </a:endParaRPr>
          </a:p>
        </p:txBody>
      </p:sp>
      <p:sp>
        <p:nvSpPr>
          <p:cNvPr id="15" name="Rectangle 14">
            <a:extLst>
              <a:ext uri="{FF2B5EF4-FFF2-40B4-BE49-F238E27FC236}">
                <a16:creationId xmlns:a16="http://schemas.microsoft.com/office/drawing/2014/main" id="{7ECD24AF-5DBE-4B60-BE61-3DEEB6202CFF}"/>
              </a:ext>
            </a:extLst>
          </p:cNvPr>
          <p:cNvSpPr/>
          <p:nvPr/>
        </p:nvSpPr>
        <p:spPr>
          <a:xfrm>
            <a:off x="-429388" y="5779108"/>
            <a:ext cx="3707523" cy="307777"/>
          </a:xfrm>
          <a:prstGeom prst="rect">
            <a:avLst/>
          </a:prstGeom>
        </p:spPr>
        <p:txBody>
          <a:bodyPr wrap="square">
            <a:spAutoFit/>
          </a:bodyPr>
          <a:lstStyle/>
          <a:p>
            <a:pPr marL="285750" lvl="0" indent="-285750" algn="just" rtl="1">
              <a:buFont typeface="Arial" panose="020B0604020202020204" pitchFamily="34" charset="0"/>
              <a:buChar char="•"/>
            </a:pPr>
            <a:r>
              <a:rPr lang="fa-IR" sz="1400" b="1" dirty="0">
                <a:solidFill>
                  <a:schemeClr val="accent2"/>
                </a:solidFill>
                <a:cs typeface="B Mitra" panose="00000400000000000000" pitchFamily="2" charset="-78"/>
              </a:rPr>
              <a:t>بهبود ارتباط بین اجزای زنجیره های تولید</a:t>
            </a:r>
            <a:endParaRPr lang="en-US" sz="1400" b="1" dirty="0">
              <a:solidFill>
                <a:schemeClr val="accent2"/>
              </a:solidFill>
              <a:cs typeface="B Mitra" panose="00000400000000000000" pitchFamily="2" charset="-78"/>
            </a:endParaRPr>
          </a:p>
        </p:txBody>
      </p:sp>
      <p:sp>
        <p:nvSpPr>
          <p:cNvPr id="17" name="Rectangle 16">
            <a:extLst>
              <a:ext uri="{FF2B5EF4-FFF2-40B4-BE49-F238E27FC236}">
                <a16:creationId xmlns:a16="http://schemas.microsoft.com/office/drawing/2014/main" id="{EEB0DD67-65DD-4CD6-AE4A-106964D2FC9D}"/>
              </a:ext>
            </a:extLst>
          </p:cNvPr>
          <p:cNvSpPr/>
          <p:nvPr/>
        </p:nvSpPr>
        <p:spPr>
          <a:xfrm>
            <a:off x="8111512" y="5380768"/>
            <a:ext cx="3117922" cy="369332"/>
          </a:xfrm>
          <a:prstGeom prst="rect">
            <a:avLst/>
          </a:prstGeom>
        </p:spPr>
        <p:txBody>
          <a:bodyPr wrap="square">
            <a:spAutoFit/>
          </a:bodyPr>
          <a:lstStyle/>
          <a:p>
            <a:pPr lvl="0" algn="just" rtl="1"/>
            <a:r>
              <a:rPr lang="fa-IR" b="1" dirty="0">
                <a:solidFill>
                  <a:schemeClr val="accent1">
                    <a:lumMod val="75000"/>
                  </a:schemeClr>
                </a:solidFill>
                <a:cs typeface="B Mitra" panose="00000400000000000000" pitchFamily="2" charset="-78"/>
              </a:rPr>
              <a:t>تامین نیاز نقدینیگ تولید کنندگان</a:t>
            </a:r>
          </a:p>
        </p:txBody>
      </p:sp>
      <p:sp>
        <p:nvSpPr>
          <p:cNvPr id="18" name="Rectangle 17">
            <a:extLst>
              <a:ext uri="{FF2B5EF4-FFF2-40B4-BE49-F238E27FC236}">
                <a16:creationId xmlns:a16="http://schemas.microsoft.com/office/drawing/2014/main" id="{6F698286-D441-49AC-8D52-47417315CBF6}"/>
              </a:ext>
            </a:extLst>
          </p:cNvPr>
          <p:cNvSpPr/>
          <p:nvPr/>
        </p:nvSpPr>
        <p:spPr>
          <a:xfrm>
            <a:off x="7083668" y="1825091"/>
            <a:ext cx="4145766" cy="584775"/>
          </a:xfrm>
          <a:prstGeom prst="rect">
            <a:avLst/>
          </a:prstGeom>
        </p:spPr>
        <p:txBody>
          <a:bodyPr wrap="square">
            <a:spAutoFit/>
          </a:bodyPr>
          <a:lstStyle/>
          <a:p>
            <a:pPr marL="285750" lvl="0" indent="-285750" algn="ctr" rtl="1">
              <a:buFont typeface="Arial" panose="020B0604020202020204" pitchFamily="34" charset="0"/>
              <a:buChar char="•"/>
            </a:pPr>
            <a:r>
              <a:rPr lang="fa-IR" sz="1600" b="1" dirty="0">
                <a:solidFill>
                  <a:schemeClr val="accent6">
                    <a:lumMod val="75000"/>
                  </a:schemeClr>
                </a:solidFill>
                <a:cs typeface="B Mitra" panose="00000400000000000000" pitchFamily="2" charset="-78"/>
              </a:rPr>
              <a:t>بهینه سازی سرمایه در گردش در کل زنجیره تولید</a:t>
            </a:r>
          </a:p>
          <a:p>
            <a:pPr marL="285750" lvl="0" indent="-285750" algn="ctr" rtl="1">
              <a:buFont typeface="Arial" panose="020B0604020202020204" pitchFamily="34" charset="0"/>
              <a:buChar char="•"/>
            </a:pPr>
            <a:endParaRPr lang="fa-IR" sz="1600" b="1" dirty="0">
              <a:solidFill>
                <a:schemeClr val="accent6">
                  <a:lumMod val="75000"/>
                </a:schemeClr>
              </a:solidFill>
              <a:cs typeface="B Mitra" panose="00000400000000000000" pitchFamily="2" charset="-78"/>
            </a:endParaRPr>
          </a:p>
        </p:txBody>
      </p:sp>
      <p:cxnSp>
        <p:nvCxnSpPr>
          <p:cNvPr id="19" name="Elbow Connector 46">
            <a:extLst>
              <a:ext uri="{FF2B5EF4-FFF2-40B4-BE49-F238E27FC236}">
                <a16:creationId xmlns:a16="http://schemas.microsoft.com/office/drawing/2014/main" id="{2139FFFE-F5E8-452A-91C6-04A98DBCEA71}"/>
              </a:ext>
            </a:extLst>
          </p:cNvPr>
          <p:cNvCxnSpPr>
            <a:cxnSpLocks/>
            <a:stCxn id="7" idx="4"/>
            <a:endCxn id="14" idx="2"/>
          </p:cNvCxnSpPr>
          <p:nvPr/>
        </p:nvCxnSpPr>
        <p:spPr bwMode="auto">
          <a:xfrm flipH="1" flipV="1">
            <a:off x="3429836" y="1917993"/>
            <a:ext cx="806057" cy="1735369"/>
          </a:xfrm>
          <a:prstGeom prst="bentConnector4">
            <a:avLst>
              <a:gd name="adj1" fmla="val -28360"/>
              <a:gd name="adj2" fmla="val 89386"/>
            </a:avLst>
          </a:prstGeom>
          <a:ln>
            <a:prstDash val="sysDash"/>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20" name="Elbow Connector 49">
            <a:extLst>
              <a:ext uri="{FF2B5EF4-FFF2-40B4-BE49-F238E27FC236}">
                <a16:creationId xmlns:a16="http://schemas.microsoft.com/office/drawing/2014/main" id="{11A2333E-EF25-43C8-9567-9D402F881ECB}"/>
              </a:ext>
            </a:extLst>
          </p:cNvPr>
          <p:cNvCxnSpPr>
            <a:cxnSpLocks/>
            <a:stCxn id="8" idx="11"/>
          </p:cNvCxnSpPr>
          <p:nvPr/>
        </p:nvCxnSpPr>
        <p:spPr bwMode="auto">
          <a:xfrm flipH="1">
            <a:off x="3157951" y="5639223"/>
            <a:ext cx="1910883" cy="293774"/>
          </a:xfrm>
          <a:prstGeom prst="bentConnector3">
            <a:avLst>
              <a:gd name="adj1" fmla="val 1434"/>
            </a:avLst>
          </a:prstGeom>
          <a:ln>
            <a:prstDash val="sysDash"/>
            <a:headEnd type="oval" w="med" len="med"/>
            <a:tailEnd type="oval" w="med" len="med"/>
          </a:ln>
        </p:spPr>
        <p:style>
          <a:lnRef idx="1">
            <a:schemeClr val="accent2"/>
          </a:lnRef>
          <a:fillRef idx="0">
            <a:schemeClr val="accent2"/>
          </a:fillRef>
          <a:effectRef idx="0">
            <a:schemeClr val="accent2"/>
          </a:effectRef>
          <a:fontRef idx="minor">
            <a:schemeClr val="tx1"/>
          </a:fontRef>
        </p:style>
      </p:cxnSp>
      <p:cxnSp>
        <p:nvCxnSpPr>
          <p:cNvPr id="21" name="Elbow Connector 52">
            <a:extLst>
              <a:ext uri="{FF2B5EF4-FFF2-40B4-BE49-F238E27FC236}">
                <a16:creationId xmlns:a16="http://schemas.microsoft.com/office/drawing/2014/main" id="{7DC435D2-3188-4AC6-B581-266DD664DD81}"/>
              </a:ext>
            </a:extLst>
          </p:cNvPr>
          <p:cNvCxnSpPr>
            <a:cxnSpLocks/>
          </p:cNvCxnSpPr>
          <p:nvPr/>
        </p:nvCxnSpPr>
        <p:spPr bwMode="auto">
          <a:xfrm rot="5400000">
            <a:off x="8260309" y="2013055"/>
            <a:ext cx="703194" cy="1807637"/>
          </a:xfrm>
          <a:prstGeom prst="bentConnector2">
            <a:avLst/>
          </a:prstGeom>
          <a:ln>
            <a:prstDash val="sysDash"/>
            <a:headEnd type="oval" w="med" len="med"/>
            <a:tailEnd type="oval" w="med" len="med"/>
          </a:ln>
        </p:spPr>
        <p:style>
          <a:lnRef idx="1">
            <a:schemeClr val="accent6"/>
          </a:lnRef>
          <a:fillRef idx="0">
            <a:schemeClr val="accent6"/>
          </a:fillRef>
          <a:effectRef idx="0">
            <a:schemeClr val="accent6"/>
          </a:effectRef>
          <a:fontRef idx="minor">
            <a:schemeClr val="tx1"/>
          </a:fontRef>
        </p:style>
      </p:cxnSp>
      <p:cxnSp>
        <p:nvCxnSpPr>
          <p:cNvPr id="22" name="Elbow Connector 56">
            <a:extLst>
              <a:ext uri="{FF2B5EF4-FFF2-40B4-BE49-F238E27FC236}">
                <a16:creationId xmlns:a16="http://schemas.microsoft.com/office/drawing/2014/main" id="{1EB26B82-5322-4A09-A330-287F0D07938A}"/>
              </a:ext>
            </a:extLst>
          </p:cNvPr>
          <p:cNvCxnSpPr/>
          <p:nvPr/>
        </p:nvCxnSpPr>
        <p:spPr bwMode="auto">
          <a:xfrm rot="10800000">
            <a:off x="7032104" y="5275032"/>
            <a:ext cx="1224136" cy="314208"/>
          </a:xfrm>
          <a:prstGeom prst="bentConnector3">
            <a:avLst>
              <a:gd name="adj1" fmla="val 50000"/>
            </a:avLst>
          </a:prstGeom>
          <a:ln>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16F6665-FFEB-40C9-8694-D77D4B9C187B}"/>
              </a:ext>
            </a:extLst>
          </p:cNvPr>
          <p:cNvSpPr/>
          <p:nvPr/>
        </p:nvSpPr>
        <p:spPr>
          <a:xfrm>
            <a:off x="405870" y="3550677"/>
            <a:ext cx="3707523" cy="492443"/>
          </a:xfrm>
          <a:prstGeom prst="rect">
            <a:avLst/>
          </a:prstGeom>
        </p:spPr>
        <p:txBody>
          <a:bodyPr wrap="square">
            <a:spAutoFit/>
          </a:bodyPr>
          <a:lstStyle/>
          <a:p>
            <a:pPr marL="285750" lvl="0" indent="-285750" algn="just" rtl="1">
              <a:buFont typeface="Arial" panose="020B0604020202020204" pitchFamily="34" charset="0"/>
              <a:buChar char="•"/>
            </a:pPr>
            <a:r>
              <a:rPr lang="fa-IR" sz="1200" b="1" dirty="0">
                <a:solidFill>
                  <a:schemeClr val="accent1">
                    <a:lumMod val="50000"/>
                  </a:schemeClr>
                </a:solidFill>
                <a:cs typeface="B Mitra" panose="00000400000000000000" pitchFamily="2" charset="-78"/>
              </a:rPr>
              <a:t>کاهش هزینه تمام شده محصول و افزایش سود شرکتها</a:t>
            </a:r>
            <a:endParaRPr lang="en-US" sz="1200" b="1" dirty="0">
              <a:solidFill>
                <a:schemeClr val="accent1">
                  <a:lumMod val="50000"/>
                </a:schemeClr>
              </a:solidFill>
              <a:cs typeface="B Mitra" panose="00000400000000000000" pitchFamily="2" charset="-78"/>
            </a:endParaRPr>
          </a:p>
          <a:p>
            <a:pPr lvl="0" algn="r"/>
            <a:endParaRPr lang="fa-IR" sz="1400" b="1" dirty="0">
              <a:solidFill>
                <a:schemeClr val="accent1">
                  <a:lumMod val="50000"/>
                </a:schemeClr>
              </a:solidFill>
              <a:cs typeface="B Mitra" panose="00000400000000000000" pitchFamily="2" charset="-78"/>
            </a:endParaRPr>
          </a:p>
        </p:txBody>
      </p:sp>
    </p:spTree>
    <p:extLst>
      <p:ext uri="{BB962C8B-B14F-4D97-AF65-F5344CB8AC3E}">
        <p14:creationId xmlns:p14="http://schemas.microsoft.com/office/powerpoint/2010/main" val="1266636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5816977"/>
          </a:xfrm>
          <a:prstGeom prst="rect">
            <a:avLst/>
          </a:prstGeom>
        </p:spPr>
        <p:txBody>
          <a:bodyPr wrap="square">
            <a:spAutoFit/>
          </a:bodyPr>
          <a:lstStyle/>
          <a:p>
            <a:pPr algn="ctr" rtl="1"/>
            <a:r>
              <a:rPr lang="fa-IR" sz="2800" u="sng" dirty="0">
                <a:effectLst>
                  <a:outerShdw blurRad="38100" dist="38100" dir="2700000" algn="tl">
                    <a:srgbClr val="000000">
                      <a:alpha val="43137"/>
                    </a:srgbClr>
                  </a:outerShdw>
                </a:effectLst>
                <a:cs typeface="B Koodak" panose="00000700000000000000" pitchFamily="2" charset="-78"/>
              </a:rPr>
              <a:t>مزیتهای استفاده از برات الکترونیکی سپامی</a:t>
            </a:r>
          </a:p>
          <a:p>
            <a:pPr algn="ctr" rtl="1"/>
            <a:endParaRPr lang="fa-IR" sz="1400" dirty="0">
              <a:effectLst>
                <a:outerShdw blurRad="38100" dist="38100" dir="2700000" algn="tl">
                  <a:srgbClr val="000000">
                    <a:alpha val="43137"/>
                  </a:srgbClr>
                </a:outerShdw>
              </a:effectLst>
              <a:cs typeface="B Koodak" panose="00000700000000000000" pitchFamily="2" charset="-78"/>
            </a:endParaRPr>
          </a:p>
          <a:p>
            <a:pPr algn="just" rtl="1"/>
            <a:r>
              <a:rPr lang="fa-IR" sz="2400" dirty="0">
                <a:effectLst>
                  <a:outerShdw blurRad="38100" dist="38100" dir="2700000" algn="tl">
                    <a:srgbClr val="000000">
                      <a:alpha val="43137"/>
                    </a:srgbClr>
                  </a:outerShdw>
                </a:effectLst>
                <a:cs typeface="B Koodak" panose="00000700000000000000" pitchFamily="2" charset="-78"/>
              </a:rPr>
              <a:t>در صورت نهادینه شدن برات الکترونیکی در تعاملات تجاری و هدایت کسب و کارها، این خدمات جدید به عنوان ابزاری در تامین مالی زنجیره تامین، ضمن تسهیل و تسریع در امور و افزایش امنیت و سرعت بالا، با مدیریت کردن تقاضای تسهیلات، نیاز به نقدینگی یا منابع بانکی را کاهش داده و در نتیجه در کاهش سرعت رشد پایه پولی کشور و رفع تورم موجود در اقتصاد، اثر بخشی مفیدی را خواهد داشت.</a:t>
            </a:r>
          </a:p>
          <a:p>
            <a:pPr algn="just" rtl="1"/>
            <a:endParaRPr lang="fa-IR" sz="2400" dirty="0">
              <a:effectLst>
                <a:outerShdw blurRad="38100" dist="38100" dir="2700000" algn="tl">
                  <a:srgbClr val="000000">
                    <a:alpha val="43137"/>
                  </a:srgbClr>
                </a:outerShdw>
              </a:effectLst>
              <a:cs typeface="B Koodak" panose="00000700000000000000" pitchFamily="2" charset="-78"/>
            </a:endParaRPr>
          </a:p>
          <a:p>
            <a:pPr algn="just" rtl="1"/>
            <a:r>
              <a:rPr lang="fa-IR" sz="2400" dirty="0">
                <a:effectLst>
                  <a:outerShdw blurRad="38100" dist="38100" dir="2700000" algn="tl">
                    <a:srgbClr val="000000">
                      <a:alpha val="43137"/>
                    </a:srgbClr>
                  </a:outerShdw>
                </a:effectLst>
                <a:cs typeface="B Koodak" panose="00000700000000000000" pitchFamily="2" charset="-78"/>
              </a:rPr>
              <a:t>بهره برداری و استفاده مستمر از برات الکترونیکی با هدایت نقدینگی بانکها به سمت بنگاه های تولیدی، کمک شایانی به افزایش تولید محصولات و خدمات بنگاه های تولیدی و اقتصادی و راه اندازی کسب و کارهای نوین و ایجاد اشتغال پایدار در کشور خواهد نمود</a:t>
            </a:r>
          </a:p>
          <a:p>
            <a:pPr algn="just" rtl="1"/>
            <a:endParaRPr lang="fa-IR" dirty="0">
              <a:effectLst>
                <a:outerShdw blurRad="38100" dist="38100" dir="2700000" algn="tl">
                  <a:srgbClr val="000000">
                    <a:alpha val="43137"/>
                  </a:srgbClr>
                </a:outerShdw>
              </a:effectLst>
              <a:cs typeface="B Koodak" panose="00000700000000000000" pitchFamily="2" charset="-78"/>
            </a:endParaRPr>
          </a:p>
          <a:p>
            <a:pPr algn="just" rtl="1"/>
            <a:endParaRPr lang="fa-IR" dirty="0">
              <a:effectLst>
                <a:outerShdw blurRad="38100" dist="38100" dir="2700000" algn="tl">
                  <a:srgbClr val="000000">
                    <a:alpha val="43137"/>
                  </a:srgbClr>
                </a:outerShdw>
              </a:effectLst>
              <a:cs typeface="B Koodak" panose="00000700000000000000" pitchFamily="2" charset="-78"/>
            </a:endParaRPr>
          </a:p>
          <a:p>
            <a:pPr algn="r" rtl="1"/>
            <a:endParaRPr lang="fa-IR"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1600" dirty="0">
              <a:effectLst>
                <a:outerShdw blurRad="38100" dist="38100" dir="2700000" algn="tl">
                  <a:srgbClr val="000000">
                    <a:alpha val="43137"/>
                  </a:srgbClr>
                </a:outerShdw>
              </a:effectLst>
              <a:cs typeface="B Koodak" panose="00000700000000000000" pitchFamily="2" charset="-78"/>
            </a:endParaRPr>
          </a:p>
          <a:p>
            <a:pPr algn="r" rtl="1"/>
            <a:endParaRPr lang="fa-IR" sz="2400" u="sng"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a:p>
            <a:pPr algn="r" rtl="1"/>
            <a:endParaRPr lang="fa-IR" sz="1400" dirty="0">
              <a:effectLst>
                <a:outerShdw blurRad="38100" dist="38100" dir="2700000" algn="tl">
                  <a:srgbClr val="000000">
                    <a:alpha val="43137"/>
                  </a:srgbClr>
                </a:outerShdw>
              </a:effectLst>
              <a:cs typeface="B Koodak" panose="00000700000000000000" pitchFamily="2" charset="-78"/>
            </a:endParaRPr>
          </a:p>
        </p:txBody>
      </p:sp>
    </p:spTree>
    <p:extLst>
      <p:ext uri="{BB962C8B-B14F-4D97-AF65-F5344CB8AC3E}">
        <p14:creationId xmlns:p14="http://schemas.microsoft.com/office/powerpoint/2010/main" val="2338939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5909310"/>
          </a:xfrm>
          <a:prstGeom prst="rect">
            <a:avLst/>
          </a:prstGeom>
        </p:spPr>
        <p:txBody>
          <a:bodyPr wrap="square">
            <a:spAutoFit/>
          </a:bodyPr>
          <a:lstStyle/>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عدم نیاز به پیش پرداخت نقدی در زمان صدور برات</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امکان تامین نقدینگی و تنزیل از طریق شبکه بانکی توسط دانده برات</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سرعت بالا در پردازش، صدور و انتقال آن به صورت آنی و برخط</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ساده سازی فرایندهای تجاری و مالی که موجب تسریع و تسهیل فرایندها می گردد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 استفاده از فناوریهای نوین و </a:t>
            </a: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امنیت بالا، جعل و دستکاری در برات بسیار سخت خواهد بود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 افزایش شفافیت در معاملات و کاهش پیچیدگی های قانونی، فرایندهای قانونی تسریع می گردد.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امکان انتشار برای بنگاه خریدار تا سقف 200 درصد فروش سال آخر بنگاه اقتصادی</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 حذف هزینه های ارسال فیزیکی برات، هزینه های صدور کاهش می یابد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برات الکترونیکی به آسانی در سیستم های دیجیتالی قابلیت ذخیره سازی را دارند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به دلی</a:t>
            </a: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ل ماهیت دیجیتالی بودن، موجب کاهش خطرات مفقود شدن یا سرقت را موجب می گردد</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امکان پیگیری به صورت بر خط و نظارت و پیگیری آسان</a:t>
            </a:r>
          </a:p>
          <a:p>
            <a:pPr marL="285750" marR="0" lvl="0" indent="-285750" algn="r" defTabSz="914400" rtl="1" eaLnBrk="1" fontAlgn="auto" latinLnBrk="0" hangingPunct="1">
              <a:lnSpc>
                <a:spcPct val="100000"/>
              </a:lnSpc>
              <a:spcBef>
                <a:spcPts val="0"/>
              </a:spcBef>
              <a:spcAft>
                <a:spcPts val="0"/>
              </a:spcAft>
              <a:buClrTx/>
              <a:buSzTx/>
              <a:buFont typeface="Wingdings" panose="05000000000000000000" pitchFamily="2" charset="2"/>
              <a:buChar char="ü"/>
              <a:tabLst/>
              <a:defRPr/>
            </a:pPr>
            <a:r>
              <a:rPr lang="fa-IR" sz="2000"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امکان انتقال به سایرین در زنجیره تولید بدون نیاز به اعتبارسنجی متقاضیان ( فقط اعتبارسنجی برات دهنده )</a:t>
            </a:r>
            <a:endParaRPr kumimoji="0" lang="fa-IR" sz="2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4" name="TextBox 3">
            <a:extLst>
              <a:ext uri="{FF2B5EF4-FFF2-40B4-BE49-F238E27FC236}">
                <a16:creationId xmlns:a16="http://schemas.microsoft.com/office/drawing/2014/main" id="{4CDC24CA-2F46-4DA0-BF14-A14756FF4A21}"/>
              </a:ext>
            </a:extLst>
          </p:cNvPr>
          <p:cNvSpPr txBox="1"/>
          <p:nvPr/>
        </p:nvSpPr>
        <p:spPr>
          <a:xfrm>
            <a:off x="6206532" y="695521"/>
            <a:ext cx="5444971"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برتری های مهم استفاده از برات الکترونیکی سپامی:</a:t>
            </a:r>
          </a:p>
        </p:txBody>
      </p:sp>
    </p:spTree>
    <p:extLst>
      <p:ext uri="{BB962C8B-B14F-4D97-AF65-F5344CB8AC3E}">
        <p14:creationId xmlns:p14="http://schemas.microsoft.com/office/powerpoint/2010/main" val="1869904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221599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5" name="Shape">
            <a:extLst>
              <a:ext uri="{FF2B5EF4-FFF2-40B4-BE49-F238E27FC236}">
                <a16:creationId xmlns:a16="http://schemas.microsoft.com/office/drawing/2014/main" id="{D8631353-993B-47AD-B3E6-637C9D895ABD}"/>
              </a:ext>
            </a:extLst>
          </p:cNvPr>
          <p:cNvSpPr/>
          <p:nvPr/>
        </p:nvSpPr>
        <p:spPr>
          <a:xfrm>
            <a:off x="6558055" y="1868367"/>
            <a:ext cx="1851284" cy="1864520"/>
          </a:xfrm>
          <a:custGeom>
            <a:avLst/>
            <a:gdLst/>
            <a:ahLst/>
            <a:cxnLst>
              <a:cxn ang="0">
                <a:pos x="wd2" y="hd2"/>
              </a:cxn>
              <a:cxn ang="5400000">
                <a:pos x="wd2" y="hd2"/>
              </a:cxn>
              <a:cxn ang="10800000">
                <a:pos x="wd2" y="hd2"/>
              </a:cxn>
              <a:cxn ang="16200000">
                <a:pos x="wd2" y="hd2"/>
              </a:cxn>
            </a:cxnLst>
            <a:rect l="0" t="0" r="r" b="b"/>
            <a:pathLst>
              <a:path w="20991" h="21600" extrusionOk="0">
                <a:moveTo>
                  <a:pt x="20991" y="7166"/>
                </a:moveTo>
                <a:cubicBezTo>
                  <a:pt x="20204" y="805"/>
                  <a:pt x="20204" y="805"/>
                  <a:pt x="20204" y="805"/>
                </a:cubicBezTo>
                <a:cubicBezTo>
                  <a:pt x="16563" y="327"/>
                  <a:pt x="16563" y="327"/>
                  <a:pt x="16563" y="327"/>
                </a:cubicBezTo>
                <a:cubicBezTo>
                  <a:pt x="16563" y="352"/>
                  <a:pt x="16563" y="352"/>
                  <a:pt x="16563" y="352"/>
                </a:cubicBezTo>
                <a:cubicBezTo>
                  <a:pt x="13930" y="0"/>
                  <a:pt x="13930" y="0"/>
                  <a:pt x="13930" y="0"/>
                </a:cubicBezTo>
                <a:cubicBezTo>
                  <a:pt x="10732" y="3269"/>
                  <a:pt x="10732" y="3269"/>
                  <a:pt x="10732" y="3269"/>
                </a:cubicBezTo>
                <a:cubicBezTo>
                  <a:pt x="12971" y="3571"/>
                  <a:pt x="12971" y="3571"/>
                  <a:pt x="12971" y="3571"/>
                </a:cubicBezTo>
                <a:cubicBezTo>
                  <a:pt x="8961" y="7695"/>
                  <a:pt x="-609" y="17476"/>
                  <a:pt x="31" y="16797"/>
                </a:cubicBezTo>
                <a:cubicBezTo>
                  <a:pt x="1679" y="18482"/>
                  <a:pt x="3303" y="20142"/>
                  <a:pt x="4729" y="21600"/>
                </a:cubicBezTo>
                <a:cubicBezTo>
                  <a:pt x="6107" y="20192"/>
                  <a:pt x="13930" y="12196"/>
                  <a:pt x="17547" y="8499"/>
                </a:cubicBezTo>
                <a:cubicBezTo>
                  <a:pt x="17793" y="10435"/>
                  <a:pt x="17793" y="10435"/>
                  <a:pt x="17793" y="10435"/>
                </a:cubicBezTo>
                <a:lnTo>
                  <a:pt x="20991" y="7166"/>
                </a:lnTo>
                <a:close/>
              </a:path>
            </a:pathLst>
          </a:custGeom>
          <a:gradFill flip="none" rotWithShape="1">
            <a:gsLst>
              <a:gs pos="0">
                <a:schemeClr val="accent2">
                  <a:lumMod val="75000"/>
                </a:schemeClr>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base">
              <a:spcBef>
                <a:spcPct val="0"/>
              </a:spcBef>
              <a:spcAft>
                <a:spcPct val="0"/>
              </a:spcAft>
            </a:pPr>
            <a:endParaRPr>
              <a:solidFill>
                <a:prstClr val="white"/>
              </a:solidFill>
              <a:latin typeface="Arial"/>
              <a:cs typeface="Arial"/>
            </a:endParaRPr>
          </a:p>
        </p:txBody>
      </p:sp>
      <p:sp>
        <p:nvSpPr>
          <p:cNvPr id="6" name="Shape">
            <a:extLst>
              <a:ext uri="{FF2B5EF4-FFF2-40B4-BE49-F238E27FC236}">
                <a16:creationId xmlns:a16="http://schemas.microsoft.com/office/drawing/2014/main" id="{B8629DBD-57D2-4AC4-8DBA-33F203F89151}"/>
              </a:ext>
            </a:extLst>
          </p:cNvPr>
          <p:cNvSpPr/>
          <p:nvPr/>
        </p:nvSpPr>
        <p:spPr>
          <a:xfrm>
            <a:off x="6264518" y="3456228"/>
            <a:ext cx="2144821" cy="2140745"/>
          </a:xfrm>
          <a:custGeom>
            <a:avLst/>
            <a:gdLst/>
            <a:ahLst/>
            <a:cxnLst>
              <a:cxn ang="0">
                <a:pos x="wd2" y="hd2"/>
              </a:cxn>
              <a:cxn ang="5400000">
                <a:pos x="wd2" y="hd2"/>
              </a:cxn>
              <a:cxn ang="10800000">
                <a:pos x="wd2" y="hd2"/>
              </a:cxn>
              <a:cxn ang="16200000">
                <a:pos x="wd2" y="hd2"/>
              </a:cxn>
            </a:cxnLst>
            <a:rect l="0" t="0" r="r" b="b"/>
            <a:pathLst>
              <a:path w="21205" h="21600" extrusionOk="0">
                <a:moveTo>
                  <a:pt x="21205" y="15335"/>
                </a:moveTo>
                <a:cubicBezTo>
                  <a:pt x="18417" y="12487"/>
                  <a:pt x="18417" y="12487"/>
                  <a:pt x="18417" y="12487"/>
                </a:cubicBezTo>
                <a:cubicBezTo>
                  <a:pt x="18159" y="14415"/>
                  <a:pt x="18159" y="14415"/>
                  <a:pt x="18159" y="14415"/>
                </a:cubicBezTo>
                <a:cubicBezTo>
                  <a:pt x="14727" y="10910"/>
                  <a:pt x="8206" y="4228"/>
                  <a:pt x="4067" y="0"/>
                </a:cubicBezTo>
                <a:cubicBezTo>
                  <a:pt x="2136" y="1950"/>
                  <a:pt x="527" y="3593"/>
                  <a:pt x="13" y="4140"/>
                </a:cubicBezTo>
                <a:cubicBezTo>
                  <a:pt x="-395" y="3724"/>
                  <a:pt x="9429" y="13801"/>
                  <a:pt x="14041" y="18533"/>
                </a:cubicBezTo>
                <a:cubicBezTo>
                  <a:pt x="12303" y="18752"/>
                  <a:pt x="12303" y="18752"/>
                  <a:pt x="12303" y="18752"/>
                </a:cubicBezTo>
                <a:cubicBezTo>
                  <a:pt x="15092" y="21600"/>
                  <a:pt x="15092" y="21600"/>
                  <a:pt x="15092" y="21600"/>
                </a:cubicBezTo>
                <a:cubicBezTo>
                  <a:pt x="20519" y="20899"/>
                  <a:pt x="20519" y="20899"/>
                  <a:pt x="20519" y="20899"/>
                </a:cubicBezTo>
                <a:cubicBezTo>
                  <a:pt x="20519" y="20899"/>
                  <a:pt x="20519" y="20899"/>
                  <a:pt x="20519" y="20899"/>
                </a:cubicBezTo>
                <a:cubicBezTo>
                  <a:pt x="20926" y="17657"/>
                  <a:pt x="20926" y="17657"/>
                  <a:pt x="20926" y="17657"/>
                </a:cubicBezTo>
                <a:cubicBezTo>
                  <a:pt x="20905" y="17657"/>
                  <a:pt x="20905" y="17657"/>
                  <a:pt x="20905" y="17657"/>
                </a:cubicBezTo>
                <a:lnTo>
                  <a:pt x="21205" y="15335"/>
                </a:lnTo>
                <a:close/>
              </a:path>
            </a:pathLst>
          </a:custGeom>
          <a:gradFill flip="none" rotWithShape="1">
            <a:gsLst>
              <a:gs pos="0">
                <a:schemeClr val="accent3">
                  <a:lumMod val="75000"/>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base">
              <a:spcBef>
                <a:spcPct val="0"/>
              </a:spcBef>
              <a:spcAft>
                <a:spcPct val="0"/>
              </a:spcAft>
            </a:pPr>
            <a:endParaRPr>
              <a:solidFill>
                <a:prstClr val="white"/>
              </a:solidFill>
              <a:latin typeface="Arial"/>
              <a:cs typeface="Arial"/>
            </a:endParaRPr>
          </a:p>
        </p:txBody>
      </p:sp>
      <p:sp>
        <p:nvSpPr>
          <p:cNvPr id="7" name="Shape">
            <a:extLst>
              <a:ext uri="{FF2B5EF4-FFF2-40B4-BE49-F238E27FC236}">
                <a16:creationId xmlns:a16="http://schemas.microsoft.com/office/drawing/2014/main" id="{9D96DD6B-70A9-46D5-B839-AA604E4172E8}"/>
              </a:ext>
            </a:extLst>
          </p:cNvPr>
          <p:cNvSpPr/>
          <p:nvPr/>
        </p:nvSpPr>
        <p:spPr>
          <a:xfrm>
            <a:off x="4231958" y="1340919"/>
            <a:ext cx="2326097" cy="2391968"/>
          </a:xfrm>
          <a:custGeom>
            <a:avLst/>
            <a:gdLst/>
            <a:ahLst/>
            <a:cxnLst>
              <a:cxn ang="0">
                <a:pos x="wd2" y="hd2"/>
              </a:cxn>
              <a:cxn ang="5400000">
                <a:pos x="wd2" y="hd2"/>
              </a:cxn>
              <a:cxn ang="10800000">
                <a:pos x="wd2" y="hd2"/>
              </a:cxn>
              <a:cxn ang="16200000">
                <a:pos x="wd2" y="hd2"/>
              </a:cxn>
            </a:cxnLst>
            <a:rect l="0" t="0" r="r" b="b"/>
            <a:pathLst>
              <a:path w="21367" h="21600" extrusionOk="0">
                <a:moveTo>
                  <a:pt x="20923" y="16994"/>
                </a:moveTo>
                <a:cubicBezTo>
                  <a:pt x="20365" y="16445"/>
                  <a:pt x="10103" y="6351"/>
                  <a:pt x="6476" y="2783"/>
                </a:cubicBezTo>
                <a:cubicBezTo>
                  <a:pt x="8269" y="2548"/>
                  <a:pt x="8269" y="2548"/>
                  <a:pt x="8269" y="2548"/>
                </a:cubicBezTo>
                <a:cubicBezTo>
                  <a:pt x="5679" y="0"/>
                  <a:pt x="5679" y="0"/>
                  <a:pt x="5679" y="0"/>
                </a:cubicBezTo>
                <a:cubicBezTo>
                  <a:pt x="618" y="627"/>
                  <a:pt x="618" y="627"/>
                  <a:pt x="618" y="627"/>
                </a:cubicBezTo>
                <a:cubicBezTo>
                  <a:pt x="618" y="647"/>
                  <a:pt x="618" y="647"/>
                  <a:pt x="618" y="647"/>
                </a:cubicBezTo>
                <a:cubicBezTo>
                  <a:pt x="239" y="3567"/>
                  <a:pt x="239" y="3567"/>
                  <a:pt x="239" y="3567"/>
                </a:cubicBezTo>
                <a:cubicBezTo>
                  <a:pt x="259" y="3548"/>
                  <a:pt x="259" y="3548"/>
                  <a:pt x="259" y="3548"/>
                </a:cubicBezTo>
                <a:cubicBezTo>
                  <a:pt x="0" y="5625"/>
                  <a:pt x="0" y="5625"/>
                  <a:pt x="0" y="5625"/>
                </a:cubicBezTo>
                <a:cubicBezTo>
                  <a:pt x="2590" y="8174"/>
                  <a:pt x="2590" y="8174"/>
                  <a:pt x="2590" y="8174"/>
                </a:cubicBezTo>
                <a:cubicBezTo>
                  <a:pt x="2790" y="6625"/>
                  <a:pt x="2790" y="6625"/>
                  <a:pt x="2790" y="6625"/>
                </a:cubicBezTo>
                <a:cubicBezTo>
                  <a:pt x="6496" y="10271"/>
                  <a:pt x="16579" y="20189"/>
                  <a:pt x="17117" y="20718"/>
                </a:cubicBezTo>
                <a:cubicBezTo>
                  <a:pt x="17754" y="21345"/>
                  <a:pt x="17575" y="21561"/>
                  <a:pt x="17535" y="21600"/>
                </a:cubicBezTo>
                <a:cubicBezTo>
                  <a:pt x="19667" y="19503"/>
                  <a:pt x="19667" y="19503"/>
                  <a:pt x="19667" y="19503"/>
                </a:cubicBezTo>
                <a:cubicBezTo>
                  <a:pt x="19667" y="19503"/>
                  <a:pt x="19667" y="19503"/>
                  <a:pt x="19667" y="19503"/>
                </a:cubicBezTo>
                <a:cubicBezTo>
                  <a:pt x="21301" y="17895"/>
                  <a:pt x="21301" y="17895"/>
                  <a:pt x="21301" y="17895"/>
                </a:cubicBezTo>
                <a:cubicBezTo>
                  <a:pt x="21301" y="17895"/>
                  <a:pt x="21600" y="17660"/>
                  <a:pt x="20923" y="16994"/>
                </a:cubicBezTo>
                <a:close/>
              </a:path>
            </a:pathLst>
          </a:custGeom>
          <a:gradFill flip="none" rotWithShape="1">
            <a:gsLst>
              <a:gs pos="0">
                <a:schemeClr val="accent1">
                  <a:lumMod val="75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base">
              <a:spcBef>
                <a:spcPct val="0"/>
              </a:spcBef>
              <a:spcAft>
                <a:spcPct val="0"/>
              </a:spcAft>
            </a:pPr>
            <a:endParaRPr>
              <a:solidFill>
                <a:prstClr val="white"/>
              </a:solidFill>
              <a:latin typeface="Arial"/>
              <a:cs typeface="Arial"/>
            </a:endParaRPr>
          </a:p>
        </p:txBody>
      </p:sp>
      <p:sp>
        <p:nvSpPr>
          <p:cNvPr id="8" name="Shape">
            <a:extLst>
              <a:ext uri="{FF2B5EF4-FFF2-40B4-BE49-F238E27FC236}">
                <a16:creationId xmlns:a16="http://schemas.microsoft.com/office/drawing/2014/main" id="{A6BE36E3-DCB2-4760-8184-6481D102BA3E}"/>
              </a:ext>
            </a:extLst>
          </p:cNvPr>
          <p:cNvSpPr/>
          <p:nvPr/>
        </p:nvSpPr>
        <p:spPr>
          <a:xfrm>
            <a:off x="4895162" y="3676670"/>
            <a:ext cx="1477568" cy="1443038"/>
          </a:xfrm>
          <a:custGeom>
            <a:avLst/>
            <a:gdLst/>
            <a:ahLst/>
            <a:cxnLst>
              <a:cxn ang="0">
                <a:pos x="wd2" y="hd2"/>
              </a:cxn>
              <a:cxn ang="5400000">
                <a:pos x="wd2" y="hd2"/>
              </a:cxn>
              <a:cxn ang="10800000">
                <a:pos x="wd2" y="hd2"/>
              </a:cxn>
              <a:cxn ang="16200000">
                <a:pos x="wd2" y="hd2"/>
              </a:cxn>
            </a:cxnLst>
            <a:rect l="0" t="0" r="r" b="b"/>
            <a:pathLst>
              <a:path w="21600" h="21600" extrusionOk="0">
                <a:moveTo>
                  <a:pt x="21093" y="5619"/>
                </a:moveTo>
                <a:cubicBezTo>
                  <a:pt x="20807" y="5327"/>
                  <a:pt x="18587" y="3053"/>
                  <a:pt x="15605" y="0"/>
                </a:cubicBezTo>
                <a:cubicBezTo>
                  <a:pt x="11450" y="4255"/>
                  <a:pt x="7137" y="8672"/>
                  <a:pt x="4504" y="11368"/>
                </a:cubicBezTo>
                <a:cubicBezTo>
                  <a:pt x="4123" y="8153"/>
                  <a:pt x="4123" y="8153"/>
                  <a:pt x="4123" y="8153"/>
                </a:cubicBezTo>
                <a:cubicBezTo>
                  <a:pt x="0" y="12375"/>
                  <a:pt x="0" y="12375"/>
                  <a:pt x="0" y="12375"/>
                </a:cubicBezTo>
                <a:cubicBezTo>
                  <a:pt x="983" y="20561"/>
                  <a:pt x="983" y="20561"/>
                  <a:pt x="983" y="20561"/>
                </a:cubicBezTo>
                <a:cubicBezTo>
                  <a:pt x="5709" y="21178"/>
                  <a:pt x="5709" y="21178"/>
                  <a:pt x="5709" y="21178"/>
                </a:cubicBezTo>
                <a:cubicBezTo>
                  <a:pt x="5709" y="21145"/>
                  <a:pt x="5709" y="21145"/>
                  <a:pt x="5709" y="21145"/>
                </a:cubicBezTo>
                <a:cubicBezTo>
                  <a:pt x="9071" y="21600"/>
                  <a:pt x="9071" y="21600"/>
                  <a:pt x="9071" y="21600"/>
                </a:cubicBezTo>
                <a:cubicBezTo>
                  <a:pt x="13163" y="17377"/>
                  <a:pt x="13163" y="17377"/>
                  <a:pt x="13163" y="17377"/>
                </a:cubicBezTo>
                <a:cubicBezTo>
                  <a:pt x="11006" y="17085"/>
                  <a:pt x="11006" y="17085"/>
                  <a:pt x="11006" y="17085"/>
                </a:cubicBezTo>
                <a:cubicBezTo>
                  <a:pt x="13670" y="14357"/>
                  <a:pt x="17699" y="10232"/>
                  <a:pt x="21600" y="6236"/>
                </a:cubicBezTo>
                <a:cubicBezTo>
                  <a:pt x="21505" y="6074"/>
                  <a:pt x="21346" y="5847"/>
                  <a:pt x="21093" y="5619"/>
                </a:cubicBezTo>
                <a:close/>
              </a:path>
            </a:pathLst>
          </a:custGeom>
          <a:gradFill flip="none" rotWithShape="1">
            <a:gsLst>
              <a:gs pos="0">
                <a:schemeClr val="accent4">
                  <a:lumMod val="75000"/>
                </a:schemeClr>
              </a:gs>
              <a:gs pos="100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fontAlgn="base">
              <a:spcBef>
                <a:spcPct val="0"/>
              </a:spcBef>
              <a:spcAft>
                <a:spcPct val="0"/>
              </a:spcAft>
            </a:pPr>
            <a:endParaRPr>
              <a:solidFill>
                <a:prstClr val="white"/>
              </a:solidFill>
              <a:latin typeface="Arial"/>
              <a:cs typeface="Arial"/>
            </a:endParaRPr>
          </a:p>
        </p:txBody>
      </p:sp>
      <p:sp>
        <p:nvSpPr>
          <p:cNvPr id="9" name="Rectangle 8">
            <a:extLst>
              <a:ext uri="{FF2B5EF4-FFF2-40B4-BE49-F238E27FC236}">
                <a16:creationId xmlns:a16="http://schemas.microsoft.com/office/drawing/2014/main" id="{BDC02C9A-9E21-47CB-BAA5-4B533F42F3CC}"/>
              </a:ext>
            </a:extLst>
          </p:cNvPr>
          <p:cNvSpPr/>
          <p:nvPr/>
        </p:nvSpPr>
        <p:spPr>
          <a:xfrm>
            <a:off x="8409339" y="1825869"/>
            <a:ext cx="3096344" cy="800219"/>
          </a:xfrm>
          <a:prstGeom prst="rect">
            <a:avLst/>
          </a:prstGeom>
        </p:spPr>
        <p:txBody>
          <a:bodyPr wrap="square">
            <a:spAutoFit/>
          </a:bodyPr>
          <a:lstStyle/>
          <a:p>
            <a:pPr algn="just" rtl="1" fontAlgn="base">
              <a:spcBef>
                <a:spcPct val="0"/>
              </a:spcBef>
              <a:spcAft>
                <a:spcPct val="0"/>
              </a:spcAft>
            </a:pPr>
            <a:r>
              <a:rPr lang="fa-IR"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هزینه :</a:t>
            </a:r>
          </a:p>
          <a:p>
            <a:pPr algn="just" rtl="1" fontAlgn="base">
              <a:spcBef>
                <a:spcPct val="0"/>
              </a:spcBef>
              <a:spcAft>
                <a:spcPct val="0"/>
              </a:spcAft>
            </a:pPr>
            <a:r>
              <a:rPr lang="fa-IR" sz="1400"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برات سنتی هزینه های چاپ و ارسال دارد که در برات الکترونیکی کاهش یافته است</a:t>
            </a:r>
            <a:endParaRPr lang="fa-IR" sz="1400" b="1" dirty="0">
              <a:ln w="0"/>
              <a:solidFill>
                <a:prstClr val="black"/>
              </a:solidFill>
              <a:effectLst>
                <a:outerShdw blurRad="38100" dist="19050" dir="2700000" algn="tl" rotWithShape="0">
                  <a:prstClr val="black">
                    <a:alpha val="40000"/>
                  </a:prstClr>
                </a:outerShdw>
              </a:effectLst>
              <a:latin typeface="Tahoma" pitchFamily="34" charset="0"/>
              <a:ea typeface="Times New Roman" pitchFamily="18" charset="0"/>
              <a:cs typeface="Arial" pitchFamily="34" charset="0"/>
            </a:endParaRPr>
          </a:p>
        </p:txBody>
      </p:sp>
      <p:sp>
        <p:nvSpPr>
          <p:cNvPr id="10" name="TextBox 9">
            <a:extLst>
              <a:ext uri="{FF2B5EF4-FFF2-40B4-BE49-F238E27FC236}">
                <a16:creationId xmlns:a16="http://schemas.microsoft.com/office/drawing/2014/main" id="{2AE83A2B-FFCC-4799-9560-608DF1AD5A37}"/>
              </a:ext>
            </a:extLst>
          </p:cNvPr>
          <p:cNvSpPr txBox="1"/>
          <p:nvPr/>
        </p:nvSpPr>
        <p:spPr>
          <a:xfrm>
            <a:off x="8219841" y="790519"/>
            <a:ext cx="3483449"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ویژگی های برات الکترونیکی در یک نگاه:</a:t>
            </a:r>
          </a:p>
        </p:txBody>
      </p:sp>
      <p:sp>
        <p:nvSpPr>
          <p:cNvPr id="12" name="Rectangle 11">
            <a:extLst>
              <a:ext uri="{FF2B5EF4-FFF2-40B4-BE49-F238E27FC236}">
                <a16:creationId xmlns:a16="http://schemas.microsoft.com/office/drawing/2014/main" id="{D75E167B-C310-4B79-BDD1-DC10E23115A5}"/>
              </a:ext>
            </a:extLst>
          </p:cNvPr>
          <p:cNvSpPr/>
          <p:nvPr/>
        </p:nvSpPr>
        <p:spPr>
          <a:xfrm>
            <a:off x="8671064" y="4732515"/>
            <a:ext cx="3096344" cy="1015663"/>
          </a:xfrm>
          <a:prstGeom prst="rect">
            <a:avLst/>
          </a:prstGeom>
        </p:spPr>
        <p:txBody>
          <a:bodyPr wrap="square">
            <a:spAutoFit/>
          </a:bodyPr>
          <a:lstStyle/>
          <a:p>
            <a:pPr algn="just" rtl="1" fontAlgn="base">
              <a:spcBef>
                <a:spcPct val="0"/>
              </a:spcBef>
              <a:spcAft>
                <a:spcPct val="0"/>
              </a:spcAft>
            </a:pPr>
            <a:r>
              <a:rPr lang="fa-IR"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زمان و دقت :</a:t>
            </a:r>
          </a:p>
          <a:p>
            <a:pPr algn="just" rtl="1" fontAlgn="base">
              <a:spcBef>
                <a:spcPct val="0"/>
              </a:spcBef>
              <a:spcAft>
                <a:spcPct val="0"/>
              </a:spcAft>
            </a:pPr>
            <a:r>
              <a:rPr lang="fa-IR" sz="1400"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برات سنتی زمان بر بوده و دقت پایین تری دارد در حالی که برات الکترونیک به صورت آنی و سریع و با دقت بالا صادر و منتقل می شود</a:t>
            </a:r>
            <a:endParaRPr lang="fa-IR" sz="1400" b="1" dirty="0">
              <a:ln w="0"/>
              <a:solidFill>
                <a:prstClr val="black"/>
              </a:solidFill>
              <a:effectLst>
                <a:outerShdw blurRad="38100" dist="19050" dir="2700000" algn="tl" rotWithShape="0">
                  <a:prstClr val="black">
                    <a:alpha val="40000"/>
                  </a:prstClr>
                </a:outerShdw>
              </a:effectLst>
              <a:latin typeface="Tahoma" pitchFamily="34" charset="0"/>
              <a:ea typeface="Times New Roman" pitchFamily="18" charset="0"/>
              <a:cs typeface="Arial" pitchFamily="34" charset="0"/>
            </a:endParaRPr>
          </a:p>
        </p:txBody>
      </p:sp>
      <p:sp>
        <p:nvSpPr>
          <p:cNvPr id="13" name="Rectangle 12">
            <a:extLst>
              <a:ext uri="{FF2B5EF4-FFF2-40B4-BE49-F238E27FC236}">
                <a16:creationId xmlns:a16="http://schemas.microsoft.com/office/drawing/2014/main" id="{1A797479-4081-4669-924E-E391839D9425}"/>
              </a:ext>
            </a:extLst>
          </p:cNvPr>
          <p:cNvSpPr/>
          <p:nvPr/>
        </p:nvSpPr>
        <p:spPr>
          <a:xfrm>
            <a:off x="1135614" y="1192645"/>
            <a:ext cx="3096344" cy="1446550"/>
          </a:xfrm>
          <a:prstGeom prst="rect">
            <a:avLst/>
          </a:prstGeom>
        </p:spPr>
        <p:txBody>
          <a:bodyPr wrap="square">
            <a:spAutoFit/>
          </a:bodyPr>
          <a:lstStyle/>
          <a:p>
            <a:pPr algn="just" rtl="1" fontAlgn="base">
              <a:spcBef>
                <a:spcPct val="0"/>
              </a:spcBef>
              <a:spcAft>
                <a:spcPct val="0"/>
              </a:spcAft>
            </a:pPr>
            <a:r>
              <a:rPr lang="fa-IR"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صدور و انتقال:</a:t>
            </a:r>
          </a:p>
          <a:p>
            <a:pPr algn="just" rtl="1" fontAlgn="base">
              <a:spcBef>
                <a:spcPct val="0"/>
              </a:spcBef>
              <a:spcAft>
                <a:spcPct val="0"/>
              </a:spcAft>
            </a:pPr>
            <a:r>
              <a:rPr lang="fa-IR" sz="1400"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برات سنتی به صورت فیزیکی و کاغذی صادر و منتقل می شود در حالی که برات الکترونیکی از طریق سامانه های بانکی صورت می گیرد که موجبات تسریع و تسهیل در امور صدور و انتقال را موجب می گردند.</a:t>
            </a:r>
            <a:endParaRPr lang="fa-IR" sz="1400" b="1" dirty="0">
              <a:ln w="0"/>
              <a:solidFill>
                <a:prstClr val="black"/>
              </a:solidFill>
              <a:effectLst>
                <a:outerShdw blurRad="38100" dist="19050" dir="2700000" algn="tl" rotWithShape="0">
                  <a:prstClr val="black">
                    <a:alpha val="40000"/>
                  </a:prstClr>
                </a:outerShdw>
              </a:effectLst>
              <a:latin typeface="Tahoma" pitchFamily="34" charset="0"/>
              <a:ea typeface="Times New Roman" pitchFamily="18" charset="0"/>
              <a:cs typeface="Arial" pitchFamily="34" charset="0"/>
            </a:endParaRPr>
          </a:p>
        </p:txBody>
      </p:sp>
      <p:sp>
        <p:nvSpPr>
          <p:cNvPr id="14" name="Rectangle 13">
            <a:extLst>
              <a:ext uri="{FF2B5EF4-FFF2-40B4-BE49-F238E27FC236}">
                <a16:creationId xmlns:a16="http://schemas.microsoft.com/office/drawing/2014/main" id="{F20D3C8F-901A-4844-863B-7B46BE289ED8}"/>
              </a:ext>
            </a:extLst>
          </p:cNvPr>
          <p:cNvSpPr/>
          <p:nvPr/>
        </p:nvSpPr>
        <p:spPr>
          <a:xfrm>
            <a:off x="1601211" y="3962737"/>
            <a:ext cx="3096344" cy="1015663"/>
          </a:xfrm>
          <a:prstGeom prst="rect">
            <a:avLst/>
          </a:prstGeom>
        </p:spPr>
        <p:txBody>
          <a:bodyPr wrap="square">
            <a:spAutoFit/>
          </a:bodyPr>
          <a:lstStyle/>
          <a:p>
            <a:pPr algn="just" rtl="1" fontAlgn="base">
              <a:spcBef>
                <a:spcPct val="0"/>
              </a:spcBef>
              <a:spcAft>
                <a:spcPct val="0"/>
              </a:spcAft>
            </a:pPr>
            <a:r>
              <a:rPr lang="fa-IR"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امنیت و اعتبار:</a:t>
            </a:r>
          </a:p>
          <a:p>
            <a:pPr algn="just" rtl="1" fontAlgn="base">
              <a:spcBef>
                <a:spcPct val="0"/>
              </a:spcBef>
              <a:spcAft>
                <a:spcPct val="0"/>
              </a:spcAft>
            </a:pPr>
            <a:r>
              <a:rPr lang="fa-IR" sz="1400" b="1" dirty="0">
                <a:ln w="0"/>
                <a:solidFill>
                  <a:srgbClr val="7598D9">
                    <a:lumMod val="75000"/>
                  </a:srgbClr>
                </a:solidFill>
                <a:effectLst>
                  <a:outerShdw blurRad="38100" dist="19050" dir="2700000" algn="tl" rotWithShape="0">
                    <a:prstClr val="black">
                      <a:alpha val="40000"/>
                    </a:prstClr>
                  </a:outerShdw>
                </a:effectLst>
                <a:latin typeface="Tahoma" pitchFamily="34" charset="0"/>
                <a:ea typeface="Times New Roman" pitchFamily="18" charset="0"/>
                <a:cs typeface="B Mitra" panose="00000400000000000000" pitchFamily="2" charset="-78"/>
              </a:rPr>
              <a:t>با توجه به اینکه برات الکترونیکی دارای امضای دیجیتال و رمزگذاری شده است ریسکهای ناشی از جعل اسناد را بسیار کمتر خواهد نمود.</a:t>
            </a:r>
            <a:endParaRPr lang="fa-IR" sz="1400" b="1" dirty="0">
              <a:ln w="0"/>
              <a:solidFill>
                <a:prstClr val="black"/>
              </a:solidFill>
              <a:effectLst>
                <a:outerShdw blurRad="38100" dist="19050" dir="2700000" algn="tl" rotWithShape="0">
                  <a:prstClr val="black">
                    <a:alpha val="40000"/>
                  </a:prstClr>
                </a:outerShdw>
              </a:effectLst>
              <a:latin typeface="Tahoma" pitchFamily="34" charset="0"/>
              <a:ea typeface="Times New Roman" pitchFamily="18" charset="0"/>
              <a:cs typeface="Arial" pitchFamily="34" charset="0"/>
            </a:endParaRPr>
          </a:p>
        </p:txBody>
      </p:sp>
    </p:spTree>
    <p:extLst>
      <p:ext uri="{BB962C8B-B14F-4D97-AF65-F5344CB8AC3E}">
        <p14:creationId xmlns:p14="http://schemas.microsoft.com/office/powerpoint/2010/main" val="3633211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221599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5" name="Rectangle: Rounded Corners 4">
            <a:extLst>
              <a:ext uri="{FF2B5EF4-FFF2-40B4-BE49-F238E27FC236}">
                <a16:creationId xmlns:a16="http://schemas.microsoft.com/office/drawing/2014/main" id="{9A17B486-3827-4184-9649-45D30847572E}"/>
              </a:ext>
            </a:extLst>
          </p:cNvPr>
          <p:cNvSpPr/>
          <p:nvPr/>
        </p:nvSpPr>
        <p:spPr>
          <a:xfrm>
            <a:off x="4862146" y="1868367"/>
            <a:ext cx="2576146" cy="7429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برات الکترونیکی سپامی</a:t>
            </a:r>
            <a:endParaRPr lang="en-US" dirty="0">
              <a:highlight>
                <a:srgbClr val="000000"/>
              </a:highlight>
              <a:cs typeface="B Nazanin" panose="00000400000000000000" pitchFamily="2" charset="-78"/>
            </a:endParaRPr>
          </a:p>
        </p:txBody>
      </p:sp>
      <p:sp>
        <p:nvSpPr>
          <p:cNvPr id="8" name="Rectangle: Rounded Corners 7">
            <a:extLst>
              <a:ext uri="{FF2B5EF4-FFF2-40B4-BE49-F238E27FC236}">
                <a16:creationId xmlns:a16="http://schemas.microsoft.com/office/drawing/2014/main" id="{DA50EF17-499A-443A-BECA-73DEAA144E7E}"/>
              </a:ext>
            </a:extLst>
          </p:cNvPr>
          <p:cNvSpPr/>
          <p:nvPr/>
        </p:nvSpPr>
        <p:spPr>
          <a:xfrm>
            <a:off x="8320453" y="3392367"/>
            <a:ext cx="2576146" cy="7429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ظهرنویسی و انتقال</a:t>
            </a:r>
            <a:endParaRPr lang="en-US" dirty="0">
              <a:highlight>
                <a:srgbClr val="000000"/>
              </a:highlight>
              <a:cs typeface="B Nazanin" panose="00000400000000000000" pitchFamily="2" charset="-78"/>
            </a:endParaRPr>
          </a:p>
        </p:txBody>
      </p:sp>
      <p:sp>
        <p:nvSpPr>
          <p:cNvPr id="9" name="Rectangle: Rounded Corners 8">
            <a:extLst>
              <a:ext uri="{FF2B5EF4-FFF2-40B4-BE49-F238E27FC236}">
                <a16:creationId xmlns:a16="http://schemas.microsoft.com/office/drawing/2014/main" id="{F65AB9BA-3A71-4C7F-B8D8-3D9D0755A0A0}"/>
              </a:ext>
            </a:extLst>
          </p:cNvPr>
          <p:cNvSpPr/>
          <p:nvPr/>
        </p:nvSpPr>
        <p:spPr>
          <a:xfrm>
            <a:off x="1040423" y="3392367"/>
            <a:ext cx="2576146" cy="7429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نگهداری تا سررسید</a:t>
            </a:r>
            <a:endParaRPr lang="en-US" dirty="0">
              <a:highlight>
                <a:srgbClr val="000000"/>
              </a:highlight>
              <a:cs typeface="B Nazanin" panose="00000400000000000000" pitchFamily="2" charset="-78"/>
            </a:endParaRPr>
          </a:p>
        </p:txBody>
      </p:sp>
      <p:sp>
        <p:nvSpPr>
          <p:cNvPr id="10" name="Rectangle: Rounded Corners 9">
            <a:extLst>
              <a:ext uri="{FF2B5EF4-FFF2-40B4-BE49-F238E27FC236}">
                <a16:creationId xmlns:a16="http://schemas.microsoft.com/office/drawing/2014/main" id="{64E1795A-CEE9-43B8-B4FA-B6C04961CCF4}"/>
              </a:ext>
            </a:extLst>
          </p:cNvPr>
          <p:cNvSpPr/>
          <p:nvPr/>
        </p:nvSpPr>
        <p:spPr>
          <a:xfrm>
            <a:off x="4736123" y="3392367"/>
            <a:ext cx="2576146" cy="7429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تنزیل با گذشت یک چهارم عمر یا دوبار انتقال</a:t>
            </a:r>
            <a:endParaRPr lang="en-US" dirty="0">
              <a:highlight>
                <a:srgbClr val="000000"/>
              </a:highlight>
              <a:cs typeface="B Nazanin" panose="00000400000000000000" pitchFamily="2" charset="-78"/>
            </a:endParaRPr>
          </a:p>
        </p:txBody>
      </p:sp>
      <p:sp>
        <p:nvSpPr>
          <p:cNvPr id="11" name="Rectangle: Rounded Corners 10">
            <a:extLst>
              <a:ext uri="{FF2B5EF4-FFF2-40B4-BE49-F238E27FC236}">
                <a16:creationId xmlns:a16="http://schemas.microsoft.com/office/drawing/2014/main" id="{A3DC2D37-49BA-4E36-A3FB-F6DEBBEF59E0}"/>
              </a:ext>
            </a:extLst>
          </p:cNvPr>
          <p:cNvSpPr/>
          <p:nvPr/>
        </p:nvSpPr>
        <p:spPr>
          <a:xfrm>
            <a:off x="4736123" y="5074226"/>
            <a:ext cx="2576146" cy="74294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تسویه اوراق در سررسید</a:t>
            </a:r>
            <a:endParaRPr lang="en-US" dirty="0">
              <a:highlight>
                <a:srgbClr val="000000"/>
              </a:highlight>
              <a:cs typeface="B Nazanin" panose="00000400000000000000" pitchFamily="2" charset="-78"/>
            </a:endParaRPr>
          </a:p>
        </p:txBody>
      </p:sp>
      <p:cxnSp>
        <p:nvCxnSpPr>
          <p:cNvPr id="12" name="Straight Arrow Connector 11">
            <a:extLst>
              <a:ext uri="{FF2B5EF4-FFF2-40B4-BE49-F238E27FC236}">
                <a16:creationId xmlns:a16="http://schemas.microsoft.com/office/drawing/2014/main" id="{C99F56D9-710B-4A9C-A9C5-6DD3407A3D54}"/>
              </a:ext>
            </a:extLst>
          </p:cNvPr>
          <p:cNvCxnSpPr/>
          <p:nvPr/>
        </p:nvCxnSpPr>
        <p:spPr>
          <a:xfrm>
            <a:off x="6197464" y="2630367"/>
            <a:ext cx="3411062" cy="63157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0448DEC8-A30B-4C3A-B8DA-76FE898134BA}"/>
              </a:ext>
            </a:extLst>
          </p:cNvPr>
          <p:cNvCxnSpPr/>
          <p:nvPr/>
        </p:nvCxnSpPr>
        <p:spPr>
          <a:xfrm>
            <a:off x="6206532" y="2607122"/>
            <a:ext cx="0" cy="66361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864B8813-19E4-48FD-A75C-218F13512BE6}"/>
              </a:ext>
            </a:extLst>
          </p:cNvPr>
          <p:cNvCxnSpPr/>
          <p:nvPr/>
        </p:nvCxnSpPr>
        <p:spPr>
          <a:xfrm flipH="1">
            <a:off x="2092569" y="2611315"/>
            <a:ext cx="4113963" cy="65063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8" name="Straight Arrow Connector 17">
            <a:extLst>
              <a:ext uri="{FF2B5EF4-FFF2-40B4-BE49-F238E27FC236}">
                <a16:creationId xmlns:a16="http://schemas.microsoft.com/office/drawing/2014/main" id="{26F27040-5227-42F8-B18C-54AA94D07441}"/>
              </a:ext>
            </a:extLst>
          </p:cNvPr>
          <p:cNvCxnSpPr/>
          <p:nvPr/>
        </p:nvCxnSpPr>
        <p:spPr>
          <a:xfrm flipH="1">
            <a:off x="6206532" y="4246686"/>
            <a:ext cx="3588099" cy="7765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CFD7C67D-EEB0-4C49-B079-3AB5B4CBFA10}"/>
              </a:ext>
            </a:extLst>
          </p:cNvPr>
          <p:cNvCxnSpPr/>
          <p:nvPr/>
        </p:nvCxnSpPr>
        <p:spPr>
          <a:xfrm>
            <a:off x="6150219" y="4200857"/>
            <a:ext cx="16583" cy="64550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3BD33881-0F34-4E51-85FA-C6C57629CC29}"/>
              </a:ext>
            </a:extLst>
          </p:cNvPr>
          <p:cNvCxnSpPr/>
          <p:nvPr/>
        </p:nvCxnSpPr>
        <p:spPr>
          <a:xfrm>
            <a:off x="2198077" y="4214779"/>
            <a:ext cx="3787392" cy="8084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26228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221599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4" name="TextBox 3">
            <a:extLst>
              <a:ext uri="{FF2B5EF4-FFF2-40B4-BE49-F238E27FC236}">
                <a16:creationId xmlns:a16="http://schemas.microsoft.com/office/drawing/2014/main" id="{4CDC24CA-2F46-4DA0-BF14-A14756FF4A21}"/>
              </a:ext>
            </a:extLst>
          </p:cNvPr>
          <p:cNvSpPr txBox="1"/>
          <p:nvPr/>
        </p:nvSpPr>
        <p:spPr>
          <a:xfrm>
            <a:off x="6206532" y="695521"/>
            <a:ext cx="5444971"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ارکان برات الکترونیکی سپامی:</a:t>
            </a:r>
          </a:p>
        </p:txBody>
      </p:sp>
      <p:sp>
        <p:nvSpPr>
          <p:cNvPr id="5" name="Rectangle: Rounded Corners 4">
            <a:extLst>
              <a:ext uri="{FF2B5EF4-FFF2-40B4-BE49-F238E27FC236}">
                <a16:creationId xmlns:a16="http://schemas.microsoft.com/office/drawing/2014/main" id="{6072F04C-8ABC-46E9-823E-D6C298CCAE91}"/>
              </a:ext>
            </a:extLst>
          </p:cNvPr>
          <p:cNvSpPr/>
          <p:nvPr/>
        </p:nvSpPr>
        <p:spPr>
          <a:xfrm>
            <a:off x="10462846" y="1868367"/>
            <a:ext cx="1240444"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برات دهنده</a:t>
            </a:r>
            <a:endParaRPr lang="en-US" dirty="0">
              <a:highlight>
                <a:srgbClr val="000000"/>
              </a:highlight>
              <a:cs typeface="B Nazanin" panose="00000400000000000000" pitchFamily="2" charset="-78"/>
            </a:endParaRPr>
          </a:p>
        </p:txBody>
      </p:sp>
      <p:sp>
        <p:nvSpPr>
          <p:cNvPr id="6" name="Rectangle: Rounded Corners 5">
            <a:extLst>
              <a:ext uri="{FF2B5EF4-FFF2-40B4-BE49-F238E27FC236}">
                <a16:creationId xmlns:a16="http://schemas.microsoft.com/office/drawing/2014/main" id="{A847F71E-B5AB-4E88-80E9-9159B98D0CF9}"/>
              </a:ext>
            </a:extLst>
          </p:cNvPr>
          <p:cNvSpPr/>
          <p:nvPr/>
        </p:nvSpPr>
        <p:spPr>
          <a:xfrm>
            <a:off x="488711" y="1868367"/>
            <a:ext cx="9837118"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solidFill>
                  <a:schemeClr val="tx1"/>
                </a:solidFill>
                <a:cs typeface="B Nazanin" panose="00000400000000000000" pitchFamily="2" charset="-78"/>
              </a:rPr>
              <a:t>بنگاه خریدار مواد اولیه و خدمات که طبق قانون تجارت نسبت به صدور برات الکترونیکی از طریق سامانه برات در وجه یا به حواله کرد دارنده برات اقدام می نماید. پرداخت مبلغ برات یک روز کاری قبل از سررسید به عهده برات دهنده می باشد</a:t>
            </a:r>
            <a:endParaRPr lang="en-US" dirty="0">
              <a:solidFill>
                <a:schemeClr val="tx1"/>
              </a:solidFill>
              <a:cs typeface="B Nazanin" panose="00000400000000000000" pitchFamily="2" charset="-78"/>
            </a:endParaRPr>
          </a:p>
        </p:txBody>
      </p:sp>
      <p:sp>
        <p:nvSpPr>
          <p:cNvPr id="7" name="Rectangle: Rounded Corners 6">
            <a:extLst>
              <a:ext uri="{FF2B5EF4-FFF2-40B4-BE49-F238E27FC236}">
                <a16:creationId xmlns:a16="http://schemas.microsoft.com/office/drawing/2014/main" id="{D2BEA18A-1E96-4A21-81BC-175E6E346C2D}"/>
              </a:ext>
            </a:extLst>
          </p:cNvPr>
          <p:cNvSpPr/>
          <p:nvPr/>
        </p:nvSpPr>
        <p:spPr>
          <a:xfrm>
            <a:off x="10462846" y="2521929"/>
            <a:ext cx="1240444"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برات گیر</a:t>
            </a:r>
            <a:endParaRPr lang="en-US" dirty="0">
              <a:highlight>
                <a:srgbClr val="000000"/>
              </a:highlight>
              <a:cs typeface="B Nazanin" panose="00000400000000000000" pitchFamily="2" charset="-78"/>
            </a:endParaRPr>
          </a:p>
        </p:txBody>
      </p:sp>
      <p:sp>
        <p:nvSpPr>
          <p:cNvPr id="8" name="Rectangle: Rounded Corners 7">
            <a:extLst>
              <a:ext uri="{FF2B5EF4-FFF2-40B4-BE49-F238E27FC236}">
                <a16:creationId xmlns:a16="http://schemas.microsoft.com/office/drawing/2014/main" id="{3E9A8069-74BB-4E48-B976-E951B6B616A7}"/>
              </a:ext>
            </a:extLst>
          </p:cNvPr>
          <p:cNvSpPr/>
          <p:nvPr/>
        </p:nvSpPr>
        <p:spPr>
          <a:xfrm>
            <a:off x="488711" y="2521929"/>
            <a:ext cx="9837118"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solidFill>
                  <a:schemeClr val="tx1"/>
                </a:solidFill>
                <a:cs typeface="B Nazanin" panose="00000400000000000000" pitchFamily="2" charset="-78"/>
              </a:rPr>
              <a:t>موسسه اعتباری که طبق قانون تجارت نسبت به قبولی برات الکترونیکی اقدام و آن را در سررسید در وجه دارنده برات تادیه می نماید.</a:t>
            </a:r>
            <a:endParaRPr lang="en-US" dirty="0">
              <a:solidFill>
                <a:schemeClr val="tx1"/>
              </a:solidFill>
              <a:cs typeface="B Nazanin" panose="00000400000000000000" pitchFamily="2" charset="-78"/>
            </a:endParaRPr>
          </a:p>
        </p:txBody>
      </p:sp>
      <p:sp>
        <p:nvSpPr>
          <p:cNvPr id="9" name="Rectangle: Rounded Corners 8">
            <a:extLst>
              <a:ext uri="{FF2B5EF4-FFF2-40B4-BE49-F238E27FC236}">
                <a16:creationId xmlns:a16="http://schemas.microsoft.com/office/drawing/2014/main" id="{D8DD8D50-B313-4DD3-A543-0C7E3C160DD4}"/>
              </a:ext>
            </a:extLst>
          </p:cNvPr>
          <p:cNvSpPr/>
          <p:nvPr/>
        </p:nvSpPr>
        <p:spPr>
          <a:xfrm>
            <a:off x="10462846" y="3175491"/>
            <a:ext cx="1240444"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highlight>
                  <a:srgbClr val="000000"/>
                </a:highlight>
                <a:cs typeface="B Nazanin" panose="00000400000000000000" pitchFamily="2" charset="-78"/>
              </a:rPr>
              <a:t>دارنده برات</a:t>
            </a:r>
            <a:endParaRPr lang="en-US" dirty="0">
              <a:highlight>
                <a:srgbClr val="000000"/>
              </a:highlight>
              <a:cs typeface="B Nazanin" panose="00000400000000000000" pitchFamily="2" charset="-78"/>
            </a:endParaRPr>
          </a:p>
        </p:txBody>
      </p:sp>
      <p:sp>
        <p:nvSpPr>
          <p:cNvPr id="10" name="Rectangle: Rounded Corners 9">
            <a:extLst>
              <a:ext uri="{FF2B5EF4-FFF2-40B4-BE49-F238E27FC236}">
                <a16:creationId xmlns:a16="http://schemas.microsoft.com/office/drawing/2014/main" id="{88853C95-BAC3-45B3-BB4B-E7CD12C262D5}"/>
              </a:ext>
            </a:extLst>
          </p:cNvPr>
          <p:cNvSpPr/>
          <p:nvPr/>
        </p:nvSpPr>
        <p:spPr>
          <a:xfrm>
            <a:off x="488710" y="3166696"/>
            <a:ext cx="9837118" cy="58468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dirty="0">
                <a:solidFill>
                  <a:schemeClr val="tx1"/>
                </a:solidFill>
                <a:cs typeface="B Nazanin" panose="00000400000000000000" pitchFamily="2" charset="-78"/>
              </a:rPr>
              <a:t>شخصی که طبق قانون تجارت کلیه حقوق برات الکترونیکی صادره، متعلق به ایشان می باشد و می تواند کلیه حقوق برات الکترونیکی را از طریق سامانه برات به شخص دیگری منتقل نماید.</a:t>
            </a:r>
            <a:endParaRPr lang="en-US" dirty="0">
              <a:solidFill>
                <a:schemeClr val="tx1"/>
              </a:solidFill>
              <a:cs typeface="B Nazanin" panose="00000400000000000000" pitchFamily="2" charset="-78"/>
            </a:endParaRPr>
          </a:p>
        </p:txBody>
      </p:sp>
      <p:sp>
        <p:nvSpPr>
          <p:cNvPr id="11" name="TextBox 10">
            <a:extLst>
              <a:ext uri="{FF2B5EF4-FFF2-40B4-BE49-F238E27FC236}">
                <a16:creationId xmlns:a16="http://schemas.microsoft.com/office/drawing/2014/main" id="{D48C1622-920E-4C7B-88D3-E26A429BFBD8}"/>
              </a:ext>
            </a:extLst>
          </p:cNvPr>
          <p:cNvSpPr txBox="1"/>
          <p:nvPr/>
        </p:nvSpPr>
        <p:spPr>
          <a:xfrm>
            <a:off x="6258319" y="4042602"/>
            <a:ext cx="5444971" cy="1015663"/>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pPr rtl="1"/>
            <a:r>
              <a:rPr lang="fa-IR" sz="1800" u="sng" dirty="0"/>
              <a:t>برات دهنده: </a:t>
            </a:r>
          </a:p>
          <a:p>
            <a:pPr marL="285750" indent="-285750" rtl="1">
              <a:buFont typeface="Arial" panose="020B0604020202020204" pitchFamily="34" charset="0"/>
              <a:buChar char="•"/>
            </a:pPr>
            <a:r>
              <a:rPr lang="fa-IR" sz="1400" u="sng" dirty="0"/>
              <a:t>خریدار مواد اولیه</a:t>
            </a:r>
          </a:p>
          <a:p>
            <a:pPr marL="285750" indent="-285750" rtl="1">
              <a:buFont typeface="Arial" panose="020B0604020202020204" pitchFamily="34" charset="0"/>
              <a:buChar char="•"/>
            </a:pPr>
            <a:r>
              <a:rPr lang="fa-IR" sz="1400" u="sng" dirty="0"/>
              <a:t>متقاضی صدور برات</a:t>
            </a:r>
          </a:p>
          <a:p>
            <a:pPr marL="285750" indent="-285750" rtl="1">
              <a:buFont typeface="Arial" panose="020B0604020202020204" pitchFamily="34" charset="0"/>
              <a:buChar char="•"/>
            </a:pPr>
            <a:r>
              <a:rPr lang="fa-IR" sz="1400" u="sng" dirty="0"/>
              <a:t>پرداخت وجه برات به موسسه اعتباری / بانک حداقل یک روز کاری قبل از سررسید</a:t>
            </a:r>
          </a:p>
        </p:txBody>
      </p:sp>
      <p:sp>
        <p:nvSpPr>
          <p:cNvPr id="12" name="TextBox 11">
            <a:extLst>
              <a:ext uri="{FF2B5EF4-FFF2-40B4-BE49-F238E27FC236}">
                <a16:creationId xmlns:a16="http://schemas.microsoft.com/office/drawing/2014/main" id="{3ACAD7E0-E57C-437F-AE8F-DCE97F00BC40}"/>
              </a:ext>
            </a:extLst>
          </p:cNvPr>
          <p:cNvSpPr txBox="1"/>
          <p:nvPr/>
        </p:nvSpPr>
        <p:spPr>
          <a:xfrm>
            <a:off x="519783" y="4796860"/>
            <a:ext cx="5576217" cy="1015663"/>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pPr rtl="1"/>
            <a:r>
              <a:rPr lang="fa-IR" sz="1800" u="sng" dirty="0"/>
              <a:t>دارنده برات: </a:t>
            </a:r>
          </a:p>
          <a:p>
            <a:pPr marL="285750" indent="-285750" rtl="1">
              <a:buFont typeface="Arial" panose="020B0604020202020204" pitchFamily="34" charset="0"/>
              <a:buChar char="•"/>
            </a:pPr>
            <a:r>
              <a:rPr lang="fa-IR" sz="1400" u="sng" dirty="0"/>
              <a:t>نگهداری تا سررسید</a:t>
            </a:r>
          </a:p>
          <a:p>
            <a:pPr marL="285750" indent="-285750" rtl="1">
              <a:buFont typeface="Arial" panose="020B0604020202020204" pitchFamily="34" charset="0"/>
              <a:buChar char="•"/>
            </a:pPr>
            <a:r>
              <a:rPr lang="fa-IR" sz="1400" u="sng" dirty="0"/>
              <a:t>انتقال به زنجیره در بانک برات گیر</a:t>
            </a:r>
          </a:p>
          <a:p>
            <a:pPr marL="285750" indent="-285750" rtl="1">
              <a:buFont typeface="Arial" panose="020B0604020202020204" pitchFamily="34" charset="0"/>
              <a:buChar char="•"/>
            </a:pPr>
            <a:r>
              <a:rPr lang="fa-IR" sz="1400" u="sng" dirty="0"/>
              <a:t>تنزیل توسط شبکه بانکی ( با گذشت یک چهارم عمر برات یا دوبار انتقال در زنجیره )</a:t>
            </a:r>
          </a:p>
        </p:txBody>
      </p:sp>
    </p:spTree>
    <p:extLst>
      <p:ext uri="{BB962C8B-B14F-4D97-AF65-F5344CB8AC3E}">
        <p14:creationId xmlns:p14="http://schemas.microsoft.com/office/powerpoint/2010/main" val="206221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221599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15" name="TextBox 14">
            <a:extLst>
              <a:ext uri="{FF2B5EF4-FFF2-40B4-BE49-F238E27FC236}">
                <a16:creationId xmlns:a16="http://schemas.microsoft.com/office/drawing/2014/main" id="{04A5BB68-4B9F-4B2D-A227-E0476F8EA127}"/>
              </a:ext>
            </a:extLst>
          </p:cNvPr>
          <p:cNvSpPr txBox="1"/>
          <p:nvPr/>
        </p:nvSpPr>
        <p:spPr>
          <a:xfrm>
            <a:off x="6206532" y="695521"/>
            <a:ext cx="5444971" cy="369332"/>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800" u="sng" dirty="0"/>
              <a:t>فرایند صدور برات الکترونیکی سپامی</a:t>
            </a:r>
          </a:p>
        </p:txBody>
      </p:sp>
      <p:sp>
        <p:nvSpPr>
          <p:cNvPr id="2" name="Speech Bubble: Rectangle 1">
            <a:extLst>
              <a:ext uri="{FF2B5EF4-FFF2-40B4-BE49-F238E27FC236}">
                <a16:creationId xmlns:a16="http://schemas.microsoft.com/office/drawing/2014/main" id="{D201FF3A-B065-4DE7-8722-D1F52511D04E}"/>
              </a:ext>
            </a:extLst>
          </p:cNvPr>
          <p:cNvSpPr/>
          <p:nvPr/>
        </p:nvSpPr>
        <p:spPr>
          <a:xfrm>
            <a:off x="4687079" y="1998543"/>
            <a:ext cx="2356339" cy="659423"/>
          </a:xfrm>
          <a:prstGeom prst="wedgeRect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b="1" dirty="0">
                <a:solidFill>
                  <a:schemeClr val="tx1"/>
                </a:solidFill>
                <a:cs typeface="B Nazanin" panose="00000400000000000000" pitchFamily="2" charset="-78"/>
              </a:rPr>
              <a:t>بانک مرکزی</a:t>
            </a:r>
            <a:endParaRPr lang="en-US" b="1" dirty="0">
              <a:solidFill>
                <a:schemeClr val="tx1"/>
              </a:solidFill>
              <a:cs typeface="B Nazanin" panose="00000400000000000000" pitchFamily="2" charset="-78"/>
            </a:endParaRPr>
          </a:p>
        </p:txBody>
      </p:sp>
      <p:sp>
        <p:nvSpPr>
          <p:cNvPr id="4" name="Rectangle: Rounded Corners 3">
            <a:extLst>
              <a:ext uri="{FF2B5EF4-FFF2-40B4-BE49-F238E27FC236}">
                <a16:creationId xmlns:a16="http://schemas.microsoft.com/office/drawing/2014/main" id="{C973C1AA-7A17-414A-9A8C-F80843D592F6}"/>
              </a:ext>
            </a:extLst>
          </p:cNvPr>
          <p:cNvSpPr/>
          <p:nvPr/>
        </p:nvSpPr>
        <p:spPr>
          <a:xfrm>
            <a:off x="1591408" y="2996527"/>
            <a:ext cx="8510954" cy="6594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fa-IR" sz="2400" b="1" dirty="0">
                <a:solidFill>
                  <a:schemeClr val="tx1"/>
                </a:solidFill>
                <a:cs typeface="B Nazanin" panose="00000400000000000000" pitchFamily="2" charset="-78"/>
              </a:rPr>
              <a:t>تعیین سقف قبولی برات برای هر بانک و کنترل آن توسط سپام ریالی</a:t>
            </a:r>
            <a:endParaRPr lang="en-US" sz="2400" b="1" dirty="0">
              <a:solidFill>
                <a:schemeClr val="tx1"/>
              </a:solidFill>
              <a:cs typeface="B Nazanin" panose="00000400000000000000" pitchFamily="2" charset="-78"/>
            </a:endParaRPr>
          </a:p>
        </p:txBody>
      </p:sp>
      <p:sp>
        <p:nvSpPr>
          <p:cNvPr id="6" name="Flowchart: Merge 5">
            <a:extLst>
              <a:ext uri="{FF2B5EF4-FFF2-40B4-BE49-F238E27FC236}">
                <a16:creationId xmlns:a16="http://schemas.microsoft.com/office/drawing/2014/main" id="{1D778E2A-AE36-412C-B320-C9B6002F7FF9}"/>
              </a:ext>
            </a:extLst>
          </p:cNvPr>
          <p:cNvSpPr/>
          <p:nvPr/>
        </p:nvSpPr>
        <p:spPr>
          <a:xfrm>
            <a:off x="4703691" y="3948460"/>
            <a:ext cx="2162908" cy="1045634"/>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solidFill>
                  <a:schemeClr val="tx1"/>
                </a:solidFill>
                <a:cs typeface="B Nazanin" panose="00000400000000000000" pitchFamily="2" charset="-78"/>
              </a:rPr>
              <a:t>بانک</a:t>
            </a:r>
          </a:p>
          <a:p>
            <a:pPr algn="ctr"/>
            <a:r>
              <a:rPr lang="fa-IR" b="1" dirty="0">
                <a:solidFill>
                  <a:schemeClr val="tx1"/>
                </a:solidFill>
                <a:cs typeface="B Nazanin" panose="00000400000000000000" pitchFamily="2" charset="-78"/>
              </a:rPr>
              <a:t>(برات گیر)</a:t>
            </a:r>
            <a:endParaRPr lang="en-US" b="1" dirty="0">
              <a:solidFill>
                <a:schemeClr val="tx1"/>
              </a:solidFill>
              <a:cs typeface="B Nazanin" panose="00000400000000000000" pitchFamily="2" charset="-78"/>
            </a:endParaRPr>
          </a:p>
        </p:txBody>
      </p:sp>
      <p:sp>
        <p:nvSpPr>
          <p:cNvPr id="7" name="Pentagon 6">
            <a:extLst>
              <a:ext uri="{FF2B5EF4-FFF2-40B4-BE49-F238E27FC236}">
                <a16:creationId xmlns:a16="http://schemas.microsoft.com/office/drawing/2014/main" id="{386BEF84-4E14-4A52-9B8C-D88A685DB237}"/>
              </a:ext>
            </a:extLst>
          </p:cNvPr>
          <p:cNvSpPr/>
          <p:nvPr/>
        </p:nvSpPr>
        <p:spPr>
          <a:xfrm>
            <a:off x="8416694" y="4858195"/>
            <a:ext cx="1685668" cy="1090247"/>
          </a:xfrm>
          <a:prstGeom prst="pentag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sz="1600" b="1" dirty="0">
                <a:solidFill>
                  <a:schemeClr val="tx1"/>
                </a:solidFill>
                <a:cs typeface="B Nazanin" panose="00000400000000000000" pitchFamily="2" charset="-78"/>
              </a:rPr>
              <a:t>قبول پرداخت در سررسید</a:t>
            </a:r>
            <a:endParaRPr lang="en-US" sz="1600" b="1" dirty="0">
              <a:solidFill>
                <a:schemeClr val="tx1"/>
              </a:solidFill>
              <a:cs typeface="B Nazanin" panose="00000400000000000000" pitchFamily="2" charset="-78"/>
            </a:endParaRPr>
          </a:p>
        </p:txBody>
      </p:sp>
      <p:sp>
        <p:nvSpPr>
          <p:cNvPr id="21" name="Pentagon 20">
            <a:extLst>
              <a:ext uri="{FF2B5EF4-FFF2-40B4-BE49-F238E27FC236}">
                <a16:creationId xmlns:a16="http://schemas.microsoft.com/office/drawing/2014/main" id="{2F8D5C7D-BCCE-4FBF-91CD-D9515E1A6849}"/>
              </a:ext>
            </a:extLst>
          </p:cNvPr>
          <p:cNvSpPr/>
          <p:nvPr/>
        </p:nvSpPr>
        <p:spPr>
          <a:xfrm>
            <a:off x="6840262" y="4858196"/>
            <a:ext cx="1329334" cy="1090247"/>
          </a:xfrm>
          <a:prstGeom prst="pentag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sz="2000" b="1" dirty="0">
                <a:solidFill>
                  <a:schemeClr val="tx1"/>
                </a:solidFill>
                <a:cs typeface="B Nazanin" panose="00000400000000000000" pitchFamily="2" charset="-78"/>
              </a:rPr>
              <a:t>تنزیل</a:t>
            </a:r>
            <a:endParaRPr lang="en-US" b="1" dirty="0">
              <a:solidFill>
                <a:schemeClr val="tx1"/>
              </a:solidFill>
              <a:cs typeface="B Nazanin" panose="00000400000000000000" pitchFamily="2" charset="-78"/>
            </a:endParaRPr>
          </a:p>
          <a:p>
            <a:pPr algn="ctr"/>
            <a:endParaRPr lang="en-US" dirty="0"/>
          </a:p>
        </p:txBody>
      </p:sp>
      <p:sp>
        <p:nvSpPr>
          <p:cNvPr id="23" name="Pentagon 22">
            <a:extLst>
              <a:ext uri="{FF2B5EF4-FFF2-40B4-BE49-F238E27FC236}">
                <a16:creationId xmlns:a16="http://schemas.microsoft.com/office/drawing/2014/main" id="{675892AF-E69C-457D-8CE7-57B656706D8C}"/>
              </a:ext>
            </a:extLst>
          </p:cNvPr>
          <p:cNvSpPr/>
          <p:nvPr/>
        </p:nvSpPr>
        <p:spPr>
          <a:xfrm>
            <a:off x="3358355" y="4870938"/>
            <a:ext cx="1329334" cy="1090247"/>
          </a:xfrm>
          <a:prstGeom prst="pentag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a-IR" sz="2000" b="1" dirty="0">
                <a:solidFill>
                  <a:schemeClr val="tx1"/>
                </a:solidFill>
                <a:cs typeface="B Nazanin" panose="00000400000000000000" pitchFamily="2" charset="-78"/>
              </a:rPr>
              <a:t>انتقال</a:t>
            </a:r>
            <a:endParaRPr lang="en-US" sz="2400" b="1" dirty="0">
              <a:solidFill>
                <a:schemeClr val="tx1"/>
              </a:solidFill>
              <a:cs typeface="B Nazanin" panose="00000400000000000000" pitchFamily="2" charset="-78"/>
            </a:endParaRPr>
          </a:p>
          <a:p>
            <a:pPr algn="ctr"/>
            <a:endParaRPr lang="en-US" dirty="0"/>
          </a:p>
        </p:txBody>
      </p:sp>
      <p:sp>
        <p:nvSpPr>
          <p:cNvPr id="24" name="Pentagon 23">
            <a:extLst>
              <a:ext uri="{FF2B5EF4-FFF2-40B4-BE49-F238E27FC236}">
                <a16:creationId xmlns:a16="http://schemas.microsoft.com/office/drawing/2014/main" id="{A3897964-8D9C-4FA4-9CDF-3A79A7B272B8}"/>
              </a:ext>
            </a:extLst>
          </p:cNvPr>
          <p:cNvSpPr/>
          <p:nvPr/>
        </p:nvSpPr>
        <p:spPr>
          <a:xfrm>
            <a:off x="1674086" y="4858197"/>
            <a:ext cx="1329334" cy="1090247"/>
          </a:xfrm>
          <a:prstGeom prst="pentagon">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r>
              <a:rPr lang="fa-IR" b="1" dirty="0">
                <a:solidFill>
                  <a:prstClr val="black"/>
                </a:solidFill>
                <a:cs typeface="B Nazanin" panose="00000400000000000000" pitchFamily="2" charset="-78"/>
              </a:rPr>
              <a:t>صدور</a:t>
            </a:r>
            <a:endParaRPr lang="en-US" b="1" dirty="0">
              <a:solidFill>
                <a:prstClr val="black"/>
              </a:solidFill>
              <a:cs typeface="B Nazanin" panose="00000400000000000000" pitchFamily="2" charset="-78"/>
            </a:endParaRPr>
          </a:p>
        </p:txBody>
      </p:sp>
      <p:cxnSp>
        <p:nvCxnSpPr>
          <p:cNvPr id="17" name="Straight Connector 16">
            <a:extLst>
              <a:ext uri="{FF2B5EF4-FFF2-40B4-BE49-F238E27FC236}">
                <a16:creationId xmlns:a16="http://schemas.microsoft.com/office/drawing/2014/main" id="{F3BE2A54-7DFE-42C9-A4A9-D87F2ABF12B8}"/>
              </a:ext>
            </a:extLst>
          </p:cNvPr>
          <p:cNvCxnSpPr/>
          <p:nvPr/>
        </p:nvCxnSpPr>
        <p:spPr>
          <a:xfrm>
            <a:off x="5354515" y="2776662"/>
            <a:ext cx="0" cy="196839"/>
          </a:xfrm>
          <a:prstGeom prst="line">
            <a:avLst/>
          </a:prstGeom>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50D5382B-9802-4FAF-9665-488C32A507AC}"/>
              </a:ext>
            </a:extLst>
          </p:cNvPr>
          <p:cNvCxnSpPr/>
          <p:nvPr/>
        </p:nvCxnSpPr>
        <p:spPr>
          <a:xfrm>
            <a:off x="5416062" y="3655950"/>
            <a:ext cx="0" cy="29251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52218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98" y="22667"/>
            <a:ext cx="12199621" cy="6853719"/>
          </a:xfrm>
          <a:prstGeom prst="rect">
            <a:avLst/>
          </a:prstGeom>
        </p:spPr>
      </p:pic>
      <p:sp>
        <p:nvSpPr>
          <p:cNvPr id="2" name="TextBox 1">
            <a:extLst>
              <a:ext uri="{FF2B5EF4-FFF2-40B4-BE49-F238E27FC236}">
                <a16:creationId xmlns:a16="http://schemas.microsoft.com/office/drawing/2014/main" id="{CA9A0962-1B4C-4331-81DF-E9AF8D06E8A6}"/>
              </a:ext>
            </a:extLst>
          </p:cNvPr>
          <p:cNvSpPr txBox="1"/>
          <p:nvPr/>
        </p:nvSpPr>
        <p:spPr>
          <a:xfrm>
            <a:off x="1214837" y="2464965"/>
            <a:ext cx="10086437" cy="584775"/>
          </a:xfrm>
          <a:prstGeom prst="rect">
            <a:avLst/>
          </a:prstGeom>
          <a:noFill/>
        </p:spPr>
        <p:txBody>
          <a:bodyPr wrap="square" rtlCol="0">
            <a:spAutoFit/>
          </a:bodyPr>
          <a:lstStyle/>
          <a:p>
            <a:pPr algn="ctr"/>
            <a:endParaRPr lang="fa-IR" sz="3200" b="1" dirty="0">
              <a:solidFill>
                <a:schemeClr val="accent2">
                  <a:lumMod val="50000"/>
                </a:schemeClr>
              </a:solidFill>
              <a:cs typeface="B Nazanin" panose="00000400000000000000" pitchFamily="2" charset="-78"/>
            </a:endParaRPr>
          </a:p>
        </p:txBody>
      </p:sp>
      <p:sp>
        <p:nvSpPr>
          <p:cNvPr id="7" name="Title 1">
            <a:extLst>
              <a:ext uri="{FF2B5EF4-FFF2-40B4-BE49-F238E27FC236}">
                <a16:creationId xmlns:a16="http://schemas.microsoft.com/office/drawing/2014/main" id="{0B242401-67B4-733B-0454-F406E7756F2C}"/>
              </a:ext>
            </a:extLst>
          </p:cNvPr>
          <p:cNvSpPr txBox="1">
            <a:spLocks/>
          </p:cNvSpPr>
          <p:nvPr/>
        </p:nvSpPr>
        <p:spPr>
          <a:xfrm>
            <a:off x="248575" y="2049296"/>
            <a:ext cx="10333608" cy="692021"/>
          </a:xfrm>
          <a:prstGeom prst="rect">
            <a:avLst/>
          </a:prstGeom>
          <a:solidFill>
            <a:schemeClr val="accent6">
              <a:lumMod val="20000"/>
              <a:lumOff val="80000"/>
              <a:alpha val="58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b="1" dirty="0">
                <a:solidFill>
                  <a:schemeClr val="accent1">
                    <a:lumMod val="75000"/>
                  </a:schemeClr>
                </a:solidFill>
                <a:effectLst>
                  <a:outerShdw blurRad="38100" dist="38100" dir="2700000" algn="tl">
                    <a:srgbClr val="000000">
                      <a:alpha val="43137"/>
                    </a:srgbClr>
                  </a:outerShdw>
                </a:effectLst>
                <a:cs typeface="B Nazanin" panose="00000400000000000000" pitchFamily="2" charset="-78"/>
              </a:rPr>
              <a:t>الزامات، دستورالعمل ها و مقررات مربوطه</a:t>
            </a:r>
          </a:p>
        </p:txBody>
      </p:sp>
      <p:grpSp>
        <p:nvGrpSpPr>
          <p:cNvPr id="8" name="그룹 84">
            <a:extLst>
              <a:ext uri="{FF2B5EF4-FFF2-40B4-BE49-F238E27FC236}">
                <a16:creationId xmlns:a16="http://schemas.microsoft.com/office/drawing/2014/main" id="{0555530B-7717-4649-679E-47CF3C75AAA4}"/>
              </a:ext>
            </a:extLst>
          </p:cNvPr>
          <p:cNvGrpSpPr/>
          <p:nvPr/>
        </p:nvGrpSpPr>
        <p:grpSpPr>
          <a:xfrm>
            <a:off x="6628661" y="3050190"/>
            <a:ext cx="4541810" cy="2276441"/>
            <a:chOff x="4602190" y="2599711"/>
            <a:chExt cx="4541810" cy="2276441"/>
          </a:xfrm>
        </p:grpSpPr>
        <p:sp>
          <p:nvSpPr>
            <p:cNvPr id="9" name="Freeform 113">
              <a:extLst>
                <a:ext uri="{FF2B5EF4-FFF2-40B4-BE49-F238E27FC236}">
                  <a16:creationId xmlns:a16="http://schemas.microsoft.com/office/drawing/2014/main" id="{A9107039-8568-6017-4893-93E53705FE13}"/>
                </a:ext>
              </a:extLst>
            </p:cNvPr>
            <p:cNvSpPr>
              <a:spLocks/>
            </p:cNvSpPr>
            <p:nvPr/>
          </p:nvSpPr>
          <p:spPr bwMode="auto">
            <a:xfrm flipH="1">
              <a:off x="4602190" y="3177963"/>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tx2">
                <a:lumMod val="60000"/>
                <a:lumOff val="4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115">
              <a:extLst>
                <a:ext uri="{FF2B5EF4-FFF2-40B4-BE49-F238E27FC236}">
                  <a16:creationId xmlns:a16="http://schemas.microsoft.com/office/drawing/2014/main" id="{8F6B56EF-7EB1-7ADA-362D-7121238BC913}"/>
                </a:ext>
              </a:extLst>
            </p:cNvPr>
            <p:cNvSpPr>
              <a:spLocks/>
            </p:cNvSpPr>
            <p:nvPr/>
          </p:nvSpPr>
          <p:spPr bwMode="auto">
            <a:xfrm flipH="1">
              <a:off x="5276439" y="2599712"/>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119">
              <a:extLst>
                <a:ext uri="{FF2B5EF4-FFF2-40B4-BE49-F238E27FC236}">
                  <a16:creationId xmlns:a16="http://schemas.microsoft.com/office/drawing/2014/main" id="{E4F76DDC-2DD4-BBA9-5BFD-5B3C5788D920}"/>
                </a:ext>
              </a:extLst>
            </p:cNvPr>
            <p:cNvSpPr>
              <a:spLocks/>
            </p:cNvSpPr>
            <p:nvPr/>
          </p:nvSpPr>
          <p:spPr bwMode="auto">
            <a:xfrm flipH="1">
              <a:off x="6444161" y="3770179"/>
              <a:ext cx="1105973" cy="1105973"/>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accent5">
                <a:lumMod val="40000"/>
                <a:lumOff val="6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102">
              <a:extLst>
                <a:ext uri="{FF2B5EF4-FFF2-40B4-BE49-F238E27FC236}">
                  <a16:creationId xmlns:a16="http://schemas.microsoft.com/office/drawing/2014/main" id="{60D021A2-C051-12A4-69C5-663E9AC15DFA}"/>
                </a:ext>
              </a:extLst>
            </p:cNvPr>
            <p:cNvSpPr>
              <a:spLocks/>
            </p:cNvSpPr>
            <p:nvPr/>
          </p:nvSpPr>
          <p:spPr bwMode="auto">
            <a:xfrm flipH="1">
              <a:off x="7081093" y="2599711"/>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13">
              <a:extLst>
                <a:ext uri="{FF2B5EF4-FFF2-40B4-BE49-F238E27FC236}">
                  <a16:creationId xmlns:a16="http://schemas.microsoft.com/office/drawing/2014/main" id="{A0FE6FD3-6131-B582-D16E-E529EBE49286}"/>
                </a:ext>
              </a:extLst>
            </p:cNvPr>
            <p:cNvSpPr>
              <a:spLocks/>
            </p:cNvSpPr>
            <p:nvPr/>
          </p:nvSpPr>
          <p:spPr bwMode="auto">
            <a:xfrm flipH="1">
              <a:off x="6444161" y="2599712"/>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4" name="그룹 70">
            <a:extLst>
              <a:ext uri="{FF2B5EF4-FFF2-40B4-BE49-F238E27FC236}">
                <a16:creationId xmlns:a16="http://schemas.microsoft.com/office/drawing/2014/main" id="{BB64E630-4A3C-3481-DAF0-4A819D30928A}"/>
              </a:ext>
            </a:extLst>
          </p:cNvPr>
          <p:cNvGrpSpPr/>
          <p:nvPr/>
        </p:nvGrpSpPr>
        <p:grpSpPr>
          <a:xfrm>
            <a:off x="563342" y="3718391"/>
            <a:ext cx="2698467" cy="2277203"/>
            <a:chOff x="1" y="3764651"/>
            <a:chExt cx="2698467" cy="2277203"/>
          </a:xfrm>
        </p:grpSpPr>
        <p:sp>
          <p:nvSpPr>
            <p:cNvPr id="15" name="Freeform 115">
              <a:extLst>
                <a:ext uri="{FF2B5EF4-FFF2-40B4-BE49-F238E27FC236}">
                  <a16:creationId xmlns:a16="http://schemas.microsoft.com/office/drawing/2014/main" id="{9B9F7C7C-CF74-AF06-B4D2-FD2D260077D3}"/>
                </a:ext>
              </a:extLst>
            </p:cNvPr>
            <p:cNvSpPr>
              <a:spLocks/>
            </p:cNvSpPr>
            <p:nvPr/>
          </p:nvSpPr>
          <p:spPr bwMode="auto">
            <a:xfrm flipH="1">
              <a:off x="1592495" y="3764651"/>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117">
              <a:extLst>
                <a:ext uri="{FF2B5EF4-FFF2-40B4-BE49-F238E27FC236}">
                  <a16:creationId xmlns:a16="http://schemas.microsoft.com/office/drawing/2014/main" id="{17E54258-9FDB-5A7F-D03F-43F808F4E103}"/>
                </a:ext>
              </a:extLst>
            </p:cNvPr>
            <p:cNvSpPr>
              <a:spLocks/>
            </p:cNvSpPr>
            <p:nvPr/>
          </p:nvSpPr>
          <p:spPr bwMode="auto">
            <a:xfrm flipH="1">
              <a:off x="1592495" y="4933746"/>
              <a:ext cx="1105973" cy="1107346"/>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102">
              <a:extLst>
                <a:ext uri="{FF2B5EF4-FFF2-40B4-BE49-F238E27FC236}">
                  <a16:creationId xmlns:a16="http://schemas.microsoft.com/office/drawing/2014/main" id="{AD7A9F49-1AD7-15BC-B77E-62BB3A30096A}"/>
                </a:ext>
              </a:extLst>
            </p:cNvPr>
            <p:cNvSpPr>
              <a:spLocks/>
            </p:cNvSpPr>
            <p:nvPr/>
          </p:nvSpPr>
          <p:spPr bwMode="auto">
            <a:xfrm>
              <a:off x="1" y="4929389"/>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8" name="그룹 79">
            <a:extLst>
              <a:ext uri="{FF2B5EF4-FFF2-40B4-BE49-F238E27FC236}">
                <a16:creationId xmlns:a16="http://schemas.microsoft.com/office/drawing/2014/main" id="{C671C6A0-F5CC-8B4E-F0BC-E82E72C91794}"/>
              </a:ext>
            </a:extLst>
          </p:cNvPr>
          <p:cNvGrpSpPr/>
          <p:nvPr/>
        </p:nvGrpSpPr>
        <p:grpSpPr>
          <a:xfrm>
            <a:off x="5256508" y="3316184"/>
            <a:ext cx="2275068" cy="2276442"/>
            <a:chOff x="3434467" y="3177962"/>
            <a:chExt cx="2275068" cy="2276442"/>
          </a:xfrm>
        </p:grpSpPr>
        <p:pic>
          <p:nvPicPr>
            <p:cNvPr id="19" name="그림 24">
              <a:extLst>
                <a:ext uri="{FF2B5EF4-FFF2-40B4-BE49-F238E27FC236}">
                  <a16:creationId xmlns:a16="http://schemas.microsoft.com/office/drawing/2014/main" id="{2D3ECE55-3F6E-8D10-CA9B-3DC65F89F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3969426" y="4099196"/>
              <a:ext cx="341908" cy="947742"/>
            </a:xfrm>
            <a:prstGeom prst="rect">
              <a:avLst/>
            </a:prstGeom>
          </p:spPr>
        </p:pic>
        <p:pic>
          <p:nvPicPr>
            <p:cNvPr id="20" name="그림 26">
              <a:extLst>
                <a:ext uri="{FF2B5EF4-FFF2-40B4-BE49-F238E27FC236}">
                  <a16:creationId xmlns:a16="http://schemas.microsoft.com/office/drawing/2014/main" id="{B36F856C-8307-C377-F287-AC488972C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3935834" y="3643450"/>
              <a:ext cx="388116" cy="947741"/>
            </a:xfrm>
            <a:prstGeom prst="rect">
              <a:avLst/>
            </a:prstGeom>
          </p:spPr>
        </p:pic>
        <p:grpSp>
          <p:nvGrpSpPr>
            <p:cNvPr id="21" name="그룹 78">
              <a:extLst>
                <a:ext uri="{FF2B5EF4-FFF2-40B4-BE49-F238E27FC236}">
                  <a16:creationId xmlns:a16="http://schemas.microsoft.com/office/drawing/2014/main" id="{93CBFC1F-C7A0-9B46-74EF-28DC138FB623}"/>
                </a:ext>
              </a:extLst>
            </p:cNvPr>
            <p:cNvGrpSpPr/>
            <p:nvPr/>
          </p:nvGrpSpPr>
          <p:grpSpPr>
            <a:xfrm>
              <a:off x="3434467" y="3177962"/>
              <a:ext cx="2275068" cy="2276442"/>
              <a:chOff x="3434467" y="3177962"/>
              <a:chExt cx="2275068" cy="2276442"/>
            </a:xfrm>
          </p:grpSpPr>
          <p:sp>
            <p:nvSpPr>
              <p:cNvPr id="22" name="Freeform 114">
                <a:extLst>
                  <a:ext uri="{FF2B5EF4-FFF2-40B4-BE49-F238E27FC236}">
                    <a16:creationId xmlns:a16="http://schemas.microsoft.com/office/drawing/2014/main" id="{8B2E14AE-F33A-D701-B594-765250FBF0C4}"/>
                  </a:ext>
                </a:extLst>
              </p:cNvPr>
              <p:cNvSpPr>
                <a:spLocks/>
              </p:cNvSpPr>
              <p:nvPr/>
            </p:nvSpPr>
            <p:spPr bwMode="auto">
              <a:xfrm flipH="1">
                <a:off x="4602190" y="3177963"/>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120">
                <a:extLst>
                  <a:ext uri="{FF2B5EF4-FFF2-40B4-BE49-F238E27FC236}">
                    <a16:creationId xmlns:a16="http://schemas.microsoft.com/office/drawing/2014/main" id="{05464B3C-7250-B1DA-1A0B-E8AC4C3D2463}"/>
                  </a:ext>
                </a:extLst>
              </p:cNvPr>
              <p:cNvSpPr>
                <a:spLocks/>
              </p:cNvSpPr>
              <p:nvPr/>
            </p:nvSpPr>
            <p:spPr bwMode="auto">
              <a:xfrm flipH="1">
                <a:off x="4602189" y="4347058"/>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118">
                <a:extLst>
                  <a:ext uri="{FF2B5EF4-FFF2-40B4-BE49-F238E27FC236}">
                    <a16:creationId xmlns:a16="http://schemas.microsoft.com/office/drawing/2014/main" id="{C0D5784B-91A2-80C6-E703-5733EB12F4C8}"/>
                  </a:ext>
                </a:extLst>
              </p:cNvPr>
              <p:cNvSpPr>
                <a:spLocks/>
              </p:cNvSpPr>
              <p:nvPr/>
            </p:nvSpPr>
            <p:spPr bwMode="auto">
              <a:xfrm flipH="1">
                <a:off x="3434467" y="4347058"/>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116">
                <a:extLst>
                  <a:ext uri="{FF2B5EF4-FFF2-40B4-BE49-F238E27FC236}">
                    <a16:creationId xmlns:a16="http://schemas.microsoft.com/office/drawing/2014/main" id="{802116EC-A638-AF10-4D33-2A3DB607AB35}"/>
                  </a:ext>
                </a:extLst>
              </p:cNvPr>
              <p:cNvSpPr>
                <a:spLocks/>
              </p:cNvSpPr>
              <p:nvPr/>
            </p:nvSpPr>
            <p:spPr bwMode="auto">
              <a:xfrm flipH="1">
                <a:off x="3434467" y="3177962"/>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36">
                <a:extLst>
                  <a:ext uri="{FF2B5EF4-FFF2-40B4-BE49-F238E27FC236}">
                    <a16:creationId xmlns:a16="http://schemas.microsoft.com/office/drawing/2014/main" id="{8CBBEAFD-64A5-858C-D923-2923DF18854C}"/>
                  </a:ext>
                </a:extLst>
              </p:cNvPr>
              <p:cNvSpPr>
                <a:spLocks/>
              </p:cNvSpPr>
              <p:nvPr/>
            </p:nvSpPr>
            <p:spPr bwMode="auto">
              <a:xfrm flipH="1">
                <a:off x="4356439" y="3337433"/>
                <a:ext cx="184001" cy="574669"/>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38">
                <a:extLst>
                  <a:ext uri="{FF2B5EF4-FFF2-40B4-BE49-F238E27FC236}">
                    <a16:creationId xmlns:a16="http://schemas.microsoft.com/office/drawing/2014/main" id="{A0854953-16C3-0D6A-FDFC-CDB72FB94C21}"/>
                  </a:ext>
                </a:extLst>
              </p:cNvPr>
              <p:cNvSpPr>
                <a:spLocks/>
              </p:cNvSpPr>
              <p:nvPr/>
            </p:nvSpPr>
            <p:spPr bwMode="auto">
              <a:xfrm flipH="1">
                <a:off x="4609724" y="3311305"/>
                <a:ext cx="504002" cy="734669"/>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46">
                <a:extLst>
                  <a:ext uri="{FF2B5EF4-FFF2-40B4-BE49-F238E27FC236}">
                    <a16:creationId xmlns:a16="http://schemas.microsoft.com/office/drawing/2014/main" id="{3DD4EEBB-E983-0E7C-9DFF-575AACCB869E}"/>
                  </a:ext>
                </a:extLst>
              </p:cNvPr>
              <p:cNvSpPr>
                <a:spLocks/>
              </p:cNvSpPr>
              <p:nvPr/>
            </p:nvSpPr>
            <p:spPr bwMode="auto">
              <a:xfrm flipH="1">
                <a:off x="4603475" y="5027424"/>
                <a:ext cx="211507" cy="34322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43">
                <a:extLst>
                  <a:ext uri="{FF2B5EF4-FFF2-40B4-BE49-F238E27FC236}">
                    <a16:creationId xmlns:a16="http://schemas.microsoft.com/office/drawing/2014/main" id="{06D2FC3E-E5BB-D3C2-3EAD-01E0CE72B5E4}"/>
                  </a:ext>
                </a:extLst>
              </p:cNvPr>
              <p:cNvSpPr>
                <a:spLocks noEditPoints="1"/>
              </p:cNvSpPr>
              <p:nvPr/>
            </p:nvSpPr>
            <p:spPr bwMode="auto">
              <a:xfrm flipH="1">
                <a:off x="4222547" y="4732190"/>
                <a:ext cx="317893" cy="502803"/>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30" name="그룹 75">
            <a:extLst>
              <a:ext uri="{FF2B5EF4-FFF2-40B4-BE49-F238E27FC236}">
                <a16:creationId xmlns:a16="http://schemas.microsoft.com/office/drawing/2014/main" id="{756DAFC7-742A-B283-4C72-155BA0C5EBC9}"/>
              </a:ext>
            </a:extLst>
          </p:cNvPr>
          <p:cNvGrpSpPr/>
          <p:nvPr/>
        </p:nvGrpSpPr>
        <p:grpSpPr>
          <a:xfrm>
            <a:off x="3440817" y="3628442"/>
            <a:ext cx="2275068" cy="2276442"/>
            <a:chOff x="1592495" y="3764650"/>
            <a:chExt cx="2275068" cy="2276442"/>
          </a:xfrm>
        </p:grpSpPr>
        <p:sp>
          <p:nvSpPr>
            <p:cNvPr id="31" name="Freeform 114">
              <a:extLst>
                <a:ext uri="{FF2B5EF4-FFF2-40B4-BE49-F238E27FC236}">
                  <a16:creationId xmlns:a16="http://schemas.microsoft.com/office/drawing/2014/main" id="{93FCC23E-8B87-F2D0-B0BB-A7D15F79A714}"/>
                </a:ext>
              </a:extLst>
            </p:cNvPr>
            <p:cNvSpPr>
              <a:spLocks/>
            </p:cNvSpPr>
            <p:nvPr/>
          </p:nvSpPr>
          <p:spPr bwMode="auto">
            <a:xfrm flipH="1">
              <a:off x="2760218" y="3764651"/>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120">
              <a:extLst>
                <a:ext uri="{FF2B5EF4-FFF2-40B4-BE49-F238E27FC236}">
                  <a16:creationId xmlns:a16="http://schemas.microsoft.com/office/drawing/2014/main" id="{36B9276A-0F01-D01B-377E-0255D864B3F7}"/>
                </a:ext>
              </a:extLst>
            </p:cNvPr>
            <p:cNvSpPr>
              <a:spLocks/>
            </p:cNvSpPr>
            <p:nvPr/>
          </p:nvSpPr>
          <p:spPr bwMode="auto">
            <a:xfrm flipH="1">
              <a:off x="2760217" y="4933746"/>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3" name="그림 35">
              <a:extLst>
                <a:ext uri="{FF2B5EF4-FFF2-40B4-BE49-F238E27FC236}">
                  <a16:creationId xmlns:a16="http://schemas.microsoft.com/office/drawing/2014/main" id="{EFC2C220-B160-997D-0F58-CE24695DD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2127454" y="4685884"/>
              <a:ext cx="341908" cy="947742"/>
            </a:xfrm>
            <a:prstGeom prst="rect">
              <a:avLst/>
            </a:prstGeom>
          </p:spPr>
        </p:pic>
        <p:sp>
          <p:nvSpPr>
            <p:cNvPr id="34" name="Freeform 118">
              <a:extLst>
                <a:ext uri="{FF2B5EF4-FFF2-40B4-BE49-F238E27FC236}">
                  <a16:creationId xmlns:a16="http://schemas.microsoft.com/office/drawing/2014/main" id="{86C9E826-3BEF-2E07-9EBA-2A2270F0ABE9}"/>
                </a:ext>
              </a:extLst>
            </p:cNvPr>
            <p:cNvSpPr>
              <a:spLocks/>
            </p:cNvSpPr>
            <p:nvPr/>
          </p:nvSpPr>
          <p:spPr bwMode="auto">
            <a:xfrm flipH="1">
              <a:off x="1592495" y="4933746"/>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5" name="그림 37">
              <a:extLst>
                <a:ext uri="{FF2B5EF4-FFF2-40B4-BE49-F238E27FC236}">
                  <a16:creationId xmlns:a16="http://schemas.microsoft.com/office/drawing/2014/main" id="{3C4E436D-A047-9DDD-8C2A-9621C42BBC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2093862" y="4253822"/>
              <a:ext cx="388116" cy="947741"/>
            </a:xfrm>
            <a:prstGeom prst="rect">
              <a:avLst/>
            </a:prstGeom>
          </p:spPr>
        </p:pic>
        <p:sp>
          <p:nvSpPr>
            <p:cNvPr id="36" name="Freeform 116">
              <a:extLst>
                <a:ext uri="{FF2B5EF4-FFF2-40B4-BE49-F238E27FC236}">
                  <a16:creationId xmlns:a16="http://schemas.microsoft.com/office/drawing/2014/main" id="{5DE419C5-D932-C202-FAF6-64B2B94D16C2}"/>
                </a:ext>
              </a:extLst>
            </p:cNvPr>
            <p:cNvSpPr>
              <a:spLocks/>
            </p:cNvSpPr>
            <p:nvPr/>
          </p:nvSpPr>
          <p:spPr bwMode="auto">
            <a:xfrm flipH="1">
              <a:off x="1592495" y="3764650"/>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42">
              <a:extLst>
                <a:ext uri="{FF2B5EF4-FFF2-40B4-BE49-F238E27FC236}">
                  <a16:creationId xmlns:a16="http://schemas.microsoft.com/office/drawing/2014/main" id="{7C768009-9052-EFF2-1C4A-1D369C56DDCD}"/>
                </a:ext>
              </a:extLst>
            </p:cNvPr>
            <p:cNvSpPr>
              <a:spLocks/>
            </p:cNvSpPr>
            <p:nvPr/>
          </p:nvSpPr>
          <p:spPr bwMode="auto">
            <a:xfrm flipH="1">
              <a:off x="2759802" y="5245075"/>
              <a:ext cx="217334" cy="74266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40">
              <a:extLst>
                <a:ext uri="{FF2B5EF4-FFF2-40B4-BE49-F238E27FC236}">
                  <a16:creationId xmlns:a16="http://schemas.microsoft.com/office/drawing/2014/main" id="{6C4601CE-DE89-F9DC-337F-5CF51086724C}"/>
                </a:ext>
              </a:extLst>
            </p:cNvPr>
            <p:cNvSpPr>
              <a:spLocks/>
            </p:cNvSpPr>
            <p:nvPr/>
          </p:nvSpPr>
          <p:spPr bwMode="auto">
            <a:xfrm flipH="1">
              <a:off x="2481134" y="5245075"/>
              <a:ext cx="217334" cy="74266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9" name="그룹 83">
            <a:extLst>
              <a:ext uri="{FF2B5EF4-FFF2-40B4-BE49-F238E27FC236}">
                <a16:creationId xmlns:a16="http://schemas.microsoft.com/office/drawing/2014/main" id="{D96CFFDB-65D8-6882-D29C-1B52D91DC204}"/>
              </a:ext>
            </a:extLst>
          </p:cNvPr>
          <p:cNvGrpSpPr/>
          <p:nvPr/>
        </p:nvGrpSpPr>
        <p:grpSpPr>
          <a:xfrm>
            <a:off x="7072270" y="2831263"/>
            <a:ext cx="2275068" cy="2549716"/>
            <a:chOff x="5276439" y="2326437"/>
            <a:chExt cx="2275068" cy="2549716"/>
          </a:xfrm>
        </p:grpSpPr>
        <p:pic>
          <p:nvPicPr>
            <p:cNvPr id="40" name="그림 11">
              <a:extLst>
                <a:ext uri="{FF2B5EF4-FFF2-40B4-BE49-F238E27FC236}">
                  <a16:creationId xmlns:a16="http://schemas.microsoft.com/office/drawing/2014/main" id="{E21425C6-41A9-8268-62FB-99053C114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5811398" y="3520945"/>
              <a:ext cx="341908" cy="947742"/>
            </a:xfrm>
            <a:prstGeom prst="rect">
              <a:avLst/>
            </a:prstGeom>
          </p:spPr>
        </p:pic>
        <p:pic>
          <p:nvPicPr>
            <p:cNvPr id="41" name="그림 13">
              <a:extLst>
                <a:ext uri="{FF2B5EF4-FFF2-40B4-BE49-F238E27FC236}">
                  <a16:creationId xmlns:a16="http://schemas.microsoft.com/office/drawing/2014/main" id="{F4C2313C-F6E0-AC91-0732-1535A98BA6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5777805" y="3088883"/>
              <a:ext cx="388116" cy="947741"/>
            </a:xfrm>
            <a:prstGeom prst="rect">
              <a:avLst/>
            </a:prstGeom>
          </p:spPr>
        </p:pic>
        <p:grpSp>
          <p:nvGrpSpPr>
            <p:cNvPr id="42" name="그룹 82">
              <a:extLst>
                <a:ext uri="{FF2B5EF4-FFF2-40B4-BE49-F238E27FC236}">
                  <a16:creationId xmlns:a16="http://schemas.microsoft.com/office/drawing/2014/main" id="{DB8EBF2C-AD8E-02E9-C4A6-EEEE627D99E1}"/>
                </a:ext>
              </a:extLst>
            </p:cNvPr>
            <p:cNvGrpSpPr/>
            <p:nvPr/>
          </p:nvGrpSpPr>
          <p:grpSpPr>
            <a:xfrm>
              <a:off x="5276439" y="2326437"/>
              <a:ext cx="2275068" cy="2549716"/>
              <a:chOff x="5276439" y="2326437"/>
              <a:chExt cx="2275068" cy="2549716"/>
            </a:xfrm>
          </p:grpSpPr>
          <p:sp>
            <p:nvSpPr>
              <p:cNvPr id="43" name="Freeform 114">
                <a:extLst>
                  <a:ext uri="{FF2B5EF4-FFF2-40B4-BE49-F238E27FC236}">
                    <a16:creationId xmlns:a16="http://schemas.microsoft.com/office/drawing/2014/main" id="{41BB7679-A7ED-57D2-ABAE-61F43525FF68}"/>
                  </a:ext>
                </a:extLst>
              </p:cNvPr>
              <p:cNvSpPr>
                <a:spLocks/>
              </p:cNvSpPr>
              <p:nvPr/>
            </p:nvSpPr>
            <p:spPr bwMode="auto">
              <a:xfrm flipH="1">
                <a:off x="6444161" y="2599712"/>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44" name="그림 68">
                <a:extLst>
                  <a:ext uri="{FF2B5EF4-FFF2-40B4-BE49-F238E27FC236}">
                    <a16:creationId xmlns:a16="http://schemas.microsoft.com/office/drawing/2014/main" id="{D1E2995B-449E-833B-1A42-BFA213D1F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00000" flipV="1">
                <a:off x="6723406" y="2326437"/>
                <a:ext cx="388116" cy="947741"/>
              </a:xfrm>
              <a:prstGeom prst="rect">
                <a:avLst/>
              </a:prstGeom>
            </p:spPr>
          </p:pic>
          <p:sp>
            <p:nvSpPr>
              <p:cNvPr id="45" name="Freeform 118">
                <a:extLst>
                  <a:ext uri="{FF2B5EF4-FFF2-40B4-BE49-F238E27FC236}">
                    <a16:creationId xmlns:a16="http://schemas.microsoft.com/office/drawing/2014/main" id="{FC5DED52-5E7E-461F-C4B7-DFDDF0090EA1}"/>
                  </a:ext>
                </a:extLst>
              </p:cNvPr>
              <p:cNvSpPr>
                <a:spLocks/>
              </p:cNvSpPr>
              <p:nvPr/>
            </p:nvSpPr>
            <p:spPr bwMode="auto">
              <a:xfrm flipH="1">
                <a:off x="5276439" y="3768807"/>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116">
                <a:extLst>
                  <a:ext uri="{FF2B5EF4-FFF2-40B4-BE49-F238E27FC236}">
                    <a16:creationId xmlns:a16="http://schemas.microsoft.com/office/drawing/2014/main" id="{72B2BE48-4752-EE7C-132C-E6102E6AFCCC}"/>
                  </a:ext>
                </a:extLst>
              </p:cNvPr>
              <p:cNvSpPr>
                <a:spLocks/>
              </p:cNvSpPr>
              <p:nvPr/>
            </p:nvSpPr>
            <p:spPr bwMode="auto">
              <a:xfrm flipH="1">
                <a:off x="5276439" y="2599711"/>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47" name="그룹 59">
                <a:extLst>
                  <a:ext uri="{FF2B5EF4-FFF2-40B4-BE49-F238E27FC236}">
                    <a16:creationId xmlns:a16="http://schemas.microsoft.com/office/drawing/2014/main" id="{DEDEBE35-C0F2-2098-D64B-9440F881ECED}"/>
                  </a:ext>
                </a:extLst>
              </p:cNvPr>
              <p:cNvGrpSpPr/>
              <p:nvPr/>
            </p:nvGrpSpPr>
            <p:grpSpPr>
              <a:xfrm>
                <a:off x="6071430" y="2946577"/>
                <a:ext cx="310668" cy="758669"/>
                <a:chOff x="1812925" y="4535488"/>
                <a:chExt cx="369888" cy="903287"/>
              </a:xfrm>
              <a:solidFill>
                <a:schemeClr val="accent5">
                  <a:lumMod val="50000"/>
                </a:schemeClr>
              </a:solidFill>
            </p:grpSpPr>
            <p:sp>
              <p:nvSpPr>
                <p:cNvPr id="53" name="Freeform 5">
                  <a:extLst>
                    <a:ext uri="{FF2B5EF4-FFF2-40B4-BE49-F238E27FC236}">
                      <a16:creationId xmlns:a16="http://schemas.microsoft.com/office/drawing/2014/main" id="{803330CE-3EEF-0041-EF51-F7B0F50A12EC}"/>
                    </a:ext>
                  </a:extLst>
                </p:cNvPr>
                <p:cNvSpPr>
                  <a:spLocks/>
                </p:cNvSpPr>
                <p:nvPr/>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7">
                  <a:extLst>
                    <a:ext uri="{FF2B5EF4-FFF2-40B4-BE49-F238E27FC236}">
                      <a16:creationId xmlns:a16="http://schemas.microsoft.com/office/drawing/2014/main" id="{845B8F3B-5F6D-9ED9-6412-F58C0F1B51D0}"/>
                    </a:ext>
                  </a:extLst>
                </p:cNvPr>
                <p:cNvSpPr>
                  <a:spLocks/>
                </p:cNvSpPr>
                <p:nvPr/>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48" name="그룹 62">
                <a:extLst>
                  <a:ext uri="{FF2B5EF4-FFF2-40B4-BE49-F238E27FC236}">
                    <a16:creationId xmlns:a16="http://schemas.microsoft.com/office/drawing/2014/main" id="{F1800C86-D60D-7ECF-D376-C264633B5520}"/>
                  </a:ext>
                </a:extLst>
              </p:cNvPr>
              <p:cNvGrpSpPr/>
              <p:nvPr/>
            </p:nvGrpSpPr>
            <p:grpSpPr>
              <a:xfrm>
                <a:off x="6442098" y="2946577"/>
                <a:ext cx="341334" cy="758669"/>
                <a:chOff x="2209800" y="4519614"/>
                <a:chExt cx="406400" cy="903287"/>
              </a:xfrm>
              <a:solidFill>
                <a:schemeClr val="accent1">
                  <a:lumMod val="50000"/>
                </a:schemeClr>
              </a:solidFill>
            </p:grpSpPr>
            <p:sp>
              <p:nvSpPr>
                <p:cNvPr id="51" name="Freeform 9">
                  <a:extLst>
                    <a:ext uri="{FF2B5EF4-FFF2-40B4-BE49-F238E27FC236}">
                      <a16:creationId xmlns:a16="http://schemas.microsoft.com/office/drawing/2014/main" id="{45470DC7-9CFD-E884-4971-71A95AEA8CF4}"/>
                    </a:ext>
                  </a:extLst>
                </p:cNvPr>
                <p:cNvSpPr>
                  <a:spLocks/>
                </p:cNvSpPr>
                <p:nvPr/>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1">
                  <a:extLst>
                    <a:ext uri="{FF2B5EF4-FFF2-40B4-BE49-F238E27FC236}">
                      <a16:creationId xmlns:a16="http://schemas.microsoft.com/office/drawing/2014/main" id="{5FC0CEE5-F457-B688-7E13-BAC96E88B4B2}"/>
                    </a:ext>
                  </a:extLst>
                </p:cNvPr>
                <p:cNvSpPr>
                  <a:spLocks/>
                </p:cNvSpPr>
                <p:nvPr/>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a:p>
              </p:txBody>
            </p:sp>
          </p:grpSp>
          <p:pic>
            <p:nvPicPr>
              <p:cNvPr id="49" name="그림 72">
                <a:extLst>
                  <a:ext uri="{FF2B5EF4-FFF2-40B4-BE49-F238E27FC236}">
                    <a16:creationId xmlns:a16="http://schemas.microsoft.com/office/drawing/2014/main" id="{57B97E66-C6AA-2080-2218-F422B7F47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00000">
                <a:off x="6667104" y="4229909"/>
                <a:ext cx="341908" cy="947742"/>
              </a:xfrm>
              <a:prstGeom prst="rect">
                <a:avLst/>
              </a:prstGeom>
            </p:spPr>
          </p:pic>
          <p:sp>
            <p:nvSpPr>
              <p:cNvPr id="50" name="Freeform 120">
                <a:extLst>
                  <a:ext uri="{FF2B5EF4-FFF2-40B4-BE49-F238E27FC236}">
                    <a16:creationId xmlns:a16="http://schemas.microsoft.com/office/drawing/2014/main" id="{0B9E8316-FCAD-49B7-3BE6-960D572A266F}"/>
                  </a:ext>
                </a:extLst>
              </p:cNvPr>
              <p:cNvSpPr>
                <a:spLocks/>
              </p:cNvSpPr>
              <p:nvPr/>
            </p:nvSpPr>
            <p:spPr bwMode="auto">
              <a:xfrm flipH="1">
                <a:off x="6444161" y="3768807"/>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4033943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630315" y="1868367"/>
            <a:ext cx="11072975" cy="6093976"/>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بسترهای قانونی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ابلاغ شیوه نامه برات الکترونیکی سپامی در سال 1400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ابلاغ سرفصل حسابداری در سال 1401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ابلاغ سهیمه برات الک</a:t>
            </a: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ترونیکی به شبکه بانکی و سهمیه سالیانه بانک صنعت و معدن ( 04/2898 مورخ 1404/01/16 )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ابلاغ فرم یکنواخت قرارداد در سال 1404</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endParaRPr>
          </a:p>
          <a:p>
            <a:pPr marR="0" lvl="0" algn="just" defTabSz="914400" rtl="1" eaLnBrk="1" fontAlgn="auto" latinLnBrk="0" hangingPunct="1">
              <a:lnSpc>
                <a:spcPct val="100000"/>
              </a:lnSpc>
              <a:spcBef>
                <a:spcPts val="0"/>
              </a:spcBef>
              <a:spcAft>
                <a:spcPts val="0"/>
              </a:spcAft>
              <a:buClrTx/>
              <a:buSzTx/>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لزوم توسعه ابزارهای تامین مالی زنجیره تولید :</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جزء (12) بند (الف) ماده (4) قانون بانک مرکزی ج.ا.ا موضوع وظایف بانک مرکزی</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تبصره 3 بند (ب) ماده 6 قانون برنامه هفتم توسعه</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جزء 2 بند (ب) ماده 10 قانون برنامه هفتم توسعه</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بهبود و بهینه سازی تامین سرمایه در گردش در زنجیره های تولیدی</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تسهیل تامین مالی و بهبود </a:t>
            </a: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جریانهای مالی زنجیره های تولید</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رفع ناترازی بانکها</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کمک به ثبات اقتصاد کلان</a:t>
            </a: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
        <p:nvSpPr>
          <p:cNvPr id="4" name="TextBox 3">
            <a:extLst>
              <a:ext uri="{FF2B5EF4-FFF2-40B4-BE49-F238E27FC236}">
                <a16:creationId xmlns:a16="http://schemas.microsoft.com/office/drawing/2014/main" id="{4CDC24CA-2F46-4DA0-BF14-A14756FF4A21}"/>
              </a:ext>
            </a:extLst>
          </p:cNvPr>
          <p:cNvSpPr txBox="1"/>
          <p:nvPr/>
        </p:nvSpPr>
        <p:spPr>
          <a:xfrm>
            <a:off x="6206532" y="695521"/>
            <a:ext cx="5444971" cy="338554"/>
          </a:xfrm>
          <a:prstGeom prst="rect">
            <a:avLst/>
          </a:prstGeom>
          <a:noFill/>
        </p:spPr>
        <p:txBody>
          <a:bodyPr wrap="square" rtlCol="0">
            <a:spAutoFit/>
          </a:bodyPr>
          <a:lstStyle>
            <a:defPPr>
              <a:defRPr lang="en-US"/>
            </a:defPPr>
            <a:lvl1pPr algn="r">
              <a:defRPr sz="2400" b="1">
                <a:solidFill>
                  <a:schemeClr val="accent2">
                    <a:lumMod val="50000"/>
                  </a:schemeClr>
                </a:solidFill>
                <a:cs typeface="B Nazanin" panose="00000400000000000000" pitchFamily="2" charset="-78"/>
              </a:defRPr>
            </a:lvl1pPr>
          </a:lstStyle>
          <a:p>
            <a:r>
              <a:rPr lang="fa-IR" sz="1600" u="sng" dirty="0"/>
              <a:t>بسترهای قانونی و لزوم توسعه ابزارهای تامین مالی زنجیره تولید</a:t>
            </a:r>
          </a:p>
        </p:txBody>
      </p:sp>
    </p:spTree>
    <p:extLst>
      <p:ext uri="{BB962C8B-B14F-4D97-AF65-F5344CB8AC3E}">
        <p14:creationId xmlns:p14="http://schemas.microsoft.com/office/powerpoint/2010/main" val="863460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501163" y="1868367"/>
            <a:ext cx="11394830" cy="6370975"/>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شرایط و ضوابط صدور برات الکترونیکی:</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بانکها برات الکترونیکی را به استناد ماده 10 قانون مدنی صادر می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بانک موظف است پس از دریافت تقاضای قبولی برات الکترونیکی از برات دهنده، ضمن بررسی های لازم شامل اخذ مدارک و استعلامهای لازم و اخذ اسناد و مدارک موضوع قبولی برات الکترونیکی، برات الکترونیکی را به عنوان برات گیر قبول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صدور برات الکترونیکی برای برات دهنده ای که دارای چک برگشتی رفع سوء اثر نشده یا بدهی غیرجاری نزد شبکه بانکی باشد ممنوع است.</a:t>
            </a:r>
            <a:endParaRPr lang="en-US"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بانک موظف است قبل از صدور برات الکترونیکی، وضعیت بدهی غیرجاری و چک برگشتی برات دهنده را از سامانه تسهیلات و تعهدات بانک مرکزی استعلام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بانک موظف است </a:t>
            </a: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به منظور اطمینان از صوری نبودن موضوع معامله و احراز واقعی بودن، پیش از قبولی برات الکترونیکی از موارد زیر در حد عرف بانکی اطمینان حاصل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 صوری نبودن موضوع معامله و احراز صدق آن</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 مرتبط و متناسب بودن موضوع معامله با زمینه فعالیت بنگاه برات دهنده و دارنده برات ( بنگاه خریدار و فروشنده )</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 موضوع معامله در راستای تسویه بدهی های قبلی نباشد.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اخذ اقرارنامه واقعی بودن معامله از بنگاه برات گیر و برات دهنده الزامی است.</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در صورتی که به تشخیص بانک، صوری بودن معامله احراز گردد، بانک قبل از سررسید حق مطالبه وجه برات قبول شده را از برات دهنده به صورت یکجا دارد.</a:t>
            </a:r>
          </a:p>
          <a:p>
            <a:pPr marL="285750" marR="0" lvl="0" indent="-28575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4065501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54" y="4281"/>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501163" y="1868367"/>
            <a:ext cx="11394830" cy="470898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شرایط و ضوابط صدور برات الکترونیکی:</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برات دهنده موظف است در صورت احراز صوری بودن معامله، از تاریخ صدور برات علاوه بر وجه برات، مبلغی را به عنوان وجه التزام به بانک پرداخت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سقف کلی قبولی برات برای بانک متبوع توسط بانک مرکزی تعیین و از طریق سامانه سپام اعمال می گردد.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سقف اعتباری برات دهنده ( بنگاه خریدار ) برای استفاده از خدمات برات الکترونیکی معادل حداکثر 200 درصد از فروش سال آخر آن بنگاه پس از کسر مانده تسهیلات و تعهدات مرتبط با تامین مالی سرمایه در گردش بنگاه مربوط نزد شبکه بانکی منوط به استعلام صورتحساب الکترونیکی و انتقال در زنجیره تامین می باشد.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بانک موظف است پیش از قبولی برات الکترونیکی در سامانه برات، نسبت به ثبت تعهدات مربوط و اخذ کد یکتا از سامانه سپام اقدام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solidFill>
                  <a:prstClr val="black"/>
                </a:solidFill>
                <a:effectLst>
                  <a:outerShdw blurRad="38100" dist="38100" dir="2700000" algn="tl">
                    <a:srgbClr val="000000">
                      <a:alpha val="43137"/>
                    </a:srgbClr>
                  </a:outerShdw>
                </a:effectLst>
                <a:latin typeface="Calibri" panose="020F0502020204030204"/>
                <a:cs typeface="B Koodak" panose="00000700000000000000" pitchFamily="2" charset="-78"/>
              </a:rPr>
              <a:t>بانک موظف است قبل از قبولی برات الکترونیکی ضمن اخذ فاکتور خرید مربوط از بنگاه خریدار، حق برداشت از کلیه حسابهای برات دهنده ( بنگاه خریدار ) نزد این بانک را در صورت عدم ایفای تعهدات در سررسید یا احراز صوری بودن معامله اخذ نماید.</a:t>
            </a: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4016562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859574"/>
            <a:ext cx="11289322" cy="5262979"/>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کارمزدهای </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برات الکترونیکی:</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effectLst>
                  <a:outerShdw blurRad="38100" dist="38100" dir="2700000" algn="tl">
                    <a:srgbClr val="000000">
                      <a:alpha val="43137"/>
                    </a:srgbClr>
                  </a:outerShdw>
                </a:effectLst>
                <a:latin typeface="Calibri" panose="020F0502020204030204"/>
                <a:cs typeface="B Koodak" panose="00000700000000000000" pitchFamily="2" charset="-78"/>
              </a:rPr>
              <a:t>کارمزد صدور ( قبولی ) برات الکترونیکی مشابه کارمزد صدور ضمانتنامه و متناسب با وثایق دریافتی از مشتری می باشد.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r>
              <a:rPr lang="fa-IR" dirty="0">
                <a:effectLst>
                  <a:outerShdw blurRad="38100" dist="38100" dir="2700000" algn="tl">
                    <a:srgbClr val="000000">
                      <a:alpha val="43137"/>
                    </a:srgbClr>
                  </a:outerShdw>
                </a:effectLst>
                <a:latin typeface="Calibri" panose="020F0502020204030204"/>
                <a:cs typeface="B Koodak" panose="00000700000000000000" pitchFamily="2" charset="-78"/>
              </a:rPr>
              <a:t>کارمزد انتقال برات الکترونیکی مشابه کارمزد انتقال اوراق گام و به میزان حداکثر یک در هزار مبلغ برات انتقال یافته می باشد.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lang="fa-IR" dirty="0">
              <a:effectLst>
                <a:outerShdw blurRad="38100" dist="38100" dir="2700000" algn="tl">
                  <a:srgbClr val="000000">
                    <a:alpha val="43137"/>
                  </a:srgbClr>
                </a:outerShdw>
              </a:effectLst>
              <a:latin typeface="Calibri" panose="020F0502020204030204"/>
              <a:cs typeface="B Koodak" panose="00000700000000000000" pitchFamily="2" charset="-78"/>
            </a:endParaRPr>
          </a:p>
          <a:p>
            <a:pPr marL="285750" indent="-285750" algn="just" rtl="1">
              <a:buFontTx/>
              <a:buChar char="-"/>
              <a:defRPr/>
            </a:pPr>
            <a:r>
              <a:rPr lang="fa-IR" dirty="0">
                <a:solidFill>
                  <a:srgbClr val="00B050"/>
                </a:solidFill>
                <a:effectLst>
                  <a:outerShdw blurRad="38100" dist="38100" dir="2700000" algn="tl">
                    <a:srgbClr val="000000">
                      <a:alpha val="43137"/>
                    </a:srgbClr>
                  </a:outerShdw>
                </a:effectLst>
                <a:cs typeface="B Koodak" panose="00000700000000000000" pitchFamily="2" charset="-78"/>
              </a:rPr>
              <a:t>کارمزدهای برات الکترونیکی:</a:t>
            </a:r>
            <a:endParaRPr lang="en-US" dirty="0">
              <a:solidFill>
                <a:srgbClr val="00B050"/>
              </a:solidFill>
              <a:effectLst>
                <a:outerShdw blurRad="38100" dist="38100" dir="2700000" algn="tl">
                  <a:srgbClr val="000000">
                    <a:alpha val="43137"/>
                  </a:srgbClr>
                </a:outerShdw>
              </a:effectLst>
              <a:cs typeface="B Koodak" panose="00000700000000000000" pitchFamily="2" charset="-78"/>
            </a:endParaRPr>
          </a:p>
          <a:p>
            <a:pPr marL="285750" indent="-285750" algn="just" rtl="1">
              <a:buFontTx/>
              <a:buChar char="-"/>
              <a:defRPr/>
            </a:pPr>
            <a:endParaRPr lang="en-US" dirty="0">
              <a:solidFill>
                <a:srgbClr val="00B050"/>
              </a:solidFill>
              <a:effectLst>
                <a:outerShdw blurRad="38100" dist="38100" dir="2700000" algn="tl">
                  <a:srgbClr val="000000">
                    <a:alpha val="43137"/>
                  </a:srgbClr>
                </a:outerShdw>
              </a:effectLst>
              <a:cs typeface="B Koodak" panose="00000700000000000000" pitchFamily="2" charset="-78"/>
            </a:endParaRPr>
          </a:p>
          <a:p>
            <a:pPr marL="285750" indent="-285750" algn="just" rtl="1">
              <a:buFontTx/>
              <a:buChar char="-"/>
              <a:defRPr/>
            </a:pPr>
            <a:r>
              <a:rPr lang="fa-IR" dirty="0">
                <a:effectLst>
                  <a:outerShdw blurRad="38100" dist="38100" dir="2700000" algn="tl">
                    <a:srgbClr val="000000">
                      <a:alpha val="43137"/>
                    </a:srgbClr>
                  </a:outerShdw>
                </a:effectLst>
                <a:latin typeface="Calibri" panose="020F0502020204030204"/>
                <a:cs typeface="B Koodak" panose="00000700000000000000" pitchFamily="2" charset="-78"/>
              </a:rPr>
              <a:t>بانک موظف است قبل از قبولی برات الکترونیکی، نسبت به اعتبارسنجی برات دهنده و اخذ وثایق مکفی بر اساس رتبه اعتباری وی اقدام می نماید.</a:t>
            </a: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lang="fa-IR" dirty="0">
              <a:effectLst>
                <a:outerShdw blurRad="38100" dist="38100" dir="2700000" algn="tl">
                  <a:srgbClr val="000000">
                    <a:alpha val="43137"/>
                  </a:srgbClr>
                </a:outerShdw>
              </a:effectLst>
              <a:latin typeface="Calibri" panose="020F0502020204030204"/>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2550223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859574"/>
            <a:ext cx="11289322" cy="2769989"/>
          </a:xfrm>
          <a:prstGeom prst="rect">
            <a:avLst/>
          </a:prstGeom>
        </p:spPr>
        <p:txBody>
          <a:bodyPr wrap="square">
            <a:spAutoFit/>
          </a:bodyPr>
          <a:lstStyle/>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lang="fa-IR" dirty="0">
              <a:effectLst>
                <a:outerShdw blurRad="38100" dist="38100" dir="2700000" algn="tl">
                  <a:srgbClr val="000000">
                    <a:alpha val="43137"/>
                  </a:srgbClr>
                </a:outerShdw>
              </a:effectLst>
              <a:latin typeface="Calibri" panose="020F0502020204030204"/>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D60EC5C0-1A3C-493D-8B9E-CFDEA2EC4EFF}"/>
              </a:ext>
            </a:extLst>
          </p:cNvPr>
          <p:cNvPicPr>
            <a:picLocks noChangeAspect="1"/>
          </p:cNvPicPr>
          <p:nvPr/>
        </p:nvPicPr>
        <p:blipFill>
          <a:blip r:embed="rId3"/>
          <a:stretch>
            <a:fillRect/>
          </a:stretch>
        </p:blipFill>
        <p:spPr>
          <a:xfrm>
            <a:off x="0" y="0"/>
            <a:ext cx="12191999" cy="5969977"/>
          </a:xfrm>
          <a:prstGeom prst="rect">
            <a:avLst/>
          </a:prstGeom>
        </p:spPr>
      </p:pic>
    </p:spTree>
    <p:extLst>
      <p:ext uri="{BB962C8B-B14F-4D97-AF65-F5344CB8AC3E}">
        <p14:creationId xmlns:p14="http://schemas.microsoft.com/office/powerpoint/2010/main" val="900236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859574"/>
            <a:ext cx="11289322" cy="2769989"/>
          </a:xfrm>
          <a:prstGeom prst="rect">
            <a:avLst/>
          </a:prstGeom>
        </p:spPr>
        <p:txBody>
          <a:bodyPr wrap="square">
            <a:spAutoFit/>
          </a:bodyPr>
          <a:lstStyle/>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lang="fa-IR" dirty="0">
              <a:effectLst>
                <a:outerShdw blurRad="38100" dist="38100" dir="2700000" algn="tl">
                  <a:srgbClr val="000000">
                    <a:alpha val="43137"/>
                  </a:srgbClr>
                </a:outerShdw>
              </a:effectLst>
              <a:latin typeface="Calibri" panose="020F0502020204030204"/>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F51082F0-FE9D-4B78-A2BD-E3BC70DD1B16}"/>
              </a:ext>
            </a:extLst>
          </p:cNvPr>
          <p:cNvPicPr>
            <a:picLocks noChangeAspect="1"/>
          </p:cNvPicPr>
          <p:nvPr/>
        </p:nvPicPr>
        <p:blipFill>
          <a:blip r:embed="rId3"/>
          <a:stretch>
            <a:fillRect/>
          </a:stretch>
        </p:blipFill>
        <p:spPr>
          <a:xfrm>
            <a:off x="1" y="-50958"/>
            <a:ext cx="12192000" cy="5985765"/>
          </a:xfrm>
          <a:prstGeom prst="rect">
            <a:avLst/>
          </a:prstGeom>
        </p:spPr>
      </p:pic>
    </p:spTree>
    <p:extLst>
      <p:ext uri="{BB962C8B-B14F-4D97-AF65-F5344CB8AC3E}">
        <p14:creationId xmlns:p14="http://schemas.microsoft.com/office/powerpoint/2010/main" val="3972223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859574"/>
            <a:ext cx="11289322" cy="6370975"/>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انتقال </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برات الکترونیکی به ذینفع جدید:</a:t>
            </a:r>
          </a:p>
          <a:p>
            <a:pPr lvl="0" algn="just" rtl="1">
              <a:defRPr/>
            </a:pPr>
            <a:r>
              <a:rPr lang="fa-IR" dirty="0">
                <a:cs typeface="B Nazanin" panose="00000400000000000000" pitchFamily="2" charset="-78"/>
              </a:rPr>
              <a:t>* دارنده برات الکترونیکی می تواند با ظهرنویسی برات در بانک عامل، برات خود را جهت خرید مواد اولیه و خدمات مورد نیاز در تولید محصول به بنگاههای فروشنده دیگر منتقل نماید.</a:t>
            </a:r>
          </a:p>
          <a:p>
            <a:pPr lvl="0" algn="just" rtl="1">
              <a:defRPr/>
            </a:pPr>
            <a:r>
              <a:rPr lang="fa-IR" dirty="0">
                <a:cs typeface="B Nazanin" panose="00000400000000000000" pitchFamily="2" charset="-78"/>
              </a:rPr>
              <a:t> * بانک موظف است کلیه تغییرات مربوط را در سامانه سپام ثبت نماید.</a:t>
            </a:r>
          </a:p>
          <a:p>
            <a:pPr lvl="0" algn="just" rtl="1">
              <a:defRPr/>
            </a:pPr>
            <a:r>
              <a:rPr lang="fa-IR" dirty="0">
                <a:cs typeface="B Nazanin" panose="00000400000000000000" pitchFamily="2" charset="-78"/>
              </a:rPr>
              <a:t> * انتقال برات الکترونیکی در زنجیره تولید بر مبنای تامین سرمایه در گردش بوده و ارائه اسناد به شرح زیر الزامی است: </a:t>
            </a:r>
          </a:p>
          <a:p>
            <a:pPr marL="285750" lvl="0" indent="-285750" algn="just" rtl="1">
              <a:buFont typeface="Arial" panose="020B0604020202020204" pitchFamily="34" charset="0"/>
              <a:buChar char="•"/>
              <a:defRPr/>
            </a:pPr>
            <a:r>
              <a:rPr lang="fa-IR" dirty="0">
                <a:cs typeface="B Nazanin" panose="00000400000000000000" pitchFamily="2" charset="-78"/>
              </a:rPr>
              <a:t>فاکتور خرید کالا یا ارائه خدمت که نشان دهنده مطالبات قطعی فروشنده از خریدار می باشد. استعلام صورتحساب الکترونیکی از سامانه جامع تجارت به جای فاکتور بابت گروه های کالایی مشمول استعلام صورتحساب الکترونیکی الزامی است.</a:t>
            </a:r>
          </a:p>
          <a:p>
            <a:pPr marL="285750" lvl="0" indent="-285750" algn="just" rtl="1">
              <a:buFont typeface="Arial" panose="020B0604020202020204" pitchFamily="34" charset="0"/>
              <a:buChar char="•"/>
              <a:defRPr/>
            </a:pPr>
            <a:r>
              <a:rPr lang="fa-IR" dirty="0">
                <a:cs typeface="B Nazanin" panose="00000400000000000000" pitchFamily="2" charset="-78"/>
              </a:rPr>
              <a:t>  صورت وضعیت مورد تأیید کارفرما ( در خصوص طرح های پیمانکاری)</a:t>
            </a:r>
          </a:p>
          <a:p>
            <a:pPr marL="285750" lvl="0" indent="-285750" algn="just" rtl="1">
              <a:buFont typeface="Arial" panose="020B0604020202020204" pitchFamily="34" charset="0"/>
              <a:buChar char="•"/>
              <a:defRPr/>
            </a:pPr>
            <a:r>
              <a:rPr lang="fa-IR" dirty="0">
                <a:cs typeface="B Nazanin" panose="00000400000000000000" pitchFamily="2" charset="-78"/>
              </a:rPr>
              <a:t>گواهینامه انجام معامله صادره از سوی شرکت بورس کالا</a:t>
            </a:r>
          </a:p>
          <a:p>
            <a:pPr marL="285750" lvl="0" indent="-285750" algn="just" rtl="1">
              <a:buFont typeface="Arial" panose="020B0604020202020204" pitchFamily="34" charset="0"/>
              <a:buChar char="•"/>
              <a:defRPr/>
            </a:pPr>
            <a:r>
              <a:rPr lang="fa-IR" dirty="0">
                <a:cs typeface="B Nazanin" panose="00000400000000000000" pitchFamily="2" charset="-78"/>
              </a:rPr>
              <a:t>بانک موظف است در انتقال برات الکترونیکی بین دارنده فعلی و دارنده بعدی بابت خرید نهاده، از واقعی بودن معامله و فاکتور خرید مربوط در حد عرف بانکداری اطمینان حاصل نماید.</a:t>
            </a:r>
          </a:p>
          <a:p>
            <a:pPr marL="285750" lvl="0" indent="-285750" algn="just" rtl="1">
              <a:buFont typeface="Arial" panose="020B0604020202020204" pitchFamily="34" charset="0"/>
              <a:buChar char="•"/>
              <a:defRPr/>
            </a:pPr>
            <a:r>
              <a:rPr lang="fa-IR" dirty="0">
                <a:cs typeface="B Nazanin" panose="00000400000000000000" pitchFamily="2" charset="-78"/>
              </a:rPr>
              <a:t>ثبت عملیات انتقال و اطلاعات دارنده بعدی برات الکترونیکی در سامانه سفته و برات الکترونیکی وزارت اقتصادی و دارایی و سامانه عملیاتی بانک متبوع الزامی است.</a:t>
            </a:r>
          </a:p>
          <a:p>
            <a:pPr marL="285750" lvl="0" indent="-285750" algn="just" rtl="1">
              <a:buFont typeface="Arial" panose="020B0604020202020204" pitchFamily="34" charset="0"/>
              <a:buChar char="•"/>
              <a:defRPr/>
            </a:pPr>
            <a:r>
              <a:rPr lang="fa-IR" dirty="0">
                <a:cs typeface="B Nazanin" panose="00000400000000000000" pitchFamily="2" charset="-78"/>
              </a:rPr>
              <a:t>اخذ اقرارنامه واقعی بودن معامله در هر مرحله از انتقال از هر دو طرف معامله الزامی است.</a:t>
            </a:r>
            <a:endParaRPr lang="fa-IR" dirty="0">
              <a:effectLst>
                <a:outerShdw blurRad="38100" dist="38100" dir="2700000" algn="tl">
                  <a:srgbClr val="000000">
                    <a:alpha val="43137"/>
                  </a:srgbClr>
                </a:outerShdw>
              </a:effectLst>
              <a:latin typeface="Calibri" panose="020F0502020204030204"/>
              <a:cs typeface="B Nazanin" panose="000004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1912335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859574"/>
            <a:ext cx="11289322" cy="4708981"/>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تنزیل </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برات الکترونیکی :</a:t>
            </a:r>
          </a:p>
          <a:p>
            <a:pPr marL="285750" lvl="0" indent="-285750" algn="just" rtl="1">
              <a:buFontTx/>
              <a:buChar char="-"/>
              <a:defRPr/>
            </a:pPr>
            <a:r>
              <a:rPr lang="fa-IR" dirty="0">
                <a:cs typeface="B Nazanin" panose="00000400000000000000" pitchFamily="2" charset="-78"/>
              </a:rPr>
              <a:t>تنزیل برات الکترونیکی توسط دارنده برات نزد هر یک از بانکها، صرفاً بعد از گذشت یک چهارم از زمان عمر برات یا دو بار انتقال بین بنگاههای عضو زنجیره امکانپذیر است.</a:t>
            </a:r>
          </a:p>
          <a:p>
            <a:pPr marL="285750" lvl="0" indent="-285750" algn="just" rtl="1">
              <a:buFontTx/>
              <a:buChar char="-"/>
              <a:defRPr/>
            </a:pPr>
            <a:r>
              <a:rPr lang="fa-IR" dirty="0">
                <a:cs typeface="B Nazanin" panose="00000400000000000000" pitchFamily="2" charset="-78"/>
              </a:rPr>
              <a:t>تنزیل برات الکترونیکی صرفاً در قالب عقد خرید دین و پس از استعلام از سامانه سپام مبنی بر اصالت و صحت برات الکترونیکی و اخذ تأییدیه از سامانه سپام مبنی بر عدم تنزیل قبلی آن مجاز میباشد.</a:t>
            </a:r>
          </a:p>
          <a:p>
            <a:pPr marL="285750" lvl="0" indent="-285750" algn="just" rtl="1">
              <a:buFontTx/>
              <a:buChar char="-"/>
              <a:defRPr/>
            </a:pPr>
            <a:r>
              <a:rPr lang="fa-IR" dirty="0">
                <a:cs typeface="B Nazanin" panose="00000400000000000000" pitchFamily="2" charset="-78"/>
              </a:rPr>
              <a:t>بانک تنزیل کننده می بایست برای ثبت تنزیل برات الکترونیکی در سامانه سپام، کلیه ضوابط و مقررات مربوط از جمله مفاد آیین نامه تسهیلات و تعهدات کلان و اشخاص مرتبط را رعایت نماید.</a:t>
            </a:r>
          </a:p>
          <a:p>
            <a:pPr marL="285750" lvl="0" indent="-285750" algn="just" rtl="1">
              <a:buFontTx/>
              <a:buChar char="-"/>
              <a:defRPr/>
            </a:pPr>
            <a:r>
              <a:rPr lang="fa-IR" dirty="0">
                <a:cs typeface="B Nazanin" panose="00000400000000000000" pitchFamily="2" charset="-78"/>
              </a:rPr>
              <a:t>در صورت پذیرش درخواست تنزیل برات الکترونیکی در بانک متبوع، اخذ تاییدیه کتبی از بانک براتگیر (قبل از تنزیل) مبنی بر عدم تنزیل برات الکترونیکی الزامی میباشد.</a:t>
            </a: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cs typeface="B Nazanin" panose="00000400000000000000" pitchFamily="2" charset="-78"/>
            </a:endParaRPr>
          </a:p>
          <a:p>
            <a:pPr marL="285750" marR="0" lvl="0" indent="-285750" algn="just" defTabSz="914400" rtl="1" eaLnBrk="1" fontAlgn="auto" latinLnBrk="0" hangingPunct="1">
              <a:lnSpc>
                <a:spcPct val="100000"/>
              </a:lnSpc>
              <a:spcBef>
                <a:spcPts val="0"/>
              </a:spcBef>
              <a:spcAft>
                <a:spcPts val="0"/>
              </a:spcAft>
              <a:buClrTx/>
              <a:buSzTx/>
              <a:buFontTx/>
              <a:buChar char="-"/>
              <a:tabLst/>
              <a:defRPr/>
            </a:pPr>
            <a:endPar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38680108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6401753"/>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پرداخت وجه </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برات الکترونیکی :</a:t>
            </a:r>
          </a:p>
          <a:p>
            <a:pPr lvl="0" algn="just" rtl="1">
              <a:defRPr/>
            </a:pPr>
            <a:r>
              <a:rPr lang="fa-IR" sz="1600" dirty="0">
                <a:cs typeface="B Nazanin" panose="00000400000000000000" pitchFamily="2" charset="-78"/>
              </a:rPr>
              <a:t>- </a:t>
            </a:r>
            <a:r>
              <a:rPr lang="fa-IR" sz="1400" dirty="0">
                <a:cs typeface="B Nazanin" panose="00000400000000000000" pitchFamily="2" charset="-78"/>
              </a:rPr>
              <a:t>برات دهنده مکلف است در سررسید برات الکترونیکی به تعهد خود ( تامین وجه برات الکترونیکی) عمل نماید و وجه برات خود را یک روز قبل از سررسید به حساب بانک پرداخت کند.</a:t>
            </a:r>
          </a:p>
          <a:p>
            <a:pPr lvl="0" algn="just" rtl="1">
              <a:defRPr/>
            </a:pPr>
            <a:r>
              <a:rPr lang="fa-IR" sz="1600" dirty="0">
                <a:cs typeface="B Nazanin" panose="00000400000000000000" pitchFamily="2" charset="-78"/>
              </a:rPr>
              <a:t> - بانک موظف است مبلغ برات الکترونیکی قبولی داده شده را در روز سررسید به حساب دارنده نهایی برات الکترونیکی یا در صورت تنزیل، به حساب بانک تنزیل کننده واریز نماید. </a:t>
            </a:r>
          </a:p>
          <a:p>
            <a:pPr marL="285750" lvl="0" indent="-285750" algn="just" rtl="1">
              <a:buFontTx/>
              <a:buChar char="-"/>
              <a:defRPr/>
            </a:pPr>
            <a:r>
              <a:rPr lang="fa-IR" sz="1600" dirty="0">
                <a:cs typeface="B Nazanin" panose="00000400000000000000" pitchFamily="2" charset="-78"/>
              </a:rPr>
              <a:t>بانک موظف است در صورت ایفای تعهد برات دهنده در سررسید، نسبت به ثبت رخداد مربوط در سامانه سپام اقدام نماید.</a:t>
            </a:r>
          </a:p>
          <a:p>
            <a:pPr marL="285750" lvl="0" indent="-285750" algn="just" rtl="1">
              <a:buFontTx/>
              <a:buChar char="-"/>
              <a:defRPr/>
            </a:pPr>
            <a:r>
              <a:rPr lang="fa-IR" sz="1600" dirty="0">
                <a:cs typeface="B Nazanin" panose="00000400000000000000" pitchFamily="2" charset="-78"/>
              </a:rPr>
              <a:t>تسویه برات الکترونیکی قبولی داده شده از طریق اعطای تسهیلات جدید، مجاز نمیباشد. </a:t>
            </a:r>
          </a:p>
          <a:p>
            <a:pPr marL="285750" lvl="0" indent="-285750" algn="just" rtl="1">
              <a:buFontTx/>
              <a:buChar char="-"/>
              <a:defRPr/>
            </a:pPr>
            <a:r>
              <a:rPr lang="fa-IR" sz="1600" dirty="0">
                <a:cs typeface="B Nazanin" panose="00000400000000000000" pitchFamily="2" charset="-78"/>
              </a:rPr>
              <a:t>در صورت عدم ایفای تعهد توسط برات دهنده، بانک موظف است ضمن انجام اقدامات الزم برای وصول مطالبات خود از متعهد اعم از به اجرا گذاشتن وثایق یا تضامین، اقدامات زیر را انجام دهد: </a:t>
            </a:r>
          </a:p>
          <a:p>
            <a:pPr marL="285750" lvl="0" indent="-285750" algn="just" rtl="1">
              <a:buFontTx/>
              <a:buChar char="-"/>
              <a:defRPr/>
            </a:pPr>
            <a:r>
              <a:rPr lang="fa-IR" sz="1600" dirty="0">
                <a:cs typeface="B Nazanin" panose="00000400000000000000" pitchFamily="2" charset="-78"/>
              </a:rPr>
              <a:t>انتقال مطالبات به اقلام بالای خط ترازنامه و به سرفصل بدهکاران بابت برات الکترونیکی پرداخت شده به تفکیک دولتی و غیردولتی.</a:t>
            </a:r>
          </a:p>
          <a:p>
            <a:pPr marL="285750" lvl="0" indent="-285750" algn="just" rtl="1">
              <a:buFontTx/>
              <a:buChar char="-"/>
              <a:defRPr/>
            </a:pPr>
            <a:r>
              <a:rPr lang="fa-IR" sz="1600" dirty="0">
                <a:cs typeface="B Nazanin" panose="00000400000000000000" pitchFamily="2" charset="-78"/>
              </a:rPr>
              <a:t>انتقال مطالبات پس از دو ماه به طبقه مشکوک الوصول و ذخیره گیری مطالبات ناشی از برات الکترونیکی قبولی مطابق دستورالعمل نحوه محاسبه ذخیره گیری موسسات اعتباری.</a:t>
            </a:r>
          </a:p>
          <a:p>
            <a:pPr marL="285750" lvl="0" indent="-285750" algn="just" rtl="1">
              <a:buFontTx/>
              <a:buChar char="-"/>
              <a:defRPr/>
            </a:pPr>
            <a:r>
              <a:rPr lang="fa-IR" sz="1600" dirty="0">
                <a:cs typeface="B Nazanin" panose="00000400000000000000" pitchFamily="2" charset="-78"/>
              </a:rPr>
              <a:t>ثبت رخداد مربوط (نکول برات) در سامانه سپام. </a:t>
            </a:r>
          </a:p>
          <a:p>
            <a:pPr marL="285750" lvl="0" indent="-285750" algn="just" rtl="1">
              <a:buFontTx/>
              <a:buChar char="-"/>
              <a:defRPr/>
            </a:pPr>
            <a:r>
              <a:rPr lang="fa-IR" sz="1600" dirty="0">
                <a:cs typeface="B Nazanin" panose="00000400000000000000" pitchFamily="2" charset="-78"/>
              </a:rPr>
              <a:t>در صورتیکه برات دهنده به تعهدات خود در سررسید برات الکترونیکی عمل نکند یا صوری بودن معامله برای بانک احراز گردد، مشمول موارد زیر میشود: - پرداخت وجه التزام از تاریخ پرداخت وجه برات الکترونیکی توسط بانک یا از تاریخ صدور برات در مواردی که صوری بودن معامله احراز گردد. نرخ وجه التزام تأخیر تادیه دین موضوع این بند برابر با نرخ سود عقود غیرمشارکتی به علاوه 6 درصد است</a:t>
            </a:r>
          </a:p>
          <a:p>
            <a:pPr marL="285750" lvl="0" indent="-285750" algn="just" rtl="1">
              <a:buFontTx/>
              <a:buChar char="-"/>
              <a:defRPr/>
            </a:pPr>
            <a:r>
              <a:rPr lang="fa-IR" sz="1600" dirty="0">
                <a:cs typeface="B Nazanin" panose="00000400000000000000" pitchFamily="2" charset="-78"/>
              </a:rPr>
              <a:t>ممنوعیت استفاده از محصول برات الکترونیکی (به هر شکل اعم از اینکه به عنوان برات دهنده یا دارنده برات باشد) تا حداقل شش ماه پس از زمان تسویه بدهی برات الکترونیکی - تبصره( در مواردی که صوری بودن معامله برای بانک احراز گردد، ممنوعیت مذکور علاوه بر برات دهنده شامل بنگاه فروشنده نیز میشود.</a:t>
            </a:r>
          </a:p>
          <a:p>
            <a:pPr marL="285750" lvl="0" indent="-285750" algn="just" rtl="1">
              <a:buFontTx/>
              <a:buChar char="-"/>
              <a:defRPr/>
            </a:pPr>
            <a:r>
              <a:rPr lang="fa-IR" sz="1600" dirty="0">
                <a:cs typeface="B Nazanin" panose="00000400000000000000" pitchFamily="2" charset="-78"/>
              </a:rPr>
              <a:t>مطالبات بانک از برات دهنده ناشی ازبرات الکترونیکی، به عنوان یکی ازاقسام مطالبات ریالی مشمول تعریف مطالبات در آیین نامه وصول مطالبات غیرجاری مؤسسات اعتباری (ریالی و ارزی) شده و به تبع آن مطالبات مذکور مشمول محرومیتهای پیش بینی شده در آیین نامه یادشده میشود.</a:t>
            </a:r>
          </a:p>
          <a:p>
            <a:pPr marL="285750" lvl="0" indent="-285750" algn="just" rtl="1">
              <a:buFontTx/>
              <a:buChar char="-"/>
              <a:defRPr/>
            </a:pPr>
            <a:r>
              <a:rPr lang="fa-IR" sz="1600" dirty="0">
                <a:cs typeface="B Nazanin" panose="00000400000000000000" pitchFamily="2" charset="-78"/>
              </a:rPr>
              <a:t>ایجاد هرگونه تعهدات یا اعطای تسهیلات به برات دهنده، از زمان پرداخت وجه برات الکترونیکی نکول شده توسط بانک تا زمان وصول کامل مطالبات از ایشان ممنوع است.</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6373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7485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938992"/>
          </a:xfrm>
          <a:prstGeom prst="rect">
            <a:avLst/>
          </a:prstGeom>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96377C8C-9972-474C-A760-7D10E5C024E0}"/>
              </a:ext>
            </a:extLst>
          </p:cNvPr>
          <p:cNvPicPr>
            <a:picLocks noChangeAspect="1"/>
          </p:cNvPicPr>
          <p:nvPr/>
        </p:nvPicPr>
        <p:blipFill>
          <a:blip r:embed="rId3"/>
          <a:stretch>
            <a:fillRect/>
          </a:stretch>
        </p:blipFill>
        <p:spPr>
          <a:xfrm>
            <a:off x="8915033" y="450751"/>
            <a:ext cx="2714625" cy="1885950"/>
          </a:xfrm>
          <a:prstGeom prst="rect">
            <a:avLst/>
          </a:prstGeom>
        </p:spPr>
      </p:pic>
      <p:pic>
        <p:nvPicPr>
          <p:cNvPr id="4" name="Picture 3">
            <a:extLst>
              <a:ext uri="{FF2B5EF4-FFF2-40B4-BE49-F238E27FC236}">
                <a16:creationId xmlns:a16="http://schemas.microsoft.com/office/drawing/2014/main" id="{5465454C-E72B-4521-AAD6-4CE2E991CDAF}"/>
              </a:ext>
            </a:extLst>
          </p:cNvPr>
          <p:cNvPicPr>
            <a:picLocks noChangeAspect="1"/>
          </p:cNvPicPr>
          <p:nvPr/>
        </p:nvPicPr>
        <p:blipFill>
          <a:blip r:embed="rId4"/>
          <a:stretch>
            <a:fillRect/>
          </a:stretch>
        </p:blipFill>
        <p:spPr>
          <a:xfrm>
            <a:off x="8915033" y="2366171"/>
            <a:ext cx="2790825" cy="1971675"/>
          </a:xfrm>
          <a:prstGeom prst="rect">
            <a:avLst/>
          </a:prstGeom>
        </p:spPr>
      </p:pic>
      <p:pic>
        <p:nvPicPr>
          <p:cNvPr id="5" name="Picture 4">
            <a:extLst>
              <a:ext uri="{FF2B5EF4-FFF2-40B4-BE49-F238E27FC236}">
                <a16:creationId xmlns:a16="http://schemas.microsoft.com/office/drawing/2014/main" id="{DDC726C6-A542-49C3-B392-507E16DBEB43}"/>
              </a:ext>
            </a:extLst>
          </p:cNvPr>
          <p:cNvPicPr>
            <a:picLocks noChangeAspect="1"/>
          </p:cNvPicPr>
          <p:nvPr/>
        </p:nvPicPr>
        <p:blipFill>
          <a:blip r:embed="rId5"/>
          <a:stretch>
            <a:fillRect/>
          </a:stretch>
        </p:blipFill>
        <p:spPr>
          <a:xfrm>
            <a:off x="4747847" y="2256633"/>
            <a:ext cx="2819400" cy="2190750"/>
          </a:xfrm>
          <a:prstGeom prst="rect">
            <a:avLst/>
          </a:prstGeom>
        </p:spPr>
      </p:pic>
      <p:pic>
        <p:nvPicPr>
          <p:cNvPr id="6" name="Picture 5">
            <a:extLst>
              <a:ext uri="{FF2B5EF4-FFF2-40B4-BE49-F238E27FC236}">
                <a16:creationId xmlns:a16="http://schemas.microsoft.com/office/drawing/2014/main" id="{62514DDF-A5E4-4087-9A86-5ABB1245F725}"/>
              </a:ext>
            </a:extLst>
          </p:cNvPr>
          <p:cNvPicPr>
            <a:picLocks noChangeAspect="1"/>
          </p:cNvPicPr>
          <p:nvPr/>
        </p:nvPicPr>
        <p:blipFill>
          <a:blip r:embed="rId6"/>
          <a:stretch>
            <a:fillRect/>
          </a:stretch>
        </p:blipFill>
        <p:spPr>
          <a:xfrm>
            <a:off x="1036613" y="470696"/>
            <a:ext cx="2667000" cy="1895475"/>
          </a:xfrm>
          <a:prstGeom prst="rect">
            <a:avLst/>
          </a:prstGeom>
        </p:spPr>
      </p:pic>
      <p:pic>
        <p:nvPicPr>
          <p:cNvPr id="7" name="Picture 6">
            <a:extLst>
              <a:ext uri="{FF2B5EF4-FFF2-40B4-BE49-F238E27FC236}">
                <a16:creationId xmlns:a16="http://schemas.microsoft.com/office/drawing/2014/main" id="{DBE0CD93-31EF-4897-93C6-B391D9E898B8}"/>
              </a:ext>
            </a:extLst>
          </p:cNvPr>
          <p:cNvPicPr>
            <a:picLocks noChangeAspect="1"/>
          </p:cNvPicPr>
          <p:nvPr/>
        </p:nvPicPr>
        <p:blipFill>
          <a:blip r:embed="rId7"/>
          <a:stretch>
            <a:fillRect/>
          </a:stretch>
        </p:blipFill>
        <p:spPr>
          <a:xfrm>
            <a:off x="1029488" y="2567383"/>
            <a:ext cx="2681250" cy="1880000"/>
          </a:xfrm>
          <a:prstGeom prst="rect">
            <a:avLst/>
          </a:prstGeom>
        </p:spPr>
      </p:pic>
    </p:spTree>
    <p:extLst>
      <p:ext uri="{BB962C8B-B14F-4D97-AF65-F5344CB8AC3E}">
        <p14:creationId xmlns:p14="http://schemas.microsoft.com/office/powerpoint/2010/main" val="1853271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98" y="0"/>
            <a:ext cx="12199621" cy="6853719"/>
          </a:xfrm>
          <a:prstGeom prst="rect">
            <a:avLst/>
          </a:prstGeom>
        </p:spPr>
      </p:pic>
      <p:sp>
        <p:nvSpPr>
          <p:cNvPr id="2" name="TextBox 1">
            <a:extLst>
              <a:ext uri="{FF2B5EF4-FFF2-40B4-BE49-F238E27FC236}">
                <a16:creationId xmlns:a16="http://schemas.microsoft.com/office/drawing/2014/main" id="{CA9A0962-1B4C-4331-81DF-E9AF8D06E8A6}"/>
              </a:ext>
            </a:extLst>
          </p:cNvPr>
          <p:cNvSpPr txBox="1"/>
          <p:nvPr/>
        </p:nvSpPr>
        <p:spPr>
          <a:xfrm>
            <a:off x="1214837" y="2464965"/>
            <a:ext cx="10086437" cy="584775"/>
          </a:xfrm>
          <a:prstGeom prst="rect">
            <a:avLst/>
          </a:prstGeom>
          <a:noFill/>
        </p:spPr>
        <p:txBody>
          <a:bodyPr wrap="square" rtlCol="0">
            <a:spAutoFit/>
          </a:bodyPr>
          <a:lstStyle/>
          <a:p>
            <a:pPr algn="ctr"/>
            <a:endParaRPr lang="fa-IR" sz="3200" b="1" dirty="0">
              <a:solidFill>
                <a:schemeClr val="accent2">
                  <a:lumMod val="50000"/>
                </a:schemeClr>
              </a:solidFill>
              <a:cs typeface="B Nazanin" panose="00000400000000000000" pitchFamily="2" charset="-78"/>
            </a:endParaRPr>
          </a:p>
        </p:txBody>
      </p:sp>
      <p:sp>
        <p:nvSpPr>
          <p:cNvPr id="7" name="Title 1">
            <a:extLst>
              <a:ext uri="{FF2B5EF4-FFF2-40B4-BE49-F238E27FC236}">
                <a16:creationId xmlns:a16="http://schemas.microsoft.com/office/drawing/2014/main" id="{0B242401-67B4-733B-0454-F406E7756F2C}"/>
              </a:ext>
            </a:extLst>
          </p:cNvPr>
          <p:cNvSpPr txBox="1">
            <a:spLocks/>
          </p:cNvSpPr>
          <p:nvPr/>
        </p:nvSpPr>
        <p:spPr>
          <a:xfrm>
            <a:off x="679166" y="1991242"/>
            <a:ext cx="10333608" cy="692021"/>
          </a:xfrm>
          <a:prstGeom prst="rect">
            <a:avLst/>
          </a:prstGeom>
          <a:solidFill>
            <a:schemeClr val="accent6">
              <a:lumMod val="20000"/>
              <a:lumOff val="80000"/>
              <a:alpha val="58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a-IR" b="1" dirty="0">
                <a:solidFill>
                  <a:schemeClr val="accent1">
                    <a:lumMod val="75000"/>
                  </a:schemeClr>
                </a:solidFill>
                <a:effectLst>
                  <a:outerShdw blurRad="38100" dist="38100" dir="2700000" algn="tl">
                    <a:srgbClr val="000000">
                      <a:alpha val="43137"/>
                    </a:srgbClr>
                  </a:outerShdw>
                </a:effectLst>
                <a:cs typeface="B Nazanin" panose="00000400000000000000" pitchFamily="2" charset="-78"/>
              </a:rPr>
              <a:t>فرایند اجرایی</a:t>
            </a:r>
          </a:p>
        </p:txBody>
      </p:sp>
      <p:grpSp>
        <p:nvGrpSpPr>
          <p:cNvPr id="8" name="그룹 84">
            <a:extLst>
              <a:ext uri="{FF2B5EF4-FFF2-40B4-BE49-F238E27FC236}">
                <a16:creationId xmlns:a16="http://schemas.microsoft.com/office/drawing/2014/main" id="{0555530B-7717-4649-679E-47CF3C75AAA4}"/>
              </a:ext>
            </a:extLst>
          </p:cNvPr>
          <p:cNvGrpSpPr/>
          <p:nvPr/>
        </p:nvGrpSpPr>
        <p:grpSpPr>
          <a:xfrm>
            <a:off x="6628661" y="3050190"/>
            <a:ext cx="4541810" cy="2276441"/>
            <a:chOff x="4602190" y="2599711"/>
            <a:chExt cx="4541810" cy="2276441"/>
          </a:xfrm>
        </p:grpSpPr>
        <p:sp>
          <p:nvSpPr>
            <p:cNvPr id="9" name="Freeform 113">
              <a:extLst>
                <a:ext uri="{FF2B5EF4-FFF2-40B4-BE49-F238E27FC236}">
                  <a16:creationId xmlns:a16="http://schemas.microsoft.com/office/drawing/2014/main" id="{A9107039-8568-6017-4893-93E53705FE13}"/>
                </a:ext>
              </a:extLst>
            </p:cNvPr>
            <p:cNvSpPr>
              <a:spLocks/>
            </p:cNvSpPr>
            <p:nvPr/>
          </p:nvSpPr>
          <p:spPr bwMode="auto">
            <a:xfrm flipH="1">
              <a:off x="4602190" y="3177963"/>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tx2">
                <a:lumMod val="60000"/>
                <a:lumOff val="4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115">
              <a:extLst>
                <a:ext uri="{FF2B5EF4-FFF2-40B4-BE49-F238E27FC236}">
                  <a16:creationId xmlns:a16="http://schemas.microsoft.com/office/drawing/2014/main" id="{8F6B56EF-7EB1-7ADA-362D-7121238BC913}"/>
                </a:ext>
              </a:extLst>
            </p:cNvPr>
            <p:cNvSpPr>
              <a:spLocks/>
            </p:cNvSpPr>
            <p:nvPr/>
          </p:nvSpPr>
          <p:spPr bwMode="auto">
            <a:xfrm flipH="1">
              <a:off x="5276439" y="2599712"/>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119">
              <a:extLst>
                <a:ext uri="{FF2B5EF4-FFF2-40B4-BE49-F238E27FC236}">
                  <a16:creationId xmlns:a16="http://schemas.microsoft.com/office/drawing/2014/main" id="{E4F76DDC-2DD4-BBA9-5BFD-5B3C5788D920}"/>
                </a:ext>
              </a:extLst>
            </p:cNvPr>
            <p:cNvSpPr>
              <a:spLocks/>
            </p:cNvSpPr>
            <p:nvPr/>
          </p:nvSpPr>
          <p:spPr bwMode="auto">
            <a:xfrm flipH="1">
              <a:off x="6444161" y="3770179"/>
              <a:ext cx="1105973" cy="1105973"/>
            </a:xfrm>
            <a:custGeom>
              <a:avLst/>
              <a:gdLst>
                <a:gd name="T0" fmla="*/ 0 w 806"/>
                <a:gd name="T1" fmla="*/ 806 h 806"/>
                <a:gd name="T2" fmla="*/ 806 w 806"/>
                <a:gd name="T3" fmla="*/ 0 h 806"/>
                <a:gd name="T4" fmla="*/ 806 w 806"/>
                <a:gd name="T5" fmla="*/ 806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806" y="806"/>
                  </a:lnTo>
                  <a:lnTo>
                    <a:pt x="0" y="806"/>
                  </a:lnTo>
                  <a:close/>
                </a:path>
              </a:pathLst>
            </a:custGeom>
            <a:solidFill>
              <a:schemeClr val="accent5">
                <a:lumMod val="40000"/>
                <a:lumOff val="6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102">
              <a:extLst>
                <a:ext uri="{FF2B5EF4-FFF2-40B4-BE49-F238E27FC236}">
                  <a16:creationId xmlns:a16="http://schemas.microsoft.com/office/drawing/2014/main" id="{60D021A2-C051-12A4-69C5-663E9AC15DFA}"/>
                </a:ext>
              </a:extLst>
            </p:cNvPr>
            <p:cNvSpPr>
              <a:spLocks/>
            </p:cNvSpPr>
            <p:nvPr/>
          </p:nvSpPr>
          <p:spPr bwMode="auto">
            <a:xfrm flipH="1">
              <a:off x="7081093" y="2599711"/>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13">
              <a:extLst>
                <a:ext uri="{FF2B5EF4-FFF2-40B4-BE49-F238E27FC236}">
                  <a16:creationId xmlns:a16="http://schemas.microsoft.com/office/drawing/2014/main" id="{A0FE6FD3-6131-B582-D16E-E529EBE49286}"/>
                </a:ext>
              </a:extLst>
            </p:cNvPr>
            <p:cNvSpPr>
              <a:spLocks/>
            </p:cNvSpPr>
            <p:nvPr/>
          </p:nvSpPr>
          <p:spPr bwMode="auto">
            <a:xfrm flipH="1">
              <a:off x="6444161" y="2599712"/>
              <a:ext cx="1105973" cy="1105973"/>
            </a:xfrm>
            <a:custGeom>
              <a:avLst/>
              <a:gdLst>
                <a:gd name="T0" fmla="*/ 806 w 806"/>
                <a:gd name="T1" fmla="*/ 806 h 806"/>
                <a:gd name="T2" fmla="*/ 0 w 806"/>
                <a:gd name="T3" fmla="*/ 0 h 806"/>
                <a:gd name="T4" fmla="*/ 806 w 806"/>
                <a:gd name="T5" fmla="*/ 0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806" y="0"/>
                  </a:lnTo>
                  <a:lnTo>
                    <a:pt x="806" y="806"/>
                  </a:lnTo>
                  <a:close/>
                </a:path>
              </a:pathLst>
            </a:custGeom>
            <a:solidFill>
              <a:schemeClr val="accent1">
                <a:lumMod val="50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4" name="그룹 70">
            <a:extLst>
              <a:ext uri="{FF2B5EF4-FFF2-40B4-BE49-F238E27FC236}">
                <a16:creationId xmlns:a16="http://schemas.microsoft.com/office/drawing/2014/main" id="{BB64E630-4A3C-3481-DAF0-4A819D30928A}"/>
              </a:ext>
            </a:extLst>
          </p:cNvPr>
          <p:cNvGrpSpPr/>
          <p:nvPr/>
        </p:nvGrpSpPr>
        <p:grpSpPr>
          <a:xfrm>
            <a:off x="563342" y="3718391"/>
            <a:ext cx="2698467" cy="2277203"/>
            <a:chOff x="1" y="3764651"/>
            <a:chExt cx="2698467" cy="2277203"/>
          </a:xfrm>
        </p:grpSpPr>
        <p:sp>
          <p:nvSpPr>
            <p:cNvPr id="15" name="Freeform 115">
              <a:extLst>
                <a:ext uri="{FF2B5EF4-FFF2-40B4-BE49-F238E27FC236}">
                  <a16:creationId xmlns:a16="http://schemas.microsoft.com/office/drawing/2014/main" id="{9B9F7C7C-CF74-AF06-B4D2-FD2D260077D3}"/>
                </a:ext>
              </a:extLst>
            </p:cNvPr>
            <p:cNvSpPr>
              <a:spLocks/>
            </p:cNvSpPr>
            <p:nvPr/>
          </p:nvSpPr>
          <p:spPr bwMode="auto">
            <a:xfrm flipH="1">
              <a:off x="1592495" y="3764651"/>
              <a:ext cx="1105973" cy="1105973"/>
            </a:xfrm>
            <a:custGeom>
              <a:avLst/>
              <a:gdLst>
                <a:gd name="T0" fmla="*/ 806 w 806"/>
                <a:gd name="T1" fmla="*/ 806 h 806"/>
                <a:gd name="T2" fmla="*/ 0 w 806"/>
                <a:gd name="T3" fmla="*/ 0 h 806"/>
                <a:gd name="T4" fmla="*/ 0 w 806"/>
                <a:gd name="T5" fmla="*/ 806 h 806"/>
                <a:gd name="T6" fmla="*/ 806 w 806"/>
                <a:gd name="T7" fmla="*/ 806 h 806"/>
              </a:gdLst>
              <a:ahLst/>
              <a:cxnLst>
                <a:cxn ang="0">
                  <a:pos x="T0" y="T1"/>
                </a:cxn>
                <a:cxn ang="0">
                  <a:pos x="T2" y="T3"/>
                </a:cxn>
                <a:cxn ang="0">
                  <a:pos x="T4" y="T5"/>
                </a:cxn>
                <a:cxn ang="0">
                  <a:pos x="T6" y="T7"/>
                </a:cxn>
              </a:cxnLst>
              <a:rect l="0" t="0" r="r" b="b"/>
              <a:pathLst>
                <a:path w="806" h="806">
                  <a:moveTo>
                    <a:pt x="806" y="806"/>
                  </a:moveTo>
                  <a:lnTo>
                    <a:pt x="0" y="0"/>
                  </a:lnTo>
                  <a:lnTo>
                    <a:pt x="0" y="806"/>
                  </a:lnTo>
                  <a:lnTo>
                    <a:pt x="806" y="806"/>
                  </a:lnTo>
                  <a:close/>
                </a:path>
              </a:pathLst>
            </a:custGeom>
            <a:solidFill>
              <a:schemeClr val="accent5">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117">
              <a:extLst>
                <a:ext uri="{FF2B5EF4-FFF2-40B4-BE49-F238E27FC236}">
                  <a16:creationId xmlns:a16="http://schemas.microsoft.com/office/drawing/2014/main" id="{17E54258-9FDB-5A7F-D03F-43F808F4E103}"/>
                </a:ext>
              </a:extLst>
            </p:cNvPr>
            <p:cNvSpPr>
              <a:spLocks/>
            </p:cNvSpPr>
            <p:nvPr/>
          </p:nvSpPr>
          <p:spPr bwMode="auto">
            <a:xfrm flipH="1">
              <a:off x="1592495" y="4933746"/>
              <a:ext cx="1105973" cy="1107346"/>
            </a:xfrm>
            <a:custGeom>
              <a:avLst/>
              <a:gdLst>
                <a:gd name="T0" fmla="*/ 0 w 806"/>
                <a:gd name="T1" fmla="*/ 807 h 807"/>
                <a:gd name="T2" fmla="*/ 806 w 806"/>
                <a:gd name="T3" fmla="*/ 0 h 807"/>
                <a:gd name="T4" fmla="*/ 0 w 806"/>
                <a:gd name="T5" fmla="*/ 0 h 807"/>
                <a:gd name="T6" fmla="*/ 0 w 806"/>
                <a:gd name="T7" fmla="*/ 807 h 807"/>
              </a:gdLst>
              <a:ahLst/>
              <a:cxnLst>
                <a:cxn ang="0">
                  <a:pos x="T0" y="T1"/>
                </a:cxn>
                <a:cxn ang="0">
                  <a:pos x="T2" y="T3"/>
                </a:cxn>
                <a:cxn ang="0">
                  <a:pos x="T4" y="T5"/>
                </a:cxn>
                <a:cxn ang="0">
                  <a:pos x="T6" y="T7"/>
                </a:cxn>
              </a:cxnLst>
              <a:rect l="0" t="0" r="r" b="b"/>
              <a:pathLst>
                <a:path w="806" h="807">
                  <a:moveTo>
                    <a:pt x="0" y="807"/>
                  </a:moveTo>
                  <a:lnTo>
                    <a:pt x="806" y="0"/>
                  </a:lnTo>
                  <a:lnTo>
                    <a:pt x="0" y="0"/>
                  </a:lnTo>
                  <a:lnTo>
                    <a:pt x="0" y="807"/>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102">
              <a:extLst>
                <a:ext uri="{FF2B5EF4-FFF2-40B4-BE49-F238E27FC236}">
                  <a16:creationId xmlns:a16="http://schemas.microsoft.com/office/drawing/2014/main" id="{AD7A9F49-1AD7-15BC-B77E-62BB3A30096A}"/>
                </a:ext>
              </a:extLst>
            </p:cNvPr>
            <p:cNvSpPr>
              <a:spLocks/>
            </p:cNvSpPr>
            <p:nvPr/>
          </p:nvSpPr>
          <p:spPr bwMode="auto">
            <a:xfrm>
              <a:off x="1" y="4929389"/>
              <a:ext cx="2062907" cy="1112465"/>
            </a:xfrm>
            <a:custGeom>
              <a:avLst/>
              <a:gdLst/>
              <a:ahLst/>
              <a:cxnLst/>
              <a:rect l="l" t="t" r="r" b="b"/>
              <a:pathLst>
                <a:path w="2062907" h="1112465">
                  <a:moveTo>
                    <a:pt x="0" y="0"/>
                  </a:moveTo>
                  <a:lnTo>
                    <a:pt x="856702" y="0"/>
                  </a:lnTo>
                  <a:lnTo>
                    <a:pt x="1167859" y="0"/>
                  </a:lnTo>
                  <a:lnTo>
                    <a:pt x="1505985" y="0"/>
                  </a:lnTo>
                  <a:lnTo>
                    <a:pt x="2062907" y="556922"/>
                  </a:lnTo>
                  <a:lnTo>
                    <a:pt x="1505985" y="1112465"/>
                  </a:lnTo>
                  <a:lnTo>
                    <a:pt x="1167859" y="1112465"/>
                  </a:lnTo>
                  <a:lnTo>
                    <a:pt x="856702" y="1112465"/>
                  </a:lnTo>
                  <a:lnTo>
                    <a:pt x="0" y="1112465"/>
                  </a:lnTo>
                  <a:close/>
                </a:path>
              </a:pathLst>
            </a:custGeom>
            <a:solidFill>
              <a:schemeClr val="accent4">
                <a:lumMod val="75000"/>
                <a:alpha val="2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8" name="그룹 79">
            <a:extLst>
              <a:ext uri="{FF2B5EF4-FFF2-40B4-BE49-F238E27FC236}">
                <a16:creationId xmlns:a16="http://schemas.microsoft.com/office/drawing/2014/main" id="{C671C6A0-F5CC-8B4E-F0BC-E82E72C91794}"/>
              </a:ext>
            </a:extLst>
          </p:cNvPr>
          <p:cNvGrpSpPr/>
          <p:nvPr/>
        </p:nvGrpSpPr>
        <p:grpSpPr>
          <a:xfrm>
            <a:off x="5256508" y="3316184"/>
            <a:ext cx="2275068" cy="2276442"/>
            <a:chOff x="3434467" y="3177962"/>
            <a:chExt cx="2275068" cy="2276442"/>
          </a:xfrm>
        </p:grpSpPr>
        <p:pic>
          <p:nvPicPr>
            <p:cNvPr id="19" name="그림 24">
              <a:extLst>
                <a:ext uri="{FF2B5EF4-FFF2-40B4-BE49-F238E27FC236}">
                  <a16:creationId xmlns:a16="http://schemas.microsoft.com/office/drawing/2014/main" id="{2D3ECE55-3F6E-8D10-CA9B-3DC65F89FF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3969426" y="4099196"/>
              <a:ext cx="341908" cy="947742"/>
            </a:xfrm>
            <a:prstGeom prst="rect">
              <a:avLst/>
            </a:prstGeom>
          </p:spPr>
        </p:pic>
        <p:pic>
          <p:nvPicPr>
            <p:cNvPr id="20" name="그림 26">
              <a:extLst>
                <a:ext uri="{FF2B5EF4-FFF2-40B4-BE49-F238E27FC236}">
                  <a16:creationId xmlns:a16="http://schemas.microsoft.com/office/drawing/2014/main" id="{B36F856C-8307-C377-F287-AC488972C4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3935834" y="3643450"/>
              <a:ext cx="388116" cy="947741"/>
            </a:xfrm>
            <a:prstGeom prst="rect">
              <a:avLst/>
            </a:prstGeom>
          </p:spPr>
        </p:pic>
        <p:grpSp>
          <p:nvGrpSpPr>
            <p:cNvPr id="21" name="그룹 78">
              <a:extLst>
                <a:ext uri="{FF2B5EF4-FFF2-40B4-BE49-F238E27FC236}">
                  <a16:creationId xmlns:a16="http://schemas.microsoft.com/office/drawing/2014/main" id="{93CBFC1F-C7A0-9B46-74EF-28DC138FB623}"/>
                </a:ext>
              </a:extLst>
            </p:cNvPr>
            <p:cNvGrpSpPr/>
            <p:nvPr/>
          </p:nvGrpSpPr>
          <p:grpSpPr>
            <a:xfrm>
              <a:off x="3434467" y="3177962"/>
              <a:ext cx="2275068" cy="2276442"/>
              <a:chOff x="3434467" y="3177962"/>
              <a:chExt cx="2275068" cy="2276442"/>
            </a:xfrm>
          </p:grpSpPr>
          <p:sp>
            <p:nvSpPr>
              <p:cNvPr id="22" name="Freeform 114">
                <a:extLst>
                  <a:ext uri="{FF2B5EF4-FFF2-40B4-BE49-F238E27FC236}">
                    <a16:creationId xmlns:a16="http://schemas.microsoft.com/office/drawing/2014/main" id="{8B2E14AE-F33A-D701-B594-765250FBF0C4}"/>
                  </a:ext>
                </a:extLst>
              </p:cNvPr>
              <p:cNvSpPr>
                <a:spLocks/>
              </p:cNvSpPr>
              <p:nvPr/>
            </p:nvSpPr>
            <p:spPr bwMode="auto">
              <a:xfrm flipH="1">
                <a:off x="4602190" y="3177963"/>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120">
                <a:extLst>
                  <a:ext uri="{FF2B5EF4-FFF2-40B4-BE49-F238E27FC236}">
                    <a16:creationId xmlns:a16="http://schemas.microsoft.com/office/drawing/2014/main" id="{05464B3C-7250-B1DA-1A0B-E8AC4C3D2463}"/>
                  </a:ext>
                </a:extLst>
              </p:cNvPr>
              <p:cNvSpPr>
                <a:spLocks/>
              </p:cNvSpPr>
              <p:nvPr/>
            </p:nvSpPr>
            <p:spPr bwMode="auto">
              <a:xfrm flipH="1">
                <a:off x="4602189" y="4347058"/>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118">
                <a:extLst>
                  <a:ext uri="{FF2B5EF4-FFF2-40B4-BE49-F238E27FC236}">
                    <a16:creationId xmlns:a16="http://schemas.microsoft.com/office/drawing/2014/main" id="{C0D5784B-91A2-80C6-E703-5733EB12F4C8}"/>
                  </a:ext>
                </a:extLst>
              </p:cNvPr>
              <p:cNvSpPr>
                <a:spLocks/>
              </p:cNvSpPr>
              <p:nvPr/>
            </p:nvSpPr>
            <p:spPr bwMode="auto">
              <a:xfrm flipH="1">
                <a:off x="3434467" y="4347058"/>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116">
                <a:extLst>
                  <a:ext uri="{FF2B5EF4-FFF2-40B4-BE49-F238E27FC236}">
                    <a16:creationId xmlns:a16="http://schemas.microsoft.com/office/drawing/2014/main" id="{802116EC-A638-AF10-4D33-2A3DB607AB35}"/>
                  </a:ext>
                </a:extLst>
              </p:cNvPr>
              <p:cNvSpPr>
                <a:spLocks/>
              </p:cNvSpPr>
              <p:nvPr/>
            </p:nvSpPr>
            <p:spPr bwMode="auto">
              <a:xfrm flipH="1">
                <a:off x="3434467" y="3177962"/>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36">
                <a:extLst>
                  <a:ext uri="{FF2B5EF4-FFF2-40B4-BE49-F238E27FC236}">
                    <a16:creationId xmlns:a16="http://schemas.microsoft.com/office/drawing/2014/main" id="{8CBBEAFD-64A5-858C-D923-2923DF18854C}"/>
                  </a:ext>
                </a:extLst>
              </p:cNvPr>
              <p:cNvSpPr>
                <a:spLocks/>
              </p:cNvSpPr>
              <p:nvPr/>
            </p:nvSpPr>
            <p:spPr bwMode="auto">
              <a:xfrm flipH="1">
                <a:off x="4356439" y="3337433"/>
                <a:ext cx="184001" cy="574669"/>
              </a:xfrm>
              <a:custGeom>
                <a:avLst/>
                <a:gdLst>
                  <a:gd name="T0" fmla="*/ 0 w 138"/>
                  <a:gd name="T1" fmla="*/ 0 h 431"/>
                  <a:gd name="T2" fmla="*/ 0 w 138"/>
                  <a:gd name="T3" fmla="*/ 85 h 431"/>
                  <a:gd name="T4" fmla="*/ 0 w 138"/>
                  <a:gd name="T5" fmla="*/ 85 h 431"/>
                  <a:gd name="T6" fmla="*/ 15 w 138"/>
                  <a:gd name="T7" fmla="*/ 96 h 431"/>
                  <a:gd name="T8" fmla="*/ 27 w 138"/>
                  <a:gd name="T9" fmla="*/ 110 h 431"/>
                  <a:gd name="T10" fmla="*/ 38 w 138"/>
                  <a:gd name="T11" fmla="*/ 124 h 431"/>
                  <a:gd name="T12" fmla="*/ 47 w 138"/>
                  <a:gd name="T13" fmla="*/ 141 h 431"/>
                  <a:gd name="T14" fmla="*/ 56 w 138"/>
                  <a:gd name="T15" fmla="*/ 158 h 431"/>
                  <a:gd name="T16" fmla="*/ 61 w 138"/>
                  <a:gd name="T17" fmla="*/ 177 h 431"/>
                  <a:gd name="T18" fmla="*/ 64 w 138"/>
                  <a:gd name="T19" fmla="*/ 195 h 431"/>
                  <a:gd name="T20" fmla="*/ 65 w 138"/>
                  <a:gd name="T21" fmla="*/ 215 h 431"/>
                  <a:gd name="T22" fmla="*/ 65 w 138"/>
                  <a:gd name="T23" fmla="*/ 215 h 431"/>
                  <a:gd name="T24" fmla="*/ 64 w 138"/>
                  <a:gd name="T25" fmla="*/ 235 h 431"/>
                  <a:gd name="T26" fmla="*/ 61 w 138"/>
                  <a:gd name="T27" fmla="*/ 254 h 431"/>
                  <a:gd name="T28" fmla="*/ 56 w 138"/>
                  <a:gd name="T29" fmla="*/ 272 h 431"/>
                  <a:gd name="T30" fmla="*/ 47 w 138"/>
                  <a:gd name="T31" fmla="*/ 290 h 431"/>
                  <a:gd name="T32" fmla="*/ 38 w 138"/>
                  <a:gd name="T33" fmla="*/ 305 h 431"/>
                  <a:gd name="T34" fmla="*/ 27 w 138"/>
                  <a:gd name="T35" fmla="*/ 321 h 431"/>
                  <a:gd name="T36" fmla="*/ 15 w 138"/>
                  <a:gd name="T37" fmla="*/ 333 h 431"/>
                  <a:gd name="T38" fmla="*/ 0 w 138"/>
                  <a:gd name="T39" fmla="*/ 346 h 431"/>
                  <a:gd name="T40" fmla="*/ 0 w 138"/>
                  <a:gd name="T41" fmla="*/ 431 h 431"/>
                  <a:gd name="T42" fmla="*/ 0 w 138"/>
                  <a:gd name="T43" fmla="*/ 431 h 431"/>
                  <a:gd name="T44" fmla="*/ 15 w 138"/>
                  <a:gd name="T45" fmla="*/ 423 h 431"/>
                  <a:gd name="T46" fmla="*/ 30 w 138"/>
                  <a:gd name="T47" fmla="*/ 414 h 431"/>
                  <a:gd name="T48" fmla="*/ 43 w 138"/>
                  <a:gd name="T49" fmla="*/ 405 h 431"/>
                  <a:gd name="T50" fmla="*/ 57 w 138"/>
                  <a:gd name="T51" fmla="*/ 394 h 431"/>
                  <a:gd name="T52" fmla="*/ 68 w 138"/>
                  <a:gd name="T53" fmla="*/ 384 h 431"/>
                  <a:gd name="T54" fmla="*/ 80 w 138"/>
                  <a:gd name="T55" fmla="*/ 371 h 431"/>
                  <a:gd name="T56" fmla="*/ 90 w 138"/>
                  <a:gd name="T57" fmla="*/ 359 h 431"/>
                  <a:gd name="T58" fmla="*/ 100 w 138"/>
                  <a:gd name="T59" fmla="*/ 345 h 431"/>
                  <a:gd name="T60" fmla="*/ 109 w 138"/>
                  <a:gd name="T61" fmla="*/ 330 h 431"/>
                  <a:gd name="T62" fmla="*/ 116 w 138"/>
                  <a:gd name="T63" fmla="*/ 316 h 431"/>
                  <a:gd name="T64" fmla="*/ 123 w 138"/>
                  <a:gd name="T65" fmla="*/ 300 h 431"/>
                  <a:gd name="T66" fmla="*/ 128 w 138"/>
                  <a:gd name="T67" fmla="*/ 283 h 431"/>
                  <a:gd name="T68" fmla="*/ 133 w 138"/>
                  <a:gd name="T69" fmla="*/ 268 h 431"/>
                  <a:gd name="T70" fmla="*/ 136 w 138"/>
                  <a:gd name="T71" fmla="*/ 250 h 431"/>
                  <a:gd name="T72" fmla="*/ 138 w 138"/>
                  <a:gd name="T73" fmla="*/ 233 h 431"/>
                  <a:gd name="T74" fmla="*/ 138 w 138"/>
                  <a:gd name="T75" fmla="*/ 215 h 431"/>
                  <a:gd name="T76" fmla="*/ 138 w 138"/>
                  <a:gd name="T77" fmla="*/ 215 h 431"/>
                  <a:gd name="T78" fmla="*/ 138 w 138"/>
                  <a:gd name="T79" fmla="*/ 198 h 431"/>
                  <a:gd name="T80" fmla="*/ 136 w 138"/>
                  <a:gd name="T81" fmla="*/ 180 h 431"/>
                  <a:gd name="T82" fmla="*/ 133 w 138"/>
                  <a:gd name="T83" fmla="*/ 163 h 431"/>
                  <a:gd name="T84" fmla="*/ 128 w 138"/>
                  <a:gd name="T85" fmla="*/ 146 h 431"/>
                  <a:gd name="T86" fmla="*/ 123 w 138"/>
                  <a:gd name="T87" fmla="*/ 131 h 431"/>
                  <a:gd name="T88" fmla="*/ 116 w 138"/>
                  <a:gd name="T89" fmla="*/ 115 h 431"/>
                  <a:gd name="T90" fmla="*/ 109 w 138"/>
                  <a:gd name="T91" fmla="*/ 100 h 431"/>
                  <a:gd name="T92" fmla="*/ 100 w 138"/>
                  <a:gd name="T93" fmla="*/ 86 h 431"/>
                  <a:gd name="T94" fmla="*/ 90 w 138"/>
                  <a:gd name="T95" fmla="*/ 72 h 431"/>
                  <a:gd name="T96" fmla="*/ 80 w 138"/>
                  <a:gd name="T97" fmla="*/ 60 h 431"/>
                  <a:gd name="T98" fmla="*/ 68 w 138"/>
                  <a:gd name="T99" fmla="*/ 47 h 431"/>
                  <a:gd name="T100" fmla="*/ 57 w 138"/>
                  <a:gd name="T101" fmla="*/ 36 h 431"/>
                  <a:gd name="T102" fmla="*/ 43 w 138"/>
                  <a:gd name="T103" fmla="*/ 25 h 431"/>
                  <a:gd name="T104" fmla="*/ 30 w 138"/>
                  <a:gd name="T105" fmla="*/ 16 h 431"/>
                  <a:gd name="T106" fmla="*/ 15 w 138"/>
                  <a:gd name="T107" fmla="*/ 7 h 431"/>
                  <a:gd name="T108" fmla="*/ 0 w 138"/>
                  <a:gd name="T109"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 h="431">
                    <a:moveTo>
                      <a:pt x="0" y="0"/>
                    </a:moveTo>
                    <a:lnTo>
                      <a:pt x="0" y="85"/>
                    </a:lnTo>
                    <a:lnTo>
                      <a:pt x="0" y="85"/>
                    </a:lnTo>
                    <a:lnTo>
                      <a:pt x="15" y="96"/>
                    </a:lnTo>
                    <a:lnTo>
                      <a:pt x="27" y="110"/>
                    </a:lnTo>
                    <a:lnTo>
                      <a:pt x="38" y="124"/>
                    </a:lnTo>
                    <a:lnTo>
                      <a:pt x="47" y="141"/>
                    </a:lnTo>
                    <a:lnTo>
                      <a:pt x="56" y="158"/>
                    </a:lnTo>
                    <a:lnTo>
                      <a:pt x="61" y="177"/>
                    </a:lnTo>
                    <a:lnTo>
                      <a:pt x="64" y="195"/>
                    </a:lnTo>
                    <a:lnTo>
                      <a:pt x="65" y="215"/>
                    </a:lnTo>
                    <a:lnTo>
                      <a:pt x="65" y="215"/>
                    </a:lnTo>
                    <a:lnTo>
                      <a:pt x="64" y="235"/>
                    </a:lnTo>
                    <a:lnTo>
                      <a:pt x="61" y="254"/>
                    </a:lnTo>
                    <a:lnTo>
                      <a:pt x="56" y="272"/>
                    </a:lnTo>
                    <a:lnTo>
                      <a:pt x="47" y="290"/>
                    </a:lnTo>
                    <a:lnTo>
                      <a:pt x="38" y="305"/>
                    </a:lnTo>
                    <a:lnTo>
                      <a:pt x="27" y="321"/>
                    </a:lnTo>
                    <a:lnTo>
                      <a:pt x="15" y="333"/>
                    </a:lnTo>
                    <a:lnTo>
                      <a:pt x="0" y="346"/>
                    </a:lnTo>
                    <a:lnTo>
                      <a:pt x="0" y="431"/>
                    </a:lnTo>
                    <a:lnTo>
                      <a:pt x="0" y="431"/>
                    </a:lnTo>
                    <a:lnTo>
                      <a:pt x="15" y="423"/>
                    </a:lnTo>
                    <a:lnTo>
                      <a:pt x="30" y="414"/>
                    </a:lnTo>
                    <a:lnTo>
                      <a:pt x="43" y="405"/>
                    </a:lnTo>
                    <a:lnTo>
                      <a:pt x="57" y="394"/>
                    </a:lnTo>
                    <a:lnTo>
                      <a:pt x="68" y="384"/>
                    </a:lnTo>
                    <a:lnTo>
                      <a:pt x="80" y="371"/>
                    </a:lnTo>
                    <a:lnTo>
                      <a:pt x="90" y="359"/>
                    </a:lnTo>
                    <a:lnTo>
                      <a:pt x="100" y="345"/>
                    </a:lnTo>
                    <a:lnTo>
                      <a:pt x="109" y="330"/>
                    </a:lnTo>
                    <a:lnTo>
                      <a:pt x="116" y="316"/>
                    </a:lnTo>
                    <a:lnTo>
                      <a:pt x="123" y="300"/>
                    </a:lnTo>
                    <a:lnTo>
                      <a:pt x="128" y="283"/>
                    </a:lnTo>
                    <a:lnTo>
                      <a:pt x="133" y="268"/>
                    </a:lnTo>
                    <a:lnTo>
                      <a:pt x="136" y="250"/>
                    </a:lnTo>
                    <a:lnTo>
                      <a:pt x="138" y="233"/>
                    </a:lnTo>
                    <a:lnTo>
                      <a:pt x="138" y="215"/>
                    </a:lnTo>
                    <a:lnTo>
                      <a:pt x="138" y="215"/>
                    </a:lnTo>
                    <a:lnTo>
                      <a:pt x="138" y="198"/>
                    </a:lnTo>
                    <a:lnTo>
                      <a:pt x="136" y="180"/>
                    </a:lnTo>
                    <a:lnTo>
                      <a:pt x="133" y="163"/>
                    </a:lnTo>
                    <a:lnTo>
                      <a:pt x="128" y="146"/>
                    </a:lnTo>
                    <a:lnTo>
                      <a:pt x="123" y="131"/>
                    </a:lnTo>
                    <a:lnTo>
                      <a:pt x="116" y="115"/>
                    </a:lnTo>
                    <a:lnTo>
                      <a:pt x="109" y="100"/>
                    </a:lnTo>
                    <a:lnTo>
                      <a:pt x="100" y="86"/>
                    </a:lnTo>
                    <a:lnTo>
                      <a:pt x="90" y="72"/>
                    </a:lnTo>
                    <a:lnTo>
                      <a:pt x="80" y="60"/>
                    </a:lnTo>
                    <a:lnTo>
                      <a:pt x="68" y="47"/>
                    </a:lnTo>
                    <a:lnTo>
                      <a:pt x="57" y="36"/>
                    </a:lnTo>
                    <a:lnTo>
                      <a:pt x="43" y="25"/>
                    </a:lnTo>
                    <a:lnTo>
                      <a:pt x="30" y="16"/>
                    </a:lnTo>
                    <a:lnTo>
                      <a:pt x="15" y="7"/>
                    </a:lnTo>
                    <a:lnTo>
                      <a:pt x="0" y="0"/>
                    </a:lnTo>
                    <a:close/>
                  </a:path>
                </a:pathLst>
              </a:custGeom>
              <a:solidFill>
                <a:schemeClr val="bg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38">
                <a:extLst>
                  <a:ext uri="{FF2B5EF4-FFF2-40B4-BE49-F238E27FC236}">
                    <a16:creationId xmlns:a16="http://schemas.microsoft.com/office/drawing/2014/main" id="{A0854953-16C3-0D6A-FDFC-CDB72FB94C21}"/>
                  </a:ext>
                </a:extLst>
              </p:cNvPr>
              <p:cNvSpPr>
                <a:spLocks/>
              </p:cNvSpPr>
              <p:nvPr/>
            </p:nvSpPr>
            <p:spPr bwMode="auto">
              <a:xfrm flipH="1">
                <a:off x="4609724" y="3311305"/>
                <a:ext cx="504002" cy="734669"/>
              </a:xfrm>
              <a:custGeom>
                <a:avLst/>
                <a:gdLst>
                  <a:gd name="T0" fmla="*/ 326 w 378"/>
                  <a:gd name="T1" fmla="*/ 0 h 551"/>
                  <a:gd name="T2" fmla="*/ 286 w 378"/>
                  <a:gd name="T3" fmla="*/ 3 h 551"/>
                  <a:gd name="T4" fmla="*/ 93 w 378"/>
                  <a:gd name="T5" fmla="*/ 198 h 551"/>
                  <a:gd name="T6" fmla="*/ 89 w 378"/>
                  <a:gd name="T7" fmla="*/ 237 h 551"/>
                  <a:gd name="T8" fmla="*/ 90 w 378"/>
                  <a:gd name="T9" fmla="*/ 253 h 551"/>
                  <a:gd name="T10" fmla="*/ 94 w 378"/>
                  <a:gd name="T11" fmla="*/ 283 h 551"/>
                  <a:gd name="T12" fmla="*/ 101 w 378"/>
                  <a:gd name="T13" fmla="*/ 313 h 551"/>
                  <a:gd name="T14" fmla="*/ 113 w 378"/>
                  <a:gd name="T15" fmla="*/ 340 h 551"/>
                  <a:gd name="T16" fmla="*/ 15 w 378"/>
                  <a:gd name="T17" fmla="*/ 458 h 551"/>
                  <a:gd name="T18" fmla="*/ 9 w 378"/>
                  <a:gd name="T19" fmla="*/ 466 h 551"/>
                  <a:gd name="T20" fmla="*/ 1 w 378"/>
                  <a:gd name="T21" fmla="*/ 486 h 551"/>
                  <a:gd name="T22" fmla="*/ 1 w 378"/>
                  <a:gd name="T23" fmla="*/ 507 h 551"/>
                  <a:gd name="T24" fmla="*/ 9 w 378"/>
                  <a:gd name="T25" fmla="*/ 526 h 551"/>
                  <a:gd name="T26" fmla="*/ 15 w 378"/>
                  <a:gd name="T27" fmla="*/ 535 h 551"/>
                  <a:gd name="T28" fmla="*/ 34 w 378"/>
                  <a:gd name="T29" fmla="*/ 547 h 551"/>
                  <a:gd name="T30" fmla="*/ 54 w 378"/>
                  <a:gd name="T31" fmla="*/ 551 h 551"/>
                  <a:gd name="T32" fmla="*/ 65 w 378"/>
                  <a:gd name="T33" fmla="*/ 550 h 551"/>
                  <a:gd name="T34" fmla="*/ 84 w 378"/>
                  <a:gd name="T35" fmla="*/ 542 h 551"/>
                  <a:gd name="T36" fmla="*/ 194 w 378"/>
                  <a:gd name="T37" fmla="*/ 434 h 551"/>
                  <a:gd name="T38" fmla="*/ 209 w 378"/>
                  <a:gd name="T39" fmla="*/ 443 h 551"/>
                  <a:gd name="T40" fmla="*/ 239 w 378"/>
                  <a:gd name="T41" fmla="*/ 458 h 551"/>
                  <a:gd name="T42" fmla="*/ 273 w 378"/>
                  <a:gd name="T43" fmla="*/ 468 h 551"/>
                  <a:gd name="T44" fmla="*/ 308 w 378"/>
                  <a:gd name="T45" fmla="*/ 474 h 551"/>
                  <a:gd name="T46" fmla="*/ 326 w 378"/>
                  <a:gd name="T47" fmla="*/ 475 h 551"/>
                  <a:gd name="T48" fmla="*/ 353 w 378"/>
                  <a:gd name="T49" fmla="*/ 473 h 551"/>
                  <a:gd name="T50" fmla="*/ 378 w 378"/>
                  <a:gd name="T51" fmla="*/ 468 h 551"/>
                  <a:gd name="T52" fmla="*/ 378 w 378"/>
                  <a:gd name="T53" fmla="*/ 393 h 551"/>
                  <a:gd name="T54" fmla="*/ 353 w 378"/>
                  <a:gd name="T55" fmla="*/ 399 h 551"/>
                  <a:gd name="T56" fmla="*/ 326 w 378"/>
                  <a:gd name="T57" fmla="*/ 401 h 551"/>
                  <a:gd name="T58" fmla="*/ 309 w 378"/>
                  <a:gd name="T59" fmla="*/ 400 h 551"/>
                  <a:gd name="T60" fmla="*/ 278 w 378"/>
                  <a:gd name="T61" fmla="*/ 394 h 551"/>
                  <a:gd name="T62" fmla="*/ 249 w 378"/>
                  <a:gd name="T63" fmla="*/ 382 h 551"/>
                  <a:gd name="T64" fmla="*/ 221 w 378"/>
                  <a:gd name="T65" fmla="*/ 364 h 551"/>
                  <a:gd name="T66" fmla="*/ 199 w 378"/>
                  <a:gd name="T67" fmla="*/ 342 h 551"/>
                  <a:gd name="T68" fmla="*/ 182 w 378"/>
                  <a:gd name="T69" fmla="*/ 316 h 551"/>
                  <a:gd name="T70" fmla="*/ 169 w 378"/>
                  <a:gd name="T71" fmla="*/ 285 h 551"/>
                  <a:gd name="T72" fmla="*/ 163 w 378"/>
                  <a:gd name="T73" fmla="*/ 254 h 551"/>
                  <a:gd name="T74" fmla="*/ 162 w 378"/>
                  <a:gd name="T75" fmla="*/ 237 h 551"/>
                  <a:gd name="T76" fmla="*/ 165 w 378"/>
                  <a:gd name="T77" fmla="*/ 204 h 551"/>
                  <a:gd name="T78" fmla="*/ 175 w 378"/>
                  <a:gd name="T79" fmla="*/ 174 h 551"/>
                  <a:gd name="T80" fmla="*/ 190 w 378"/>
                  <a:gd name="T81" fmla="*/ 145 h 551"/>
                  <a:gd name="T82" fmla="*/ 210 w 378"/>
                  <a:gd name="T83" fmla="*/ 121 h 551"/>
                  <a:gd name="T84" fmla="*/ 235 w 378"/>
                  <a:gd name="T85" fmla="*/ 101 h 551"/>
                  <a:gd name="T86" fmla="*/ 262 w 378"/>
                  <a:gd name="T87" fmla="*/ 86 h 551"/>
                  <a:gd name="T88" fmla="*/ 294 w 378"/>
                  <a:gd name="T89" fmla="*/ 76 h 551"/>
                  <a:gd name="T90" fmla="*/ 326 w 378"/>
                  <a:gd name="T91" fmla="*/ 73 h 551"/>
                  <a:gd name="T92" fmla="*/ 340 w 378"/>
                  <a:gd name="T93" fmla="*/ 73 h 551"/>
                  <a:gd name="T94" fmla="*/ 366 w 378"/>
                  <a:gd name="T95" fmla="*/ 77 h 551"/>
                  <a:gd name="T96" fmla="*/ 378 w 378"/>
                  <a:gd name="T97" fmla="*/ 5 h 551"/>
                  <a:gd name="T98" fmla="*/ 366 w 378"/>
                  <a:gd name="T99" fmla="*/ 3 h 551"/>
                  <a:gd name="T100" fmla="*/ 340 w 378"/>
                  <a:gd name="T101"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551">
                    <a:moveTo>
                      <a:pt x="326" y="0"/>
                    </a:moveTo>
                    <a:lnTo>
                      <a:pt x="326" y="0"/>
                    </a:lnTo>
                    <a:lnTo>
                      <a:pt x="306" y="1"/>
                    </a:lnTo>
                    <a:lnTo>
                      <a:pt x="286" y="3"/>
                    </a:lnTo>
                    <a:lnTo>
                      <a:pt x="93" y="198"/>
                    </a:lnTo>
                    <a:lnTo>
                      <a:pt x="93" y="198"/>
                    </a:lnTo>
                    <a:lnTo>
                      <a:pt x="90" y="216"/>
                    </a:lnTo>
                    <a:lnTo>
                      <a:pt x="89" y="237"/>
                    </a:lnTo>
                    <a:lnTo>
                      <a:pt x="89" y="237"/>
                    </a:lnTo>
                    <a:lnTo>
                      <a:pt x="90" y="253"/>
                    </a:lnTo>
                    <a:lnTo>
                      <a:pt x="91" y="269"/>
                    </a:lnTo>
                    <a:lnTo>
                      <a:pt x="94" y="283"/>
                    </a:lnTo>
                    <a:lnTo>
                      <a:pt x="97" y="298"/>
                    </a:lnTo>
                    <a:lnTo>
                      <a:pt x="101" y="313"/>
                    </a:lnTo>
                    <a:lnTo>
                      <a:pt x="106" y="326"/>
                    </a:lnTo>
                    <a:lnTo>
                      <a:pt x="113" y="340"/>
                    </a:lnTo>
                    <a:lnTo>
                      <a:pt x="120" y="353"/>
                    </a:lnTo>
                    <a:lnTo>
                      <a:pt x="15" y="458"/>
                    </a:lnTo>
                    <a:lnTo>
                      <a:pt x="15" y="458"/>
                    </a:lnTo>
                    <a:lnTo>
                      <a:pt x="9" y="466"/>
                    </a:lnTo>
                    <a:lnTo>
                      <a:pt x="4" y="476"/>
                    </a:lnTo>
                    <a:lnTo>
                      <a:pt x="1" y="486"/>
                    </a:lnTo>
                    <a:lnTo>
                      <a:pt x="0" y="497"/>
                    </a:lnTo>
                    <a:lnTo>
                      <a:pt x="1" y="507"/>
                    </a:lnTo>
                    <a:lnTo>
                      <a:pt x="4" y="516"/>
                    </a:lnTo>
                    <a:lnTo>
                      <a:pt x="9" y="526"/>
                    </a:lnTo>
                    <a:lnTo>
                      <a:pt x="15" y="535"/>
                    </a:lnTo>
                    <a:lnTo>
                      <a:pt x="15" y="535"/>
                    </a:lnTo>
                    <a:lnTo>
                      <a:pt x="24" y="542"/>
                    </a:lnTo>
                    <a:lnTo>
                      <a:pt x="34" y="547"/>
                    </a:lnTo>
                    <a:lnTo>
                      <a:pt x="44" y="550"/>
                    </a:lnTo>
                    <a:lnTo>
                      <a:pt x="54" y="551"/>
                    </a:lnTo>
                    <a:lnTo>
                      <a:pt x="54" y="551"/>
                    </a:lnTo>
                    <a:lnTo>
                      <a:pt x="65" y="550"/>
                    </a:lnTo>
                    <a:lnTo>
                      <a:pt x="75" y="547"/>
                    </a:lnTo>
                    <a:lnTo>
                      <a:pt x="84" y="542"/>
                    </a:lnTo>
                    <a:lnTo>
                      <a:pt x="93" y="535"/>
                    </a:lnTo>
                    <a:lnTo>
                      <a:pt x="194" y="434"/>
                    </a:lnTo>
                    <a:lnTo>
                      <a:pt x="194" y="434"/>
                    </a:lnTo>
                    <a:lnTo>
                      <a:pt x="209" y="443"/>
                    </a:lnTo>
                    <a:lnTo>
                      <a:pt x="224" y="451"/>
                    </a:lnTo>
                    <a:lnTo>
                      <a:pt x="239" y="458"/>
                    </a:lnTo>
                    <a:lnTo>
                      <a:pt x="256" y="463"/>
                    </a:lnTo>
                    <a:lnTo>
                      <a:pt x="273" y="468"/>
                    </a:lnTo>
                    <a:lnTo>
                      <a:pt x="290" y="472"/>
                    </a:lnTo>
                    <a:lnTo>
                      <a:pt x="308" y="474"/>
                    </a:lnTo>
                    <a:lnTo>
                      <a:pt x="326" y="475"/>
                    </a:lnTo>
                    <a:lnTo>
                      <a:pt x="326" y="475"/>
                    </a:lnTo>
                    <a:lnTo>
                      <a:pt x="340" y="474"/>
                    </a:lnTo>
                    <a:lnTo>
                      <a:pt x="353" y="473"/>
                    </a:lnTo>
                    <a:lnTo>
                      <a:pt x="366" y="470"/>
                    </a:lnTo>
                    <a:lnTo>
                      <a:pt x="378" y="468"/>
                    </a:lnTo>
                    <a:lnTo>
                      <a:pt x="378" y="393"/>
                    </a:lnTo>
                    <a:lnTo>
                      <a:pt x="378" y="393"/>
                    </a:lnTo>
                    <a:lnTo>
                      <a:pt x="366" y="396"/>
                    </a:lnTo>
                    <a:lnTo>
                      <a:pt x="353" y="399"/>
                    </a:lnTo>
                    <a:lnTo>
                      <a:pt x="340" y="400"/>
                    </a:lnTo>
                    <a:lnTo>
                      <a:pt x="326" y="401"/>
                    </a:lnTo>
                    <a:lnTo>
                      <a:pt x="326" y="401"/>
                    </a:lnTo>
                    <a:lnTo>
                      <a:pt x="309" y="400"/>
                    </a:lnTo>
                    <a:lnTo>
                      <a:pt x="294" y="398"/>
                    </a:lnTo>
                    <a:lnTo>
                      <a:pt x="278" y="394"/>
                    </a:lnTo>
                    <a:lnTo>
                      <a:pt x="262" y="388"/>
                    </a:lnTo>
                    <a:lnTo>
                      <a:pt x="249" y="382"/>
                    </a:lnTo>
                    <a:lnTo>
                      <a:pt x="235" y="373"/>
                    </a:lnTo>
                    <a:lnTo>
                      <a:pt x="221" y="364"/>
                    </a:lnTo>
                    <a:lnTo>
                      <a:pt x="210" y="353"/>
                    </a:lnTo>
                    <a:lnTo>
                      <a:pt x="199" y="342"/>
                    </a:lnTo>
                    <a:lnTo>
                      <a:pt x="190" y="329"/>
                    </a:lnTo>
                    <a:lnTo>
                      <a:pt x="182" y="316"/>
                    </a:lnTo>
                    <a:lnTo>
                      <a:pt x="175" y="301"/>
                    </a:lnTo>
                    <a:lnTo>
                      <a:pt x="169" y="285"/>
                    </a:lnTo>
                    <a:lnTo>
                      <a:pt x="165" y="270"/>
                    </a:lnTo>
                    <a:lnTo>
                      <a:pt x="163" y="254"/>
                    </a:lnTo>
                    <a:lnTo>
                      <a:pt x="162" y="237"/>
                    </a:lnTo>
                    <a:lnTo>
                      <a:pt x="162" y="237"/>
                    </a:lnTo>
                    <a:lnTo>
                      <a:pt x="163" y="221"/>
                    </a:lnTo>
                    <a:lnTo>
                      <a:pt x="165" y="204"/>
                    </a:lnTo>
                    <a:lnTo>
                      <a:pt x="169" y="188"/>
                    </a:lnTo>
                    <a:lnTo>
                      <a:pt x="175" y="174"/>
                    </a:lnTo>
                    <a:lnTo>
                      <a:pt x="182" y="159"/>
                    </a:lnTo>
                    <a:lnTo>
                      <a:pt x="190" y="145"/>
                    </a:lnTo>
                    <a:lnTo>
                      <a:pt x="199" y="133"/>
                    </a:lnTo>
                    <a:lnTo>
                      <a:pt x="210" y="121"/>
                    </a:lnTo>
                    <a:lnTo>
                      <a:pt x="221" y="111"/>
                    </a:lnTo>
                    <a:lnTo>
                      <a:pt x="235" y="101"/>
                    </a:lnTo>
                    <a:lnTo>
                      <a:pt x="249" y="93"/>
                    </a:lnTo>
                    <a:lnTo>
                      <a:pt x="262" y="86"/>
                    </a:lnTo>
                    <a:lnTo>
                      <a:pt x="278" y="81"/>
                    </a:lnTo>
                    <a:lnTo>
                      <a:pt x="294" y="76"/>
                    </a:lnTo>
                    <a:lnTo>
                      <a:pt x="309" y="74"/>
                    </a:lnTo>
                    <a:lnTo>
                      <a:pt x="326" y="73"/>
                    </a:lnTo>
                    <a:lnTo>
                      <a:pt x="326" y="73"/>
                    </a:lnTo>
                    <a:lnTo>
                      <a:pt x="340" y="73"/>
                    </a:lnTo>
                    <a:lnTo>
                      <a:pt x="353" y="75"/>
                    </a:lnTo>
                    <a:lnTo>
                      <a:pt x="366" y="77"/>
                    </a:lnTo>
                    <a:lnTo>
                      <a:pt x="378" y="82"/>
                    </a:lnTo>
                    <a:lnTo>
                      <a:pt x="378" y="5"/>
                    </a:lnTo>
                    <a:lnTo>
                      <a:pt x="378" y="5"/>
                    </a:lnTo>
                    <a:lnTo>
                      <a:pt x="366" y="3"/>
                    </a:lnTo>
                    <a:lnTo>
                      <a:pt x="353" y="1"/>
                    </a:lnTo>
                    <a:lnTo>
                      <a:pt x="340" y="0"/>
                    </a:lnTo>
                    <a:lnTo>
                      <a:pt x="326"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46">
                <a:extLst>
                  <a:ext uri="{FF2B5EF4-FFF2-40B4-BE49-F238E27FC236}">
                    <a16:creationId xmlns:a16="http://schemas.microsoft.com/office/drawing/2014/main" id="{3DD4EEBB-E983-0E7C-9DFF-575AACCB869E}"/>
                  </a:ext>
                </a:extLst>
              </p:cNvPr>
              <p:cNvSpPr>
                <a:spLocks/>
              </p:cNvSpPr>
              <p:nvPr/>
            </p:nvSpPr>
            <p:spPr bwMode="auto">
              <a:xfrm flipH="1">
                <a:off x="4603475" y="5027424"/>
                <a:ext cx="211507" cy="343223"/>
              </a:xfrm>
              <a:custGeom>
                <a:avLst/>
                <a:gdLst>
                  <a:gd name="T0" fmla="*/ 167 w 167"/>
                  <a:gd name="T1" fmla="*/ 0 h 271"/>
                  <a:gd name="T2" fmla="*/ 0 w 167"/>
                  <a:gd name="T3" fmla="*/ 167 h 271"/>
                  <a:gd name="T4" fmla="*/ 103 w 167"/>
                  <a:gd name="T5" fmla="*/ 271 h 271"/>
                  <a:gd name="T6" fmla="*/ 137 w 167"/>
                  <a:gd name="T7" fmla="*/ 259 h 271"/>
                  <a:gd name="T8" fmla="*/ 137 w 167"/>
                  <a:gd name="T9" fmla="*/ 201 h 271"/>
                  <a:gd name="T10" fmla="*/ 167 w 167"/>
                  <a:gd name="T11" fmla="*/ 173 h 271"/>
                  <a:gd name="T12" fmla="*/ 167 w 167"/>
                  <a:gd name="T13" fmla="*/ 0 h 271"/>
                </a:gdLst>
                <a:ahLst/>
                <a:cxnLst>
                  <a:cxn ang="0">
                    <a:pos x="T0" y="T1"/>
                  </a:cxn>
                  <a:cxn ang="0">
                    <a:pos x="T2" y="T3"/>
                  </a:cxn>
                  <a:cxn ang="0">
                    <a:pos x="T4" y="T5"/>
                  </a:cxn>
                  <a:cxn ang="0">
                    <a:pos x="T6" y="T7"/>
                  </a:cxn>
                  <a:cxn ang="0">
                    <a:pos x="T8" y="T9"/>
                  </a:cxn>
                  <a:cxn ang="0">
                    <a:pos x="T10" y="T11"/>
                  </a:cxn>
                  <a:cxn ang="0">
                    <a:pos x="T12" y="T13"/>
                  </a:cxn>
                </a:cxnLst>
                <a:rect l="0" t="0" r="r" b="b"/>
                <a:pathLst>
                  <a:path w="167" h="271">
                    <a:moveTo>
                      <a:pt x="167" y="0"/>
                    </a:moveTo>
                    <a:lnTo>
                      <a:pt x="0" y="167"/>
                    </a:lnTo>
                    <a:lnTo>
                      <a:pt x="103" y="271"/>
                    </a:lnTo>
                    <a:lnTo>
                      <a:pt x="137" y="259"/>
                    </a:lnTo>
                    <a:lnTo>
                      <a:pt x="137" y="201"/>
                    </a:lnTo>
                    <a:lnTo>
                      <a:pt x="167" y="173"/>
                    </a:lnTo>
                    <a:lnTo>
                      <a:pt x="167"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43">
                <a:extLst>
                  <a:ext uri="{FF2B5EF4-FFF2-40B4-BE49-F238E27FC236}">
                    <a16:creationId xmlns:a16="http://schemas.microsoft.com/office/drawing/2014/main" id="{06D2FC3E-E5BB-D3C2-3EAD-01E0CE72B5E4}"/>
                  </a:ext>
                </a:extLst>
              </p:cNvPr>
              <p:cNvSpPr>
                <a:spLocks noEditPoints="1"/>
              </p:cNvSpPr>
              <p:nvPr/>
            </p:nvSpPr>
            <p:spPr bwMode="auto">
              <a:xfrm flipH="1">
                <a:off x="4222547" y="4732190"/>
                <a:ext cx="317893" cy="502803"/>
              </a:xfrm>
              <a:custGeom>
                <a:avLst/>
                <a:gdLst>
                  <a:gd name="T0" fmla="*/ 134 w 251"/>
                  <a:gd name="T1" fmla="*/ 142 h 397"/>
                  <a:gd name="T2" fmla="*/ 124 w 251"/>
                  <a:gd name="T3" fmla="*/ 141 h 397"/>
                  <a:gd name="T4" fmla="*/ 116 w 251"/>
                  <a:gd name="T5" fmla="*/ 135 h 397"/>
                  <a:gd name="T6" fmla="*/ 113 w 251"/>
                  <a:gd name="T7" fmla="*/ 131 h 397"/>
                  <a:gd name="T8" fmla="*/ 109 w 251"/>
                  <a:gd name="T9" fmla="*/ 121 h 397"/>
                  <a:gd name="T10" fmla="*/ 109 w 251"/>
                  <a:gd name="T11" fmla="*/ 112 h 397"/>
                  <a:gd name="T12" fmla="*/ 113 w 251"/>
                  <a:gd name="T13" fmla="*/ 102 h 397"/>
                  <a:gd name="T14" fmla="*/ 116 w 251"/>
                  <a:gd name="T15" fmla="*/ 98 h 397"/>
                  <a:gd name="T16" fmla="*/ 124 w 251"/>
                  <a:gd name="T17" fmla="*/ 92 h 397"/>
                  <a:gd name="T18" fmla="*/ 134 w 251"/>
                  <a:gd name="T19" fmla="*/ 91 h 397"/>
                  <a:gd name="T20" fmla="*/ 139 w 251"/>
                  <a:gd name="T21" fmla="*/ 91 h 397"/>
                  <a:gd name="T22" fmla="*/ 148 w 251"/>
                  <a:gd name="T23" fmla="*/ 95 h 397"/>
                  <a:gd name="T24" fmla="*/ 153 w 251"/>
                  <a:gd name="T25" fmla="*/ 98 h 397"/>
                  <a:gd name="T26" fmla="*/ 159 w 251"/>
                  <a:gd name="T27" fmla="*/ 107 h 397"/>
                  <a:gd name="T28" fmla="*/ 160 w 251"/>
                  <a:gd name="T29" fmla="*/ 117 h 397"/>
                  <a:gd name="T30" fmla="*/ 159 w 251"/>
                  <a:gd name="T31" fmla="*/ 127 h 397"/>
                  <a:gd name="T32" fmla="*/ 153 w 251"/>
                  <a:gd name="T33" fmla="*/ 135 h 397"/>
                  <a:gd name="T34" fmla="*/ 148 w 251"/>
                  <a:gd name="T35" fmla="*/ 138 h 397"/>
                  <a:gd name="T36" fmla="*/ 139 w 251"/>
                  <a:gd name="T37" fmla="*/ 142 h 397"/>
                  <a:gd name="T38" fmla="*/ 105 w 251"/>
                  <a:gd name="T39" fmla="*/ 0 h 397"/>
                  <a:gd name="T40" fmla="*/ 91 w 251"/>
                  <a:gd name="T41" fmla="*/ 1 h 397"/>
                  <a:gd name="T42" fmla="*/ 64 w 251"/>
                  <a:gd name="T43" fmla="*/ 6 h 397"/>
                  <a:gd name="T44" fmla="*/ 38 w 251"/>
                  <a:gd name="T45" fmla="*/ 17 h 397"/>
                  <a:gd name="T46" fmla="*/ 13 w 251"/>
                  <a:gd name="T47" fmla="*/ 33 h 397"/>
                  <a:gd name="T48" fmla="*/ 2 w 251"/>
                  <a:gd name="T49" fmla="*/ 43 h 397"/>
                  <a:gd name="T50" fmla="*/ 0 w 251"/>
                  <a:gd name="T51" fmla="*/ 397 h 397"/>
                  <a:gd name="T52" fmla="*/ 17 w 251"/>
                  <a:gd name="T53" fmla="*/ 322 h 397"/>
                  <a:gd name="T54" fmla="*/ 56 w 251"/>
                  <a:gd name="T55" fmla="*/ 282 h 397"/>
                  <a:gd name="T56" fmla="*/ 80 w 251"/>
                  <a:gd name="T57" fmla="*/ 289 h 397"/>
                  <a:gd name="T58" fmla="*/ 106 w 251"/>
                  <a:gd name="T59" fmla="*/ 291 h 397"/>
                  <a:gd name="T60" fmla="*/ 119 w 251"/>
                  <a:gd name="T61" fmla="*/ 291 h 397"/>
                  <a:gd name="T62" fmla="*/ 146 w 251"/>
                  <a:gd name="T63" fmla="*/ 285 h 397"/>
                  <a:gd name="T64" fmla="*/ 172 w 251"/>
                  <a:gd name="T65" fmla="*/ 275 h 397"/>
                  <a:gd name="T66" fmla="*/ 197 w 251"/>
                  <a:gd name="T67" fmla="*/ 259 h 397"/>
                  <a:gd name="T68" fmla="*/ 208 w 251"/>
                  <a:gd name="T69" fmla="*/ 249 h 397"/>
                  <a:gd name="T70" fmla="*/ 227 w 251"/>
                  <a:gd name="T71" fmla="*/ 226 h 397"/>
                  <a:gd name="T72" fmla="*/ 239 w 251"/>
                  <a:gd name="T73" fmla="*/ 201 h 397"/>
                  <a:gd name="T74" fmla="*/ 248 w 251"/>
                  <a:gd name="T75" fmla="*/ 174 h 397"/>
                  <a:gd name="T76" fmla="*/ 251 w 251"/>
                  <a:gd name="T77" fmla="*/ 146 h 397"/>
                  <a:gd name="T78" fmla="*/ 248 w 251"/>
                  <a:gd name="T79" fmla="*/ 118 h 397"/>
                  <a:gd name="T80" fmla="*/ 239 w 251"/>
                  <a:gd name="T81" fmla="*/ 91 h 397"/>
                  <a:gd name="T82" fmla="*/ 227 w 251"/>
                  <a:gd name="T83" fmla="*/ 66 h 397"/>
                  <a:gd name="T84" fmla="*/ 208 w 251"/>
                  <a:gd name="T85" fmla="*/ 43 h 397"/>
                  <a:gd name="T86" fmla="*/ 197 w 251"/>
                  <a:gd name="T87" fmla="*/ 33 h 397"/>
                  <a:gd name="T88" fmla="*/ 172 w 251"/>
                  <a:gd name="T89" fmla="*/ 17 h 397"/>
                  <a:gd name="T90" fmla="*/ 146 w 251"/>
                  <a:gd name="T91" fmla="*/ 6 h 397"/>
                  <a:gd name="T92" fmla="*/ 119 w 251"/>
                  <a:gd name="T93" fmla="*/ 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1" h="397">
                    <a:moveTo>
                      <a:pt x="134" y="142"/>
                    </a:moveTo>
                    <a:lnTo>
                      <a:pt x="134" y="142"/>
                    </a:lnTo>
                    <a:lnTo>
                      <a:pt x="130" y="142"/>
                    </a:lnTo>
                    <a:lnTo>
                      <a:pt x="124" y="141"/>
                    </a:lnTo>
                    <a:lnTo>
                      <a:pt x="120" y="138"/>
                    </a:lnTo>
                    <a:lnTo>
                      <a:pt x="116" y="135"/>
                    </a:lnTo>
                    <a:lnTo>
                      <a:pt x="116" y="135"/>
                    </a:lnTo>
                    <a:lnTo>
                      <a:pt x="113" y="131"/>
                    </a:lnTo>
                    <a:lnTo>
                      <a:pt x="110" y="127"/>
                    </a:lnTo>
                    <a:lnTo>
                      <a:pt x="109" y="121"/>
                    </a:lnTo>
                    <a:lnTo>
                      <a:pt x="109" y="116"/>
                    </a:lnTo>
                    <a:lnTo>
                      <a:pt x="109" y="112"/>
                    </a:lnTo>
                    <a:lnTo>
                      <a:pt x="110" y="107"/>
                    </a:lnTo>
                    <a:lnTo>
                      <a:pt x="113" y="102"/>
                    </a:lnTo>
                    <a:lnTo>
                      <a:pt x="116" y="98"/>
                    </a:lnTo>
                    <a:lnTo>
                      <a:pt x="116" y="98"/>
                    </a:lnTo>
                    <a:lnTo>
                      <a:pt x="120" y="95"/>
                    </a:lnTo>
                    <a:lnTo>
                      <a:pt x="124" y="92"/>
                    </a:lnTo>
                    <a:lnTo>
                      <a:pt x="130" y="91"/>
                    </a:lnTo>
                    <a:lnTo>
                      <a:pt x="134" y="91"/>
                    </a:lnTo>
                    <a:lnTo>
                      <a:pt x="134" y="91"/>
                    </a:lnTo>
                    <a:lnTo>
                      <a:pt x="139" y="91"/>
                    </a:lnTo>
                    <a:lnTo>
                      <a:pt x="144" y="92"/>
                    </a:lnTo>
                    <a:lnTo>
                      <a:pt x="148" y="95"/>
                    </a:lnTo>
                    <a:lnTo>
                      <a:pt x="153" y="98"/>
                    </a:lnTo>
                    <a:lnTo>
                      <a:pt x="153" y="98"/>
                    </a:lnTo>
                    <a:lnTo>
                      <a:pt x="156" y="102"/>
                    </a:lnTo>
                    <a:lnTo>
                      <a:pt x="159" y="107"/>
                    </a:lnTo>
                    <a:lnTo>
                      <a:pt x="160" y="112"/>
                    </a:lnTo>
                    <a:lnTo>
                      <a:pt x="160" y="117"/>
                    </a:lnTo>
                    <a:lnTo>
                      <a:pt x="160" y="121"/>
                    </a:lnTo>
                    <a:lnTo>
                      <a:pt x="159" y="127"/>
                    </a:lnTo>
                    <a:lnTo>
                      <a:pt x="156" y="131"/>
                    </a:lnTo>
                    <a:lnTo>
                      <a:pt x="153" y="135"/>
                    </a:lnTo>
                    <a:lnTo>
                      <a:pt x="153" y="135"/>
                    </a:lnTo>
                    <a:lnTo>
                      <a:pt x="148" y="138"/>
                    </a:lnTo>
                    <a:lnTo>
                      <a:pt x="144" y="141"/>
                    </a:lnTo>
                    <a:lnTo>
                      <a:pt x="139" y="142"/>
                    </a:lnTo>
                    <a:lnTo>
                      <a:pt x="134" y="142"/>
                    </a:lnTo>
                    <a:close/>
                    <a:moveTo>
                      <a:pt x="105" y="0"/>
                    </a:moveTo>
                    <a:lnTo>
                      <a:pt x="105" y="0"/>
                    </a:lnTo>
                    <a:lnTo>
                      <a:pt x="91" y="1"/>
                    </a:lnTo>
                    <a:lnTo>
                      <a:pt x="77" y="3"/>
                    </a:lnTo>
                    <a:lnTo>
                      <a:pt x="64" y="6"/>
                    </a:lnTo>
                    <a:lnTo>
                      <a:pt x="50" y="12"/>
                    </a:lnTo>
                    <a:lnTo>
                      <a:pt x="38" y="17"/>
                    </a:lnTo>
                    <a:lnTo>
                      <a:pt x="25" y="24"/>
                    </a:lnTo>
                    <a:lnTo>
                      <a:pt x="13" y="33"/>
                    </a:lnTo>
                    <a:lnTo>
                      <a:pt x="2" y="43"/>
                    </a:lnTo>
                    <a:lnTo>
                      <a:pt x="2" y="43"/>
                    </a:lnTo>
                    <a:lnTo>
                      <a:pt x="0" y="46"/>
                    </a:lnTo>
                    <a:lnTo>
                      <a:pt x="0" y="397"/>
                    </a:lnTo>
                    <a:lnTo>
                      <a:pt x="45" y="351"/>
                    </a:lnTo>
                    <a:lnTo>
                      <a:pt x="17" y="322"/>
                    </a:lnTo>
                    <a:lnTo>
                      <a:pt x="56" y="282"/>
                    </a:lnTo>
                    <a:lnTo>
                      <a:pt x="56" y="282"/>
                    </a:lnTo>
                    <a:lnTo>
                      <a:pt x="68" y="286"/>
                    </a:lnTo>
                    <a:lnTo>
                      <a:pt x="80" y="289"/>
                    </a:lnTo>
                    <a:lnTo>
                      <a:pt x="93" y="291"/>
                    </a:lnTo>
                    <a:lnTo>
                      <a:pt x="106" y="291"/>
                    </a:lnTo>
                    <a:lnTo>
                      <a:pt x="106" y="291"/>
                    </a:lnTo>
                    <a:lnTo>
                      <a:pt x="119" y="291"/>
                    </a:lnTo>
                    <a:lnTo>
                      <a:pt x="133" y="289"/>
                    </a:lnTo>
                    <a:lnTo>
                      <a:pt x="146" y="285"/>
                    </a:lnTo>
                    <a:lnTo>
                      <a:pt x="160" y="280"/>
                    </a:lnTo>
                    <a:lnTo>
                      <a:pt x="172" y="275"/>
                    </a:lnTo>
                    <a:lnTo>
                      <a:pt x="185" y="268"/>
                    </a:lnTo>
                    <a:lnTo>
                      <a:pt x="197" y="259"/>
                    </a:lnTo>
                    <a:lnTo>
                      <a:pt x="208" y="249"/>
                    </a:lnTo>
                    <a:lnTo>
                      <a:pt x="208" y="249"/>
                    </a:lnTo>
                    <a:lnTo>
                      <a:pt x="217" y="237"/>
                    </a:lnTo>
                    <a:lnTo>
                      <a:pt x="227" y="226"/>
                    </a:lnTo>
                    <a:lnTo>
                      <a:pt x="234" y="213"/>
                    </a:lnTo>
                    <a:lnTo>
                      <a:pt x="239" y="201"/>
                    </a:lnTo>
                    <a:lnTo>
                      <a:pt x="245" y="187"/>
                    </a:lnTo>
                    <a:lnTo>
                      <a:pt x="248" y="174"/>
                    </a:lnTo>
                    <a:lnTo>
                      <a:pt x="250" y="160"/>
                    </a:lnTo>
                    <a:lnTo>
                      <a:pt x="251" y="146"/>
                    </a:lnTo>
                    <a:lnTo>
                      <a:pt x="250" y="132"/>
                    </a:lnTo>
                    <a:lnTo>
                      <a:pt x="248" y="118"/>
                    </a:lnTo>
                    <a:lnTo>
                      <a:pt x="245" y="105"/>
                    </a:lnTo>
                    <a:lnTo>
                      <a:pt x="239" y="91"/>
                    </a:lnTo>
                    <a:lnTo>
                      <a:pt x="234" y="78"/>
                    </a:lnTo>
                    <a:lnTo>
                      <a:pt x="227" y="66"/>
                    </a:lnTo>
                    <a:lnTo>
                      <a:pt x="217" y="54"/>
                    </a:lnTo>
                    <a:lnTo>
                      <a:pt x="208" y="43"/>
                    </a:lnTo>
                    <a:lnTo>
                      <a:pt x="208" y="43"/>
                    </a:lnTo>
                    <a:lnTo>
                      <a:pt x="197" y="33"/>
                    </a:lnTo>
                    <a:lnTo>
                      <a:pt x="185" y="24"/>
                    </a:lnTo>
                    <a:lnTo>
                      <a:pt x="172" y="17"/>
                    </a:lnTo>
                    <a:lnTo>
                      <a:pt x="160" y="12"/>
                    </a:lnTo>
                    <a:lnTo>
                      <a:pt x="146" y="6"/>
                    </a:lnTo>
                    <a:lnTo>
                      <a:pt x="133" y="3"/>
                    </a:lnTo>
                    <a:lnTo>
                      <a:pt x="119" y="1"/>
                    </a:lnTo>
                    <a:lnTo>
                      <a:pt x="105" y="0"/>
                    </a:ln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30" name="그룹 75">
            <a:extLst>
              <a:ext uri="{FF2B5EF4-FFF2-40B4-BE49-F238E27FC236}">
                <a16:creationId xmlns:a16="http://schemas.microsoft.com/office/drawing/2014/main" id="{756DAFC7-742A-B283-4C72-155BA0C5EBC9}"/>
              </a:ext>
            </a:extLst>
          </p:cNvPr>
          <p:cNvGrpSpPr/>
          <p:nvPr/>
        </p:nvGrpSpPr>
        <p:grpSpPr>
          <a:xfrm>
            <a:off x="3440817" y="3628442"/>
            <a:ext cx="2275068" cy="2276442"/>
            <a:chOff x="1592495" y="3764650"/>
            <a:chExt cx="2275068" cy="2276442"/>
          </a:xfrm>
        </p:grpSpPr>
        <p:sp>
          <p:nvSpPr>
            <p:cNvPr id="31" name="Freeform 114">
              <a:extLst>
                <a:ext uri="{FF2B5EF4-FFF2-40B4-BE49-F238E27FC236}">
                  <a16:creationId xmlns:a16="http://schemas.microsoft.com/office/drawing/2014/main" id="{93FCC23E-8B87-F2D0-B0BB-A7D15F79A714}"/>
                </a:ext>
              </a:extLst>
            </p:cNvPr>
            <p:cNvSpPr>
              <a:spLocks/>
            </p:cNvSpPr>
            <p:nvPr/>
          </p:nvSpPr>
          <p:spPr bwMode="auto">
            <a:xfrm flipH="1">
              <a:off x="2760218" y="3764651"/>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120">
              <a:extLst>
                <a:ext uri="{FF2B5EF4-FFF2-40B4-BE49-F238E27FC236}">
                  <a16:creationId xmlns:a16="http://schemas.microsoft.com/office/drawing/2014/main" id="{36B9276A-0F01-D01B-377E-0255D864B3F7}"/>
                </a:ext>
              </a:extLst>
            </p:cNvPr>
            <p:cNvSpPr>
              <a:spLocks/>
            </p:cNvSpPr>
            <p:nvPr/>
          </p:nvSpPr>
          <p:spPr bwMode="auto">
            <a:xfrm flipH="1">
              <a:off x="2760217" y="4933746"/>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3" name="그림 35">
              <a:extLst>
                <a:ext uri="{FF2B5EF4-FFF2-40B4-BE49-F238E27FC236}">
                  <a16:creationId xmlns:a16="http://schemas.microsoft.com/office/drawing/2014/main" id="{EFC2C220-B160-997D-0F58-CE24695DD4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2127454" y="4685884"/>
              <a:ext cx="341908" cy="947742"/>
            </a:xfrm>
            <a:prstGeom prst="rect">
              <a:avLst/>
            </a:prstGeom>
          </p:spPr>
        </p:pic>
        <p:sp>
          <p:nvSpPr>
            <p:cNvPr id="34" name="Freeform 118">
              <a:extLst>
                <a:ext uri="{FF2B5EF4-FFF2-40B4-BE49-F238E27FC236}">
                  <a16:creationId xmlns:a16="http://schemas.microsoft.com/office/drawing/2014/main" id="{86C9E826-3BEF-2E07-9EBA-2A2270F0ABE9}"/>
                </a:ext>
              </a:extLst>
            </p:cNvPr>
            <p:cNvSpPr>
              <a:spLocks/>
            </p:cNvSpPr>
            <p:nvPr/>
          </p:nvSpPr>
          <p:spPr bwMode="auto">
            <a:xfrm flipH="1">
              <a:off x="1592495" y="4933746"/>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35" name="그림 37">
              <a:extLst>
                <a:ext uri="{FF2B5EF4-FFF2-40B4-BE49-F238E27FC236}">
                  <a16:creationId xmlns:a16="http://schemas.microsoft.com/office/drawing/2014/main" id="{3C4E436D-A047-9DDD-8C2A-9621C42BBC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2093862" y="4253822"/>
              <a:ext cx="388116" cy="947741"/>
            </a:xfrm>
            <a:prstGeom prst="rect">
              <a:avLst/>
            </a:prstGeom>
          </p:spPr>
        </p:pic>
        <p:sp>
          <p:nvSpPr>
            <p:cNvPr id="36" name="Freeform 116">
              <a:extLst>
                <a:ext uri="{FF2B5EF4-FFF2-40B4-BE49-F238E27FC236}">
                  <a16:creationId xmlns:a16="http://schemas.microsoft.com/office/drawing/2014/main" id="{5DE419C5-D932-C202-FAF6-64B2B94D16C2}"/>
                </a:ext>
              </a:extLst>
            </p:cNvPr>
            <p:cNvSpPr>
              <a:spLocks/>
            </p:cNvSpPr>
            <p:nvPr/>
          </p:nvSpPr>
          <p:spPr bwMode="auto">
            <a:xfrm flipH="1">
              <a:off x="1592495" y="3764650"/>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42">
              <a:extLst>
                <a:ext uri="{FF2B5EF4-FFF2-40B4-BE49-F238E27FC236}">
                  <a16:creationId xmlns:a16="http://schemas.microsoft.com/office/drawing/2014/main" id="{7C768009-9052-EFF2-1C4A-1D369C56DDCD}"/>
                </a:ext>
              </a:extLst>
            </p:cNvPr>
            <p:cNvSpPr>
              <a:spLocks/>
            </p:cNvSpPr>
            <p:nvPr/>
          </p:nvSpPr>
          <p:spPr bwMode="auto">
            <a:xfrm flipH="1">
              <a:off x="2759802" y="5245075"/>
              <a:ext cx="217334" cy="742669"/>
            </a:xfrm>
            <a:custGeom>
              <a:avLst/>
              <a:gdLst>
                <a:gd name="T0" fmla="*/ 74 w 163"/>
                <a:gd name="T1" fmla="*/ 186 h 557"/>
                <a:gd name="T2" fmla="*/ 76 w 163"/>
                <a:gd name="T3" fmla="*/ 166 h 557"/>
                <a:gd name="T4" fmla="*/ 82 w 163"/>
                <a:gd name="T5" fmla="*/ 147 h 557"/>
                <a:gd name="T6" fmla="*/ 89 w 163"/>
                <a:gd name="T7" fmla="*/ 129 h 557"/>
                <a:gd name="T8" fmla="*/ 100 w 163"/>
                <a:gd name="T9" fmla="*/ 115 h 557"/>
                <a:gd name="T10" fmla="*/ 113 w 163"/>
                <a:gd name="T11" fmla="*/ 101 h 557"/>
                <a:gd name="T12" fmla="*/ 128 w 163"/>
                <a:gd name="T13" fmla="*/ 90 h 557"/>
                <a:gd name="T14" fmla="*/ 145 w 163"/>
                <a:gd name="T15" fmla="*/ 81 h 557"/>
                <a:gd name="T16" fmla="*/ 163 w 163"/>
                <a:gd name="T17" fmla="*/ 76 h 557"/>
                <a:gd name="T18" fmla="*/ 163 w 163"/>
                <a:gd name="T19" fmla="*/ 0 h 557"/>
                <a:gd name="T20" fmla="*/ 130 w 163"/>
                <a:gd name="T21" fmla="*/ 7 h 557"/>
                <a:gd name="T22" fmla="*/ 99 w 163"/>
                <a:gd name="T23" fmla="*/ 21 h 557"/>
                <a:gd name="T24" fmla="*/ 71 w 163"/>
                <a:gd name="T25" fmla="*/ 38 h 557"/>
                <a:gd name="T26" fmla="*/ 47 w 163"/>
                <a:gd name="T27" fmla="*/ 61 h 557"/>
                <a:gd name="T28" fmla="*/ 27 w 163"/>
                <a:gd name="T29" fmla="*/ 88 h 557"/>
                <a:gd name="T30" fmla="*/ 13 w 163"/>
                <a:gd name="T31" fmla="*/ 118 h 557"/>
                <a:gd name="T32" fmla="*/ 3 w 163"/>
                <a:gd name="T33" fmla="*/ 150 h 557"/>
                <a:gd name="T34" fmla="*/ 0 w 163"/>
                <a:gd name="T35" fmla="*/ 186 h 557"/>
                <a:gd name="T36" fmla="*/ 1 w 163"/>
                <a:gd name="T37" fmla="*/ 202 h 557"/>
                <a:gd name="T38" fmla="*/ 10 w 163"/>
                <a:gd name="T39" fmla="*/ 242 h 557"/>
                <a:gd name="T40" fmla="*/ 27 w 163"/>
                <a:gd name="T41" fmla="*/ 289 h 557"/>
                <a:gd name="T42" fmla="*/ 63 w 163"/>
                <a:gd name="T43" fmla="*/ 369 h 557"/>
                <a:gd name="T44" fmla="*/ 116 w 163"/>
                <a:gd name="T45" fmla="*/ 473 h 557"/>
                <a:gd name="T46" fmla="*/ 163 w 163"/>
                <a:gd name="T47" fmla="*/ 557 h 557"/>
                <a:gd name="T48" fmla="*/ 163 w 163"/>
                <a:gd name="T49" fmla="*/ 295 h 557"/>
                <a:gd name="T50" fmla="*/ 145 w 163"/>
                <a:gd name="T51" fmla="*/ 289 h 557"/>
                <a:gd name="T52" fmla="*/ 128 w 163"/>
                <a:gd name="T53" fmla="*/ 281 h 557"/>
                <a:gd name="T54" fmla="*/ 113 w 163"/>
                <a:gd name="T55" fmla="*/ 270 h 557"/>
                <a:gd name="T56" fmla="*/ 100 w 163"/>
                <a:gd name="T57" fmla="*/ 257 h 557"/>
                <a:gd name="T58" fmla="*/ 89 w 163"/>
                <a:gd name="T59" fmla="*/ 241 h 557"/>
                <a:gd name="T60" fmla="*/ 82 w 163"/>
                <a:gd name="T61" fmla="*/ 224 h 557"/>
                <a:gd name="T62" fmla="*/ 76 w 163"/>
                <a:gd name="T63" fmla="*/ 205 h 557"/>
                <a:gd name="T64" fmla="*/ 74 w 163"/>
                <a:gd name="T65" fmla="*/ 186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74" y="186"/>
                  </a:moveTo>
                  <a:lnTo>
                    <a:pt x="74" y="186"/>
                  </a:lnTo>
                  <a:lnTo>
                    <a:pt x="75" y="175"/>
                  </a:lnTo>
                  <a:lnTo>
                    <a:pt x="76" y="166"/>
                  </a:lnTo>
                  <a:lnTo>
                    <a:pt x="78" y="157"/>
                  </a:lnTo>
                  <a:lnTo>
                    <a:pt x="82" y="147"/>
                  </a:lnTo>
                  <a:lnTo>
                    <a:pt x="85" y="138"/>
                  </a:lnTo>
                  <a:lnTo>
                    <a:pt x="89" y="129"/>
                  </a:lnTo>
                  <a:lnTo>
                    <a:pt x="94" y="122"/>
                  </a:lnTo>
                  <a:lnTo>
                    <a:pt x="100" y="115"/>
                  </a:lnTo>
                  <a:lnTo>
                    <a:pt x="107" y="108"/>
                  </a:lnTo>
                  <a:lnTo>
                    <a:pt x="113" y="101"/>
                  </a:lnTo>
                  <a:lnTo>
                    <a:pt x="120" y="95"/>
                  </a:lnTo>
                  <a:lnTo>
                    <a:pt x="128" y="90"/>
                  </a:lnTo>
                  <a:lnTo>
                    <a:pt x="136" y="86"/>
                  </a:lnTo>
                  <a:lnTo>
                    <a:pt x="145" y="81"/>
                  </a:lnTo>
                  <a:lnTo>
                    <a:pt x="154" y="78"/>
                  </a:lnTo>
                  <a:lnTo>
                    <a:pt x="163" y="76"/>
                  </a:lnTo>
                  <a:lnTo>
                    <a:pt x="163" y="0"/>
                  </a:lnTo>
                  <a:lnTo>
                    <a:pt x="163" y="0"/>
                  </a:lnTo>
                  <a:lnTo>
                    <a:pt x="146" y="3"/>
                  </a:lnTo>
                  <a:lnTo>
                    <a:pt x="130" y="7"/>
                  </a:lnTo>
                  <a:lnTo>
                    <a:pt x="114" y="13"/>
                  </a:lnTo>
                  <a:lnTo>
                    <a:pt x="99" y="21"/>
                  </a:lnTo>
                  <a:lnTo>
                    <a:pt x="85" y="29"/>
                  </a:lnTo>
                  <a:lnTo>
                    <a:pt x="71" y="38"/>
                  </a:lnTo>
                  <a:lnTo>
                    <a:pt x="59" y="50"/>
                  </a:lnTo>
                  <a:lnTo>
                    <a:pt x="47" y="61"/>
                  </a:lnTo>
                  <a:lnTo>
                    <a:pt x="37" y="74"/>
                  </a:lnTo>
                  <a:lnTo>
                    <a:pt x="27" y="88"/>
                  </a:lnTo>
                  <a:lnTo>
                    <a:pt x="19" y="102"/>
                  </a:lnTo>
                  <a:lnTo>
                    <a:pt x="13" y="118"/>
                  </a:lnTo>
                  <a:lnTo>
                    <a:pt x="7" y="134"/>
                  </a:lnTo>
                  <a:lnTo>
                    <a:pt x="3" y="150"/>
                  </a:lnTo>
                  <a:lnTo>
                    <a:pt x="1" y="168"/>
                  </a:lnTo>
                  <a:lnTo>
                    <a:pt x="0" y="186"/>
                  </a:lnTo>
                  <a:lnTo>
                    <a:pt x="0" y="186"/>
                  </a:lnTo>
                  <a:lnTo>
                    <a:pt x="1" y="202"/>
                  </a:lnTo>
                  <a:lnTo>
                    <a:pt x="5" y="220"/>
                  </a:lnTo>
                  <a:lnTo>
                    <a:pt x="10" y="242"/>
                  </a:lnTo>
                  <a:lnTo>
                    <a:pt x="19" y="265"/>
                  </a:lnTo>
                  <a:lnTo>
                    <a:pt x="27" y="289"/>
                  </a:lnTo>
                  <a:lnTo>
                    <a:pt x="39" y="316"/>
                  </a:lnTo>
                  <a:lnTo>
                    <a:pt x="63" y="369"/>
                  </a:lnTo>
                  <a:lnTo>
                    <a:pt x="90" y="422"/>
                  </a:lnTo>
                  <a:lnTo>
                    <a:pt x="116" y="473"/>
                  </a:lnTo>
                  <a:lnTo>
                    <a:pt x="142" y="519"/>
                  </a:lnTo>
                  <a:lnTo>
                    <a:pt x="163" y="557"/>
                  </a:lnTo>
                  <a:lnTo>
                    <a:pt x="163" y="295"/>
                  </a:lnTo>
                  <a:lnTo>
                    <a:pt x="163" y="295"/>
                  </a:lnTo>
                  <a:lnTo>
                    <a:pt x="154" y="293"/>
                  </a:lnTo>
                  <a:lnTo>
                    <a:pt x="145" y="289"/>
                  </a:lnTo>
                  <a:lnTo>
                    <a:pt x="136" y="285"/>
                  </a:lnTo>
                  <a:lnTo>
                    <a:pt x="128" y="281"/>
                  </a:lnTo>
                  <a:lnTo>
                    <a:pt x="120" y="276"/>
                  </a:lnTo>
                  <a:lnTo>
                    <a:pt x="113" y="270"/>
                  </a:lnTo>
                  <a:lnTo>
                    <a:pt x="107" y="263"/>
                  </a:lnTo>
                  <a:lnTo>
                    <a:pt x="100" y="257"/>
                  </a:lnTo>
                  <a:lnTo>
                    <a:pt x="94" y="249"/>
                  </a:lnTo>
                  <a:lnTo>
                    <a:pt x="89" y="241"/>
                  </a:lnTo>
                  <a:lnTo>
                    <a:pt x="85" y="233"/>
                  </a:lnTo>
                  <a:lnTo>
                    <a:pt x="82" y="224"/>
                  </a:lnTo>
                  <a:lnTo>
                    <a:pt x="78" y="215"/>
                  </a:lnTo>
                  <a:lnTo>
                    <a:pt x="76" y="205"/>
                  </a:lnTo>
                  <a:lnTo>
                    <a:pt x="75" y="195"/>
                  </a:lnTo>
                  <a:lnTo>
                    <a:pt x="74" y="186"/>
                  </a:lnTo>
                  <a:lnTo>
                    <a:pt x="74" y="186"/>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40">
              <a:extLst>
                <a:ext uri="{FF2B5EF4-FFF2-40B4-BE49-F238E27FC236}">
                  <a16:creationId xmlns:a16="http://schemas.microsoft.com/office/drawing/2014/main" id="{6C4601CE-DE89-F9DC-337F-5CF51086724C}"/>
                </a:ext>
              </a:extLst>
            </p:cNvPr>
            <p:cNvSpPr>
              <a:spLocks/>
            </p:cNvSpPr>
            <p:nvPr/>
          </p:nvSpPr>
          <p:spPr bwMode="auto">
            <a:xfrm flipH="1">
              <a:off x="2481134" y="5245075"/>
              <a:ext cx="217334" cy="742669"/>
            </a:xfrm>
            <a:custGeom>
              <a:avLst/>
              <a:gdLst>
                <a:gd name="T0" fmla="*/ 0 w 163"/>
                <a:gd name="T1" fmla="*/ 76 h 557"/>
                <a:gd name="T2" fmla="*/ 10 w 163"/>
                <a:gd name="T3" fmla="*/ 78 h 557"/>
                <a:gd name="T4" fmla="*/ 27 w 163"/>
                <a:gd name="T5" fmla="*/ 86 h 557"/>
                <a:gd name="T6" fmla="*/ 43 w 163"/>
                <a:gd name="T7" fmla="*/ 95 h 557"/>
                <a:gd name="T8" fmla="*/ 57 w 163"/>
                <a:gd name="T9" fmla="*/ 108 h 557"/>
                <a:gd name="T10" fmla="*/ 69 w 163"/>
                <a:gd name="T11" fmla="*/ 122 h 557"/>
                <a:gd name="T12" fmla="*/ 79 w 163"/>
                <a:gd name="T13" fmla="*/ 138 h 557"/>
                <a:gd name="T14" fmla="*/ 85 w 163"/>
                <a:gd name="T15" fmla="*/ 157 h 557"/>
                <a:gd name="T16" fmla="*/ 88 w 163"/>
                <a:gd name="T17" fmla="*/ 175 h 557"/>
                <a:gd name="T18" fmla="*/ 89 w 163"/>
                <a:gd name="T19" fmla="*/ 186 h 557"/>
                <a:gd name="T20" fmla="*/ 87 w 163"/>
                <a:gd name="T21" fmla="*/ 205 h 557"/>
                <a:gd name="T22" fmla="*/ 82 w 163"/>
                <a:gd name="T23" fmla="*/ 224 h 557"/>
                <a:gd name="T24" fmla="*/ 74 w 163"/>
                <a:gd name="T25" fmla="*/ 241 h 557"/>
                <a:gd name="T26" fmla="*/ 63 w 163"/>
                <a:gd name="T27" fmla="*/ 257 h 557"/>
                <a:gd name="T28" fmla="*/ 50 w 163"/>
                <a:gd name="T29" fmla="*/ 270 h 557"/>
                <a:gd name="T30" fmla="*/ 36 w 163"/>
                <a:gd name="T31" fmla="*/ 281 h 557"/>
                <a:gd name="T32" fmla="*/ 18 w 163"/>
                <a:gd name="T33" fmla="*/ 289 h 557"/>
                <a:gd name="T34" fmla="*/ 0 w 163"/>
                <a:gd name="T35" fmla="*/ 295 h 557"/>
                <a:gd name="T36" fmla="*/ 0 w 163"/>
                <a:gd name="T37" fmla="*/ 557 h 557"/>
                <a:gd name="T38" fmla="*/ 46 w 163"/>
                <a:gd name="T39" fmla="*/ 473 h 557"/>
                <a:gd name="T40" fmla="*/ 101 w 163"/>
                <a:gd name="T41" fmla="*/ 369 h 557"/>
                <a:gd name="T42" fmla="*/ 136 w 163"/>
                <a:gd name="T43" fmla="*/ 289 h 557"/>
                <a:gd name="T44" fmla="*/ 153 w 163"/>
                <a:gd name="T45" fmla="*/ 242 h 557"/>
                <a:gd name="T46" fmla="*/ 162 w 163"/>
                <a:gd name="T47" fmla="*/ 202 h 557"/>
                <a:gd name="T48" fmla="*/ 163 w 163"/>
                <a:gd name="T49" fmla="*/ 186 h 557"/>
                <a:gd name="T50" fmla="*/ 160 w 163"/>
                <a:gd name="T51" fmla="*/ 150 h 557"/>
                <a:gd name="T52" fmla="*/ 151 w 163"/>
                <a:gd name="T53" fmla="*/ 118 h 557"/>
                <a:gd name="T54" fmla="*/ 136 w 163"/>
                <a:gd name="T55" fmla="*/ 88 h 557"/>
                <a:gd name="T56" fmla="*/ 116 w 163"/>
                <a:gd name="T57" fmla="*/ 61 h 557"/>
                <a:gd name="T58" fmla="*/ 92 w 163"/>
                <a:gd name="T59" fmla="*/ 38 h 557"/>
                <a:gd name="T60" fmla="*/ 64 w 163"/>
                <a:gd name="T61" fmla="*/ 21 h 557"/>
                <a:gd name="T62" fmla="*/ 34 w 163"/>
                <a:gd name="T63" fmla="*/ 7 h 557"/>
                <a:gd name="T64" fmla="*/ 0 w 163"/>
                <a:gd name="T65" fmla="*/ 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557">
                  <a:moveTo>
                    <a:pt x="0" y="0"/>
                  </a:moveTo>
                  <a:lnTo>
                    <a:pt x="0" y="76"/>
                  </a:lnTo>
                  <a:lnTo>
                    <a:pt x="0" y="76"/>
                  </a:lnTo>
                  <a:lnTo>
                    <a:pt x="10" y="78"/>
                  </a:lnTo>
                  <a:lnTo>
                    <a:pt x="18" y="81"/>
                  </a:lnTo>
                  <a:lnTo>
                    <a:pt x="27" y="86"/>
                  </a:lnTo>
                  <a:lnTo>
                    <a:pt x="36" y="90"/>
                  </a:lnTo>
                  <a:lnTo>
                    <a:pt x="43" y="95"/>
                  </a:lnTo>
                  <a:lnTo>
                    <a:pt x="50" y="101"/>
                  </a:lnTo>
                  <a:lnTo>
                    <a:pt x="57" y="108"/>
                  </a:lnTo>
                  <a:lnTo>
                    <a:pt x="63" y="115"/>
                  </a:lnTo>
                  <a:lnTo>
                    <a:pt x="69" y="122"/>
                  </a:lnTo>
                  <a:lnTo>
                    <a:pt x="74" y="129"/>
                  </a:lnTo>
                  <a:lnTo>
                    <a:pt x="79" y="138"/>
                  </a:lnTo>
                  <a:lnTo>
                    <a:pt x="82" y="147"/>
                  </a:lnTo>
                  <a:lnTo>
                    <a:pt x="85" y="157"/>
                  </a:lnTo>
                  <a:lnTo>
                    <a:pt x="87" y="166"/>
                  </a:lnTo>
                  <a:lnTo>
                    <a:pt x="88" y="175"/>
                  </a:lnTo>
                  <a:lnTo>
                    <a:pt x="89" y="186"/>
                  </a:lnTo>
                  <a:lnTo>
                    <a:pt x="89" y="186"/>
                  </a:lnTo>
                  <a:lnTo>
                    <a:pt x="88" y="195"/>
                  </a:lnTo>
                  <a:lnTo>
                    <a:pt x="87" y="205"/>
                  </a:lnTo>
                  <a:lnTo>
                    <a:pt x="85" y="215"/>
                  </a:lnTo>
                  <a:lnTo>
                    <a:pt x="82" y="224"/>
                  </a:lnTo>
                  <a:lnTo>
                    <a:pt x="79" y="233"/>
                  </a:lnTo>
                  <a:lnTo>
                    <a:pt x="74" y="241"/>
                  </a:lnTo>
                  <a:lnTo>
                    <a:pt x="69" y="249"/>
                  </a:lnTo>
                  <a:lnTo>
                    <a:pt x="63" y="257"/>
                  </a:lnTo>
                  <a:lnTo>
                    <a:pt x="57" y="263"/>
                  </a:lnTo>
                  <a:lnTo>
                    <a:pt x="50" y="270"/>
                  </a:lnTo>
                  <a:lnTo>
                    <a:pt x="43" y="276"/>
                  </a:lnTo>
                  <a:lnTo>
                    <a:pt x="36" y="281"/>
                  </a:lnTo>
                  <a:lnTo>
                    <a:pt x="27" y="285"/>
                  </a:lnTo>
                  <a:lnTo>
                    <a:pt x="18" y="289"/>
                  </a:lnTo>
                  <a:lnTo>
                    <a:pt x="10" y="293"/>
                  </a:lnTo>
                  <a:lnTo>
                    <a:pt x="0" y="295"/>
                  </a:lnTo>
                  <a:lnTo>
                    <a:pt x="0" y="557"/>
                  </a:lnTo>
                  <a:lnTo>
                    <a:pt x="0" y="557"/>
                  </a:lnTo>
                  <a:lnTo>
                    <a:pt x="21" y="519"/>
                  </a:lnTo>
                  <a:lnTo>
                    <a:pt x="46" y="473"/>
                  </a:lnTo>
                  <a:lnTo>
                    <a:pt x="73" y="422"/>
                  </a:lnTo>
                  <a:lnTo>
                    <a:pt x="101" y="369"/>
                  </a:lnTo>
                  <a:lnTo>
                    <a:pt x="125" y="316"/>
                  </a:lnTo>
                  <a:lnTo>
                    <a:pt x="136" y="289"/>
                  </a:lnTo>
                  <a:lnTo>
                    <a:pt x="145" y="265"/>
                  </a:lnTo>
                  <a:lnTo>
                    <a:pt x="153" y="242"/>
                  </a:lnTo>
                  <a:lnTo>
                    <a:pt x="158" y="220"/>
                  </a:lnTo>
                  <a:lnTo>
                    <a:pt x="162" y="202"/>
                  </a:lnTo>
                  <a:lnTo>
                    <a:pt x="163" y="186"/>
                  </a:lnTo>
                  <a:lnTo>
                    <a:pt x="163" y="186"/>
                  </a:lnTo>
                  <a:lnTo>
                    <a:pt x="162" y="168"/>
                  </a:lnTo>
                  <a:lnTo>
                    <a:pt x="160" y="150"/>
                  </a:lnTo>
                  <a:lnTo>
                    <a:pt x="156" y="134"/>
                  </a:lnTo>
                  <a:lnTo>
                    <a:pt x="151" y="118"/>
                  </a:lnTo>
                  <a:lnTo>
                    <a:pt x="145" y="102"/>
                  </a:lnTo>
                  <a:lnTo>
                    <a:pt x="136" y="88"/>
                  </a:lnTo>
                  <a:lnTo>
                    <a:pt x="127" y="74"/>
                  </a:lnTo>
                  <a:lnTo>
                    <a:pt x="116" y="61"/>
                  </a:lnTo>
                  <a:lnTo>
                    <a:pt x="105" y="50"/>
                  </a:lnTo>
                  <a:lnTo>
                    <a:pt x="92" y="38"/>
                  </a:lnTo>
                  <a:lnTo>
                    <a:pt x="79" y="29"/>
                  </a:lnTo>
                  <a:lnTo>
                    <a:pt x="64" y="21"/>
                  </a:lnTo>
                  <a:lnTo>
                    <a:pt x="49" y="13"/>
                  </a:lnTo>
                  <a:lnTo>
                    <a:pt x="34" y="7"/>
                  </a:lnTo>
                  <a:lnTo>
                    <a:pt x="17" y="3"/>
                  </a:lnTo>
                  <a:lnTo>
                    <a:pt x="0" y="0"/>
                  </a:ln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9" name="그룹 83">
            <a:extLst>
              <a:ext uri="{FF2B5EF4-FFF2-40B4-BE49-F238E27FC236}">
                <a16:creationId xmlns:a16="http://schemas.microsoft.com/office/drawing/2014/main" id="{D96CFFDB-65D8-6882-D29C-1B52D91DC204}"/>
              </a:ext>
            </a:extLst>
          </p:cNvPr>
          <p:cNvGrpSpPr/>
          <p:nvPr/>
        </p:nvGrpSpPr>
        <p:grpSpPr>
          <a:xfrm>
            <a:off x="7072270" y="2831263"/>
            <a:ext cx="2275068" cy="2549716"/>
            <a:chOff x="5276439" y="2326437"/>
            <a:chExt cx="2275068" cy="2549716"/>
          </a:xfrm>
        </p:grpSpPr>
        <p:pic>
          <p:nvPicPr>
            <p:cNvPr id="40" name="그림 11">
              <a:extLst>
                <a:ext uri="{FF2B5EF4-FFF2-40B4-BE49-F238E27FC236}">
                  <a16:creationId xmlns:a16="http://schemas.microsoft.com/office/drawing/2014/main" id="{E21425C6-41A9-8268-62FB-99053C1143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00000">
              <a:off x="5811398" y="3520945"/>
              <a:ext cx="341908" cy="947742"/>
            </a:xfrm>
            <a:prstGeom prst="rect">
              <a:avLst/>
            </a:prstGeom>
          </p:spPr>
        </p:pic>
        <p:pic>
          <p:nvPicPr>
            <p:cNvPr id="41" name="그림 13">
              <a:extLst>
                <a:ext uri="{FF2B5EF4-FFF2-40B4-BE49-F238E27FC236}">
                  <a16:creationId xmlns:a16="http://schemas.microsoft.com/office/drawing/2014/main" id="{F4C2313C-F6E0-AC91-0732-1535A98BA6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100000" flipV="1">
              <a:off x="5777805" y="3088883"/>
              <a:ext cx="388116" cy="947741"/>
            </a:xfrm>
            <a:prstGeom prst="rect">
              <a:avLst/>
            </a:prstGeom>
          </p:spPr>
        </p:pic>
        <p:grpSp>
          <p:nvGrpSpPr>
            <p:cNvPr id="42" name="그룹 82">
              <a:extLst>
                <a:ext uri="{FF2B5EF4-FFF2-40B4-BE49-F238E27FC236}">
                  <a16:creationId xmlns:a16="http://schemas.microsoft.com/office/drawing/2014/main" id="{DB8EBF2C-AD8E-02E9-C4A6-EEEE627D99E1}"/>
                </a:ext>
              </a:extLst>
            </p:cNvPr>
            <p:cNvGrpSpPr/>
            <p:nvPr/>
          </p:nvGrpSpPr>
          <p:grpSpPr>
            <a:xfrm>
              <a:off x="5276439" y="2326437"/>
              <a:ext cx="2275068" cy="2549716"/>
              <a:chOff x="5276439" y="2326437"/>
              <a:chExt cx="2275068" cy="2549716"/>
            </a:xfrm>
          </p:grpSpPr>
          <p:sp>
            <p:nvSpPr>
              <p:cNvPr id="43" name="Freeform 114">
                <a:extLst>
                  <a:ext uri="{FF2B5EF4-FFF2-40B4-BE49-F238E27FC236}">
                    <a16:creationId xmlns:a16="http://schemas.microsoft.com/office/drawing/2014/main" id="{41BB7679-A7ED-57D2-ABAE-61F43525FF68}"/>
                  </a:ext>
                </a:extLst>
              </p:cNvPr>
              <p:cNvSpPr>
                <a:spLocks/>
              </p:cNvSpPr>
              <p:nvPr/>
            </p:nvSpPr>
            <p:spPr bwMode="auto">
              <a:xfrm flipH="1">
                <a:off x="6444161" y="2599712"/>
                <a:ext cx="1105973" cy="1105973"/>
              </a:xfrm>
              <a:custGeom>
                <a:avLst/>
                <a:gdLst>
                  <a:gd name="T0" fmla="*/ 806 w 806"/>
                  <a:gd name="T1" fmla="*/ 0 h 806"/>
                  <a:gd name="T2" fmla="*/ 0 w 806"/>
                  <a:gd name="T3" fmla="*/ 806 h 806"/>
                  <a:gd name="T4" fmla="*/ 806 w 806"/>
                  <a:gd name="T5" fmla="*/ 806 h 806"/>
                  <a:gd name="T6" fmla="*/ 806 w 806"/>
                  <a:gd name="T7" fmla="*/ 0 h 806"/>
                </a:gdLst>
                <a:ahLst/>
                <a:cxnLst>
                  <a:cxn ang="0">
                    <a:pos x="T0" y="T1"/>
                  </a:cxn>
                  <a:cxn ang="0">
                    <a:pos x="T2" y="T3"/>
                  </a:cxn>
                  <a:cxn ang="0">
                    <a:pos x="T4" y="T5"/>
                  </a:cxn>
                  <a:cxn ang="0">
                    <a:pos x="T6" y="T7"/>
                  </a:cxn>
                </a:cxnLst>
                <a:rect l="0" t="0" r="r" b="b"/>
                <a:pathLst>
                  <a:path w="806" h="806">
                    <a:moveTo>
                      <a:pt x="806" y="0"/>
                    </a:moveTo>
                    <a:lnTo>
                      <a:pt x="0" y="806"/>
                    </a:lnTo>
                    <a:lnTo>
                      <a:pt x="806" y="806"/>
                    </a:lnTo>
                    <a:lnTo>
                      <a:pt x="806" y="0"/>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pic>
            <p:nvPicPr>
              <p:cNvPr id="44" name="그림 68">
                <a:extLst>
                  <a:ext uri="{FF2B5EF4-FFF2-40B4-BE49-F238E27FC236}">
                    <a16:creationId xmlns:a16="http://schemas.microsoft.com/office/drawing/2014/main" id="{D1E2995B-449E-833B-1A42-BFA213D1F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900000" flipV="1">
                <a:off x="6723406" y="2326437"/>
                <a:ext cx="388116" cy="947741"/>
              </a:xfrm>
              <a:prstGeom prst="rect">
                <a:avLst/>
              </a:prstGeom>
            </p:spPr>
          </p:pic>
          <p:sp>
            <p:nvSpPr>
              <p:cNvPr id="45" name="Freeform 118">
                <a:extLst>
                  <a:ext uri="{FF2B5EF4-FFF2-40B4-BE49-F238E27FC236}">
                    <a16:creationId xmlns:a16="http://schemas.microsoft.com/office/drawing/2014/main" id="{FC5DED52-5E7E-461F-C4B7-DFDDF0090EA1}"/>
                  </a:ext>
                </a:extLst>
              </p:cNvPr>
              <p:cNvSpPr>
                <a:spLocks/>
              </p:cNvSpPr>
              <p:nvPr/>
            </p:nvSpPr>
            <p:spPr bwMode="auto">
              <a:xfrm flipH="1">
                <a:off x="5276439" y="3768807"/>
                <a:ext cx="1105973" cy="1107346"/>
              </a:xfrm>
              <a:custGeom>
                <a:avLst/>
                <a:gdLst>
                  <a:gd name="T0" fmla="*/ 0 w 806"/>
                  <a:gd name="T1" fmla="*/ 0 h 807"/>
                  <a:gd name="T2" fmla="*/ 806 w 806"/>
                  <a:gd name="T3" fmla="*/ 807 h 807"/>
                  <a:gd name="T4" fmla="*/ 0 w 806"/>
                  <a:gd name="T5" fmla="*/ 807 h 807"/>
                  <a:gd name="T6" fmla="*/ 0 w 806"/>
                  <a:gd name="T7" fmla="*/ 0 h 807"/>
                </a:gdLst>
                <a:ahLst/>
                <a:cxnLst>
                  <a:cxn ang="0">
                    <a:pos x="T0" y="T1"/>
                  </a:cxn>
                  <a:cxn ang="0">
                    <a:pos x="T2" y="T3"/>
                  </a:cxn>
                  <a:cxn ang="0">
                    <a:pos x="T4" y="T5"/>
                  </a:cxn>
                  <a:cxn ang="0">
                    <a:pos x="T6" y="T7"/>
                  </a:cxn>
                </a:cxnLst>
                <a:rect l="0" t="0" r="r" b="b"/>
                <a:pathLst>
                  <a:path w="806" h="807">
                    <a:moveTo>
                      <a:pt x="0" y="0"/>
                    </a:moveTo>
                    <a:lnTo>
                      <a:pt x="806" y="807"/>
                    </a:lnTo>
                    <a:lnTo>
                      <a:pt x="0" y="807"/>
                    </a:lnTo>
                    <a:lnTo>
                      <a:pt x="0" y="0"/>
                    </a:ln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116">
                <a:extLst>
                  <a:ext uri="{FF2B5EF4-FFF2-40B4-BE49-F238E27FC236}">
                    <a16:creationId xmlns:a16="http://schemas.microsoft.com/office/drawing/2014/main" id="{72B2BE48-4752-EE7C-132C-E6102E6AFCCC}"/>
                  </a:ext>
                </a:extLst>
              </p:cNvPr>
              <p:cNvSpPr>
                <a:spLocks/>
              </p:cNvSpPr>
              <p:nvPr/>
            </p:nvSpPr>
            <p:spPr bwMode="auto">
              <a:xfrm flipH="1">
                <a:off x="5276439" y="2599711"/>
                <a:ext cx="1105973" cy="1105973"/>
              </a:xfrm>
              <a:custGeom>
                <a:avLst/>
                <a:gdLst>
                  <a:gd name="T0" fmla="*/ 0 w 806"/>
                  <a:gd name="T1" fmla="*/ 806 h 806"/>
                  <a:gd name="T2" fmla="*/ 806 w 806"/>
                  <a:gd name="T3" fmla="*/ 0 h 806"/>
                  <a:gd name="T4" fmla="*/ 0 w 806"/>
                  <a:gd name="T5" fmla="*/ 0 h 806"/>
                  <a:gd name="T6" fmla="*/ 0 w 806"/>
                  <a:gd name="T7" fmla="*/ 806 h 806"/>
                </a:gdLst>
                <a:ahLst/>
                <a:cxnLst>
                  <a:cxn ang="0">
                    <a:pos x="T0" y="T1"/>
                  </a:cxn>
                  <a:cxn ang="0">
                    <a:pos x="T2" y="T3"/>
                  </a:cxn>
                  <a:cxn ang="0">
                    <a:pos x="T4" y="T5"/>
                  </a:cxn>
                  <a:cxn ang="0">
                    <a:pos x="T6" y="T7"/>
                  </a:cxn>
                </a:cxnLst>
                <a:rect l="0" t="0" r="r" b="b"/>
                <a:pathLst>
                  <a:path w="806" h="806">
                    <a:moveTo>
                      <a:pt x="0" y="806"/>
                    </a:moveTo>
                    <a:lnTo>
                      <a:pt x="806" y="0"/>
                    </a:lnTo>
                    <a:lnTo>
                      <a:pt x="0" y="0"/>
                    </a:lnTo>
                    <a:lnTo>
                      <a:pt x="0" y="80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47" name="그룹 59">
                <a:extLst>
                  <a:ext uri="{FF2B5EF4-FFF2-40B4-BE49-F238E27FC236}">
                    <a16:creationId xmlns:a16="http://schemas.microsoft.com/office/drawing/2014/main" id="{DEDEBE35-C0F2-2098-D64B-9440F881ECED}"/>
                  </a:ext>
                </a:extLst>
              </p:cNvPr>
              <p:cNvGrpSpPr/>
              <p:nvPr/>
            </p:nvGrpSpPr>
            <p:grpSpPr>
              <a:xfrm>
                <a:off x="6071430" y="2946577"/>
                <a:ext cx="310668" cy="758669"/>
                <a:chOff x="1812925" y="4535488"/>
                <a:chExt cx="369888" cy="903287"/>
              </a:xfrm>
              <a:solidFill>
                <a:schemeClr val="accent5">
                  <a:lumMod val="50000"/>
                </a:schemeClr>
              </a:solidFill>
            </p:grpSpPr>
            <p:sp>
              <p:nvSpPr>
                <p:cNvPr id="53" name="Freeform 5">
                  <a:extLst>
                    <a:ext uri="{FF2B5EF4-FFF2-40B4-BE49-F238E27FC236}">
                      <a16:creationId xmlns:a16="http://schemas.microsoft.com/office/drawing/2014/main" id="{803330CE-3EEF-0041-EF51-F7B0F50A12EC}"/>
                    </a:ext>
                  </a:extLst>
                </p:cNvPr>
                <p:cNvSpPr>
                  <a:spLocks/>
                </p:cNvSpPr>
                <p:nvPr/>
              </p:nvSpPr>
              <p:spPr bwMode="auto">
                <a:xfrm>
                  <a:off x="2027238" y="4535488"/>
                  <a:ext cx="155575" cy="382588"/>
                </a:xfrm>
                <a:custGeom>
                  <a:avLst/>
                  <a:gdLst>
                    <a:gd name="T0" fmla="*/ 98 w 98"/>
                    <a:gd name="T1" fmla="*/ 0 h 241"/>
                    <a:gd name="T2" fmla="*/ 98 w 98"/>
                    <a:gd name="T3" fmla="*/ 0 h 241"/>
                    <a:gd name="T4" fmla="*/ 88 w 98"/>
                    <a:gd name="T5" fmla="*/ 2 h 241"/>
                    <a:gd name="T6" fmla="*/ 77 w 98"/>
                    <a:gd name="T7" fmla="*/ 7 h 241"/>
                    <a:gd name="T8" fmla="*/ 68 w 98"/>
                    <a:gd name="T9" fmla="*/ 11 h 241"/>
                    <a:gd name="T10" fmla="*/ 59 w 98"/>
                    <a:gd name="T11" fmla="*/ 16 h 241"/>
                    <a:gd name="T12" fmla="*/ 50 w 98"/>
                    <a:gd name="T13" fmla="*/ 21 h 241"/>
                    <a:gd name="T14" fmla="*/ 43 w 98"/>
                    <a:gd name="T15" fmla="*/ 28 h 241"/>
                    <a:gd name="T16" fmla="*/ 35 w 98"/>
                    <a:gd name="T17" fmla="*/ 35 h 241"/>
                    <a:gd name="T18" fmla="*/ 28 w 98"/>
                    <a:gd name="T19" fmla="*/ 42 h 241"/>
                    <a:gd name="T20" fmla="*/ 22 w 98"/>
                    <a:gd name="T21" fmla="*/ 51 h 241"/>
                    <a:gd name="T22" fmla="*/ 17 w 98"/>
                    <a:gd name="T23" fmla="*/ 60 h 241"/>
                    <a:gd name="T24" fmla="*/ 11 w 98"/>
                    <a:gd name="T25" fmla="*/ 68 h 241"/>
                    <a:gd name="T26" fmla="*/ 7 w 98"/>
                    <a:gd name="T27" fmla="*/ 79 h 241"/>
                    <a:gd name="T28" fmla="*/ 4 w 98"/>
                    <a:gd name="T29" fmla="*/ 88 h 241"/>
                    <a:gd name="T30" fmla="*/ 2 w 98"/>
                    <a:gd name="T31" fmla="*/ 99 h 241"/>
                    <a:gd name="T32" fmla="*/ 1 w 98"/>
                    <a:gd name="T33" fmla="*/ 109 h 241"/>
                    <a:gd name="T34" fmla="*/ 0 w 98"/>
                    <a:gd name="T35" fmla="*/ 121 h 241"/>
                    <a:gd name="T36" fmla="*/ 0 w 98"/>
                    <a:gd name="T37" fmla="*/ 121 h 241"/>
                    <a:gd name="T38" fmla="*/ 1 w 98"/>
                    <a:gd name="T39" fmla="*/ 131 h 241"/>
                    <a:gd name="T40" fmla="*/ 2 w 98"/>
                    <a:gd name="T41" fmla="*/ 143 h 241"/>
                    <a:gd name="T42" fmla="*/ 4 w 98"/>
                    <a:gd name="T43" fmla="*/ 153 h 241"/>
                    <a:gd name="T44" fmla="*/ 7 w 98"/>
                    <a:gd name="T45" fmla="*/ 162 h 241"/>
                    <a:gd name="T46" fmla="*/ 11 w 98"/>
                    <a:gd name="T47" fmla="*/ 172 h 241"/>
                    <a:gd name="T48" fmla="*/ 17 w 98"/>
                    <a:gd name="T49" fmla="*/ 181 h 241"/>
                    <a:gd name="T50" fmla="*/ 22 w 98"/>
                    <a:gd name="T51" fmla="*/ 191 h 241"/>
                    <a:gd name="T52" fmla="*/ 28 w 98"/>
                    <a:gd name="T53" fmla="*/ 199 h 241"/>
                    <a:gd name="T54" fmla="*/ 35 w 98"/>
                    <a:gd name="T55" fmla="*/ 206 h 241"/>
                    <a:gd name="T56" fmla="*/ 43 w 98"/>
                    <a:gd name="T57" fmla="*/ 214 h 241"/>
                    <a:gd name="T58" fmla="*/ 50 w 98"/>
                    <a:gd name="T59" fmla="*/ 220 h 241"/>
                    <a:gd name="T60" fmla="*/ 59 w 98"/>
                    <a:gd name="T61" fmla="*/ 225 h 241"/>
                    <a:gd name="T62" fmla="*/ 68 w 98"/>
                    <a:gd name="T63" fmla="*/ 230 h 241"/>
                    <a:gd name="T64" fmla="*/ 77 w 98"/>
                    <a:gd name="T65" fmla="*/ 235 h 241"/>
                    <a:gd name="T66" fmla="*/ 88 w 98"/>
                    <a:gd name="T67" fmla="*/ 238 h 241"/>
                    <a:gd name="T68" fmla="*/ 98 w 98"/>
                    <a:gd name="T69" fmla="*/ 241 h 241"/>
                    <a:gd name="T70" fmla="*/ 98 w 98"/>
                    <a:gd name="T7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8" h="241">
                      <a:moveTo>
                        <a:pt x="98" y="0"/>
                      </a:moveTo>
                      <a:lnTo>
                        <a:pt x="98" y="0"/>
                      </a:lnTo>
                      <a:lnTo>
                        <a:pt x="88" y="2"/>
                      </a:lnTo>
                      <a:lnTo>
                        <a:pt x="77" y="7"/>
                      </a:lnTo>
                      <a:lnTo>
                        <a:pt x="68" y="11"/>
                      </a:lnTo>
                      <a:lnTo>
                        <a:pt x="59" y="16"/>
                      </a:lnTo>
                      <a:lnTo>
                        <a:pt x="50" y="21"/>
                      </a:lnTo>
                      <a:lnTo>
                        <a:pt x="43" y="28"/>
                      </a:lnTo>
                      <a:lnTo>
                        <a:pt x="35" y="35"/>
                      </a:lnTo>
                      <a:lnTo>
                        <a:pt x="28" y="42"/>
                      </a:lnTo>
                      <a:lnTo>
                        <a:pt x="22" y="51"/>
                      </a:lnTo>
                      <a:lnTo>
                        <a:pt x="17" y="60"/>
                      </a:lnTo>
                      <a:lnTo>
                        <a:pt x="11" y="68"/>
                      </a:lnTo>
                      <a:lnTo>
                        <a:pt x="7" y="79"/>
                      </a:lnTo>
                      <a:lnTo>
                        <a:pt x="4" y="88"/>
                      </a:lnTo>
                      <a:lnTo>
                        <a:pt x="2" y="99"/>
                      </a:lnTo>
                      <a:lnTo>
                        <a:pt x="1" y="109"/>
                      </a:lnTo>
                      <a:lnTo>
                        <a:pt x="0" y="121"/>
                      </a:lnTo>
                      <a:lnTo>
                        <a:pt x="0" y="121"/>
                      </a:lnTo>
                      <a:lnTo>
                        <a:pt x="1" y="131"/>
                      </a:lnTo>
                      <a:lnTo>
                        <a:pt x="2" y="143"/>
                      </a:lnTo>
                      <a:lnTo>
                        <a:pt x="4" y="153"/>
                      </a:lnTo>
                      <a:lnTo>
                        <a:pt x="7" y="162"/>
                      </a:lnTo>
                      <a:lnTo>
                        <a:pt x="11" y="172"/>
                      </a:lnTo>
                      <a:lnTo>
                        <a:pt x="17" y="181"/>
                      </a:lnTo>
                      <a:lnTo>
                        <a:pt x="22" y="191"/>
                      </a:lnTo>
                      <a:lnTo>
                        <a:pt x="28" y="199"/>
                      </a:lnTo>
                      <a:lnTo>
                        <a:pt x="35" y="206"/>
                      </a:lnTo>
                      <a:lnTo>
                        <a:pt x="43" y="214"/>
                      </a:lnTo>
                      <a:lnTo>
                        <a:pt x="50" y="220"/>
                      </a:lnTo>
                      <a:lnTo>
                        <a:pt x="59" y="225"/>
                      </a:lnTo>
                      <a:lnTo>
                        <a:pt x="68" y="230"/>
                      </a:lnTo>
                      <a:lnTo>
                        <a:pt x="77" y="235"/>
                      </a:lnTo>
                      <a:lnTo>
                        <a:pt x="88" y="238"/>
                      </a:lnTo>
                      <a:lnTo>
                        <a:pt x="98" y="241"/>
                      </a:lnTo>
                      <a:lnTo>
                        <a:pt x="98"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7">
                  <a:extLst>
                    <a:ext uri="{FF2B5EF4-FFF2-40B4-BE49-F238E27FC236}">
                      <a16:creationId xmlns:a16="http://schemas.microsoft.com/office/drawing/2014/main" id="{845B8F3B-5F6D-9ED9-6412-F58C0F1B51D0}"/>
                    </a:ext>
                  </a:extLst>
                </p:cNvPr>
                <p:cNvSpPr>
                  <a:spLocks/>
                </p:cNvSpPr>
                <p:nvPr/>
              </p:nvSpPr>
              <p:spPr bwMode="auto">
                <a:xfrm>
                  <a:off x="1812925" y="4949825"/>
                  <a:ext cx="369888" cy="488950"/>
                </a:xfrm>
                <a:custGeom>
                  <a:avLst/>
                  <a:gdLst>
                    <a:gd name="T0" fmla="*/ 203 w 233"/>
                    <a:gd name="T1" fmla="*/ 0 h 308"/>
                    <a:gd name="T2" fmla="*/ 203 w 233"/>
                    <a:gd name="T3" fmla="*/ 0 h 308"/>
                    <a:gd name="T4" fmla="*/ 182 w 233"/>
                    <a:gd name="T5" fmla="*/ 0 h 308"/>
                    <a:gd name="T6" fmla="*/ 157 w 233"/>
                    <a:gd name="T7" fmla="*/ 2 h 308"/>
                    <a:gd name="T8" fmla="*/ 129 w 233"/>
                    <a:gd name="T9" fmla="*/ 6 h 308"/>
                    <a:gd name="T10" fmla="*/ 114 w 233"/>
                    <a:gd name="T11" fmla="*/ 8 h 308"/>
                    <a:gd name="T12" fmla="*/ 99 w 233"/>
                    <a:gd name="T13" fmla="*/ 12 h 308"/>
                    <a:gd name="T14" fmla="*/ 85 w 233"/>
                    <a:gd name="T15" fmla="*/ 16 h 308"/>
                    <a:gd name="T16" fmla="*/ 70 w 233"/>
                    <a:gd name="T17" fmla="*/ 22 h 308"/>
                    <a:gd name="T18" fmla="*/ 56 w 233"/>
                    <a:gd name="T19" fmla="*/ 28 h 308"/>
                    <a:gd name="T20" fmla="*/ 43 w 233"/>
                    <a:gd name="T21" fmla="*/ 35 h 308"/>
                    <a:gd name="T22" fmla="*/ 30 w 233"/>
                    <a:gd name="T23" fmla="*/ 44 h 308"/>
                    <a:gd name="T24" fmla="*/ 19 w 233"/>
                    <a:gd name="T25" fmla="*/ 53 h 308"/>
                    <a:gd name="T26" fmla="*/ 9 w 233"/>
                    <a:gd name="T27" fmla="*/ 63 h 308"/>
                    <a:gd name="T28" fmla="*/ 0 w 233"/>
                    <a:gd name="T29" fmla="*/ 76 h 308"/>
                    <a:gd name="T30" fmla="*/ 233 w 233"/>
                    <a:gd name="T31" fmla="*/ 308 h 308"/>
                    <a:gd name="T32" fmla="*/ 233 w 233"/>
                    <a:gd name="T33" fmla="*/ 1 h 308"/>
                    <a:gd name="T34" fmla="*/ 225 w 233"/>
                    <a:gd name="T35" fmla="*/ 1 h 308"/>
                    <a:gd name="T36" fmla="*/ 225 w 233"/>
                    <a:gd name="T37" fmla="*/ 1 h 308"/>
                    <a:gd name="T38" fmla="*/ 203 w 233"/>
                    <a:gd name="T39"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3" h="308">
                      <a:moveTo>
                        <a:pt x="203" y="0"/>
                      </a:moveTo>
                      <a:lnTo>
                        <a:pt x="203" y="0"/>
                      </a:lnTo>
                      <a:lnTo>
                        <a:pt x="182" y="0"/>
                      </a:lnTo>
                      <a:lnTo>
                        <a:pt x="157" y="2"/>
                      </a:lnTo>
                      <a:lnTo>
                        <a:pt x="129" y="6"/>
                      </a:lnTo>
                      <a:lnTo>
                        <a:pt x="114" y="8"/>
                      </a:lnTo>
                      <a:lnTo>
                        <a:pt x="99" y="12"/>
                      </a:lnTo>
                      <a:lnTo>
                        <a:pt x="85" y="16"/>
                      </a:lnTo>
                      <a:lnTo>
                        <a:pt x="70" y="22"/>
                      </a:lnTo>
                      <a:lnTo>
                        <a:pt x="56" y="28"/>
                      </a:lnTo>
                      <a:lnTo>
                        <a:pt x="43" y="35"/>
                      </a:lnTo>
                      <a:lnTo>
                        <a:pt x="30" y="44"/>
                      </a:lnTo>
                      <a:lnTo>
                        <a:pt x="19" y="53"/>
                      </a:lnTo>
                      <a:lnTo>
                        <a:pt x="9" y="63"/>
                      </a:lnTo>
                      <a:lnTo>
                        <a:pt x="0" y="76"/>
                      </a:lnTo>
                      <a:lnTo>
                        <a:pt x="233" y="308"/>
                      </a:lnTo>
                      <a:lnTo>
                        <a:pt x="233" y="1"/>
                      </a:lnTo>
                      <a:lnTo>
                        <a:pt x="225" y="1"/>
                      </a:lnTo>
                      <a:lnTo>
                        <a:pt x="225" y="1"/>
                      </a:lnTo>
                      <a:lnTo>
                        <a:pt x="203" y="0"/>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48" name="그룹 62">
                <a:extLst>
                  <a:ext uri="{FF2B5EF4-FFF2-40B4-BE49-F238E27FC236}">
                    <a16:creationId xmlns:a16="http://schemas.microsoft.com/office/drawing/2014/main" id="{F1800C86-D60D-7ECF-D376-C264633B5520}"/>
                  </a:ext>
                </a:extLst>
              </p:cNvPr>
              <p:cNvGrpSpPr/>
              <p:nvPr/>
            </p:nvGrpSpPr>
            <p:grpSpPr>
              <a:xfrm>
                <a:off x="6442098" y="2946577"/>
                <a:ext cx="341334" cy="758669"/>
                <a:chOff x="2209800" y="4519614"/>
                <a:chExt cx="406400" cy="903287"/>
              </a:xfrm>
              <a:solidFill>
                <a:schemeClr val="accent1">
                  <a:lumMod val="50000"/>
                </a:schemeClr>
              </a:solidFill>
            </p:grpSpPr>
            <p:sp>
              <p:nvSpPr>
                <p:cNvPr id="51" name="Freeform 9">
                  <a:extLst>
                    <a:ext uri="{FF2B5EF4-FFF2-40B4-BE49-F238E27FC236}">
                      <a16:creationId xmlns:a16="http://schemas.microsoft.com/office/drawing/2014/main" id="{45470DC7-9CFD-E884-4971-71A95AEA8CF4}"/>
                    </a:ext>
                  </a:extLst>
                </p:cNvPr>
                <p:cNvSpPr>
                  <a:spLocks/>
                </p:cNvSpPr>
                <p:nvPr/>
              </p:nvSpPr>
              <p:spPr bwMode="auto">
                <a:xfrm>
                  <a:off x="2209800" y="4519614"/>
                  <a:ext cx="171450" cy="385763"/>
                </a:xfrm>
                <a:custGeom>
                  <a:avLst/>
                  <a:gdLst>
                    <a:gd name="T0" fmla="*/ 0 w 108"/>
                    <a:gd name="T1" fmla="*/ 0 h 243"/>
                    <a:gd name="T2" fmla="*/ 0 w 108"/>
                    <a:gd name="T3" fmla="*/ 243 h 243"/>
                    <a:gd name="T4" fmla="*/ 0 w 108"/>
                    <a:gd name="T5" fmla="*/ 243 h 243"/>
                    <a:gd name="T6" fmla="*/ 11 w 108"/>
                    <a:gd name="T7" fmla="*/ 242 h 243"/>
                    <a:gd name="T8" fmla="*/ 22 w 108"/>
                    <a:gd name="T9" fmla="*/ 239 h 243"/>
                    <a:gd name="T10" fmla="*/ 33 w 108"/>
                    <a:gd name="T11" fmla="*/ 234 h 243"/>
                    <a:gd name="T12" fmla="*/ 42 w 108"/>
                    <a:gd name="T13" fmla="*/ 230 h 243"/>
                    <a:gd name="T14" fmla="*/ 51 w 108"/>
                    <a:gd name="T15" fmla="*/ 224 h 243"/>
                    <a:gd name="T16" fmla="*/ 61 w 108"/>
                    <a:gd name="T17" fmla="*/ 218 h 243"/>
                    <a:gd name="T18" fmla="*/ 69 w 108"/>
                    <a:gd name="T19" fmla="*/ 210 h 243"/>
                    <a:gd name="T20" fmla="*/ 77 w 108"/>
                    <a:gd name="T21" fmla="*/ 203 h 243"/>
                    <a:gd name="T22" fmla="*/ 83 w 108"/>
                    <a:gd name="T23" fmla="*/ 195 h 243"/>
                    <a:gd name="T24" fmla="*/ 89 w 108"/>
                    <a:gd name="T25" fmla="*/ 185 h 243"/>
                    <a:gd name="T26" fmla="*/ 94 w 108"/>
                    <a:gd name="T27" fmla="*/ 176 h 243"/>
                    <a:gd name="T28" fmla="*/ 100 w 108"/>
                    <a:gd name="T29" fmla="*/ 165 h 243"/>
                    <a:gd name="T30" fmla="*/ 103 w 108"/>
                    <a:gd name="T31" fmla="*/ 155 h 243"/>
                    <a:gd name="T32" fmla="*/ 106 w 108"/>
                    <a:gd name="T33" fmla="*/ 145 h 243"/>
                    <a:gd name="T34" fmla="*/ 107 w 108"/>
                    <a:gd name="T35" fmla="*/ 133 h 243"/>
                    <a:gd name="T36" fmla="*/ 108 w 108"/>
                    <a:gd name="T37" fmla="*/ 122 h 243"/>
                    <a:gd name="T38" fmla="*/ 108 w 108"/>
                    <a:gd name="T39" fmla="*/ 122 h 243"/>
                    <a:gd name="T40" fmla="*/ 107 w 108"/>
                    <a:gd name="T41" fmla="*/ 110 h 243"/>
                    <a:gd name="T42" fmla="*/ 106 w 108"/>
                    <a:gd name="T43" fmla="*/ 99 h 243"/>
                    <a:gd name="T44" fmla="*/ 103 w 108"/>
                    <a:gd name="T45" fmla="*/ 88 h 243"/>
                    <a:gd name="T46" fmla="*/ 100 w 108"/>
                    <a:gd name="T47" fmla="*/ 77 h 243"/>
                    <a:gd name="T48" fmla="*/ 94 w 108"/>
                    <a:gd name="T49" fmla="*/ 67 h 243"/>
                    <a:gd name="T50" fmla="*/ 89 w 108"/>
                    <a:gd name="T51" fmla="*/ 58 h 243"/>
                    <a:gd name="T52" fmla="*/ 83 w 108"/>
                    <a:gd name="T53" fmla="*/ 48 h 243"/>
                    <a:gd name="T54" fmla="*/ 77 w 108"/>
                    <a:gd name="T55" fmla="*/ 40 h 243"/>
                    <a:gd name="T56" fmla="*/ 69 w 108"/>
                    <a:gd name="T57" fmla="*/ 32 h 243"/>
                    <a:gd name="T58" fmla="*/ 61 w 108"/>
                    <a:gd name="T59" fmla="*/ 25 h 243"/>
                    <a:gd name="T60" fmla="*/ 51 w 108"/>
                    <a:gd name="T61" fmla="*/ 19 h 243"/>
                    <a:gd name="T62" fmla="*/ 42 w 108"/>
                    <a:gd name="T63" fmla="*/ 13 h 243"/>
                    <a:gd name="T64" fmla="*/ 33 w 108"/>
                    <a:gd name="T65" fmla="*/ 9 h 243"/>
                    <a:gd name="T66" fmla="*/ 22 w 108"/>
                    <a:gd name="T67" fmla="*/ 4 h 243"/>
                    <a:gd name="T68" fmla="*/ 11 w 108"/>
                    <a:gd name="T69" fmla="*/ 1 h 243"/>
                    <a:gd name="T70" fmla="*/ 0 w 108"/>
                    <a:gd name="T7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243">
                      <a:moveTo>
                        <a:pt x="0" y="0"/>
                      </a:moveTo>
                      <a:lnTo>
                        <a:pt x="0" y="243"/>
                      </a:lnTo>
                      <a:lnTo>
                        <a:pt x="0" y="243"/>
                      </a:lnTo>
                      <a:lnTo>
                        <a:pt x="11" y="242"/>
                      </a:lnTo>
                      <a:lnTo>
                        <a:pt x="22" y="239"/>
                      </a:lnTo>
                      <a:lnTo>
                        <a:pt x="33" y="234"/>
                      </a:lnTo>
                      <a:lnTo>
                        <a:pt x="42" y="230"/>
                      </a:lnTo>
                      <a:lnTo>
                        <a:pt x="51" y="224"/>
                      </a:lnTo>
                      <a:lnTo>
                        <a:pt x="61" y="218"/>
                      </a:lnTo>
                      <a:lnTo>
                        <a:pt x="69" y="210"/>
                      </a:lnTo>
                      <a:lnTo>
                        <a:pt x="77" y="203"/>
                      </a:lnTo>
                      <a:lnTo>
                        <a:pt x="83" y="195"/>
                      </a:lnTo>
                      <a:lnTo>
                        <a:pt x="89" y="185"/>
                      </a:lnTo>
                      <a:lnTo>
                        <a:pt x="94" y="176"/>
                      </a:lnTo>
                      <a:lnTo>
                        <a:pt x="100" y="165"/>
                      </a:lnTo>
                      <a:lnTo>
                        <a:pt x="103" y="155"/>
                      </a:lnTo>
                      <a:lnTo>
                        <a:pt x="106" y="145"/>
                      </a:lnTo>
                      <a:lnTo>
                        <a:pt x="107" y="133"/>
                      </a:lnTo>
                      <a:lnTo>
                        <a:pt x="108" y="122"/>
                      </a:lnTo>
                      <a:lnTo>
                        <a:pt x="108" y="122"/>
                      </a:lnTo>
                      <a:lnTo>
                        <a:pt x="107" y="110"/>
                      </a:lnTo>
                      <a:lnTo>
                        <a:pt x="106" y="99"/>
                      </a:lnTo>
                      <a:lnTo>
                        <a:pt x="103" y="88"/>
                      </a:lnTo>
                      <a:lnTo>
                        <a:pt x="100" y="77"/>
                      </a:lnTo>
                      <a:lnTo>
                        <a:pt x="94" y="67"/>
                      </a:lnTo>
                      <a:lnTo>
                        <a:pt x="89" y="58"/>
                      </a:lnTo>
                      <a:lnTo>
                        <a:pt x="83" y="48"/>
                      </a:lnTo>
                      <a:lnTo>
                        <a:pt x="77" y="40"/>
                      </a:lnTo>
                      <a:lnTo>
                        <a:pt x="69" y="32"/>
                      </a:lnTo>
                      <a:lnTo>
                        <a:pt x="61" y="25"/>
                      </a:lnTo>
                      <a:lnTo>
                        <a:pt x="51" y="19"/>
                      </a:lnTo>
                      <a:lnTo>
                        <a:pt x="42" y="13"/>
                      </a:lnTo>
                      <a:lnTo>
                        <a:pt x="33" y="9"/>
                      </a:lnTo>
                      <a:lnTo>
                        <a:pt x="22" y="4"/>
                      </a:lnTo>
                      <a:lnTo>
                        <a:pt x="11"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1">
                  <a:extLst>
                    <a:ext uri="{FF2B5EF4-FFF2-40B4-BE49-F238E27FC236}">
                      <a16:creationId xmlns:a16="http://schemas.microsoft.com/office/drawing/2014/main" id="{5FC0CEE5-F457-B688-7E13-BAC96E88B4B2}"/>
                    </a:ext>
                  </a:extLst>
                </p:cNvPr>
                <p:cNvSpPr>
                  <a:spLocks/>
                </p:cNvSpPr>
                <p:nvPr/>
              </p:nvSpPr>
              <p:spPr bwMode="auto">
                <a:xfrm>
                  <a:off x="2209800" y="4935538"/>
                  <a:ext cx="406400" cy="487363"/>
                </a:xfrm>
                <a:custGeom>
                  <a:avLst/>
                  <a:gdLst>
                    <a:gd name="T0" fmla="*/ 35 w 256"/>
                    <a:gd name="T1" fmla="*/ 0 h 307"/>
                    <a:gd name="T2" fmla="*/ 0 w 256"/>
                    <a:gd name="T3" fmla="*/ 0 h 307"/>
                    <a:gd name="T4" fmla="*/ 0 w 256"/>
                    <a:gd name="T5" fmla="*/ 307 h 307"/>
                    <a:gd name="T6" fmla="*/ 126 w 256"/>
                    <a:gd name="T7" fmla="*/ 307 h 307"/>
                    <a:gd name="T8" fmla="*/ 126 w 256"/>
                    <a:gd name="T9" fmla="*/ 215 h 307"/>
                    <a:gd name="T10" fmla="*/ 144 w 256"/>
                    <a:gd name="T11" fmla="*/ 215 h 307"/>
                    <a:gd name="T12" fmla="*/ 144 w 256"/>
                    <a:gd name="T13" fmla="*/ 307 h 307"/>
                    <a:gd name="T14" fmla="*/ 256 w 256"/>
                    <a:gd name="T15" fmla="*/ 307 h 307"/>
                    <a:gd name="T16" fmla="*/ 256 w 256"/>
                    <a:gd name="T17" fmla="*/ 134 h 307"/>
                    <a:gd name="T18" fmla="*/ 256 w 256"/>
                    <a:gd name="T19" fmla="*/ 134 h 307"/>
                    <a:gd name="T20" fmla="*/ 255 w 256"/>
                    <a:gd name="T21" fmla="*/ 128 h 307"/>
                    <a:gd name="T22" fmla="*/ 255 w 256"/>
                    <a:gd name="T23" fmla="*/ 128 h 307"/>
                    <a:gd name="T24" fmla="*/ 255 w 256"/>
                    <a:gd name="T25" fmla="*/ 123 h 307"/>
                    <a:gd name="T26" fmla="*/ 255 w 256"/>
                    <a:gd name="T27" fmla="*/ 123 h 307"/>
                    <a:gd name="T28" fmla="*/ 254 w 256"/>
                    <a:gd name="T29" fmla="*/ 121 h 307"/>
                    <a:gd name="T30" fmla="*/ 254 w 256"/>
                    <a:gd name="T31" fmla="*/ 121 h 307"/>
                    <a:gd name="T32" fmla="*/ 253 w 256"/>
                    <a:gd name="T33" fmla="*/ 113 h 307"/>
                    <a:gd name="T34" fmla="*/ 251 w 256"/>
                    <a:gd name="T35" fmla="*/ 104 h 307"/>
                    <a:gd name="T36" fmla="*/ 248 w 256"/>
                    <a:gd name="T37" fmla="*/ 97 h 307"/>
                    <a:gd name="T38" fmla="*/ 244 w 256"/>
                    <a:gd name="T39" fmla="*/ 90 h 307"/>
                    <a:gd name="T40" fmla="*/ 240 w 256"/>
                    <a:gd name="T41" fmla="*/ 82 h 307"/>
                    <a:gd name="T42" fmla="*/ 235 w 256"/>
                    <a:gd name="T43" fmla="*/ 76 h 307"/>
                    <a:gd name="T44" fmla="*/ 225 w 256"/>
                    <a:gd name="T45" fmla="*/ 63 h 307"/>
                    <a:gd name="T46" fmla="*/ 212 w 256"/>
                    <a:gd name="T47" fmla="*/ 53 h 307"/>
                    <a:gd name="T48" fmla="*/ 199 w 256"/>
                    <a:gd name="T49" fmla="*/ 44 h 307"/>
                    <a:gd name="T50" fmla="*/ 184 w 256"/>
                    <a:gd name="T51" fmla="*/ 35 h 307"/>
                    <a:gd name="T52" fmla="*/ 169 w 256"/>
                    <a:gd name="T53" fmla="*/ 28 h 307"/>
                    <a:gd name="T54" fmla="*/ 152 w 256"/>
                    <a:gd name="T55" fmla="*/ 22 h 307"/>
                    <a:gd name="T56" fmla="*/ 135 w 256"/>
                    <a:gd name="T57" fmla="*/ 16 h 307"/>
                    <a:gd name="T58" fmla="*/ 119 w 256"/>
                    <a:gd name="T59" fmla="*/ 12 h 307"/>
                    <a:gd name="T60" fmla="*/ 103 w 256"/>
                    <a:gd name="T61" fmla="*/ 8 h 307"/>
                    <a:gd name="T62" fmla="*/ 72 w 256"/>
                    <a:gd name="T63" fmla="*/ 4 h 307"/>
                    <a:gd name="T64" fmla="*/ 46 w 256"/>
                    <a:gd name="T65" fmla="*/ 1 h 307"/>
                    <a:gd name="T66" fmla="*/ 46 w 256"/>
                    <a:gd name="T67" fmla="*/ 1 h 307"/>
                    <a:gd name="T68" fmla="*/ 40 w 256"/>
                    <a:gd name="T69" fmla="*/ 0 h 307"/>
                    <a:gd name="T70" fmla="*/ 35 w 256"/>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6" h="307">
                      <a:moveTo>
                        <a:pt x="35" y="0"/>
                      </a:moveTo>
                      <a:lnTo>
                        <a:pt x="0" y="0"/>
                      </a:lnTo>
                      <a:lnTo>
                        <a:pt x="0" y="307"/>
                      </a:lnTo>
                      <a:lnTo>
                        <a:pt x="126" y="307"/>
                      </a:lnTo>
                      <a:lnTo>
                        <a:pt x="126" y="215"/>
                      </a:lnTo>
                      <a:lnTo>
                        <a:pt x="144" y="215"/>
                      </a:lnTo>
                      <a:lnTo>
                        <a:pt x="144" y="307"/>
                      </a:lnTo>
                      <a:lnTo>
                        <a:pt x="256" y="307"/>
                      </a:lnTo>
                      <a:lnTo>
                        <a:pt x="256" y="134"/>
                      </a:lnTo>
                      <a:lnTo>
                        <a:pt x="256" y="134"/>
                      </a:lnTo>
                      <a:lnTo>
                        <a:pt x="255" y="128"/>
                      </a:lnTo>
                      <a:lnTo>
                        <a:pt x="255" y="128"/>
                      </a:lnTo>
                      <a:lnTo>
                        <a:pt x="255" y="123"/>
                      </a:lnTo>
                      <a:lnTo>
                        <a:pt x="255" y="123"/>
                      </a:lnTo>
                      <a:lnTo>
                        <a:pt x="254" y="121"/>
                      </a:lnTo>
                      <a:lnTo>
                        <a:pt x="254" y="121"/>
                      </a:lnTo>
                      <a:lnTo>
                        <a:pt x="253" y="113"/>
                      </a:lnTo>
                      <a:lnTo>
                        <a:pt x="251" y="104"/>
                      </a:lnTo>
                      <a:lnTo>
                        <a:pt x="248" y="97"/>
                      </a:lnTo>
                      <a:lnTo>
                        <a:pt x="244" y="90"/>
                      </a:lnTo>
                      <a:lnTo>
                        <a:pt x="240" y="82"/>
                      </a:lnTo>
                      <a:lnTo>
                        <a:pt x="235" y="76"/>
                      </a:lnTo>
                      <a:lnTo>
                        <a:pt x="225" y="63"/>
                      </a:lnTo>
                      <a:lnTo>
                        <a:pt x="212" y="53"/>
                      </a:lnTo>
                      <a:lnTo>
                        <a:pt x="199" y="44"/>
                      </a:lnTo>
                      <a:lnTo>
                        <a:pt x="184" y="35"/>
                      </a:lnTo>
                      <a:lnTo>
                        <a:pt x="169" y="28"/>
                      </a:lnTo>
                      <a:lnTo>
                        <a:pt x="152" y="22"/>
                      </a:lnTo>
                      <a:lnTo>
                        <a:pt x="135" y="16"/>
                      </a:lnTo>
                      <a:lnTo>
                        <a:pt x="119" y="12"/>
                      </a:lnTo>
                      <a:lnTo>
                        <a:pt x="103" y="8"/>
                      </a:lnTo>
                      <a:lnTo>
                        <a:pt x="72" y="4"/>
                      </a:lnTo>
                      <a:lnTo>
                        <a:pt x="46" y="1"/>
                      </a:lnTo>
                      <a:lnTo>
                        <a:pt x="46" y="1"/>
                      </a:lnTo>
                      <a:lnTo>
                        <a:pt x="40" y="0"/>
                      </a:lnTo>
                      <a:lnTo>
                        <a:pt x="35" y="0"/>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a:p>
              </p:txBody>
            </p:sp>
          </p:grpSp>
          <p:pic>
            <p:nvPicPr>
              <p:cNvPr id="49" name="그림 72">
                <a:extLst>
                  <a:ext uri="{FF2B5EF4-FFF2-40B4-BE49-F238E27FC236}">
                    <a16:creationId xmlns:a16="http://schemas.microsoft.com/office/drawing/2014/main" id="{57B97E66-C6AA-2080-2218-F422B7F477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00000">
                <a:off x="6667104" y="4229909"/>
                <a:ext cx="341908" cy="947742"/>
              </a:xfrm>
              <a:prstGeom prst="rect">
                <a:avLst/>
              </a:prstGeom>
            </p:spPr>
          </p:pic>
          <p:sp>
            <p:nvSpPr>
              <p:cNvPr id="50" name="Freeform 120">
                <a:extLst>
                  <a:ext uri="{FF2B5EF4-FFF2-40B4-BE49-F238E27FC236}">
                    <a16:creationId xmlns:a16="http://schemas.microsoft.com/office/drawing/2014/main" id="{0B9E8316-FCAD-49B7-3BE6-960D572A266F}"/>
                  </a:ext>
                </a:extLst>
              </p:cNvPr>
              <p:cNvSpPr>
                <a:spLocks/>
              </p:cNvSpPr>
              <p:nvPr/>
            </p:nvSpPr>
            <p:spPr bwMode="auto">
              <a:xfrm flipH="1">
                <a:off x="6444161" y="3768807"/>
                <a:ext cx="1107346" cy="1107346"/>
              </a:xfrm>
              <a:custGeom>
                <a:avLst/>
                <a:gdLst>
                  <a:gd name="T0" fmla="*/ 807 w 807"/>
                  <a:gd name="T1" fmla="*/ 807 h 807"/>
                  <a:gd name="T2" fmla="*/ 0 w 807"/>
                  <a:gd name="T3" fmla="*/ 0 h 807"/>
                  <a:gd name="T4" fmla="*/ 807 w 807"/>
                  <a:gd name="T5" fmla="*/ 0 h 807"/>
                  <a:gd name="T6" fmla="*/ 807 w 807"/>
                  <a:gd name="T7" fmla="*/ 807 h 807"/>
                </a:gdLst>
                <a:ahLst/>
                <a:cxnLst>
                  <a:cxn ang="0">
                    <a:pos x="T0" y="T1"/>
                  </a:cxn>
                  <a:cxn ang="0">
                    <a:pos x="T2" y="T3"/>
                  </a:cxn>
                  <a:cxn ang="0">
                    <a:pos x="T4" y="T5"/>
                  </a:cxn>
                  <a:cxn ang="0">
                    <a:pos x="T6" y="T7"/>
                  </a:cxn>
                </a:cxnLst>
                <a:rect l="0" t="0" r="r" b="b"/>
                <a:pathLst>
                  <a:path w="807" h="807">
                    <a:moveTo>
                      <a:pt x="807" y="807"/>
                    </a:moveTo>
                    <a:lnTo>
                      <a:pt x="0" y="0"/>
                    </a:lnTo>
                    <a:lnTo>
                      <a:pt x="807" y="0"/>
                    </a:lnTo>
                    <a:lnTo>
                      <a:pt x="807" y="807"/>
                    </a:lnTo>
                    <a:close/>
                  </a:path>
                </a:pathLst>
              </a:custGeom>
              <a:solidFill>
                <a:schemeClr val="accent5">
                  <a:lumMod val="20000"/>
                  <a:lumOff val="80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2719980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4431983"/>
          </a:xfrm>
          <a:prstGeom prst="rect">
            <a:avLst/>
          </a:prstGeom>
        </p:spPr>
        <p:txBody>
          <a:bodyPr wrap="square">
            <a:spAutoFit/>
          </a:bodyPr>
          <a:lstStyle/>
          <a:p>
            <a:pPr lvl="0" algn="just" rtl="1">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فرایند صدور، انتقال و تنزیل برات الکترونیکی سپامی</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a:t>
            </a:r>
          </a:p>
          <a:p>
            <a:pPr lvl="0" algn="r" rtl="1">
              <a:defRPr/>
            </a:pPr>
            <a:r>
              <a:rPr lang="fa-IR" sz="1600" dirty="0">
                <a:cs typeface="B Nazanin" panose="00000400000000000000" pitchFamily="2" charset="-78"/>
              </a:rPr>
              <a:t>۱ - مراجعه بنگاه خریدار بهعنوان براتدهنده به بانک</a:t>
            </a:r>
          </a:p>
          <a:p>
            <a:pPr lvl="0" algn="r" rtl="1">
              <a:defRPr/>
            </a:pPr>
            <a:r>
              <a:rPr lang="fa-IR" sz="1600" dirty="0">
                <a:cs typeface="B Nazanin" panose="00000400000000000000" pitchFamily="2" charset="-78"/>
              </a:rPr>
              <a:t>۲ - اعتبارسنجی برات دهنده توسط بانک</a:t>
            </a:r>
          </a:p>
          <a:p>
            <a:pPr lvl="0" algn="r" rtl="1">
              <a:defRPr/>
            </a:pPr>
            <a:r>
              <a:rPr lang="fa-IR" sz="1600" dirty="0">
                <a:cs typeface="B Nazanin" panose="00000400000000000000" pitchFamily="2" charset="-78"/>
              </a:rPr>
              <a:t> 3- ارائه فاکتور خرید از سوی خریدار ( برات دهنده) به بانک و معرفی دارنده برات </a:t>
            </a:r>
          </a:p>
          <a:p>
            <a:pPr lvl="0" algn="r" rtl="1">
              <a:defRPr/>
            </a:pPr>
            <a:r>
              <a:rPr lang="fa-IR" sz="1600" dirty="0">
                <a:cs typeface="B Nazanin" panose="00000400000000000000" pitchFamily="2" charset="-78"/>
              </a:rPr>
              <a:t>۴ - بررسی اعتبار خریدار توسط بانک و تعیین میزان ظرفیت اعتباری و مشخصات برات ازجمله سررسید و مبلغ برات و تعیین وثایق و تضامین بنابر تشخیص خود</a:t>
            </a:r>
          </a:p>
          <a:p>
            <a:pPr lvl="0" algn="r" rtl="1">
              <a:defRPr/>
            </a:pPr>
            <a:r>
              <a:rPr lang="fa-IR" sz="1600" dirty="0">
                <a:cs typeface="B Nazanin" panose="00000400000000000000" pitchFamily="2" charset="-78"/>
              </a:rPr>
              <a:t> 5-  قبولی برات الکترونیک توسط بانک به عنوان براتگیر</a:t>
            </a:r>
          </a:p>
          <a:p>
            <a:pPr lvl="0" algn="r" rtl="1">
              <a:defRPr/>
            </a:pPr>
            <a:r>
              <a:rPr lang="fa-IR" sz="1600" dirty="0">
                <a:cs typeface="B Nazanin" panose="00000400000000000000" pitchFamily="2" charset="-78"/>
              </a:rPr>
              <a:t> 6-  صدور برات الکترونیک در وجه فروشنده ( دارنده برات)</a:t>
            </a:r>
          </a:p>
          <a:p>
            <a:pPr lvl="0" algn="r" rtl="1">
              <a:defRPr/>
            </a:pPr>
            <a:r>
              <a:rPr lang="fa-IR" sz="1600" dirty="0">
                <a:cs typeface="B Nazanin" panose="00000400000000000000" pitchFamily="2" charset="-78"/>
              </a:rPr>
              <a:t>7-  دارنده برات که به عنوان مالک و ذینفع برات محسوب میشود، سه سناریو پیشرو دارد: </a:t>
            </a:r>
          </a:p>
          <a:p>
            <a:pPr lvl="0" algn="r" rtl="1">
              <a:defRPr/>
            </a:pPr>
            <a:r>
              <a:rPr lang="fa-IR" sz="1600" dirty="0">
                <a:cs typeface="B Nazanin" panose="00000400000000000000" pitchFamily="2" charset="-78"/>
              </a:rPr>
              <a:t>الف- نگهداری برات الکترونیکی تا سررسید و دریافت وجه آن از بانک براتگیر</a:t>
            </a:r>
          </a:p>
          <a:p>
            <a:pPr lvl="0" algn="r" rtl="1">
              <a:defRPr/>
            </a:pPr>
            <a:r>
              <a:rPr lang="fa-IR" sz="1600" dirty="0">
                <a:cs typeface="B Nazanin" panose="00000400000000000000" pitchFamily="2" charset="-78"/>
              </a:rPr>
              <a:t> ب- انتقال در زنجیره تولید در راستای تأمین سرمایه در گردش</a:t>
            </a:r>
          </a:p>
          <a:p>
            <a:pPr lvl="0" algn="just" rtl="1">
              <a:defRPr/>
            </a:pPr>
            <a:r>
              <a:rPr lang="fa-IR" sz="1600" dirty="0">
                <a:cs typeface="B Nazanin" panose="00000400000000000000" pitchFamily="2" charset="-78"/>
              </a:rPr>
              <a:t>ج- تنزیل نزد بانکها با گذشت یک چهارم از عمر اوراق یا دو بار انتقال در زنجیره </a:t>
            </a:r>
          </a:p>
          <a:p>
            <a:pPr lvl="0" algn="just" rtl="1">
              <a:defRPr/>
            </a:pPr>
            <a:r>
              <a:rPr lang="fa-IR" sz="1600" dirty="0">
                <a:cs typeface="B Nazanin" panose="00000400000000000000" pitchFamily="2" charset="-78"/>
              </a:rPr>
              <a:t>8- تسویه اوراق در سررسید برات الکترونیکی توسط بانک براتگیر- در این صورت برات دهنده مکلف به تأمین مبلغ برات قبل از سررسید است.</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1422461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661993"/>
          </a:xfrm>
          <a:prstGeom prst="rect">
            <a:avLst/>
          </a:prstGeom>
        </p:spPr>
        <p:txBody>
          <a:bodyPr wrap="square">
            <a:spAutoFit/>
          </a:bodyPr>
          <a:lstStyle/>
          <a:p>
            <a:pPr lvl="0" algn="just" rtl="1">
              <a:defRPr/>
            </a:pPr>
            <a:r>
              <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rPr>
              <a:t>فرایند صدور، انتقال و تنزیل برات الکترونیکی سپامی</a:t>
            </a: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18D757B4-AD17-43DD-8BEF-5F959BEB1C9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51536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1C3FDB6F-3E81-4F65-A9E0-B60836DA8480}"/>
              </a:ext>
            </a:extLst>
          </p:cNvPr>
          <p:cNvPicPr>
            <a:picLocks noChangeAspect="1"/>
          </p:cNvPicPr>
          <p:nvPr/>
        </p:nvPicPr>
        <p:blipFill>
          <a:blip r:embed="rId3"/>
          <a:stretch>
            <a:fillRect/>
          </a:stretch>
        </p:blipFill>
        <p:spPr>
          <a:xfrm>
            <a:off x="1" y="0"/>
            <a:ext cx="12192000" cy="6981092"/>
          </a:xfrm>
          <a:prstGeom prst="rect">
            <a:avLst/>
          </a:prstGeom>
        </p:spPr>
      </p:pic>
    </p:spTree>
    <p:extLst>
      <p:ext uri="{BB962C8B-B14F-4D97-AF65-F5344CB8AC3E}">
        <p14:creationId xmlns:p14="http://schemas.microsoft.com/office/powerpoint/2010/main" val="3986005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pic>
        <p:nvPicPr>
          <p:cNvPr id="4" name="Picture 3">
            <a:extLst>
              <a:ext uri="{FF2B5EF4-FFF2-40B4-BE49-F238E27FC236}">
                <a16:creationId xmlns:a16="http://schemas.microsoft.com/office/drawing/2014/main" id="{FD2BBE14-75CE-45E1-A986-6AF606D8BE9E}"/>
              </a:ext>
            </a:extLst>
          </p:cNvPr>
          <p:cNvPicPr>
            <a:picLocks noChangeAspect="1"/>
          </p:cNvPicPr>
          <p:nvPr/>
        </p:nvPicPr>
        <p:blipFill>
          <a:blip r:embed="rId3"/>
          <a:stretch>
            <a:fillRect/>
          </a:stretch>
        </p:blipFill>
        <p:spPr>
          <a:xfrm>
            <a:off x="0" y="1"/>
            <a:ext cx="12251084" cy="6853718"/>
          </a:xfrm>
          <a:prstGeom prst="rect">
            <a:avLst/>
          </a:prstGeom>
        </p:spPr>
      </p:pic>
    </p:spTree>
    <p:extLst>
      <p:ext uri="{BB962C8B-B14F-4D97-AF65-F5344CB8AC3E}">
        <p14:creationId xmlns:p14="http://schemas.microsoft.com/office/powerpoint/2010/main" val="1657686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5611A319-E5F2-4BD6-AC37-2D47EE85E726}"/>
              </a:ext>
            </a:extLst>
          </p:cNvPr>
          <p:cNvPicPr>
            <a:picLocks noChangeAspect="1"/>
          </p:cNvPicPr>
          <p:nvPr/>
        </p:nvPicPr>
        <p:blipFill>
          <a:blip r:embed="rId3"/>
          <a:stretch>
            <a:fillRect/>
          </a:stretch>
        </p:blipFill>
        <p:spPr>
          <a:xfrm>
            <a:off x="1" y="0"/>
            <a:ext cx="12199620" cy="6858000"/>
          </a:xfrm>
          <a:prstGeom prst="rect">
            <a:avLst/>
          </a:prstGeom>
        </p:spPr>
      </p:pic>
      <p:sp>
        <p:nvSpPr>
          <p:cNvPr id="5" name="Rectangle 4">
            <a:extLst>
              <a:ext uri="{FF2B5EF4-FFF2-40B4-BE49-F238E27FC236}">
                <a16:creationId xmlns:a16="http://schemas.microsoft.com/office/drawing/2014/main" id="{A44AAF97-F062-4B11-B32D-5CC45BED4262}"/>
              </a:ext>
            </a:extLst>
          </p:cNvPr>
          <p:cNvSpPr/>
          <p:nvPr/>
        </p:nvSpPr>
        <p:spPr>
          <a:xfrm>
            <a:off x="299004" y="129605"/>
            <a:ext cx="2983509" cy="369332"/>
          </a:xfrm>
          <a:prstGeom prst="rect">
            <a:avLst/>
          </a:prstGeom>
        </p:spPr>
        <p:txBody>
          <a:bodyPr wrap="none">
            <a:spAutoFit/>
          </a:bodyPr>
          <a:lstStyle/>
          <a:p>
            <a:r>
              <a:rPr lang="fa-IR" dirty="0">
                <a:solidFill>
                  <a:srgbClr val="00B050"/>
                </a:solidFill>
                <a:effectLst>
                  <a:outerShdw blurRad="38100" dist="38100" dir="2700000" algn="tl">
                    <a:srgbClr val="000000">
                      <a:alpha val="43137"/>
                    </a:srgbClr>
                  </a:outerShdw>
                </a:effectLst>
                <a:cs typeface="B Koodak" panose="00000700000000000000" pitchFamily="2" charset="-78"/>
              </a:rPr>
              <a:t>فرایند انتقال برات الکترونیکی سپامی</a:t>
            </a:r>
            <a:endParaRPr lang="en-US" dirty="0"/>
          </a:p>
        </p:txBody>
      </p:sp>
    </p:spTree>
    <p:extLst>
      <p:ext uri="{BB962C8B-B14F-4D97-AF65-F5344CB8AC3E}">
        <p14:creationId xmlns:p14="http://schemas.microsoft.com/office/powerpoint/2010/main" val="852194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03BFCEB4-EE39-4744-B52C-6C77E1CBCE38}"/>
              </a:ext>
            </a:extLst>
          </p:cNvPr>
          <p:cNvPicPr>
            <a:picLocks noChangeAspect="1"/>
          </p:cNvPicPr>
          <p:nvPr/>
        </p:nvPicPr>
        <p:blipFill>
          <a:blip r:embed="rId3"/>
          <a:stretch>
            <a:fillRect/>
          </a:stretch>
        </p:blipFill>
        <p:spPr>
          <a:xfrm>
            <a:off x="701039" y="1871505"/>
            <a:ext cx="10782300" cy="4495800"/>
          </a:xfrm>
          <a:prstGeom prst="rect">
            <a:avLst/>
          </a:prstGeom>
        </p:spPr>
      </p:pic>
    </p:spTree>
    <p:extLst>
      <p:ext uri="{BB962C8B-B14F-4D97-AF65-F5344CB8AC3E}">
        <p14:creationId xmlns:p14="http://schemas.microsoft.com/office/powerpoint/2010/main" val="478507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15294D55-9D3D-4720-B8BA-A6B1BE5A76EB}"/>
              </a:ext>
            </a:extLst>
          </p:cNvPr>
          <p:cNvPicPr>
            <a:picLocks noChangeAspect="1"/>
          </p:cNvPicPr>
          <p:nvPr/>
        </p:nvPicPr>
        <p:blipFill>
          <a:blip r:embed="rId3"/>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E7712D32-201C-4BE1-850F-BAB39D3D7BCE}"/>
              </a:ext>
            </a:extLst>
          </p:cNvPr>
          <p:cNvSpPr/>
          <p:nvPr/>
        </p:nvSpPr>
        <p:spPr>
          <a:xfrm>
            <a:off x="299004" y="129605"/>
            <a:ext cx="3012363" cy="369332"/>
          </a:xfrm>
          <a:prstGeom prst="rect">
            <a:avLst/>
          </a:prstGeom>
        </p:spPr>
        <p:txBody>
          <a:bodyPr wrap="none">
            <a:spAutoFit/>
          </a:bodyPr>
          <a:lstStyle/>
          <a:p>
            <a:r>
              <a:rPr lang="fa-IR" dirty="0">
                <a:solidFill>
                  <a:srgbClr val="00B050"/>
                </a:solidFill>
                <a:effectLst>
                  <a:outerShdw blurRad="38100" dist="38100" dir="2700000" algn="tl">
                    <a:srgbClr val="000000">
                      <a:alpha val="43137"/>
                    </a:srgbClr>
                  </a:outerShdw>
                </a:effectLst>
                <a:cs typeface="B Koodak" panose="00000700000000000000" pitchFamily="2" charset="-78"/>
              </a:rPr>
              <a:t>فرایند تنزیل برات الکترونیکی سپامی</a:t>
            </a:r>
            <a:endParaRPr lang="en-US" dirty="0"/>
          </a:p>
        </p:txBody>
      </p:sp>
    </p:spTree>
    <p:extLst>
      <p:ext uri="{BB962C8B-B14F-4D97-AF65-F5344CB8AC3E}">
        <p14:creationId xmlns:p14="http://schemas.microsoft.com/office/powerpoint/2010/main" val="267665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4" name="Picture 3">
            <a:extLst>
              <a:ext uri="{FF2B5EF4-FFF2-40B4-BE49-F238E27FC236}">
                <a16:creationId xmlns:a16="http://schemas.microsoft.com/office/drawing/2014/main" id="{3D8E5849-891D-48C8-BE59-EDB159313B30}"/>
              </a:ext>
            </a:extLst>
          </p:cNvPr>
          <p:cNvPicPr>
            <a:picLocks noChangeAspect="1"/>
          </p:cNvPicPr>
          <p:nvPr/>
        </p:nvPicPr>
        <p:blipFill>
          <a:blip r:embed="rId3"/>
          <a:stretch>
            <a:fillRect/>
          </a:stretch>
        </p:blipFill>
        <p:spPr>
          <a:xfrm>
            <a:off x="879231" y="1855177"/>
            <a:ext cx="10295791" cy="3716948"/>
          </a:xfrm>
          <a:prstGeom prst="rect">
            <a:avLst/>
          </a:prstGeom>
        </p:spPr>
      </p:pic>
      <p:sp>
        <p:nvSpPr>
          <p:cNvPr id="5" name="Rectangle: Rounded Corners 4">
            <a:extLst>
              <a:ext uri="{FF2B5EF4-FFF2-40B4-BE49-F238E27FC236}">
                <a16:creationId xmlns:a16="http://schemas.microsoft.com/office/drawing/2014/main" id="{D08A35D6-E139-4B21-B9EC-036CDB3341D7}"/>
              </a:ext>
            </a:extLst>
          </p:cNvPr>
          <p:cNvSpPr/>
          <p:nvPr/>
        </p:nvSpPr>
        <p:spPr>
          <a:xfrm>
            <a:off x="8361485" y="3147646"/>
            <a:ext cx="2664069" cy="118696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dirty="0">
                <a:solidFill>
                  <a:schemeClr val="tx1"/>
                </a:solidFill>
                <a:cs typeface="B Nazanin" panose="00000400000000000000" pitchFamily="2" charset="-78"/>
              </a:rPr>
              <a:t>تنزیل برات الکترونیکی سپامی</a:t>
            </a: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305257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19C05B11-6149-4618-8425-F9044CD3E606}"/>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23A1DEF-A24D-4398-8DFC-1496B3F93550}"/>
              </a:ext>
            </a:extLst>
          </p:cNvPr>
          <p:cNvSpPr/>
          <p:nvPr/>
        </p:nvSpPr>
        <p:spPr>
          <a:xfrm>
            <a:off x="299004" y="129605"/>
            <a:ext cx="3033203" cy="369332"/>
          </a:xfrm>
          <a:prstGeom prst="rect">
            <a:avLst/>
          </a:prstGeom>
        </p:spPr>
        <p:txBody>
          <a:bodyPr wrap="none">
            <a:spAutoFit/>
          </a:bodyPr>
          <a:lstStyle/>
          <a:p>
            <a:r>
              <a:rPr lang="fa-IR" dirty="0">
                <a:solidFill>
                  <a:srgbClr val="00B050"/>
                </a:solidFill>
                <a:effectLst>
                  <a:outerShdw blurRad="38100" dist="38100" dir="2700000" algn="tl">
                    <a:srgbClr val="000000">
                      <a:alpha val="43137"/>
                    </a:srgbClr>
                  </a:outerShdw>
                </a:effectLst>
                <a:cs typeface="B Koodak" panose="00000700000000000000" pitchFamily="2" charset="-78"/>
              </a:rPr>
              <a:t>فرایند تسویه برات الکترونیکی سپامی</a:t>
            </a:r>
            <a:endParaRPr lang="en-US" dirty="0"/>
          </a:p>
        </p:txBody>
      </p:sp>
    </p:spTree>
    <p:extLst>
      <p:ext uri="{BB962C8B-B14F-4D97-AF65-F5344CB8AC3E}">
        <p14:creationId xmlns:p14="http://schemas.microsoft.com/office/powerpoint/2010/main" val="11207861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6C27DB93-F98F-44D9-83B4-40D4EC4AEDE1}"/>
              </a:ext>
            </a:extLst>
          </p:cNvPr>
          <p:cNvPicPr>
            <a:picLocks noChangeAspect="1"/>
          </p:cNvPicPr>
          <p:nvPr/>
        </p:nvPicPr>
        <p:blipFill>
          <a:blip r:embed="rId3"/>
          <a:stretch>
            <a:fillRect/>
          </a:stretch>
        </p:blipFill>
        <p:spPr>
          <a:xfrm>
            <a:off x="1119187" y="1357312"/>
            <a:ext cx="9953625" cy="4143375"/>
          </a:xfrm>
          <a:prstGeom prst="rect">
            <a:avLst/>
          </a:prstGeom>
        </p:spPr>
      </p:pic>
      <p:sp>
        <p:nvSpPr>
          <p:cNvPr id="4" name="Rectangle: Rounded Corners 3">
            <a:extLst>
              <a:ext uri="{FF2B5EF4-FFF2-40B4-BE49-F238E27FC236}">
                <a16:creationId xmlns:a16="http://schemas.microsoft.com/office/drawing/2014/main" id="{7397827D-F6E2-4D44-BA94-14A75D87A7FE}"/>
              </a:ext>
            </a:extLst>
          </p:cNvPr>
          <p:cNvSpPr/>
          <p:nvPr/>
        </p:nvSpPr>
        <p:spPr>
          <a:xfrm>
            <a:off x="8959362" y="2752200"/>
            <a:ext cx="1960684" cy="138499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dirty="0">
                <a:solidFill>
                  <a:schemeClr val="tx1"/>
                </a:solidFill>
                <a:cs typeface="B Nazanin" panose="00000400000000000000" pitchFamily="2" charset="-78"/>
              </a:rPr>
              <a:t>تسویه برات</a:t>
            </a:r>
            <a:endParaRPr lang="en-US" dirty="0">
              <a:solidFill>
                <a:schemeClr val="tx1"/>
              </a:solidFill>
              <a:cs typeface="B Nazanin" panose="00000400000000000000" pitchFamily="2" charset="-78"/>
            </a:endParaRPr>
          </a:p>
        </p:txBody>
      </p:sp>
    </p:spTree>
    <p:extLst>
      <p:ext uri="{BB962C8B-B14F-4D97-AF65-F5344CB8AC3E}">
        <p14:creationId xmlns:p14="http://schemas.microsoft.com/office/powerpoint/2010/main" val="1009105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73" y="28269"/>
            <a:ext cx="12199621" cy="6978369"/>
          </a:xfrm>
          <a:prstGeom prst="rect">
            <a:avLst/>
          </a:prstGeom>
        </p:spPr>
      </p:pic>
      <p:sp>
        <p:nvSpPr>
          <p:cNvPr id="7" name="Title 1">
            <a:extLst>
              <a:ext uri="{FF2B5EF4-FFF2-40B4-BE49-F238E27FC236}">
                <a16:creationId xmlns:a16="http://schemas.microsoft.com/office/drawing/2014/main" id="{BBF702E2-745F-4D41-9E9B-DC6FE41FF92F}"/>
              </a:ext>
            </a:extLst>
          </p:cNvPr>
          <p:cNvSpPr txBox="1">
            <a:spLocks/>
          </p:cNvSpPr>
          <p:nvPr/>
        </p:nvSpPr>
        <p:spPr>
          <a:xfrm>
            <a:off x="1512081" y="312300"/>
            <a:ext cx="7416824" cy="1143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a-IR" sz="3600" b="1">
                <a:solidFill>
                  <a:schemeClr val="bg1"/>
                </a:solidFill>
                <a:cs typeface="B Mitra" panose="00000400000000000000" pitchFamily="2" charset="-78"/>
              </a:rPr>
              <a:t>طرحهاي حمل و نقل</a:t>
            </a:r>
            <a:endParaRPr lang="fa-IR" sz="3600" b="1" i="1" u="sng" dirty="0">
              <a:solidFill>
                <a:schemeClr val="bg1"/>
              </a:solidFill>
              <a:cs typeface="B Mitra" panose="00000400000000000000" pitchFamily="2" charset="-78"/>
            </a:endParaRPr>
          </a:p>
        </p:txBody>
      </p:sp>
      <p:grpSp>
        <p:nvGrpSpPr>
          <p:cNvPr id="8" name="Group 7">
            <a:extLst>
              <a:ext uri="{FF2B5EF4-FFF2-40B4-BE49-F238E27FC236}">
                <a16:creationId xmlns:a16="http://schemas.microsoft.com/office/drawing/2014/main" id="{46BA2775-D7BB-4708-BF14-4D25344A379E}"/>
              </a:ext>
            </a:extLst>
          </p:cNvPr>
          <p:cNvGrpSpPr/>
          <p:nvPr/>
        </p:nvGrpSpPr>
        <p:grpSpPr>
          <a:xfrm>
            <a:off x="4104369" y="2328524"/>
            <a:ext cx="3983261" cy="2693729"/>
            <a:chOff x="3459492" y="1039328"/>
            <a:chExt cx="5311015" cy="3591638"/>
          </a:xfrm>
        </p:grpSpPr>
        <p:sp>
          <p:nvSpPr>
            <p:cNvPr id="9" name="Shape">
              <a:extLst>
                <a:ext uri="{FF2B5EF4-FFF2-40B4-BE49-F238E27FC236}">
                  <a16:creationId xmlns:a16="http://schemas.microsoft.com/office/drawing/2014/main" id="{70C7C172-A136-411B-BD65-5C91C4908833}"/>
                </a:ext>
              </a:extLst>
            </p:cNvPr>
            <p:cNvSpPr/>
            <p:nvPr/>
          </p:nvSpPr>
          <p:spPr>
            <a:xfrm>
              <a:off x="5103829" y="1039328"/>
              <a:ext cx="2006400" cy="2006399"/>
            </a:xfrm>
            <a:custGeom>
              <a:avLst/>
              <a:gdLst/>
              <a:ahLst/>
              <a:cxnLst>
                <a:cxn ang="0">
                  <a:pos x="wd2" y="hd2"/>
                </a:cxn>
                <a:cxn ang="5400000">
                  <a:pos x="wd2" y="hd2"/>
                </a:cxn>
                <a:cxn ang="10800000">
                  <a:pos x="wd2" y="hd2"/>
                </a:cxn>
                <a:cxn ang="16200000">
                  <a:pos x="wd2" y="hd2"/>
                </a:cxn>
              </a:cxnLst>
              <a:rect l="0" t="0" r="r" b="b"/>
              <a:pathLst>
                <a:path w="21479" h="21479" extrusionOk="0">
                  <a:moveTo>
                    <a:pt x="21297" y="10315"/>
                  </a:moveTo>
                  <a:cubicBezTo>
                    <a:pt x="21539" y="10557"/>
                    <a:pt x="21539" y="10921"/>
                    <a:pt x="21297" y="11163"/>
                  </a:cubicBezTo>
                  <a:cubicBezTo>
                    <a:pt x="11163" y="21297"/>
                    <a:pt x="11163" y="21297"/>
                    <a:pt x="11163" y="21297"/>
                  </a:cubicBezTo>
                  <a:cubicBezTo>
                    <a:pt x="10921" y="21539"/>
                    <a:pt x="10557" y="21539"/>
                    <a:pt x="10315" y="21297"/>
                  </a:cubicBezTo>
                  <a:cubicBezTo>
                    <a:pt x="181" y="11163"/>
                    <a:pt x="181" y="11163"/>
                    <a:pt x="181" y="11163"/>
                  </a:cubicBezTo>
                  <a:cubicBezTo>
                    <a:pt x="-61" y="10921"/>
                    <a:pt x="-61" y="10557"/>
                    <a:pt x="181" y="10315"/>
                  </a:cubicBezTo>
                  <a:cubicBezTo>
                    <a:pt x="10315" y="181"/>
                    <a:pt x="10315" y="181"/>
                    <a:pt x="10315" y="181"/>
                  </a:cubicBezTo>
                  <a:cubicBezTo>
                    <a:pt x="10557" y="-61"/>
                    <a:pt x="10921" y="-61"/>
                    <a:pt x="11163" y="181"/>
                  </a:cubicBezTo>
                  <a:lnTo>
                    <a:pt x="21297" y="10315"/>
                  </a:lnTo>
                  <a:close/>
                </a:path>
              </a:pathLst>
            </a:custGeom>
            <a:gradFill flip="none" rotWithShape="1">
              <a:gsLst>
                <a:gs pos="0">
                  <a:schemeClr val="accent3">
                    <a:lumMod val="75000"/>
                  </a:schemeClr>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10" name="Shape">
              <a:extLst>
                <a:ext uri="{FF2B5EF4-FFF2-40B4-BE49-F238E27FC236}">
                  <a16:creationId xmlns:a16="http://schemas.microsoft.com/office/drawing/2014/main" id="{3E77DBD2-0ACE-4177-B815-4DECC819FFD0}"/>
                </a:ext>
              </a:extLst>
            </p:cNvPr>
            <p:cNvSpPr/>
            <p:nvPr/>
          </p:nvSpPr>
          <p:spPr>
            <a:xfrm>
              <a:off x="4229856" y="1782920"/>
              <a:ext cx="1454151" cy="1454151"/>
            </a:xfrm>
            <a:custGeom>
              <a:avLst/>
              <a:gdLst/>
              <a:ahLst/>
              <a:cxnLst>
                <a:cxn ang="0">
                  <a:pos x="wd2" y="hd2"/>
                </a:cxn>
                <a:cxn ang="5400000">
                  <a:pos x="wd2" y="hd2"/>
                </a:cxn>
                <a:cxn ang="10800000">
                  <a:pos x="wd2" y="hd2"/>
                </a:cxn>
                <a:cxn ang="16200000">
                  <a:pos x="wd2" y="hd2"/>
                </a:cxn>
              </a:cxnLst>
              <a:rect l="0" t="0" r="r" b="b"/>
              <a:pathLst>
                <a:path w="21600" h="21600" extrusionOk="0">
                  <a:moveTo>
                    <a:pt x="20758" y="0"/>
                  </a:moveTo>
                  <a:cubicBezTo>
                    <a:pt x="21207" y="0"/>
                    <a:pt x="21600" y="393"/>
                    <a:pt x="21600" y="842"/>
                  </a:cubicBezTo>
                  <a:cubicBezTo>
                    <a:pt x="21600" y="20758"/>
                    <a:pt x="21600" y="20758"/>
                    <a:pt x="21600" y="20758"/>
                  </a:cubicBezTo>
                  <a:cubicBezTo>
                    <a:pt x="21600" y="21207"/>
                    <a:pt x="21207" y="21600"/>
                    <a:pt x="20758" y="21600"/>
                  </a:cubicBezTo>
                  <a:cubicBezTo>
                    <a:pt x="842" y="21600"/>
                    <a:pt x="842" y="21600"/>
                    <a:pt x="842" y="21600"/>
                  </a:cubicBezTo>
                  <a:cubicBezTo>
                    <a:pt x="393" y="21600"/>
                    <a:pt x="0" y="21207"/>
                    <a:pt x="0" y="20758"/>
                  </a:cubicBezTo>
                  <a:cubicBezTo>
                    <a:pt x="0" y="842"/>
                    <a:pt x="0" y="842"/>
                    <a:pt x="0" y="842"/>
                  </a:cubicBezTo>
                  <a:cubicBezTo>
                    <a:pt x="0" y="393"/>
                    <a:pt x="393" y="0"/>
                    <a:pt x="842" y="0"/>
                  </a:cubicBezTo>
                  <a:lnTo>
                    <a:pt x="20758" y="0"/>
                  </a:lnTo>
                  <a:close/>
                </a:path>
              </a:pathLst>
            </a:custGeom>
            <a:gradFill flip="none" rotWithShape="1">
              <a:gsLst>
                <a:gs pos="0">
                  <a:schemeClr val="accent2">
                    <a:lumMod val="75000"/>
                  </a:schemeClr>
                </a:gs>
                <a:gs pos="100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bg1"/>
                </a:solidFill>
              </a:endParaRPr>
            </a:p>
          </p:txBody>
        </p:sp>
        <p:sp>
          <p:nvSpPr>
            <p:cNvPr id="11" name="Shape">
              <a:extLst>
                <a:ext uri="{FF2B5EF4-FFF2-40B4-BE49-F238E27FC236}">
                  <a16:creationId xmlns:a16="http://schemas.microsoft.com/office/drawing/2014/main" id="{70107754-7E92-4A9B-B76F-53AED1B85673}"/>
                </a:ext>
              </a:extLst>
            </p:cNvPr>
            <p:cNvSpPr/>
            <p:nvPr/>
          </p:nvSpPr>
          <p:spPr>
            <a:xfrm>
              <a:off x="3459492" y="2625356"/>
              <a:ext cx="2006399" cy="2004822"/>
            </a:xfrm>
            <a:custGeom>
              <a:avLst/>
              <a:gdLst/>
              <a:ahLst/>
              <a:cxnLst>
                <a:cxn ang="0">
                  <a:pos x="wd2" y="hd2"/>
                </a:cxn>
                <a:cxn ang="5400000">
                  <a:pos x="wd2" y="hd2"/>
                </a:cxn>
                <a:cxn ang="10800000">
                  <a:pos x="wd2" y="hd2"/>
                </a:cxn>
                <a:cxn ang="16200000">
                  <a:pos x="wd2" y="hd2"/>
                </a:cxn>
              </a:cxnLst>
              <a:rect l="0" t="0" r="r" b="b"/>
              <a:pathLst>
                <a:path w="21479" h="21479" extrusionOk="0">
                  <a:moveTo>
                    <a:pt x="10315" y="181"/>
                  </a:moveTo>
                  <a:cubicBezTo>
                    <a:pt x="10557" y="-61"/>
                    <a:pt x="10921" y="-61"/>
                    <a:pt x="11163" y="181"/>
                  </a:cubicBezTo>
                  <a:cubicBezTo>
                    <a:pt x="21297" y="10315"/>
                    <a:pt x="21297" y="10315"/>
                    <a:pt x="21297" y="10315"/>
                  </a:cubicBezTo>
                  <a:cubicBezTo>
                    <a:pt x="21539" y="10557"/>
                    <a:pt x="21539" y="10921"/>
                    <a:pt x="21297" y="11163"/>
                  </a:cubicBezTo>
                  <a:cubicBezTo>
                    <a:pt x="11163" y="21297"/>
                    <a:pt x="11163" y="21297"/>
                    <a:pt x="11163" y="21297"/>
                  </a:cubicBezTo>
                  <a:cubicBezTo>
                    <a:pt x="10921" y="21539"/>
                    <a:pt x="10557" y="21539"/>
                    <a:pt x="10315" y="21297"/>
                  </a:cubicBezTo>
                  <a:cubicBezTo>
                    <a:pt x="181" y="11163"/>
                    <a:pt x="181" y="11163"/>
                    <a:pt x="181" y="11163"/>
                  </a:cubicBezTo>
                  <a:cubicBezTo>
                    <a:pt x="-61" y="10921"/>
                    <a:pt x="-61" y="10557"/>
                    <a:pt x="181" y="10315"/>
                  </a:cubicBezTo>
                  <a:lnTo>
                    <a:pt x="10315" y="181"/>
                  </a:lnTo>
                  <a:close/>
                </a:path>
              </a:pathLst>
            </a:custGeom>
            <a:gradFill flip="none" rotWithShape="1">
              <a:gsLst>
                <a:gs pos="0">
                  <a:schemeClr val="accent1">
                    <a:lumMod val="75000"/>
                  </a:schemeClr>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12" name="Shape">
              <a:extLst>
                <a:ext uri="{FF2B5EF4-FFF2-40B4-BE49-F238E27FC236}">
                  <a16:creationId xmlns:a16="http://schemas.microsoft.com/office/drawing/2014/main" id="{130662C3-BEC0-4351-9479-6D2877045EC7}"/>
                </a:ext>
              </a:extLst>
            </p:cNvPr>
            <p:cNvSpPr/>
            <p:nvPr/>
          </p:nvSpPr>
          <p:spPr>
            <a:xfrm>
              <a:off x="6764107" y="2624568"/>
              <a:ext cx="2006400" cy="2006398"/>
            </a:xfrm>
            <a:custGeom>
              <a:avLst/>
              <a:gdLst/>
              <a:ahLst/>
              <a:cxnLst>
                <a:cxn ang="0">
                  <a:pos x="wd2" y="hd2"/>
                </a:cxn>
                <a:cxn ang="5400000">
                  <a:pos x="wd2" y="hd2"/>
                </a:cxn>
                <a:cxn ang="10800000">
                  <a:pos x="wd2" y="hd2"/>
                </a:cxn>
                <a:cxn ang="16200000">
                  <a:pos x="wd2" y="hd2"/>
                </a:cxn>
              </a:cxnLst>
              <a:rect l="0" t="0" r="r" b="b"/>
              <a:pathLst>
                <a:path w="21479" h="21479" extrusionOk="0">
                  <a:moveTo>
                    <a:pt x="11163" y="21297"/>
                  </a:moveTo>
                  <a:cubicBezTo>
                    <a:pt x="10921" y="21539"/>
                    <a:pt x="10557" y="21539"/>
                    <a:pt x="10315" y="21297"/>
                  </a:cubicBezTo>
                  <a:cubicBezTo>
                    <a:pt x="181" y="11163"/>
                    <a:pt x="181" y="11163"/>
                    <a:pt x="181" y="11163"/>
                  </a:cubicBezTo>
                  <a:cubicBezTo>
                    <a:pt x="-61" y="10921"/>
                    <a:pt x="-61" y="10557"/>
                    <a:pt x="181" y="10315"/>
                  </a:cubicBezTo>
                  <a:cubicBezTo>
                    <a:pt x="10315" y="181"/>
                    <a:pt x="10315" y="181"/>
                    <a:pt x="10315" y="181"/>
                  </a:cubicBezTo>
                  <a:cubicBezTo>
                    <a:pt x="10557" y="-61"/>
                    <a:pt x="10921" y="-61"/>
                    <a:pt x="11163" y="181"/>
                  </a:cubicBezTo>
                  <a:cubicBezTo>
                    <a:pt x="21297" y="10315"/>
                    <a:pt x="21297" y="10315"/>
                    <a:pt x="21297" y="10315"/>
                  </a:cubicBezTo>
                  <a:cubicBezTo>
                    <a:pt x="21539" y="10557"/>
                    <a:pt x="21539" y="10921"/>
                    <a:pt x="21297" y="11163"/>
                  </a:cubicBezTo>
                  <a:lnTo>
                    <a:pt x="11163" y="21297"/>
                  </a:lnTo>
                  <a:close/>
                </a:path>
              </a:pathLst>
            </a:custGeom>
            <a:gradFill flip="none" rotWithShape="1">
              <a:gsLst>
                <a:gs pos="0">
                  <a:schemeClr val="accent5"/>
                </a:gs>
                <a:gs pos="100000">
                  <a:schemeClr val="accent5">
                    <a:lumMod val="75000"/>
                    <a:lumOff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sp>
          <p:nvSpPr>
            <p:cNvPr id="13" name="Shape">
              <a:extLst>
                <a:ext uri="{FF2B5EF4-FFF2-40B4-BE49-F238E27FC236}">
                  <a16:creationId xmlns:a16="http://schemas.microsoft.com/office/drawing/2014/main" id="{33E4F01F-92C7-470E-9874-C7E5168934A7}"/>
                </a:ext>
              </a:extLst>
            </p:cNvPr>
            <p:cNvSpPr/>
            <p:nvPr/>
          </p:nvSpPr>
          <p:spPr>
            <a:xfrm>
              <a:off x="6532412" y="1799702"/>
              <a:ext cx="1454151" cy="1454151"/>
            </a:xfrm>
            <a:custGeom>
              <a:avLst/>
              <a:gdLst/>
              <a:ahLst/>
              <a:cxnLst>
                <a:cxn ang="0">
                  <a:pos x="wd2" y="hd2"/>
                </a:cxn>
                <a:cxn ang="5400000">
                  <a:pos x="wd2" y="hd2"/>
                </a:cxn>
                <a:cxn ang="10800000">
                  <a:pos x="wd2" y="hd2"/>
                </a:cxn>
                <a:cxn ang="16200000">
                  <a:pos x="wd2" y="hd2"/>
                </a:cxn>
              </a:cxnLst>
              <a:rect l="0" t="0" r="r" b="b"/>
              <a:pathLst>
                <a:path w="21600" h="21600" extrusionOk="0">
                  <a:moveTo>
                    <a:pt x="20758" y="0"/>
                  </a:moveTo>
                  <a:cubicBezTo>
                    <a:pt x="4993" y="0"/>
                    <a:pt x="4993" y="0"/>
                    <a:pt x="4993" y="0"/>
                  </a:cubicBezTo>
                  <a:cubicBezTo>
                    <a:pt x="8191" y="3198"/>
                    <a:pt x="8191" y="3198"/>
                    <a:pt x="8191" y="3198"/>
                  </a:cubicBezTo>
                  <a:cubicBezTo>
                    <a:pt x="8528" y="3535"/>
                    <a:pt x="8528" y="4039"/>
                    <a:pt x="8191" y="4376"/>
                  </a:cubicBezTo>
                  <a:cubicBezTo>
                    <a:pt x="0" y="12567"/>
                    <a:pt x="0" y="12567"/>
                    <a:pt x="0" y="12567"/>
                  </a:cubicBezTo>
                  <a:cubicBezTo>
                    <a:pt x="0" y="20758"/>
                    <a:pt x="0" y="20758"/>
                    <a:pt x="0" y="20758"/>
                  </a:cubicBezTo>
                  <a:cubicBezTo>
                    <a:pt x="0" y="21207"/>
                    <a:pt x="393" y="21600"/>
                    <a:pt x="842" y="21600"/>
                  </a:cubicBezTo>
                  <a:cubicBezTo>
                    <a:pt x="20758" y="21600"/>
                    <a:pt x="20758" y="21600"/>
                    <a:pt x="20758" y="21600"/>
                  </a:cubicBezTo>
                  <a:cubicBezTo>
                    <a:pt x="21207" y="21600"/>
                    <a:pt x="21600" y="21207"/>
                    <a:pt x="21600" y="20758"/>
                  </a:cubicBezTo>
                  <a:cubicBezTo>
                    <a:pt x="21600" y="842"/>
                    <a:pt x="21600" y="842"/>
                    <a:pt x="21600" y="842"/>
                  </a:cubicBezTo>
                  <a:cubicBezTo>
                    <a:pt x="21600" y="393"/>
                    <a:pt x="21207" y="0"/>
                    <a:pt x="20758" y="0"/>
                  </a:cubicBezTo>
                  <a:close/>
                </a:path>
              </a:pathLst>
            </a:custGeom>
            <a:gradFill flip="none" rotWithShape="1">
              <a:gsLst>
                <a:gs pos="0">
                  <a:schemeClr val="accent4">
                    <a:lumMod val="75000"/>
                  </a:schemeClr>
                </a:gs>
                <a:gs pos="100000">
                  <a:schemeClr val="accent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bg1"/>
                </a:solidFill>
              </a:endParaRPr>
            </a:p>
          </p:txBody>
        </p:sp>
        <p:pic>
          <p:nvPicPr>
            <p:cNvPr id="14" name="image19.png" descr="image19.png">
              <a:extLst>
                <a:ext uri="{FF2B5EF4-FFF2-40B4-BE49-F238E27FC236}">
                  <a16:creationId xmlns:a16="http://schemas.microsoft.com/office/drawing/2014/main" id="{1E74A856-489D-4337-B030-0D738BB63F1D}"/>
                </a:ext>
              </a:extLst>
            </p:cNvPr>
            <p:cNvPicPr>
              <a:picLocks noChangeAspect="1"/>
            </p:cNvPicPr>
            <p:nvPr/>
          </p:nvPicPr>
          <p:blipFill>
            <a:blip r:embed="rId3"/>
            <a:srcRect l="43170"/>
            <a:stretch>
              <a:fillRect/>
            </a:stretch>
          </p:blipFill>
          <p:spPr>
            <a:xfrm rot="21215513">
              <a:off x="5610421" y="1771879"/>
              <a:ext cx="377648" cy="1072990"/>
            </a:xfrm>
            <a:prstGeom prst="rect">
              <a:avLst/>
            </a:prstGeom>
            <a:ln w="12700">
              <a:miter lim="400000"/>
            </a:ln>
          </p:spPr>
        </p:pic>
        <p:pic>
          <p:nvPicPr>
            <p:cNvPr id="15" name="image19.png" descr="image19.png">
              <a:extLst>
                <a:ext uri="{FF2B5EF4-FFF2-40B4-BE49-F238E27FC236}">
                  <a16:creationId xmlns:a16="http://schemas.microsoft.com/office/drawing/2014/main" id="{ECA3C9A7-B78F-4CFE-A6EF-BADBF4664B3F}"/>
                </a:ext>
              </a:extLst>
            </p:cNvPr>
            <p:cNvPicPr>
              <a:picLocks noChangeAspect="1"/>
            </p:cNvPicPr>
            <p:nvPr/>
          </p:nvPicPr>
          <p:blipFill>
            <a:blip r:embed="rId3"/>
            <a:srcRect l="43170"/>
            <a:stretch>
              <a:fillRect/>
            </a:stretch>
          </p:blipFill>
          <p:spPr>
            <a:xfrm rot="2292535">
              <a:off x="6653442" y="1962381"/>
              <a:ext cx="377648" cy="1072989"/>
            </a:xfrm>
            <a:prstGeom prst="rect">
              <a:avLst/>
            </a:prstGeom>
            <a:ln w="12700">
              <a:miter lim="400000"/>
            </a:ln>
          </p:spPr>
        </p:pic>
        <p:pic>
          <p:nvPicPr>
            <p:cNvPr id="16" name="image19.png" descr="image19.png">
              <a:extLst>
                <a:ext uri="{FF2B5EF4-FFF2-40B4-BE49-F238E27FC236}">
                  <a16:creationId xmlns:a16="http://schemas.microsoft.com/office/drawing/2014/main" id="{BE022EA5-8FA7-4D2B-9DE9-C04FA9B89924}"/>
                </a:ext>
              </a:extLst>
            </p:cNvPr>
            <p:cNvPicPr>
              <a:picLocks noChangeAspect="1"/>
            </p:cNvPicPr>
            <p:nvPr/>
          </p:nvPicPr>
          <p:blipFill>
            <a:blip r:embed="rId3"/>
            <a:srcRect l="43170"/>
            <a:stretch>
              <a:fillRect/>
            </a:stretch>
          </p:blipFill>
          <p:spPr>
            <a:xfrm rot="5058005">
              <a:off x="7288442" y="2846797"/>
              <a:ext cx="377648" cy="1072989"/>
            </a:xfrm>
            <a:prstGeom prst="rect">
              <a:avLst/>
            </a:prstGeom>
            <a:ln w="12700">
              <a:miter lim="400000"/>
            </a:ln>
          </p:spPr>
        </p:pic>
        <p:pic>
          <p:nvPicPr>
            <p:cNvPr id="17" name="image19.png" descr="image19.png">
              <a:extLst>
                <a:ext uri="{FF2B5EF4-FFF2-40B4-BE49-F238E27FC236}">
                  <a16:creationId xmlns:a16="http://schemas.microsoft.com/office/drawing/2014/main" id="{14E9A4E7-6ACA-4C33-AEB5-0B4F5B379791}"/>
                </a:ext>
              </a:extLst>
            </p:cNvPr>
            <p:cNvPicPr>
              <a:picLocks noChangeAspect="1"/>
            </p:cNvPicPr>
            <p:nvPr/>
          </p:nvPicPr>
          <p:blipFill>
            <a:blip r:embed="rId3"/>
            <a:srcRect l="43170"/>
            <a:stretch>
              <a:fillRect/>
            </a:stretch>
          </p:blipFill>
          <p:spPr>
            <a:xfrm rot="18488245">
              <a:off x="4766230" y="2435101"/>
              <a:ext cx="377648" cy="962875"/>
            </a:xfrm>
            <a:prstGeom prst="rect">
              <a:avLst/>
            </a:prstGeom>
            <a:ln w="12700">
              <a:miter lim="400000"/>
            </a:ln>
          </p:spPr>
        </p:pic>
      </p:grpSp>
      <p:grpSp>
        <p:nvGrpSpPr>
          <p:cNvPr id="18" name="Group">
            <a:extLst>
              <a:ext uri="{FF2B5EF4-FFF2-40B4-BE49-F238E27FC236}">
                <a16:creationId xmlns:a16="http://schemas.microsoft.com/office/drawing/2014/main" id="{B3A37291-D4AD-468E-8826-C5D59E76132D}"/>
              </a:ext>
            </a:extLst>
          </p:cNvPr>
          <p:cNvGrpSpPr/>
          <p:nvPr/>
        </p:nvGrpSpPr>
        <p:grpSpPr>
          <a:xfrm>
            <a:off x="6573917" y="4302934"/>
            <a:ext cx="181148" cy="230830"/>
            <a:chOff x="0" y="-13486"/>
            <a:chExt cx="241529" cy="307770"/>
          </a:xfrm>
        </p:grpSpPr>
        <p:sp>
          <p:nvSpPr>
            <p:cNvPr id="19" name="Circle">
              <a:extLst>
                <a:ext uri="{FF2B5EF4-FFF2-40B4-BE49-F238E27FC236}">
                  <a16:creationId xmlns:a16="http://schemas.microsoft.com/office/drawing/2014/main" id="{B0BB33B0-323E-4AF6-9A41-A3C8E8349F64}"/>
                </a:ext>
              </a:extLst>
            </p:cNvPr>
            <p:cNvSpPr/>
            <p:nvPr/>
          </p:nvSpPr>
          <p:spPr>
            <a:xfrm>
              <a:off x="0" y="19635"/>
              <a:ext cx="241529" cy="241530"/>
            </a:xfrm>
            <a:prstGeom prst="ellipse">
              <a:avLst/>
            </a:prstGeom>
            <a:solidFill>
              <a:schemeClr val="accent5"/>
            </a:solidFill>
            <a:ln w="38100" cap="flat">
              <a:solidFill>
                <a:srgbClr val="FFFFFF"/>
              </a:solidFill>
              <a:prstDash val="solid"/>
              <a:miter lim="400000"/>
            </a:ln>
            <a:effectLst/>
          </p:spPr>
          <p:txBody>
            <a:bodyPr wrap="square" lIns="34289" tIns="34289" rIns="34289" bIns="34289" numCol="1" anchor="ctr">
              <a:noAutofit/>
            </a:bodyPr>
            <a:lstStyle/>
            <a:p>
              <a:pPr algn="ctr">
                <a:defRPr sz="1400"/>
              </a:pPr>
              <a:endParaRPr sz="1050">
                <a:solidFill>
                  <a:schemeClr val="bg1"/>
                </a:solidFill>
              </a:endParaRPr>
            </a:p>
          </p:txBody>
        </p:sp>
        <p:sp>
          <p:nvSpPr>
            <p:cNvPr id="20" name="1">
              <a:extLst>
                <a:ext uri="{FF2B5EF4-FFF2-40B4-BE49-F238E27FC236}">
                  <a16:creationId xmlns:a16="http://schemas.microsoft.com/office/drawing/2014/main" id="{D2D972B1-32F8-4109-811C-2FE10BFF7249}"/>
                </a:ext>
              </a:extLst>
            </p:cNvPr>
            <p:cNvSpPr/>
            <p:nvPr/>
          </p:nvSpPr>
          <p:spPr>
            <a:xfrm>
              <a:off x="35370" y="-13486"/>
              <a:ext cx="170785" cy="3077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ctr">
                <a:defRPr sz="1400"/>
              </a:lvl1pPr>
            </a:lstStyle>
            <a:p>
              <a:pPr>
                <a:defRPr sz="1800">
                  <a:solidFill>
                    <a:srgbClr val="000000"/>
                  </a:solidFill>
                </a:defRPr>
              </a:pPr>
              <a:r>
                <a:rPr lang="en-US" sz="1050" dirty="0">
                  <a:solidFill>
                    <a:schemeClr val="bg1"/>
                  </a:solidFill>
                </a:rPr>
                <a:t>5</a:t>
              </a:r>
              <a:endParaRPr sz="1050" dirty="0">
                <a:solidFill>
                  <a:schemeClr val="bg1"/>
                </a:solidFill>
              </a:endParaRPr>
            </a:p>
          </p:txBody>
        </p:sp>
      </p:grpSp>
      <p:grpSp>
        <p:nvGrpSpPr>
          <p:cNvPr id="21" name="Group">
            <a:extLst>
              <a:ext uri="{FF2B5EF4-FFF2-40B4-BE49-F238E27FC236}">
                <a16:creationId xmlns:a16="http://schemas.microsoft.com/office/drawing/2014/main" id="{6EB9DEF9-AE6D-4955-9A43-799A7610960E}"/>
              </a:ext>
            </a:extLst>
          </p:cNvPr>
          <p:cNvGrpSpPr/>
          <p:nvPr/>
        </p:nvGrpSpPr>
        <p:grpSpPr>
          <a:xfrm>
            <a:off x="5485344" y="4313819"/>
            <a:ext cx="181148" cy="230830"/>
            <a:chOff x="0" y="-13486"/>
            <a:chExt cx="241529" cy="307770"/>
          </a:xfrm>
        </p:grpSpPr>
        <p:sp>
          <p:nvSpPr>
            <p:cNvPr id="22" name="Circle">
              <a:extLst>
                <a:ext uri="{FF2B5EF4-FFF2-40B4-BE49-F238E27FC236}">
                  <a16:creationId xmlns:a16="http://schemas.microsoft.com/office/drawing/2014/main" id="{8E4698A2-DDF0-4682-A2DE-EC20856BF483}"/>
                </a:ext>
              </a:extLst>
            </p:cNvPr>
            <p:cNvSpPr/>
            <p:nvPr/>
          </p:nvSpPr>
          <p:spPr>
            <a:xfrm>
              <a:off x="0" y="19635"/>
              <a:ext cx="241529" cy="241530"/>
            </a:xfrm>
            <a:prstGeom prst="ellipse">
              <a:avLst/>
            </a:prstGeom>
            <a:solidFill>
              <a:schemeClr val="accent1"/>
            </a:solidFill>
            <a:ln w="38100" cap="flat">
              <a:solidFill>
                <a:srgbClr val="FFFFFF"/>
              </a:solidFill>
              <a:prstDash val="solid"/>
              <a:miter lim="400000"/>
            </a:ln>
            <a:effectLst/>
          </p:spPr>
          <p:txBody>
            <a:bodyPr wrap="square" lIns="34289" tIns="34289" rIns="34289" bIns="34289" numCol="1" anchor="ctr">
              <a:noAutofit/>
            </a:bodyPr>
            <a:lstStyle/>
            <a:p>
              <a:pPr algn="ctr">
                <a:defRPr sz="1400"/>
              </a:pPr>
              <a:endParaRPr sz="1050">
                <a:solidFill>
                  <a:schemeClr val="bg1"/>
                </a:solidFill>
              </a:endParaRPr>
            </a:p>
          </p:txBody>
        </p:sp>
        <p:sp>
          <p:nvSpPr>
            <p:cNvPr id="23" name="5">
              <a:extLst>
                <a:ext uri="{FF2B5EF4-FFF2-40B4-BE49-F238E27FC236}">
                  <a16:creationId xmlns:a16="http://schemas.microsoft.com/office/drawing/2014/main" id="{B24DFA76-CF05-4AC8-8BC9-CB84A41D443B}"/>
                </a:ext>
              </a:extLst>
            </p:cNvPr>
            <p:cNvSpPr/>
            <p:nvPr/>
          </p:nvSpPr>
          <p:spPr>
            <a:xfrm>
              <a:off x="35370" y="-13486"/>
              <a:ext cx="170785" cy="3077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ctr">
                <a:defRPr sz="1400"/>
              </a:lvl1pPr>
            </a:lstStyle>
            <a:p>
              <a:pPr>
                <a:defRPr sz="1800">
                  <a:solidFill>
                    <a:srgbClr val="000000"/>
                  </a:solidFill>
                </a:defRPr>
              </a:pPr>
              <a:r>
                <a:rPr lang="en-US" sz="1050" dirty="0">
                  <a:solidFill>
                    <a:schemeClr val="bg1"/>
                  </a:solidFill>
                </a:rPr>
                <a:t>1</a:t>
              </a:r>
              <a:endParaRPr sz="1050" dirty="0">
                <a:solidFill>
                  <a:schemeClr val="bg1"/>
                </a:solidFill>
              </a:endParaRPr>
            </a:p>
          </p:txBody>
        </p:sp>
      </p:grpSp>
      <p:grpSp>
        <p:nvGrpSpPr>
          <p:cNvPr id="24" name="Group">
            <a:extLst>
              <a:ext uri="{FF2B5EF4-FFF2-40B4-BE49-F238E27FC236}">
                <a16:creationId xmlns:a16="http://schemas.microsoft.com/office/drawing/2014/main" id="{98D75DB7-C33A-4E62-A95A-22C154D1F1A4}"/>
              </a:ext>
            </a:extLst>
          </p:cNvPr>
          <p:cNvGrpSpPr/>
          <p:nvPr/>
        </p:nvGrpSpPr>
        <p:grpSpPr>
          <a:xfrm>
            <a:off x="5708503" y="3987247"/>
            <a:ext cx="181148" cy="230830"/>
            <a:chOff x="0" y="-13486"/>
            <a:chExt cx="241529" cy="307770"/>
          </a:xfrm>
        </p:grpSpPr>
        <p:sp>
          <p:nvSpPr>
            <p:cNvPr id="25" name="Circle">
              <a:extLst>
                <a:ext uri="{FF2B5EF4-FFF2-40B4-BE49-F238E27FC236}">
                  <a16:creationId xmlns:a16="http://schemas.microsoft.com/office/drawing/2014/main" id="{E72B0B06-E182-4D28-A7B0-03151AEC4F24}"/>
                </a:ext>
              </a:extLst>
            </p:cNvPr>
            <p:cNvSpPr/>
            <p:nvPr/>
          </p:nvSpPr>
          <p:spPr>
            <a:xfrm>
              <a:off x="0" y="19635"/>
              <a:ext cx="241529" cy="241530"/>
            </a:xfrm>
            <a:prstGeom prst="ellipse">
              <a:avLst/>
            </a:prstGeom>
            <a:solidFill>
              <a:schemeClr val="accent2"/>
            </a:solidFill>
            <a:ln w="38100" cap="flat">
              <a:solidFill>
                <a:srgbClr val="FFFFFF"/>
              </a:solidFill>
              <a:prstDash val="solid"/>
              <a:miter lim="400000"/>
            </a:ln>
            <a:effectLst/>
          </p:spPr>
          <p:txBody>
            <a:bodyPr wrap="square" lIns="34289" tIns="34289" rIns="34289" bIns="34289" numCol="1" anchor="ctr">
              <a:noAutofit/>
            </a:bodyPr>
            <a:lstStyle/>
            <a:p>
              <a:pPr algn="ctr">
                <a:defRPr sz="1400"/>
              </a:pPr>
              <a:endParaRPr sz="1050">
                <a:solidFill>
                  <a:schemeClr val="bg1"/>
                </a:solidFill>
              </a:endParaRPr>
            </a:p>
          </p:txBody>
        </p:sp>
        <p:sp>
          <p:nvSpPr>
            <p:cNvPr id="26" name="6">
              <a:extLst>
                <a:ext uri="{FF2B5EF4-FFF2-40B4-BE49-F238E27FC236}">
                  <a16:creationId xmlns:a16="http://schemas.microsoft.com/office/drawing/2014/main" id="{A695338A-1CC9-47C6-9633-6E4DE4ACAD0C}"/>
                </a:ext>
              </a:extLst>
            </p:cNvPr>
            <p:cNvSpPr/>
            <p:nvPr/>
          </p:nvSpPr>
          <p:spPr>
            <a:xfrm>
              <a:off x="35370" y="-13486"/>
              <a:ext cx="170785" cy="3077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ctr">
                <a:defRPr sz="1400"/>
              </a:lvl1pPr>
            </a:lstStyle>
            <a:p>
              <a:pPr>
                <a:defRPr sz="1800">
                  <a:solidFill>
                    <a:srgbClr val="000000"/>
                  </a:solidFill>
                </a:defRPr>
              </a:pPr>
              <a:r>
                <a:rPr lang="en-US" sz="1050" dirty="0">
                  <a:solidFill>
                    <a:schemeClr val="bg1"/>
                  </a:solidFill>
                </a:rPr>
                <a:t>2</a:t>
              </a:r>
              <a:endParaRPr sz="1050" dirty="0">
                <a:solidFill>
                  <a:schemeClr val="bg1"/>
                </a:solidFill>
              </a:endParaRPr>
            </a:p>
          </p:txBody>
        </p:sp>
      </p:grpSp>
      <p:grpSp>
        <p:nvGrpSpPr>
          <p:cNvPr id="27" name="Group">
            <a:extLst>
              <a:ext uri="{FF2B5EF4-FFF2-40B4-BE49-F238E27FC236}">
                <a16:creationId xmlns:a16="http://schemas.microsoft.com/office/drawing/2014/main" id="{A9A73A7F-CCA9-4AB5-99EB-1189339FAEB6}"/>
              </a:ext>
            </a:extLst>
          </p:cNvPr>
          <p:cNvGrpSpPr/>
          <p:nvPr/>
        </p:nvGrpSpPr>
        <p:grpSpPr>
          <a:xfrm>
            <a:off x="6046210" y="3829405"/>
            <a:ext cx="181148" cy="230830"/>
            <a:chOff x="0" y="-13486"/>
            <a:chExt cx="241529" cy="307770"/>
          </a:xfrm>
        </p:grpSpPr>
        <p:sp>
          <p:nvSpPr>
            <p:cNvPr id="28" name="Circle">
              <a:extLst>
                <a:ext uri="{FF2B5EF4-FFF2-40B4-BE49-F238E27FC236}">
                  <a16:creationId xmlns:a16="http://schemas.microsoft.com/office/drawing/2014/main" id="{FB0CA0DE-6034-495C-9E0E-EA9DF20DC439}"/>
                </a:ext>
              </a:extLst>
            </p:cNvPr>
            <p:cNvSpPr/>
            <p:nvPr/>
          </p:nvSpPr>
          <p:spPr>
            <a:xfrm>
              <a:off x="0" y="19635"/>
              <a:ext cx="241529" cy="241530"/>
            </a:xfrm>
            <a:prstGeom prst="ellipse">
              <a:avLst/>
            </a:prstGeom>
            <a:solidFill>
              <a:schemeClr val="accent3"/>
            </a:solidFill>
            <a:ln w="38100" cap="flat">
              <a:solidFill>
                <a:srgbClr val="FFFFFF"/>
              </a:solidFill>
              <a:prstDash val="solid"/>
              <a:miter lim="400000"/>
            </a:ln>
            <a:effectLst/>
          </p:spPr>
          <p:txBody>
            <a:bodyPr wrap="square" lIns="34289" tIns="34289" rIns="34289" bIns="34289" numCol="1" anchor="ctr">
              <a:noAutofit/>
            </a:bodyPr>
            <a:lstStyle/>
            <a:p>
              <a:pPr algn="ctr">
                <a:defRPr sz="1400"/>
              </a:pPr>
              <a:endParaRPr sz="1050">
                <a:solidFill>
                  <a:schemeClr val="bg1"/>
                </a:solidFill>
              </a:endParaRPr>
            </a:p>
          </p:txBody>
        </p:sp>
        <p:sp>
          <p:nvSpPr>
            <p:cNvPr id="29" name="7">
              <a:extLst>
                <a:ext uri="{FF2B5EF4-FFF2-40B4-BE49-F238E27FC236}">
                  <a16:creationId xmlns:a16="http://schemas.microsoft.com/office/drawing/2014/main" id="{ACC15918-AD69-4265-B4FC-B7F67E6B535A}"/>
                </a:ext>
              </a:extLst>
            </p:cNvPr>
            <p:cNvSpPr/>
            <p:nvPr/>
          </p:nvSpPr>
          <p:spPr>
            <a:xfrm>
              <a:off x="35370" y="-13486"/>
              <a:ext cx="170785" cy="3077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ctr">
                <a:defRPr sz="1400"/>
              </a:lvl1pPr>
            </a:lstStyle>
            <a:p>
              <a:pPr>
                <a:defRPr sz="1800">
                  <a:solidFill>
                    <a:srgbClr val="000000"/>
                  </a:solidFill>
                </a:defRPr>
              </a:pPr>
              <a:r>
                <a:rPr lang="en-US" sz="1050" dirty="0">
                  <a:solidFill>
                    <a:schemeClr val="bg1"/>
                  </a:solidFill>
                </a:rPr>
                <a:t>3</a:t>
              </a:r>
              <a:endParaRPr sz="1050" dirty="0">
                <a:solidFill>
                  <a:schemeClr val="bg1"/>
                </a:solidFill>
              </a:endParaRPr>
            </a:p>
          </p:txBody>
        </p:sp>
      </p:grpSp>
      <p:grpSp>
        <p:nvGrpSpPr>
          <p:cNvPr id="30" name="Group">
            <a:extLst>
              <a:ext uri="{FF2B5EF4-FFF2-40B4-BE49-F238E27FC236}">
                <a16:creationId xmlns:a16="http://schemas.microsoft.com/office/drawing/2014/main" id="{289C68B1-ED88-4129-8B95-21C806A3219A}"/>
              </a:ext>
            </a:extLst>
          </p:cNvPr>
          <p:cNvGrpSpPr/>
          <p:nvPr/>
        </p:nvGrpSpPr>
        <p:grpSpPr>
          <a:xfrm>
            <a:off x="6383417" y="3987247"/>
            <a:ext cx="181148" cy="230830"/>
            <a:chOff x="0" y="-13486"/>
            <a:chExt cx="241529" cy="307770"/>
          </a:xfrm>
        </p:grpSpPr>
        <p:sp>
          <p:nvSpPr>
            <p:cNvPr id="31" name="Circle">
              <a:extLst>
                <a:ext uri="{FF2B5EF4-FFF2-40B4-BE49-F238E27FC236}">
                  <a16:creationId xmlns:a16="http://schemas.microsoft.com/office/drawing/2014/main" id="{419D625A-F98A-471D-981E-F01828F88501}"/>
                </a:ext>
              </a:extLst>
            </p:cNvPr>
            <p:cNvSpPr/>
            <p:nvPr/>
          </p:nvSpPr>
          <p:spPr>
            <a:xfrm>
              <a:off x="0" y="19635"/>
              <a:ext cx="241529" cy="241530"/>
            </a:xfrm>
            <a:prstGeom prst="ellipse">
              <a:avLst/>
            </a:prstGeom>
            <a:solidFill>
              <a:schemeClr val="accent4"/>
            </a:solidFill>
            <a:ln w="38100" cap="flat">
              <a:solidFill>
                <a:srgbClr val="FFFFFF"/>
              </a:solidFill>
              <a:prstDash val="solid"/>
              <a:miter lim="400000"/>
            </a:ln>
            <a:effectLst/>
          </p:spPr>
          <p:txBody>
            <a:bodyPr wrap="square" lIns="34289" tIns="34289" rIns="34289" bIns="34289" numCol="1" anchor="ctr">
              <a:noAutofit/>
            </a:bodyPr>
            <a:lstStyle/>
            <a:p>
              <a:pPr algn="ctr">
                <a:defRPr sz="1400"/>
              </a:pPr>
              <a:endParaRPr sz="1050">
                <a:solidFill>
                  <a:schemeClr val="bg1"/>
                </a:solidFill>
              </a:endParaRPr>
            </a:p>
          </p:txBody>
        </p:sp>
        <p:sp>
          <p:nvSpPr>
            <p:cNvPr id="32" name="8">
              <a:extLst>
                <a:ext uri="{FF2B5EF4-FFF2-40B4-BE49-F238E27FC236}">
                  <a16:creationId xmlns:a16="http://schemas.microsoft.com/office/drawing/2014/main" id="{BAA0A1EC-644D-40CF-A607-DA33874EB608}"/>
                </a:ext>
              </a:extLst>
            </p:cNvPr>
            <p:cNvSpPr/>
            <p:nvPr/>
          </p:nvSpPr>
          <p:spPr>
            <a:xfrm>
              <a:off x="35370" y="-13486"/>
              <a:ext cx="170785" cy="3077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tIns="34289" rIns="34289" bIns="34289" numCol="1" anchor="ctr">
              <a:spAutoFit/>
            </a:bodyPr>
            <a:lstStyle>
              <a:lvl1pPr algn="ctr">
                <a:defRPr sz="1400"/>
              </a:lvl1pPr>
            </a:lstStyle>
            <a:p>
              <a:pPr>
                <a:defRPr sz="1800">
                  <a:solidFill>
                    <a:srgbClr val="000000"/>
                  </a:solidFill>
                </a:defRPr>
              </a:pPr>
              <a:r>
                <a:rPr lang="en-US" sz="1050" dirty="0">
                  <a:solidFill>
                    <a:schemeClr val="bg1"/>
                  </a:solidFill>
                </a:rPr>
                <a:t>4</a:t>
              </a:r>
              <a:endParaRPr sz="1050" dirty="0">
                <a:solidFill>
                  <a:schemeClr val="bg1"/>
                </a:solidFill>
              </a:endParaRPr>
            </a:p>
          </p:txBody>
        </p:sp>
      </p:grpSp>
      <p:sp>
        <p:nvSpPr>
          <p:cNvPr id="33" name="SUCCESS">
            <a:extLst>
              <a:ext uri="{FF2B5EF4-FFF2-40B4-BE49-F238E27FC236}">
                <a16:creationId xmlns:a16="http://schemas.microsoft.com/office/drawing/2014/main" id="{82EA7D08-6AD0-4647-BA0B-5561AFBFEA82}"/>
              </a:ext>
            </a:extLst>
          </p:cNvPr>
          <p:cNvSpPr/>
          <p:nvPr/>
        </p:nvSpPr>
        <p:spPr>
          <a:xfrm>
            <a:off x="5615913" y="4469911"/>
            <a:ext cx="939021" cy="253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4289" rIns="34289">
            <a:spAutoFit/>
          </a:bodyPr>
          <a:lstStyle>
            <a:lvl1pPr>
              <a:defRPr sz="1400" b="1">
                <a:solidFill>
                  <a:srgbClr val="595C54"/>
                </a:solidFill>
              </a:defRPr>
            </a:lvl1pPr>
          </a:lstStyle>
          <a:p>
            <a:pPr algn="ctr">
              <a:defRPr sz="1800" b="0">
                <a:solidFill>
                  <a:srgbClr val="FFFFFF"/>
                </a:solidFill>
              </a:defRPr>
            </a:pPr>
            <a:r>
              <a:rPr sz="1050">
                <a:solidFill>
                  <a:schemeClr val="bg1"/>
                </a:solidFill>
                <a:latin typeface="Montserrat" panose="00000500000000000000" pitchFamily="2" charset="0"/>
              </a:rPr>
              <a:t>SUCCESS</a:t>
            </a:r>
          </a:p>
        </p:txBody>
      </p:sp>
      <p:sp>
        <p:nvSpPr>
          <p:cNvPr id="35" name="Rectangle 34">
            <a:extLst>
              <a:ext uri="{FF2B5EF4-FFF2-40B4-BE49-F238E27FC236}">
                <a16:creationId xmlns:a16="http://schemas.microsoft.com/office/drawing/2014/main" id="{70BFB33D-1BCA-4298-B229-8D202FFD9F73}"/>
              </a:ext>
            </a:extLst>
          </p:cNvPr>
          <p:cNvSpPr/>
          <p:nvPr/>
        </p:nvSpPr>
        <p:spPr>
          <a:xfrm>
            <a:off x="478980" y="5081170"/>
            <a:ext cx="3491880" cy="523220"/>
          </a:xfrm>
          <a:prstGeom prst="rect">
            <a:avLst/>
          </a:prstGeom>
        </p:spPr>
        <p:txBody>
          <a:bodyPr wrap="square">
            <a:spAutoFit/>
          </a:bodyPr>
          <a:lstStyle/>
          <a:p>
            <a:pPr lvl="0" algn="just" rtl="1"/>
            <a:r>
              <a:rPr lang="fa-IR" sz="1400" dirty="0">
                <a:cs typeface="B Nazanin" panose="00000400000000000000" pitchFamily="2" charset="-78"/>
              </a:rPr>
              <a:t>ممنوعیت صدور برات الکترونیکی سپامی برای برات دهنده و دارنده برات بنگاه فروشنده : تا 6 ماه پس از تسویه بدهی</a:t>
            </a:r>
            <a:endParaRPr lang="en-US" sz="1400" dirty="0">
              <a:cs typeface="B Nazanin" panose="00000400000000000000" pitchFamily="2" charset="-78"/>
            </a:endParaRPr>
          </a:p>
        </p:txBody>
      </p:sp>
      <p:sp>
        <p:nvSpPr>
          <p:cNvPr id="36" name="Rectangle 35">
            <a:extLst>
              <a:ext uri="{FF2B5EF4-FFF2-40B4-BE49-F238E27FC236}">
                <a16:creationId xmlns:a16="http://schemas.microsoft.com/office/drawing/2014/main" id="{258B16C0-C568-4A34-86E6-D3187AAEECBD}"/>
              </a:ext>
            </a:extLst>
          </p:cNvPr>
          <p:cNvSpPr/>
          <p:nvPr/>
        </p:nvSpPr>
        <p:spPr>
          <a:xfrm>
            <a:off x="560977" y="2692594"/>
            <a:ext cx="2562493" cy="1034899"/>
          </a:xfrm>
          <a:prstGeom prst="rect">
            <a:avLst/>
          </a:prstGeom>
        </p:spPr>
        <p:txBody>
          <a:bodyPr wrap="square">
            <a:spAutoFit/>
          </a:bodyPr>
          <a:lstStyle/>
          <a:p>
            <a:pPr lvl="0" algn="just" rtl="1">
              <a:lnSpc>
                <a:spcPct val="150000"/>
              </a:lnSpc>
            </a:pPr>
            <a:r>
              <a:rPr lang="fa-IR" sz="1400" dirty="0">
                <a:cs typeface="B Nazanin" panose="00000400000000000000" pitchFamily="2" charset="-78"/>
              </a:rPr>
              <a:t>اخذ وجه التزام از برات دهنده از تاریخ صدور تا تاریخ پرداخت : نرخ سود تسهیلات عقود غیرمشارکتی + 6 درصد</a:t>
            </a:r>
            <a:endParaRPr lang="en-US" sz="1400" dirty="0">
              <a:cs typeface="B Nazanin" panose="00000400000000000000" pitchFamily="2" charset="-78"/>
            </a:endParaRPr>
          </a:p>
        </p:txBody>
      </p:sp>
      <p:sp>
        <p:nvSpPr>
          <p:cNvPr id="37" name="Rectangle 36">
            <a:extLst>
              <a:ext uri="{FF2B5EF4-FFF2-40B4-BE49-F238E27FC236}">
                <a16:creationId xmlns:a16="http://schemas.microsoft.com/office/drawing/2014/main" id="{43EBFE23-D8E7-4CEE-8843-2F238F7000E0}"/>
              </a:ext>
            </a:extLst>
          </p:cNvPr>
          <p:cNvSpPr/>
          <p:nvPr/>
        </p:nvSpPr>
        <p:spPr>
          <a:xfrm>
            <a:off x="544990" y="1518747"/>
            <a:ext cx="3307226" cy="523220"/>
          </a:xfrm>
          <a:prstGeom prst="rect">
            <a:avLst/>
          </a:prstGeom>
        </p:spPr>
        <p:txBody>
          <a:bodyPr wrap="square">
            <a:spAutoFit/>
          </a:bodyPr>
          <a:lstStyle/>
          <a:p>
            <a:pPr lvl="0" algn="just" rtl="1"/>
            <a:r>
              <a:rPr lang="fa-IR" sz="1400" dirty="0">
                <a:cs typeface="B Nazanin" panose="00000400000000000000" pitchFamily="2" charset="-78"/>
              </a:rPr>
              <a:t>مطالبه وجه برات قبل از سررسید توسط برات گیراز برات دهنده : به صورت یکجا</a:t>
            </a:r>
            <a:endParaRPr lang="en-US" sz="1400" dirty="0">
              <a:cs typeface="B Nazanin" panose="00000400000000000000" pitchFamily="2" charset="-78"/>
            </a:endParaRPr>
          </a:p>
        </p:txBody>
      </p:sp>
      <p:sp>
        <p:nvSpPr>
          <p:cNvPr id="38" name="Rectangle 37">
            <a:extLst>
              <a:ext uri="{FF2B5EF4-FFF2-40B4-BE49-F238E27FC236}">
                <a16:creationId xmlns:a16="http://schemas.microsoft.com/office/drawing/2014/main" id="{FDCA52DA-CA64-4BAD-BFB9-8E8E27180118}"/>
              </a:ext>
            </a:extLst>
          </p:cNvPr>
          <p:cNvSpPr/>
          <p:nvPr/>
        </p:nvSpPr>
        <p:spPr>
          <a:xfrm>
            <a:off x="6954365" y="1953332"/>
            <a:ext cx="3337059" cy="691728"/>
          </a:xfrm>
          <a:prstGeom prst="rect">
            <a:avLst/>
          </a:prstGeom>
        </p:spPr>
        <p:txBody>
          <a:bodyPr wrap="square">
            <a:spAutoFit/>
          </a:bodyPr>
          <a:lstStyle/>
          <a:p>
            <a:pPr algn="just" rtl="1" fontAlgn="b">
              <a:lnSpc>
                <a:spcPct val="150000"/>
              </a:lnSpc>
            </a:pPr>
            <a:r>
              <a:rPr lang="fa-IR" sz="1400" dirty="0">
                <a:cs typeface="B Nazanin" panose="00000400000000000000" pitchFamily="2" charset="-78"/>
              </a:rPr>
              <a:t>اخذ وجه التزام عمل نکردن به تعهدات از برات دهنده: نرخ سود تسهیلات عقود غیرمشارکتی + 6 درصد</a:t>
            </a:r>
            <a:endParaRPr lang="fa-IR" sz="1400" dirty="0">
              <a:solidFill>
                <a:schemeClr val="accent4">
                  <a:lumMod val="50000"/>
                </a:schemeClr>
              </a:solidFill>
              <a:latin typeface="Calibri" panose="020F0502020204030204" pitchFamily="34" charset="0"/>
              <a:ea typeface="Calibri" panose="020F0502020204030204" pitchFamily="34" charset="0"/>
              <a:cs typeface="B Nazanin" panose="00000400000000000000" pitchFamily="2" charset="-78"/>
            </a:endParaRPr>
          </a:p>
        </p:txBody>
      </p:sp>
      <p:sp>
        <p:nvSpPr>
          <p:cNvPr id="39" name="Rectangle 38">
            <a:extLst>
              <a:ext uri="{FF2B5EF4-FFF2-40B4-BE49-F238E27FC236}">
                <a16:creationId xmlns:a16="http://schemas.microsoft.com/office/drawing/2014/main" id="{3267E12D-8647-497F-BCA1-BFEFE2FBC59C}"/>
              </a:ext>
            </a:extLst>
          </p:cNvPr>
          <p:cNvSpPr/>
          <p:nvPr/>
        </p:nvSpPr>
        <p:spPr>
          <a:xfrm>
            <a:off x="8124089" y="3659255"/>
            <a:ext cx="3752485" cy="523220"/>
          </a:xfrm>
          <a:prstGeom prst="rect">
            <a:avLst/>
          </a:prstGeom>
        </p:spPr>
        <p:txBody>
          <a:bodyPr wrap="square">
            <a:spAutoFit/>
          </a:bodyPr>
          <a:lstStyle/>
          <a:p>
            <a:pPr algn="just" rtl="1"/>
            <a:r>
              <a:rPr lang="fa-IR" sz="1400" dirty="0">
                <a:cs typeface="B Nazanin" panose="00000400000000000000" pitchFamily="2" charset="-78"/>
              </a:rPr>
              <a:t>ممنوعیت صدور برات الکترونیکی سپامی برای برات دهنده : تا 6 ماه پس از تسویه بدهی</a:t>
            </a:r>
            <a:endParaRPr lang="en-US" sz="1400" dirty="0">
              <a:cs typeface="B Nazanin" panose="00000400000000000000" pitchFamily="2" charset="-78"/>
            </a:endParaRPr>
          </a:p>
        </p:txBody>
      </p:sp>
      <p:cxnSp>
        <p:nvCxnSpPr>
          <p:cNvPr id="40" name="Elbow Connector 8">
            <a:extLst>
              <a:ext uri="{FF2B5EF4-FFF2-40B4-BE49-F238E27FC236}">
                <a16:creationId xmlns:a16="http://schemas.microsoft.com/office/drawing/2014/main" id="{0E4A59F5-233B-4754-89B4-071BD5EE2125}"/>
              </a:ext>
            </a:extLst>
          </p:cNvPr>
          <p:cNvCxnSpPr/>
          <p:nvPr/>
        </p:nvCxnSpPr>
        <p:spPr bwMode="auto">
          <a:xfrm rot="10800000" flipV="1">
            <a:off x="3186013" y="4272740"/>
            <a:ext cx="918356" cy="792088"/>
          </a:xfrm>
          <a:prstGeom prst="bentConnector2">
            <a:avLst/>
          </a:prstGeom>
          <a:ln>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Elbow Connector 71">
            <a:extLst>
              <a:ext uri="{FF2B5EF4-FFF2-40B4-BE49-F238E27FC236}">
                <a16:creationId xmlns:a16="http://schemas.microsoft.com/office/drawing/2014/main" id="{BB83CE06-1419-4223-9E8B-5E9B8BCE8E26}"/>
              </a:ext>
            </a:extLst>
          </p:cNvPr>
          <p:cNvCxnSpPr/>
          <p:nvPr/>
        </p:nvCxnSpPr>
        <p:spPr bwMode="auto">
          <a:xfrm rot="10800000" flipV="1">
            <a:off x="3168265" y="3336636"/>
            <a:ext cx="1674440" cy="63661"/>
          </a:xfrm>
          <a:prstGeom prst="bentConnector4">
            <a:avLst>
              <a:gd name="adj1" fmla="val 5340"/>
              <a:gd name="adj2" fmla="val 459090"/>
            </a:avLst>
          </a:prstGeom>
          <a:ln>
            <a:prstDash val="dash"/>
            <a:headEnd type="oval" w="med" len="med"/>
            <a:tailEnd type="oval" w="med" len="med"/>
          </a:ln>
        </p:spPr>
        <p:style>
          <a:lnRef idx="1">
            <a:schemeClr val="accent2"/>
          </a:lnRef>
          <a:fillRef idx="0">
            <a:schemeClr val="accent2"/>
          </a:fillRef>
          <a:effectRef idx="0">
            <a:schemeClr val="accent2"/>
          </a:effectRef>
          <a:fontRef idx="minor">
            <a:schemeClr val="tx1"/>
          </a:fontRef>
        </p:style>
      </p:cxnSp>
      <p:cxnSp>
        <p:nvCxnSpPr>
          <p:cNvPr id="42" name="Elbow Connector 77">
            <a:extLst>
              <a:ext uri="{FF2B5EF4-FFF2-40B4-BE49-F238E27FC236}">
                <a16:creationId xmlns:a16="http://schemas.microsoft.com/office/drawing/2014/main" id="{BE180C74-6C89-42E0-9C5C-40B426B0680E}"/>
              </a:ext>
            </a:extLst>
          </p:cNvPr>
          <p:cNvCxnSpPr>
            <a:cxnSpLocks/>
          </p:cNvCxnSpPr>
          <p:nvPr/>
        </p:nvCxnSpPr>
        <p:spPr bwMode="auto">
          <a:xfrm>
            <a:off x="4079727" y="1771328"/>
            <a:ext cx="1204830" cy="502347"/>
          </a:xfrm>
          <a:prstGeom prst="bentConnector3">
            <a:avLst>
              <a:gd name="adj1" fmla="val 50000"/>
            </a:avLst>
          </a:prstGeom>
          <a:ln>
            <a:prstDash val="dash"/>
            <a:headEnd type="oval" w="med" len="med"/>
            <a:tailEnd type="oval" w="med" len="med"/>
          </a:ln>
        </p:spPr>
        <p:style>
          <a:lnRef idx="1">
            <a:schemeClr val="accent3"/>
          </a:lnRef>
          <a:fillRef idx="0">
            <a:schemeClr val="accent3"/>
          </a:fillRef>
          <a:effectRef idx="0">
            <a:schemeClr val="accent3"/>
          </a:effectRef>
          <a:fontRef idx="minor">
            <a:schemeClr val="tx1"/>
          </a:fontRef>
        </p:style>
      </p:cxnSp>
      <p:cxnSp>
        <p:nvCxnSpPr>
          <p:cNvPr id="43" name="Elbow Connector 82">
            <a:extLst>
              <a:ext uri="{FF2B5EF4-FFF2-40B4-BE49-F238E27FC236}">
                <a16:creationId xmlns:a16="http://schemas.microsoft.com/office/drawing/2014/main" id="{B399F869-D725-420A-B124-C4654AEFF287}"/>
              </a:ext>
            </a:extLst>
          </p:cNvPr>
          <p:cNvCxnSpPr/>
          <p:nvPr/>
        </p:nvCxnSpPr>
        <p:spPr bwMode="auto">
          <a:xfrm flipV="1">
            <a:off x="7488745" y="2760572"/>
            <a:ext cx="726830" cy="621276"/>
          </a:xfrm>
          <a:prstGeom prst="bentConnector2">
            <a:avLst/>
          </a:prstGeom>
          <a:ln>
            <a:prstDash val="dash"/>
            <a:headEnd type="oval" w="med" len="med"/>
            <a:tailEnd type="oval" w="med" len="med"/>
          </a:ln>
        </p:spPr>
        <p:style>
          <a:lnRef idx="1">
            <a:schemeClr val="accent4"/>
          </a:lnRef>
          <a:fillRef idx="0">
            <a:schemeClr val="accent4"/>
          </a:fillRef>
          <a:effectRef idx="0">
            <a:schemeClr val="accent4"/>
          </a:effectRef>
          <a:fontRef idx="minor">
            <a:schemeClr val="tx1"/>
          </a:fontRef>
        </p:style>
      </p:cxnSp>
      <p:cxnSp>
        <p:nvCxnSpPr>
          <p:cNvPr id="44" name="Elbow Connector 92">
            <a:extLst>
              <a:ext uri="{FF2B5EF4-FFF2-40B4-BE49-F238E27FC236}">
                <a16:creationId xmlns:a16="http://schemas.microsoft.com/office/drawing/2014/main" id="{7B3D4AB1-1FEF-4031-8E92-E923549A5966}"/>
              </a:ext>
            </a:extLst>
          </p:cNvPr>
          <p:cNvCxnSpPr>
            <a:cxnSpLocks/>
          </p:cNvCxnSpPr>
          <p:nvPr/>
        </p:nvCxnSpPr>
        <p:spPr bwMode="auto">
          <a:xfrm flipV="1">
            <a:off x="8146816" y="4112771"/>
            <a:ext cx="1912701" cy="522104"/>
          </a:xfrm>
          <a:prstGeom prst="bentConnector3">
            <a:avLst>
              <a:gd name="adj1" fmla="val 745"/>
            </a:avLst>
          </a:prstGeom>
          <a:ln>
            <a:prstDash val="lgDash"/>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2" name="Rectangle: Rounded Corners 1">
            <a:extLst>
              <a:ext uri="{FF2B5EF4-FFF2-40B4-BE49-F238E27FC236}">
                <a16:creationId xmlns:a16="http://schemas.microsoft.com/office/drawing/2014/main" id="{61172E8E-1A9B-40BC-A6CA-47793529E4E5}"/>
              </a:ext>
            </a:extLst>
          </p:cNvPr>
          <p:cNvSpPr/>
          <p:nvPr/>
        </p:nvSpPr>
        <p:spPr>
          <a:xfrm>
            <a:off x="8820322" y="1042822"/>
            <a:ext cx="2755915" cy="69650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dirty="0">
                <a:solidFill>
                  <a:schemeClr val="tx1"/>
                </a:solidFill>
                <a:highlight>
                  <a:srgbClr val="FFFF00"/>
                </a:highlight>
                <a:cs typeface="B Nazanin" panose="00000400000000000000" pitchFamily="2" charset="-78"/>
              </a:rPr>
              <a:t>در صورت عدم ایفای تعهدات </a:t>
            </a:r>
            <a:endParaRPr lang="en-US" dirty="0">
              <a:solidFill>
                <a:schemeClr val="tx1"/>
              </a:solidFill>
              <a:highlight>
                <a:srgbClr val="FFFF00"/>
              </a:highlight>
              <a:cs typeface="B Nazanin" panose="00000400000000000000" pitchFamily="2" charset="-78"/>
            </a:endParaRPr>
          </a:p>
        </p:txBody>
      </p:sp>
      <p:sp>
        <p:nvSpPr>
          <p:cNvPr id="45" name="Rectangle: Rounded Corners 44">
            <a:extLst>
              <a:ext uri="{FF2B5EF4-FFF2-40B4-BE49-F238E27FC236}">
                <a16:creationId xmlns:a16="http://schemas.microsoft.com/office/drawing/2014/main" id="{4ECC9DC9-5FF7-4291-AADE-E27CF480ADAF}"/>
              </a:ext>
            </a:extLst>
          </p:cNvPr>
          <p:cNvSpPr/>
          <p:nvPr/>
        </p:nvSpPr>
        <p:spPr>
          <a:xfrm>
            <a:off x="759396" y="507086"/>
            <a:ext cx="2755915" cy="69650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dirty="0">
                <a:solidFill>
                  <a:schemeClr val="tx1"/>
                </a:solidFill>
                <a:highlight>
                  <a:srgbClr val="FFFF00"/>
                </a:highlight>
                <a:cs typeface="B Nazanin" panose="00000400000000000000" pitchFamily="2" charset="-78"/>
              </a:rPr>
              <a:t>در صورت صوری بودن معامله</a:t>
            </a:r>
            <a:endParaRPr lang="en-US" dirty="0">
              <a:solidFill>
                <a:schemeClr val="tx1"/>
              </a:solidFill>
              <a:highlight>
                <a:srgbClr val="FFFF00"/>
              </a:highlight>
              <a:cs typeface="B Nazanin" panose="00000400000000000000" pitchFamily="2" charset="-78"/>
            </a:endParaRPr>
          </a:p>
        </p:txBody>
      </p:sp>
    </p:spTree>
    <p:extLst>
      <p:ext uri="{BB962C8B-B14F-4D97-AF65-F5344CB8AC3E}">
        <p14:creationId xmlns:p14="http://schemas.microsoft.com/office/powerpoint/2010/main" val="2958413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47528" y="1367205"/>
            <a:ext cx="11289322" cy="1384995"/>
          </a:xfrm>
          <a:prstGeom prst="rect">
            <a:avLst/>
          </a:prstGeom>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BAD89ACF-1E2E-480A-ADA2-01C0FE8C0408}"/>
              </a:ext>
            </a:extLst>
          </p:cNvPr>
          <p:cNvPicPr>
            <a:picLocks noChangeAspect="1"/>
          </p:cNvPicPr>
          <p:nvPr/>
        </p:nvPicPr>
        <p:blipFill>
          <a:blip r:embed="rId3"/>
          <a:stretch>
            <a:fillRect/>
          </a:stretch>
        </p:blipFill>
        <p:spPr>
          <a:xfrm>
            <a:off x="0" y="1"/>
            <a:ext cx="12192000" cy="6853718"/>
          </a:xfrm>
          <a:prstGeom prst="rect">
            <a:avLst/>
          </a:prstGeom>
        </p:spPr>
      </p:pic>
      <p:sp>
        <p:nvSpPr>
          <p:cNvPr id="7" name="Rectangle 6">
            <a:extLst>
              <a:ext uri="{FF2B5EF4-FFF2-40B4-BE49-F238E27FC236}">
                <a16:creationId xmlns:a16="http://schemas.microsoft.com/office/drawing/2014/main" id="{D2B603AE-6A9A-46FA-BDDE-38BB5A62164B}"/>
              </a:ext>
            </a:extLst>
          </p:cNvPr>
          <p:cNvSpPr/>
          <p:nvPr/>
        </p:nvSpPr>
        <p:spPr>
          <a:xfrm>
            <a:off x="4730327" y="6484387"/>
            <a:ext cx="2441694" cy="369332"/>
          </a:xfrm>
          <a:prstGeom prst="rect">
            <a:avLst/>
          </a:prstGeom>
        </p:spPr>
        <p:txBody>
          <a:bodyPr wrap="none">
            <a:spAutoFit/>
          </a:bodyPr>
          <a:lstStyle/>
          <a:p>
            <a:r>
              <a:rPr lang="fa-IR" dirty="0">
                <a:solidFill>
                  <a:srgbClr val="00B050"/>
                </a:solidFill>
                <a:effectLst>
                  <a:outerShdw blurRad="38100" dist="38100" dir="2700000" algn="tl">
                    <a:srgbClr val="000000">
                      <a:alpha val="43137"/>
                    </a:srgbClr>
                  </a:outerShdw>
                </a:effectLst>
                <a:cs typeface="B Koodak" panose="00000700000000000000" pitchFamily="2" charset="-78"/>
              </a:rPr>
              <a:t>نمونه برات الکترونیکی سپامی</a:t>
            </a:r>
            <a:endParaRPr lang="en-US" dirty="0"/>
          </a:p>
        </p:txBody>
      </p:sp>
    </p:spTree>
    <p:extLst>
      <p:ext uri="{BB962C8B-B14F-4D97-AF65-F5344CB8AC3E}">
        <p14:creationId xmlns:p14="http://schemas.microsoft.com/office/powerpoint/2010/main" val="439432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51339" y="2070590"/>
            <a:ext cx="11289322" cy="3877985"/>
          </a:xfrm>
          <a:prstGeom prst="rect">
            <a:avLst/>
          </a:prstGeom>
        </p:spPr>
        <p:txBody>
          <a:bodyPr wrap="square">
            <a:spAutoFit/>
          </a:bodyPr>
          <a:lstStyle/>
          <a:p>
            <a:pPr lvl="0" algn="just" rtl="1">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lvl="0" algn="ctr" rtl="1">
              <a:defRPr/>
            </a:pPr>
            <a:r>
              <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استفاده از ابزار برات الکترونیکی زنجیره تولید برای تسویه اعتباری معاملات در بستر اتاق پایاپای شرکت بورس کالای ایران</a:t>
            </a:r>
          </a:p>
          <a:p>
            <a:pPr lvl="0" algn="just" rtl="1">
              <a:defRPr/>
            </a:pPr>
            <a:endParaRPr lang="fa-IR" dirty="0">
              <a:solidFill>
                <a:srgbClr val="00B050"/>
              </a:solidFill>
              <a:effectLst>
                <a:outerShdw blurRad="38100" dist="38100" dir="2700000" algn="tl">
                  <a:srgbClr val="000000">
                    <a:alpha val="43137"/>
                  </a:srgbClr>
                </a:outerShdw>
              </a:effectLst>
              <a:latin typeface="Calibri" panose="020F0502020204030204"/>
              <a:cs typeface="B Koodak" panose="00000700000000000000" pitchFamily="2" charset="-78"/>
            </a:endParaRPr>
          </a:p>
          <a:p>
            <a:pPr lvl="0" algn="just" rtl="1">
              <a:defRPr/>
            </a:pPr>
            <a:r>
              <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با این روش خریداران کالا می توانند به شیوه اعتباری و با استفاده از برات الکترونیکی زنجیره تولید، نسبت به خرید از بورس کالا اقدام نموده و فروشندگان نیز می توانند برات الکترونیکی زنجیره تولید دریافت شده را تا زمان سررسید نزد خود نگه داشته یا آن را برای خرید مواد اولیه به فروشنده دیگر منتقل نموده و یا در صورت نیاز به نقدینگی آن را در شبکه بانکی تنزیل نمایند.</a:t>
            </a:r>
          </a:p>
          <a:p>
            <a:pPr lvl="0" algn="just" rtl="1">
              <a:defRPr/>
            </a:pPr>
            <a:endParaRPr lang="fa-IR" dirty="0">
              <a:effectLst>
                <a:outerShdw blurRad="38100" dist="38100" dir="2700000" algn="tl">
                  <a:srgbClr val="000000">
                    <a:alpha val="43137"/>
                  </a:srgbClr>
                </a:outerShdw>
              </a:effectLst>
              <a:latin typeface="Calibri" panose="020F0502020204030204"/>
              <a:cs typeface="B Koodak" panose="00000700000000000000" pitchFamily="2" charset="-78"/>
            </a:endParaRPr>
          </a:p>
          <a:p>
            <a:pPr lvl="0" algn="just" rtl="1">
              <a:defRPr/>
            </a:pPr>
            <a:r>
              <a:rPr kumimoji="0" lang="fa-IR" sz="1800" b="0" i="0" u="none" strike="noStrike" kern="1200" cap="none" spc="0" normalizeH="0" baseline="0" noProof="0" dirty="0">
                <a:ln>
                  <a:noFill/>
                </a:ln>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rPr>
              <a:t>در واقع فرایند تامین مالی بنگاه ها به صورت پیوسته و در طول زنجیره های تامین و مبتنی بر جریان واقعی کالا و خدمات و به صورت شفاف صورت می گیرد.</a:t>
            </a:r>
          </a:p>
          <a:p>
            <a:pPr lvl="0" algn="r" rtl="1">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spTree>
    <p:extLst>
      <p:ext uri="{BB962C8B-B14F-4D97-AF65-F5344CB8AC3E}">
        <p14:creationId xmlns:p14="http://schemas.microsoft.com/office/powerpoint/2010/main" val="2405901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9621"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51339" y="2070590"/>
            <a:ext cx="11289322" cy="1661993"/>
          </a:xfrm>
          <a:prstGeom prst="rect">
            <a:avLst/>
          </a:prstGeom>
        </p:spPr>
        <p:txBody>
          <a:bodyPr wrap="square">
            <a:spAutoFit/>
          </a:bodyPr>
          <a:lstStyle/>
          <a:p>
            <a:pPr lvl="0" algn="just" rtl="1">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lvl="0" algn="r" rtl="1">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2" name="Picture 1">
            <a:extLst>
              <a:ext uri="{FF2B5EF4-FFF2-40B4-BE49-F238E27FC236}">
                <a16:creationId xmlns:a16="http://schemas.microsoft.com/office/drawing/2014/main" id="{60E4A3AA-DC6E-4451-BEFA-9EFBEA2A858A}"/>
              </a:ext>
            </a:extLst>
          </p:cNvPr>
          <p:cNvPicPr>
            <a:picLocks noChangeAspect="1"/>
          </p:cNvPicPr>
          <p:nvPr/>
        </p:nvPicPr>
        <p:blipFill>
          <a:blip r:embed="rId3"/>
          <a:stretch>
            <a:fillRect/>
          </a:stretch>
        </p:blipFill>
        <p:spPr>
          <a:xfrm>
            <a:off x="7318131" y="1065334"/>
            <a:ext cx="3657600" cy="4533900"/>
          </a:xfrm>
          <a:prstGeom prst="rect">
            <a:avLst/>
          </a:prstGeom>
        </p:spPr>
      </p:pic>
      <p:sp>
        <p:nvSpPr>
          <p:cNvPr id="4" name="Rectangle: Rounded Corners 3">
            <a:extLst>
              <a:ext uri="{FF2B5EF4-FFF2-40B4-BE49-F238E27FC236}">
                <a16:creationId xmlns:a16="http://schemas.microsoft.com/office/drawing/2014/main" id="{34ADA06A-9176-4B4E-B49D-B90BB4699F7C}"/>
              </a:ext>
            </a:extLst>
          </p:cNvPr>
          <p:cNvSpPr/>
          <p:nvPr/>
        </p:nvSpPr>
        <p:spPr>
          <a:xfrm>
            <a:off x="1565031" y="1626577"/>
            <a:ext cx="3912577" cy="326194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a-IR" sz="2000" b="1" dirty="0">
                <a:cs typeface="B Nazanin" panose="00000400000000000000" pitchFamily="2" charset="-78"/>
              </a:rPr>
              <a:t>صدور 6 فقره برات الکترونیکی زنجیره تولید برای خرید موارد اولیه مورد نیاز صنایع فولادی</a:t>
            </a:r>
            <a:endParaRPr lang="en-US" sz="2000" b="1" dirty="0">
              <a:cs typeface="B Nazanin" panose="00000400000000000000" pitchFamily="2" charset="-78"/>
            </a:endParaRPr>
          </a:p>
        </p:txBody>
      </p:sp>
      <p:sp>
        <p:nvSpPr>
          <p:cNvPr id="5" name="Arrow: Right 4">
            <a:extLst>
              <a:ext uri="{FF2B5EF4-FFF2-40B4-BE49-F238E27FC236}">
                <a16:creationId xmlns:a16="http://schemas.microsoft.com/office/drawing/2014/main" id="{A66E90FD-4F65-4329-AC4F-F7E880AC4D25}"/>
              </a:ext>
            </a:extLst>
          </p:cNvPr>
          <p:cNvSpPr/>
          <p:nvPr/>
        </p:nvSpPr>
        <p:spPr>
          <a:xfrm>
            <a:off x="5583115" y="2725615"/>
            <a:ext cx="1565031" cy="53633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6DAF9D7F-F93A-4CD0-A84B-DDEED440258F}"/>
              </a:ext>
            </a:extLst>
          </p:cNvPr>
          <p:cNvSpPr/>
          <p:nvPr/>
        </p:nvSpPr>
        <p:spPr>
          <a:xfrm rot="10800000">
            <a:off x="5647593" y="3490546"/>
            <a:ext cx="1500553" cy="536331"/>
          </a:xfrm>
          <a:prstGeom prst="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1828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1" y="0"/>
            <a:ext cx="12192000" cy="6853719"/>
          </a:xfrm>
          <a:prstGeom prst="rect">
            <a:avLst/>
          </a:prstGeom>
        </p:spPr>
      </p:pic>
      <p:sp>
        <p:nvSpPr>
          <p:cNvPr id="30" name="Rectangle 29">
            <a:extLst>
              <a:ext uri="{FF2B5EF4-FFF2-40B4-BE49-F238E27FC236}">
                <a16:creationId xmlns:a16="http://schemas.microsoft.com/office/drawing/2014/main" id="{7840922C-9D4F-47B1-9FD1-368E9C3E290F}"/>
              </a:ext>
            </a:extLst>
          </p:cNvPr>
          <p:cNvSpPr/>
          <p:nvPr/>
        </p:nvSpPr>
        <p:spPr>
          <a:xfrm>
            <a:off x="451339" y="2070590"/>
            <a:ext cx="11289322" cy="1661993"/>
          </a:xfrm>
          <a:prstGeom prst="rect">
            <a:avLst/>
          </a:prstGeom>
        </p:spPr>
        <p:txBody>
          <a:bodyPr wrap="square">
            <a:spAutoFit/>
          </a:bodyPr>
          <a:lstStyle/>
          <a:p>
            <a:pPr lvl="0" algn="just" rtl="1">
              <a:defRPr/>
            </a:pPr>
            <a:endParaRPr kumimoji="0" lang="fa-IR" sz="18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lvl="0" algn="r" rtl="1">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2400" b="0" i="0" u="sng"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14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B Koodak" panose="00000700000000000000" pitchFamily="2" charset="-78"/>
            </a:endParaRPr>
          </a:p>
        </p:txBody>
      </p:sp>
      <p:pic>
        <p:nvPicPr>
          <p:cNvPr id="8" name="Picture 7">
            <a:extLst>
              <a:ext uri="{FF2B5EF4-FFF2-40B4-BE49-F238E27FC236}">
                <a16:creationId xmlns:a16="http://schemas.microsoft.com/office/drawing/2014/main" id="{F2096C09-D300-4350-8E1A-FC677F592DA6}"/>
              </a:ext>
            </a:extLst>
          </p:cNvPr>
          <p:cNvPicPr>
            <a:picLocks noChangeAspect="1"/>
          </p:cNvPicPr>
          <p:nvPr/>
        </p:nvPicPr>
        <p:blipFill>
          <a:blip r:embed="rId3"/>
          <a:stretch>
            <a:fillRect/>
          </a:stretch>
        </p:blipFill>
        <p:spPr>
          <a:xfrm>
            <a:off x="451339" y="1863969"/>
            <a:ext cx="11289322" cy="4211516"/>
          </a:xfrm>
          <a:prstGeom prst="rect">
            <a:avLst/>
          </a:prstGeom>
        </p:spPr>
      </p:pic>
    </p:spTree>
    <p:extLst>
      <p:ext uri="{BB962C8B-B14F-4D97-AF65-F5344CB8AC3E}">
        <p14:creationId xmlns:p14="http://schemas.microsoft.com/office/powerpoint/2010/main" val="21704319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0645B7-DFA7-4650-9AED-B9677AB98A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62"/>
            <a:ext cx="12192000" cy="6849438"/>
          </a:xfrm>
          <a:prstGeom prst="rect">
            <a:avLst/>
          </a:prstGeom>
        </p:spPr>
      </p:pic>
    </p:spTree>
    <p:extLst>
      <p:ext uri="{BB962C8B-B14F-4D97-AF65-F5344CB8AC3E}">
        <p14:creationId xmlns:p14="http://schemas.microsoft.com/office/powerpoint/2010/main" val="338943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4839</TotalTime>
  <Words>3317</Words>
  <Application>Microsoft Office PowerPoint</Application>
  <PresentationFormat>Widescreen</PresentationFormat>
  <Paragraphs>382</Paragraphs>
  <Slides>43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43</vt:i4>
      </vt:variant>
    </vt:vector>
  </HeadingPairs>
  <TitlesOfParts>
    <vt:vector size="52" baseType="lpstr">
      <vt:lpstr>Arial</vt:lpstr>
      <vt:lpstr>Calibri</vt:lpstr>
      <vt:lpstr>Calibri Light</vt:lpstr>
      <vt:lpstr>Montserrat</vt:lpstr>
      <vt:lpstr>Open Sans</vt:lpstr>
      <vt:lpstr>Source Sans Pro Light</vt:lpstr>
      <vt:lpstr>Tahoma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شیرمحمدی سوینی , فاطمه</dc:creator>
  <cp:lastModifiedBy>کربلایی یوسف تبریزی , علیرضا</cp:lastModifiedBy>
  <cp:revision>314</cp:revision>
  <cp:lastPrinted>2025-02-22T10:11:13Z</cp:lastPrinted>
  <dcterms:created xsi:type="dcterms:W3CDTF">2021-06-28T05:26:16Z</dcterms:created>
  <dcterms:modified xsi:type="dcterms:W3CDTF">2025-05-18T13:25:02Z</dcterms:modified>
</cp:coreProperties>
</file>