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6091" r:id="rId2"/>
    <p:sldId id="5457" r:id="rId3"/>
    <p:sldId id="5092" r:id="rId4"/>
    <p:sldId id="6296" r:id="rId5"/>
    <p:sldId id="6295" r:id="rId6"/>
    <p:sldId id="6022" r:id="rId7"/>
    <p:sldId id="6290" r:id="rId8"/>
    <p:sldId id="6291" r:id="rId9"/>
    <p:sldId id="6293" r:id="rId10"/>
    <p:sldId id="569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E2CF3-C052-4280-BA5C-790476840901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DF6B3-E10C-4DCC-BE77-8F3323B8B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5E15D-14C6-42D8-A6FE-D0E68EABAA2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3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5E15D-14C6-42D8-A6FE-D0E68EABAA2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368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5E15D-14C6-42D8-A6FE-D0E68EABAA2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41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5E15D-14C6-42D8-A6FE-D0E68EABAA2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32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F013-61FA-851C-461C-09F7CC60F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9343DF-2ADD-B727-C44D-095B30EF9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648B8-B857-11F2-B7A9-B44B1B00C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AFE55-C7B8-5C26-717B-5E814318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B944F-BEF2-5666-F3C5-3598A8D9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6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6F076-BCCB-8543-11BD-B570322D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916EC-1B12-2280-FA8F-B2543085F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A22B2-655A-36B8-11D7-2EEEBA8E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AD4AD-E056-5715-F60C-71E0E01BF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5E5A1-59DB-85F5-9D1D-7EB3D5C61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2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AEB6F-B5A3-CEB2-3294-F602E7854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F2E47-9B8B-B202-6101-083B115D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7419E-5300-B40C-E6AC-D7C62AB48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66AFB-1271-224A-088F-CE416E97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738C9-6BB9-7D3A-6941-074F7372B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12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241C5-2D03-5666-5479-1577456E8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C77DA-816C-D850-A134-A278DD621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A432B0-AC0E-F9F3-6B39-6B8E6ED9F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318A2-DACC-C987-25E6-42BE71850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B4C8C-274F-0345-33EF-5A672155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7B992-18C5-E8E7-61AC-E38F666A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6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60D22-5B9D-0105-B93E-1F0180433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B181DD-81D4-800D-C3AC-F248CBD65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DB53D-3226-6B7D-35C9-99B25BFAF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BEDA46-4D0E-E17C-9A3E-FB78BC6A0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54E27C-93FC-A97B-3DC6-ED077886D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8EE439-D2FC-AB4F-7FD4-DF0D7610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F1F684-9B9A-9150-6065-ED171E7CF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E2EFE9-1E63-D274-520D-C0F7A9659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9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12A8E-DFC5-A500-BAC5-B2FE05FD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509E43-445F-844F-1579-3D07AA078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49803-E1BB-00CB-E468-871632C55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E3E66D-275B-46FF-8052-A3EC2F4D9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1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B7C9C-E59D-2AEA-C1D9-C100B77F9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2F2D11-B2E2-F79E-3277-D14AF24E7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AA7BF-C86E-565D-F0BE-720B130CA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9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4D7F-79E8-D353-9BDA-BF9A2A3F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E501C-1486-B604-439D-ADD59A7CB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38AC9-B5F4-AC5B-83E0-F757F57D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26DB9-3BBC-2655-94E7-D0CD4A604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337C1-48AD-D88D-AB69-E63FEA641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1ACC0-AB9F-2557-B86F-5F2ADD1A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23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C8FCB-6E5E-3C5C-B816-11A1ADC15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9349C1-BCE5-6ECA-5F83-1AF4B3382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B7D42-2B2E-1C5A-1B11-4A7C5CF0E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61D7D-DCA8-6138-1E75-644E8BAF1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A1131-84C9-D0FB-D0A4-8149D6EED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6A3E9-8A55-DCE1-C3FC-B0F5FE06E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33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57F8B-AE86-DA46-B4D3-F87DBA767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069F8D-CD45-BBE9-43F5-7A12B44A7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1CEE8-06D4-10C7-509D-114F98FAF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A42B3-D2A0-62CE-6973-CA24A5E9D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1B8FB-8072-4604-06C1-ABC4EBAA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6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E79267-1A8D-C3AC-FD04-CEE2AA7DD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C8299C-6D85-F6AB-1613-1BBE695303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13387-39C3-5575-A14E-B54551099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7201A-ABD8-DAAD-5554-BCD5566F1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51A07-F58F-54D2-E942-19ABD829B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54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873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A4F9EA1-61B8-4B01-9E67-8EA0F9047F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flipH="1">
            <a:off x="3313546" y="285024"/>
            <a:ext cx="8726054" cy="759378"/>
          </a:xfrm>
          <a:prstGeom prst="round1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360000" indent="0" algn="r" rtl="1">
              <a:lnSpc>
                <a:spcPct val="100000"/>
              </a:lnSpc>
              <a:buNone/>
              <a:defRPr sz="4000">
                <a:solidFill>
                  <a:schemeClr val="tx2"/>
                </a:solidFill>
                <a:latin typeface="IRANSans Black" panose="020B0506030804020204" pitchFamily="34" charset="-78"/>
                <a:cs typeface="B Titr" panose="00000700000000000000" pitchFamily="2" charset="-78"/>
              </a:defRPr>
            </a:lvl1pPr>
            <a:lvl2pPr marL="457200" indent="0" algn="r" rtl="1">
              <a:lnSpc>
                <a:spcPct val="100000"/>
              </a:lnSpc>
              <a:buNone/>
              <a:defRPr>
                <a:latin typeface="IRANSans Black" panose="020B0506030804020204" pitchFamily="34" charset="-78"/>
                <a:cs typeface="IRANSans Black" panose="020B0506030804020204" pitchFamily="34" charset="-78"/>
              </a:defRPr>
            </a:lvl2pPr>
            <a:lvl3pPr marL="914400" indent="0" algn="r" rtl="1">
              <a:lnSpc>
                <a:spcPct val="100000"/>
              </a:lnSpc>
              <a:buNone/>
              <a:defRPr>
                <a:latin typeface="IRANSans Black" panose="020B0506030804020204" pitchFamily="34" charset="-78"/>
                <a:cs typeface="IRANSans Black" panose="020B0506030804020204" pitchFamily="34" charset="-78"/>
              </a:defRPr>
            </a:lvl3pPr>
            <a:lvl4pPr marL="1371600" indent="0" algn="r" rtl="1">
              <a:lnSpc>
                <a:spcPct val="100000"/>
              </a:lnSpc>
              <a:buNone/>
              <a:defRPr>
                <a:latin typeface="IRANSans Black" panose="020B0506030804020204" pitchFamily="34" charset="-78"/>
                <a:cs typeface="IRANSans Black" panose="020B0506030804020204" pitchFamily="34" charset="-78"/>
              </a:defRPr>
            </a:lvl4pPr>
            <a:lvl5pPr marL="1828800" indent="0" algn="r" rtl="1">
              <a:lnSpc>
                <a:spcPct val="100000"/>
              </a:lnSpc>
              <a:buNone/>
              <a:defRPr>
                <a:latin typeface="IRANSans Black" panose="020B0506030804020204" pitchFamily="34" charset="-78"/>
                <a:cs typeface="IRANSans Black" panose="020B0506030804020204" pitchFamily="34" charset="-78"/>
              </a:defRPr>
            </a:lvl5pPr>
          </a:lstStyle>
          <a:p>
            <a:pPr lvl="0"/>
            <a:r>
              <a:rPr lang="fa-IR" dirty="0"/>
              <a:t>عنوان</a:t>
            </a:r>
            <a:endParaRPr lang="en-US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4C545E3-0FD1-7645-2286-467B92DA79D5}"/>
              </a:ext>
            </a:extLst>
          </p:cNvPr>
          <p:cNvSpPr/>
          <p:nvPr userDrawn="1"/>
        </p:nvSpPr>
        <p:spPr>
          <a:xfrm flipH="1">
            <a:off x="8240384" y="-807904"/>
            <a:ext cx="4779764" cy="4721279"/>
          </a:xfrm>
          <a:custGeom>
            <a:avLst/>
            <a:gdLst>
              <a:gd name="connsiteX0" fmla="*/ 2071950 w 2071949"/>
              <a:gd name="connsiteY0" fmla="*/ 1811 h 2046597"/>
              <a:gd name="connsiteX1" fmla="*/ 1660892 w 2071949"/>
              <a:gd name="connsiteY1" fmla="*/ 412869 h 2046597"/>
              <a:gd name="connsiteX2" fmla="*/ 427718 w 2071949"/>
              <a:gd name="connsiteY2" fmla="*/ 412869 h 2046597"/>
              <a:gd name="connsiteX3" fmla="*/ 427718 w 2071949"/>
              <a:gd name="connsiteY3" fmla="*/ 1618518 h 2046597"/>
              <a:gd name="connsiteX4" fmla="*/ 0 w 2071949"/>
              <a:gd name="connsiteY4" fmla="*/ 2046598 h 2046597"/>
              <a:gd name="connsiteX5" fmla="*/ 0 w 2071949"/>
              <a:gd name="connsiteY5" fmla="*/ 311462 h 2046597"/>
              <a:gd name="connsiteX6" fmla="*/ 311462 w 2071949"/>
              <a:gd name="connsiteY6" fmla="*/ 0 h 2046597"/>
              <a:gd name="connsiteX7" fmla="*/ 2071950 w 2071949"/>
              <a:gd name="connsiteY7" fmla="*/ 1811 h 2046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1949" h="2046597">
                <a:moveTo>
                  <a:pt x="2071950" y="1811"/>
                </a:moveTo>
                <a:lnTo>
                  <a:pt x="1660892" y="412869"/>
                </a:lnTo>
                <a:lnTo>
                  <a:pt x="427718" y="412869"/>
                </a:lnTo>
                <a:lnTo>
                  <a:pt x="427718" y="1618518"/>
                </a:lnTo>
                <a:lnTo>
                  <a:pt x="0" y="2046598"/>
                </a:lnTo>
                <a:lnTo>
                  <a:pt x="0" y="311462"/>
                </a:lnTo>
                <a:lnTo>
                  <a:pt x="311462" y="0"/>
                </a:lnTo>
                <a:lnTo>
                  <a:pt x="2071950" y="1811"/>
                </a:lnTo>
                <a:close/>
              </a:path>
            </a:pathLst>
          </a:custGeom>
          <a:solidFill>
            <a:schemeClr val="tx2"/>
          </a:solidFill>
          <a:ln w="361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98C65A3-5807-778C-1B42-31A2D07725AA}"/>
              </a:ext>
            </a:extLst>
          </p:cNvPr>
          <p:cNvSpPr/>
          <p:nvPr userDrawn="1"/>
        </p:nvSpPr>
        <p:spPr>
          <a:xfrm flipH="1">
            <a:off x="-798297" y="2935841"/>
            <a:ext cx="4778929" cy="4720444"/>
          </a:xfrm>
          <a:custGeom>
            <a:avLst/>
            <a:gdLst>
              <a:gd name="connsiteX0" fmla="*/ 0 w 2071587"/>
              <a:gd name="connsiteY0" fmla="*/ 2044787 h 2046235"/>
              <a:gd name="connsiteX1" fmla="*/ 411058 w 2071587"/>
              <a:gd name="connsiteY1" fmla="*/ 1633729 h 2046235"/>
              <a:gd name="connsiteX2" fmla="*/ 1643870 w 2071587"/>
              <a:gd name="connsiteY2" fmla="*/ 1633729 h 2046235"/>
              <a:gd name="connsiteX3" fmla="*/ 1643870 w 2071587"/>
              <a:gd name="connsiteY3" fmla="*/ 427718 h 2046235"/>
              <a:gd name="connsiteX4" fmla="*/ 2071587 w 2071587"/>
              <a:gd name="connsiteY4" fmla="*/ 0 h 2046235"/>
              <a:gd name="connsiteX5" fmla="*/ 2071587 w 2071587"/>
              <a:gd name="connsiteY5" fmla="*/ 1734773 h 2046235"/>
              <a:gd name="connsiteX6" fmla="*/ 1760125 w 2071587"/>
              <a:gd name="connsiteY6" fmla="*/ 2046236 h 2046235"/>
              <a:gd name="connsiteX7" fmla="*/ 0 w 2071587"/>
              <a:gd name="connsiteY7" fmla="*/ 2044787 h 204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1587" h="2046235">
                <a:moveTo>
                  <a:pt x="0" y="2044787"/>
                </a:moveTo>
                <a:lnTo>
                  <a:pt x="411058" y="1633729"/>
                </a:lnTo>
                <a:lnTo>
                  <a:pt x="1643870" y="1633729"/>
                </a:lnTo>
                <a:lnTo>
                  <a:pt x="1643870" y="427718"/>
                </a:lnTo>
                <a:lnTo>
                  <a:pt x="2071587" y="0"/>
                </a:lnTo>
                <a:lnTo>
                  <a:pt x="2071587" y="1734773"/>
                </a:lnTo>
                <a:lnTo>
                  <a:pt x="1760125" y="2046236"/>
                </a:lnTo>
                <a:lnTo>
                  <a:pt x="0" y="2044787"/>
                </a:lnTo>
                <a:close/>
              </a:path>
            </a:pathLst>
          </a:custGeom>
          <a:solidFill>
            <a:schemeClr val="tx2"/>
          </a:solidFill>
          <a:ln w="3612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178E0BD5-4307-BE21-27D2-7C6ADEC75698}"/>
              </a:ext>
            </a:extLst>
          </p:cNvPr>
          <p:cNvSpPr/>
          <p:nvPr userDrawn="1"/>
        </p:nvSpPr>
        <p:spPr>
          <a:xfrm>
            <a:off x="736600" y="6225924"/>
            <a:ext cx="370879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rtl="1"/>
            <a:r>
              <a:rPr lang="fa-IR" sz="1200" b="1" i="0" dirty="0">
                <a:latin typeface="IRANSans" panose="02040503050201020203" pitchFamily="18" charset="-78"/>
                <a:cs typeface="B Titr" panose="00000700000000000000" pitchFamily="2" charset="-78"/>
              </a:rPr>
              <a:t> </a:t>
            </a:r>
            <a:r>
              <a:rPr lang="fa-IR" sz="1200" b="1" i="0" dirty="0" err="1">
                <a:latin typeface="IRANSans" panose="02040503050201020203" pitchFamily="18" charset="-78"/>
                <a:cs typeface="B Titr" panose="00000700000000000000" pitchFamily="2" charset="-78"/>
              </a:rPr>
              <a:t>گـمـرک</a:t>
            </a:r>
            <a:r>
              <a:rPr lang="fa-IR" sz="1200" b="1" i="0" dirty="0">
                <a:latin typeface="IRANSans" panose="02040503050201020203" pitchFamily="18" charset="-78"/>
                <a:cs typeface="B Titr" panose="00000700000000000000" pitchFamily="2" charset="-78"/>
              </a:rPr>
              <a:t> جمهوری اسلامی ایران</a:t>
            </a:r>
            <a:endParaRPr lang="en-US" sz="1200" b="1" i="0" dirty="0">
              <a:latin typeface="IRANSans" panose="02040503050201020203" pitchFamily="18" charset="-78"/>
              <a:cs typeface="B Titr" panose="00000700000000000000" pitchFamily="2" charset="-78"/>
            </a:endParaRPr>
          </a:p>
          <a:p>
            <a:pPr algn="l" rtl="1"/>
            <a:r>
              <a:rPr lang="fa-IR" sz="1200" b="1" i="0" dirty="0">
                <a:effectLst/>
                <a:latin typeface="IRANSans" panose="02040503050201020203" pitchFamily="18" charset="-78"/>
                <a:cs typeface="B Titr" panose="00000700000000000000" pitchFamily="2" charset="-78"/>
              </a:rPr>
              <a:t>گزارش عملکرد سال 1404</a:t>
            </a:r>
            <a:endParaRPr lang="en-US" sz="1200" b="1" i="0" dirty="0">
              <a:effectLst/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39C827-B78D-C1C7-D480-1B01602B3860}"/>
              </a:ext>
            </a:extLst>
          </p:cNvPr>
          <p:cNvSpPr txBox="1"/>
          <p:nvPr userDrawn="1"/>
        </p:nvSpPr>
        <p:spPr>
          <a:xfrm>
            <a:off x="88900" y="6308246"/>
            <a:ext cx="7112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1"/>
            <a:fld id="{457A9E33-4225-47AE-A9B0-E511A66DC58C}" type="slidenum">
              <a:rPr lang="en-US" b="1" smtClean="0">
                <a:solidFill>
                  <a:schemeClr val="tx1"/>
                </a:solidFill>
                <a:latin typeface="IRANSans(FaNum)" panose="020B0506030804020204" pitchFamily="34" charset="-78"/>
                <a:cs typeface="+mj-cs"/>
              </a:rPr>
              <a:t>‹#›</a:t>
            </a:fld>
            <a:endParaRPr lang="en-US" b="1" dirty="0">
              <a:solidFill>
                <a:schemeClr val="tx1"/>
              </a:solidFill>
              <a:latin typeface="IRANSans(FaNum)" panose="020B0506030804020204" pitchFamily="34" charset="-78"/>
              <a:cs typeface="+mj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7B0E13B-6D41-56BE-5876-B69BE79534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5311" y="6276756"/>
            <a:ext cx="381951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99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D6A48B-6C0D-D470-8CEA-4A4531C85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54DF4-D992-AD9B-9D94-3067FAB50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DD9FF-4997-B85F-07A2-150BDFCAF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9C0806-4264-4BC9-AAB7-FB4879FAF248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7A8F1-D7A3-F277-7FE9-9B00B71FDC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724CC-001D-32D4-1533-5B4E94627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FC8A33-DDFE-422C-A805-FEB0B75E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03A9D8B-75A9-47C9-8838-F295791AAD78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76" b="7576"/>
          <a:stretch/>
        </p:blipFill>
        <p:spPr>
          <a:xfrm>
            <a:off x="-1" y="-14371"/>
            <a:ext cx="12192001" cy="68862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EE35AC0-CEA2-4944-B18E-E0E00FF5B155}"/>
              </a:ext>
            </a:extLst>
          </p:cNvPr>
          <p:cNvGrpSpPr/>
          <p:nvPr/>
        </p:nvGrpSpPr>
        <p:grpSpPr>
          <a:xfrm>
            <a:off x="2456142" y="-14371"/>
            <a:ext cx="7059652" cy="6878076"/>
            <a:chOff x="2456142" y="-14371"/>
            <a:chExt cx="7059652" cy="687807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5FE1920-BA91-4F07-BBD4-90654F365F89}"/>
                </a:ext>
              </a:extLst>
            </p:cNvPr>
            <p:cNvSpPr/>
            <p:nvPr/>
          </p:nvSpPr>
          <p:spPr>
            <a:xfrm>
              <a:off x="2456142" y="-14371"/>
              <a:ext cx="4787041" cy="4728468"/>
            </a:xfrm>
            <a:custGeom>
              <a:avLst/>
              <a:gdLst>
                <a:gd name="connsiteX0" fmla="*/ 4787042 w 4787041"/>
                <a:gd name="connsiteY0" fmla="*/ 4184 h 4728468"/>
                <a:gd name="connsiteX1" fmla="*/ 3837331 w 4787041"/>
                <a:gd name="connsiteY1" fmla="*/ 953894 h 4728468"/>
                <a:gd name="connsiteX2" fmla="*/ 988201 w 4787041"/>
                <a:gd name="connsiteY2" fmla="*/ 953894 h 4728468"/>
                <a:gd name="connsiteX3" fmla="*/ 988201 w 4787041"/>
                <a:gd name="connsiteY3" fmla="*/ 3739431 h 4728468"/>
                <a:gd name="connsiteX4" fmla="*/ 0 w 4787041"/>
                <a:gd name="connsiteY4" fmla="*/ 4728469 h 4728468"/>
                <a:gd name="connsiteX5" fmla="*/ 0 w 4787041"/>
                <a:gd name="connsiteY5" fmla="*/ 719604 h 4728468"/>
                <a:gd name="connsiteX6" fmla="*/ 719604 w 4787041"/>
                <a:gd name="connsiteY6" fmla="*/ 0 h 4728468"/>
                <a:gd name="connsiteX7" fmla="*/ 4787042 w 4787041"/>
                <a:gd name="connsiteY7" fmla="*/ 4184 h 47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87041" h="4728468">
                  <a:moveTo>
                    <a:pt x="4787042" y="4184"/>
                  </a:moveTo>
                  <a:lnTo>
                    <a:pt x="3837331" y="953894"/>
                  </a:lnTo>
                  <a:lnTo>
                    <a:pt x="988201" y="953894"/>
                  </a:lnTo>
                  <a:lnTo>
                    <a:pt x="988201" y="3739431"/>
                  </a:lnTo>
                  <a:lnTo>
                    <a:pt x="0" y="4728469"/>
                  </a:lnTo>
                  <a:lnTo>
                    <a:pt x="0" y="719604"/>
                  </a:lnTo>
                  <a:lnTo>
                    <a:pt x="719604" y="0"/>
                  </a:lnTo>
                  <a:lnTo>
                    <a:pt x="4787042" y="4184"/>
                  </a:lnTo>
                  <a:close/>
                </a:path>
              </a:pathLst>
            </a:custGeom>
            <a:solidFill>
              <a:srgbClr val="010101"/>
            </a:solidFill>
            <a:ln w="83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cs typeface="+mj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189352A-D92B-409F-AA60-EC1B4A316D43}"/>
                </a:ext>
              </a:extLst>
            </p:cNvPr>
            <p:cNvSpPr/>
            <p:nvPr/>
          </p:nvSpPr>
          <p:spPr>
            <a:xfrm>
              <a:off x="2456142" y="-14371"/>
              <a:ext cx="7059652" cy="6878076"/>
            </a:xfrm>
            <a:custGeom>
              <a:avLst/>
              <a:gdLst>
                <a:gd name="connsiteX0" fmla="*/ 5144334 w 7059652"/>
                <a:gd name="connsiteY0" fmla="*/ 0 h 6878076"/>
                <a:gd name="connsiteX1" fmla="*/ 0 w 7059652"/>
                <a:gd name="connsiteY1" fmla="*/ 4969453 h 6878076"/>
                <a:gd name="connsiteX2" fmla="*/ 0 w 7059652"/>
                <a:gd name="connsiteY2" fmla="*/ 6878077 h 6878076"/>
                <a:gd name="connsiteX3" fmla="*/ 7059652 w 7059652"/>
                <a:gd name="connsiteY3" fmla="*/ 0 h 6878076"/>
                <a:gd name="connsiteX4" fmla="*/ 5144334 w 7059652"/>
                <a:gd name="connsiteY4" fmla="*/ 0 h 687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9652" h="6878076">
                  <a:moveTo>
                    <a:pt x="5144334" y="0"/>
                  </a:moveTo>
                  <a:lnTo>
                    <a:pt x="0" y="4969453"/>
                  </a:lnTo>
                  <a:lnTo>
                    <a:pt x="0" y="6878077"/>
                  </a:lnTo>
                  <a:lnTo>
                    <a:pt x="7059652" y="0"/>
                  </a:lnTo>
                  <a:lnTo>
                    <a:pt x="5144334" y="0"/>
                  </a:lnTo>
                  <a:close/>
                </a:path>
              </a:pathLst>
            </a:custGeom>
            <a:solidFill>
              <a:srgbClr val="009245"/>
            </a:solidFill>
            <a:ln w="83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cs typeface="+mj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9293160-BBC0-40D1-BDB7-91E8981689A5}"/>
                </a:ext>
              </a:extLst>
            </p:cNvPr>
            <p:cNvSpPr/>
            <p:nvPr/>
          </p:nvSpPr>
          <p:spPr>
            <a:xfrm>
              <a:off x="2995264" y="254000"/>
              <a:ext cx="37087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fa-IR" sz="2400" b="1" dirty="0">
                  <a:solidFill>
                    <a:schemeClr val="bg1"/>
                  </a:solidFill>
                  <a:latin typeface="IRANSans" panose="02040503050201020203" pitchFamily="18" charset="-78"/>
                  <a:cs typeface="+mj-cs"/>
                </a:rPr>
                <a:t> گمرک جمهوری اسلامی ایران</a:t>
              </a:r>
              <a:endParaRPr lang="en-US" sz="2400" b="1" i="1" dirty="0">
                <a:solidFill>
                  <a:schemeClr val="bg1"/>
                </a:solidFill>
                <a:effectLst/>
                <a:latin typeface="IRANSans" panose="02040503050201020203" pitchFamily="18" charset="-78"/>
                <a:cs typeface="+mj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F8D6CC-3ACC-4EC2-8389-FA0D7DB5F032}"/>
              </a:ext>
            </a:extLst>
          </p:cNvPr>
          <p:cNvGrpSpPr/>
          <p:nvPr/>
        </p:nvGrpSpPr>
        <p:grpSpPr>
          <a:xfrm>
            <a:off x="2682064" y="-14371"/>
            <a:ext cx="7058815" cy="6878076"/>
            <a:chOff x="2682064" y="-14371"/>
            <a:chExt cx="7058815" cy="687807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7049A3-4170-4C58-985C-185E7219A227}"/>
                </a:ext>
              </a:extLst>
            </p:cNvPr>
            <p:cNvSpPr/>
            <p:nvPr/>
          </p:nvSpPr>
          <p:spPr>
            <a:xfrm>
              <a:off x="4954674" y="2136074"/>
              <a:ext cx="4786204" cy="4727631"/>
            </a:xfrm>
            <a:custGeom>
              <a:avLst/>
              <a:gdLst>
                <a:gd name="connsiteX0" fmla="*/ 0 w 4786204"/>
                <a:gd name="connsiteY0" fmla="*/ 4724285 h 4727631"/>
                <a:gd name="connsiteX1" fmla="*/ 949710 w 4786204"/>
                <a:gd name="connsiteY1" fmla="*/ 3774575 h 4727631"/>
                <a:gd name="connsiteX2" fmla="*/ 3798004 w 4786204"/>
                <a:gd name="connsiteY2" fmla="*/ 3774575 h 4727631"/>
                <a:gd name="connsiteX3" fmla="*/ 3798004 w 4786204"/>
                <a:gd name="connsiteY3" fmla="*/ 988200 h 4727631"/>
                <a:gd name="connsiteX4" fmla="*/ 4786205 w 4786204"/>
                <a:gd name="connsiteY4" fmla="*/ 0 h 4727631"/>
                <a:gd name="connsiteX5" fmla="*/ 4786205 w 4786204"/>
                <a:gd name="connsiteY5" fmla="*/ 4008028 h 4727631"/>
                <a:gd name="connsiteX6" fmla="*/ 4066601 w 4786204"/>
                <a:gd name="connsiteY6" fmla="*/ 4727632 h 4727631"/>
                <a:gd name="connsiteX7" fmla="*/ 0 w 4786204"/>
                <a:gd name="connsiteY7" fmla="*/ 4724285 h 472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86204" h="4727631">
                  <a:moveTo>
                    <a:pt x="0" y="4724285"/>
                  </a:moveTo>
                  <a:lnTo>
                    <a:pt x="949710" y="3774575"/>
                  </a:lnTo>
                  <a:lnTo>
                    <a:pt x="3798004" y="3774575"/>
                  </a:lnTo>
                  <a:lnTo>
                    <a:pt x="3798004" y="988200"/>
                  </a:lnTo>
                  <a:lnTo>
                    <a:pt x="4786205" y="0"/>
                  </a:lnTo>
                  <a:lnTo>
                    <a:pt x="4786205" y="4008028"/>
                  </a:lnTo>
                  <a:lnTo>
                    <a:pt x="4066601" y="4727632"/>
                  </a:lnTo>
                  <a:lnTo>
                    <a:pt x="0" y="4724285"/>
                  </a:lnTo>
                  <a:close/>
                </a:path>
              </a:pathLst>
            </a:custGeom>
            <a:solidFill>
              <a:srgbClr val="010101"/>
            </a:solidFill>
            <a:ln w="83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cs typeface="+mj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F745EFD-1A56-4F8F-96C4-004D3078D66B}"/>
                </a:ext>
              </a:extLst>
            </p:cNvPr>
            <p:cNvSpPr/>
            <p:nvPr/>
          </p:nvSpPr>
          <p:spPr>
            <a:xfrm>
              <a:off x="2682064" y="-14371"/>
              <a:ext cx="7058815" cy="6878076"/>
            </a:xfrm>
            <a:custGeom>
              <a:avLst/>
              <a:gdLst>
                <a:gd name="connsiteX0" fmla="*/ 1914482 w 7058815"/>
                <a:gd name="connsiteY0" fmla="*/ 6878077 h 6878076"/>
                <a:gd name="connsiteX1" fmla="*/ 7058815 w 7058815"/>
                <a:gd name="connsiteY1" fmla="*/ 1908625 h 6878076"/>
                <a:gd name="connsiteX2" fmla="*/ 7058815 w 7058815"/>
                <a:gd name="connsiteY2" fmla="*/ 0 h 6878076"/>
                <a:gd name="connsiteX3" fmla="*/ 0 w 7058815"/>
                <a:gd name="connsiteY3" fmla="*/ 6878077 h 6878076"/>
                <a:gd name="connsiteX4" fmla="*/ 1914482 w 7058815"/>
                <a:gd name="connsiteY4" fmla="*/ 6878077 h 687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8815" h="6878076">
                  <a:moveTo>
                    <a:pt x="1914482" y="6878077"/>
                  </a:moveTo>
                  <a:lnTo>
                    <a:pt x="7058815" y="1908625"/>
                  </a:lnTo>
                  <a:lnTo>
                    <a:pt x="7058815" y="0"/>
                  </a:lnTo>
                  <a:lnTo>
                    <a:pt x="0" y="6878077"/>
                  </a:lnTo>
                  <a:lnTo>
                    <a:pt x="1914482" y="6878077"/>
                  </a:lnTo>
                  <a:close/>
                </a:path>
              </a:pathLst>
            </a:custGeom>
            <a:solidFill>
              <a:srgbClr val="E52521"/>
            </a:solidFill>
            <a:ln w="83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cs typeface="+mj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A356E3A-FC91-4F8B-80A1-51C54484A274}"/>
                </a:ext>
              </a:extLst>
            </p:cNvPr>
            <p:cNvSpPr/>
            <p:nvPr/>
          </p:nvSpPr>
          <p:spPr>
            <a:xfrm>
              <a:off x="5591701" y="6218517"/>
              <a:ext cx="37087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fa-IR" sz="2000" b="1" dirty="0">
                  <a:solidFill>
                    <a:schemeClr val="bg1"/>
                  </a:solidFill>
                  <a:latin typeface="IRANSans" panose="02040503050201020203" pitchFamily="18" charset="-78"/>
                  <a:cs typeface="+mj-cs"/>
                </a:rPr>
                <a:t>گزارش عملکرد سال 1404</a:t>
              </a:r>
              <a:endParaRPr lang="en-US" sz="2000" b="1" i="1" dirty="0">
                <a:solidFill>
                  <a:schemeClr val="bg1"/>
                </a:solidFill>
                <a:effectLst/>
                <a:latin typeface="IRANSans" panose="02040503050201020203" pitchFamily="18" charset="-78"/>
                <a:cs typeface="+mj-cs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099ABA8-3AF6-4E50-899D-50F8E260F1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6" b="7576"/>
          <a:stretch/>
        </p:blipFill>
        <p:spPr>
          <a:xfrm>
            <a:off x="0" y="-28290"/>
            <a:ext cx="12192001" cy="6886290"/>
          </a:xfrm>
          <a:custGeom>
            <a:avLst/>
            <a:gdLst>
              <a:gd name="connsiteX0" fmla="*/ 7023162 w 12192001"/>
              <a:gd name="connsiteY0" fmla="*/ 0 h 6886290"/>
              <a:gd name="connsiteX1" fmla="*/ 12192001 w 12192001"/>
              <a:gd name="connsiteY1" fmla="*/ 0 h 6886290"/>
              <a:gd name="connsiteX2" fmla="*/ 12192001 w 12192001"/>
              <a:gd name="connsiteY2" fmla="*/ 26633 h 6886290"/>
              <a:gd name="connsiteX3" fmla="*/ 5187676 w 12192001"/>
              <a:gd name="connsiteY3" fmla="*/ 6886290 h 6886290"/>
              <a:gd name="connsiteX4" fmla="*/ 0 w 12192001"/>
              <a:gd name="connsiteY4" fmla="*/ 6886290 h 6886290"/>
              <a:gd name="connsiteX5" fmla="*/ 0 w 12192001"/>
              <a:gd name="connsiteY5" fmla="*/ 6831730 h 688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1" h="6886290">
                <a:moveTo>
                  <a:pt x="7023162" y="0"/>
                </a:moveTo>
                <a:lnTo>
                  <a:pt x="12192001" y="0"/>
                </a:lnTo>
                <a:lnTo>
                  <a:pt x="12192001" y="26633"/>
                </a:lnTo>
                <a:lnTo>
                  <a:pt x="5187676" y="6886290"/>
                </a:lnTo>
                <a:lnTo>
                  <a:pt x="0" y="6886290"/>
                </a:lnTo>
                <a:lnTo>
                  <a:pt x="0" y="6831730"/>
                </a:lnTo>
                <a:close/>
              </a:path>
            </a:pathLst>
          </a:cu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9D5697-4A69-4EE3-C189-BBA5D6BD9D12}"/>
              </a:ext>
            </a:extLst>
          </p:cNvPr>
          <p:cNvSpPr/>
          <p:nvPr/>
        </p:nvSpPr>
        <p:spPr>
          <a:xfrm>
            <a:off x="2709264" y="379538"/>
            <a:ext cx="842947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4000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IRANSans Black" panose="020B0506030804020204" pitchFamily="34" charset="-78"/>
                <a:cs typeface="+mj-cs"/>
              </a:rPr>
              <a:t>تسهیلات و اقدامات ویژه</a:t>
            </a:r>
            <a:endParaRPr lang="en-US" sz="4000" b="1" dirty="0">
              <a:ln w="12700">
                <a:solidFill>
                  <a:schemeClr val="tx1"/>
                </a:solidFill>
              </a:ln>
              <a:solidFill>
                <a:schemeClr val="bg1"/>
              </a:solidFill>
              <a:latin typeface="IRANSans Black" panose="020B0506030804020204" pitchFamily="34" charset="-7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276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58333E-6 4.44444E-6 L -0.20235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1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4.44444E-6 L 0.20105 4.44444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F661ED-434A-4312-8BEE-9B61F595C1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6086716" y="285750"/>
            <a:ext cx="5952883" cy="758825"/>
          </a:xfrm>
        </p:spPr>
        <p:txBody>
          <a:bodyPr>
            <a:noAutofit/>
          </a:bodyPr>
          <a:lstStyle/>
          <a:p>
            <a:r>
              <a:rPr lang="fa-IR" dirty="0"/>
              <a:t> تعداد و اهم تسهیلات گمرکی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7D07570-B29C-4AD4-8B0D-184E1533115C}"/>
              </a:ext>
            </a:extLst>
          </p:cNvPr>
          <p:cNvSpPr txBox="1">
            <a:spLocks/>
          </p:cNvSpPr>
          <p:nvPr/>
        </p:nvSpPr>
        <p:spPr>
          <a:xfrm>
            <a:off x="2792760" y="116632"/>
            <a:ext cx="6192688" cy="634082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4125" algn="l"/>
              </a:tabLst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946F4E9-1DC5-44EE-A517-65FA78F8E23C}"/>
              </a:ext>
            </a:extLst>
          </p:cNvPr>
          <p:cNvSpPr txBox="1"/>
          <p:nvPr/>
        </p:nvSpPr>
        <p:spPr>
          <a:xfrm>
            <a:off x="5239856" y="2345410"/>
            <a:ext cx="2028494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حمل یکسره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94C645B-4292-4194-BBA1-B839FB179ADE}"/>
              </a:ext>
            </a:extLst>
          </p:cNvPr>
          <p:cNvSpPr txBox="1"/>
          <p:nvPr/>
        </p:nvSpPr>
        <p:spPr>
          <a:xfrm>
            <a:off x="6276470" y="4511192"/>
            <a:ext cx="1956652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اخذ ضمانت‎نامه بانکی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5BCAE09-5065-444C-88BA-BAE69867EF31}"/>
              </a:ext>
            </a:extLst>
          </p:cNvPr>
          <p:cNvSpPr txBox="1"/>
          <p:nvPr/>
        </p:nvSpPr>
        <p:spPr>
          <a:xfrm>
            <a:off x="396122" y="2323772"/>
            <a:ext cx="2267245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پذیرش تعهد ذیحسابی در مورد شرکت‎های دولتی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6963AFE-E201-433E-99D8-E01F4EB7D783}"/>
              </a:ext>
            </a:extLst>
          </p:cNvPr>
          <p:cNvSpPr txBox="1"/>
          <p:nvPr/>
        </p:nvSpPr>
        <p:spPr>
          <a:xfrm>
            <a:off x="2819709" y="1494618"/>
            <a:ext cx="3267008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ترخیص نسیه بدون دریافت حقوق ورودی برای جبران کمبود نقدینگی واحدهای تولیدی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E35F1A1-23BC-4D7B-81B6-340759FCAC9A}"/>
              </a:ext>
            </a:extLst>
          </p:cNvPr>
          <p:cNvSpPr txBox="1"/>
          <p:nvPr/>
        </p:nvSpPr>
        <p:spPr>
          <a:xfrm>
            <a:off x="2114515" y="5077094"/>
            <a:ext cx="3277112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ترخیص با حداقل اسناد (تا سقف 500 میلیون یورو برای شرکت‎های داروئی)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10B6B3B-89E5-423E-B7F4-795F1FDEC7F3}"/>
              </a:ext>
            </a:extLst>
          </p:cNvPr>
          <p:cNvSpPr txBox="1"/>
          <p:nvPr/>
        </p:nvSpPr>
        <p:spPr>
          <a:xfrm>
            <a:off x="4504918" y="4116518"/>
            <a:ext cx="1170183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ترخیص درصدی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C578364-A8D6-4E8B-B044-0FA4486FCC65}"/>
              </a:ext>
            </a:extLst>
          </p:cNvPr>
          <p:cNvSpPr txBox="1"/>
          <p:nvPr/>
        </p:nvSpPr>
        <p:spPr>
          <a:xfrm>
            <a:off x="8856201" y="4653280"/>
            <a:ext cx="2007548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استفاده از ظرفیت ماده 42 قانون امور گمرکی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1482730-F24F-4A31-9837-79B662DF6EE7}"/>
              </a:ext>
            </a:extLst>
          </p:cNvPr>
          <p:cNvSpPr txBox="1"/>
          <p:nvPr/>
        </p:nvSpPr>
        <p:spPr>
          <a:xfrm>
            <a:off x="6800021" y="1533197"/>
            <a:ext cx="1611195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استفاده حداکثری از مسیر سبز و زرد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7D9CD25-B85C-4524-B5A9-6591ED6AD916}"/>
              </a:ext>
            </a:extLst>
          </p:cNvPr>
          <p:cNvSpPr txBox="1"/>
          <p:nvPr/>
        </p:nvSpPr>
        <p:spPr>
          <a:xfrm>
            <a:off x="4664127" y="5754187"/>
            <a:ext cx="3189198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افزایش سرعت کاری، حذف تعطیلی پنجشنبه‎ها و 24 ساعته شدن گمرکات مهم</a:t>
            </a:r>
          </a:p>
        </p:txBody>
      </p:sp>
      <p:grpSp>
        <p:nvGrpSpPr>
          <p:cNvPr id="126" name="Graphic 6">
            <a:extLst>
              <a:ext uri="{FF2B5EF4-FFF2-40B4-BE49-F238E27FC236}">
                <a16:creationId xmlns:a16="http://schemas.microsoft.com/office/drawing/2014/main" id="{2BE5FDA3-873E-448E-A093-051DD49D0D55}"/>
              </a:ext>
            </a:extLst>
          </p:cNvPr>
          <p:cNvGrpSpPr/>
          <p:nvPr/>
        </p:nvGrpSpPr>
        <p:grpSpPr>
          <a:xfrm>
            <a:off x="2849373" y="3306805"/>
            <a:ext cx="1064894" cy="733183"/>
            <a:chOff x="3218859" y="3274004"/>
            <a:chExt cx="1064894" cy="733183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45973A6-902D-45F9-9B94-C2B99FC87AA9}"/>
                </a:ext>
              </a:extLst>
            </p:cNvPr>
            <p:cNvSpPr/>
            <p:nvPr/>
          </p:nvSpPr>
          <p:spPr>
            <a:xfrm>
              <a:off x="3752830" y="3574058"/>
              <a:ext cx="530923" cy="433129"/>
            </a:xfrm>
            <a:custGeom>
              <a:avLst/>
              <a:gdLst>
                <a:gd name="connsiteX0" fmla="*/ 530924 w 530923"/>
                <a:gd name="connsiteY0" fmla="*/ 0 h 433129"/>
                <a:gd name="connsiteX1" fmla="*/ 530567 w 530923"/>
                <a:gd name="connsiteY1" fmla="*/ 124810 h 433129"/>
                <a:gd name="connsiteX2" fmla="*/ 0 w 530923"/>
                <a:gd name="connsiteY2" fmla="*/ 433129 h 433129"/>
                <a:gd name="connsiteX3" fmla="*/ 357 w 530923"/>
                <a:gd name="connsiteY3" fmla="*/ 308319 h 43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923" h="433129">
                  <a:moveTo>
                    <a:pt x="530924" y="0"/>
                  </a:moveTo>
                  <a:lnTo>
                    <a:pt x="530567" y="124810"/>
                  </a:lnTo>
                  <a:lnTo>
                    <a:pt x="0" y="433129"/>
                  </a:lnTo>
                  <a:lnTo>
                    <a:pt x="357" y="3083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D367213-0A81-47E1-A2A1-19804B32DB4C}"/>
                </a:ext>
              </a:extLst>
            </p:cNvPr>
            <p:cNvSpPr/>
            <p:nvPr/>
          </p:nvSpPr>
          <p:spPr>
            <a:xfrm>
              <a:off x="3218859" y="3574085"/>
              <a:ext cx="534328" cy="433101"/>
            </a:xfrm>
            <a:custGeom>
              <a:avLst/>
              <a:gdLst>
                <a:gd name="connsiteX0" fmla="*/ 534328 w 534328"/>
                <a:gd name="connsiteY0" fmla="*/ 308292 h 433101"/>
                <a:gd name="connsiteX1" fmla="*/ 533971 w 534328"/>
                <a:gd name="connsiteY1" fmla="*/ 433102 h 433101"/>
                <a:gd name="connsiteX2" fmla="*/ 0 w 534328"/>
                <a:gd name="connsiteY2" fmla="*/ 124810 h 433101"/>
                <a:gd name="connsiteX3" fmla="*/ 357 w 534328"/>
                <a:gd name="connsiteY3" fmla="*/ 0 h 43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8" h="433101">
                  <a:moveTo>
                    <a:pt x="534328" y="308292"/>
                  </a:moveTo>
                  <a:lnTo>
                    <a:pt x="533971" y="433102"/>
                  </a:lnTo>
                  <a:lnTo>
                    <a:pt x="0" y="12481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FD29CAE-607B-4091-A359-B0014ADFB983}"/>
                </a:ext>
              </a:extLst>
            </p:cNvPr>
            <p:cNvSpPr/>
            <p:nvPr/>
          </p:nvSpPr>
          <p:spPr>
            <a:xfrm>
              <a:off x="3219216" y="3274004"/>
              <a:ext cx="1064537" cy="616610"/>
            </a:xfrm>
            <a:custGeom>
              <a:avLst/>
              <a:gdLst>
                <a:gd name="connsiteX0" fmla="*/ 1064538 w 1064537"/>
                <a:gd name="connsiteY0" fmla="*/ 308292 h 616610"/>
                <a:gd name="connsiteX1" fmla="*/ 533971 w 1064537"/>
                <a:gd name="connsiteY1" fmla="*/ 616611 h 616610"/>
                <a:gd name="connsiteX2" fmla="*/ 0 w 1064537"/>
                <a:gd name="connsiteY2" fmla="*/ 308319 h 616610"/>
                <a:gd name="connsiteX3" fmla="*/ 530567 w 1064537"/>
                <a:gd name="connsiteY3" fmla="*/ 0 h 61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37" h="616610">
                  <a:moveTo>
                    <a:pt x="1064538" y="308292"/>
                  </a:moveTo>
                  <a:lnTo>
                    <a:pt x="533971" y="616611"/>
                  </a:lnTo>
                  <a:lnTo>
                    <a:pt x="0" y="308319"/>
                  </a:lnTo>
                  <a:lnTo>
                    <a:pt x="530567" y="0"/>
                  </a:lnTo>
                  <a:close/>
                </a:path>
              </a:pathLst>
            </a:custGeom>
            <a:solidFill>
              <a:srgbClr val="2AAC64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</p:grpSp>
      <p:grpSp>
        <p:nvGrpSpPr>
          <p:cNvPr id="130" name="Graphic 6">
            <a:extLst>
              <a:ext uri="{FF2B5EF4-FFF2-40B4-BE49-F238E27FC236}">
                <a16:creationId xmlns:a16="http://schemas.microsoft.com/office/drawing/2014/main" id="{46069565-855C-4534-A664-F958B655A56E}"/>
              </a:ext>
            </a:extLst>
          </p:cNvPr>
          <p:cNvGrpSpPr/>
          <p:nvPr/>
        </p:nvGrpSpPr>
        <p:grpSpPr>
          <a:xfrm>
            <a:off x="4598664" y="2966996"/>
            <a:ext cx="1064867" cy="733210"/>
            <a:chOff x="4968150" y="2934195"/>
            <a:chExt cx="1064867" cy="733210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9AAB757-5213-48FF-A118-3DC27CEC85F0}"/>
                </a:ext>
              </a:extLst>
            </p:cNvPr>
            <p:cNvSpPr/>
            <p:nvPr/>
          </p:nvSpPr>
          <p:spPr>
            <a:xfrm>
              <a:off x="5502121" y="3234248"/>
              <a:ext cx="530896" cy="433156"/>
            </a:xfrm>
            <a:custGeom>
              <a:avLst/>
              <a:gdLst>
                <a:gd name="connsiteX0" fmla="*/ 530896 w 530896"/>
                <a:gd name="connsiteY0" fmla="*/ 0 h 433156"/>
                <a:gd name="connsiteX1" fmla="*/ 530567 w 530896"/>
                <a:gd name="connsiteY1" fmla="*/ 124810 h 433156"/>
                <a:gd name="connsiteX2" fmla="*/ 0 w 530896"/>
                <a:gd name="connsiteY2" fmla="*/ 433157 h 433156"/>
                <a:gd name="connsiteX3" fmla="*/ 357 w 530896"/>
                <a:gd name="connsiteY3" fmla="*/ 308319 h 4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96" h="433156">
                  <a:moveTo>
                    <a:pt x="530896" y="0"/>
                  </a:moveTo>
                  <a:lnTo>
                    <a:pt x="530567" y="124810"/>
                  </a:lnTo>
                  <a:lnTo>
                    <a:pt x="0" y="433157"/>
                  </a:lnTo>
                  <a:lnTo>
                    <a:pt x="357" y="308319"/>
                  </a:lnTo>
                  <a:close/>
                </a:path>
              </a:pathLst>
            </a:custGeom>
            <a:solidFill>
              <a:srgbClr val="1F808D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252D02D-30AD-4AFA-A96B-7658408ABC05}"/>
                </a:ext>
              </a:extLst>
            </p:cNvPr>
            <p:cNvSpPr/>
            <p:nvPr/>
          </p:nvSpPr>
          <p:spPr>
            <a:xfrm>
              <a:off x="4968150" y="3234276"/>
              <a:ext cx="534327" cy="433129"/>
            </a:xfrm>
            <a:custGeom>
              <a:avLst/>
              <a:gdLst>
                <a:gd name="connsiteX0" fmla="*/ 534328 w 534327"/>
                <a:gd name="connsiteY0" fmla="*/ 308292 h 433129"/>
                <a:gd name="connsiteX1" fmla="*/ 533971 w 534327"/>
                <a:gd name="connsiteY1" fmla="*/ 433129 h 433129"/>
                <a:gd name="connsiteX2" fmla="*/ 0 w 534327"/>
                <a:gd name="connsiteY2" fmla="*/ 124838 h 433129"/>
                <a:gd name="connsiteX3" fmla="*/ 357 w 534327"/>
                <a:gd name="connsiteY3" fmla="*/ 0 h 43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7" h="433129">
                  <a:moveTo>
                    <a:pt x="534328" y="308292"/>
                  </a:moveTo>
                  <a:lnTo>
                    <a:pt x="533971" y="433129"/>
                  </a:lnTo>
                  <a:lnTo>
                    <a:pt x="0" y="12483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1F808D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109B77C-2D2D-4D00-B765-41ADA4032CF2}"/>
                </a:ext>
              </a:extLst>
            </p:cNvPr>
            <p:cNvSpPr/>
            <p:nvPr/>
          </p:nvSpPr>
          <p:spPr>
            <a:xfrm>
              <a:off x="4968507" y="2934195"/>
              <a:ext cx="1064510" cy="616610"/>
            </a:xfrm>
            <a:custGeom>
              <a:avLst/>
              <a:gdLst>
                <a:gd name="connsiteX0" fmla="*/ 1064511 w 1064510"/>
                <a:gd name="connsiteY0" fmla="*/ 308292 h 616610"/>
                <a:gd name="connsiteX1" fmla="*/ 533971 w 1064510"/>
                <a:gd name="connsiteY1" fmla="*/ 616611 h 616610"/>
                <a:gd name="connsiteX2" fmla="*/ 0 w 1064510"/>
                <a:gd name="connsiteY2" fmla="*/ 308319 h 616610"/>
                <a:gd name="connsiteX3" fmla="*/ 530539 w 1064510"/>
                <a:gd name="connsiteY3" fmla="*/ 0 h 61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10" h="616610">
                  <a:moveTo>
                    <a:pt x="1064511" y="308292"/>
                  </a:moveTo>
                  <a:lnTo>
                    <a:pt x="533971" y="616611"/>
                  </a:lnTo>
                  <a:lnTo>
                    <a:pt x="0" y="308319"/>
                  </a:lnTo>
                  <a:lnTo>
                    <a:pt x="530539" y="0"/>
                  </a:lnTo>
                  <a:close/>
                </a:path>
              </a:pathLst>
            </a:custGeom>
            <a:solidFill>
              <a:srgbClr val="35C1D2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</p:grpSp>
      <p:grpSp>
        <p:nvGrpSpPr>
          <p:cNvPr id="134" name="Graphic 6">
            <a:extLst>
              <a:ext uri="{FF2B5EF4-FFF2-40B4-BE49-F238E27FC236}">
                <a16:creationId xmlns:a16="http://schemas.microsoft.com/office/drawing/2014/main" id="{55A089A8-EF20-48EC-8FAD-52A95CC30841}"/>
              </a:ext>
            </a:extLst>
          </p:cNvPr>
          <p:cNvGrpSpPr/>
          <p:nvPr/>
        </p:nvGrpSpPr>
        <p:grpSpPr>
          <a:xfrm>
            <a:off x="4021616" y="3298047"/>
            <a:ext cx="1064867" cy="733210"/>
            <a:chOff x="4391102" y="3265246"/>
            <a:chExt cx="1064867" cy="733210"/>
          </a:xfrm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B8768931-2F65-4D83-942C-8CA5ADEA45BA}"/>
                </a:ext>
              </a:extLst>
            </p:cNvPr>
            <p:cNvSpPr/>
            <p:nvPr/>
          </p:nvSpPr>
          <p:spPr>
            <a:xfrm>
              <a:off x="4925073" y="3565300"/>
              <a:ext cx="530896" cy="433156"/>
            </a:xfrm>
            <a:custGeom>
              <a:avLst/>
              <a:gdLst>
                <a:gd name="connsiteX0" fmla="*/ 530896 w 530896"/>
                <a:gd name="connsiteY0" fmla="*/ 0 h 433156"/>
                <a:gd name="connsiteX1" fmla="*/ 530539 w 530896"/>
                <a:gd name="connsiteY1" fmla="*/ 124838 h 433156"/>
                <a:gd name="connsiteX2" fmla="*/ 0 w 530896"/>
                <a:gd name="connsiteY2" fmla="*/ 433157 h 433156"/>
                <a:gd name="connsiteX3" fmla="*/ 357 w 530896"/>
                <a:gd name="connsiteY3" fmla="*/ 308346 h 4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96" h="433156">
                  <a:moveTo>
                    <a:pt x="530896" y="0"/>
                  </a:moveTo>
                  <a:lnTo>
                    <a:pt x="530539" y="124838"/>
                  </a:lnTo>
                  <a:lnTo>
                    <a:pt x="0" y="433157"/>
                  </a:lnTo>
                  <a:lnTo>
                    <a:pt x="357" y="30834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A874656-E0A3-4AF9-A2B2-F9E4BD8A45D0}"/>
                </a:ext>
              </a:extLst>
            </p:cNvPr>
            <p:cNvSpPr/>
            <p:nvPr/>
          </p:nvSpPr>
          <p:spPr>
            <a:xfrm>
              <a:off x="4391102" y="3565355"/>
              <a:ext cx="534327" cy="433101"/>
            </a:xfrm>
            <a:custGeom>
              <a:avLst/>
              <a:gdLst>
                <a:gd name="connsiteX0" fmla="*/ 534328 w 534327"/>
                <a:gd name="connsiteY0" fmla="*/ 308292 h 433101"/>
                <a:gd name="connsiteX1" fmla="*/ 533971 w 534327"/>
                <a:gd name="connsiteY1" fmla="*/ 433102 h 433101"/>
                <a:gd name="connsiteX2" fmla="*/ 0 w 534327"/>
                <a:gd name="connsiteY2" fmla="*/ 124810 h 433101"/>
                <a:gd name="connsiteX3" fmla="*/ 329 w 534327"/>
                <a:gd name="connsiteY3" fmla="*/ 0 h 43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7" h="433101">
                  <a:moveTo>
                    <a:pt x="534328" y="308292"/>
                  </a:moveTo>
                  <a:lnTo>
                    <a:pt x="533971" y="433102"/>
                  </a:lnTo>
                  <a:lnTo>
                    <a:pt x="0" y="124810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74C040C-3CD3-4790-8F58-59D0E5882C3D}"/>
                </a:ext>
              </a:extLst>
            </p:cNvPr>
            <p:cNvSpPr/>
            <p:nvPr/>
          </p:nvSpPr>
          <p:spPr>
            <a:xfrm>
              <a:off x="4391432" y="3265246"/>
              <a:ext cx="1064537" cy="616638"/>
            </a:xfrm>
            <a:custGeom>
              <a:avLst/>
              <a:gdLst>
                <a:gd name="connsiteX0" fmla="*/ 1064538 w 1064537"/>
                <a:gd name="connsiteY0" fmla="*/ 308292 h 616638"/>
                <a:gd name="connsiteX1" fmla="*/ 533999 w 1064537"/>
                <a:gd name="connsiteY1" fmla="*/ 616638 h 616638"/>
                <a:gd name="connsiteX2" fmla="*/ 0 w 1064537"/>
                <a:gd name="connsiteY2" fmla="*/ 308346 h 616638"/>
                <a:gd name="connsiteX3" fmla="*/ 530567 w 1064537"/>
                <a:gd name="connsiteY3" fmla="*/ 0 h 61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37" h="616638">
                  <a:moveTo>
                    <a:pt x="1064538" y="308292"/>
                  </a:moveTo>
                  <a:lnTo>
                    <a:pt x="533999" y="616638"/>
                  </a:lnTo>
                  <a:lnTo>
                    <a:pt x="0" y="308346"/>
                  </a:lnTo>
                  <a:lnTo>
                    <a:pt x="530567" y="0"/>
                  </a:lnTo>
                  <a:close/>
                </a:path>
              </a:pathLst>
            </a:custGeom>
            <a:solidFill>
              <a:srgbClr val="ED8802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</p:grpSp>
      <p:grpSp>
        <p:nvGrpSpPr>
          <p:cNvPr id="138" name="Graphic 6">
            <a:extLst>
              <a:ext uri="{FF2B5EF4-FFF2-40B4-BE49-F238E27FC236}">
                <a16:creationId xmlns:a16="http://schemas.microsoft.com/office/drawing/2014/main" id="{6D889515-B3A7-41B3-8C99-98C76E8E8B64}"/>
              </a:ext>
            </a:extLst>
          </p:cNvPr>
          <p:cNvGrpSpPr/>
          <p:nvPr/>
        </p:nvGrpSpPr>
        <p:grpSpPr>
          <a:xfrm>
            <a:off x="6962919" y="2966996"/>
            <a:ext cx="1064894" cy="733210"/>
            <a:chOff x="7332405" y="2934195"/>
            <a:chExt cx="1064894" cy="733210"/>
          </a:xfrm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83D6555F-EEF8-484C-B21F-14BE65E40531}"/>
                </a:ext>
              </a:extLst>
            </p:cNvPr>
            <p:cNvSpPr/>
            <p:nvPr/>
          </p:nvSpPr>
          <p:spPr>
            <a:xfrm>
              <a:off x="7866376" y="3234248"/>
              <a:ext cx="530923" cy="433156"/>
            </a:xfrm>
            <a:custGeom>
              <a:avLst/>
              <a:gdLst>
                <a:gd name="connsiteX0" fmla="*/ 530924 w 530923"/>
                <a:gd name="connsiteY0" fmla="*/ 0 h 433156"/>
                <a:gd name="connsiteX1" fmla="*/ 530567 w 530923"/>
                <a:gd name="connsiteY1" fmla="*/ 124810 h 433156"/>
                <a:gd name="connsiteX2" fmla="*/ 0 w 530923"/>
                <a:gd name="connsiteY2" fmla="*/ 433157 h 433156"/>
                <a:gd name="connsiteX3" fmla="*/ 357 w 530923"/>
                <a:gd name="connsiteY3" fmla="*/ 308319 h 4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923" h="433156">
                  <a:moveTo>
                    <a:pt x="530924" y="0"/>
                  </a:moveTo>
                  <a:lnTo>
                    <a:pt x="530567" y="124810"/>
                  </a:lnTo>
                  <a:lnTo>
                    <a:pt x="0" y="433157"/>
                  </a:lnTo>
                  <a:lnTo>
                    <a:pt x="357" y="308319"/>
                  </a:lnTo>
                  <a:close/>
                </a:path>
              </a:pathLst>
            </a:custGeom>
            <a:solidFill>
              <a:srgbClr val="1F808D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96D3DBE-F35B-48F2-9923-836C24220373}"/>
                </a:ext>
              </a:extLst>
            </p:cNvPr>
            <p:cNvSpPr/>
            <p:nvPr/>
          </p:nvSpPr>
          <p:spPr>
            <a:xfrm>
              <a:off x="7332405" y="3234276"/>
              <a:ext cx="534327" cy="433129"/>
            </a:xfrm>
            <a:custGeom>
              <a:avLst/>
              <a:gdLst>
                <a:gd name="connsiteX0" fmla="*/ 534328 w 534327"/>
                <a:gd name="connsiteY0" fmla="*/ 308292 h 433129"/>
                <a:gd name="connsiteX1" fmla="*/ 533971 w 534327"/>
                <a:gd name="connsiteY1" fmla="*/ 433129 h 433129"/>
                <a:gd name="connsiteX2" fmla="*/ 0 w 534327"/>
                <a:gd name="connsiteY2" fmla="*/ 124838 h 433129"/>
                <a:gd name="connsiteX3" fmla="*/ 357 w 534327"/>
                <a:gd name="connsiteY3" fmla="*/ 0 h 43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7" h="433129">
                  <a:moveTo>
                    <a:pt x="534328" y="308292"/>
                  </a:moveTo>
                  <a:lnTo>
                    <a:pt x="533971" y="433129"/>
                  </a:lnTo>
                  <a:lnTo>
                    <a:pt x="0" y="12483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1F808D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6A8D47AD-7646-4401-AFE2-042DB2B76038}"/>
                </a:ext>
              </a:extLst>
            </p:cNvPr>
            <p:cNvSpPr/>
            <p:nvPr/>
          </p:nvSpPr>
          <p:spPr>
            <a:xfrm>
              <a:off x="7332762" y="2934195"/>
              <a:ext cx="1064537" cy="616610"/>
            </a:xfrm>
            <a:custGeom>
              <a:avLst/>
              <a:gdLst>
                <a:gd name="connsiteX0" fmla="*/ 1064538 w 1064537"/>
                <a:gd name="connsiteY0" fmla="*/ 308292 h 616610"/>
                <a:gd name="connsiteX1" fmla="*/ 533971 w 1064537"/>
                <a:gd name="connsiteY1" fmla="*/ 616611 h 616610"/>
                <a:gd name="connsiteX2" fmla="*/ 0 w 1064537"/>
                <a:gd name="connsiteY2" fmla="*/ 308319 h 616610"/>
                <a:gd name="connsiteX3" fmla="*/ 530539 w 1064537"/>
                <a:gd name="connsiteY3" fmla="*/ 0 h 61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37" h="616610">
                  <a:moveTo>
                    <a:pt x="1064538" y="308292"/>
                  </a:moveTo>
                  <a:lnTo>
                    <a:pt x="533971" y="616611"/>
                  </a:lnTo>
                  <a:lnTo>
                    <a:pt x="0" y="308319"/>
                  </a:lnTo>
                  <a:lnTo>
                    <a:pt x="530539" y="0"/>
                  </a:lnTo>
                  <a:close/>
                </a:path>
              </a:pathLst>
            </a:custGeom>
            <a:solidFill>
              <a:srgbClr val="35C1D2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</p:grpSp>
      <p:grpSp>
        <p:nvGrpSpPr>
          <p:cNvPr id="142" name="Graphic 6">
            <a:extLst>
              <a:ext uri="{FF2B5EF4-FFF2-40B4-BE49-F238E27FC236}">
                <a16:creationId xmlns:a16="http://schemas.microsoft.com/office/drawing/2014/main" id="{86AC8334-74A9-49A1-B74B-092A3A15E8DF}"/>
              </a:ext>
            </a:extLst>
          </p:cNvPr>
          <p:cNvGrpSpPr/>
          <p:nvPr/>
        </p:nvGrpSpPr>
        <p:grpSpPr>
          <a:xfrm>
            <a:off x="7538292" y="3350842"/>
            <a:ext cx="1064867" cy="741420"/>
            <a:chOff x="7907778" y="3318041"/>
            <a:chExt cx="1064867" cy="741420"/>
          </a:xfrm>
          <a:solidFill>
            <a:schemeClr val="accent4"/>
          </a:solidFill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024099C-E35C-4555-9CD9-EB3E82A59F02}"/>
                </a:ext>
              </a:extLst>
            </p:cNvPr>
            <p:cNvSpPr/>
            <p:nvPr/>
          </p:nvSpPr>
          <p:spPr>
            <a:xfrm>
              <a:off x="8441749" y="3626332"/>
              <a:ext cx="530896" cy="433129"/>
            </a:xfrm>
            <a:custGeom>
              <a:avLst/>
              <a:gdLst>
                <a:gd name="connsiteX0" fmla="*/ 530896 w 530896"/>
                <a:gd name="connsiteY0" fmla="*/ 0 h 433129"/>
                <a:gd name="connsiteX1" fmla="*/ 530567 w 530896"/>
                <a:gd name="connsiteY1" fmla="*/ 124810 h 433129"/>
                <a:gd name="connsiteX2" fmla="*/ 0 w 530896"/>
                <a:gd name="connsiteY2" fmla="*/ 433129 h 433129"/>
                <a:gd name="connsiteX3" fmla="*/ 357 w 530896"/>
                <a:gd name="connsiteY3" fmla="*/ 308319 h 43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96" h="433129">
                  <a:moveTo>
                    <a:pt x="530896" y="0"/>
                  </a:moveTo>
                  <a:lnTo>
                    <a:pt x="530567" y="124810"/>
                  </a:lnTo>
                  <a:lnTo>
                    <a:pt x="0" y="433129"/>
                  </a:lnTo>
                  <a:lnTo>
                    <a:pt x="357" y="30831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D4C0F6D-43F6-4D59-AD48-AFA5073CD351}"/>
                </a:ext>
              </a:extLst>
            </p:cNvPr>
            <p:cNvSpPr/>
            <p:nvPr/>
          </p:nvSpPr>
          <p:spPr>
            <a:xfrm>
              <a:off x="7907778" y="3626360"/>
              <a:ext cx="534327" cy="433101"/>
            </a:xfrm>
            <a:custGeom>
              <a:avLst/>
              <a:gdLst>
                <a:gd name="connsiteX0" fmla="*/ 534328 w 534327"/>
                <a:gd name="connsiteY0" fmla="*/ 308292 h 433101"/>
                <a:gd name="connsiteX1" fmla="*/ 533971 w 534327"/>
                <a:gd name="connsiteY1" fmla="*/ 433102 h 433101"/>
                <a:gd name="connsiteX2" fmla="*/ 0 w 534327"/>
                <a:gd name="connsiteY2" fmla="*/ 124810 h 433101"/>
                <a:gd name="connsiteX3" fmla="*/ 357 w 534327"/>
                <a:gd name="connsiteY3" fmla="*/ 0 h 43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7" h="433101">
                  <a:moveTo>
                    <a:pt x="534328" y="308292"/>
                  </a:moveTo>
                  <a:lnTo>
                    <a:pt x="533971" y="433102"/>
                  </a:lnTo>
                  <a:lnTo>
                    <a:pt x="0" y="12481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A8A9EFA-972D-4546-A4E7-EFAF031EB6F7}"/>
                </a:ext>
              </a:extLst>
            </p:cNvPr>
            <p:cNvSpPr/>
            <p:nvPr/>
          </p:nvSpPr>
          <p:spPr>
            <a:xfrm>
              <a:off x="7908135" y="3318041"/>
              <a:ext cx="1064510" cy="616610"/>
            </a:xfrm>
            <a:custGeom>
              <a:avLst/>
              <a:gdLst>
                <a:gd name="connsiteX0" fmla="*/ 1064510 w 1064510"/>
                <a:gd name="connsiteY0" fmla="*/ 308292 h 616610"/>
                <a:gd name="connsiteX1" fmla="*/ 533971 w 1064510"/>
                <a:gd name="connsiteY1" fmla="*/ 616611 h 616610"/>
                <a:gd name="connsiteX2" fmla="*/ 0 w 1064510"/>
                <a:gd name="connsiteY2" fmla="*/ 308319 h 616610"/>
                <a:gd name="connsiteX3" fmla="*/ 530539 w 1064510"/>
                <a:gd name="connsiteY3" fmla="*/ 0 h 61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10" h="616610">
                  <a:moveTo>
                    <a:pt x="1064510" y="308292"/>
                  </a:moveTo>
                  <a:lnTo>
                    <a:pt x="533971" y="616611"/>
                  </a:lnTo>
                  <a:lnTo>
                    <a:pt x="0" y="308319"/>
                  </a:lnTo>
                  <a:lnTo>
                    <a:pt x="530539" y="0"/>
                  </a:lnTo>
                  <a:close/>
                </a:path>
              </a:pathLst>
            </a:custGeom>
            <a:grpFill/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</p:grpSp>
      <p:grpSp>
        <p:nvGrpSpPr>
          <p:cNvPr id="146" name="Graphic 6">
            <a:extLst>
              <a:ext uri="{FF2B5EF4-FFF2-40B4-BE49-F238E27FC236}">
                <a16:creationId xmlns:a16="http://schemas.microsoft.com/office/drawing/2014/main" id="{2F99C0FB-E19A-4318-AA4F-384FCB094E71}"/>
              </a:ext>
            </a:extLst>
          </p:cNvPr>
          <p:cNvGrpSpPr/>
          <p:nvPr/>
        </p:nvGrpSpPr>
        <p:grpSpPr>
          <a:xfrm>
            <a:off x="8113610" y="3708444"/>
            <a:ext cx="1064894" cy="733182"/>
            <a:chOff x="8483096" y="3675643"/>
            <a:chExt cx="1064894" cy="733182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CD68B57-56B4-453C-8C87-1D7397D1B708}"/>
                </a:ext>
              </a:extLst>
            </p:cNvPr>
            <p:cNvSpPr/>
            <p:nvPr/>
          </p:nvSpPr>
          <p:spPr>
            <a:xfrm>
              <a:off x="9017067" y="3975696"/>
              <a:ext cx="530923" cy="433129"/>
            </a:xfrm>
            <a:custGeom>
              <a:avLst/>
              <a:gdLst>
                <a:gd name="connsiteX0" fmla="*/ 530924 w 530923"/>
                <a:gd name="connsiteY0" fmla="*/ 0 h 433129"/>
                <a:gd name="connsiteX1" fmla="*/ 530567 w 530923"/>
                <a:gd name="connsiteY1" fmla="*/ 124810 h 433129"/>
                <a:gd name="connsiteX2" fmla="*/ 0 w 530923"/>
                <a:gd name="connsiteY2" fmla="*/ 433129 h 433129"/>
                <a:gd name="connsiteX3" fmla="*/ 357 w 530923"/>
                <a:gd name="connsiteY3" fmla="*/ 308319 h 43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923" h="433129">
                  <a:moveTo>
                    <a:pt x="530924" y="0"/>
                  </a:moveTo>
                  <a:lnTo>
                    <a:pt x="530567" y="124810"/>
                  </a:lnTo>
                  <a:lnTo>
                    <a:pt x="0" y="433129"/>
                  </a:lnTo>
                  <a:lnTo>
                    <a:pt x="357" y="30831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0F4F6B3-1882-438E-B832-F8289ADFD1D3}"/>
                </a:ext>
              </a:extLst>
            </p:cNvPr>
            <p:cNvSpPr/>
            <p:nvPr/>
          </p:nvSpPr>
          <p:spPr>
            <a:xfrm>
              <a:off x="8483096" y="3975724"/>
              <a:ext cx="534328" cy="433101"/>
            </a:xfrm>
            <a:custGeom>
              <a:avLst/>
              <a:gdLst>
                <a:gd name="connsiteX0" fmla="*/ 534328 w 534328"/>
                <a:gd name="connsiteY0" fmla="*/ 308292 h 433101"/>
                <a:gd name="connsiteX1" fmla="*/ 533971 w 534328"/>
                <a:gd name="connsiteY1" fmla="*/ 433102 h 433101"/>
                <a:gd name="connsiteX2" fmla="*/ 0 w 534328"/>
                <a:gd name="connsiteY2" fmla="*/ 124810 h 433101"/>
                <a:gd name="connsiteX3" fmla="*/ 357 w 534328"/>
                <a:gd name="connsiteY3" fmla="*/ 0 h 43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8" h="433101">
                  <a:moveTo>
                    <a:pt x="534328" y="308292"/>
                  </a:moveTo>
                  <a:lnTo>
                    <a:pt x="533971" y="433102"/>
                  </a:lnTo>
                  <a:lnTo>
                    <a:pt x="0" y="12481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ECA4655-EFB1-4D1B-B531-3704184C4F22}"/>
                </a:ext>
              </a:extLst>
            </p:cNvPr>
            <p:cNvSpPr/>
            <p:nvPr/>
          </p:nvSpPr>
          <p:spPr>
            <a:xfrm>
              <a:off x="8483453" y="3675643"/>
              <a:ext cx="1064537" cy="616610"/>
            </a:xfrm>
            <a:custGeom>
              <a:avLst/>
              <a:gdLst>
                <a:gd name="connsiteX0" fmla="*/ 1064538 w 1064537"/>
                <a:gd name="connsiteY0" fmla="*/ 308292 h 616610"/>
                <a:gd name="connsiteX1" fmla="*/ 533971 w 1064537"/>
                <a:gd name="connsiteY1" fmla="*/ 616611 h 616610"/>
                <a:gd name="connsiteX2" fmla="*/ 0 w 1064537"/>
                <a:gd name="connsiteY2" fmla="*/ 308319 h 616610"/>
                <a:gd name="connsiteX3" fmla="*/ 530539 w 1064537"/>
                <a:gd name="connsiteY3" fmla="*/ 0 h 61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37" h="616610">
                  <a:moveTo>
                    <a:pt x="1064538" y="308292"/>
                  </a:moveTo>
                  <a:lnTo>
                    <a:pt x="533971" y="616611"/>
                  </a:lnTo>
                  <a:lnTo>
                    <a:pt x="0" y="308319"/>
                  </a:lnTo>
                  <a:lnTo>
                    <a:pt x="530539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</p:grpSp>
      <p:grpSp>
        <p:nvGrpSpPr>
          <p:cNvPr id="150" name="Graphic 6">
            <a:extLst>
              <a:ext uri="{FF2B5EF4-FFF2-40B4-BE49-F238E27FC236}">
                <a16:creationId xmlns:a16="http://schemas.microsoft.com/office/drawing/2014/main" id="{CCFBF597-2484-4474-A6CD-203C762935A1}"/>
              </a:ext>
            </a:extLst>
          </p:cNvPr>
          <p:cNvGrpSpPr/>
          <p:nvPr/>
        </p:nvGrpSpPr>
        <p:grpSpPr>
          <a:xfrm>
            <a:off x="6376509" y="3337720"/>
            <a:ext cx="1064894" cy="733182"/>
            <a:chOff x="6745995" y="3304919"/>
            <a:chExt cx="1064894" cy="733182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EC4A357-478E-456A-A2BE-AC54A27C0351}"/>
                </a:ext>
              </a:extLst>
            </p:cNvPr>
            <p:cNvSpPr/>
            <p:nvPr/>
          </p:nvSpPr>
          <p:spPr>
            <a:xfrm>
              <a:off x="7279993" y="3604972"/>
              <a:ext cx="530896" cy="433129"/>
            </a:xfrm>
            <a:custGeom>
              <a:avLst/>
              <a:gdLst>
                <a:gd name="connsiteX0" fmla="*/ 530896 w 530896"/>
                <a:gd name="connsiteY0" fmla="*/ 0 h 433129"/>
                <a:gd name="connsiteX1" fmla="*/ 530539 w 530896"/>
                <a:gd name="connsiteY1" fmla="*/ 124810 h 433129"/>
                <a:gd name="connsiteX2" fmla="*/ 0 w 530896"/>
                <a:gd name="connsiteY2" fmla="*/ 433129 h 433129"/>
                <a:gd name="connsiteX3" fmla="*/ 329 w 530896"/>
                <a:gd name="connsiteY3" fmla="*/ 308319 h 43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896" h="433129">
                  <a:moveTo>
                    <a:pt x="530896" y="0"/>
                  </a:moveTo>
                  <a:lnTo>
                    <a:pt x="530539" y="124810"/>
                  </a:lnTo>
                  <a:lnTo>
                    <a:pt x="0" y="433129"/>
                  </a:lnTo>
                  <a:lnTo>
                    <a:pt x="329" y="30831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D663440-A7A6-4DE6-9212-3760DF6BF00F}"/>
                </a:ext>
              </a:extLst>
            </p:cNvPr>
            <p:cNvSpPr/>
            <p:nvPr/>
          </p:nvSpPr>
          <p:spPr>
            <a:xfrm>
              <a:off x="6745995" y="3605000"/>
              <a:ext cx="534327" cy="433101"/>
            </a:xfrm>
            <a:custGeom>
              <a:avLst/>
              <a:gdLst>
                <a:gd name="connsiteX0" fmla="*/ 534328 w 534327"/>
                <a:gd name="connsiteY0" fmla="*/ 308292 h 433101"/>
                <a:gd name="connsiteX1" fmla="*/ 533999 w 534327"/>
                <a:gd name="connsiteY1" fmla="*/ 433102 h 433101"/>
                <a:gd name="connsiteX2" fmla="*/ 0 w 534327"/>
                <a:gd name="connsiteY2" fmla="*/ 124810 h 433101"/>
                <a:gd name="connsiteX3" fmla="*/ 357 w 534327"/>
                <a:gd name="connsiteY3" fmla="*/ 0 h 43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7" h="433101">
                  <a:moveTo>
                    <a:pt x="534328" y="308292"/>
                  </a:moveTo>
                  <a:lnTo>
                    <a:pt x="533999" y="433102"/>
                  </a:lnTo>
                  <a:lnTo>
                    <a:pt x="0" y="12481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D2A20B1-6A5D-4CFA-AA96-24FB54908A59}"/>
                </a:ext>
              </a:extLst>
            </p:cNvPr>
            <p:cNvSpPr/>
            <p:nvPr/>
          </p:nvSpPr>
          <p:spPr>
            <a:xfrm>
              <a:off x="6746352" y="3304919"/>
              <a:ext cx="1064537" cy="616610"/>
            </a:xfrm>
            <a:custGeom>
              <a:avLst/>
              <a:gdLst>
                <a:gd name="connsiteX0" fmla="*/ 1064538 w 1064537"/>
                <a:gd name="connsiteY0" fmla="*/ 308292 h 616610"/>
                <a:gd name="connsiteX1" fmla="*/ 533971 w 1064537"/>
                <a:gd name="connsiteY1" fmla="*/ 616611 h 616610"/>
                <a:gd name="connsiteX2" fmla="*/ 0 w 1064537"/>
                <a:gd name="connsiteY2" fmla="*/ 308319 h 616610"/>
                <a:gd name="connsiteX3" fmla="*/ 530567 w 1064537"/>
                <a:gd name="connsiteY3" fmla="*/ 0 h 61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37" h="616610">
                  <a:moveTo>
                    <a:pt x="1064538" y="308292"/>
                  </a:moveTo>
                  <a:lnTo>
                    <a:pt x="533971" y="616611"/>
                  </a:lnTo>
                  <a:lnTo>
                    <a:pt x="0" y="308319"/>
                  </a:lnTo>
                  <a:lnTo>
                    <a:pt x="530567" y="0"/>
                  </a:lnTo>
                  <a:close/>
                </a:path>
              </a:pathLst>
            </a:custGeom>
            <a:solidFill>
              <a:srgbClr val="DD133B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</p:grpSp>
      <p:grpSp>
        <p:nvGrpSpPr>
          <p:cNvPr id="154" name="Graphic 6">
            <a:extLst>
              <a:ext uri="{FF2B5EF4-FFF2-40B4-BE49-F238E27FC236}">
                <a16:creationId xmlns:a16="http://schemas.microsoft.com/office/drawing/2014/main" id="{5E400603-46F8-4DE9-AF6D-885DEBB4A44A}"/>
              </a:ext>
            </a:extLst>
          </p:cNvPr>
          <p:cNvGrpSpPr/>
          <p:nvPr/>
        </p:nvGrpSpPr>
        <p:grpSpPr>
          <a:xfrm>
            <a:off x="3436359" y="3646039"/>
            <a:ext cx="1064894" cy="733210"/>
            <a:chOff x="3805845" y="3613238"/>
            <a:chExt cx="1064894" cy="733210"/>
          </a:xfrm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9CEED30C-FAF4-4C9D-84AA-687AFF7680EE}"/>
                </a:ext>
              </a:extLst>
            </p:cNvPr>
            <p:cNvSpPr/>
            <p:nvPr/>
          </p:nvSpPr>
          <p:spPr>
            <a:xfrm>
              <a:off x="4339816" y="3913291"/>
              <a:ext cx="530923" cy="433156"/>
            </a:xfrm>
            <a:custGeom>
              <a:avLst/>
              <a:gdLst>
                <a:gd name="connsiteX0" fmla="*/ 530923 w 530923"/>
                <a:gd name="connsiteY0" fmla="*/ 0 h 433156"/>
                <a:gd name="connsiteX1" fmla="*/ 530567 w 530923"/>
                <a:gd name="connsiteY1" fmla="*/ 124810 h 433156"/>
                <a:gd name="connsiteX2" fmla="*/ 0 w 530923"/>
                <a:gd name="connsiteY2" fmla="*/ 433157 h 433156"/>
                <a:gd name="connsiteX3" fmla="*/ 357 w 530923"/>
                <a:gd name="connsiteY3" fmla="*/ 308319 h 4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923" h="433156">
                  <a:moveTo>
                    <a:pt x="530923" y="0"/>
                  </a:moveTo>
                  <a:lnTo>
                    <a:pt x="530567" y="124810"/>
                  </a:lnTo>
                  <a:lnTo>
                    <a:pt x="0" y="433157"/>
                  </a:lnTo>
                  <a:lnTo>
                    <a:pt x="357" y="30831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A56D6F4-005C-4144-AD6C-82E1C90C7339}"/>
                </a:ext>
              </a:extLst>
            </p:cNvPr>
            <p:cNvSpPr/>
            <p:nvPr/>
          </p:nvSpPr>
          <p:spPr>
            <a:xfrm>
              <a:off x="3805845" y="3913319"/>
              <a:ext cx="534327" cy="433129"/>
            </a:xfrm>
            <a:custGeom>
              <a:avLst/>
              <a:gdLst>
                <a:gd name="connsiteX0" fmla="*/ 534328 w 534327"/>
                <a:gd name="connsiteY0" fmla="*/ 308292 h 433129"/>
                <a:gd name="connsiteX1" fmla="*/ 533971 w 534327"/>
                <a:gd name="connsiteY1" fmla="*/ 433129 h 433129"/>
                <a:gd name="connsiteX2" fmla="*/ 0 w 534327"/>
                <a:gd name="connsiteY2" fmla="*/ 124838 h 433129"/>
                <a:gd name="connsiteX3" fmla="*/ 357 w 534327"/>
                <a:gd name="connsiteY3" fmla="*/ 0 h 43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7" h="433129">
                  <a:moveTo>
                    <a:pt x="534328" y="308292"/>
                  </a:moveTo>
                  <a:lnTo>
                    <a:pt x="533971" y="433129"/>
                  </a:lnTo>
                  <a:lnTo>
                    <a:pt x="0" y="12483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F66ED092-ACEA-4004-9410-E75CDD7CB440}"/>
                </a:ext>
              </a:extLst>
            </p:cNvPr>
            <p:cNvSpPr/>
            <p:nvPr/>
          </p:nvSpPr>
          <p:spPr>
            <a:xfrm>
              <a:off x="3806202" y="3613238"/>
              <a:ext cx="1064537" cy="616610"/>
            </a:xfrm>
            <a:custGeom>
              <a:avLst/>
              <a:gdLst>
                <a:gd name="connsiteX0" fmla="*/ 1064538 w 1064537"/>
                <a:gd name="connsiteY0" fmla="*/ 308292 h 616610"/>
                <a:gd name="connsiteX1" fmla="*/ 533971 w 1064537"/>
                <a:gd name="connsiteY1" fmla="*/ 616611 h 616610"/>
                <a:gd name="connsiteX2" fmla="*/ 0 w 1064537"/>
                <a:gd name="connsiteY2" fmla="*/ 308319 h 616610"/>
                <a:gd name="connsiteX3" fmla="*/ 530539 w 1064537"/>
                <a:gd name="connsiteY3" fmla="*/ 0 h 61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37" h="616610">
                  <a:moveTo>
                    <a:pt x="1064538" y="308292"/>
                  </a:moveTo>
                  <a:lnTo>
                    <a:pt x="533971" y="616611"/>
                  </a:lnTo>
                  <a:lnTo>
                    <a:pt x="0" y="308319"/>
                  </a:lnTo>
                  <a:lnTo>
                    <a:pt x="530539" y="0"/>
                  </a:lnTo>
                  <a:close/>
                </a:path>
              </a:pathLst>
            </a:custGeom>
            <a:solidFill>
              <a:srgbClr val="DD133B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</p:grpSp>
      <p:grpSp>
        <p:nvGrpSpPr>
          <p:cNvPr id="158" name="Graphic 6">
            <a:extLst>
              <a:ext uri="{FF2B5EF4-FFF2-40B4-BE49-F238E27FC236}">
                <a16:creationId xmlns:a16="http://schemas.microsoft.com/office/drawing/2014/main" id="{83359AB9-B71B-4CA9-8321-96FE0AA06733}"/>
              </a:ext>
            </a:extLst>
          </p:cNvPr>
          <p:cNvGrpSpPr/>
          <p:nvPr/>
        </p:nvGrpSpPr>
        <p:grpSpPr>
          <a:xfrm>
            <a:off x="5185951" y="3337720"/>
            <a:ext cx="1072775" cy="733182"/>
            <a:chOff x="5555437" y="3304919"/>
            <a:chExt cx="1072775" cy="733182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9AEF07D-A7F6-44F8-AA8A-B7C993DEDE14}"/>
                </a:ext>
              </a:extLst>
            </p:cNvPr>
            <p:cNvSpPr/>
            <p:nvPr/>
          </p:nvSpPr>
          <p:spPr>
            <a:xfrm>
              <a:off x="6097289" y="3604972"/>
              <a:ext cx="530923" cy="433129"/>
            </a:xfrm>
            <a:custGeom>
              <a:avLst/>
              <a:gdLst>
                <a:gd name="connsiteX0" fmla="*/ 530924 w 530923"/>
                <a:gd name="connsiteY0" fmla="*/ 0 h 433129"/>
                <a:gd name="connsiteX1" fmla="*/ 530567 w 530923"/>
                <a:gd name="connsiteY1" fmla="*/ 124810 h 433129"/>
                <a:gd name="connsiteX2" fmla="*/ 0 w 530923"/>
                <a:gd name="connsiteY2" fmla="*/ 433129 h 433129"/>
                <a:gd name="connsiteX3" fmla="*/ 357 w 530923"/>
                <a:gd name="connsiteY3" fmla="*/ 308319 h 43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923" h="433129">
                  <a:moveTo>
                    <a:pt x="530924" y="0"/>
                  </a:moveTo>
                  <a:lnTo>
                    <a:pt x="530567" y="124810"/>
                  </a:lnTo>
                  <a:lnTo>
                    <a:pt x="0" y="433129"/>
                  </a:lnTo>
                  <a:lnTo>
                    <a:pt x="357" y="30831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 dirty="0">
                <a:cs typeface="+mj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7670B44-B1C9-44CC-A49F-406F823969B4}"/>
                </a:ext>
              </a:extLst>
            </p:cNvPr>
            <p:cNvSpPr/>
            <p:nvPr/>
          </p:nvSpPr>
          <p:spPr>
            <a:xfrm>
              <a:off x="5563318" y="3605000"/>
              <a:ext cx="534327" cy="433101"/>
            </a:xfrm>
            <a:custGeom>
              <a:avLst/>
              <a:gdLst>
                <a:gd name="connsiteX0" fmla="*/ 534328 w 534327"/>
                <a:gd name="connsiteY0" fmla="*/ 308292 h 433101"/>
                <a:gd name="connsiteX1" fmla="*/ 533971 w 534327"/>
                <a:gd name="connsiteY1" fmla="*/ 433102 h 433101"/>
                <a:gd name="connsiteX2" fmla="*/ 0 w 534327"/>
                <a:gd name="connsiteY2" fmla="*/ 124810 h 433101"/>
                <a:gd name="connsiteX3" fmla="*/ 357 w 534327"/>
                <a:gd name="connsiteY3" fmla="*/ 0 h 43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7" h="433101">
                  <a:moveTo>
                    <a:pt x="534328" y="308292"/>
                  </a:moveTo>
                  <a:lnTo>
                    <a:pt x="533971" y="433102"/>
                  </a:lnTo>
                  <a:lnTo>
                    <a:pt x="0" y="12481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656B6C16-980A-4591-AD27-AB42D08EA631}"/>
                </a:ext>
              </a:extLst>
            </p:cNvPr>
            <p:cNvSpPr/>
            <p:nvPr/>
          </p:nvSpPr>
          <p:spPr>
            <a:xfrm>
              <a:off x="5555437" y="3304919"/>
              <a:ext cx="1064537" cy="616610"/>
            </a:xfrm>
            <a:custGeom>
              <a:avLst/>
              <a:gdLst>
                <a:gd name="connsiteX0" fmla="*/ 1064538 w 1064537"/>
                <a:gd name="connsiteY0" fmla="*/ 308292 h 616610"/>
                <a:gd name="connsiteX1" fmla="*/ 533971 w 1064537"/>
                <a:gd name="connsiteY1" fmla="*/ 616611 h 616610"/>
                <a:gd name="connsiteX2" fmla="*/ 0 w 1064537"/>
                <a:gd name="connsiteY2" fmla="*/ 308319 h 616610"/>
                <a:gd name="connsiteX3" fmla="*/ 530539 w 1064537"/>
                <a:gd name="connsiteY3" fmla="*/ 0 h 61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37" h="616610">
                  <a:moveTo>
                    <a:pt x="1064538" y="308292"/>
                  </a:moveTo>
                  <a:lnTo>
                    <a:pt x="533971" y="616611"/>
                  </a:lnTo>
                  <a:lnTo>
                    <a:pt x="0" y="308319"/>
                  </a:lnTo>
                  <a:lnTo>
                    <a:pt x="530539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</p:grpSp>
      <p:grpSp>
        <p:nvGrpSpPr>
          <p:cNvPr id="162" name="Graphic 6">
            <a:extLst>
              <a:ext uri="{FF2B5EF4-FFF2-40B4-BE49-F238E27FC236}">
                <a16:creationId xmlns:a16="http://schemas.microsoft.com/office/drawing/2014/main" id="{D504D8BE-5C9C-4410-92DA-6E1BBE3FB0EF}"/>
              </a:ext>
            </a:extLst>
          </p:cNvPr>
          <p:cNvGrpSpPr/>
          <p:nvPr/>
        </p:nvGrpSpPr>
        <p:grpSpPr>
          <a:xfrm>
            <a:off x="5796249" y="3677502"/>
            <a:ext cx="1064894" cy="733210"/>
            <a:chOff x="6165735" y="3644701"/>
            <a:chExt cx="1064894" cy="733210"/>
          </a:xfrm>
        </p:grpSpPr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0732DD57-8770-4D0E-A6E2-BF26314F2BF7}"/>
                </a:ext>
              </a:extLst>
            </p:cNvPr>
            <p:cNvSpPr/>
            <p:nvPr/>
          </p:nvSpPr>
          <p:spPr>
            <a:xfrm>
              <a:off x="6699706" y="3944755"/>
              <a:ext cx="530923" cy="433156"/>
            </a:xfrm>
            <a:custGeom>
              <a:avLst/>
              <a:gdLst>
                <a:gd name="connsiteX0" fmla="*/ 530924 w 530923"/>
                <a:gd name="connsiteY0" fmla="*/ 0 h 433156"/>
                <a:gd name="connsiteX1" fmla="*/ 530567 w 530923"/>
                <a:gd name="connsiteY1" fmla="*/ 124838 h 433156"/>
                <a:gd name="connsiteX2" fmla="*/ 0 w 530923"/>
                <a:gd name="connsiteY2" fmla="*/ 433157 h 433156"/>
                <a:gd name="connsiteX3" fmla="*/ 357 w 530923"/>
                <a:gd name="connsiteY3" fmla="*/ 308347 h 43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923" h="433156">
                  <a:moveTo>
                    <a:pt x="530924" y="0"/>
                  </a:moveTo>
                  <a:lnTo>
                    <a:pt x="530567" y="124838"/>
                  </a:lnTo>
                  <a:lnTo>
                    <a:pt x="0" y="433157"/>
                  </a:lnTo>
                  <a:lnTo>
                    <a:pt x="357" y="30834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DB8E0EC-869D-4D4B-8D0C-51428D476183}"/>
                </a:ext>
              </a:extLst>
            </p:cNvPr>
            <p:cNvSpPr/>
            <p:nvPr/>
          </p:nvSpPr>
          <p:spPr>
            <a:xfrm>
              <a:off x="6165735" y="3944810"/>
              <a:ext cx="534327" cy="433101"/>
            </a:xfrm>
            <a:custGeom>
              <a:avLst/>
              <a:gdLst>
                <a:gd name="connsiteX0" fmla="*/ 534328 w 534327"/>
                <a:gd name="connsiteY0" fmla="*/ 308292 h 433101"/>
                <a:gd name="connsiteX1" fmla="*/ 533971 w 534327"/>
                <a:gd name="connsiteY1" fmla="*/ 433102 h 433101"/>
                <a:gd name="connsiteX2" fmla="*/ 0 w 534327"/>
                <a:gd name="connsiteY2" fmla="*/ 124810 h 433101"/>
                <a:gd name="connsiteX3" fmla="*/ 357 w 534327"/>
                <a:gd name="connsiteY3" fmla="*/ 0 h 43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4327" h="433101">
                  <a:moveTo>
                    <a:pt x="534328" y="308292"/>
                  </a:moveTo>
                  <a:lnTo>
                    <a:pt x="533971" y="433102"/>
                  </a:lnTo>
                  <a:lnTo>
                    <a:pt x="0" y="12481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D4D30EF-6D29-4BF1-8E6F-4501607A63A4}"/>
                </a:ext>
              </a:extLst>
            </p:cNvPr>
            <p:cNvSpPr/>
            <p:nvPr/>
          </p:nvSpPr>
          <p:spPr>
            <a:xfrm>
              <a:off x="6166092" y="3644701"/>
              <a:ext cx="1064537" cy="616638"/>
            </a:xfrm>
            <a:custGeom>
              <a:avLst/>
              <a:gdLst>
                <a:gd name="connsiteX0" fmla="*/ 1064538 w 1064537"/>
                <a:gd name="connsiteY0" fmla="*/ 308292 h 616638"/>
                <a:gd name="connsiteX1" fmla="*/ 533971 w 1064537"/>
                <a:gd name="connsiteY1" fmla="*/ 616638 h 616638"/>
                <a:gd name="connsiteX2" fmla="*/ 0 w 1064537"/>
                <a:gd name="connsiteY2" fmla="*/ 308346 h 616638"/>
                <a:gd name="connsiteX3" fmla="*/ 530539 w 1064537"/>
                <a:gd name="connsiteY3" fmla="*/ 0 h 61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4537" h="616638">
                  <a:moveTo>
                    <a:pt x="1064538" y="308292"/>
                  </a:moveTo>
                  <a:lnTo>
                    <a:pt x="533971" y="616638"/>
                  </a:lnTo>
                  <a:lnTo>
                    <a:pt x="0" y="308346"/>
                  </a:lnTo>
                  <a:lnTo>
                    <a:pt x="530539" y="0"/>
                  </a:lnTo>
                  <a:close/>
                </a:path>
              </a:pathLst>
            </a:custGeom>
            <a:solidFill>
              <a:srgbClr val="2AAC64"/>
            </a:solidFill>
            <a:ln w="274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>
                <a:cs typeface="+mj-cs"/>
              </a:endParaRPr>
            </a:p>
          </p:txBody>
        </p:sp>
      </p:grp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2C7636A6-5172-4671-A248-3C947AEEC979}"/>
              </a:ext>
            </a:extLst>
          </p:cNvPr>
          <p:cNvCxnSpPr>
            <a:cxnSpLocks/>
          </p:cNvCxnSpPr>
          <p:nvPr/>
        </p:nvCxnSpPr>
        <p:spPr>
          <a:xfrm flipH="1" flipV="1">
            <a:off x="2455718" y="2868206"/>
            <a:ext cx="703757" cy="571618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4F49BDAC-4699-4E42-921E-14CE7791ADC6}"/>
              </a:ext>
            </a:extLst>
          </p:cNvPr>
          <p:cNvCxnSpPr>
            <a:cxnSpLocks/>
            <a:stCxn id="155" idx="2"/>
          </p:cNvCxnSpPr>
          <p:nvPr/>
        </p:nvCxnSpPr>
        <p:spPr>
          <a:xfrm flipH="1">
            <a:off x="3966926" y="4379249"/>
            <a:ext cx="3404" cy="662755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Oval 167">
            <a:extLst>
              <a:ext uri="{FF2B5EF4-FFF2-40B4-BE49-F238E27FC236}">
                <a16:creationId xmlns:a16="http://schemas.microsoft.com/office/drawing/2014/main" id="{C7ED78F6-4B73-400D-8FD5-8A1A239B53C0}"/>
              </a:ext>
            </a:extLst>
          </p:cNvPr>
          <p:cNvSpPr/>
          <p:nvPr/>
        </p:nvSpPr>
        <p:spPr>
          <a:xfrm>
            <a:off x="2372640" y="2782981"/>
            <a:ext cx="97820" cy="9782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+mj-cs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8A66BC34-A67E-486E-B19F-DFF5E560D959}"/>
              </a:ext>
            </a:extLst>
          </p:cNvPr>
          <p:cNvSpPr/>
          <p:nvPr/>
        </p:nvSpPr>
        <p:spPr>
          <a:xfrm>
            <a:off x="3922505" y="5002756"/>
            <a:ext cx="97820" cy="978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+mj-cs"/>
            </a:endParaRP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9D590104-C4FF-43B1-BC76-20588D244257}"/>
              </a:ext>
            </a:extLst>
          </p:cNvPr>
          <p:cNvCxnSpPr>
            <a:cxnSpLocks/>
            <a:endCxn id="171" idx="4"/>
          </p:cNvCxnSpPr>
          <p:nvPr/>
        </p:nvCxnSpPr>
        <p:spPr>
          <a:xfrm flipV="1">
            <a:off x="4378437" y="2237758"/>
            <a:ext cx="0" cy="1202066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Oval 170">
            <a:extLst>
              <a:ext uri="{FF2B5EF4-FFF2-40B4-BE49-F238E27FC236}">
                <a16:creationId xmlns:a16="http://schemas.microsoft.com/office/drawing/2014/main" id="{82741581-0A05-4A3F-8FB2-26886F7AF901}"/>
              </a:ext>
            </a:extLst>
          </p:cNvPr>
          <p:cNvSpPr/>
          <p:nvPr/>
        </p:nvSpPr>
        <p:spPr>
          <a:xfrm rot="10800000">
            <a:off x="4329527" y="2237758"/>
            <a:ext cx="97820" cy="978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+mj-cs"/>
            </a:endParaRPr>
          </a:p>
        </p:txBody>
      </p: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7E61545C-4A7F-459F-8A16-453346CDDC54}"/>
              </a:ext>
            </a:extLst>
          </p:cNvPr>
          <p:cNvCxnSpPr>
            <a:cxnSpLocks/>
          </p:cNvCxnSpPr>
          <p:nvPr/>
        </p:nvCxnSpPr>
        <p:spPr>
          <a:xfrm flipV="1">
            <a:off x="5376727" y="2895394"/>
            <a:ext cx="334368" cy="220132"/>
          </a:xfrm>
          <a:prstGeom prst="line">
            <a:avLst/>
          </a:prstGeom>
          <a:ln w="12700">
            <a:solidFill>
              <a:srgbClr val="35C1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Oval 172">
            <a:extLst>
              <a:ext uri="{FF2B5EF4-FFF2-40B4-BE49-F238E27FC236}">
                <a16:creationId xmlns:a16="http://schemas.microsoft.com/office/drawing/2014/main" id="{1D7EC239-1F19-4126-85CA-3D1E5F22FE16}"/>
              </a:ext>
            </a:extLst>
          </p:cNvPr>
          <p:cNvSpPr/>
          <p:nvPr/>
        </p:nvSpPr>
        <p:spPr>
          <a:xfrm rot="10800000">
            <a:off x="5703283" y="2812311"/>
            <a:ext cx="97820" cy="97820"/>
          </a:xfrm>
          <a:prstGeom prst="ellipse">
            <a:avLst/>
          </a:prstGeom>
          <a:solidFill>
            <a:srgbClr val="35C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+mj-cs"/>
            </a:endParaRP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13EEA3CF-CE22-47EB-B258-0125C5D73BF9}"/>
              </a:ext>
            </a:extLst>
          </p:cNvPr>
          <p:cNvCxnSpPr>
            <a:cxnSpLocks/>
            <a:stCxn id="175" idx="3"/>
          </p:cNvCxnSpPr>
          <p:nvPr/>
        </p:nvCxnSpPr>
        <p:spPr>
          <a:xfrm flipV="1">
            <a:off x="5127710" y="3873616"/>
            <a:ext cx="349686" cy="240422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Oval 174">
            <a:extLst>
              <a:ext uri="{FF2B5EF4-FFF2-40B4-BE49-F238E27FC236}">
                <a16:creationId xmlns:a16="http://schemas.microsoft.com/office/drawing/2014/main" id="{B1503C00-DA03-4989-92E8-08183C65E329}"/>
              </a:ext>
            </a:extLst>
          </p:cNvPr>
          <p:cNvSpPr/>
          <p:nvPr/>
        </p:nvSpPr>
        <p:spPr>
          <a:xfrm rot="10800000">
            <a:off x="5044215" y="4099713"/>
            <a:ext cx="97820" cy="9782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>
              <a:cs typeface="+mj-cs"/>
            </a:endParaRPr>
          </a:p>
        </p:txBody>
      </p: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120D7766-91A6-46D2-AC99-9EC94DFA7038}"/>
              </a:ext>
            </a:extLst>
          </p:cNvPr>
          <p:cNvCxnSpPr>
            <a:cxnSpLocks/>
            <a:stCxn id="163" idx="3"/>
            <a:endCxn id="177" idx="0"/>
          </p:cNvCxnSpPr>
          <p:nvPr/>
        </p:nvCxnSpPr>
        <p:spPr>
          <a:xfrm flipH="1">
            <a:off x="6327605" y="4285903"/>
            <a:ext cx="2972" cy="1348027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Oval 176">
            <a:extLst>
              <a:ext uri="{FF2B5EF4-FFF2-40B4-BE49-F238E27FC236}">
                <a16:creationId xmlns:a16="http://schemas.microsoft.com/office/drawing/2014/main" id="{272A478A-E8D7-4F00-BB8E-C91A928DA190}"/>
              </a:ext>
            </a:extLst>
          </p:cNvPr>
          <p:cNvSpPr/>
          <p:nvPr/>
        </p:nvSpPr>
        <p:spPr>
          <a:xfrm>
            <a:off x="6278695" y="5633930"/>
            <a:ext cx="97820" cy="9782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+mj-cs"/>
            </a:endParaRP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0A8D65CF-6AC8-4230-835F-FCCC6B850138}"/>
              </a:ext>
            </a:extLst>
          </p:cNvPr>
          <p:cNvCxnSpPr>
            <a:cxnSpLocks/>
          </p:cNvCxnSpPr>
          <p:nvPr/>
        </p:nvCxnSpPr>
        <p:spPr>
          <a:xfrm flipH="1">
            <a:off x="7209635" y="3831436"/>
            <a:ext cx="3404" cy="662755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Oval 178">
            <a:extLst>
              <a:ext uri="{FF2B5EF4-FFF2-40B4-BE49-F238E27FC236}">
                <a16:creationId xmlns:a16="http://schemas.microsoft.com/office/drawing/2014/main" id="{F790ECEB-9308-4F62-BCDA-F113E0DE5077}"/>
              </a:ext>
            </a:extLst>
          </p:cNvPr>
          <p:cNvSpPr/>
          <p:nvPr/>
        </p:nvSpPr>
        <p:spPr>
          <a:xfrm>
            <a:off x="7171490" y="4454943"/>
            <a:ext cx="97820" cy="9782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+mj-cs"/>
            </a:endParaRPr>
          </a:p>
        </p:txBody>
      </p: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C6626966-011C-4FCA-9502-34576B219C10}"/>
              </a:ext>
            </a:extLst>
          </p:cNvPr>
          <p:cNvCxnSpPr>
            <a:cxnSpLocks/>
          </p:cNvCxnSpPr>
          <p:nvPr/>
        </p:nvCxnSpPr>
        <p:spPr>
          <a:xfrm flipH="1">
            <a:off x="7497949" y="2356721"/>
            <a:ext cx="3404" cy="662755"/>
          </a:xfrm>
          <a:prstGeom prst="line">
            <a:avLst/>
          </a:prstGeom>
          <a:ln w="12700">
            <a:solidFill>
              <a:srgbClr val="35C1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Oval 180">
            <a:extLst>
              <a:ext uri="{FF2B5EF4-FFF2-40B4-BE49-F238E27FC236}">
                <a16:creationId xmlns:a16="http://schemas.microsoft.com/office/drawing/2014/main" id="{9C0D8306-46EE-49D9-8348-07BF55FB9E45}"/>
              </a:ext>
            </a:extLst>
          </p:cNvPr>
          <p:cNvSpPr/>
          <p:nvPr/>
        </p:nvSpPr>
        <p:spPr>
          <a:xfrm rot="10800000">
            <a:off x="7452802" y="2260808"/>
            <a:ext cx="97820" cy="97820"/>
          </a:xfrm>
          <a:prstGeom prst="ellipse">
            <a:avLst/>
          </a:prstGeom>
          <a:solidFill>
            <a:srgbClr val="35C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+mj-cs"/>
            </a:endParaRP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E35AC6ED-8597-429F-A56F-AAEC091E64CF}"/>
              </a:ext>
            </a:extLst>
          </p:cNvPr>
          <p:cNvCxnSpPr>
            <a:cxnSpLocks/>
          </p:cNvCxnSpPr>
          <p:nvPr/>
        </p:nvCxnSpPr>
        <p:spPr>
          <a:xfrm flipH="1">
            <a:off x="8297307" y="3180321"/>
            <a:ext cx="526460" cy="341693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Oval 182">
            <a:extLst>
              <a:ext uri="{FF2B5EF4-FFF2-40B4-BE49-F238E27FC236}">
                <a16:creationId xmlns:a16="http://schemas.microsoft.com/office/drawing/2014/main" id="{F870A9C4-1A2E-4DFB-A709-76600F429D4E}"/>
              </a:ext>
            </a:extLst>
          </p:cNvPr>
          <p:cNvSpPr/>
          <p:nvPr/>
        </p:nvSpPr>
        <p:spPr>
          <a:xfrm rot="10800000">
            <a:off x="8807291" y="3106756"/>
            <a:ext cx="97820" cy="978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cs typeface="+mj-cs"/>
            </a:endParaRP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8ADB12AF-803A-4CA8-80FF-B62C48E5AD97}"/>
              </a:ext>
            </a:extLst>
          </p:cNvPr>
          <p:cNvCxnSpPr>
            <a:cxnSpLocks/>
          </p:cNvCxnSpPr>
          <p:nvPr/>
        </p:nvCxnSpPr>
        <p:spPr>
          <a:xfrm flipH="1" flipV="1">
            <a:off x="8915274" y="4287093"/>
            <a:ext cx="409535" cy="260312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Oval 184">
            <a:extLst>
              <a:ext uri="{FF2B5EF4-FFF2-40B4-BE49-F238E27FC236}">
                <a16:creationId xmlns:a16="http://schemas.microsoft.com/office/drawing/2014/main" id="{85E2730A-B9C1-4A6D-81E9-79495EE9F3A8}"/>
              </a:ext>
            </a:extLst>
          </p:cNvPr>
          <p:cNvSpPr/>
          <p:nvPr/>
        </p:nvSpPr>
        <p:spPr>
          <a:xfrm rot="10800000">
            <a:off x="9281183" y="4498747"/>
            <a:ext cx="97820" cy="9782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>
              <a:cs typeface="+mj-cs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29E28115-834E-427E-953E-8528DD7213CD}"/>
              </a:ext>
            </a:extLst>
          </p:cNvPr>
          <p:cNvSpPr txBox="1"/>
          <p:nvPr/>
        </p:nvSpPr>
        <p:spPr>
          <a:xfrm>
            <a:off x="8673221" y="2647822"/>
            <a:ext cx="2123347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a-I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RANSans(Small)" panose="02040503050201020203" pitchFamily="18" charset="-78"/>
                <a:ea typeface="Yekan Bakh" panose="01000504000000020004" pitchFamily="2" charset="-78"/>
              </a:rPr>
              <a:t>موافقت با انتقال کالا به انبارهای اختصاصی</a:t>
            </a:r>
          </a:p>
        </p:txBody>
      </p:sp>
    </p:spTree>
    <p:extLst>
      <p:ext uri="{BB962C8B-B14F-4D97-AF65-F5344CB8AC3E}">
        <p14:creationId xmlns:p14="http://schemas.microsoft.com/office/powerpoint/2010/main" val="348076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5CDA5B-3EA2-4883-ABA6-27FF2FC0BD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2654423" y="285750"/>
            <a:ext cx="9385176" cy="758825"/>
          </a:xfr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r>
              <a:rPr lang="fa-IR" altLang="en-US" sz="4000" dirty="0"/>
              <a:t>آمار تجمیعی فعالان اقتصادی برگزیده گمرکی به تفکیک رتبه و نوع فعالیت </a:t>
            </a: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D866A708-2823-4322-97F8-6BEB2EB16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270024"/>
              </p:ext>
            </p:extLst>
          </p:nvPr>
        </p:nvGraphicFramePr>
        <p:xfrm>
          <a:off x="2134112" y="1494720"/>
          <a:ext cx="8144140" cy="23814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55036">
                  <a:extLst>
                    <a:ext uri="{9D8B030D-6E8A-4147-A177-3AD203B41FA5}">
                      <a16:colId xmlns:a16="http://schemas.microsoft.com/office/drawing/2014/main" val="1462276680"/>
                    </a:ext>
                  </a:extLst>
                </a:gridCol>
                <a:gridCol w="1472276">
                  <a:extLst>
                    <a:ext uri="{9D8B030D-6E8A-4147-A177-3AD203B41FA5}">
                      <a16:colId xmlns:a16="http://schemas.microsoft.com/office/drawing/2014/main" val="3555114072"/>
                    </a:ext>
                  </a:extLst>
                </a:gridCol>
                <a:gridCol w="1472276">
                  <a:extLst>
                    <a:ext uri="{9D8B030D-6E8A-4147-A177-3AD203B41FA5}">
                      <a16:colId xmlns:a16="http://schemas.microsoft.com/office/drawing/2014/main" val="4038083530"/>
                    </a:ext>
                  </a:extLst>
                </a:gridCol>
                <a:gridCol w="1472276">
                  <a:extLst>
                    <a:ext uri="{9D8B030D-6E8A-4147-A177-3AD203B41FA5}">
                      <a16:colId xmlns:a16="http://schemas.microsoft.com/office/drawing/2014/main" val="178956785"/>
                    </a:ext>
                  </a:extLst>
                </a:gridCol>
                <a:gridCol w="1472276">
                  <a:extLst>
                    <a:ext uri="{9D8B030D-6E8A-4147-A177-3AD203B41FA5}">
                      <a16:colId xmlns:a16="http://schemas.microsoft.com/office/drawing/2014/main" val="625460328"/>
                    </a:ext>
                  </a:extLst>
                </a:gridCol>
              </a:tblGrid>
              <a:tr h="43740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نوع شرکت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رتبه 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رتبه 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رتبه 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>
                          <a:solidFill>
                            <a:srgbClr val="FFFFFF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مجموع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001177"/>
                  </a:ext>
                </a:extLst>
              </a:tr>
              <a:tr h="48600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تولیدی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322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153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152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627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508649"/>
                  </a:ext>
                </a:extLst>
              </a:tr>
              <a:tr h="48600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بازرگانی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70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43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135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649137"/>
                  </a:ext>
                </a:extLst>
              </a:tr>
              <a:tr h="48600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دانش بنیان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29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58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224326"/>
                  </a:ext>
                </a:extLst>
              </a:tr>
              <a:tr h="486004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2000" b="1" kern="1200">
                          <a:solidFill>
                            <a:srgbClr val="000000"/>
                          </a:solidFill>
                          <a:effectLst/>
                          <a:latin typeface="Corbel" panose="020B0503020204020204" pitchFamily="34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مجموع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421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185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214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fa-IR" sz="20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820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961390"/>
                  </a:ext>
                </a:extLst>
              </a:tr>
            </a:tbl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21B380B3-EAE5-4B12-AB0B-9AA4898CA2CF}"/>
              </a:ext>
            </a:extLst>
          </p:cNvPr>
          <p:cNvSpPr txBox="1"/>
          <p:nvPr/>
        </p:nvSpPr>
        <p:spPr>
          <a:xfrm>
            <a:off x="2447556" y="4060447"/>
            <a:ext cx="7296887" cy="891347"/>
          </a:xfrm>
          <a:prstGeom prst="roundRect">
            <a:avLst>
              <a:gd name="adj" fmla="val 8491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ED8802"/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820</a:t>
            </a: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IRANSans" panose="02040503050201020203" pitchFamily="18" charset="-78"/>
              <a:ea typeface="+mn-ea"/>
              <a:cs typeface="B Nazanin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شرکت فعال اقتصادی برگزیده گمرکی ‌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AEO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BB166C3-AF16-4720-8457-2FE9FC1D0818}"/>
              </a:ext>
            </a:extLst>
          </p:cNvPr>
          <p:cNvSpPr txBox="1"/>
          <p:nvPr/>
        </p:nvSpPr>
        <p:spPr>
          <a:xfrm>
            <a:off x="8663920" y="5114222"/>
            <a:ext cx="1080000" cy="891347"/>
          </a:xfrm>
          <a:prstGeom prst="roundRect">
            <a:avLst>
              <a:gd name="adj" fmla="val 8491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ED8802"/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627</a:t>
            </a: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تولیدی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987E611-6143-4661-907F-E9082E05797A}"/>
              </a:ext>
            </a:extLst>
          </p:cNvPr>
          <p:cNvSpPr txBox="1"/>
          <p:nvPr/>
        </p:nvSpPr>
        <p:spPr>
          <a:xfrm>
            <a:off x="7522680" y="5114222"/>
            <a:ext cx="1080000" cy="891347"/>
          </a:xfrm>
          <a:prstGeom prst="roundRect">
            <a:avLst>
              <a:gd name="adj" fmla="val 8491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ED8802"/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135</a:t>
            </a: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بازرگانی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B0FCA9-FA2F-48A2-8ABC-FB4F2BC37336}"/>
              </a:ext>
            </a:extLst>
          </p:cNvPr>
          <p:cNvSpPr txBox="1"/>
          <p:nvPr/>
        </p:nvSpPr>
        <p:spPr>
          <a:xfrm>
            <a:off x="6381440" y="5114221"/>
            <a:ext cx="1080000" cy="891347"/>
          </a:xfrm>
          <a:prstGeom prst="roundRect">
            <a:avLst>
              <a:gd name="adj" fmla="val 8491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ED8802"/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58</a:t>
            </a: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دانش بنیان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4ADC97-78CC-4DDC-BC96-63989D90BC1A}"/>
              </a:ext>
            </a:extLst>
          </p:cNvPr>
          <p:cNvSpPr txBox="1"/>
          <p:nvPr/>
        </p:nvSpPr>
        <p:spPr>
          <a:xfrm>
            <a:off x="4730559" y="5114221"/>
            <a:ext cx="1080000" cy="891347"/>
          </a:xfrm>
          <a:prstGeom prst="roundRect">
            <a:avLst>
              <a:gd name="adj" fmla="val 8491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ED8802"/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421</a:t>
            </a: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رتبه یک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558919C-EB7C-4384-9402-48EFC57E66D3}"/>
              </a:ext>
            </a:extLst>
          </p:cNvPr>
          <p:cNvSpPr txBox="1"/>
          <p:nvPr/>
        </p:nvSpPr>
        <p:spPr>
          <a:xfrm>
            <a:off x="3585262" y="5114221"/>
            <a:ext cx="1080000" cy="891347"/>
          </a:xfrm>
          <a:prstGeom prst="roundRect">
            <a:avLst>
              <a:gd name="adj" fmla="val 8491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ED8802"/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185</a:t>
            </a: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رتبه دو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117D547-9BAE-42E9-A9FF-EAFC111D8F41}"/>
              </a:ext>
            </a:extLst>
          </p:cNvPr>
          <p:cNvSpPr txBox="1"/>
          <p:nvPr/>
        </p:nvSpPr>
        <p:spPr>
          <a:xfrm>
            <a:off x="2447556" y="5114221"/>
            <a:ext cx="1080000" cy="891347"/>
          </a:xfrm>
          <a:prstGeom prst="roundRect">
            <a:avLst>
              <a:gd name="adj" fmla="val 8491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ED8802"/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214</a:t>
            </a: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IRANSans" panose="02040503050201020203" pitchFamily="18" charset="-78"/>
              <a:ea typeface="+mn-ea"/>
              <a:cs typeface="B Nazanin"/>
            </a:endParaRPr>
          </a:p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IRANSans" panose="02040503050201020203" pitchFamily="18" charset="-78"/>
                <a:ea typeface="+mn-ea"/>
                <a:cs typeface="B Nazanin"/>
              </a:rPr>
              <a:t>رتبه سه</a:t>
            </a:r>
          </a:p>
        </p:txBody>
      </p:sp>
    </p:spTree>
    <p:extLst>
      <p:ext uri="{BB962C8B-B14F-4D97-AF65-F5344CB8AC3E}">
        <p14:creationId xmlns:p14="http://schemas.microsoft.com/office/powerpoint/2010/main" val="405810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5CDA5B-3EA2-4883-ABA6-27FF2FC0BD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1677880" y="285750"/>
            <a:ext cx="10361719" cy="758825"/>
          </a:xfr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r>
              <a:rPr lang="fa-IR" altLang="en-US" sz="4000" dirty="0"/>
              <a:t>آمار فعالان اقتصادی برگزیده گمرکی به تفکیک رتبه و نوع فعالیت در 7 ماهه اول 1404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7E4980C-CA9D-4DB2-A5B3-77A65B668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272341"/>
              </p:ext>
            </p:extLst>
          </p:nvPr>
        </p:nvGraphicFramePr>
        <p:xfrm>
          <a:off x="2607914" y="1652480"/>
          <a:ext cx="7392114" cy="355303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46806">
                  <a:extLst>
                    <a:ext uri="{9D8B030D-6E8A-4147-A177-3AD203B41FA5}">
                      <a16:colId xmlns:a16="http://schemas.microsoft.com/office/drawing/2014/main" val="1462276680"/>
                    </a:ext>
                  </a:extLst>
                </a:gridCol>
                <a:gridCol w="1336327">
                  <a:extLst>
                    <a:ext uri="{9D8B030D-6E8A-4147-A177-3AD203B41FA5}">
                      <a16:colId xmlns:a16="http://schemas.microsoft.com/office/drawing/2014/main" val="3555114072"/>
                    </a:ext>
                  </a:extLst>
                </a:gridCol>
                <a:gridCol w="1336327">
                  <a:extLst>
                    <a:ext uri="{9D8B030D-6E8A-4147-A177-3AD203B41FA5}">
                      <a16:colId xmlns:a16="http://schemas.microsoft.com/office/drawing/2014/main" val="4038083530"/>
                    </a:ext>
                  </a:extLst>
                </a:gridCol>
                <a:gridCol w="1336327">
                  <a:extLst>
                    <a:ext uri="{9D8B030D-6E8A-4147-A177-3AD203B41FA5}">
                      <a16:colId xmlns:a16="http://schemas.microsoft.com/office/drawing/2014/main" val="178956785"/>
                    </a:ext>
                  </a:extLst>
                </a:gridCol>
                <a:gridCol w="1336327">
                  <a:extLst>
                    <a:ext uri="{9D8B030D-6E8A-4147-A177-3AD203B41FA5}">
                      <a16:colId xmlns:a16="http://schemas.microsoft.com/office/drawing/2014/main" val="625460328"/>
                    </a:ext>
                  </a:extLst>
                </a:gridCol>
              </a:tblGrid>
              <a:tr h="54785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نوع شرکت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رتبه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رتبه 2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رتبه 3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مجموع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001177"/>
                  </a:ext>
                </a:extLst>
              </a:tr>
              <a:tr h="75155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تولیدی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14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25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30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69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508649"/>
                  </a:ext>
                </a:extLst>
              </a:tr>
              <a:tr h="75155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بازرگانی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-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6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13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19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649137"/>
                  </a:ext>
                </a:extLst>
              </a:tr>
              <a:tr h="75155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دانش بنیان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7</a:t>
                      </a:r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224326"/>
                  </a:ext>
                </a:extLst>
              </a:tr>
              <a:tr h="750513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مجموع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33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46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95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961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7519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5CDA5B-3EA2-4883-ABA6-27FF2FC0BD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4906296" y="285750"/>
            <a:ext cx="7133303" cy="758825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r>
              <a:rPr lang="fa-IR" dirty="0"/>
              <a:t>تدوین و بازنگری در شیوه نامه های گمرکی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0A25A0-880E-4DA5-8574-907D23A321A5}"/>
              </a:ext>
            </a:extLst>
          </p:cNvPr>
          <p:cNvSpPr/>
          <p:nvPr/>
        </p:nvSpPr>
        <p:spPr>
          <a:xfrm>
            <a:off x="4363935" y="1288133"/>
            <a:ext cx="3428287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400" b="1" dirty="0">
                <a:solidFill>
                  <a:schemeClr val="accent3"/>
                </a:solidFill>
                <a:cs typeface="+mj-cs"/>
              </a:rPr>
              <a:t>هدف از تدوین </a:t>
            </a:r>
            <a:r>
              <a:rPr lang="fa-IR" sz="2400" b="1" dirty="0" err="1">
                <a:solidFill>
                  <a:schemeClr val="accent3"/>
                </a:solidFill>
                <a:cs typeface="+mj-cs"/>
              </a:rPr>
              <a:t>دستورالعمل‌ها</a:t>
            </a:r>
            <a:r>
              <a:rPr lang="fa-IR" sz="2400" b="1" dirty="0">
                <a:solidFill>
                  <a:schemeClr val="accent3"/>
                </a:solidFill>
                <a:cs typeface="+mj-cs"/>
              </a:rPr>
              <a:t>:</a:t>
            </a:r>
          </a:p>
          <a:p>
            <a:pPr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b="1" dirty="0">
              <a:cs typeface="+mj-cs"/>
            </a:endParaRPr>
          </a:p>
        </p:txBody>
      </p:sp>
      <p:grpSp>
        <p:nvGrpSpPr>
          <p:cNvPr id="17" name="Graphic 3">
            <a:extLst>
              <a:ext uri="{FF2B5EF4-FFF2-40B4-BE49-F238E27FC236}">
                <a16:creationId xmlns:a16="http://schemas.microsoft.com/office/drawing/2014/main" id="{B29263FA-FCC0-7D5B-8F98-222E516AA2F5}"/>
              </a:ext>
            </a:extLst>
          </p:cNvPr>
          <p:cNvGrpSpPr>
            <a:grpSpLocks noChangeAspect="1"/>
          </p:cNvGrpSpPr>
          <p:nvPr/>
        </p:nvGrpSpPr>
        <p:grpSpPr>
          <a:xfrm>
            <a:off x="4278083" y="1796072"/>
            <a:ext cx="3599985" cy="3600000"/>
            <a:chOff x="5320281" y="3856351"/>
            <a:chExt cx="1506367" cy="1506373"/>
          </a:xfrm>
        </p:grpSpPr>
        <p:grpSp>
          <p:nvGrpSpPr>
            <p:cNvPr id="70" name="Graphic 3">
              <a:extLst>
                <a:ext uri="{FF2B5EF4-FFF2-40B4-BE49-F238E27FC236}">
                  <a16:creationId xmlns:a16="http://schemas.microsoft.com/office/drawing/2014/main" id="{12136794-81A9-7836-BD45-9DAAA7BD4D71}"/>
                </a:ext>
              </a:extLst>
            </p:cNvPr>
            <p:cNvGrpSpPr/>
            <p:nvPr/>
          </p:nvGrpSpPr>
          <p:grpSpPr>
            <a:xfrm>
              <a:off x="5320281" y="3856351"/>
              <a:ext cx="1506367" cy="1506373"/>
              <a:chOff x="5320281" y="3856351"/>
              <a:chExt cx="1506367" cy="1506373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12ED9FFA-F4D2-23A1-749F-3598BE65A1D4}"/>
                  </a:ext>
                </a:extLst>
              </p:cNvPr>
              <p:cNvSpPr/>
              <p:nvPr/>
            </p:nvSpPr>
            <p:spPr>
              <a:xfrm>
                <a:off x="5356205" y="3892275"/>
                <a:ext cx="1434522" cy="1434522"/>
              </a:xfrm>
              <a:custGeom>
                <a:avLst/>
                <a:gdLst>
                  <a:gd name="connsiteX0" fmla="*/ 1434522 w 1434522"/>
                  <a:gd name="connsiteY0" fmla="*/ 717261 h 1434522"/>
                  <a:gd name="connsiteX1" fmla="*/ 717261 w 1434522"/>
                  <a:gd name="connsiteY1" fmla="*/ 1434522 h 1434522"/>
                  <a:gd name="connsiteX2" fmla="*/ 0 w 1434522"/>
                  <a:gd name="connsiteY2" fmla="*/ 717261 h 1434522"/>
                  <a:gd name="connsiteX3" fmla="*/ 717261 w 1434522"/>
                  <a:gd name="connsiteY3" fmla="*/ 0 h 1434522"/>
                  <a:gd name="connsiteX4" fmla="*/ 1434522 w 1434522"/>
                  <a:gd name="connsiteY4" fmla="*/ 717261 h 1434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522" h="1434522">
                    <a:moveTo>
                      <a:pt x="1434522" y="717261"/>
                    </a:moveTo>
                    <a:cubicBezTo>
                      <a:pt x="1434522" y="1113393"/>
                      <a:pt x="1113393" y="1434522"/>
                      <a:pt x="717261" y="1434522"/>
                    </a:cubicBezTo>
                    <a:cubicBezTo>
                      <a:pt x="321129" y="1434522"/>
                      <a:pt x="0" y="1113394"/>
                      <a:pt x="0" y="717261"/>
                    </a:cubicBezTo>
                    <a:cubicBezTo>
                      <a:pt x="0" y="321129"/>
                      <a:pt x="321129" y="0"/>
                      <a:pt x="717261" y="0"/>
                    </a:cubicBezTo>
                    <a:cubicBezTo>
                      <a:pt x="1113393" y="0"/>
                      <a:pt x="1434522" y="321129"/>
                      <a:pt x="1434522" y="71726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C2984918-01EC-B221-FA85-1FD78AA14A0C}"/>
                  </a:ext>
                </a:extLst>
              </p:cNvPr>
              <p:cNvSpPr/>
              <p:nvPr/>
            </p:nvSpPr>
            <p:spPr>
              <a:xfrm>
                <a:off x="5320281" y="3856351"/>
                <a:ext cx="1506367" cy="1506373"/>
              </a:xfrm>
              <a:custGeom>
                <a:avLst/>
                <a:gdLst>
                  <a:gd name="connsiteX0" fmla="*/ 753184 w 1506367"/>
                  <a:gd name="connsiteY0" fmla="*/ 1506373 h 1506373"/>
                  <a:gd name="connsiteX1" fmla="*/ 0 w 1506367"/>
                  <a:gd name="connsiteY1" fmla="*/ 753184 h 1506373"/>
                  <a:gd name="connsiteX2" fmla="*/ 753184 w 1506367"/>
                  <a:gd name="connsiteY2" fmla="*/ 0 h 1506373"/>
                  <a:gd name="connsiteX3" fmla="*/ 1506368 w 1506367"/>
                  <a:gd name="connsiteY3" fmla="*/ 753184 h 1506373"/>
                  <a:gd name="connsiteX4" fmla="*/ 753184 w 1506367"/>
                  <a:gd name="connsiteY4" fmla="*/ 1506373 h 1506373"/>
                  <a:gd name="connsiteX5" fmla="*/ 753184 w 1506367"/>
                  <a:gd name="connsiteY5" fmla="*/ 35928 h 1506373"/>
                  <a:gd name="connsiteX6" fmla="*/ 35928 w 1506367"/>
                  <a:gd name="connsiteY6" fmla="*/ 753184 h 1506373"/>
                  <a:gd name="connsiteX7" fmla="*/ 753184 w 1506367"/>
                  <a:gd name="connsiteY7" fmla="*/ 1470444 h 1506373"/>
                  <a:gd name="connsiteX8" fmla="*/ 1470439 w 1506367"/>
                  <a:gd name="connsiteY8" fmla="*/ 753184 h 1506373"/>
                  <a:gd name="connsiteX9" fmla="*/ 753184 w 1506367"/>
                  <a:gd name="connsiteY9" fmla="*/ 35928 h 1506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06367" h="1506373">
                    <a:moveTo>
                      <a:pt x="753184" y="1506373"/>
                    </a:moveTo>
                    <a:cubicBezTo>
                      <a:pt x="337879" y="1506373"/>
                      <a:pt x="0" y="1168494"/>
                      <a:pt x="0" y="753184"/>
                    </a:cubicBezTo>
                    <a:cubicBezTo>
                      <a:pt x="0" y="337875"/>
                      <a:pt x="337879" y="0"/>
                      <a:pt x="753184" y="0"/>
                    </a:cubicBezTo>
                    <a:cubicBezTo>
                      <a:pt x="1168489" y="0"/>
                      <a:pt x="1506368" y="337875"/>
                      <a:pt x="1506368" y="753184"/>
                    </a:cubicBezTo>
                    <a:cubicBezTo>
                      <a:pt x="1506368" y="1168494"/>
                      <a:pt x="1168489" y="1506373"/>
                      <a:pt x="753184" y="1506373"/>
                    </a:cubicBezTo>
                    <a:close/>
                    <a:moveTo>
                      <a:pt x="753184" y="35928"/>
                    </a:moveTo>
                    <a:cubicBezTo>
                      <a:pt x="357686" y="35928"/>
                      <a:pt x="35928" y="357681"/>
                      <a:pt x="35928" y="753184"/>
                    </a:cubicBezTo>
                    <a:cubicBezTo>
                      <a:pt x="35928" y="1148688"/>
                      <a:pt x="357686" y="1470444"/>
                      <a:pt x="753184" y="1470444"/>
                    </a:cubicBezTo>
                    <a:cubicBezTo>
                      <a:pt x="1148683" y="1470444"/>
                      <a:pt x="1470439" y="1148688"/>
                      <a:pt x="1470439" y="753184"/>
                    </a:cubicBezTo>
                    <a:cubicBezTo>
                      <a:pt x="1470439" y="357681"/>
                      <a:pt x="1148683" y="35928"/>
                      <a:pt x="753184" y="359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</p:grpSp>
        <p:grpSp>
          <p:nvGrpSpPr>
            <p:cNvPr id="71" name="Graphic 3">
              <a:extLst>
                <a:ext uri="{FF2B5EF4-FFF2-40B4-BE49-F238E27FC236}">
                  <a16:creationId xmlns:a16="http://schemas.microsoft.com/office/drawing/2014/main" id="{1D85CF22-347C-C2ED-B90E-2D7BED7C6378}"/>
                </a:ext>
              </a:extLst>
            </p:cNvPr>
            <p:cNvGrpSpPr/>
            <p:nvPr/>
          </p:nvGrpSpPr>
          <p:grpSpPr>
            <a:xfrm>
              <a:off x="5600265" y="4136345"/>
              <a:ext cx="946396" cy="946402"/>
              <a:chOff x="5600265" y="4136345"/>
              <a:chExt cx="946396" cy="946402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B6CC019-7AF3-98E3-7225-4D83EABC30BE}"/>
                  </a:ext>
                </a:extLst>
              </p:cNvPr>
              <p:cNvSpPr/>
              <p:nvPr/>
            </p:nvSpPr>
            <p:spPr>
              <a:xfrm>
                <a:off x="5636190" y="4172259"/>
                <a:ext cx="874553" cy="874553"/>
              </a:xfrm>
              <a:custGeom>
                <a:avLst/>
                <a:gdLst>
                  <a:gd name="connsiteX0" fmla="*/ 874554 w 874553"/>
                  <a:gd name="connsiteY0" fmla="*/ 437277 h 874553"/>
                  <a:gd name="connsiteX1" fmla="*/ 437277 w 874553"/>
                  <a:gd name="connsiteY1" fmla="*/ 874554 h 874553"/>
                  <a:gd name="connsiteX2" fmla="*/ 0 w 874553"/>
                  <a:gd name="connsiteY2" fmla="*/ 437277 h 874553"/>
                  <a:gd name="connsiteX3" fmla="*/ 437277 w 874553"/>
                  <a:gd name="connsiteY3" fmla="*/ 0 h 874553"/>
                  <a:gd name="connsiteX4" fmla="*/ 874554 w 874553"/>
                  <a:gd name="connsiteY4" fmla="*/ 437277 h 874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4553" h="874553">
                    <a:moveTo>
                      <a:pt x="874554" y="437277"/>
                    </a:moveTo>
                    <a:cubicBezTo>
                      <a:pt x="874554" y="678778"/>
                      <a:pt x="678778" y="874554"/>
                      <a:pt x="437277" y="874554"/>
                    </a:cubicBezTo>
                    <a:cubicBezTo>
                      <a:pt x="195776" y="874554"/>
                      <a:pt x="0" y="678778"/>
                      <a:pt x="0" y="437277"/>
                    </a:cubicBezTo>
                    <a:cubicBezTo>
                      <a:pt x="0" y="195776"/>
                      <a:pt x="195775" y="0"/>
                      <a:pt x="437277" y="0"/>
                    </a:cubicBezTo>
                    <a:cubicBezTo>
                      <a:pt x="678778" y="0"/>
                      <a:pt x="874554" y="195776"/>
                      <a:pt x="874554" y="43727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EE62342A-220A-47E4-DCD6-DBE52D39CB7E}"/>
                  </a:ext>
                </a:extLst>
              </p:cNvPr>
              <p:cNvSpPr/>
              <p:nvPr/>
            </p:nvSpPr>
            <p:spPr>
              <a:xfrm>
                <a:off x="5600265" y="4136345"/>
                <a:ext cx="946396" cy="946402"/>
              </a:xfrm>
              <a:custGeom>
                <a:avLst/>
                <a:gdLst>
                  <a:gd name="connsiteX0" fmla="*/ 473200 w 946396"/>
                  <a:gd name="connsiteY0" fmla="*/ 946403 h 946402"/>
                  <a:gd name="connsiteX1" fmla="*/ 0 w 946396"/>
                  <a:gd name="connsiteY1" fmla="*/ 473191 h 946402"/>
                  <a:gd name="connsiteX2" fmla="*/ 473200 w 946396"/>
                  <a:gd name="connsiteY2" fmla="*/ 0 h 946402"/>
                  <a:gd name="connsiteX3" fmla="*/ 946396 w 946396"/>
                  <a:gd name="connsiteY3" fmla="*/ 473191 h 946402"/>
                  <a:gd name="connsiteX4" fmla="*/ 473200 w 946396"/>
                  <a:gd name="connsiteY4" fmla="*/ 946403 h 946402"/>
                  <a:gd name="connsiteX5" fmla="*/ 473200 w 946396"/>
                  <a:gd name="connsiteY5" fmla="*/ 71847 h 946402"/>
                  <a:gd name="connsiteX6" fmla="*/ 71849 w 946396"/>
                  <a:gd name="connsiteY6" fmla="*/ 473191 h 946402"/>
                  <a:gd name="connsiteX7" fmla="*/ 473200 w 946396"/>
                  <a:gd name="connsiteY7" fmla="*/ 874556 h 946402"/>
                  <a:gd name="connsiteX8" fmla="*/ 874550 w 946396"/>
                  <a:gd name="connsiteY8" fmla="*/ 473191 h 946402"/>
                  <a:gd name="connsiteX9" fmla="*/ 473200 w 946396"/>
                  <a:gd name="connsiteY9" fmla="*/ 71847 h 946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46396" h="946402">
                    <a:moveTo>
                      <a:pt x="473200" y="946403"/>
                    </a:moveTo>
                    <a:cubicBezTo>
                      <a:pt x="212277" y="946403"/>
                      <a:pt x="0" y="734119"/>
                      <a:pt x="0" y="473191"/>
                    </a:cubicBezTo>
                    <a:cubicBezTo>
                      <a:pt x="0" y="212273"/>
                      <a:pt x="212277" y="0"/>
                      <a:pt x="473200" y="0"/>
                    </a:cubicBezTo>
                    <a:cubicBezTo>
                      <a:pt x="734124" y="0"/>
                      <a:pt x="946396" y="212273"/>
                      <a:pt x="946396" y="473191"/>
                    </a:cubicBezTo>
                    <a:cubicBezTo>
                      <a:pt x="946396" y="734119"/>
                      <a:pt x="734124" y="946403"/>
                      <a:pt x="473200" y="946403"/>
                    </a:cubicBezTo>
                    <a:close/>
                    <a:moveTo>
                      <a:pt x="473200" y="71847"/>
                    </a:moveTo>
                    <a:cubicBezTo>
                      <a:pt x="251895" y="71847"/>
                      <a:pt x="71849" y="251885"/>
                      <a:pt x="71849" y="473191"/>
                    </a:cubicBezTo>
                    <a:cubicBezTo>
                      <a:pt x="71849" y="694496"/>
                      <a:pt x="251895" y="874556"/>
                      <a:pt x="473200" y="874556"/>
                    </a:cubicBezTo>
                    <a:cubicBezTo>
                      <a:pt x="694511" y="874556"/>
                      <a:pt x="874550" y="694496"/>
                      <a:pt x="874550" y="473191"/>
                    </a:cubicBezTo>
                    <a:cubicBezTo>
                      <a:pt x="874550" y="251885"/>
                      <a:pt x="694511" y="71847"/>
                      <a:pt x="473200" y="718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</p:grpSp>
        <p:grpSp>
          <p:nvGrpSpPr>
            <p:cNvPr id="72" name="Graphic 3">
              <a:extLst>
                <a:ext uri="{FF2B5EF4-FFF2-40B4-BE49-F238E27FC236}">
                  <a16:creationId xmlns:a16="http://schemas.microsoft.com/office/drawing/2014/main" id="{883DAD75-9EFA-2ACA-775B-4C217820EFCA}"/>
                </a:ext>
              </a:extLst>
            </p:cNvPr>
            <p:cNvGrpSpPr/>
            <p:nvPr/>
          </p:nvGrpSpPr>
          <p:grpSpPr>
            <a:xfrm>
              <a:off x="5868128" y="4404203"/>
              <a:ext cx="410674" cy="410675"/>
              <a:chOff x="5868128" y="4404203"/>
              <a:chExt cx="410674" cy="410675"/>
            </a:xfrm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693B8514-0A97-C661-136C-E81F925DFD0F}"/>
                  </a:ext>
                </a:extLst>
              </p:cNvPr>
              <p:cNvSpPr/>
              <p:nvPr/>
            </p:nvSpPr>
            <p:spPr>
              <a:xfrm>
                <a:off x="5868128" y="4404203"/>
                <a:ext cx="410674" cy="410675"/>
              </a:xfrm>
              <a:custGeom>
                <a:avLst/>
                <a:gdLst>
                  <a:gd name="connsiteX0" fmla="*/ 205337 w 410674"/>
                  <a:gd name="connsiteY0" fmla="*/ 410676 h 410675"/>
                  <a:gd name="connsiteX1" fmla="*/ 0 w 410674"/>
                  <a:gd name="connsiteY1" fmla="*/ 205333 h 410675"/>
                  <a:gd name="connsiteX2" fmla="*/ 205337 w 410674"/>
                  <a:gd name="connsiteY2" fmla="*/ 0 h 410675"/>
                  <a:gd name="connsiteX3" fmla="*/ 410675 w 410674"/>
                  <a:gd name="connsiteY3" fmla="*/ 205333 h 410675"/>
                  <a:gd name="connsiteX4" fmla="*/ 205337 w 410674"/>
                  <a:gd name="connsiteY4" fmla="*/ 410676 h 410675"/>
                  <a:gd name="connsiteX5" fmla="*/ 205337 w 410674"/>
                  <a:gd name="connsiteY5" fmla="*/ 71847 h 410675"/>
                  <a:gd name="connsiteX6" fmla="*/ 71849 w 410674"/>
                  <a:gd name="connsiteY6" fmla="*/ 205333 h 410675"/>
                  <a:gd name="connsiteX7" fmla="*/ 205337 w 410674"/>
                  <a:gd name="connsiteY7" fmla="*/ 338829 h 410675"/>
                  <a:gd name="connsiteX8" fmla="*/ 338828 w 410674"/>
                  <a:gd name="connsiteY8" fmla="*/ 205333 h 410675"/>
                  <a:gd name="connsiteX9" fmla="*/ 205337 w 410674"/>
                  <a:gd name="connsiteY9" fmla="*/ 71847 h 410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0674" h="410675">
                    <a:moveTo>
                      <a:pt x="205337" y="410676"/>
                    </a:moveTo>
                    <a:cubicBezTo>
                      <a:pt x="92114" y="410676"/>
                      <a:pt x="0" y="318564"/>
                      <a:pt x="0" y="205333"/>
                    </a:cubicBezTo>
                    <a:cubicBezTo>
                      <a:pt x="0" y="92112"/>
                      <a:pt x="92114" y="0"/>
                      <a:pt x="205337" y="0"/>
                    </a:cubicBezTo>
                    <a:cubicBezTo>
                      <a:pt x="318561" y="0"/>
                      <a:pt x="410675" y="92112"/>
                      <a:pt x="410675" y="205333"/>
                    </a:cubicBezTo>
                    <a:cubicBezTo>
                      <a:pt x="410675" y="318564"/>
                      <a:pt x="318561" y="410676"/>
                      <a:pt x="205337" y="410676"/>
                    </a:cubicBezTo>
                    <a:close/>
                    <a:moveTo>
                      <a:pt x="205337" y="71847"/>
                    </a:moveTo>
                    <a:cubicBezTo>
                      <a:pt x="131731" y="71847"/>
                      <a:pt x="71849" y="131724"/>
                      <a:pt x="71849" y="205333"/>
                    </a:cubicBezTo>
                    <a:cubicBezTo>
                      <a:pt x="71849" y="278941"/>
                      <a:pt x="131732" y="338829"/>
                      <a:pt x="205337" y="338829"/>
                    </a:cubicBezTo>
                    <a:cubicBezTo>
                      <a:pt x="278943" y="338829"/>
                      <a:pt x="338828" y="278941"/>
                      <a:pt x="338828" y="205333"/>
                    </a:cubicBezTo>
                    <a:cubicBezTo>
                      <a:pt x="338828" y="131724"/>
                      <a:pt x="278943" y="71847"/>
                      <a:pt x="205337" y="718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3E3CF9CF-B1D7-7470-7683-9FC3F2FB2161}"/>
                  </a:ext>
                </a:extLst>
              </p:cNvPr>
              <p:cNvSpPr/>
              <p:nvPr/>
            </p:nvSpPr>
            <p:spPr>
              <a:xfrm rot="18900000">
                <a:off x="5904034" y="4440123"/>
                <a:ext cx="338823" cy="338823"/>
              </a:xfrm>
              <a:custGeom>
                <a:avLst/>
                <a:gdLst>
                  <a:gd name="connsiteX0" fmla="*/ 338824 w 338823"/>
                  <a:gd name="connsiteY0" fmla="*/ 169412 h 338823"/>
                  <a:gd name="connsiteX1" fmla="*/ 169412 w 338823"/>
                  <a:gd name="connsiteY1" fmla="*/ 338824 h 338823"/>
                  <a:gd name="connsiteX2" fmla="*/ 0 w 338823"/>
                  <a:gd name="connsiteY2" fmla="*/ 169412 h 338823"/>
                  <a:gd name="connsiteX3" fmla="*/ 169412 w 338823"/>
                  <a:gd name="connsiteY3" fmla="*/ 0 h 338823"/>
                  <a:gd name="connsiteX4" fmla="*/ 338824 w 338823"/>
                  <a:gd name="connsiteY4" fmla="*/ 169412 h 338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823" h="338823">
                    <a:moveTo>
                      <a:pt x="338824" y="169412"/>
                    </a:moveTo>
                    <a:cubicBezTo>
                      <a:pt x="338824" y="262976"/>
                      <a:pt x="262976" y="338824"/>
                      <a:pt x="169412" y="338824"/>
                    </a:cubicBezTo>
                    <a:cubicBezTo>
                      <a:pt x="75848" y="338824"/>
                      <a:pt x="0" y="262975"/>
                      <a:pt x="0" y="169412"/>
                    </a:cubicBezTo>
                    <a:cubicBezTo>
                      <a:pt x="0" y="75848"/>
                      <a:pt x="75848" y="0"/>
                      <a:pt x="169412" y="0"/>
                    </a:cubicBezTo>
                    <a:cubicBezTo>
                      <a:pt x="262976" y="0"/>
                      <a:pt x="338824" y="75848"/>
                      <a:pt x="338824" y="1694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</p:grpSp>
      </p:grpSp>
      <p:grpSp>
        <p:nvGrpSpPr>
          <p:cNvPr id="22" name="Graphic 3">
            <a:extLst>
              <a:ext uri="{FF2B5EF4-FFF2-40B4-BE49-F238E27FC236}">
                <a16:creationId xmlns:a16="http://schemas.microsoft.com/office/drawing/2014/main" id="{8E79000B-584E-8995-8BFD-8CF8984E2343}"/>
              </a:ext>
            </a:extLst>
          </p:cNvPr>
          <p:cNvGrpSpPr/>
          <p:nvPr/>
        </p:nvGrpSpPr>
        <p:grpSpPr>
          <a:xfrm rot="21015675" flipH="1">
            <a:off x="4385709" y="2132591"/>
            <a:ext cx="1545365" cy="1541491"/>
            <a:chOff x="6069978" y="3719285"/>
            <a:chExt cx="913752" cy="91375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009053-D56F-3D61-25F1-10D652FF0B8F}"/>
                </a:ext>
              </a:extLst>
            </p:cNvPr>
            <p:cNvSpPr/>
            <p:nvPr/>
          </p:nvSpPr>
          <p:spPr>
            <a:xfrm>
              <a:off x="6199661" y="3809803"/>
              <a:ext cx="693549" cy="693548"/>
            </a:xfrm>
            <a:custGeom>
              <a:avLst/>
              <a:gdLst>
                <a:gd name="connsiteX0" fmla="*/ 675708 w 693549"/>
                <a:gd name="connsiteY0" fmla="*/ 0 h 693548"/>
                <a:gd name="connsiteX1" fmla="*/ 693549 w 693549"/>
                <a:gd name="connsiteY1" fmla="*/ 17844 h 693548"/>
                <a:gd name="connsiteX2" fmla="*/ 17845 w 693549"/>
                <a:gd name="connsiteY2" fmla="*/ 693548 h 693548"/>
                <a:gd name="connsiteX3" fmla="*/ 0 w 693549"/>
                <a:gd name="connsiteY3" fmla="*/ 675707 h 6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3549" h="693548">
                  <a:moveTo>
                    <a:pt x="675708" y="0"/>
                  </a:moveTo>
                  <a:lnTo>
                    <a:pt x="693549" y="17844"/>
                  </a:lnTo>
                  <a:lnTo>
                    <a:pt x="17845" y="693548"/>
                  </a:lnTo>
                  <a:lnTo>
                    <a:pt x="0" y="675707"/>
                  </a:lnTo>
                  <a:close/>
                </a:path>
              </a:pathLst>
            </a:custGeom>
            <a:solidFill>
              <a:schemeClr val="tx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4F4DDBB-9315-2729-5137-95B986A37F48}"/>
                </a:ext>
              </a:extLst>
            </p:cNvPr>
            <p:cNvSpPr/>
            <p:nvPr/>
          </p:nvSpPr>
          <p:spPr>
            <a:xfrm>
              <a:off x="6069978" y="4441042"/>
              <a:ext cx="191994" cy="191993"/>
            </a:xfrm>
            <a:custGeom>
              <a:avLst/>
              <a:gdLst>
                <a:gd name="connsiteX0" fmla="*/ 142321 w 191994"/>
                <a:gd name="connsiteY0" fmla="*/ 1417 h 191993"/>
                <a:gd name="connsiteX1" fmla="*/ 190578 w 191994"/>
                <a:gd name="connsiteY1" fmla="*/ 49678 h 191993"/>
                <a:gd name="connsiteX2" fmla="*/ 11583 w 191994"/>
                <a:gd name="connsiteY2" fmla="*/ 190392 h 191993"/>
                <a:gd name="connsiteX3" fmla="*/ 1600 w 191994"/>
                <a:gd name="connsiteY3" fmla="*/ 180409 h 191993"/>
                <a:gd name="connsiteX4" fmla="*/ 142321 w 191994"/>
                <a:gd name="connsiteY4" fmla="*/ 1417 h 191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94" h="191993">
                  <a:moveTo>
                    <a:pt x="142321" y="1417"/>
                  </a:moveTo>
                  <a:cubicBezTo>
                    <a:pt x="152556" y="-8822"/>
                    <a:pt x="200817" y="39438"/>
                    <a:pt x="190578" y="49678"/>
                  </a:cubicBezTo>
                  <a:lnTo>
                    <a:pt x="11583" y="190392"/>
                  </a:lnTo>
                  <a:cubicBezTo>
                    <a:pt x="4970" y="195592"/>
                    <a:pt x="-3598" y="187029"/>
                    <a:pt x="1600" y="180409"/>
                  </a:cubicBezTo>
                  <a:lnTo>
                    <a:pt x="142321" y="1417"/>
                  </a:lnTo>
                  <a:close/>
                </a:path>
              </a:pathLst>
            </a:custGeom>
            <a:solidFill>
              <a:schemeClr val="tx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4CB7FB-B93E-000E-8C8E-FACD68162ED1}"/>
                </a:ext>
              </a:extLst>
            </p:cNvPr>
            <p:cNvSpPr/>
            <p:nvPr/>
          </p:nvSpPr>
          <p:spPr>
            <a:xfrm>
              <a:off x="6703434" y="3828032"/>
              <a:ext cx="280296" cy="190338"/>
            </a:xfrm>
            <a:custGeom>
              <a:avLst/>
              <a:gdLst>
                <a:gd name="connsiteX0" fmla="*/ 189392 w 280296"/>
                <a:gd name="connsiteY0" fmla="*/ 0 h 190338"/>
                <a:gd name="connsiteX1" fmla="*/ 280297 w 280296"/>
                <a:gd name="connsiteY1" fmla="*/ 9035 h 190338"/>
                <a:gd name="connsiteX2" fmla="*/ 155502 w 280296"/>
                <a:gd name="connsiteY2" fmla="*/ 133827 h 190338"/>
                <a:gd name="connsiteX3" fmla="*/ 0 w 280296"/>
                <a:gd name="connsiteY3" fmla="*/ 189391 h 190338"/>
                <a:gd name="connsiteX4" fmla="*/ 0 w 280296"/>
                <a:gd name="connsiteY4" fmla="*/ 189391 h 190338"/>
                <a:gd name="connsiteX5" fmla="*/ 189392 w 280296"/>
                <a:gd name="connsiteY5" fmla="*/ 0 h 19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296" h="190338">
                  <a:moveTo>
                    <a:pt x="189392" y="0"/>
                  </a:moveTo>
                  <a:lnTo>
                    <a:pt x="280297" y="9035"/>
                  </a:lnTo>
                  <a:lnTo>
                    <a:pt x="155502" y="133827"/>
                  </a:lnTo>
                  <a:cubicBezTo>
                    <a:pt x="114619" y="174720"/>
                    <a:pt x="57550" y="195113"/>
                    <a:pt x="0" y="189391"/>
                  </a:cubicBezTo>
                  <a:lnTo>
                    <a:pt x="0" y="189391"/>
                  </a:lnTo>
                  <a:lnTo>
                    <a:pt x="189392" y="0"/>
                  </a:lnTo>
                  <a:close/>
                </a:path>
              </a:pathLst>
            </a:custGeom>
            <a:solidFill>
              <a:schemeClr val="accent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3D96E12-D683-F0D1-BC86-F39FE67B25E8}"/>
                </a:ext>
              </a:extLst>
            </p:cNvPr>
            <p:cNvSpPr/>
            <p:nvPr/>
          </p:nvSpPr>
          <p:spPr>
            <a:xfrm>
              <a:off x="6684644" y="3719285"/>
              <a:ext cx="190339" cy="280295"/>
            </a:xfrm>
            <a:custGeom>
              <a:avLst/>
              <a:gdLst>
                <a:gd name="connsiteX0" fmla="*/ 190340 w 190339"/>
                <a:gd name="connsiteY0" fmla="*/ 90903 h 280295"/>
                <a:gd name="connsiteX1" fmla="*/ 181307 w 190339"/>
                <a:gd name="connsiteY1" fmla="*/ 0 h 280295"/>
                <a:gd name="connsiteX2" fmla="*/ 56512 w 190339"/>
                <a:gd name="connsiteY2" fmla="*/ 124793 h 280295"/>
                <a:gd name="connsiteX3" fmla="*/ 948 w 190339"/>
                <a:gd name="connsiteY3" fmla="*/ 280296 h 280295"/>
                <a:gd name="connsiteX4" fmla="*/ 948 w 190339"/>
                <a:gd name="connsiteY4" fmla="*/ 280296 h 280295"/>
                <a:gd name="connsiteX5" fmla="*/ 190340 w 190339"/>
                <a:gd name="connsiteY5" fmla="*/ 90903 h 280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339" h="280295">
                  <a:moveTo>
                    <a:pt x="190340" y="90903"/>
                  </a:moveTo>
                  <a:lnTo>
                    <a:pt x="181307" y="0"/>
                  </a:lnTo>
                  <a:lnTo>
                    <a:pt x="56512" y="124793"/>
                  </a:lnTo>
                  <a:cubicBezTo>
                    <a:pt x="15619" y="165680"/>
                    <a:pt x="-4775" y="222757"/>
                    <a:pt x="948" y="280296"/>
                  </a:cubicBezTo>
                  <a:lnTo>
                    <a:pt x="948" y="280296"/>
                  </a:lnTo>
                  <a:lnTo>
                    <a:pt x="190340" y="90903"/>
                  </a:lnTo>
                  <a:close/>
                </a:path>
              </a:pathLst>
            </a:custGeom>
            <a:solidFill>
              <a:schemeClr val="accent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41A4058F-0458-6408-DF63-CFC16529A38E}"/>
              </a:ext>
            </a:extLst>
          </p:cNvPr>
          <p:cNvSpPr/>
          <p:nvPr/>
        </p:nvSpPr>
        <p:spPr>
          <a:xfrm>
            <a:off x="188687" y="1931826"/>
            <a:ext cx="4124142" cy="155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400" dirty="0"/>
              <a:t>اجرای دقیق قوانین و مقررات </a:t>
            </a:r>
            <a:r>
              <a:rPr lang="fa-IR" sz="2400" dirty="0" err="1"/>
              <a:t>ابلاغی</a:t>
            </a:r>
            <a:r>
              <a:rPr lang="fa-IR" sz="2400" dirty="0"/>
              <a:t> از سوی وزارت امور اقتصادی و دارایی، هیئت دولت و ...</a:t>
            </a:r>
          </a:p>
          <a:p>
            <a:pPr algn="justLow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1FFD9BB-51A4-74BD-A009-58D33912D017}"/>
              </a:ext>
            </a:extLst>
          </p:cNvPr>
          <p:cNvSpPr/>
          <p:nvPr/>
        </p:nvSpPr>
        <p:spPr>
          <a:xfrm>
            <a:off x="188687" y="3552159"/>
            <a:ext cx="3671215" cy="76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400" dirty="0"/>
              <a:t>آموزش کارکنان و انتقال دانش در سازمان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B8D5952-3DE7-5790-B4BC-D6A312DE92EA}"/>
              </a:ext>
            </a:extLst>
          </p:cNvPr>
          <p:cNvSpPr/>
          <p:nvPr/>
        </p:nvSpPr>
        <p:spPr>
          <a:xfrm>
            <a:off x="330963" y="4799986"/>
            <a:ext cx="4124142" cy="4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400" dirty="0"/>
              <a:t>ایجاد شفافیت و سلامت اداری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33B1725-C2A0-3B8A-3BD9-D981B8036008}"/>
              </a:ext>
            </a:extLst>
          </p:cNvPr>
          <p:cNvSpPr/>
          <p:nvPr/>
        </p:nvSpPr>
        <p:spPr>
          <a:xfrm>
            <a:off x="4015959" y="5992951"/>
            <a:ext cx="4124142" cy="4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400" dirty="0"/>
              <a:t>ایجاد وحدت رویه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5CBDE08-1541-CA88-2CEE-256E214ED327}"/>
              </a:ext>
            </a:extLst>
          </p:cNvPr>
          <p:cNvSpPr/>
          <p:nvPr/>
        </p:nvSpPr>
        <p:spPr>
          <a:xfrm>
            <a:off x="8006238" y="1931826"/>
            <a:ext cx="3464917" cy="76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400" dirty="0"/>
              <a:t>ارتقا و تسریع در امکان گزارش‌گیری و </a:t>
            </a:r>
            <a:r>
              <a:rPr lang="fa-IR" sz="2400" dirty="0" err="1"/>
              <a:t>گزارش‌دهی</a:t>
            </a:r>
            <a:endParaRPr lang="fa-IR" sz="2400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7DBD65F-327A-8B8B-E82F-35C71ECF289B}"/>
              </a:ext>
            </a:extLst>
          </p:cNvPr>
          <p:cNvSpPr/>
          <p:nvPr/>
        </p:nvSpPr>
        <p:spPr>
          <a:xfrm>
            <a:off x="8128883" y="3552159"/>
            <a:ext cx="3655005" cy="76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400" dirty="0"/>
              <a:t>کاهش خطای کارکنان، احقاق حقوق </a:t>
            </a:r>
            <a:r>
              <a:rPr lang="fa-IR" sz="2400" dirty="0" err="1"/>
              <a:t>مراجعه‌کنندگان</a:t>
            </a:r>
            <a:r>
              <a:rPr lang="fa-IR" sz="2400" dirty="0"/>
              <a:t> و </a:t>
            </a:r>
            <a:r>
              <a:rPr lang="fa-IR" sz="2400" dirty="0" err="1"/>
              <a:t>صاحبین</a:t>
            </a:r>
            <a:r>
              <a:rPr lang="fa-IR" sz="2400" dirty="0"/>
              <a:t> کالا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0624EAC-41BE-C4D0-17AB-784089A8E95E}"/>
              </a:ext>
            </a:extLst>
          </p:cNvPr>
          <p:cNvSpPr/>
          <p:nvPr/>
        </p:nvSpPr>
        <p:spPr>
          <a:xfrm>
            <a:off x="6712481" y="4784805"/>
            <a:ext cx="4124142" cy="4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400" dirty="0"/>
              <a:t>تسریع و تسهیل سرعت تشریفات</a:t>
            </a:r>
          </a:p>
        </p:txBody>
      </p:sp>
      <p:grpSp>
        <p:nvGrpSpPr>
          <p:cNvPr id="107" name="Graphic 3">
            <a:extLst>
              <a:ext uri="{FF2B5EF4-FFF2-40B4-BE49-F238E27FC236}">
                <a16:creationId xmlns:a16="http://schemas.microsoft.com/office/drawing/2014/main" id="{F8AFF53E-571D-9601-6162-2F313A29A1C8}"/>
              </a:ext>
            </a:extLst>
          </p:cNvPr>
          <p:cNvGrpSpPr/>
          <p:nvPr/>
        </p:nvGrpSpPr>
        <p:grpSpPr>
          <a:xfrm rot="18449154" flipH="1">
            <a:off x="4196289" y="2935260"/>
            <a:ext cx="1545365" cy="1541491"/>
            <a:chOff x="6069978" y="3719285"/>
            <a:chExt cx="913752" cy="913750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593E7046-50CA-BCA0-4516-7C08E1BB406F}"/>
                </a:ext>
              </a:extLst>
            </p:cNvPr>
            <p:cNvSpPr/>
            <p:nvPr/>
          </p:nvSpPr>
          <p:spPr>
            <a:xfrm>
              <a:off x="6199661" y="3809803"/>
              <a:ext cx="693549" cy="693548"/>
            </a:xfrm>
            <a:custGeom>
              <a:avLst/>
              <a:gdLst>
                <a:gd name="connsiteX0" fmla="*/ 675708 w 693549"/>
                <a:gd name="connsiteY0" fmla="*/ 0 h 693548"/>
                <a:gd name="connsiteX1" fmla="*/ 693549 w 693549"/>
                <a:gd name="connsiteY1" fmla="*/ 17844 h 693548"/>
                <a:gd name="connsiteX2" fmla="*/ 17845 w 693549"/>
                <a:gd name="connsiteY2" fmla="*/ 693548 h 693548"/>
                <a:gd name="connsiteX3" fmla="*/ 0 w 693549"/>
                <a:gd name="connsiteY3" fmla="*/ 675707 h 6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3549" h="693548">
                  <a:moveTo>
                    <a:pt x="675708" y="0"/>
                  </a:moveTo>
                  <a:lnTo>
                    <a:pt x="693549" y="17844"/>
                  </a:lnTo>
                  <a:lnTo>
                    <a:pt x="17845" y="693548"/>
                  </a:lnTo>
                  <a:lnTo>
                    <a:pt x="0" y="675707"/>
                  </a:lnTo>
                  <a:close/>
                </a:path>
              </a:pathLst>
            </a:custGeom>
            <a:solidFill>
              <a:schemeClr val="tx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2A22F6E-3462-2C0E-0E19-32008AC603CF}"/>
                </a:ext>
              </a:extLst>
            </p:cNvPr>
            <p:cNvSpPr/>
            <p:nvPr/>
          </p:nvSpPr>
          <p:spPr>
            <a:xfrm>
              <a:off x="6069978" y="4441042"/>
              <a:ext cx="191994" cy="191993"/>
            </a:xfrm>
            <a:custGeom>
              <a:avLst/>
              <a:gdLst>
                <a:gd name="connsiteX0" fmla="*/ 142321 w 191994"/>
                <a:gd name="connsiteY0" fmla="*/ 1417 h 191993"/>
                <a:gd name="connsiteX1" fmla="*/ 190578 w 191994"/>
                <a:gd name="connsiteY1" fmla="*/ 49678 h 191993"/>
                <a:gd name="connsiteX2" fmla="*/ 11583 w 191994"/>
                <a:gd name="connsiteY2" fmla="*/ 190392 h 191993"/>
                <a:gd name="connsiteX3" fmla="*/ 1600 w 191994"/>
                <a:gd name="connsiteY3" fmla="*/ 180409 h 191993"/>
                <a:gd name="connsiteX4" fmla="*/ 142321 w 191994"/>
                <a:gd name="connsiteY4" fmla="*/ 1417 h 191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94" h="191993">
                  <a:moveTo>
                    <a:pt x="142321" y="1417"/>
                  </a:moveTo>
                  <a:cubicBezTo>
                    <a:pt x="152556" y="-8822"/>
                    <a:pt x="200817" y="39438"/>
                    <a:pt x="190578" y="49678"/>
                  </a:cubicBezTo>
                  <a:lnTo>
                    <a:pt x="11583" y="190392"/>
                  </a:lnTo>
                  <a:cubicBezTo>
                    <a:pt x="4970" y="195592"/>
                    <a:pt x="-3598" y="187029"/>
                    <a:pt x="1600" y="180409"/>
                  </a:cubicBezTo>
                  <a:lnTo>
                    <a:pt x="142321" y="1417"/>
                  </a:lnTo>
                  <a:close/>
                </a:path>
              </a:pathLst>
            </a:custGeom>
            <a:solidFill>
              <a:schemeClr val="tx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B8CD232-C6E8-2FF0-D766-EB95CD7A78EF}"/>
                </a:ext>
              </a:extLst>
            </p:cNvPr>
            <p:cNvSpPr/>
            <p:nvPr/>
          </p:nvSpPr>
          <p:spPr>
            <a:xfrm>
              <a:off x="6703434" y="3828032"/>
              <a:ext cx="280296" cy="190338"/>
            </a:xfrm>
            <a:custGeom>
              <a:avLst/>
              <a:gdLst>
                <a:gd name="connsiteX0" fmla="*/ 189392 w 280296"/>
                <a:gd name="connsiteY0" fmla="*/ 0 h 190338"/>
                <a:gd name="connsiteX1" fmla="*/ 280297 w 280296"/>
                <a:gd name="connsiteY1" fmla="*/ 9035 h 190338"/>
                <a:gd name="connsiteX2" fmla="*/ 155502 w 280296"/>
                <a:gd name="connsiteY2" fmla="*/ 133827 h 190338"/>
                <a:gd name="connsiteX3" fmla="*/ 0 w 280296"/>
                <a:gd name="connsiteY3" fmla="*/ 189391 h 190338"/>
                <a:gd name="connsiteX4" fmla="*/ 0 w 280296"/>
                <a:gd name="connsiteY4" fmla="*/ 189391 h 190338"/>
                <a:gd name="connsiteX5" fmla="*/ 189392 w 280296"/>
                <a:gd name="connsiteY5" fmla="*/ 0 h 19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296" h="190338">
                  <a:moveTo>
                    <a:pt x="189392" y="0"/>
                  </a:moveTo>
                  <a:lnTo>
                    <a:pt x="280297" y="9035"/>
                  </a:lnTo>
                  <a:lnTo>
                    <a:pt x="155502" y="133827"/>
                  </a:lnTo>
                  <a:cubicBezTo>
                    <a:pt x="114619" y="174720"/>
                    <a:pt x="57550" y="195113"/>
                    <a:pt x="0" y="189391"/>
                  </a:cubicBezTo>
                  <a:lnTo>
                    <a:pt x="0" y="189391"/>
                  </a:lnTo>
                  <a:lnTo>
                    <a:pt x="189392" y="0"/>
                  </a:lnTo>
                  <a:close/>
                </a:path>
              </a:pathLst>
            </a:custGeom>
            <a:solidFill>
              <a:schemeClr val="accent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648D48C-87D6-CBA0-BA84-73E291FCA489}"/>
                </a:ext>
              </a:extLst>
            </p:cNvPr>
            <p:cNvSpPr/>
            <p:nvPr/>
          </p:nvSpPr>
          <p:spPr>
            <a:xfrm>
              <a:off x="6684644" y="3719285"/>
              <a:ext cx="190339" cy="280295"/>
            </a:xfrm>
            <a:custGeom>
              <a:avLst/>
              <a:gdLst>
                <a:gd name="connsiteX0" fmla="*/ 190340 w 190339"/>
                <a:gd name="connsiteY0" fmla="*/ 90903 h 280295"/>
                <a:gd name="connsiteX1" fmla="*/ 181307 w 190339"/>
                <a:gd name="connsiteY1" fmla="*/ 0 h 280295"/>
                <a:gd name="connsiteX2" fmla="*/ 56512 w 190339"/>
                <a:gd name="connsiteY2" fmla="*/ 124793 h 280295"/>
                <a:gd name="connsiteX3" fmla="*/ 948 w 190339"/>
                <a:gd name="connsiteY3" fmla="*/ 280296 h 280295"/>
                <a:gd name="connsiteX4" fmla="*/ 948 w 190339"/>
                <a:gd name="connsiteY4" fmla="*/ 280296 h 280295"/>
                <a:gd name="connsiteX5" fmla="*/ 190340 w 190339"/>
                <a:gd name="connsiteY5" fmla="*/ 90903 h 280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339" h="280295">
                  <a:moveTo>
                    <a:pt x="190340" y="90903"/>
                  </a:moveTo>
                  <a:lnTo>
                    <a:pt x="181307" y="0"/>
                  </a:lnTo>
                  <a:lnTo>
                    <a:pt x="56512" y="124793"/>
                  </a:lnTo>
                  <a:cubicBezTo>
                    <a:pt x="15619" y="165680"/>
                    <a:pt x="-4775" y="222757"/>
                    <a:pt x="948" y="280296"/>
                  </a:cubicBezTo>
                  <a:lnTo>
                    <a:pt x="948" y="280296"/>
                  </a:lnTo>
                  <a:lnTo>
                    <a:pt x="190340" y="90903"/>
                  </a:lnTo>
                  <a:close/>
                </a:path>
              </a:pathLst>
            </a:custGeom>
            <a:solidFill>
              <a:schemeClr val="accent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</p:grpSp>
      <p:grpSp>
        <p:nvGrpSpPr>
          <p:cNvPr id="112" name="Graphic 3">
            <a:extLst>
              <a:ext uri="{FF2B5EF4-FFF2-40B4-BE49-F238E27FC236}">
                <a16:creationId xmlns:a16="http://schemas.microsoft.com/office/drawing/2014/main" id="{5918156A-2451-FDDE-9015-B0A634D2874F}"/>
              </a:ext>
            </a:extLst>
          </p:cNvPr>
          <p:cNvGrpSpPr/>
          <p:nvPr/>
        </p:nvGrpSpPr>
        <p:grpSpPr>
          <a:xfrm rot="16200000" flipH="1">
            <a:off x="4491774" y="3632383"/>
            <a:ext cx="1545365" cy="1541491"/>
            <a:chOff x="6069978" y="3719285"/>
            <a:chExt cx="913752" cy="913750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930FFF9-3A71-0804-4EE4-6E290AE6115E}"/>
                </a:ext>
              </a:extLst>
            </p:cNvPr>
            <p:cNvSpPr/>
            <p:nvPr/>
          </p:nvSpPr>
          <p:spPr>
            <a:xfrm>
              <a:off x="6199661" y="3809803"/>
              <a:ext cx="693549" cy="693548"/>
            </a:xfrm>
            <a:custGeom>
              <a:avLst/>
              <a:gdLst>
                <a:gd name="connsiteX0" fmla="*/ 675708 w 693549"/>
                <a:gd name="connsiteY0" fmla="*/ 0 h 693548"/>
                <a:gd name="connsiteX1" fmla="*/ 693549 w 693549"/>
                <a:gd name="connsiteY1" fmla="*/ 17844 h 693548"/>
                <a:gd name="connsiteX2" fmla="*/ 17845 w 693549"/>
                <a:gd name="connsiteY2" fmla="*/ 693548 h 693548"/>
                <a:gd name="connsiteX3" fmla="*/ 0 w 693549"/>
                <a:gd name="connsiteY3" fmla="*/ 675707 h 6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3549" h="693548">
                  <a:moveTo>
                    <a:pt x="675708" y="0"/>
                  </a:moveTo>
                  <a:lnTo>
                    <a:pt x="693549" y="17844"/>
                  </a:lnTo>
                  <a:lnTo>
                    <a:pt x="17845" y="693548"/>
                  </a:lnTo>
                  <a:lnTo>
                    <a:pt x="0" y="675707"/>
                  </a:lnTo>
                  <a:close/>
                </a:path>
              </a:pathLst>
            </a:custGeom>
            <a:solidFill>
              <a:schemeClr val="tx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3BB140E-658B-9335-06F0-59B3BA482266}"/>
                </a:ext>
              </a:extLst>
            </p:cNvPr>
            <p:cNvSpPr/>
            <p:nvPr/>
          </p:nvSpPr>
          <p:spPr>
            <a:xfrm>
              <a:off x="6069978" y="4441042"/>
              <a:ext cx="191994" cy="191993"/>
            </a:xfrm>
            <a:custGeom>
              <a:avLst/>
              <a:gdLst>
                <a:gd name="connsiteX0" fmla="*/ 142321 w 191994"/>
                <a:gd name="connsiteY0" fmla="*/ 1417 h 191993"/>
                <a:gd name="connsiteX1" fmla="*/ 190578 w 191994"/>
                <a:gd name="connsiteY1" fmla="*/ 49678 h 191993"/>
                <a:gd name="connsiteX2" fmla="*/ 11583 w 191994"/>
                <a:gd name="connsiteY2" fmla="*/ 190392 h 191993"/>
                <a:gd name="connsiteX3" fmla="*/ 1600 w 191994"/>
                <a:gd name="connsiteY3" fmla="*/ 180409 h 191993"/>
                <a:gd name="connsiteX4" fmla="*/ 142321 w 191994"/>
                <a:gd name="connsiteY4" fmla="*/ 1417 h 191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94" h="191993">
                  <a:moveTo>
                    <a:pt x="142321" y="1417"/>
                  </a:moveTo>
                  <a:cubicBezTo>
                    <a:pt x="152556" y="-8822"/>
                    <a:pt x="200817" y="39438"/>
                    <a:pt x="190578" y="49678"/>
                  </a:cubicBezTo>
                  <a:lnTo>
                    <a:pt x="11583" y="190392"/>
                  </a:lnTo>
                  <a:cubicBezTo>
                    <a:pt x="4970" y="195592"/>
                    <a:pt x="-3598" y="187029"/>
                    <a:pt x="1600" y="180409"/>
                  </a:cubicBezTo>
                  <a:lnTo>
                    <a:pt x="142321" y="1417"/>
                  </a:lnTo>
                  <a:close/>
                </a:path>
              </a:pathLst>
            </a:custGeom>
            <a:solidFill>
              <a:schemeClr val="tx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4F8F76A7-7D16-5D43-65AF-8CFE03EEB94E}"/>
                </a:ext>
              </a:extLst>
            </p:cNvPr>
            <p:cNvSpPr/>
            <p:nvPr/>
          </p:nvSpPr>
          <p:spPr>
            <a:xfrm>
              <a:off x="6703434" y="3828032"/>
              <a:ext cx="280296" cy="190338"/>
            </a:xfrm>
            <a:custGeom>
              <a:avLst/>
              <a:gdLst>
                <a:gd name="connsiteX0" fmla="*/ 189392 w 280296"/>
                <a:gd name="connsiteY0" fmla="*/ 0 h 190338"/>
                <a:gd name="connsiteX1" fmla="*/ 280297 w 280296"/>
                <a:gd name="connsiteY1" fmla="*/ 9035 h 190338"/>
                <a:gd name="connsiteX2" fmla="*/ 155502 w 280296"/>
                <a:gd name="connsiteY2" fmla="*/ 133827 h 190338"/>
                <a:gd name="connsiteX3" fmla="*/ 0 w 280296"/>
                <a:gd name="connsiteY3" fmla="*/ 189391 h 190338"/>
                <a:gd name="connsiteX4" fmla="*/ 0 w 280296"/>
                <a:gd name="connsiteY4" fmla="*/ 189391 h 190338"/>
                <a:gd name="connsiteX5" fmla="*/ 189392 w 280296"/>
                <a:gd name="connsiteY5" fmla="*/ 0 h 19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296" h="190338">
                  <a:moveTo>
                    <a:pt x="189392" y="0"/>
                  </a:moveTo>
                  <a:lnTo>
                    <a:pt x="280297" y="9035"/>
                  </a:lnTo>
                  <a:lnTo>
                    <a:pt x="155502" y="133827"/>
                  </a:lnTo>
                  <a:cubicBezTo>
                    <a:pt x="114619" y="174720"/>
                    <a:pt x="57550" y="195113"/>
                    <a:pt x="0" y="189391"/>
                  </a:cubicBezTo>
                  <a:lnTo>
                    <a:pt x="0" y="189391"/>
                  </a:lnTo>
                  <a:lnTo>
                    <a:pt x="189392" y="0"/>
                  </a:lnTo>
                  <a:close/>
                </a:path>
              </a:pathLst>
            </a:custGeom>
            <a:solidFill>
              <a:schemeClr val="accent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A71ACD29-AE7D-4B16-5055-1AE26624FE0D}"/>
                </a:ext>
              </a:extLst>
            </p:cNvPr>
            <p:cNvSpPr/>
            <p:nvPr/>
          </p:nvSpPr>
          <p:spPr>
            <a:xfrm>
              <a:off x="6684644" y="3719285"/>
              <a:ext cx="190339" cy="280295"/>
            </a:xfrm>
            <a:custGeom>
              <a:avLst/>
              <a:gdLst>
                <a:gd name="connsiteX0" fmla="*/ 190340 w 190339"/>
                <a:gd name="connsiteY0" fmla="*/ 90903 h 280295"/>
                <a:gd name="connsiteX1" fmla="*/ 181307 w 190339"/>
                <a:gd name="connsiteY1" fmla="*/ 0 h 280295"/>
                <a:gd name="connsiteX2" fmla="*/ 56512 w 190339"/>
                <a:gd name="connsiteY2" fmla="*/ 124793 h 280295"/>
                <a:gd name="connsiteX3" fmla="*/ 948 w 190339"/>
                <a:gd name="connsiteY3" fmla="*/ 280296 h 280295"/>
                <a:gd name="connsiteX4" fmla="*/ 948 w 190339"/>
                <a:gd name="connsiteY4" fmla="*/ 280296 h 280295"/>
                <a:gd name="connsiteX5" fmla="*/ 190340 w 190339"/>
                <a:gd name="connsiteY5" fmla="*/ 90903 h 280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339" h="280295">
                  <a:moveTo>
                    <a:pt x="190340" y="90903"/>
                  </a:moveTo>
                  <a:lnTo>
                    <a:pt x="181307" y="0"/>
                  </a:lnTo>
                  <a:lnTo>
                    <a:pt x="56512" y="124793"/>
                  </a:lnTo>
                  <a:cubicBezTo>
                    <a:pt x="15619" y="165680"/>
                    <a:pt x="-4775" y="222757"/>
                    <a:pt x="948" y="280296"/>
                  </a:cubicBezTo>
                  <a:lnTo>
                    <a:pt x="948" y="280296"/>
                  </a:lnTo>
                  <a:lnTo>
                    <a:pt x="190340" y="90903"/>
                  </a:lnTo>
                  <a:close/>
                </a:path>
              </a:pathLst>
            </a:custGeom>
            <a:solidFill>
              <a:schemeClr val="accent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</p:grpSp>
      <p:grpSp>
        <p:nvGrpSpPr>
          <p:cNvPr id="117" name="Graphic 3">
            <a:extLst>
              <a:ext uri="{FF2B5EF4-FFF2-40B4-BE49-F238E27FC236}">
                <a16:creationId xmlns:a16="http://schemas.microsoft.com/office/drawing/2014/main" id="{99CEB052-47AD-DE5E-8414-FE250E953D6A}"/>
              </a:ext>
            </a:extLst>
          </p:cNvPr>
          <p:cNvGrpSpPr/>
          <p:nvPr/>
        </p:nvGrpSpPr>
        <p:grpSpPr>
          <a:xfrm rot="13527841" flipH="1">
            <a:off x="5315958" y="4055761"/>
            <a:ext cx="1545365" cy="1541491"/>
            <a:chOff x="6069978" y="3719285"/>
            <a:chExt cx="913752" cy="913750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B5EF6B5-E3FD-4815-BF05-1C9E8198E8BD}"/>
                </a:ext>
              </a:extLst>
            </p:cNvPr>
            <p:cNvSpPr/>
            <p:nvPr/>
          </p:nvSpPr>
          <p:spPr>
            <a:xfrm>
              <a:off x="6199661" y="3809803"/>
              <a:ext cx="693549" cy="693548"/>
            </a:xfrm>
            <a:custGeom>
              <a:avLst/>
              <a:gdLst>
                <a:gd name="connsiteX0" fmla="*/ 675708 w 693549"/>
                <a:gd name="connsiteY0" fmla="*/ 0 h 693548"/>
                <a:gd name="connsiteX1" fmla="*/ 693549 w 693549"/>
                <a:gd name="connsiteY1" fmla="*/ 17844 h 693548"/>
                <a:gd name="connsiteX2" fmla="*/ 17845 w 693549"/>
                <a:gd name="connsiteY2" fmla="*/ 693548 h 693548"/>
                <a:gd name="connsiteX3" fmla="*/ 0 w 693549"/>
                <a:gd name="connsiteY3" fmla="*/ 675707 h 69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3549" h="693548">
                  <a:moveTo>
                    <a:pt x="675708" y="0"/>
                  </a:moveTo>
                  <a:lnTo>
                    <a:pt x="693549" y="17844"/>
                  </a:lnTo>
                  <a:lnTo>
                    <a:pt x="17845" y="693548"/>
                  </a:lnTo>
                  <a:lnTo>
                    <a:pt x="0" y="675707"/>
                  </a:lnTo>
                  <a:close/>
                </a:path>
              </a:pathLst>
            </a:custGeom>
            <a:solidFill>
              <a:schemeClr val="tx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2D9D301-DEAC-8C75-0551-20FA445F3E2D}"/>
                </a:ext>
              </a:extLst>
            </p:cNvPr>
            <p:cNvSpPr/>
            <p:nvPr/>
          </p:nvSpPr>
          <p:spPr>
            <a:xfrm>
              <a:off x="6069978" y="4441042"/>
              <a:ext cx="191994" cy="191993"/>
            </a:xfrm>
            <a:custGeom>
              <a:avLst/>
              <a:gdLst>
                <a:gd name="connsiteX0" fmla="*/ 142321 w 191994"/>
                <a:gd name="connsiteY0" fmla="*/ 1417 h 191993"/>
                <a:gd name="connsiteX1" fmla="*/ 190578 w 191994"/>
                <a:gd name="connsiteY1" fmla="*/ 49678 h 191993"/>
                <a:gd name="connsiteX2" fmla="*/ 11583 w 191994"/>
                <a:gd name="connsiteY2" fmla="*/ 190392 h 191993"/>
                <a:gd name="connsiteX3" fmla="*/ 1600 w 191994"/>
                <a:gd name="connsiteY3" fmla="*/ 180409 h 191993"/>
                <a:gd name="connsiteX4" fmla="*/ 142321 w 191994"/>
                <a:gd name="connsiteY4" fmla="*/ 1417 h 191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94" h="191993">
                  <a:moveTo>
                    <a:pt x="142321" y="1417"/>
                  </a:moveTo>
                  <a:cubicBezTo>
                    <a:pt x="152556" y="-8822"/>
                    <a:pt x="200817" y="39438"/>
                    <a:pt x="190578" y="49678"/>
                  </a:cubicBezTo>
                  <a:lnTo>
                    <a:pt x="11583" y="190392"/>
                  </a:lnTo>
                  <a:cubicBezTo>
                    <a:pt x="4970" y="195592"/>
                    <a:pt x="-3598" y="187029"/>
                    <a:pt x="1600" y="180409"/>
                  </a:cubicBezTo>
                  <a:lnTo>
                    <a:pt x="142321" y="1417"/>
                  </a:lnTo>
                  <a:close/>
                </a:path>
              </a:pathLst>
            </a:custGeom>
            <a:solidFill>
              <a:schemeClr val="tx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99A08DE-16F9-1FE6-BAA4-DA8417AC8873}"/>
                </a:ext>
              </a:extLst>
            </p:cNvPr>
            <p:cNvSpPr/>
            <p:nvPr/>
          </p:nvSpPr>
          <p:spPr>
            <a:xfrm>
              <a:off x="6703434" y="3828032"/>
              <a:ext cx="280296" cy="190338"/>
            </a:xfrm>
            <a:custGeom>
              <a:avLst/>
              <a:gdLst>
                <a:gd name="connsiteX0" fmla="*/ 189392 w 280296"/>
                <a:gd name="connsiteY0" fmla="*/ 0 h 190338"/>
                <a:gd name="connsiteX1" fmla="*/ 280297 w 280296"/>
                <a:gd name="connsiteY1" fmla="*/ 9035 h 190338"/>
                <a:gd name="connsiteX2" fmla="*/ 155502 w 280296"/>
                <a:gd name="connsiteY2" fmla="*/ 133827 h 190338"/>
                <a:gd name="connsiteX3" fmla="*/ 0 w 280296"/>
                <a:gd name="connsiteY3" fmla="*/ 189391 h 190338"/>
                <a:gd name="connsiteX4" fmla="*/ 0 w 280296"/>
                <a:gd name="connsiteY4" fmla="*/ 189391 h 190338"/>
                <a:gd name="connsiteX5" fmla="*/ 189392 w 280296"/>
                <a:gd name="connsiteY5" fmla="*/ 0 h 19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296" h="190338">
                  <a:moveTo>
                    <a:pt x="189392" y="0"/>
                  </a:moveTo>
                  <a:lnTo>
                    <a:pt x="280297" y="9035"/>
                  </a:lnTo>
                  <a:lnTo>
                    <a:pt x="155502" y="133827"/>
                  </a:lnTo>
                  <a:cubicBezTo>
                    <a:pt x="114619" y="174720"/>
                    <a:pt x="57550" y="195113"/>
                    <a:pt x="0" y="189391"/>
                  </a:cubicBezTo>
                  <a:lnTo>
                    <a:pt x="0" y="189391"/>
                  </a:lnTo>
                  <a:lnTo>
                    <a:pt x="189392" y="0"/>
                  </a:lnTo>
                  <a:close/>
                </a:path>
              </a:pathLst>
            </a:custGeom>
            <a:solidFill>
              <a:schemeClr val="accent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86AD217-873A-C660-BD78-6398F860A8CF}"/>
                </a:ext>
              </a:extLst>
            </p:cNvPr>
            <p:cNvSpPr/>
            <p:nvPr/>
          </p:nvSpPr>
          <p:spPr>
            <a:xfrm>
              <a:off x="6684644" y="3719285"/>
              <a:ext cx="190339" cy="280295"/>
            </a:xfrm>
            <a:custGeom>
              <a:avLst/>
              <a:gdLst>
                <a:gd name="connsiteX0" fmla="*/ 190340 w 190339"/>
                <a:gd name="connsiteY0" fmla="*/ 90903 h 280295"/>
                <a:gd name="connsiteX1" fmla="*/ 181307 w 190339"/>
                <a:gd name="connsiteY1" fmla="*/ 0 h 280295"/>
                <a:gd name="connsiteX2" fmla="*/ 56512 w 190339"/>
                <a:gd name="connsiteY2" fmla="*/ 124793 h 280295"/>
                <a:gd name="connsiteX3" fmla="*/ 948 w 190339"/>
                <a:gd name="connsiteY3" fmla="*/ 280296 h 280295"/>
                <a:gd name="connsiteX4" fmla="*/ 948 w 190339"/>
                <a:gd name="connsiteY4" fmla="*/ 280296 h 280295"/>
                <a:gd name="connsiteX5" fmla="*/ 190340 w 190339"/>
                <a:gd name="connsiteY5" fmla="*/ 90903 h 280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339" h="280295">
                  <a:moveTo>
                    <a:pt x="190340" y="90903"/>
                  </a:moveTo>
                  <a:lnTo>
                    <a:pt x="181307" y="0"/>
                  </a:lnTo>
                  <a:lnTo>
                    <a:pt x="56512" y="124793"/>
                  </a:lnTo>
                  <a:cubicBezTo>
                    <a:pt x="15619" y="165680"/>
                    <a:pt x="-4775" y="222757"/>
                    <a:pt x="948" y="280296"/>
                  </a:cubicBezTo>
                  <a:lnTo>
                    <a:pt x="948" y="280296"/>
                  </a:lnTo>
                  <a:lnTo>
                    <a:pt x="190340" y="90903"/>
                  </a:lnTo>
                  <a:close/>
                </a:path>
              </a:pathLst>
            </a:custGeom>
            <a:solidFill>
              <a:schemeClr val="accent1"/>
            </a:solidFill>
            <a:ln w="1064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fa-IR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B5F62C4-4F9F-EC12-D347-207BE7DE7695}"/>
              </a:ext>
            </a:extLst>
          </p:cNvPr>
          <p:cNvGrpSpPr/>
          <p:nvPr/>
        </p:nvGrpSpPr>
        <p:grpSpPr>
          <a:xfrm flipH="1">
            <a:off x="6117213" y="2132591"/>
            <a:ext cx="1836976" cy="3043220"/>
            <a:chOff x="7191831" y="2132591"/>
            <a:chExt cx="1836976" cy="3043220"/>
          </a:xfrm>
        </p:grpSpPr>
        <p:grpSp>
          <p:nvGrpSpPr>
            <p:cNvPr id="122" name="Graphic 3">
              <a:extLst>
                <a:ext uri="{FF2B5EF4-FFF2-40B4-BE49-F238E27FC236}">
                  <a16:creationId xmlns:a16="http://schemas.microsoft.com/office/drawing/2014/main" id="{45D1C420-6730-316F-946A-0EA6D3A76FE1}"/>
                </a:ext>
              </a:extLst>
            </p:cNvPr>
            <p:cNvGrpSpPr/>
            <p:nvPr/>
          </p:nvGrpSpPr>
          <p:grpSpPr>
            <a:xfrm rot="21015675" flipH="1">
              <a:off x="7379314" y="2132591"/>
              <a:ext cx="1545365" cy="1541491"/>
              <a:chOff x="6069978" y="3719285"/>
              <a:chExt cx="913752" cy="913750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22F90B4B-2399-105D-570E-5C716DAB9DB2}"/>
                  </a:ext>
                </a:extLst>
              </p:cNvPr>
              <p:cNvSpPr/>
              <p:nvPr/>
            </p:nvSpPr>
            <p:spPr>
              <a:xfrm>
                <a:off x="6199661" y="3809803"/>
                <a:ext cx="693549" cy="693548"/>
              </a:xfrm>
              <a:custGeom>
                <a:avLst/>
                <a:gdLst>
                  <a:gd name="connsiteX0" fmla="*/ 675708 w 693549"/>
                  <a:gd name="connsiteY0" fmla="*/ 0 h 693548"/>
                  <a:gd name="connsiteX1" fmla="*/ 693549 w 693549"/>
                  <a:gd name="connsiteY1" fmla="*/ 17844 h 693548"/>
                  <a:gd name="connsiteX2" fmla="*/ 17845 w 693549"/>
                  <a:gd name="connsiteY2" fmla="*/ 693548 h 693548"/>
                  <a:gd name="connsiteX3" fmla="*/ 0 w 693549"/>
                  <a:gd name="connsiteY3" fmla="*/ 675707 h 693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3549" h="693548">
                    <a:moveTo>
                      <a:pt x="675708" y="0"/>
                    </a:moveTo>
                    <a:lnTo>
                      <a:pt x="693549" y="17844"/>
                    </a:lnTo>
                    <a:lnTo>
                      <a:pt x="17845" y="693548"/>
                    </a:lnTo>
                    <a:lnTo>
                      <a:pt x="0" y="675707"/>
                    </a:lnTo>
                    <a:close/>
                  </a:path>
                </a:pathLst>
              </a:custGeom>
              <a:solidFill>
                <a:schemeClr val="tx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EC1C687F-7BFC-4997-2406-81A86DD37106}"/>
                  </a:ext>
                </a:extLst>
              </p:cNvPr>
              <p:cNvSpPr/>
              <p:nvPr/>
            </p:nvSpPr>
            <p:spPr>
              <a:xfrm>
                <a:off x="6069978" y="4441042"/>
                <a:ext cx="191994" cy="191993"/>
              </a:xfrm>
              <a:custGeom>
                <a:avLst/>
                <a:gdLst>
                  <a:gd name="connsiteX0" fmla="*/ 142321 w 191994"/>
                  <a:gd name="connsiteY0" fmla="*/ 1417 h 191993"/>
                  <a:gd name="connsiteX1" fmla="*/ 190578 w 191994"/>
                  <a:gd name="connsiteY1" fmla="*/ 49678 h 191993"/>
                  <a:gd name="connsiteX2" fmla="*/ 11583 w 191994"/>
                  <a:gd name="connsiteY2" fmla="*/ 190392 h 191993"/>
                  <a:gd name="connsiteX3" fmla="*/ 1600 w 191994"/>
                  <a:gd name="connsiteY3" fmla="*/ 180409 h 191993"/>
                  <a:gd name="connsiteX4" fmla="*/ 142321 w 191994"/>
                  <a:gd name="connsiteY4" fmla="*/ 1417 h 191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994" h="191993">
                    <a:moveTo>
                      <a:pt x="142321" y="1417"/>
                    </a:moveTo>
                    <a:cubicBezTo>
                      <a:pt x="152556" y="-8822"/>
                      <a:pt x="200817" y="39438"/>
                      <a:pt x="190578" y="49678"/>
                    </a:cubicBezTo>
                    <a:lnTo>
                      <a:pt x="11583" y="190392"/>
                    </a:lnTo>
                    <a:cubicBezTo>
                      <a:pt x="4970" y="195592"/>
                      <a:pt x="-3598" y="187029"/>
                      <a:pt x="1600" y="180409"/>
                    </a:cubicBezTo>
                    <a:lnTo>
                      <a:pt x="142321" y="1417"/>
                    </a:lnTo>
                    <a:close/>
                  </a:path>
                </a:pathLst>
              </a:custGeom>
              <a:solidFill>
                <a:schemeClr val="tx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A3F96900-5B1B-832E-F71D-41D1A0AD8506}"/>
                  </a:ext>
                </a:extLst>
              </p:cNvPr>
              <p:cNvSpPr/>
              <p:nvPr/>
            </p:nvSpPr>
            <p:spPr>
              <a:xfrm>
                <a:off x="6703434" y="3828032"/>
                <a:ext cx="280296" cy="190338"/>
              </a:xfrm>
              <a:custGeom>
                <a:avLst/>
                <a:gdLst>
                  <a:gd name="connsiteX0" fmla="*/ 189392 w 280296"/>
                  <a:gd name="connsiteY0" fmla="*/ 0 h 190338"/>
                  <a:gd name="connsiteX1" fmla="*/ 280297 w 280296"/>
                  <a:gd name="connsiteY1" fmla="*/ 9035 h 190338"/>
                  <a:gd name="connsiteX2" fmla="*/ 155502 w 280296"/>
                  <a:gd name="connsiteY2" fmla="*/ 133827 h 190338"/>
                  <a:gd name="connsiteX3" fmla="*/ 0 w 280296"/>
                  <a:gd name="connsiteY3" fmla="*/ 189391 h 190338"/>
                  <a:gd name="connsiteX4" fmla="*/ 0 w 280296"/>
                  <a:gd name="connsiteY4" fmla="*/ 189391 h 190338"/>
                  <a:gd name="connsiteX5" fmla="*/ 189392 w 280296"/>
                  <a:gd name="connsiteY5" fmla="*/ 0 h 190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296" h="190338">
                    <a:moveTo>
                      <a:pt x="189392" y="0"/>
                    </a:moveTo>
                    <a:lnTo>
                      <a:pt x="280297" y="9035"/>
                    </a:lnTo>
                    <a:lnTo>
                      <a:pt x="155502" y="133827"/>
                    </a:lnTo>
                    <a:cubicBezTo>
                      <a:pt x="114619" y="174720"/>
                      <a:pt x="57550" y="195113"/>
                      <a:pt x="0" y="189391"/>
                    </a:cubicBezTo>
                    <a:lnTo>
                      <a:pt x="0" y="189391"/>
                    </a:lnTo>
                    <a:lnTo>
                      <a:pt x="18939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40C4DD52-5A7E-F9D4-54C2-47937EB95945}"/>
                  </a:ext>
                </a:extLst>
              </p:cNvPr>
              <p:cNvSpPr/>
              <p:nvPr/>
            </p:nvSpPr>
            <p:spPr>
              <a:xfrm>
                <a:off x="6684644" y="3719285"/>
                <a:ext cx="190339" cy="280295"/>
              </a:xfrm>
              <a:custGeom>
                <a:avLst/>
                <a:gdLst>
                  <a:gd name="connsiteX0" fmla="*/ 190340 w 190339"/>
                  <a:gd name="connsiteY0" fmla="*/ 90903 h 280295"/>
                  <a:gd name="connsiteX1" fmla="*/ 181307 w 190339"/>
                  <a:gd name="connsiteY1" fmla="*/ 0 h 280295"/>
                  <a:gd name="connsiteX2" fmla="*/ 56512 w 190339"/>
                  <a:gd name="connsiteY2" fmla="*/ 124793 h 280295"/>
                  <a:gd name="connsiteX3" fmla="*/ 948 w 190339"/>
                  <a:gd name="connsiteY3" fmla="*/ 280296 h 280295"/>
                  <a:gd name="connsiteX4" fmla="*/ 948 w 190339"/>
                  <a:gd name="connsiteY4" fmla="*/ 280296 h 280295"/>
                  <a:gd name="connsiteX5" fmla="*/ 190340 w 190339"/>
                  <a:gd name="connsiteY5" fmla="*/ 90903 h 280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339" h="280295">
                    <a:moveTo>
                      <a:pt x="190340" y="90903"/>
                    </a:moveTo>
                    <a:lnTo>
                      <a:pt x="181307" y="0"/>
                    </a:lnTo>
                    <a:lnTo>
                      <a:pt x="56512" y="124793"/>
                    </a:lnTo>
                    <a:cubicBezTo>
                      <a:pt x="15619" y="165680"/>
                      <a:pt x="-4775" y="222757"/>
                      <a:pt x="948" y="280296"/>
                    </a:cubicBezTo>
                    <a:lnTo>
                      <a:pt x="948" y="280296"/>
                    </a:lnTo>
                    <a:lnTo>
                      <a:pt x="190340" y="90903"/>
                    </a:lnTo>
                    <a:close/>
                  </a:path>
                </a:pathLst>
              </a:custGeom>
              <a:solidFill>
                <a:schemeClr val="accent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</p:grpSp>
        <p:grpSp>
          <p:nvGrpSpPr>
            <p:cNvPr id="127" name="Graphic 3">
              <a:extLst>
                <a:ext uri="{FF2B5EF4-FFF2-40B4-BE49-F238E27FC236}">
                  <a16:creationId xmlns:a16="http://schemas.microsoft.com/office/drawing/2014/main" id="{6B0D6BF3-CEC4-D638-B3DB-DA3385F43EC4}"/>
                </a:ext>
              </a:extLst>
            </p:cNvPr>
            <p:cNvGrpSpPr/>
            <p:nvPr/>
          </p:nvGrpSpPr>
          <p:grpSpPr>
            <a:xfrm rot="18449154" flipH="1">
              <a:off x="7189894" y="2935260"/>
              <a:ext cx="1545365" cy="1541491"/>
              <a:chOff x="6069978" y="3719285"/>
              <a:chExt cx="913752" cy="913750"/>
            </a:xfrm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C480E1F8-74F5-8A00-72EA-57E28001BBA2}"/>
                  </a:ext>
                </a:extLst>
              </p:cNvPr>
              <p:cNvSpPr/>
              <p:nvPr/>
            </p:nvSpPr>
            <p:spPr>
              <a:xfrm>
                <a:off x="6199661" y="3809803"/>
                <a:ext cx="693549" cy="693548"/>
              </a:xfrm>
              <a:custGeom>
                <a:avLst/>
                <a:gdLst>
                  <a:gd name="connsiteX0" fmla="*/ 675708 w 693549"/>
                  <a:gd name="connsiteY0" fmla="*/ 0 h 693548"/>
                  <a:gd name="connsiteX1" fmla="*/ 693549 w 693549"/>
                  <a:gd name="connsiteY1" fmla="*/ 17844 h 693548"/>
                  <a:gd name="connsiteX2" fmla="*/ 17845 w 693549"/>
                  <a:gd name="connsiteY2" fmla="*/ 693548 h 693548"/>
                  <a:gd name="connsiteX3" fmla="*/ 0 w 693549"/>
                  <a:gd name="connsiteY3" fmla="*/ 675707 h 693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3549" h="693548">
                    <a:moveTo>
                      <a:pt x="675708" y="0"/>
                    </a:moveTo>
                    <a:lnTo>
                      <a:pt x="693549" y="17844"/>
                    </a:lnTo>
                    <a:lnTo>
                      <a:pt x="17845" y="693548"/>
                    </a:lnTo>
                    <a:lnTo>
                      <a:pt x="0" y="675707"/>
                    </a:lnTo>
                    <a:close/>
                  </a:path>
                </a:pathLst>
              </a:custGeom>
              <a:solidFill>
                <a:schemeClr val="tx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AA93DEFA-6830-AFAF-D9EB-0824B9C8F36B}"/>
                  </a:ext>
                </a:extLst>
              </p:cNvPr>
              <p:cNvSpPr/>
              <p:nvPr/>
            </p:nvSpPr>
            <p:spPr>
              <a:xfrm>
                <a:off x="6069978" y="4441042"/>
                <a:ext cx="191994" cy="191993"/>
              </a:xfrm>
              <a:custGeom>
                <a:avLst/>
                <a:gdLst>
                  <a:gd name="connsiteX0" fmla="*/ 142321 w 191994"/>
                  <a:gd name="connsiteY0" fmla="*/ 1417 h 191993"/>
                  <a:gd name="connsiteX1" fmla="*/ 190578 w 191994"/>
                  <a:gd name="connsiteY1" fmla="*/ 49678 h 191993"/>
                  <a:gd name="connsiteX2" fmla="*/ 11583 w 191994"/>
                  <a:gd name="connsiteY2" fmla="*/ 190392 h 191993"/>
                  <a:gd name="connsiteX3" fmla="*/ 1600 w 191994"/>
                  <a:gd name="connsiteY3" fmla="*/ 180409 h 191993"/>
                  <a:gd name="connsiteX4" fmla="*/ 142321 w 191994"/>
                  <a:gd name="connsiteY4" fmla="*/ 1417 h 191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994" h="191993">
                    <a:moveTo>
                      <a:pt x="142321" y="1417"/>
                    </a:moveTo>
                    <a:cubicBezTo>
                      <a:pt x="152556" y="-8822"/>
                      <a:pt x="200817" y="39438"/>
                      <a:pt x="190578" y="49678"/>
                    </a:cubicBezTo>
                    <a:lnTo>
                      <a:pt x="11583" y="190392"/>
                    </a:lnTo>
                    <a:cubicBezTo>
                      <a:pt x="4970" y="195592"/>
                      <a:pt x="-3598" y="187029"/>
                      <a:pt x="1600" y="180409"/>
                    </a:cubicBezTo>
                    <a:lnTo>
                      <a:pt x="142321" y="1417"/>
                    </a:lnTo>
                    <a:close/>
                  </a:path>
                </a:pathLst>
              </a:custGeom>
              <a:solidFill>
                <a:schemeClr val="tx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F09B4C4-C73C-F445-38B9-93966EB456F8}"/>
                  </a:ext>
                </a:extLst>
              </p:cNvPr>
              <p:cNvSpPr/>
              <p:nvPr/>
            </p:nvSpPr>
            <p:spPr>
              <a:xfrm>
                <a:off x="6703434" y="3828032"/>
                <a:ext cx="280296" cy="190338"/>
              </a:xfrm>
              <a:custGeom>
                <a:avLst/>
                <a:gdLst>
                  <a:gd name="connsiteX0" fmla="*/ 189392 w 280296"/>
                  <a:gd name="connsiteY0" fmla="*/ 0 h 190338"/>
                  <a:gd name="connsiteX1" fmla="*/ 280297 w 280296"/>
                  <a:gd name="connsiteY1" fmla="*/ 9035 h 190338"/>
                  <a:gd name="connsiteX2" fmla="*/ 155502 w 280296"/>
                  <a:gd name="connsiteY2" fmla="*/ 133827 h 190338"/>
                  <a:gd name="connsiteX3" fmla="*/ 0 w 280296"/>
                  <a:gd name="connsiteY3" fmla="*/ 189391 h 190338"/>
                  <a:gd name="connsiteX4" fmla="*/ 0 w 280296"/>
                  <a:gd name="connsiteY4" fmla="*/ 189391 h 190338"/>
                  <a:gd name="connsiteX5" fmla="*/ 189392 w 280296"/>
                  <a:gd name="connsiteY5" fmla="*/ 0 h 190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296" h="190338">
                    <a:moveTo>
                      <a:pt x="189392" y="0"/>
                    </a:moveTo>
                    <a:lnTo>
                      <a:pt x="280297" y="9035"/>
                    </a:lnTo>
                    <a:lnTo>
                      <a:pt x="155502" y="133827"/>
                    </a:lnTo>
                    <a:cubicBezTo>
                      <a:pt x="114619" y="174720"/>
                      <a:pt x="57550" y="195113"/>
                      <a:pt x="0" y="189391"/>
                    </a:cubicBezTo>
                    <a:lnTo>
                      <a:pt x="0" y="189391"/>
                    </a:lnTo>
                    <a:lnTo>
                      <a:pt x="18939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FFE993E5-3E13-D23F-57AC-2898DCE468FD}"/>
                  </a:ext>
                </a:extLst>
              </p:cNvPr>
              <p:cNvSpPr/>
              <p:nvPr/>
            </p:nvSpPr>
            <p:spPr>
              <a:xfrm>
                <a:off x="6684644" y="3719285"/>
                <a:ext cx="190339" cy="280295"/>
              </a:xfrm>
              <a:custGeom>
                <a:avLst/>
                <a:gdLst>
                  <a:gd name="connsiteX0" fmla="*/ 190340 w 190339"/>
                  <a:gd name="connsiteY0" fmla="*/ 90903 h 280295"/>
                  <a:gd name="connsiteX1" fmla="*/ 181307 w 190339"/>
                  <a:gd name="connsiteY1" fmla="*/ 0 h 280295"/>
                  <a:gd name="connsiteX2" fmla="*/ 56512 w 190339"/>
                  <a:gd name="connsiteY2" fmla="*/ 124793 h 280295"/>
                  <a:gd name="connsiteX3" fmla="*/ 948 w 190339"/>
                  <a:gd name="connsiteY3" fmla="*/ 280296 h 280295"/>
                  <a:gd name="connsiteX4" fmla="*/ 948 w 190339"/>
                  <a:gd name="connsiteY4" fmla="*/ 280296 h 280295"/>
                  <a:gd name="connsiteX5" fmla="*/ 190340 w 190339"/>
                  <a:gd name="connsiteY5" fmla="*/ 90903 h 280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339" h="280295">
                    <a:moveTo>
                      <a:pt x="190340" y="90903"/>
                    </a:moveTo>
                    <a:lnTo>
                      <a:pt x="181307" y="0"/>
                    </a:lnTo>
                    <a:lnTo>
                      <a:pt x="56512" y="124793"/>
                    </a:lnTo>
                    <a:cubicBezTo>
                      <a:pt x="15619" y="165680"/>
                      <a:pt x="-4775" y="222757"/>
                      <a:pt x="948" y="280296"/>
                    </a:cubicBezTo>
                    <a:lnTo>
                      <a:pt x="948" y="280296"/>
                    </a:lnTo>
                    <a:lnTo>
                      <a:pt x="190340" y="90903"/>
                    </a:lnTo>
                    <a:close/>
                  </a:path>
                </a:pathLst>
              </a:custGeom>
              <a:solidFill>
                <a:schemeClr val="accent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</p:grpSp>
        <p:grpSp>
          <p:nvGrpSpPr>
            <p:cNvPr id="132" name="Graphic 3">
              <a:extLst>
                <a:ext uri="{FF2B5EF4-FFF2-40B4-BE49-F238E27FC236}">
                  <a16:creationId xmlns:a16="http://schemas.microsoft.com/office/drawing/2014/main" id="{ABCA8AD3-9F79-EFDB-B77B-08F147223DD8}"/>
                </a:ext>
              </a:extLst>
            </p:cNvPr>
            <p:cNvGrpSpPr/>
            <p:nvPr/>
          </p:nvGrpSpPr>
          <p:grpSpPr>
            <a:xfrm rot="16200000" flipH="1">
              <a:off x="7485379" y="3632383"/>
              <a:ext cx="1545365" cy="1541491"/>
              <a:chOff x="6069978" y="3719285"/>
              <a:chExt cx="913752" cy="913750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CB453517-2F03-E0B4-1649-F1F30E1BC50E}"/>
                  </a:ext>
                </a:extLst>
              </p:cNvPr>
              <p:cNvSpPr/>
              <p:nvPr/>
            </p:nvSpPr>
            <p:spPr>
              <a:xfrm>
                <a:off x="6199661" y="3809803"/>
                <a:ext cx="693549" cy="693548"/>
              </a:xfrm>
              <a:custGeom>
                <a:avLst/>
                <a:gdLst>
                  <a:gd name="connsiteX0" fmla="*/ 675708 w 693549"/>
                  <a:gd name="connsiteY0" fmla="*/ 0 h 693548"/>
                  <a:gd name="connsiteX1" fmla="*/ 693549 w 693549"/>
                  <a:gd name="connsiteY1" fmla="*/ 17844 h 693548"/>
                  <a:gd name="connsiteX2" fmla="*/ 17845 w 693549"/>
                  <a:gd name="connsiteY2" fmla="*/ 693548 h 693548"/>
                  <a:gd name="connsiteX3" fmla="*/ 0 w 693549"/>
                  <a:gd name="connsiteY3" fmla="*/ 675707 h 693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3549" h="693548">
                    <a:moveTo>
                      <a:pt x="675708" y="0"/>
                    </a:moveTo>
                    <a:lnTo>
                      <a:pt x="693549" y="17844"/>
                    </a:lnTo>
                    <a:lnTo>
                      <a:pt x="17845" y="693548"/>
                    </a:lnTo>
                    <a:lnTo>
                      <a:pt x="0" y="675707"/>
                    </a:lnTo>
                    <a:close/>
                  </a:path>
                </a:pathLst>
              </a:custGeom>
              <a:solidFill>
                <a:schemeClr val="tx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ADCD781B-9D9F-D4A1-A12F-C2F8F6B774C5}"/>
                  </a:ext>
                </a:extLst>
              </p:cNvPr>
              <p:cNvSpPr/>
              <p:nvPr/>
            </p:nvSpPr>
            <p:spPr>
              <a:xfrm>
                <a:off x="6069978" y="4441042"/>
                <a:ext cx="191994" cy="191993"/>
              </a:xfrm>
              <a:custGeom>
                <a:avLst/>
                <a:gdLst>
                  <a:gd name="connsiteX0" fmla="*/ 142321 w 191994"/>
                  <a:gd name="connsiteY0" fmla="*/ 1417 h 191993"/>
                  <a:gd name="connsiteX1" fmla="*/ 190578 w 191994"/>
                  <a:gd name="connsiteY1" fmla="*/ 49678 h 191993"/>
                  <a:gd name="connsiteX2" fmla="*/ 11583 w 191994"/>
                  <a:gd name="connsiteY2" fmla="*/ 190392 h 191993"/>
                  <a:gd name="connsiteX3" fmla="*/ 1600 w 191994"/>
                  <a:gd name="connsiteY3" fmla="*/ 180409 h 191993"/>
                  <a:gd name="connsiteX4" fmla="*/ 142321 w 191994"/>
                  <a:gd name="connsiteY4" fmla="*/ 1417 h 191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994" h="191993">
                    <a:moveTo>
                      <a:pt x="142321" y="1417"/>
                    </a:moveTo>
                    <a:cubicBezTo>
                      <a:pt x="152556" y="-8822"/>
                      <a:pt x="200817" y="39438"/>
                      <a:pt x="190578" y="49678"/>
                    </a:cubicBezTo>
                    <a:lnTo>
                      <a:pt x="11583" y="190392"/>
                    </a:lnTo>
                    <a:cubicBezTo>
                      <a:pt x="4970" y="195592"/>
                      <a:pt x="-3598" y="187029"/>
                      <a:pt x="1600" y="180409"/>
                    </a:cubicBezTo>
                    <a:lnTo>
                      <a:pt x="142321" y="1417"/>
                    </a:lnTo>
                    <a:close/>
                  </a:path>
                </a:pathLst>
              </a:custGeom>
              <a:solidFill>
                <a:schemeClr val="tx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53644005-5E66-9CBA-8120-C8B25A98899D}"/>
                  </a:ext>
                </a:extLst>
              </p:cNvPr>
              <p:cNvSpPr/>
              <p:nvPr/>
            </p:nvSpPr>
            <p:spPr>
              <a:xfrm>
                <a:off x="6703434" y="3828032"/>
                <a:ext cx="280296" cy="190338"/>
              </a:xfrm>
              <a:custGeom>
                <a:avLst/>
                <a:gdLst>
                  <a:gd name="connsiteX0" fmla="*/ 189392 w 280296"/>
                  <a:gd name="connsiteY0" fmla="*/ 0 h 190338"/>
                  <a:gd name="connsiteX1" fmla="*/ 280297 w 280296"/>
                  <a:gd name="connsiteY1" fmla="*/ 9035 h 190338"/>
                  <a:gd name="connsiteX2" fmla="*/ 155502 w 280296"/>
                  <a:gd name="connsiteY2" fmla="*/ 133827 h 190338"/>
                  <a:gd name="connsiteX3" fmla="*/ 0 w 280296"/>
                  <a:gd name="connsiteY3" fmla="*/ 189391 h 190338"/>
                  <a:gd name="connsiteX4" fmla="*/ 0 w 280296"/>
                  <a:gd name="connsiteY4" fmla="*/ 189391 h 190338"/>
                  <a:gd name="connsiteX5" fmla="*/ 189392 w 280296"/>
                  <a:gd name="connsiteY5" fmla="*/ 0 h 190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296" h="190338">
                    <a:moveTo>
                      <a:pt x="189392" y="0"/>
                    </a:moveTo>
                    <a:lnTo>
                      <a:pt x="280297" y="9035"/>
                    </a:lnTo>
                    <a:lnTo>
                      <a:pt x="155502" y="133827"/>
                    </a:lnTo>
                    <a:cubicBezTo>
                      <a:pt x="114619" y="174720"/>
                      <a:pt x="57550" y="195113"/>
                      <a:pt x="0" y="189391"/>
                    </a:cubicBezTo>
                    <a:lnTo>
                      <a:pt x="0" y="189391"/>
                    </a:lnTo>
                    <a:lnTo>
                      <a:pt x="18939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1D526292-CAFC-7A01-6CB6-5A160BD0C020}"/>
                  </a:ext>
                </a:extLst>
              </p:cNvPr>
              <p:cNvSpPr/>
              <p:nvPr/>
            </p:nvSpPr>
            <p:spPr>
              <a:xfrm>
                <a:off x="6684644" y="3719285"/>
                <a:ext cx="190339" cy="280295"/>
              </a:xfrm>
              <a:custGeom>
                <a:avLst/>
                <a:gdLst>
                  <a:gd name="connsiteX0" fmla="*/ 190340 w 190339"/>
                  <a:gd name="connsiteY0" fmla="*/ 90903 h 280295"/>
                  <a:gd name="connsiteX1" fmla="*/ 181307 w 190339"/>
                  <a:gd name="connsiteY1" fmla="*/ 0 h 280295"/>
                  <a:gd name="connsiteX2" fmla="*/ 56512 w 190339"/>
                  <a:gd name="connsiteY2" fmla="*/ 124793 h 280295"/>
                  <a:gd name="connsiteX3" fmla="*/ 948 w 190339"/>
                  <a:gd name="connsiteY3" fmla="*/ 280296 h 280295"/>
                  <a:gd name="connsiteX4" fmla="*/ 948 w 190339"/>
                  <a:gd name="connsiteY4" fmla="*/ 280296 h 280295"/>
                  <a:gd name="connsiteX5" fmla="*/ 190340 w 190339"/>
                  <a:gd name="connsiteY5" fmla="*/ 90903 h 280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339" h="280295">
                    <a:moveTo>
                      <a:pt x="190340" y="90903"/>
                    </a:moveTo>
                    <a:lnTo>
                      <a:pt x="181307" y="0"/>
                    </a:lnTo>
                    <a:lnTo>
                      <a:pt x="56512" y="124793"/>
                    </a:lnTo>
                    <a:cubicBezTo>
                      <a:pt x="15619" y="165680"/>
                      <a:pt x="-4775" y="222757"/>
                      <a:pt x="948" y="280296"/>
                    </a:cubicBezTo>
                    <a:lnTo>
                      <a:pt x="948" y="280296"/>
                    </a:lnTo>
                    <a:lnTo>
                      <a:pt x="190340" y="90903"/>
                    </a:lnTo>
                    <a:close/>
                  </a:path>
                </a:pathLst>
              </a:custGeom>
              <a:solidFill>
                <a:schemeClr val="accent1"/>
              </a:solidFill>
              <a:ln w="1064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fa-I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4004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E83AA-37D1-4527-A654-2B56C16BBB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624113" y="285750"/>
            <a:ext cx="11415485" cy="758825"/>
          </a:xfrm>
        </p:spPr>
        <p:txBody>
          <a:bodyPr>
            <a:noAutofit/>
          </a:bodyPr>
          <a:lstStyle/>
          <a:p>
            <a:r>
              <a:rPr lang="fa-IR" altLang="en-US" sz="3200" dirty="0"/>
              <a:t>ترخیص شبانه روزی کالاهای اساسی و ضروری و دارویی کشور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F0331D-4FF4-4C27-8F4B-B75B422ED6F9}"/>
              </a:ext>
            </a:extLst>
          </p:cNvPr>
          <p:cNvSpPr txBox="1"/>
          <p:nvPr/>
        </p:nvSpPr>
        <p:spPr>
          <a:xfrm>
            <a:off x="700755" y="1344643"/>
            <a:ext cx="11066804" cy="282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50000"/>
              </a:lnSpc>
              <a:defRPr sz="2400" b="1">
                <a:latin typeface="IRANSans Medium" panose="02040503050201020203" pitchFamily="18" charset="-78"/>
              </a:defRPr>
            </a:lvl1pPr>
          </a:lstStyle>
          <a:p>
            <a:r>
              <a:rPr lang="ar-SA" dirty="0">
                <a:cs typeface="B Titr" panose="00000700000000000000" pitchFamily="2" charset="-78"/>
              </a:rPr>
              <a:t>فعال بودن تمامی گمرکات مرزهای زمینی، دریایی و هوایی کشور و انجام فرآیند تشریفات گمرکی طبق روال</a:t>
            </a:r>
            <a:r>
              <a:rPr lang="fa-IR" dirty="0">
                <a:cs typeface="B Titr" panose="00000700000000000000" pitchFamily="2" charset="-78"/>
              </a:rPr>
              <a:t>:</a:t>
            </a:r>
            <a:r>
              <a:rPr lang="ar-SA" sz="1800" dirty="0"/>
              <a:t> 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800" dirty="0">
                <a:solidFill>
                  <a:srgbClr val="FF0000"/>
                </a:solidFill>
                <a:cs typeface="B Titr" panose="00000700000000000000" pitchFamily="2" charset="-78"/>
              </a:rPr>
              <a:t> انجام تشریفات صادرات </a:t>
            </a:r>
            <a:r>
              <a:rPr lang="fa-IR" sz="1800" dirty="0">
                <a:solidFill>
                  <a:srgbClr val="FF0000"/>
                </a:solidFill>
                <a:cs typeface="B Titr" panose="00000700000000000000" pitchFamily="2" charset="-78"/>
              </a:rPr>
              <a:t>و واردات </a:t>
            </a:r>
            <a:r>
              <a:rPr lang="ar-SA" sz="1800" dirty="0">
                <a:solidFill>
                  <a:srgbClr val="FF0000"/>
                </a:solidFill>
                <a:cs typeface="B Titr" panose="00000700000000000000" pitchFamily="2" charset="-78"/>
              </a:rPr>
              <a:t>کالا در تمامی مرزهای رسمی کشور</a:t>
            </a:r>
            <a:endParaRPr lang="en-US" sz="1800" dirty="0">
              <a:solidFill>
                <a:srgbClr val="FF0000"/>
              </a:solidFill>
              <a:cs typeface="B Titr" panose="000007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a-IR" sz="1800" dirty="0">
              <a:cs typeface="B Titr" panose="000007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800" dirty="0">
                <a:solidFill>
                  <a:srgbClr val="FF0000"/>
                </a:solidFill>
                <a:cs typeface="B Titr" panose="00000700000000000000" pitchFamily="2" charset="-78"/>
              </a:rPr>
              <a:t>تردد مسافران ورودی و خروجی و همچنین کامیون‌ها در مرزهای بین‌المللی و ترانزیت خارجی کالا در مرزهای مشترک با کشورهای همسایه با برقراری شیفت‌های مختلف کاری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221858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E83AA-37D1-4527-A654-2B56C16BBB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624113" y="285750"/>
            <a:ext cx="11415485" cy="758825"/>
          </a:xfrm>
        </p:spPr>
        <p:txBody>
          <a:bodyPr>
            <a:noAutofit/>
          </a:bodyPr>
          <a:lstStyle/>
          <a:p>
            <a:r>
              <a:rPr lang="ar-SA" sz="3200" dirty="0"/>
              <a:t>تسهیلات جدید ضمانت ‌نامه بانکی برای اقلام سلامت ‌محور</a:t>
            </a:r>
            <a:endParaRPr lang="fa-IR" alt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F0331D-4FF4-4C27-8F4B-B75B422ED6F9}"/>
              </a:ext>
            </a:extLst>
          </p:cNvPr>
          <p:cNvSpPr txBox="1"/>
          <p:nvPr/>
        </p:nvSpPr>
        <p:spPr>
          <a:xfrm>
            <a:off x="700755" y="1344643"/>
            <a:ext cx="11066804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50000"/>
              </a:lnSpc>
              <a:defRPr sz="2400" b="1">
                <a:latin typeface="IRANSans Medium" panose="02040503050201020203" pitchFamily="18" charset="-78"/>
              </a:defRPr>
            </a:lvl1pPr>
          </a:lstStyle>
          <a:p>
            <a:r>
              <a:rPr lang="ar-SA" dirty="0">
                <a:cs typeface="B Titr" panose="00000700000000000000" pitchFamily="2" charset="-78"/>
              </a:rPr>
              <a:t>امکان اخذ ضمانت نامه بانکی برای اقلام سلامت محور شامل انواع دارو، شیر خشک، تجهیزات و ملزومات پزشکی و مواد اولیه دارویی به مبلغ حداقل یک میلیارد ریال برای کلیه اشخاص حقیقی و حقوقی جهت واحد‌های تولیدی، فعال اقتصادی مجاز و دانش بنیان </a:t>
            </a:r>
            <a:r>
              <a:rPr lang="fa-IR" dirty="0">
                <a:cs typeface="B Titr" panose="00000700000000000000" pitchFamily="2" charset="-78"/>
              </a:rPr>
              <a:t>با </a:t>
            </a:r>
            <a:r>
              <a:rPr lang="ar-SA" dirty="0">
                <a:cs typeface="B Titr" panose="00000700000000000000" pitchFamily="2" charset="-78"/>
              </a:rPr>
              <a:t>تودیع ضمانت نامه بانکی بدون محدودیت و با هر مبلغ</a:t>
            </a:r>
            <a:r>
              <a:rPr lang="fa-IR" dirty="0">
                <a:cs typeface="B Titr" panose="00000700000000000000" pitchFamily="2" charset="-78"/>
              </a:rPr>
              <a:t>.</a:t>
            </a:r>
            <a:r>
              <a:rPr lang="ar-SA" dirty="0">
                <a:cs typeface="B Titr" panose="00000700000000000000" pitchFamily="2" charset="-78"/>
              </a:rPr>
              <a:t> 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4422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E83AA-37D1-4527-A654-2B56C16BBB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624112" y="285750"/>
            <a:ext cx="11415485" cy="919207"/>
          </a:xfrm>
        </p:spPr>
        <p:txBody>
          <a:bodyPr>
            <a:noAutofit/>
          </a:bodyPr>
          <a:lstStyle/>
          <a:p>
            <a:r>
              <a:rPr lang="ar-SA" sz="3200" dirty="0"/>
              <a:t>تفویض اختیار به گمرکات اجرایی در شرایط خاص</a:t>
            </a:r>
            <a:endParaRPr lang="fa-IR" alt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F0331D-4FF4-4C27-8F4B-B75B422ED6F9}"/>
              </a:ext>
            </a:extLst>
          </p:cNvPr>
          <p:cNvSpPr txBox="1"/>
          <p:nvPr/>
        </p:nvSpPr>
        <p:spPr>
          <a:xfrm>
            <a:off x="700755" y="1344643"/>
            <a:ext cx="1106680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50000"/>
              </a:lnSpc>
              <a:defRPr sz="2400" b="1">
                <a:latin typeface="IRANSans Medium" panose="02040503050201020203" pitchFamily="18" charset="-78"/>
              </a:defRPr>
            </a:lvl1pPr>
          </a:lstStyle>
          <a:p>
            <a:r>
              <a:rPr lang="ar-SA" dirty="0">
                <a:cs typeface="B Titr" panose="00000700000000000000" pitchFamily="2" charset="-78"/>
              </a:rPr>
              <a:t>تفویض اختیارات ویژه به گمرکات اجرایی (با توجه به شرایط حساس ) طی یک بخشنامه:</a:t>
            </a:r>
            <a:endParaRPr lang="fa-IR" dirty="0">
              <a:cs typeface="B Titr" panose="000007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600" dirty="0">
                <a:cs typeface="B Titr" panose="00000700000000000000" pitchFamily="2" charset="-78"/>
              </a:rPr>
              <a:t>قابل تمدید بودن تقاضای ورود موقت خودروهای سواری و همچنین ماشین‌آلات راهسازی و معدنی تا پایان شهریور ماه</a:t>
            </a:r>
            <a:r>
              <a:rPr lang="ar-SA" dirty="0"/>
              <a:t> 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600" dirty="0">
                <a:cs typeface="B Titr" panose="00000700000000000000" pitchFamily="2" charset="-78"/>
              </a:rPr>
              <a:t>ورود کالاهای وارداتی از محل مجوز بند یک ماده </a:t>
            </a:r>
            <a:r>
              <a:rPr lang="fa-IR" sz="1600" dirty="0">
                <a:cs typeface="B Titr" panose="00000700000000000000" pitchFamily="2" charset="-78"/>
              </a:rPr>
              <a:t>۳۸</a:t>
            </a:r>
            <a:r>
              <a:rPr lang="ar-SA" sz="1600" dirty="0">
                <a:cs typeface="B Titr" panose="00000700000000000000" pitchFamily="2" charset="-78"/>
              </a:rPr>
              <a:t> آیین‌نامه اجرایی قانون مقررات صادرات و واردات بدون نیاز به مجوز دفتر واردات و صرفاً بر اساس نامه فیزیکی وزارت صنعت، معدن و تجارت </a:t>
            </a:r>
            <a:endParaRPr lang="en-US" sz="1600" dirty="0">
              <a:cs typeface="B Titr" panose="000007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600" dirty="0">
                <a:cs typeface="B Titr" panose="00000700000000000000" pitchFamily="2" charset="-78"/>
              </a:rPr>
              <a:t>قابل انجام بودن فهرست</a:t>
            </a:r>
            <a:r>
              <a:rPr lang="en-US" sz="1600" dirty="0">
                <a:cs typeface="B Titr" panose="00000700000000000000" pitchFamily="2" charset="-78"/>
              </a:rPr>
              <a:t> IPI </a:t>
            </a:r>
            <a:r>
              <a:rPr lang="ar-SA" sz="1600" dirty="0">
                <a:cs typeface="B Titr" panose="00000700000000000000" pitchFamily="2" charset="-78"/>
              </a:rPr>
              <a:t>برای خودروها و عمق ساخت داخل برای سایر کالاها بدون نیاز به نامه دفتر واردات و صرفاً بر اساس نامه فیزیکی صادره از وزارت صنعت، معدن و تجارت </a:t>
            </a:r>
            <a:endParaRPr lang="en-US" sz="1600" dirty="0">
              <a:cs typeface="B Titr" panose="000007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600" dirty="0">
                <a:cs typeface="B Titr" panose="00000700000000000000" pitchFamily="2" charset="-78"/>
              </a:rPr>
              <a:t>ابلاغ تفویض اختیار تمدید پروانه ورود موقت ماده </a:t>
            </a:r>
            <a:r>
              <a:rPr lang="fa-IR" sz="1600" dirty="0">
                <a:cs typeface="B Titr" panose="00000700000000000000" pitchFamily="2" charset="-78"/>
              </a:rPr>
              <a:t>۵۱</a:t>
            </a:r>
            <a:r>
              <a:rPr lang="ar-SA" sz="1600" dirty="0">
                <a:cs typeface="B Titr" panose="00000700000000000000" pitchFamily="2" charset="-78"/>
              </a:rPr>
              <a:t> قانون امور گمرکی به مدت سه ماه از تاریخ انقضاء به گمرکات اجرایی </a:t>
            </a:r>
            <a:endParaRPr lang="en-US" sz="1600" dirty="0">
              <a:cs typeface="B Titr" panose="000007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ar-SA" sz="1600" dirty="0">
                <a:cs typeface="B Titr" panose="00000700000000000000" pitchFamily="2" charset="-78"/>
              </a:rPr>
              <a:t>تمدید خروج موقت وسایط نقلیه غیرموتوری شامل تریلر و نیمه تریلر تا آخر خرداد ماه </a:t>
            </a:r>
            <a:r>
              <a:rPr lang="fa-IR" sz="1600" dirty="0">
                <a:cs typeface="B Titr" panose="00000700000000000000" pitchFamily="2" charset="-78"/>
              </a:rPr>
              <a:t>۱۴۰۵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63245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E83AA-37D1-4527-A654-2B56C16BBB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76911" y="285750"/>
            <a:ext cx="11962685" cy="919207"/>
          </a:xfrm>
        </p:spPr>
        <p:txBody>
          <a:bodyPr>
            <a:noAutofit/>
          </a:bodyPr>
          <a:lstStyle/>
          <a:p>
            <a:endParaRPr lang="fa-IR" sz="2800" dirty="0"/>
          </a:p>
          <a:p>
            <a:r>
              <a:rPr lang="fa-IR" sz="2800" dirty="0"/>
              <a:t>رفع محدودیت‌های تودیع ضمانت‌نامه بانکی برای واردات کالا در گمرکات سراسر کشور</a:t>
            </a:r>
          </a:p>
          <a:p>
            <a:endParaRPr lang="fa-IR" alt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F0331D-4FF4-4C27-8F4B-B75B422ED6F9}"/>
              </a:ext>
            </a:extLst>
          </p:cNvPr>
          <p:cNvSpPr txBox="1"/>
          <p:nvPr/>
        </p:nvSpPr>
        <p:spPr>
          <a:xfrm>
            <a:off x="700755" y="1344643"/>
            <a:ext cx="1106680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50000"/>
              </a:lnSpc>
              <a:defRPr sz="2400" b="1">
                <a:latin typeface="IRANSans Medium" panose="02040503050201020203" pitchFamily="18" charset="-78"/>
              </a:defRPr>
            </a:lvl1pPr>
          </a:lstStyle>
          <a:p>
            <a:r>
              <a:rPr lang="fa-IR" dirty="0">
                <a:cs typeface="B Titr" panose="00000700000000000000" pitchFamily="2" charset="-78"/>
              </a:rPr>
              <a:t>رفع محدودیت‌های تودیع ضمانت نامه بانکی برای واردات کالا در گمرکات سراسر کشور با هدف: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a-IR" sz="1600" dirty="0">
                <a:cs typeface="B Titr" panose="00000700000000000000" pitchFamily="2" charset="-78"/>
              </a:rPr>
              <a:t>حمایت از تولید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a-IR" sz="1600" dirty="0">
                <a:cs typeface="B Titr" panose="00000700000000000000" pitchFamily="2" charset="-78"/>
              </a:rPr>
              <a:t>جبران کمبود نقدینگی واحدهای تولیدی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a-IR" sz="1600" dirty="0">
                <a:cs typeface="B Titr" panose="00000700000000000000" pitchFamily="2" charset="-78"/>
              </a:rPr>
              <a:t>کمک به استمرار فعالیت واحد‌های تولیدی 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AC0E59-1775-4FE9-AAF7-01ACB1BC2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562" y="2018170"/>
            <a:ext cx="3159176" cy="446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76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5CDA5B-3EA2-4883-ABA6-27FF2FC0BD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5422899" y="285750"/>
            <a:ext cx="6616700" cy="758825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fa-IR" dirty="0"/>
              <a:t>اعطای تسهیلات انبار اختصاصی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D50752-285D-29BF-4121-E8B6680AECD0}"/>
              </a:ext>
            </a:extLst>
          </p:cNvPr>
          <p:cNvSpPr txBox="1"/>
          <p:nvPr/>
        </p:nvSpPr>
        <p:spPr>
          <a:xfrm>
            <a:off x="278990" y="4415315"/>
            <a:ext cx="7093359" cy="4732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b="1" dirty="0">
                <a:latin typeface="IRANSans Medium" panose="02040503050201020203" pitchFamily="18" charset="-78"/>
              </a:rPr>
              <a:t>انعقاد قرارداد انبار اختصاصی تحت کلید با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598FCE-5C59-8D95-42E3-283E4D293198}"/>
              </a:ext>
            </a:extLst>
          </p:cNvPr>
          <p:cNvGraphicFramePr>
            <a:graphicFrameLocks noGrp="1"/>
          </p:cNvGraphicFramePr>
          <p:nvPr/>
        </p:nvGraphicFramePr>
        <p:xfrm>
          <a:off x="8329374" y="1047842"/>
          <a:ext cx="3583635" cy="5778022"/>
        </p:xfrm>
        <a:graphic>
          <a:graphicData uri="http://schemas.openxmlformats.org/drawingml/2006/table">
            <a:tbl>
              <a:tblPr rtl="1" firstRow="1" firstCol="1" bandRow="1">
                <a:tableStyleId>{72833802-FEF1-4C79-8D5D-14CF1EAF98D9}</a:tableStyleId>
              </a:tblPr>
              <a:tblGrid>
                <a:gridCol w="2559459">
                  <a:extLst>
                    <a:ext uri="{9D8B030D-6E8A-4147-A177-3AD203B41FA5}">
                      <a16:colId xmlns:a16="http://schemas.microsoft.com/office/drawing/2014/main" val="3382749644"/>
                    </a:ext>
                  </a:extLst>
                </a:gridCol>
                <a:gridCol w="1024176">
                  <a:extLst>
                    <a:ext uri="{9D8B030D-6E8A-4147-A177-3AD203B41FA5}">
                      <a16:colId xmlns:a16="http://schemas.microsoft.com/office/drawing/2014/main" val="56923888"/>
                    </a:ext>
                  </a:extLst>
                </a:gridCol>
              </a:tblGrid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نام استان</a:t>
                      </a:r>
                      <a:endParaRPr lang="en-US" sz="14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تعداد انبار</a:t>
                      </a:r>
                      <a:endParaRPr lang="en-US" sz="14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426992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اصفهان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38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3261609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گیلان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25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803471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مرکزی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24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12640444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مازندران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23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656213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قزوین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20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6365672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البرز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17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407440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اردبیل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15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4685047"/>
                  </a:ext>
                </a:extLst>
              </a:tr>
              <a:tr h="22956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زنجان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13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067204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تهران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12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0799772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گلستان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9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189257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سمنان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7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9689973"/>
                  </a:ext>
                </a:extLst>
              </a:tr>
              <a:tr h="25715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خراسان رضوی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6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944487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آذربایجان شرقی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4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3138998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آذربایجان غربی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4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43875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فارس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4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2934673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قم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4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852120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کرمان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4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2750861"/>
                  </a:ext>
                </a:extLst>
              </a:tr>
              <a:tr h="23496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خوزستان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4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607745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بوشهر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3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7311474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همدان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3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656902"/>
                  </a:ext>
                </a:extLst>
              </a:tr>
              <a:tr h="2209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سیستان و بلوچستان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3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9209309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چهارمحال و بختیاری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2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459109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خراسان شمالی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2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2449263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هرمزگان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1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947073"/>
                  </a:ext>
                </a:extLst>
              </a:tr>
              <a:tr h="2195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کردستان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latin typeface="IRANSans Light" panose="02040503050201020203" pitchFamily="18" charset="-78"/>
                          <a:cs typeface="+mj-cs"/>
                        </a:rPr>
                        <a:t>1</a:t>
                      </a:r>
                      <a:endParaRPr lang="en-US" sz="1200" dirty="0">
                        <a:effectLst/>
                        <a:latin typeface="IRANSans Light" panose="02040503050201020203" pitchFamily="18" charset="-78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022" marR="47022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09219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4CCDDE2-8711-BAE3-8B44-C93D000D03C2}"/>
              </a:ext>
            </a:extLst>
          </p:cNvPr>
          <p:cNvSpPr txBox="1"/>
          <p:nvPr/>
        </p:nvSpPr>
        <p:spPr>
          <a:xfrm>
            <a:off x="166448" y="925898"/>
            <a:ext cx="7350517" cy="360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 rtl="1">
              <a:lnSpc>
                <a:spcPct val="150000"/>
              </a:lnSpc>
              <a:defRPr sz="2400" b="1">
                <a:latin typeface="IRANSans Medium" panose="02040503050201020203" pitchFamily="18" charset="-78"/>
              </a:defRPr>
            </a:lvl1pPr>
          </a:lstStyle>
          <a:p>
            <a:r>
              <a:rPr lang="fa-IR" sz="1800" b="0" dirty="0"/>
              <a:t>یکی از مهمترین خدمات گمرک به بخش تولید، واردکنندگان کالاهای اساسی و نهاده‌های دامی انعقاد </a:t>
            </a:r>
            <a:r>
              <a:rPr lang="fa-IR" sz="2000" dirty="0">
                <a:solidFill>
                  <a:schemeClr val="accent3"/>
                </a:solidFill>
              </a:rPr>
              <a:t>قرارداد انبارهای اختصاصی تحت کلید </a:t>
            </a:r>
            <a:r>
              <a:rPr lang="fa-IR" sz="1800" b="0" dirty="0"/>
              <a:t>است.</a:t>
            </a:r>
          </a:p>
          <a:p>
            <a:r>
              <a:rPr lang="fa-IR" sz="1800" b="0" dirty="0"/>
              <a:t>در این فرایند، شرکت‌های تولیدی می‌توانند مواد اولیه و ماشین آلات خط تولید خود را </a:t>
            </a:r>
            <a:r>
              <a:rPr lang="fa-IR" sz="2000" dirty="0">
                <a:solidFill>
                  <a:schemeClr val="accent3"/>
                </a:solidFill>
              </a:rPr>
              <a:t>بدون پرداخت حقوق ورودی و دیگر هزینه‌های ترخیص</a:t>
            </a:r>
            <a:r>
              <a:rPr lang="fa-IR" sz="2000" b="0" dirty="0">
                <a:solidFill>
                  <a:schemeClr val="accent3"/>
                </a:solidFill>
              </a:rPr>
              <a:t> </a:t>
            </a:r>
            <a:r>
              <a:rPr lang="fa-IR" sz="1800" b="0" dirty="0"/>
              <a:t>از مبادی ورودی بصورت حمل یکسره به انبارهای خود در محل کارخانه منتقل و تحت کلید و نظارت گمرک نگهداری کنند. </a:t>
            </a:r>
          </a:p>
          <a:p>
            <a:r>
              <a:rPr lang="fa-IR" sz="1800" b="0" dirty="0"/>
              <a:t>این تسهیلات موجب </a:t>
            </a:r>
            <a:r>
              <a:rPr lang="fa-IR" sz="2000" dirty="0">
                <a:solidFill>
                  <a:schemeClr val="accent3"/>
                </a:solidFill>
              </a:rPr>
              <a:t>کاهش هزینه‌های </a:t>
            </a:r>
            <a:r>
              <a:rPr lang="fa-IR" sz="1800" b="0" dirty="0"/>
              <a:t>انبارداری، حمل و بارگیری مجدد، مراقبت‌ها و نگهداری اصولی برای سالم ماندن کالاها می‌شود. </a:t>
            </a:r>
          </a:p>
          <a:p>
            <a:endParaRPr lang="en-US" sz="2000" b="0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A6A2C5BA-7682-9BF5-1E56-CAD61B8A412E}"/>
              </a:ext>
            </a:extLst>
          </p:cNvPr>
          <p:cNvSpPr/>
          <p:nvPr/>
        </p:nvSpPr>
        <p:spPr>
          <a:xfrm>
            <a:off x="7593687" y="1085942"/>
            <a:ext cx="571500" cy="5542039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388270-B178-F66E-170A-2DD5FE264EA2}"/>
              </a:ext>
            </a:extLst>
          </p:cNvPr>
          <p:cNvSpPr txBox="1"/>
          <p:nvPr/>
        </p:nvSpPr>
        <p:spPr>
          <a:xfrm>
            <a:off x="1498556" y="4297975"/>
            <a:ext cx="2343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000" b="1" dirty="0">
                <a:solidFill>
                  <a:schemeClr val="accent1"/>
                </a:solidFill>
                <a:latin typeface="IRANSans Medium" panose="02040503050201020203" pitchFamily="18" charset="-78"/>
              </a:rPr>
              <a:t>220 شرکت</a:t>
            </a:r>
            <a:endParaRPr lang="en-US" sz="4800" b="1" dirty="0">
              <a:solidFill>
                <a:schemeClr val="accent1"/>
              </a:solidFill>
              <a:latin typeface="IRANSans Medium" panose="02040503050201020203" pitchFamily="18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35E83D-654E-A8D1-F070-9A4322AF8180}"/>
              </a:ext>
            </a:extLst>
          </p:cNvPr>
          <p:cNvSpPr txBox="1"/>
          <p:nvPr/>
        </p:nvSpPr>
        <p:spPr>
          <a:xfrm>
            <a:off x="278989" y="5106427"/>
            <a:ext cx="7093359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latin typeface="IRANSans Medium" panose="02040503050201020203" pitchFamily="18" charset="-78"/>
              </a:rPr>
              <a:t>شرکت‌های مستقر در </a:t>
            </a:r>
            <a:r>
              <a:rPr lang="fa-IR" sz="2000" b="1" dirty="0">
                <a:solidFill>
                  <a:schemeClr val="accent3"/>
                </a:solidFill>
                <a:latin typeface="IRANSans Medium" panose="02040503050201020203" pitchFamily="18" charset="-78"/>
              </a:rPr>
              <a:t>استان‌های اصفهان، گیلان، مرکزی، مازندران، قزوین، البرز، اردبیل و زنجان </a:t>
            </a:r>
            <a:r>
              <a:rPr lang="fa-IR" dirty="0">
                <a:latin typeface="IRANSans Medium" panose="02040503050201020203" pitchFamily="18" charset="-78"/>
              </a:rPr>
              <a:t>به ترتیب بیشترین انعقاد قرارداد انبار اختصاصی را داشته اند.</a:t>
            </a:r>
          </a:p>
        </p:txBody>
      </p:sp>
    </p:spTree>
    <p:extLst>
      <p:ext uri="{BB962C8B-B14F-4D97-AF65-F5344CB8AC3E}">
        <p14:creationId xmlns:p14="http://schemas.microsoft.com/office/powerpoint/2010/main" val="765546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809</Words>
  <Application>Microsoft Office PowerPoint</Application>
  <PresentationFormat>Widescreen</PresentationFormat>
  <Paragraphs>172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Corbel</vt:lpstr>
      <vt:lpstr>IRANSans</vt:lpstr>
      <vt:lpstr>IRANSans Black</vt:lpstr>
      <vt:lpstr>IRANSans Light</vt:lpstr>
      <vt:lpstr>IRANSans Medium</vt:lpstr>
      <vt:lpstr>IRANSans(FaNum)</vt:lpstr>
      <vt:lpstr>IRANSans(Small)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Sajad Etemadian</dc:creator>
  <cp:lastModifiedBy>Mohammad mehdi Maleki</cp:lastModifiedBy>
  <cp:revision>2</cp:revision>
  <dcterms:created xsi:type="dcterms:W3CDTF">2025-10-12T07:55:42Z</dcterms:created>
  <dcterms:modified xsi:type="dcterms:W3CDTF">2025-10-21T05:23:11Z</dcterms:modified>
</cp:coreProperties>
</file>