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1.xml" ContentType="application/vnd.openxmlformats-officedocument.presentationml.comments+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73"/>
  </p:notesMasterIdLst>
  <p:sldIdLst>
    <p:sldId id="256" r:id="rId2"/>
    <p:sldId id="348" r:id="rId3"/>
    <p:sldId id="349" r:id="rId4"/>
    <p:sldId id="346" r:id="rId5"/>
    <p:sldId id="351" r:id="rId6"/>
    <p:sldId id="341" r:id="rId7"/>
    <p:sldId id="352" r:id="rId8"/>
    <p:sldId id="258" r:id="rId9"/>
    <p:sldId id="261" r:id="rId10"/>
    <p:sldId id="353" r:id="rId11"/>
    <p:sldId id="260" r:id="rId12"/>
    <p:sldId id="262" r:id="rId13"/>
    <p:sldId id="263" r:id="rId14"/>
    <p:sldId id="264" r:id="rId15"/>
    <p:sldId id="265" r:id="rId16"/>
    <p:sldId id="266" r:id="rId17"/>
    <p:sldId id="267" r:id="rId18"/>
    <p:sldId id="268" r:id="rId19"/>
    <p:sldId id="269" r:id="rId20"/>
    <p:sldId id="272" r:id="rId21"/>
    <p:sldId id="270" r:id="rId22"/>
    <p:sldId id="271" r:id="rId23"/>
    <p:sldId id="273" r:id="rId24"/>
    <p:sldId id="285" r:id="rId25"/>
    <p:sldId id="274" r:id="rId26"/>
    <p:sldId id="275" r:id="rId27"/>
    <p:sldId id="276" r:id="rId28"/>
    <p:sldId id="277" r:id="rId29"/>
    <p:sldId id="278" r:id="rId30"/>
    <p:sldId id="279" r:id="rId31"/>
    <p:sldId id="287" r:id="rId32"/>
    <p:sldId id="280" r:id="rId33"/>
    <p:sldId id="281" r:id="rId34"/>
    <p:sldId id="283" r:id="rId35"/>
    <p:sldId id="284" r:id="rId36"/>
    <p:sldId id="288" r:id="rId37"/>
    <p:sldId id="289" r:id="rId38"/>
    <p:sldId id="343" r:id="rId39"/>
    <p:sldId id="291" r:id="rId40"/>
    <p:sldId id="292" r:id="rId41"/>
    <p:sldId id="290" r:id="rId42"/>
    <p:sldId id="293" r:id="rId43"/>
    <p:sldId id="297" r:id="rId44"/>
    <p:sldId id="294" r:id="rId45"/>
    <p:sldId id="298" r:id="rId46"/>
    <p:sldId id="300" r:id="rId47"/>
    <p:sldId id="299" r:id="rId48"/>
    <p:sldId id="302" r:id="rId49"/>
    <p:sldId id="303" r:id="rId50"/>
    <p:sldId id="305" r:id="rId51"/>
    <p:sldId id="304" r:id="rId52"/>
    <p:sldId id="306" r:id="rId53"/>
    <p:sldId id="307" r:id="rId54"/>
    <p:sldId id="308" r:id="rId55"/>
    <p:sldId id="309" r:id="rId56"/>
    <p:sldId id="310" r:id="rId57"/>
    <p:sldId id="311" r:id="rId58"/>
    <p:sldId id="312" r:id="rId59"/>
    <p:sldId id="313" r:id="rId60"/>
    <p:sldId id="314" r:id="rId61"/>
    <p:sldId id="315" r:id="rId62"/>
    <p:sldId id="316" r:id="rId63"/>
    <p:sldId id="320" r:id="rId64"/>
    <p:sldId id="318" r:id="rId65"/>
    <p:sldId id="344" r:id="rId66"/>
    <p:sldId id="335" r:id="rId67"/>
    <p:sldId id="336" r:id="rId68"/>
    <p:sldId id="338" r:id="rId69"/>
    <p:sldId id="337" r:id="rId70"/>
    <p:sldId id="340" r:id="rId71"/>
    <p:sldId id="339"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hareh Tabarsa" initials="BT" lastIdx="1" clrIdx="0">
    <p:extLst>
      <p:ext uri="{19B8F6BF-5375-455C-9EA6-DF929625EA0E}">
        <p15:presenceInfo xmlns:p15="http://schemas.microsoft.com/office/powerpoint/2012/main" userId="Bahareh Tabars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660"/>
  </p:normalViewPr>
  <p:slideViewPr>
    <p:cSldViewPr snapToGrid="0">
      <p:cViewPr varScale="1">
        <p:scale>
          <a:sx n="109" d="100"/>
          <a:sy n="109" d="100"/>
        </p:scale>
        <p:origin x="618" y="1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2-05T13:17:35.951" idx="1">
    <p:pos x="10" y="10"/>
    <p:text/>
    <p:extLst>
      <p:ext uri="{C676402C-5697-4E1C-873F-D02D1690AC5C}">
        <p15:threadingInfo xmlns:p15="http://schemas.microsoft.com/office/powerpoint/2012/main" timeZoneBias="-210"/>
      </p:ext>
    </p:extLst>
  </p:cm>
</p:cmLst>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3A0901-EEC5-4D24-9774-B3C6353AC5B8}" type="doc">
      <dgm:prSet loTypeId="urn:microsoft.com/office/officeart/2005/8/layout/chevron2" loCatId="list" qsTypeId="urn:microsoft.com/office/officeart/2005/8/quickstyle/simple1" qsCatId="simple" csTypeId="urn:microsoft.com/office/officeart/2005/8/colors/colorful4" csCatId="colorful" phldr="1"/>
      <dgm:spPr/>
      <dgm:t>
        <a:bodyPr/>
        <a:lstStyle/>
        <a:p>
          <a:endParaRPr lang="en-US"/>
        </a:p>
      </dgm:t>
    </dgm:pt>
    <dgm:pt modelId="{EFAB24A9-8DB6-4411-916A-332D8D4613D2}">
      <dgm:prSet phldrT="[Text]" phldr="1"/>
      <dgm:spPr/>
      <dgm:t>
        <a:bodyPr/>
        <a:lstStyle/>
        <a:p>
          <a:endParaRPr lang="en-US" dirty="0"/>
        </a:p>
      </dgm:t>
    </dgm:pt>
    <dgm:pt modelId="{BB4BC790-3DE8-4AC0-BB8B-832CE88B4280}" type="parTrans" cxnId="{06B6D506-028A-44A0-A6F8-45B81D5904E8}">
      <dgm:prSet/>
      <dgm:spPr/>
      <dgm:t>
        <a:bodyPr/>
        <a:lstStyle/>
        <a:p>
          <a:endParaRPr lang="en-US"/>
        </a:p>
      </dgm:t>
    </dgm:pt>
    <dgm:pt modelId="{2464B363-0723-4F81-B039-D509E02314D5}" type="sibTrans" cxnId="{06B6D506-028A-44A0-A6F8-45B81D5904E8}">
      <dgm:prSet/>
      <dgm:spPr/>
      <dgm:t>
        <a:bodyPr/>
        <a:lstStyle/>
        <a:p>
          <a:endParaRPr lang="en-US"/>
        </a:p>
      </dgm:t>
    </dgm:pt>
    <dgm:pt modelId="{E64E7C94-6433-4E5C-9ECC-A97129C47D20}">
      <dgm:prSet phldrT="[Text]"/>
      <dgm:spPr/>
      <dgm:t>
        <a:bodyPr/>
        <a:lstStyle/>
        <a:p>
          <a:pPr rtl="1"/>
          <a:r>
            <a:rPr lang="fa-IR" dirty="0" smtClean="0"/>
            <a:t>نحوه تامین مالی و تهیه بودجه اجرایی لازم برای انجام پروژ ه های زیربنایی و بهره برداری از محصولات و خدمات حاصل از آن ها در حال حاضر به عنوان یکی از مهمترین چالش های پیش روی کشورهای در حال توسعه می باشد.</a:t>
          </a:r>
          <a:endParaRPr lang="en-US" dirty="0"/>
        </a:p>
      </dgm:t>
    </dgm:pt>
    <dgm:pt modelId="{6B30C204-C7CE-4402-9E99-206684A0032D}" type="parTrans" cxnId="{F1AC08DA-46E8-4486-88B3-389BE5A63100}">
      <dgm:prSet/>
      <dgm:spPr/>
      <dgm:t>
        <a:bodyPr/>
        <a:lstStyle/>
        <a:p>
          <a:endParaRPr lang="en-US"/>
        </a:p>
      </dgm:t>
    </dgm:pt>
    <dgm:pt modelId="{EFC16B0B-D39E-4ADB-A11D-207934312002}" type="sibTrans" cxnId="{F1AC08DA-46E8-4486-88B3-389BE5A63100}">
      <dgm:prSet/>
      <dgm:spPr/>
      <dgm:t>
        <a:bodyPr/>
        <a:lstStyle/>
        <a:p>
          <a:endParaRPr lang="en-US"/>
        </a:p>
      </dgm:t>
    </dgm:pt>
    <dgm:pt modelId="{907961A4-2A95-4073-826D-57C92615A575}">
      <dgm:prSet phldrT="[Text]" phldr="1"/>
      <dgm:spPr/>
      <dgm:t>
        <a:bodyPr/>
        <a:lstStyle/>
        <a:p>
          <a:endParaRPr lang="en-US"/>
        </a:p>
      </dgm:t>
    </dgm:pt>
    <dgm:pt modelId="{256ACC74-681D-42FD-BDB7-94E98CF0F2E7}" type="parTrans" cxnId="{C43110E0-ABDD-4195-A2DA-CFBB1126BA97}">
      <dgm:prSet/>
      <dgm:spPr/>
      <dgm:t>
        <a:bodyPr/>
        <a:lstStyle/>
        <a:p>
          <a:endParaRPr lang="en-US"/>
        </a:p>
      </dgm:t>
    </dgm:pt>
    <dgm:pt modelId="{4183BD17-2878-43BD-A5EB-BB2C09B387D6}" type="sibTrans" cxnId="{C43110E0-ABDD-4195-A2DA-CFBB1126BA97}">
      <dgm:prSet/>
      <dgm:spPr/>
      <dgm:t>
        <a:bodyPr/>
        <a:lstStyle/>
        <a:p>
          <a:endParaRPr lang="en-US"/>
        </a:p>
      </dgm:t>
    </dgm:pt>
    <dgm:pt modelId="{8EE2BFDE-0606-4150-A592-4DAAFE4E65CE}">
      <dgm:prSet phldrT="[Text]"/>
      <dgm:spPr/>
      <dgm:t>
        <a:bodyPr/>
        <a:lstStyle/>
        <a:p>
          <a:pPr rtl="1"/>
          <a:r>
            <a:rPr lang="fa-IR" dirty="0" smtClean="0"/>
            <a:t>به فرآیندی كه به دنبال ایجاد، جمع آوری و افزایش منابع مالی یا سرمایه ای برای هر نوع مخارجی است، تامین مالی می گویند. به عبارت دیگر تأمین مالی، هنر و علم مدیریت وجه نقد است.</a:t>
          </a:r>
          <a:endParaRPr lang="en-US" dirty="0"/>
        </a:p>
      </dgm:t>
    </dgm:pt>
    <dgm:pt modelId="{97EBC2DD-1BF9-4DB4-992D-DD2B6D535B98}" type="parTrans" cxnId="{14420A7A-B541-478B-AD9F-F620C46EBFFD}">
      <dgm:prSet/>
      <dgm:spPr/>
      <dgm:t>
        <a:bodyPr/>
        <a:lstStyle/>
        <a:p>
          <a:endParaRPr lang="en-US"/>
        </a:p>
      </dgm:t>
    </dgm:pt>
    <dgm:pt modelId="{C7F82960-F92F-49A3-B210-69D2BBE46E0B}" type="sibTrans" cxnId="{14420A7A-B541-478B-AD9F-F620C46EBFFD}">
      <dgm:prSet/>
      <dgm:spPr/>
      <dgm:t>
        <a:bodyPr/>
        <a:lstStyle/>
        <a:p>
          <a:endParaRPr lang="en-US"/>
        </a:p>
      </dgm:t>
    </dgm:pt>
    <dgm:pt modelId="{06C2A864-2A56-42B2-9AFD-5B23569CDB72}">
      <dgm:prSet phldrT="[Text]" phldr="1"/>
      <dgm:spPr/>
      <dgm:t>
        <a:bodyPr/>
        <a:lstStyle/>
        <a:p>
          <a:endParaRPr lang="en-US"/>
        </a:p>
      </dgm:t>
    </dgm:pt>
    <dgm:pt modelId="{DA8C9B96-E959-4276-A4B0-7B93359F4CD3}" type="parTrans" cxnId="{79146B88-ACE9-4BE5-943C-D616B57961EA}">
      <dgm:prSet/>
      <dgm:spPr/>
      <dgm:t>
        <a:bodyPr/>
        <a:lstStyle/>
        <a:p>
          <a:endParaRPr lang="en-US"/>
        </a:p>
      </dgm:t>
    </dgm:pt>
    <dgm:pt modelId="{709B4C50-4707-408A-A74E-2AB35B3250E2}" type="sibTrans" cxnId="{79146B88-ACE9-4BE5-943C-D616B57961EA}">
      <dgm:prSet/>
      <dgm:spPr/>
      <dgm:t>
        <a:bodyPr/>
        <a:lstStyle/>
        <a:p>
          <a:endParaRPr lang="en-US"/>
        </a:p>
      </dgm:t>
    </dgm:pt>
    <dgm:pt modelId="{A2902088-98A6-4920-92D7-10E43A80AFE3}">
      <dgm:prSet phldrT="[Text]"/>
      <dgm:spPr/>
      <dgm:t>
        <a:bodyPr/>
        <a:lstStyle/>
        <a:p>
          <a:pPr rtl="1"/>
          <a:r>
            <a:rPr lang="fa-IR" dirty="0" smtClean="0"/>
            <a:t>هدف از تأمین مالی سرمایه گذاری، سودآوری، کاهش ریسک و برطرف کردن نیازهای اقتصادی و اجتماعی بنگاه است</a:t>
          </a:r>
          <a:endParaRPr lang="en-US" dirty="0"/>
        </a:p>
      </dgm:t>
    </dgm:pt>
    <dgm:pt modelId="{FAED2D9E-20DC-4267-AE5E-A8D90B526E52}" type="parTrans" cxnId="{4467AF14-8F1F-4777-9ED5-1EA298A385E7}">
      <dgm:prSet/>
      <dgm:spPr/>
      <dgm:t>
        <a:bodyPr/>
        <a:lstStyle/>
        <a:p>
          <a:endParaRPr lang="en-US"/>
        </a:p>
      </dgm:t>
    </dgm:pt>
    <dgm:pt modelId="{9394D933-A9AE-41A5-8798-9A224692B938}" type="sibTrans" cxnId="{4467AF14-8F1F-4777-9ED5-1EA298A385E7}">
      <dgm:prSet/>
      <dgm:spPr/>
      <dgm:t>
        <a:bodyPr/>
        <a:lstStyle/>
        <a:p>
          <a:endParaRPr lang="en-US"/>
        </a:p>
      </dgm:t>
    </dgm:pt>
    <dgm:pt modelId="{0DB05193-38D3-455D-AAAD-B9040B08C32B}" type="pres">
      <dgm:prSet presAssocID="{403A0901-EEC5-4D24-9774-B3C6353AC5B8}" presName="linearFlow" presStyleCnt="0">
        <dgm:presLayoutVars>
          <dgm:dir val="rev"/>
          <dgm:animLvl val="lvl"/>
          <dgm:resizeHandles val="exact"/>
        </dgm:presLayoutVars>
      </dgm:prSet>
      <dgm:spPr/>
      <dgm:t>
        <a:bodyPr/>
        <a:lstStyle/>
        <a:p>
          <a:endParaRPr lang="en-US"/>
        </a:p>
      </dgm:t>
    </dgm:pt>
    <dgm:pt modelId="{E4DC6757-86B0-4C41-A38B-E08E8CA4790F}" type="pres">
      <dgm:prSet presAssocID="{EFAB24A9-8DB6-4411-916A-332D8D4613D2}" presName="composite" presStyleCnt="0"/>
      <dgm:spPr/>
    </dgm:pt>
    <dgm:pt modelId="{FD8E783C-6802-4C3F-AAF3-EE1045027792}" type="pres">
      <dgm:prSet presAssocID="{EFAB24A9-8DB6-4411-916A-332D8D4613D2}" presName="parentText" presStyleLbl="alignNode1" presStyleIdx="0" presStyleCnt="3">
        <dgm:presLayoutVars>
          <dgm:chMax val="1"/>
          <dgm:bulletEnabled val="1"/>
        </dgm:presLayoutVars>
      </dgm:prSet>
      <dgm:spPr/>
      <dgm:t>
        <a:bodyPr/>
        <a:lstStyle/>
        <a:p>
          <a:endParaRPr lang="en-US"/>
        </a:p>
      </dgm:t>
    </dgm:pt>
    <dgm:pt modelId="{B74029F7-5719-4F10-8AA3-48867A0A566F}" type="pres">
      <dgm:prSet presAssocID="{EFAB24A9-8DB6-4411-916A-332D8D4613D2}" presName="descendantText" presStyleLbl="alignAcc1" presStyleIdx="0" presStyleCnt="3">
        <dgm:presLayoutVars>
          <dgm:bulletEnabled val="1"/>
        </dgm:presLayoutVars>
      </dgm:prSet>
      <dgm:spPr/>
      <dgm:t>
        <a:bodyPr/>
        <a:lstStyle/>
        <a:p>
          <a:endParaRPr lang="en-US"/>
        </a:p>
      </dgm:t>
    </dgm:pt>
    <dgm:pt modelId="{DBEDB1D5-1D34-4A78-965A-D83C054FF413}" type="pres">
      <dgm:prSet presAssocID="{2464B363-0723-4F81-B039-D509E02314D5}" presName="sp" presStyleCnt="0"/>
      <dgm:spPr/>
    </dgm:pt>
    <dgm:pt modelId="{4F6EBD8C-5A5E-4EFB-A8FC-3DF4C12B8EE6}" type="pres">
      <dgm:prSet presAssocID="{907961A4-2A95-4073-826D-57C92615A575}" presName="composite" presStyleCnt="0"/>
      <dgm:spPr/>
    </dgm:pt>
    <dgm:pt modelId="{5E1CE1BB-271E-44FE-9288-0C9DDDF2E92E}" type="pres">
      <dgm:prSet presAssocID="{907961A4-2A95-4073-826D-57C92615A575}" presName="parentText" presStyleLbl="alignNode1" presStyleIdx="1" presStyleCnt="3">
        <dgm:presLayoutVars>
          <dgm:chMax val="1"/>
          <dgm:bulletEnabled val="1"/>
        </dgm:presLayoutVars>
      </dgm:prSet>
      <dgm:spPr/>
      <dgm:t>
        <a:bodyPr/>
        <a:lstStyle/>
        <a:p>
          <a:endParaRPr lang="en-US"/>
        </a:p>
      </dgm:t>
    </dgm:pt>
    <dgm:pt modelId="{0A290B2D-D0CC-4EDA-A464-C0222C4D2404}" type="pres">
      <dgm:prSet presAssocID="{907961A4-2A95-4073-826D-57C92615A575}" presName="descendantText" presStyleLbl="alignAcc1" presStyleIdx="1" presStyleCnt="3" custLinFactNeighborX="4">
        <dgm:presLayoutVars>
          <dgm:bulletEnabled val="1"/>
        </dgm:presLayoutVars>
      </dgm:prSet>
      <dgm:spPr/>
      <dgm:t>
        <a:bodyPr/>
        <a:lstStyle/>
        <a:p>
          <a:endParaRPr lang="en-US"/>
        </a:p>
      </dgm:t>
    </dgm:pt>
    <dgm:pt modelId="{880D0CB3-5F68-42EE-964D-C9CA80C6E1D6}" type="pres">
      <dgm:prSet presAssocID="{4183BD17-2878-43BD-A5EB-BB2C09B387D6}" presName="sp" presStyleCnt="0"/>
      <dgm:spPr/>
    </dgm:pt>
    <dgm:pt modelId="{29157C5E-4F4F-4640-B58C-2FC05076E56C}" type="pres">
      <dgm:prSet presAssocID="{06C2A864-2A56-42B2-9AFD-5B23569CDB72}" presName="composite" presStyleCnt="0"/>
      <dgm:spPr/>
    </dgm:pt>
    <dgm:pt modelId="{5BD0CFA6-2429-4931-BB85-2E2460A400E6}" type="pres">
      <dgm:prSet presAssocID="{06C2A864-2A56-42B2-9AFD-5B23569CDB72}" presName="parentText" presStyleLbl="alignNode1" presStyleIdx="2" presStyleCnt="3">
        <dgm:presLayoutVars>
          <dgm:chMax val="1"/>
          <dgm:bulletEnabled val="1"/>
        </dgm:presLayoutVars>
      </dgm:prSet>
      <dgm:spPr/>
      <dgm:t>
        <a:bodyPr/>
        <a:lstStyle/>
        <a:p>
          <a:endParaRPr lang="en-US"/>
        </a:p>
      </dgm:t>
    </dgm:pt>
    <dgm:pt modelId="{6A9020B5-819D-4256-BE36-D320BA7D82BE}" type="pres">
      <dgm:prSet presAssocID="{06C2A864-2A56-42B2-9AFD-5B23569CDB72}" presName="descendantText" presStyleLbl="alignAcc1" presStyleIdx="2" presStyleCnt="3">
        <dgm:presLayoutVars>
          <dgm:bulletEnabled val="1"/>
        </dgm:presLayoutVars>
      </dgm:prSet>
      <dgm:spPr/>
      <dgm:t>
        <a:bodyPr/>
        <a:lstStyle/>
        <a:p>
          <a:endParaRPr lang="en-US"/>
        </a:p>
      </dgm:t>
    </dgm:pt>
  </dgm:ptLst>
  <dgm:cxnLst>
    <dgm:cxn modelId="{06B6D506-028A-44A0-A6F8-45B81D5904E8}" srcId="{403A0901-EEC5-4D24-9774-B3C6353AC5B8}" destId="{EFAB24A9-8DB6-4411-916A-332D8D4613D2}" srcOrd="0" destOrd="0" parTransId="{BB4BC790-3DE8-4AC0-BB8B-832CE88B4280}" sibTransId="{2464B363-0723-4F81-B039-D509E02314D5}"/>
    <dgm:cxn modelId="{C58C0A34-F54E-47DF-ACEB-E95D133F9711}" type="presOf" srcId="{EFAB24A9-8DB6-4411-916A-332D8D4613D2}" destId="{FD8E783C-6802-4C3F-AAF3-EE1045027792}" srcOrd="0" destOrd="0" presId="urn:microsoft.com/office/officeart/2005/8/layout/chevron2"/>
    <dgm:cxn modelId="{4467AF14-8F1F-4777-9ED5-1EA298A385E7}" srcId="{06C2A864-2A56-42B2-9AFD-5B23569CDB72}" destId="{A2902088-98A6-4920-92D7-10E43A80AFE3}" srcOrd="0" destOrd="0" parTransId="{FAED2D9E-20DC-4267-AE5E-A8D90B526E52}" sibTransId="{9394D933-A9AE-41A5-8798-9A224692B938}"/>
    <dgm:cxn modelId="{E0789A02-511A-46B5-94A5-0460FEE61A7A}" type="presOf" srcId="{907961A4-2A95-4073-826D-57C92615A575}" destId="{5E1CE1BB-271E-44FE-9288-0C9DDDF2E92E}" srcOrd="0" destOrd="0" presId="urn:microsoft.com/office/officeart/2005/8/layout/chevron2"/>
    <dgm:cxn modelId="{79146B88-ACE9-4BE5-943C-D616B57961EA}" srcId="{403A0901-EEC5-4D24-9774-B3C6353AC5B8}" destId="{06C2A864-2A56-42B2-9AFD-5B23569CDB72}" srcOrd="2" destOrd="0" parTransId="{DA8C9B96-E959-4276-A4B0-7B93359F4CD3}" sibTransId="{709B4C50-4707-408A-A74E-2AB35B3250E2}"/>
    <dgm:cxn modelId="{5E486EEB-5EB1-4EA2-8580-E987EB93A997}" type="presOf" srcId="{E64E7C94-6433-4E5C-9ECC-A97129C47D20}" destId="{B74029F7-5719-4F10-8AA3-48867A0A566F}" srcOrd="0" destOrd="0" presId="urn:microsoft.com/office/officeart/2005/8/layout/chevron2"/>
    <dgm:cxn modelId="{C43110E0-ABDD-4195-A2DA-CFBB1126BA97}" srcId="{403A0901-EEC5-4D24-9774-B3C6353AC5B8}" destId="{907961A4-2A95-4073-826D-57C92615A575}" srcOrd="1" destOrd="0" parTransId="{256ACC74-681D-42FD-BDB7-94E98CF0F2E7}" sibTransId="{4183BD17-2878-43BD-A5EB-BB2C09B387D6}"/>
    <dgm:cxn modelId="{C64BCF84-DC2F-4A9E-9E80-5C51D6DA4AED}" type="presOf" srcId="{A2902088-98A6-4920-92D7-10E43A80AFE3}" destId="{6A9020B5-819D-4256-BE36-D320BA7D82BE}" srcOrd="0" destOrd="0" presId="urn:microsoft.com/office/officeart/2005/8/layout/chevron2"/>
    <dgm:cxn modelId="{F27E9FE4-4C54-4FDC-9757-38250600E980}" type="presOf" srcId="{8EE2BFDE-0606-4150-A592-4DAAFE4E65CE}" destId="{0A290B2D-D0CC-4EDA-A464-C0222C4D2404}" srcOrd="0" destOrd="0" presId="urn:microsoft.com/office/officeart/2005/8/layout/chevron2"/>
    <dgm:cxn modelId="{E26EE83A-DDC6-448D-96EF-23AC66BECA1C}" type="presOf" srcId="{06C2A864-2A56-42B2-9AFD-5B23569CDB72}" destId="{5BD0CFA6-2429-4931-BB85-2E2460A400E6}" srcOrd="0" destOrd="0" presId="urn:microsoft.com/office/officeart/2005/8/layout/chevron2"/>
    <dgm:cxn modelId="{14420A7A-B541-478B-AD9F-F620C46EBFFD}" srcId="{907961A4-2A95-4073-826D-57C92615A575}" destId="{8EE2BFDE-0606-4150-A592-4DAAFE4E65CE}" srcOrd="0" destOrd="0" parTransId="{97EBC2DD-1BF9-4DB4-992D-DD2B6D535B98}" sibTransId="{C7F82960-F92F-49A3-B210-69D2BBE46E0B}"/>
    <dgm:cxn modelId="{E047F082-50B3-43E2-BE0E-332B0027C1E2}" type="presOf" srcId="{403A0901-EEC5-4D24-9774-B3C6353AC5B8}" destId="{0DB05193-38D3-455D-AAAD-B9040B08C32B}" srcOrd="0" destOrd="0" presId="urn:microsoft.com/office/officeart/2005/8/layout/chevron2"/>
    <dgm:cxn modelId="{F1AC08DA-46E8-4486-88B3-389BE5A63100}" srcId="{EFAB24A9-8DB6-4411-916A-332D8D4613D2}" destId="{E64E7C94-6433-4E5C-9ECC-A97129C47D20}" srcOrd="0" destOrd="0" parTransId="{6B30C204-C7CE-4402-9E99-206684A0032D}" sibTransId="{EFC16B0B-D39E-4ADB-A11D-207934312002}"/>
    <dgm:cxn modelId="{4ABF481A-B263-455D-BBF0-FF1F727D63AB}" type="presParOf" srcId="{0DB05193-38D3-455D-AAAD-B9040B08C32B}" destId="{E4DC6757-86B0-4C41-A38B-E08E8CA4790F}" srcOrd="0" destOrd="0" presId="urn:microsoft.com/office/officeart/2005/8/layout/chevron2"/>
    <dgm:cxn modelId="{7DF959B5-A0E3-420D-952E-2A6EE60E4866}" type="presParOf" srcId="{E4DC6757-86B0-4C41-A38B-E08E8CA4790F}" destId="{FD8E783C-6802-4C3F-AAF3-EE1045027792}" srcOrd="0" destOrd="0" presId="urn:microsoft.com/office/officeart/2005/8/layout/chevron2"/>
    <dgm:cxn modelId="{479AFD82-79DD-4EE0-A3CF-984A3C590FC0}" type="presParOf" srcId="{E4DC6757-86B0-4C41-A38B-E08E8CA4790F}" destId="{B74029F7-5719-4F10-8AA3-48867A0A566F}" srcOrd="1" destOrd="0" presId="urn:microsoft.com/office/officeart/2005/8/layout/chevron2"/>
    <dgm:cxn modelId="{29F36EB1-0BB1-4F16-A527-104935F1FC1F}" type="presParOf" srcId="{0DB05193-38D3-455D-AAAD-B9040B08C32B}" destId="{DBEDB1D5-1D34-4A78-965A-D83C054FF413}" srcOrd="1" destOrd="0" presId="urn:microsoft.com/office/officeart/2005/8/layout/chevron2"/>
    <dgm:cxn modelId="{4C7B892A-8773-419C-B9C7-4E22E9CA57CF}" type="presParOf" srcId="{0DB05193-38D3-455D-AAAD-B9040B08C32B}" destId="{4F6EBD8C-5A5E-4EFB-A8FC-3DF4C12B8EE6}" srcOrd="2" destOrd="0" presId="urn:microsoft.com/office/officeart/2005/8/layout/chevron2"/>
    <dgm:cxn modelId="{31C423D8-DAA5-4A92-84D0-970F71B5F858}" type="presParOf" srcId="{4F6EBD8C-5A5E-4EFB-A8FC-3DF4C12B8EE6}" destId="{5E1CE1BB-271E-44FE-9288-0C9DDDF2E92E}" srcOrd="0" destOrd="0" presId="urn:microsoft.com/office/officeart/2005/8/layout/chevron2"/>
    <dgm:cxn modelId="{F02E1E20-F513-4EC4-82BF-703453A8255F}" type="presParOf" srcId="{4F6EBD8C-5A5E-4EFB-A8FC-3DF4C12B8EE6}" destId="{0A290B2D-D0CC-4EDA-A464-C0222C4D2404}" srcOrd="1" destOrd="0" presId="urn:microsoft.com/office/officeart/2005/8/layout/chevron2"/>
    <dgm:cxn modelId="{A94C6FEF-6661-4B62-8734-A402F692DCF3}" type="presParOf" srcId="{0DB05193-38D3-455D-AAAD-B9040B08C32B}" destId="{880D0CB3-5F68-42EE-964D-C9CA80C6E1D6}" srcOrd="3" destOrd="0" presId="urn:microsoft.com/office/officeart/2005/8/layout/chevron2"/>
    <dgm:cxn modelId="{7DBB052F-8A14-4A73-8CC8-1F4C26FB2DD4}" type="presParOf" srcId="{0DB05193-38D3-455D-AAAD-B9040B08C32B}" destId="{29157C5E-4F4F-4640-B58C-2FC05076E56C}" srcOrd="4" destOrd="0" presId="urn:microsoft.com/office/officeart/2005/8/layout/chevron2"/>
    <dgm:cxn modelId="{7B7DB595-42D0-4267-A65B-6C1FF08F259B}" type="presParOf" srcId="{29157C5E-4F4F-4640-B58C-2FC05076E56C}" destId="{5BD0CFA6-2429-4931-BB85-2E2460A400E6}" srcOrd="0" destOrd="0" presId="urn:microsoft.com/office/officeart/2005/8/layout/chevron2"/>
    <dgm:cxn modelId="{FD9E47F4-5FEE-4C62-BA90-206BED3696E8}" type="presParOf" srcId="{29157C5E-4F4F-4640-B58C-2FC05076E56C}" destId="{6A9020B5-819D-4256-BE36-D320BA7D82B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3D81BE-ECE8-4F2A-A2E2-7A176B7560F7}" type="doc">
      <dgm:prSet loTypeId="urn:microsoft.com/office/officeart/2005/8/layout/cycle6" loCatId="cycle" qsTypeId="urn:microsoft.com/office/officeart/2005/8/quickstyle/3d4" qsCatId="3D" csTypeId="urn:microsoft.com/office/officeart/2005/8/colors/accent1_1" csCatId="accent1" phldr="1"/>
      <dgm:spPr/>
      <dgm:t>
        <a:bodyPr/>
        <a:lstStyle/>
        <a:p>
          <a:endParaRPr lang="en-US"/>
        </a:p>
      </dgm:t>
    </dgm:pt>
    <dgm:pt modelId="{447A3777-1C68-47C5-A9EB-317E3EABDC07}">
      <dgm:prSet phldrT="[Text]"/>
      <dgm:spPr/>
      <dgm:t>
        <a:bodyPr/>
        <a:lstStyle/>
        <a:p>
          <a:r>
            <a:rPr lang="fa-IR" b="1" dirty="0" smtClean="0"/>
            <a:t>ریسک</a:t>
          </a:r>
          <a:endParaRPr lang="en-US" b="1" dirty="0"/>
        </a:p>
      </dgm:t>
    </dgm:pt>
    <dgm:pt modelId="{ADCBCDA7-5CF9-4591-9469-9EDE410AC2DF}" type="parTrans" cxnId="{200E1150-1BA0-404E-B98F-89784E1A9799}">
      <dgm:prSet/>
      <dgm:spPr/>
      <dgm:t>
        <a:bodyPr/>
        <a:lstStyle/>
        <a:p>
          <a:endParaRPr lang="en-US"/>
        </a:p>
      </dgm:t>
    </dgm:pt>
    <dgm:pt modelId="{9F4FDE2D-5510-45B3-A277-379D2736EFFB}" type="sibTrans" cxnId="{200E1150-1BA0-404E-B98F-89784E1A9799}">
      <dgm:prSet/>
      <dgm:spPr/>
      <dgm:t>
        <a:bodyPr/>
        <a:lstStyle/>
        <a:p>
          <a:endParaRPr lang="en-US"/>
        </a:p>
      </dgm:t>
    </dgm:pt>
    <dgm:pt modelId="{9DFBFCF4-A621-47F0-AC06-E5CB272B9CE9}">
      <dgm:prSet phldrT="[Text]"/>
      <dgm:spPr/>
      <dgm:t>
        <a:bodyPr/>
        <a:lstStyle/>
        <a:p>
          <a:r>
            <a:rPr lang="fa-IR" b="1" dirty="0" smtClean="0"/>
            <a:t>بازده</a:t>
          </a:r>
          <a:endParaRPr lang="en-US" b="1" dirty="0"/>
        </a:p>
      </dgm:t>
    </dgm:pt>
    <dgm:pt modelId="{87C0896C-0EAE-4A69-8AE6-73AFBE1D7867}" type="parTrans" cxnId="{09F3D73A-0329-4E38-9E5C-88C682B5B040}">
      <dgm:prSet/>
      <dgm:spPr/>
      <dgm:t>
        <a:bodyPr/>
        <a:lstStyle/>
        <a:p>
          <a:endParaRPr lang="en-US"/>
        </a:p>
      </dgm:t>
    </dgm:pt>
    <dgm:pt modelId="{F1AF4F52-3CBF-4261-9106-1F8B93DC92B4}" type="sibTrans" cxnId="{09F3D73A-0329-4E38-9E5C-88C682B5B040}">
      <dgm:prSet/>
      <dgm:spPr/>
      <dgm:t>
        <a:bodyPr/>
        <a:lstStyle/>
        <a:p>
          <a:endParaRPr lang="en-US"/>
        </a:p>
      </dgm:t>
    </dgm:pt>
    <dgm:pt modelId="{94E446B7-1231-4759-963F-4DE103751517}">
      <dgm:prSet phldrT="[Text]"/>
      <dgm:spPr/>
      <dgm:t>
        <a:bodyPr/>
        <a:lstStyle/>
        <a:p>
          <a:r>
            <a:rPr lang="fa-IR" b="1" dirty="0" smtClean="0"/>
            <a:t>حجم سرمایه گذاری</a:t>
          </a:r>
          <a:endParaRPr lang="en-US" b="1" dirty="0"/>
        </a:p>
      </dgm:t>
    </dgm:pt>
    <dgm:pt modelId="{E4BB093C-689B-46E2-A764-6B5FFF54630E}" type="parTrans" cxnId="{33339066-230B-4E63-89BE-D09477AE729D}">
      <dgm:prSet/>
      <dgm:spPr/>
      <dgm:t>
        <a:bodyPr/>
        <a:lstStyle/>
        <a:p>
          <a:endParaRPr lang="en-US"/>
        </a:p>
      </dgm:t>
    </dgm:pt>
    <dgm:pt modelId="{D2FD60B5-C6A1-4AD0-B018-09EFA64B6B92}" type="sibTrans" cxnId="{33339066-230B-4E63-89BE-D09477AE729D}">
      <dgm:prSet/>
      <dgm:spPr/>
      <dgm:t>
        <a:bodyPr/>
        <a:lstStyle/>
        <a:p>
          <a:endParaRPr lang="en-US"/>
        </a:p>
      </dgm:t>
    </dgm:pt>
    <dgm:pt modelId="{200E539C-893A-4D73-8D8E-F84D5EA97C42}">
      <dgm:prSet phldrT="[Text]"/>
      <dgm:spPr/>
      <dgm:t>
        <a:bodyPr/>
        <a:lstStyle/>
        <a:p>
          <a:r>
            <a:rPr lang="fa-IR" b="1" dirty="0" smtClean="0"/>
            <a:t>افق تامین مالی</a:t>
          </a:r>
          <a:endParaRPr lang="en-US" b="1" dirty="0"/>
        </a:p>
      </dgm:t>
    </dgm:pt>
    <dgm:pt modelId="{0A2D03E6-5E2F-487C-BB95-089D9F37A3F1}" type="parTrans" cxnId="{32AE24C9-4834-4E41-9EDB-0193F2CB53A4}">
      <dgm:prSet/>
      <dgm:spPr/>
      <dgm:t>
        <a:bodyPr/>
        <a:lstStyle/>
        <a:p>
          <a:endParaRPr lang="en-US"/>
        </a:p>
      </dgm:t>
    </dgm:pt>
    <dgm:pt modelId="{6949120B-3F4E-4361-AAD3-317BE7C59926}" type="sibTrans" cxnId="{32AE24C9-4834-4E41-9EDB-0193F2CB53A4}">
      <dgm:prSet/>
      <dgm:spPr/>
      <dgm:t>
        <a:bodyPr/>
        <a:lstStyle/>
        <a:p>
          <a:endParaRPr lang="en-US"/>
        </a:p>
      </dgm:t>
    </dgm:pt>
    <dgm:pt modelId="{F9506EB9-D184-4E9D-93F6-550BBFB92D2B}">
      <dgm:prSet phldrT="[Text]"/>
      <dgm:spPr/>
      <dgm:t>
        <a:bodyPr/>
        <a:lstStyle/>
        <a:p>
          <a:r>
            <a:rPr lang="fa-IR" b="1" dirty="0" smtClean="0"/>
            <a:t>در دسترس بودن</a:t>
          </a:r>
          <a:endParaRPr lang="en-US" b="1" dirty="0"/>
        </a:p>
      </dgm:t>
    </dgm:pt>
    <dgm:pt modelId="{73F3F4C9-1371-4823-9636-F17C354A66A2}" type="parTrans" cxnId="{8A0FC07B-BCC9-48FC-B894-8E16A45AE2E5}">
      <dgm:prSet/>
      <dgm:spPr/>
      <dgm:t>
        <a:bodyPr/>
        <a:lstStyle/>
        <a:p>
          <a:endParaRPr lang="en-US"/>
        </a:p>
      </dgm:t>
    </dgm:pt>
    <dgm:pt modelId="{0AD2A8B2-96B0-4EBC-BAA2-B7E0621008C7}" type="sibTrans" cxnId="{8A0FC07B-BCC9-48FC-B894-8E16A45AE2E5}">
      <dgm:prSet/>
      <dgm:spPr/>
      <dgm:t>
        <a:bodyPr/>
        <a:lstStyle/>
        <a:p>
          <a:endParaRPr lang="en-US"/>
        </a:p>
      </dgm:t>
    </dgm:pt>
    <dgm:pt modelId="{88E58B7F-8A2A-4B00-A233-89944601C881}" type="pres">
      <dgm:prSet presAssocID="{B93D81BE-ECE8-4F2A-A2E2-7A176B7560F7}" presName="cycle" presStyleCnt="0">
        <dgm:presLayoutVars>
          <dgm:dir/>
          <dgm:resizeHandles val="exact"/>
        </dgm:presLayoutVars>
      </dgm:prSet>
      <dgm:spPr/>
      <dgm:t>
        <a:bodyPr/>
        <a:lstStyle/>
        <a:p>
          <a:endParaRPr lang="en-US"/>
        </a:p>
      </dgm:t>
    </dgm:pt>
    <dgm:pt modelId="{5FACBE31-0565-4F56-AF37-8DB8716E5BA2}" type="pres">
      <dgm:prSet presAssocID="{447A3777-1C68-47C5-A9EB-317E3EABDC07}" presName="node" presStyleLbl="node1" presStyleIdx="0" presStyleCnt="5">
        <dgm:presLayoutVars>
          <dgm:bulletEnabled val="1"/>
        </dgm:presLayoutVars>
      </dgm:prSet>
      <dgm:spPr/>
      <dgm:t>
        <a:bodyPr/>
        <a:lstStyle/>
        <a:p>
          <a:endParaRPr lang="en-US"/>
        </a:p>
      </dgm:t>
    </dgm:pt>
    <dgm:pt modelId="{F605A093-6110-40C5-97FF-D308EE72962A}" type="pres">
      <dgm:prSet presAssocID="{447A3777-1C68-47C5-A9EB-317E3EABDC07}" presName="spNode" presStyleCnt="0"/>
      <dgm:spPr/>
    </dgm:pt>
    <dgm:pt modelId="{F8E3F05F-9736-479F-9BF1-9AC1ADBD72DD}" type="pres">
      <dgm:prSet presAssocID="{9F4FDE2D-5510-45B3-A277-379D2736EFFB}" presName="sibTrans" presStyleLbl="sibTrans1D1" presStyleIdx="0" presStyleCnt="5"/>
      <dgm:spPr/>
      <dgm:t>
        <a:bodyPr/>
        <a:lstStyle/>
        <a:p>
          <a:endParaRPr lang="en-US"/>
        </a:p>
      </dgm:t>
    </dgm:pt>
    <dgm:pt modelId="{0A437167-188A-4930-96D7-CB958B6437DE}" type="pres">
      <dgm:prSet presAssocID="{9DFBFCF4-A621-47F0-AC06-E5CB272B9CE9}" presName="node" presStyleLbl="node1" presStyleIdx="1" presStyleCnt="5">
        <dgm:presLayoutVars>
          <dgm:bulletEnabled val="1"/>
        </dgm:presLayoutVars>
      </dgm:prSet>
      <dgm:spPr/>
      <dgm:t>
        <a:bodyPr/>
        <a:lstStyle/>
        <a:p>
          <a:endParaRPr lang="en-US"/>
        </a:p>
      </dgm:t>
    </dgm:pt>
    <dgm:pt modelId="{0B85AEB5-50AC-48D0-B927-165F85519DF5}" type="pres">
      <dgm:prSet presAssocID="{9DFBFCF4-A621-47F0-AC06-E5CB272B9CE9}" presName="spNode" presStyleCnt="0"/>
      <dgm:spPr/>
    </dgm:pt>
    <dgm:pt modelId="{B52A062D-168C-4CA0-ADED-9F54BE0B7BF6}" type="pres">
      <dgm:prSet presAssocID="{F1AF4F52-3CBF-4261-9106-1F8B93DC92B4}" presName="sibTrans" presStyleLbl="sibTrans1D1" presStyleIdx="1" presStyleCnt="5"/>
      <dgm:spPr/>
      <dgm:t>
        <a:bodyPr/>
        <a:lstStyle/>
        <a:p>
          <a:endParaRPr lang="en-US"/>
        </a:p>
      </dgm:t>
    </dgm:pt>
    <dgm:pt modelId="{AD1933F8-A51A-476D-BC81-7E51D97E70EF}" type="pres">
      <dgm:prSet presAssocID="{94E446B7-1231-4759-963F-4DE103751517}" presName="node" presStyleLbl="node1" presStyleIdx="2" presStyleCnt="5">
        <dgm:presLayoutVars>
          <dgm:bulletEnabled val="1"/>
        </dgm:presLayoutVars>
      </dgm:prSet>
      <dgm:spPr/>
      <dgm:t>
        <a:bodyPr/>
        <a:lstStyle/>
        <a:p>
          <a:endParaRPr lang="en-US"/>
        </a:p>
      </dgm:t>
    </dgm:pt>
    <dgm:pt modelId="{318365D9-235D-4177-947C-AAED14975D9C}" type="pres">
      <dgm:prSet presAssocID="{94E446B7-1231-4759-963F-4DE103751517}" presName="spNode" presStyleCnt="0"/>
      <dgm:spPr/>
    </dgm:pt>
    <dgm:pt modelId="{FA21143E-62D9-438D-AD80-44F3C59392B9}" type="pres">
      <dgm:prSet presAssocID="{D2FD60B5-C6A1-4AD0-B018-09EFA64B6B92}" presName="sibTrans" presStyleLbl="sibTrans1D1" presStyleIdx="2" presStyleCnt="5"/>
      <dgm:spPr/>
      <dgm:t>
        <a:bodyPr/>
        <a:lstStyle/>
        <a:p>
          <a:endParaRPr lang="en-US"/>
        </a:p>
      </dgm:t>
    </dgm:pt>
    <dgm:pt modelId="{63EAAAEC-7071-4169-83F6-6C39CA9DC43D}" type="pres">
      <dgm:prSet presAssocID="{200E539C-893A-4D73-8D8E-F84D5EA97C42}" presName="node" presStyleLbl="node1" presStyleIdx="3" presStyleCnt="5">
        <dgm:presLayoutVars>
          <dgm:bulletEnabled val="1"/>
        </dgm:presLayoutVars>
      </dgm:prSet>
      <dgm:spPr/>
      <dgm:t>
        <a:bodyPr/>
        <a:lstStyle/>
        <a:p>
          <a:endParaRPr lang="en-US"/>
        </a:p>
      </dgm:t>
    </dgm:pt>
    <dgm:pt modelId="{7A1DC1F0-FFD4-4BE6-BE29-A657136960A8}" type="pres">
      <dgm:prSet presAssocID="{200E539C-893A-4D73-8D8E-F84D5EA97C42}" presName="spNode" presStyleCnt="0"/>
      <dgm:spPr/>
    </dgm:pt>
    <dgm:pt modelId="{1CCB00EF-6572-4801-9148-5CBC7E716F84}" type="pres">
      <dgm:prSet presAssocID="{6949120B-3F4E-4361-AAD3-317BE7C59926}" presName="sibTrans" presStyleLbl="sibTrans1D1" presStyleIdx="3" presStyleCnt="5"/>
      <dgm:spPr/>
      <dgm:t>
        <a:bodyPr/>
        <a:lstStyle/>
        <a:p>
          <a:endParaRPr lang="en-US"/>
        </a:p>
      </dgm:t>
    </dgm:pt>
    <dgm:pt modelId="{0F5C767F-29E3-468F-ABC2-DEFD821AEA20}" type="pres">
      <dgm:prSet presAssocID="{F9506EB9-D184-4E9D-93F6-550BBFB92D2B}" presName="node" presStyleLbl="node1" presStyleIdx="4" presStyleCnt="5">
        <dgm:presLayoutVars>
          <dgm:bulletEnabled val="1"/>
        </dgm:presLayoutVars>
      </dgm:prSet>
      <dgm:spPr/>
      <dgm:t>
        <a:bodyPr/>
        <a:lstStyle/>
        <a:p>
          <a:endParaRPr lang="en-US"/>
        </a:p>
      </dgm:t>
    </dgm:pt>
    <dgm:pt modelId="{F2E986E1-96F2-4520-97DA-7CBAC7274E3C}" type="pres">
      <dgm:prSet presAssocID="{F9506EB9-D184-4E9D-93F6-550BBFB92D2B}" presName="spNode" presStyleCnt="0"/>
      <dgm:spPr/>
    </dgm:pt>
    <dgm:pt modelId="{F0A99C7D-137E-4A4B-8942-15AA0E27E721}" type="pres">
      <dgm:prSet presAssocID="{0AD2A8B2-96B0-4EBC-BAA2-B7E0621008C7}" presName="sibTrans" presStyleLbl="sibTrans1D1" presStyleIdx="4" presStyleCnt="5"/>
      <dgm:spPr/>
      <dgm:t>
        <a:bodyPr/>
        <a:lstStyle/>
        <a:p>
          <a:endParaRPr lang="en-US"/>
        </a:p>
      </dgm:t>
    </dgm:pt>
  </dgm:ptLst>
  <dgm:cxnLst>
    <dgm:cxn modelId="{00324AD2-AAE1-4FE4-B5FF-CB781E24B441}" type="presOf" srcId="{94E446B7-1231-4759-963F-4DE103751517}" destId="{AD1933F8-A51A-476D-BC81-7E51D97E70EF}" srcOrd="0" destOrd="0" presId="urn:microsoft.com/office/officeart/2005/8/layout/cycle6"/>
    <dgm:cxn modelId="{CC6BB8C9-251D-49DD-89C7-B74214F0CAA1}" type="presOf" srcId="{F1AF4F52-3CBF-4261-9106-1F8B93DC92B4}" destId="{B52A062D-168C-4CA0-ADED-9F54BE0B7BF6}" srcOrd="0" destOrd="0" presId="urn:microsoft.com/office/officeart/2005/8/layout/cycle6"/>
    <dgm:cxn modelId="{D0236CCA-6EE2-4781-9935-C44961802B6C}" type="presOf" srcId="{B93D81BE-ECE8-4F2A-A2E2-7A176B7560F7}" destId="{88E58B7F-8A2A-4B00-A233-89944601C881}" srcOrd="0" destOrd="0" presId="urn:microsoft.com/office/officeart/2005/8/layout/cycle6"/>
    <dgm:cxn modelId="{9E5140DB-28D9-4E7B-A525-F1E5D7C5634A}" type="presOf" srcId="{D2FD60B5-C6A1-4AD0-B018-09EFA64B6B92}" destId="{FA21143E-62D9-438D-AD80-44F3C59392B9}" srcOrd="0" destOrd="0" presId="urn:microsoft.com/office/officeart/2005/8/layout/cycle6"/>
    <dgm:cxn modelId="{09F3D73A-0329-4E38-9E5C-88C682B5B040}" srcId="{B93D81BE-ECE8-4F2A-A2E2-7A176B7560F7}" destId="{9DFBFCF4-A621-47F0-AC06-E5CB272B9CE9}" srcOrd="1" destOrd="0" parTransId="{87C0896C-0EAE-4A69-8AE6-73AFBE1D7867}" sibTransId="{F1AF4F52-3CBF-4261-9106-1F8B93DC92B4}"/>
    <dgm:cxn modelId="{130C1370-21E4-40D1-A770-B7269439D66F}" type="presOf" srcId="{200E539C-893A-4D73-8D8E-F84D5EA97C42}" destId="{63EAAAEC-7071-4169-83F6-6C39CA9DC43D}" srcOrd="0" destOrd="0" presId="urn:microsoft.com/office/officeart/2005/8/layout/cycle6"/>
    <dgm:cxn modelId="{74F550FF-F7C4-4672-9E71-EC889504BB8C}" type="presOf" srcId="{9DFBFCF4-A621-47F0-AC06-E5CB272B9CE9}" destId="{0A437167-188A-4930-96D7-CB958B6437DE}" srcOrd="0" destOrd="0" presId="urn:microsoft.com/office/officeart/2005/8/layout/cycle6"/>
    <dgm:cxn modelId="{200E1150-1BA0-404E-B98F-89784E1A9799}" srcId="{B93D81BE-ECE8-4F2A-A2E2-7A176B7560F7}" destId="{447A3777-1C68-47C5-A9EB-317E3EABDC07}" srcOrd="0" destOrd="0" parTransId="{ADCBCDA7-5CF9-4591-9469-9EDE410AC2DF}" sibTransId="{9F4FDE2D-5510-45B3-A277-379D2736EFFB}"/>
    <dgm:cxn modelId="{C57D2FF4-11D0-4B07-9DC6-5598A469E6AE}" type="presOf" srcId="{9F4FDE2D-5510-45B3-A277-379D2736EFFB}" destId="{F8E3F05F-9736-479F-9BF1-9AC1ADBD72DD}" srcOrd="0" destOrd="0" presId="urn:microsoft.com/office/officeart/2005/8/layout/cycle6"/>
    <dgm:cxn modelId="{A3136270-02D9-47C6-8F7C-378220E8BAEF}" type="presOf" srcId="{0AD2A8B2-96B0-4EBC-BAA2-B7E0621008C7}" destId="{F0A99C7D-137E-4A4B-8942-15AA0E27E721}" srcOrd="0" destOrd="0" presId="urn:microsoft.com/office/officeart/2005/8/layout/cycle6"/>
    <dgm:cxn modelId="{9CB9B8D6-6BF5-4147-918C-EE265D218318}" type="presOf" srcId="{F9506EB9-D184-4E9D-93F6-550BBFB92D2B}" destId="{0F5C767F-29E3-468F-ABC2-DEFD821AEA20}" srcOrd="0" destOrd="0" presId="urn:microsoft.com/office/officeart/2005/8/layout/cycle6"/>
    <dgm:cxn modelId="{8A0FC07B-BCC9-48FC-B894-8E16A45AE2E5}" srcId="{B93D81BE-ECE8-4F2A-A2E2-7A176B7560F7}" destId="{F9506EB9-D184-4E9D-93F6-550BBFB92D2B}" srcOrd="4" destOrd="0" parTransId="{73F3F4C9-1371-4823-9636-F17C354A66A2}" sibTransId="{0AD2A8B2-96B0-4EBC-BAA2-B7E0621008C7}"/>
    <dgm:cxn modelId="{C04BC74A-BB13-45E0-82B7-4D8F4D05CAE9}" type="presOf" srcId="{6949120B-3F4E-4361-AAD3-317BE7C59926}" destId="{1CCB00EF-6572-4801-9148-5CBC7E716F84}" srcOrd="0" destOrd="0" presId="urn:microsoft.com/office/officeart/2005/8/layout/cycle6"/>
    <dgm:cxn modelId="{305EED02-05C2-439A-834B-DEC1604E0093}" type="presOf" srcId="{447A3777-1C68-47C5-A9EB-317E3EABDC07}" destId="{5FACBE31-0565-4F56-AF37-8DB8716E5BA2}" srcOrd="0" destOrd="0" presId="urn:microsoft.com/office/officeart/2005/8/layout/cycle6"/>
    <dgm:cxn modelId="{32AE24C9-4834-4E41-9EDB-0193F2CB53A4}" srcId="{B93D81BE-ECE8-4F2A-A2E2-7A176B7560F7}" destId="{200E539C-893A-4D73-8D8E-F84D5EA97C42}" srcOrd="3" destOrd="0" parTransId="{0A2D03E6-5E2F-487C-BB95-089D9F37A3F1}" sibTransId="{6949120B-3F4E-4361-AAD3-317BE7C59926}"/>
    <dgm:cxn modelId="{33339066-230B-4E63-89BE-D09477AE729D}" srcId="{B93D81BE-ECE8-4F2A-A2E2-7A176B7560F7}" destId="{94E446B7-1231-4759-963F-4DE103751517}" srcOrd="2" destOrd="0" parTransId="{E4BB093C-689B-46E2-A764-6B5FFF54630E}" sibTransId="{D2FD60B5-C6A1-4AD0-B018-09EFA64B6B92}"/>
    <dgm:cxn modelId="{66E36860-7631-4639-AF43-5722E3C9F91F}" type="presParOf" srcId="{88E58B7F-8A2A-4B00-A233-89944601C881}" destId="{5FACBE31-0565-4F56-AF37-8DB8716E5BA2}" srcOrd="0" destOrd="0" presId="urn:microsoft.com/office/officeart/2005/8/layout/cycle6"/>
    <dgm:cxn modelId="{C86C9A82-E83C-452E-98D9-96BCFA1FD8EF}" type="presParOf" srcId="{88E58B7F-8A2A-4B00-A233-89944601C881}" destId="{F605A093-6110-40C5-97FF-D308EE72962A}" srcOrd="1" destOrd="0" presId="urn:microsoft.com/office/officeart/2005/8/layout/cycle6"/>
    <dgm:cxn modelId="{9C7BBD4F-CA8C-4695-B364-A9A3FC302CB6}" type="presParOf" srcId="{88E58B7F-8A2A-4B00-A233-89944601C881}" destId="{F8E3F05F-9736-479F-9BF1-9AC1ADBD72DD}" srcOrd="2" destOrd="0" presId="urn:microsoft.com/office/officeart/2005/8/layout/cycle6"/>
    <dgm:cxn modelId="{8D94CFA6-54EC-4E82-BC56-D0E5A064F844}" type="presParOf" srcId="{88E58B7F-8A2A-4B00-A233-89944601C881}" destId="{0A437167-188A-4930-96D7-CB958B6437DE}" srcOrd="3" destOrd="0" presId="urn:microsoft.com/office/officeart/2005/8/layout/cycle6"/>
    <dgm:cxn modelId="{83C21504-2A12-4B4B-84B7-61CF4048C7C4}" type="presParOf" srcId="{88E58B7F-8A2A-4B00-A233-89944601C881}" destId="{0B85AEB5-50AC-48D0-B927-165F85519DF5}" srcOrd="4" destOrd="0" presId="urn:microsoft.com/office/officeart/2005/8/layout/cycle6"/>
    <dgm:cxn modelId="{DD28DC4E-6A98-441C-AFF8-EE37ED3A2B45}" type="presParOf" srcId="{88E58B7F-8A2A-4B00-A233-89944601C881}" destId="{B52A062D-168C-4CA0-ADED-9F54BE0B7BF6}" srcOrd="5" destOrd="0" presId="urn:microsoft.com/office/officeart/2005/8/layout/cycle6"/>
    <dgm:cxn modelId="{684D04CE-28A5-4660-B5D4-C5B8F193DABF}" type="presParOf" srcId="{88E58B7F-8A2A-4B00-A233-89944601C881}" destId="{AD1933F8-A51A-476D-BC81-7E51D97E70EF}" srcOrd="6" destOrd="0" presId="urn:microsoft.com/office/officeart/2005/8/layout/cycle6"/>
    <dgm:cxn modelId="{C1498FEB-7EEC-4C47-ABDF-1319E02CB2F6}" type="presParOf" srcId="{88E58B7F-8A2A-4B00-A233-89944601C881}" destId="{318365D9-235D-4177-947C-AAED14975D9C}" srcOrd="7" destOrd="0" presId="urn:microsoft.com/office/officeart/2005/8/layout/cycle6"/>
    <dgm:cxn modelId="{F81E0B7F-91B8-49B0-BA31-EC118A060073}" type="presParOf" srcId="{88E58B7F-8A2A-4B00-A233-89944601C881}" destId="{FA21143E-62D9-438D-AD80-44F3C59392B9}" srcOrd="8" destOrd="0" presId="urn:microsoft.com/office/officeart/2005/8/layout/cycle6"/>
    <dgm:cxn modelId="{087FB00C-4B0E-415A-A020-3EBF775D08D9}" type="presParOf" srcId="{88E58B7F-8A2A-4B00-A233-89944601C881}" destId="{63EAAAEC-7071-4169-83F6-6C39CA9DC43D}" srcOrd="9" destOrd="0" presId="urn:microsoft.com/office/officeart/2005/8/layout/cycle6"/>
    <dgm:cxn modelId="{C2C54A50-D99D-4490-8E3B-B24D7CD3D9BF}" type="presParOf" srcId="{88E58B7F-8A2A-4B00-A233-89944601C881}" destId="{7A1DC1F0-FFD4-4BE6-BE29-A657136960A8}" srcOrd="10" destOrd="0" presId="urn:microsoft.com/office/officeart/2005/8/layout/cycle6"/>
    <dgm:cxn modelId="{AF90ED6D-6158-42A9-B2FE-940F86455FA1}" type="presParOf" srcId="{88E58B7F-8A2A-4B00-A233-89944601C881}" destId="{1CCB00EF-6572-4801-9148-5CBC7E716F84}" srcOrd="11" destOrd="0" presId="urn:microsoft.com/office/officeart/2005/8/layout/cycle6"/>
    <dgm:cxn modelId="{D5FCBD39-6BEF-4110-B760-E5D77A17C8E0}" type="presParOf" srcId="{88E58B7F-8A2A-4B00-A233-89944601C881}" destId="{0F5C767F-29E3-468F-ABC2-DEFD821AEA20}" srcOrd="12" destOrd="0" presId="urn:microsoft.com/office/officeart/2005/8/layout/cycle6"/>
    <dgm:cxn modelId="{C3B1FA01-49C8-47BF-9621-C55E91814C99}" type="presParOf" srcId="{88E58B7F-8A2A-4B00-A233-89944601C881}" destId="{F2E986E1-96F2-4520-97DA-7CBAC7274E3C}" srcOrd="13" destOrd="0" presId="urn:microsoft.com/office/officeart/2005/8/layout/cycle6"/>
    <dgm:cxn modelId="{DFF164B7-3FC5-4DD3-932E-CA3E7B7D2021}" type="presParOf" srcId="{88E58B7F-8A2A-4B00-A233-89944601C881}" destId="{F0A99C7D-137E-4A4B-8942-15AA0E27E721}"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2C4D71A-DF5A-4486-A065-19CBDEAF971A}" type="doc">
      <dgm:prSet loTypeId="urn:microsoft.com/office/officeart/2005/8/layout/default" loCatId="list" qsTypeId="urn:microsoft.com/office/officeart/2005/8/quickstyle/3d3" qsCatId="3D" csTypeId="urn:microsoft.com/office/officeart/2005/8/colors/colorful2" csCatId="colorful" phldr="1"/>
      <dgm:spPr/>
      <dgm:t>
        <a:bodyPr/>
        <a:lstStyle/>
        <a:p>
          <a:endParaRPr lang="en-US"/>
        </a:p>
      </dgm:t>
    </dgm:pt>
    <dgm:pt modelId="{BF551C58-9100-4A85-8715-B6D7B2062416}">
      <dgm:prSet phldrT="[Text]"/>
      <dgm:spPr/>
      <dgm:t>
        <a:bodyPr/>
        <a:lstStyle/>
        <a:p>
          <a:r>
            <a:rPr lang="fa-IR" dirty="0" smtClean="0">
              <a:solidFill>
                <a:schemeClr val="tx1"/>
              </a:solidFill>
            </a:rPr>
            <a:t>پرداخت اصل بدهی در سررسید</a:t>
          </a:r>
          <a:endParaRPr lang="en-US" dirty="0">
            <a:solidFill>
              <a:schemeClr val="tx1"/>
            </a:solidFill>
          </a:endParaRPr>
        </a:p>
      </dgm:t>
    </dgm:pt>
    <dgm:pt modelId="{9B1B5FC2-B57F-47F3-BB3C-08C297F47387}" type="parTrans" cxnId="{1C3DAA2B-AFBE-4F54-A23C-3E5072B81A8A}">
      <dgm:prSet/>
      <dgm:spPr/>
      <dgm:t>
        <a:bodyPr/>
        <a:lstStyle/>
        <a:p>
          <a:endParaRPr lang="en-US"/>
        </a:p>
      </dgm:t>
    </dgm:pt>
    <dgm:pt modelId="{D5644074-E8A2-45E8-B355-B763A03197CB}" type="sibTrans" cxnId="{1C3DAA2B-AFBE-4F54-A23C-3E5072B81A8A}">
      <dgm:prSet/>
      <dgm:spPr/>
      <dgm:t>
        <a:bodyPr/>
        <a:lstStyle/>
        <a:p>
          <a:endParaRPr lang="en-US"/>
        </a:p>
      </dgm:t>
    </dgm:pt>
    <dgm:pt modelId="{5A9D9505-B012-4C15-94B5-85365D352126}">
      <dgm:prSet phldrT="[Text]"/>
      <dgm:spPr/>
      <dgm:t>
        <a:bodyPr/>
        <a:lstStyle/>
        <a:p>
          <a:r>
            <a:rPr lang="fa-IR" dirty="0" smtClean="0">
              <a:solidFill>
                <a:schemeClr val="tx1"/>
              </a:solidFill>
            </a:rPr>
            <a:t>امکان تامین مالی بلند مدت</a:t>
          </a:r>
          <a:endParaRPr lang="en-US" dirty="0">
            <a:solidFill>
              <a:schemeClr val="tx1"/>
            </a:solidFill>
          </a:endParaRPr>
        </a:p>
      </dgm:t>
    </dgm:pt>
    <dgm:pt modelId="{70A735ED-44CD-41FC-82DA-5754B9AB1B5A}" type="parTrans" cxnId="{1C353719-A2C3-43DD-8FA5-CC727A61A241}">
      <dgm:prSet/>
      <dgm:spPr/>
      <dgm:t>
        <a:bodyPr/>
        <a:lstStyle/>
        <a:p>
          <a:endParaRPr lang="en-US"/>
        </a:p>
      </dgm:t>
    </dgm:pt>
    <dgm:pt modelId="{D42BFB58-C829-4C23-863F-4A66ECA0F0B8}" type="sibTrans" cxnId="{1C353719-A2C3-43DD-8FA5-CC727A61A241}">
      <dgm:prSet/>
      <dgm:spPr/>
      <dgm:t>
        <a:bodyPr/>
        <a:lstStyle/>
        <a:p>
          <a:endParaRPr lang="en-US"/>
        </a:p>
      </dgm:t>
    </dgm:pt>
    <dgm:pt modelId="{A8823781-41A7-4DE6-867D-423F890AA5EC}">
      <dgm:prSet phldrT="[Text]"/>
      <dgm:spPr/>
      <dgm:t>
        <a:bodyPr/>
        <a:lstStyle/>
        <a:p>
          <a:r>
            <a:rPr lang="fa-IR" dirty="0" smtClean="0">
              <a:solidFill>
                <a:schemeClr val="tx1"/>
              </a:solidFill>
            </a:rPr>
            <a:t>تنوع ابزارهای تامین مالی متناسب با نیاز بنگاه ها</a:t>
          </a:r>
          <a:endParaRPr lang="en-US" dirty="0">
            <a:solidFill>
              <a:schemeClr val="tx1"/>
            </a:solidFill>
          </a:endParaRPr>
        </a:p>
      </dgm:t>
    </dgm:pt>
    <dgm:pt modelId="{C60F19D2-648F-4DC4-AD88-140B3B9A3218}" type="parTrans" cxnId="{15B2AD96-E12D-40B9-B826-E8D094AD6AE3}">
      <dgm:prSet/>
      <dgm:spPr/>
      <dgm:t>
        <a:bodyPr/>
        <a:lstStyle/>
        <a:p>
          <a:endParaRPr lang="en-US"/>
        </a:p>
      </dgm:t>
    </dgm:pt>
    <dgm:pt modelId="{1B5C207A-204E-40F6-805E-892A7EBB46A6}" type="sibTrans" cxnId="{15B2AD96-E12D-40B9-B826-E8D094AD6AE3}">
      <dgm:prSet/>
      <dgm:spPr/>
      <dgm:t>
        <a:bodyPr/>
        <a:lstStyle/>
        <a:p>
          <a:endParaRPr lang="en-US"/>
        </a:p>
      </dgm:t>
    </dgm:pt>
    <dgm:pt modelId="{B289523D-387B-405D-BF83-2C1EBC82B17B}">
      <dgm:prSet phldrT="[Text]"/>
      <dgm:spPr/>
      <dgm:t>
        <a:bodyPr/>
        <a:lstStyle/>
        <a:p>
          <a:r>
            <a:rPr lang="fa-IR" dirty="0" smtClean="0">
              <a:solidFill>
                <a:schemeClr val="tx1"/>
              </a:solidFill>
            </a:rPr>
            <a:t>مشارکت سرمایه گذاران خرد در تامین مالی شرکت ها</a:t>
          </a:r>
          <a:endParaRPr lang="en-US" dirty="0">
            <a:solidFill>
              <a:schemeClr val="tx1"/>
            </a:solidFill>
          </a:endParaRPr>
        </a:p>
      </dgm:t>
    </dgm:pt>
    <dgm:pt modelId="{57025EDE-720F-4A4A-AD49-E8D6230087EB}" type="parTrans" cxnId="{19E86F81-DA40-4B6A-BB7B-4E51CED4CE00}">
      <dgm:prSet/>
      <dgm:spPr/>
      <dgm:t>
        <a:bodyPr/>
        <a:lstStyle/>
        <a:p>
          <a:endParaRPr lang="en-US"/>
        </a:p>
      </dgm:t>
    </dgm:pt>
    <dgm:pt modelId="{EC472D8E-DC21-472F-96AA-0F517B01EC1A}" type="sibTrans" cxnId="{19E86F81-DA40-4B6A-BB7B-4E51CED4CE00}">
      <dgm:prSet/>
      <dgm:spPr/>
      <dgm:t>
        <a:bodyPr/>
        <a:lstStyle/>
        <a:p>
          <a:endParaRPr lang="en-US"/>
        </a:p>
      </dgm:t>
    </dgm:pt>
    <dgm:pt modelId="{84E8F5AD-688F-4E47-936A-6595501E977D}">
      <dgm:prSet phldrT="[Text]" custT="1"/>
      <dgm:spPr/>
      <dgm:t>
        <a:bodyPr/>
        <a:lstStyle/>
        <a:p>
          <a:r>
            <a:rPr lang="fa-IR" dirty="0" smtClean="0">
              <a:solidFill>
                <a:schemeClr val="tx1"/>
              </a:solidFill>
            </a:rPr>
            <a:t>امکان تامین مالی با حجم بالا</a:t>
          </a:r>
          <a:endParaRPr lang="en-US" dirty="0">
            <a:solidFill>
              <a:schemeClr val="tx1"/>
            </a:solidFill>
          </a:endParaRPr>
        </a:p>
      </dgm:t>
    </dgm:pt>
    <dgm:pt modelId="{C72A6F43-9BB6-427B-BCC7-B24F324A4720}" type="parTrans" cxnId="{0ADA645E-B0AB-4C5C-9005-0AE5C842B53D}">
      <dgm:prSet/>
      <dgm:spPr/>
      <dgm:t>
        <a:bodyPr/>
        <a:lstStyle/>
        <a:p>
          <a:endParaRPr lang="en-US"/>
        </a:p>
      </dgm:t>
    </dgm:pt>
    <dgm:pt modelId="{BD700640-007D-4CA5-A7BB-38ABD3141956}" type="sibTrans" cxnId="{0ADA645E-B0AB-4C5C-9005-0AE5C842B53D}">
      <dgm:prSet/>
      <dgm:spPr/>
      <dgm:t>
        <a:bodyPr/>
        <a:lstStyle/>
        <a:p>
          <a:endParaRPr lang="en-US"/>
        </a:p>
      </dgm:t>
    </dgm:pt>
    <dgm:pt modelId="{48679F37-7F75-412F-8EED-89F7D80D26DD}">
      <dgm:prSet phldrT="[Text]"/>
      <dgm:spPr/>
      <dgm:t>
        <a:bodyPr/>
        <a:lstStyle/>
        <a:p>
          <a:r>
            <a:rPr lang="fa-IR" dirty="0" smtClean="0">
              <a:solidFill>
                <a:schemeClr val="tx1"/>
              </a:solidFill>
            </a:rPr>
            <a:t>نظارت دقیق سازمان بورس بر انتشار اوراق بهادار</a:t>
          </a:r>
          <a:endParaRPr lang="en-US" dirty="0">
            <a:solidFill>
              <a:schemeClr val="tx1"/>
            </a:solidFill>
          </a:endParaRPr>
        </a:p>
      </dgm:t>
    </dgm:pt>
    <dgm:pt modelId="{17D12EF0-C0DE-4285-97DD-B32805195069}" type="parTrans" cxnId="{76D72D42-73D7-457F-A815-19638B59D495}">
      <dgm:prSet/>
      <dgm:spPr/>
      <dgm:t>
        <a:bodyPr/>
        <a:lstStyle/>
        <a:p>
          <a:endParaRPr lang="en-US"/>
        </a:p>
      </dgm:t>
    </dgm:pt>
    <dgm:pt modelId="{9C8B95CC-FABA-4311-AA4F-EE7D26FC0A26}" type="sibTrans" cxnId="{76D72D42-73D7-457F-A815-19638B59D495}">
      <dgm:prSet/>
      <dgm:spPr/>
      <dgm:t>
        <a:bodyPr/>
        <a:lstStyle/>
        <a:p>
          <a:endParaRPr lang="en-US"/>
        </a:p>
      </dgm:t>
    </dgm:pt>
    <dgm:pt modelId="{80854876-67D5-4A74-92E0-24F8AF41E8A7}" type="pres">
      <dgm:prSet presAssocID="{42C4D71A-DF5A-4486-A065-19CBDEAF971A}" presName="diagram" presStyleCnt="0">
        <dgm:presLayoutVars>
          <dgm:dir/>
          <dgm:resizeHandles val="exact"/>
        </dgm:presLayoutVars>
      </dgm:prSet>
      <dgm:spPr/>
      <dgm:t>
        <a:bodyPr/>
        <a:lstStyle/>
        <a:p>
          <a:endParaRPr lang="en-US"/>
        </a:p>
      </dgm:t>
    </dgm:pt>
    <dgm:pt modelId="{B7F78373-A232-4FB6-AA20-2B8BC2D346CC}" type="pres">
      <dgm:prSet presAssocID="{BF551C58-9100-4A85-8715-B6D7B2062416}" presName="node" presStyleLbl="node1" presStyleIdx="0" presStyleCnt="6">
        <dgm:presLayoutVars>
          <dgm:bulletEnabled val="1"/>
        </dgm:presLayoutVars>
      </dgm:prSet>
      <dgm:spPr/>
      <dgm:t>
        <a:bodyPr/>
        <a:lstStyle/>
        <a:p>
          <a:endParaRPr lang="en-US"/>
        </a:p>
      </dgm:t>
    </dgm:pt>
    <dgm:pt modelId="{3DC771E7-7B97-43CA-9F46-2C20A42A145F}" type="pres">
      <dgm:prSet presAssocID="{D5644074-E8A2-45E8-B355-B763A03197CB}" presName="sibTrans" presStyleCnt="0"/>
      <dgm:spPr/>
    </dgm:pt>
    <dgm:pt modelId="{5B471E52-CAB5-4C51-B764-A460EE1C30B0}" type="pres">
      <dgm:prSet presAssocID="{5A9D9505-B012-4C15-94B5-85365D352126}" presName="node" presStyleLbl="node1" presStyleIdx="1" presStyleCnt="6">
        <dgm:presLayoutVars>
          <dgm:bulletEnabled val="1"/>
        </dgm:presLayoutVars>
      </dgm:prSet>
      <dgm:spPr/>
      <dgm:t>
        <a:bodyPr/>
        <a:lstStyle/>
        <a:p>
          <a:endParaRPr lang="en-US"/>
        </a:p>
      </dgm:t>
    </dgm:pt>
    <dgm:pt modelId="{FE265BC1-0B1F-454C-B2B9-B459F6F32F50}" type="pres">
      <dgm:prSet presAssocID="{D42BFB58-C829-4C23-863F-4A66ECA0F0B8}" presName="sibTrans" presStyleCnt="0"/>
      <dgm:spPr/>
    </dgm:pt>
    <dgm:pt modelId="{86D83B91-B4A6-49BC-B1C3-C46E404E7C1D}" type="pres">
      <dgm:prSet presAssocID="{84E8F5AD-688F-4E47-936A-6595501E977D}" presName="node" presStyleLbl="node1" presStyleIdx="2" presStyleCnt="6">
        <dgm:presLayoutVars>
          <dgm:bulletEnabled val="1"/>
        </dgm:presLayoutVars>
      </dgm:prSet>
      <dgm:spPr/>
      <dgm:t>
        <a:bodyPr/>
        <a:lstStyle/>
        <a:p>
          <a:endParaRPr lang="en-US"/>
        </a:p>
      </dgm:t>
    </dgm:pt>
    <dgm:pt modelId="{DFCA3DA0-BE68-43EE-BF5C-4EF3AA1B1F54}" type="pres">
      <dgm:prSet presAssocID="{BD700640-007D-4CA5-A7BB-38ABD3141956}" presName="sibTrans" presStyleCnt="0"/>
      <dgm:spPr/>
    </dgm:pt>
    <dgm:pt modelId="{F2E788E4-64FE-4713-9B1F-E5DEDFE5362B}" type="pres">
      <dgm:prSet presAssocID="{48679F37-7F75-412F-8EED-89F7D80D26DD}" presName="node" presStyleLbl="node1" presStyleIdx="3" presStyleCnt="6">
        <dgm:presLayoutVars>
          <dgm:bulletEnabled val="1"/>
        </dgm:presLayoutVars>
      </dgm:prSet>
      <dgm:spPr/>
      <dgm:t>
        <a:bodyPr/>
        <a:lstStyle/>
        <a:p>
          <a:endParaRPr lang="en-US"/>
        </a:p>
      </dgm:t>
    </dgm:pt>
    <dgm:pt modelId="{44DADFDF-D6C4-462B-BC8E-D6667698789B}" type="pres">
      <dgm:prSet presAssocID="{9C8B95CC-FABA-4311-AA4F-EE7D26FC0A26}" presName="sibTrans" presStyleCnt="0"/>
      <dgm:spPr/>
    </dgm:pt>
    <dgm:pt modelId="{76598E62-FAF9-4E36-91E6-32E2E3C3A0C7}" type="pres">
      <dgm:prSet presAssocID="{A8823781-41A7-4DE6-867D-423F890AA5EC}" presName="node" presStyleLbl="node1" presStyleIdx="4" presStyleCnt="6">
        <dgm:presLayoutVars>
          <dgm:bulletEnabled val="1"/>
        </dgm:presLayoutVars>
      </dgm:prSet>
      <dgm:spPr/>
      <dgm:t>
        <a:bodyPr/>
        <a:lstStyle/>
        <a:p>
          <a:endParaRPr lang="en-US"/>
        </a:p>
      </dgm:t>
    </dgm:pt>
    <dgm:pt modelId="{1A907F60-BCD7-461C-8168-B3D120EC8BF9}" type="pres">
      <dgm:prSet presAssocID="{1B5C207A-204E-40F6-805E-892A7EBB46A6}" presName="sibTrans" presStyleCnt="0"/>
      <dgm:spPr/>
    </dgm:pt>
    <dgm:pt modelId="{37BC29EB-CCA6-4746-B6B2-DEA2AE07EF87}" type="pres">
      <dgm:prSet presAssocID="{B289523D-387B-405D-BF83-2C1EBC82B17B}" presName="node" presStyleLbl="node1" presStyleIdx="5" presStyleCnt="6">
        <dgm:presLayoutVars>
          <dgm:bulletEnabled val="1"/>
        </dgm:presLayoutVars>
      </dgm:prSet>
      <dgm:spPr/>
      <dgm:t>
        <a:bodyPr/>
        <a:lstStyle/>
        <a:p>
          <a:endParaRPr lang="en-US"/>
        </a:p>
      </dgm:t>
    </dgm:pt>
  </dgm:ptLst>
  <dgm:cxnLst>
    <dgm:cxn modelId="{87BEAAE6-9602-4545-BC00-EE399F6F36DA}" type="presOf" srcId="{B289523D-387B-405D-BF83-2C1EBC82B17B}" destId="{37BC29EB-CCA6-4746-B6B2-DEA2AE07EF87}" srcOrd="0" destOrd="0" presId="urn:microsoft.com/office/officeart/2005/8/layout/default"/>
    <dgm:cxn modelId="{6044F0CC-BF2D-4829-A8EA-E7DD5118C731}" type="presOf" srcId="{A8823781-41A7-4DE6-867D-423F890AA5EC}" destId="{76598E62-FAF9-4E36-91E6-32E2E3C3A0C7}" srcOrd="0" destOrd="0" presId="urn:microsoft.com/office/officeart/2005/8/layout/default"/>
    <dgm:cxn modelId="{15B2AD96-E12D-40B9-B826-E8D094AD6AE3}" srcId="{42C4D71A-DF5A-4486-A065-19CBDEAF971A}" destId="{A8823781-41A7-4DE6-867D-423F890AA5EC}" srcOrd="4" destOrd="0" parTransId="{C60F19D2-648F-4DC4-AD88-140B3B9A3218}" sibTransId="{1B5C207A-204E-40F6-805E-892A7EBB46A6}"/>
    <dgm:cxn modelId="{D33CB5DF-8908-421E-8396-C711E4C2CBA2}" type="presOf" srcId="{42C4D71A-DF5A-4486-A065-19CBDEAF971A}" destId="{80854876-67D5-4A74-92E0-24F8AF41E8A7}" srcOrd="0" destOrd="0" presId="urn:microsoft.com/office/officeart/2005/8/layout/default"/>
    <dgm:cxn modelId="{F4B57F78-81B9-4BB9-AB13-065E8F2B6980}" type="presOf" srcId="{5A9D9505-B012-4C15-94B5-85365D352126}" destId="{5B471E52-CAB5-4C51-B764-A460EE1C30B0}" srcOrd="0" destOrd="0" presId="urn:microsoft.com/office/officeart/2005/8/layout/default"/>
    <dgm:cxn modelId="{CAB74891-B678-404E-88C2-C8BF1A6EA571}" type="presOf" srcId="{48679F37-7F75-412F-8EED-89F7D80D26DD}" destId="{F2E788E4-64FE-4713-9B1F-E5DEDFE5362B}" srcOrd="0" destOrd="0" presId="urn:microsoft.com/office/officeart/2005/8/layout/default"/>
    <dgm:cxn modelId="{76D72D42-73D7-457F-A815-19638B59D495}" srcId="{42C4D71A-DF5A-4486-A065-19CBDEAF971A}" destId="{48679F37-7F75-412F-8EED-89F7D80D26DD}" srcOrd="3" destOrd="0" parTransId="{17D12EF0-C0DE-4285-97DD-B32805195069}" sibTransId="{9C8B95CC-FABA-4311-AA4F-EE7D26FC0A26}"/>
    <dgm:cxn modelId="{1C3DAA2B-AFBE-4F54-A23C-3E5072B81A8A}" srcId="{42C4D71A-DF5A-4486-A065-19CBDEAF971A}" destId="{BF551C58-9100-4A85-8715-B6D7B2062416}" srcOrd="0" destOrd="0" parTransId="{9B1B5FC2-B57F-47F3-BB3C-08C297F47387}" sibTransId="{D5644074-E8A2-45E8-B355-B763A03197CB}"/>
    <dgm:cxn modelId="{1C353719-A2C3-43DD-8FA5-CC727A61A241}" srcId="{42C4D71A-DF5A-4486-A065-19CBDEAF971A}" destId="{5A9D9505-B012-4C15-94B5-85365D352126}" srcOrd="1" destOrd="0" parTransId="{70A735ED-44CD-41FC-82DA-5754B9AB1B5A}" sibTransId="{D42BFB58-C829-4C23-863F-4A66ECA0F0B8}"/>
    <dgm:cxn modelId="{90163529-C163-49C1-929C-B54D0F12EEAB}" type="presOf" srcId="{84E8F5AD-688F-4E47-936A-6595501E977D}" destId="{86D83B91-B4A6-49BC-B1C3-C46E404E7C1D}" srcOrd="0" destOrd="0" presId="urn:microsoft.com/office/officeart/2005/8/layout/default"/>
    <dgm:cxn modelId="{19E86F81-DA40-4B6A-BB7B-4E51CED4CE00}" srcId="{42C4D71A-DF5A-4486-A065-19CBDEAF971A}" destId="{B289523D-387B-405D-BF83-2C1EBC82B17B}" srcOrd="5" destOrd="0" parTransId="{57025EDE-720F-4A4A-AD49-E8D6230087EB}" sibTransId="{EC472D8E-DC21-472F-96AA-0F517B01EC1A}"/>
    <dgm:cxn modelId="{BF9C35E4-CAE6-4DFF-B7D0-AB55CD665AEE}" type="presOf" srcId="{BF551C58-9100-4A85-8715-B6D7B2062416}" destId="{B7F78373-A232-4FB6-AA20-2B8BC2D346CC}" srcOrd="0" destOrd="0" presId="urn:microsoft.com/office/officeart/2005/8/layout/default"/>
    <dgm:cxn modelId="{0ADA645E-B0AB-4C5C-9005-0AE5C842B53D}" srcId="{42C4D71A-DF5A-4486-A065-19CBDEAF971A}" destId="{84E8F5AD-688F-4E47-936A-6595501E977D}" srcOrd="2" destOrd="0" parTransId="{C72A6F43-9BB6-427B-BCC7-B24F324A4720}" sibTransId="{BD700640-007D-4CA5-A7BB-38ABD3141956}"/>
    <dgm:cxn modelId="{9FC59B7E-B401-42C2-B0E1-82D4E364FB54}" type="presParOf" srcId="{80854876-67D5-4A74-92E0-24F8AF41E8A7}" destId="{B7F78373-A232-4FB6-AA20-2B8BC2D346CC}" srcOrd="0" destOrd="0" presId="urn:microsoft.com/office/officeart/2005/8/layout/default"/>
    <dgm:cxn modelId="{21825169-ECD4-41BB-A869-95F4ECD61902}" type="presParOf" srcId="{80854876-67D5-4A74-92E0-24F8AF41E8A7}" destId="{3DC771E7-7B97-43CA-9F46-2C20A42A145F}" srcOrd="1" destOrd="0" presId="urn:microsoft.com/office/officeart/2005/8/layout/default"/>
    <dgm:cxn modelId="{D12D1F5C-FF60-498A-923A-69B679FDEEF6}" type="presParOf" srcId="{80854876-67D5-4A74-92E0-24F8AF41E8A7}" destId="{5B471E52-CAB5-4C51-B764-A460EE1C30B0}" srcOrd="2" destOrd="0" presId="urn:microsoft.com/office/officeart/2005/8/layout/default"/>
    <dgm:cxn modelId="{75F42F18-A36D-4803-8A10-7B8E963083E3}" type="presParOf" srcId="{80854876-67D5-4A74-92E0-24F8AF41E8A7}" destId="{FE265BC1-0B1F-454C-B2B9-B459F6F32F50}" srcOrd="3" destOrd="0" presId="urn:microsoft.com/office/officeart/2005/8/layout/default"/>
    <dgm:cxn modelId="{BFCBEBBA-344E-4642-A1D6-A92FA68B24A2}" type="presParOf" srcId="{80854876-67D5-4A74-92E0-24F8AF41E8A7}" destId="{86D83B91-B4A6-49BC-B1C3-C46E404E7C1D}" srcOrd="4" destOrd="0" presId="urn:microsoft.com/office/officeart/2005/8/layout/default"/>
    <dgm:cxn modelId="{F632BB3D-37E8-4F3F-8579-9F90DE344717}" type="presParOf" srcId="{80854876-67D5-4A74-92E0-24F8AF41E8A7}" destId="{DFCA3DA0-BE68-43EE-BF5C-4EF3AA1B1F54}" srcOrd="5" destOrd="0" presId="urn:microsoft.com/office/officeart/2005/8/layout/default"/>
    <dgm:cxn modelId="{97F9D1F7-3639-4E8E-86E6-271C92C5CB3D}" type="presParOf" srcId="{80854876-67D5-4A74-92E0-24F8AF41E8A7}" destId="{F2E788E4-64FE-4713-9B1F-E5DEDFE5362B}" srcOrd="6" destOrd="0" presId="urn:microsoft.com/office/officeart/2005/8/layout/default"/>
    <dgm:cxn modelId="{3428B5D5-753B-4C3D-875F-06FC9D7E7BF9}" type="presParOf" srcId="{80854876-67D5-4A74-92E0-24F8AF41E8A7}" destId="{44DADFDF-D6C4-462B-BC8E-D6667698789B}" srcOrd="7" destOrd="0" presId="urn:microsoft.com/office/officeart/2005/8/layout/default"/>
    <dgm:cxn modelId="{457496B8-43B5-41BB-9161-B86F3B977730}" type="presParOf" srcId="{80854876-67D5-4A74-92E0-24F8AF41E8A7}" destId="{76598E62-FAF9-4E36-91E6-32E2E3C3A0C7}" srcOrd="8" destOrd="0" presId="urn:microsoft.com/office/officeart/2005/8/layout/default"/>
    <dgm:cxn modelId="{62179C3C-6826-4C67-8424-95001AC1526B}" type="presParOf" srcId="{80854876-67D5-4A74-92E0-24F8AF41E8A7}" destId="{1A907F60-BCD7-461C-8168-B3D120EC8BF9}" srcOrd="9" destOrd="0" presId="urn:microsoft.com/office/officeart/2005/8/layout/default"/>
    <dgm:cxn modelId="{20B7FBB8-74A0-4042-99E4-4CBB70292B3A}" type="presParOf" srcId="{80854876-67D5-4A74-92E0-24F8AF41E8A7}" destId="{37BC29EB-CCA6-4746-B6B2-DEA2AE07EF87}"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6367E00-832B-4682-A2FB-210C2DC6EA17}" type="doc">
      <dgm:prSet loTypeId="urn:microsoft.com/office/officeart/2009/3/layout/HorizontalOrganizationChart" loCatId="hierarchy" qsTypeId="urn:microsoft.com/office/officeart/2005/8/quickstyle/3d2" qsCatId="3D" csTypeId="urn:microsoft.com/office/officeart/2005/8/colors/accent1_1" csCatId="accent1" phldr="1"/>
      <dgm:spPr/>
      <dgm:t>
        <a:bodyPr/>
        <a:lstStyle/>
        <a:p>
          <a:endParaRPr lang="en-US"/>
        </a:p>
      </dgm:t>
    </dgm:pt>
    <dgm:pt modelId="{49666D70-2F22-4913-AFCB-BB5BB9B6FB76}">
      <dgm:prSet phldrT="[Text]" custT="1"/>
      <dgm:spPr/>
      <dgm:t>
        <a:bodyPr/>
        <a:lstStyle/>
        <a:p>
          <a:r>
            <a:rPr lang="fa-IR" sz="2000" b="1" dirty="0" smtClean="0"/>
            <a:t>ابزارهای پرکاربرد تامین مالی از طریق بازار سرمایه</a:t>
          </a:r>
          <a:endParaRPr lang="en-US" sz="2000" b="1" dirty="0"/>
        </a:p>
      </dgm:t>
    </dgm:pt>
    <dgm:pt modelId="{63F6CB76-0E6D-4591-BEC6-E546B4E06678}" type="parTrans" cxnId="{052E52FF-9B21-4AB7-80CC-FA67681C4A37}">
      <dgm:prSet/>
      <dgm:spPr/>
      <dgm:t>
        <a:bodyPr/>
        <a:lstStyle/>
        <a:p>
          <a:endParaRPr lang="en-US"/>
        </a:p>
      </dgm:t>
    </dgm:pt>
    <dgm:pt modelId="{A34E2391-B50F-4C8B-B832-0B8D86C55781}" type="sibTrans" cxnId="{052E52FF-9B21-4AB7-80CC-FA67681C4A37}">
      <dgm:prSet/>
      <dgm:spPr/>
      <dgm:t>
        <a:bodyPr/>
        <a:lstStyle/>
        <a:p>
          <a:endParaRPr lang="en-US"/>
        </a:p>
      </dgm:t>
    </dgm:pt>
    <dgm:pt modelId="{D3E80FB3-BA22-4AF2-94F9-CD4A4324E776}">
      <dgm:prSet phldrT="[Text]" custT="1"/>
      <dgm:spPr/>
      <dgm:t>
        <a:bodyPr/>
        <a:lstStyle/>
        <a:p>
          <a:r>
            <a:rPr lang="fa-IR" sz="2000" b="1" dirty="0" smtClean="0"/>
            <a:t>از طریق سرمایه</a:t>
          </a:r>
          <a:endParaRPr lang="en-US" sz="2000" b="1" dirty="0"/>
        </a:p>
      </dgm:t>
    </dgm:pt>
    <dgm:pt modelId="{1C396137-B446-48ED-8A74-79503554D02E}" type="parTrans" cxnId="{2D4B6473-7A05-4386-8F70-62A540254C39}">
      <dgm:prSet/>
      <dgm:spPr/>
      <dgm:t>
        <a:bodyPr/>
        <a:lstStyle/>
        <a:p>
          <a:endParaRPr lang="en-US"/>
        </a:p>
      </dgm:t>
    </dgm:pt>
    <dgm:pt modelId="{ADFA964C-9FB2-4F80-9EA1-212C3BB5D675}" type="sibTrans" cxnId="{2D4B6473-7A05-4386-8F70-62A540254C39}">
      <dgm:prSet/>
      <dgm:spPr/>
      <dgm:t>
        <a:bodyPr/>
        <a:lstStyle/>
        <a:p>
          <a:endParaRPr lang="en-US"/>
        </a:p>
      </dgm:t>
    </dgm:pt>
    <dgm:pt modelId="{7E4B2AE2-A408-48ED-BFB2-E575E4B53728}">
      <dgm:prSet phldrT="[Text]" custT="1"/>
      <dgm:spPr/>
      <dgm:t>
        <a:bodyPr/>
        <a:lstStyle/>
        <a:p>
          <a:r>
            <a:rPr lang="fa-IR" sz="2000" b="1" dirty="0" smtClean="0"/>
            <a:t>از طریق بدهی/استقراض</a:t>
          </a:r>
          <a:endParaRPr lang="en-US" sz="2000" b="1" dirty="0"/>
        </a:p>
      </dgm:t>
    </dgm:pt>
    <dgm:pt modelId="{6F857C6A-49A7-42AB-947C-1EBF03A18E5A}" type="parTrans" cxnId="{61222F66-5529-447A-80DE-7296FC95F1A4}">
      <dgm:prSet/>
      <dgm:spPr/>
      <dgm:t>
        <a:bodyPr/>
        <a:lstStyle/>
        <a:p>
          <a:endParaRPr lang="en-US"/>
        </a:p>
      </dgm:t>
    </dgm:pt>
    <dgm:pt modelId="{E8E7E738-CE76-4623-BAC9-D51E917E5ABB}" type="sibTrans" cxnId="{61222F66-5529-447A-80DE-7296FC95F1A4}">
      <dgm:prSet/>
      <dgm:spPr/>
      <dgm:t>
        <a:bodyPr/>
        <a:lstStyle/>
        <a:p>
          <a:endParaRPr lang="en-US"/>
        </a:p>
      </dgm:t>
    </dgm:pt>
    <dgm:pt modelId="{E876FB6C-3EBB-4090-ADFB-481E8F06539D}">
      <dgm:prSet custT="1"/>
      <dgm:spPr/>
      <dgm:t>
        <a:bodyPr/>
        <a:lstStyle/>
        <a:p>
          <a:r>
            <a:rPr lang="fa-IR" sz="2000" dirty="0" smtClean="0"/>
            <a:t>عرضه اولیه سهام</a:t>
          </a:r>
          <a:endParaRPr lang="en-US" sz="2000" dirty="0"/>
        </a:p>
      </dgm:t>
    </dgm:pt>
    <dgm:pt modelId="{5D7C9838-B10B-47AA-80B5-DE571C3E5C30}" type="parTrans" cxnId="{2A893297-6BAB-4A11-ADDA-DD8C109BACE6}">
      <dgm:prSet/>
      <dgm:spPr/>
      <dgm:t>
        <a:bodyPr/>
        <a:lstStyle/>
        <a:p>
          <a:endParaRPr lang="en-US"/>
        </a:p>
      </dgm:t>
    </dgm:pt>
    <dgm:pt modelId="{E77CB50E-A3A3-445D-877F-80AA96BF8700}" type="sibTrans" cxnId="{2A893297-6BAB-4A11-ADDA-DD8C109BACE6}">
      <dgm:prSet/>
      <dgm:spPr/>
      <dgm:t>
        <a:bodyPr/>
        <a:lstStyle/>
        <a:p>
          <a:endParaRPr lang="en-US"/>
        </a:p>
      </dgm:t>
    </dgm:pt>
    <dgm:pt modelId="{3B50A811-2209-402C-BE50-73C98E35EF95}">
      <dgm:prSet custT="1"/>
      <dgm:spPr/>
      <dgm:t>
        <a:bodyPr/>
        <a:lstStyle/>
        <a:p>
          <a:r>
            <a:rPr lang="fa-IR" sz="2000" dirty="0" smtClean="0"/>
            <a:t>صندوق پروژه</a:t>
          </a:r>
          <a:endParaRPr lang="en-US" sz="2000" dirty="0"/>
        </a:p>
      </dgm:t>
    </dgm:pt>
    <dgm:pt modelId="{6C9E2C9B-4EE7-438D-982B-CBDDAB6C4222}" type="parTrans" cxnId="{C810C014-6EEF-48D0-A5CC-FA59D9B8FB19}">
      <dgm:prSet/>
      <dgm:spPr/>
      <dgm:t>
        <a:bodyPr/>
        <a:lstStyle/>
        <a:p>
          <a:endParaRPr lang="en-US"/>
        </a:p>
      </dgm:t>
    </dgm:pt>
    <dgm:pt modelId="{1118CF45-636B-48D8-BC09-48E3FD8F781E}" type="sibTrans" cxnId="{C810C014-6EEF-48D0-A5CC-FA59D9B8FB19}">
      <dgm:prSet/>
      <dgm:spPr/>
      <dgm:t>
        <a:bodyPr/>
        <a:lstStyle/>
        <a:p>
          <a:endParaRPr lang="en-US"/>
        </a:p>
      </dgm:t>
    </dgm:pt>
    <dgm:pt modelId="{49B2DE81-713F-47A1-AC03-AF7057F10F23}">
      <dgm:prSet custT="1"/>
      <dgm:spPr/>
      <dgm:t>
        <a:bodyPr/>
        <a:lstStyle/>
        <a:p>
          <a:r>
            <a:rPr lang="fa-IR" sz="2000" dirty="0" smtClean="0"/>
            <a:t>افزایش سرمایه</a:t>
          </a:r>
          <a:endParaRPr lang="en-US" sz="2000" dirty="0"/>
        </a:p>
      </dgm:t>
    </dgm:pt>
    <dgm:pt modelId="{2771226A-7379-40FC-9387-33CFCFF41475}" type="parTrans" cxnId="{CF1FB459-9EBC-40E6-A62E-E129CCAE94D6}">
      <dgm:prSet/>
      <dgm:spPr/>
      <dgm:t>
        <a:bodyPr/>
        <a:lstStyle/>
        <a:p>
          <a:endParaRPr lang="en-US"/>
        </a:p>
      </dgm:t>
    </dgm:pt>
    <dgm:pt modelId="{A603E87C-30D7-4785-A6EC-370D8A06AC05}" type="sibTrans" cxnId="{CF1FB459-9EBC-40E6-A62E-E129CCAE94D6}">
      <dgm:prSet/>
      <dgm:spPr/>
      <dgm:t>
        <a:bodyPr/>
        <a:lstStyle/>
        <a:p>
          <a:endParaRPr lang="en-US"/>
        </a:p>
      </dgm:t>
    </dgm:pt>
    <dgm:pt modelId="{06051656-7E5B-4958-BB3F-B0D1FAAE444B}">
      <dgm:prSet custT="1"/>
      <dgm:spPr/>
      <dgm:t>
        <a:bodyPr/>
        <a:lstStyle/>
        <a:p>
          <a:r>
            <a:rPr lang="fa-IR" sz="2000" dirty="0" smtClean="0"/>
            <a:t>شرکت پروژه</a:t>
          </a:r>
          <a:endParaRPr lang="en-US" sz="2000" dirty="0"/>
        </a:p>
      </dgm:t>
    </dgm:pt>
    <dgm:pt modelId="{AE773177-8F3A-4DD2-9EA1-A2325DF19AE7}" type="parTrans" cxnId="{FCB9AF40-031F-4025-BB58-CFDF9978136A}">
      <dgm:prSet/>
      <dgm:spPr/>
      <dgm:t>
        <a:bodyPr/>
        <a:lstStyle/>
        <a:p>
          <a:endParaRPr lang="en-US"/>
        </a:p>
      </dgm:t>
    </dgm:pt>
    <dgm:pt modelId="{F7054F6E-BEBD-45BB-9E58-46562673E802}" type="sibTrans" cxnId="{FCB9AF40-031F-4025-BB58-CFDF9978136A}">
      <dgm:prSet/>
      <dgm:spPr/>
      <dgm:t>
        <a:bodyPr/>
        <a:lstStyle/>
        <a:p>
          <a:endParaRPr lang="en-US"/>
        </a:p>
      </dgm:t>
    </dgm:pt>
    <dgm:pt modelId="{5AE73E09-60A8-45B5-8D83-33759C3AF52B}">
      <dgm:prSet custT="1"/>
      <dgm:spPr/>
      <dgm:t>
        <a:bodyPr/>
        <a:lstStyle/>
        <a:p>
          <a:r>
            <a:rPr lang="fa-IR" sz="2000" dirty="0" smtClean="0"/>
            <a:t>اوراق سلف موازی استاندارد کالایی</a:t>
          </a:r>
          <a:endParaRPr lang="en-US" sz="2000" dirty="0"/>
        </a:p>
      </dgm:t>
    </dgm:pt>
    <dgm:pt modelId="{E1FA7B50-7073-4C10-B6CA-DCF2C9D88ECA}" type="parTrans" cxnId="{C3156BF1-7500-4106-9DFD-864606ED83EE}">
      <dgm:prSet/>
      <dgm:spPr/>
      <dgm:t>
        <a:bodyPr/>
        <a:lstStyle/>
        <a:p>
          <a:endParaRPr lang="en-US"/>
        </a:p>
      </dgm:t>
    </dgm:pt>
    <dgm:pt modelId="{41BC6E84-2198-4922-B908-135E6E332DD1}" type="sibTrans" cxnId="{C3156BF1-7500-4106-9DFD-864606ED83EE}">
      <dgm:prSet/>
      <dgm:spPr/>
      <dgm:t>
        <a:bodyPr/>
        <a:lstStyle/>
        <a:p>
          <a:endParaRPr lang="en-US"/>
        </a:p>
      </dgm:t>
    </dgm:pt>
    <dgm:pt modelId="{AD146036-CADA-4222-8679-5CF0AEA9E872}">
      <dgm:prSet custT="1"/>
      <dgm:spPr/>
      <dgm:t>
        <a:bodyPr/>
        <a:lstStyle/>
        <a:p>
          <a:r>
            <a:rPr lang="fa-IR" sz="2000" dirty="0" smtClean="0"/>
            <a:t>اوراق گام</a:t>
          </a:r>
          <a:endParaRPr lang="en-US" sz="2000" dirty="0"/>
        </a:p>
      </dgm:t>
    </dgm:pt>
    <dgm:pt modelId="{154FF3F1-7261-4B15-941B-EA8775293364}" type="parTrans" cxnId="{D0A5D228-C141-44BA-B089-7E679AC1FAB9}">
      <dgm:prSet/>
      <dgm:spPr/>
      <dgm:t>
        <a:bodyPr/>
        <a:lstStyle/>
        <a:p>
          <a:endParaRPr lang="en-US"/>
        </a:p>
      </dgm:t>
    </dgm:pt>
    <dgm:pt modelId="{3B183D6F-748C-47D0-A62C-B66AA5B04DA0}" type="sibTrans" cxnId="{D0A5D228-C141-44BA-B089-7E679AC1FAB9}">
      <dgm:prSet/>
      <dgm:spPr/>
      <dgm:t>
        <a:bodyPr/>
        <a:lstStyle/>
        <a:p>
          <a:endParaRPr lang="en-US"/>
        </a:p>
      </dgm:t>
    </dgm:pt>
    <dgm:pt modelId="{357E1C82-8302-41D6-8AAC-A202E8125D51}">
      <dgm:prSet custT="1"/>
      <dgm:spPr/>
      <dgm:t>
        <a:bodyPr/>
        <a:lstStyle/>
        <a:p>
          <a:r>
            <a:rPr lang="fa-IR" sz="2000" dirty="0" smtClean="0"/>
            <a:t>اوراق صکوک</a:t>
          </a:r>
          <a:endParaRPr lang="en-US" sz="2000" dirty="0"/>
        </a:p>
      </dgm:t>
    </dgm:pt>
    <dgm:pt modelId="{A90C9499-25BA-4F09-A5B4-8129D0C86950}" type="parTrans" cxnId="{11CDD52F-58FB-47DE-9952-151E459CE039}">
      <dgm:prSet/>
      <dgm:spPr/>
      <dgm:t>
        <a:bodyPr/>
        <a:lstStyle/>
        <a:p>
          <a:endParaRPr lang="en-US"/>
        </a:p>
      </dgm:t>
    </dgm:pt>
    <dgm:pt modelId="{D8117A69-F8D5-46E2-85EB-BBE7EABC9D9B}" type="sibTrans" cxnId="{11CDD52F-58FB-47DE-9952-151E459CE039}">
      <dgm:prSet/>
      <dgm:spPr/>
      <dgm:t>
        <a:bodyPr/>
        <a:lstStyle/>
        <a:p>
          <a:endParaRPr lang="en-US"/>
        </a:p>
      </dgm:t>
    </dgm:pt>
    <dgm:pt modelId="{E6D23EC7-CF46-4F13-94D0-622E86AE65EB}" type="pres">
      <dgm:prSet presAssocID="{F6367E00-832B-4682-A2FB-210C2DC6EA17}" presName="hierChild1" presStyleCnt="0">
        <dgm:presLayoutVars>
          <dgm:orgChart val="1"/>
          <dgm:chPref val="1"/>
          <dgm:dir val="rev"/>
          <dgm:animOne val="branch"/>
          <dgm:animLvl val="lvl"/>
          <dgm:resizeHandles/>
        </dgm:presLayoutVars>
      </dgm:prSet>
      <dgm:spPr/>
      <dgm:t>
        <a:bodyPr/>
        <a:lstStyle/>
        <a:p>
          <a:endParaRPr lang="en-US"/>
        </a:p>
      </dgm:t>
    </dgm:pt>
    <dgm:pt modelId="{77056113-8B0A-4D85-A338-95368462D5F5}" type="pres">
      <dgm:prSet presAssocID="{49666D70-2F22-4913-AFCB-BB5BB9B6FB76}" presName="hierRoot1" presStyleCnt="0">
        <dgm:presLayoutVars>
          <dgm:hierBranch val="init"/>
        </dgm:presLayoutVars>
      </dgm:prSet>
      <dgm:spPr/>
    </dgm:pt>
    <dgm:pt modelId="{6F50F68B-33A9-480D-BA1C-A0A3C9472F1A}" type="pres">
      <dgm:prSet presAssocID="{49666D70-2F22-4913-AFCB-BB5BB9B6FB76}" presName="rootComposite1" presStyleCnt="0"/>
      <dgm:spPr/>
    </dgm:pt>
    <dgm:pt modelId="{7F69B3E7-F886-4BD7-A539-479508C44A54}" type="pres">
      <dgm:prSet presAssocID="{49666D70-2F22-4913-AFCB-BB5BB9B6FB76}" presName="rootText1" presStyleLbl="node0" presStyleIdx="0" presStyleCnt="1" custScaleX="143123" custScaleY="138873">
        <dgm:presLayoutVars>
          <dgm:chPref val="3"/>
        </dgm:presLayoutVars>
      </dgm:prSet>
      <dgm:spPr/>
      <dgm:t>
        <a:bodyPr/>
        <a:lstStyle/>
        <a:p>
          <a:endParaRPr lang="en-US"/>
        </a:p>
      </dgm:t>
    </dgm:pt>
    <dgm:pt modelId="{7C535AB8-55D6-46EF-832C-DC14A2272F23}" type="pres">
      <dgm:prSet presAssocID="{49666D70-2F22-4913-AFCB-BB5BB9B6FB76}" presName="rootConnector1" presStyleLbl="node1" presStyleIdx="0" presStyleCnt="0"/>
      <dgm:spPr/>
      <dgm:t>
        <a:bodyPr/>
        <a:lstStyle/>
        <a:p>
          <a:endParaRPr lang="en-US"/>
        </a:p>
      </dgm:t>
    </dgm:pt>
    <dgm:pt modelId="{42080B09-2BA2-40F3-98EC-CDEAF482CC2C}" type="pres">
      <dgm:prSet presAssocID="{49666D70-2F22-4913-AFCB-BB5BB9B6FB76}" presName="hierChild2" presStyleCnt="0"/>
      <dgm:spPr/>
    </dgm:pt>
    <dgm:pt modelId="{08A9F856-39FF-4509-BDA8-258339912102}" type="pres">
      <dgm:prSet presAssocID="{1C396137-B446-48ED-8A74-79503554D02E}" presName="Name66" presStyleLbl="parChTrans1D2" presStyleIdx="0" presStyleCnt="2"/>
      <dgm:spPr/>
      <dgm:t>
        <a:bodyPr/>
        <a:lstStyle/>
        <a:p>
          <a:endParaRPr lang="en-US"/>
        </a:p>
      </dgm:t>
    </dgm:pt>
    <dgm:pt modelId="{9CB985E9-8AFB-477A-BF33-1A92E8406C05}" type="pres">
      <dgm:prSet presAssocID="{D3E80FB3-BA22-4AF2-94F9-CD4A4324E776}" presName="hierRoot2" presStyleCnt="0">
        <dgm:presLayoutVars>
          <dgm:hierBranch val="init"/>
        </dgm:presLayoutVars>
      </dgm:prSet>
      <dgm:spPr/>
    </dgm:pt>
    <dgm:pt modelId="{41302031-E7C7-4DBC-B48D-2A5F15CFEB8A}" type="pres">
      <dgm:prSet presAssocID="{D3E80FB3-BA22-4AF2-94F9-CD4A4324E776}" presName="rootComposite" presStyleCnt="0"/>
      <dgm:spPr/>
    </dgm:pt>
    <dgm:pt modelId="{8AC5241F-59C3-4DB4-81C8-18260B4E0B01}" type="pres">
      <dgm:prSet presAssocID="{D3E80FB3-BA22-4AF2-94F9-CD4A4324E776}" presName="rootText" presStyleLbl="node2" presStyleIdx="0" presStyleCnt="2" custScaleX="84550" custScaleY="71493">
        <dgm:presLayoutVars>
          <dgm:chPref val="3"/>
        </dgm:presLayoutVars>
      </dgm:prSet>
      <dgm:spPr/>
      <dgm:t>
        <a:bodyPr/>
        <a:lstStyle/>
        <a:p>
          <a:endParaRPr lang="en-US"/>
        </a:p>
      </dgm:t>
    </dgm:pt>
    <dgm:pt modelId="{4134D272-B8EA-4373-9C8B-EF228C6E62EB}" type="pres">
      <dgm:prSet presAssocID="{D3E80FB3-BA22-4AF2-94F9-CD4A4324E776}" presName="rootConnector" presStyleLbl="node2" presStyleIdx="0" presStyleCnt="2"/>
      <dgm:spPr/>
      <dgm:t>
        <a:bodyPr/>
        <a:lstStyle/>
        <a:p>
          <a:endParaRPr lang="en-US"/>
        </a:p>
      </dgm:t>
    </dgm:pt>
    <dgm:pt modelId="{321E1F0C-1ED4-4429-B993-3BE078444045}" type="pres">
      <dgm:prSet presAssocID="{D3E80FB3-BA22-4AF2-94F9-CD4A4324E776}" presName="hierChild4" presStyleCnt="0"/>
      <dgm:spPr/>
    </dgm:pt>
    <dgm:pt modelId="{7D2008B7-F064-440C-95B8-E135C49CA642}" type="pres">
      <dgm:prSet presAssocID="{5D7C9838-B10B-47AA-80B5-DE571C3E5C30}" presName="Name66" presStyleLbl="parChTrans1D3" presStyleIdx="0" presStyleCnt="7"/>
      <dgm:spPr/>
      <dgm:t>
        <a:bodyPr/>
        <a:lstStyle/>
        <a:p>
          <a:endParaRPr lang="en-US"/>
        </a:p>
      </dgm:t>
    </dgm:pt>
    <dgm:pt modelId="{B330E62B-418C-46ED-AC0D-EBD5135338C5}" type="pres">
      <dgm:prSet presAssocID="{E876FB6C-3EBB-4090-ADFB-481E8F06539D}" presName="hierRoot2" presStyleCnt="0">
        <dgm:presLayoutVars>
          <dgm:hierBranch val="init"/>
        </dgm:presLayoutVars>
      </dgm:prSet>
      <dgm:spPr/>
    </dgm:pt>
    <dgm:pt modelId="{BD5AC875-7D1C-4452-913A-CE612D559416}" type="pres">
      <dgm:prSet presAssocID="{E876FB6C-3EBB-4090-ADFB-481E8F06539D}" presName="rootComposite" presStyleCnt="0"/>
      <dgm:spPr/>
    </dgm:pt>
    <dgm:pt modelId="{FFD91F85-DF03-42B0-AD30-B2E9F9A24EFE}" type="pres">
      <dgm:prSet presAssocID="{E876FB6C-3EBB-4090-ADFB-481E8F06539D}" presName="rootText" presStyleLbl="node3" presStyleIdx="0" presStyleCnt="7">
        <dgm:presLayoutVars>
          <dgm:chPref val="3"/>
        </dgm:presLayoutVars>
      </dgm:prSet>
      <dgm:spPr/>
      <dgm:t>
        <a:bodyPr/>
        <a:lstStyle/>
        <a:p>
          <a:endParaRPr lang="en-US"/>
        </a:p>
      </dgm:t>
    </dgm:pt>
    <dgm:pt modelId="{C5E8DB6E-D16B-428E-80F0-BE1301FF2C83}" type="pres">
      <dgm:prSet presAssocID="{E876FB6C-3EBB-4090-ADFB-481E8F06539D}" presName="rootConnector" presStyleLbl="node3" presStyleIdx="0" presStyleCnt="7"/>
      <dgm:spPr/>
      <dgm:t>
        <a:bodyPr/>
        <a:lstStyle/>
        <a:p>
          <a:endParaRPr lang="en-US"/>
        </a:p>
      </dgm:t>
    </dgm:pt>
    <dgm:pt modelId="{4C0223E7-343C-44B9-818D-24917EF72FE9}" type="pres">
      <dgm:prSet presAssocID="{E876FB6C-3EBB-4090-ADFB-481E8F06539D}" presName="hierChild4" presStyleCnt="0"/>
      <dgm:spPr/>
    </dgm:pt>
    <dgm:pt modelId="{368B6CC9-6C6C-43D6-AE15-E1A2EDDD0440}" type="pres">
      <dgm:prSet presAssocID="{E876FB6C-3EBB-4090-ADFB-481E8F06539D}" presName="hierChild5" presStyleCnt="0"/>
      <dgm:spPr/>
    </dgm:pt>
    <dgm:pt modelId="{73F06083-3EFC-429A-9BFC-D63747C251AB}" type="pres">
      <dgm:prSet presAssocID="{2771226A-7379-40FC-9387-33CFCFF41475}" presName="Name66" presStyleLbl="parChTrans1D3" presStyleIdx="1" presStyleCnt="7"/>
      <dgm:spPr/>
      <dgm:t>
        <a:bodyPr/>
        <a:lstStyle/>
        <a:p>
          <a:endParaRPr lang="en-US"/>
        </a:p>
      </dgm:t>
    </dgm:pt>
    <dgm:pt modelId="{71468096-7199-4E98-8403-DC891A09DA16}" type="pres">
      <dgm:prSet presAssocID="{49B2DE81-713F-47A1-AC03-AF7057F10F23}" presName="hierRoot2" presStyleCnt="0">
        <dgm:presLayoutVars>
          <dgm:hierBranch val="init"/>
        </dgm:presLayoutVars>
      </dgm:prSet>
      <dgm:spPr/>
    </dgm:pt>
    <dgm:pt modelId="{E9409F8B-B668-4664-8E98-D866AB3E9163}" type="pres">
      <dgm:prSet presAssocID="{49B2DE81-713F-47A1-AC03-AF7057F10F23}" presName="rootComposite" presStyleCnt="0"/>
      <dgm:spPr/>
    </dgm:pt>
    <dgm:pt modelId="{DA8317A4-917F-46F6-AFCB-7C36CB9CA644}" type="pres">
      <dgm:prSet presAssocID="{49B2DE81-713F-47A1-AC03-AF7057F10F23}" presName="rootText" presStyleLbl="node3" presStyleIdx="1" presStyleCnt="7">
        <dgm:presLayoutVars>
          <dgm:chPref val="3"/>
        </dgm:presLayoutVars>
      </dgm:prSet>
      <dgm:spPr/>
      <dgm:t>
        <a:bodyPr/>
        <a:lstStyle/>
        <a:p>
          <a:endParaRPr lang="en-US"/>
        </a:p>
      </dgm:t>
    </dgm:pt>
    <dgm:pt modelId="{DC79D365-64AD-431E-81F9-2BCB01FF8135}" type="pres">
      <dgm:prSet presAssocID="{49B2DE81-713F-47A1-AC03-AF7057F10F23}" presName="rootConnector" presStyleLbl="node3" presStyleIdx="1" presStyleCnt="7"/>
      <dgm:spPr/>
      <dgm:t>
        <a:bodyPr/>
        <a:lstStyle/>
        <a:p>
          <a:endParaRPr lang="en-US"/>
        </a:p>
      </dgm:t>
    </dgm:pt>
    <dgm:pt modelId="{B713F252-60C9-410E-8354-C33E4BBF2908}" type="pres">
      <dgm:prSet presAssocID="{49B2DE81-713F-47A1-AC03-AF7057F10F23}" presName="hierChild4" presStyleCnt="0"/>
      <dgm:spPr/>
    </dgm:pt>
    <dgm:pt modelId="{BE3C3751-8E32-4656-A565-C934D510B15A}" type="pres">
      <dgm:prSet presAssocID="{49B2DE81-713F-47A1-AC03-AF7057F10F23}" presName="hierChild5" presStyleCnt="0"/>
      <dgm:spPr/>
    </dgm:pt>
    <dgm:pt modelId="{A815F48D-DD43-4ACC-8A05-AA0A305884A2}" type="pres">
      <dgm:prSet presAssocID="{AE773177-8F3A-4DD2-9EA1-A2325DF19AE7}" presName="Name66" presStyleLbl="parChTrans1D3" presStyleIdx="2" presStyleCnt="7"/>
      <dgm:spPr/>
      <dgm:t>
        <a:bodyPr/>
        <a:lstStyle/>
        <a:p>
          <a:endParaRPr lang="en-US"/>
        </a:p>
      </dgm:t>
    </dgm:pt>
    <dgm:pt modelId="{D9622FF7-B822-4738-A720-1177BE8F1BFE}" type="pres">
      <dgm:prSet presAssocID="{06051656-7E5B-4958-BB3F-B0D1FAAE444B}" presName="hierRoot2" presStyleCnt="0">
        <dgm:presLayoutVars>
          <dgm:hierBranch val="init"/>
        </dgm:presLayoutVars>
      </dgm:prSet>
      <dgm:spPr/>
    </dgm:pt>
    <dgm:pt modelId="{03605EE6-1913-4858-B8CF-34946249F56E}" type="pres">
      <dgm:prSet presAssocID="{06051656-7E5B-4958-BB3F-B0D1FAAE444B}" presName="rootComposite" presStyleCnt="0"/>
      <dgm:spPr/>
    </dgm:pt>
    <dgm:pt modelId="{FEFDAC8B-FFEF-4967-816C-D2A0240CEA41}" type="pres">
      <dgm:prSet presAssocID="{06051656-7E5B-4958-BB3F-B0D1FAAE444B}" presName="rootText" presStyleLbl="node3" presStyleIdx="2" presStyleCnt="7">
        <dgm:presLayoutVars>
          <dgm:chPref val="3"/>
        </dgm:presLayoutVars>
      </dgm:prSet>
      <dgm:spPr/>
      <dgm:t>
        <a:bodyPr/>
        <a:lstStyle/>
        <a:p>
          <a:endParaRPr lang="en-US"/>
        </a:p>
      </dgm:t>
    </dgm:pt>
    <dgm:pt modelId="{24118729-B2F0-4A3B-83A2-A101B3AC1006}" type="pres">
      <dgm:prSet presAssocID="{06051656-7E5B-4958-BB3F-B0D1FAAE444B}" presName="rootConnector" presStyleLbl="node3" presStyleIdx="2" presStyleCnt="7"/>
      <dgm:spPr/>
      <dgm:t>
        <a:bodyPr/>
        <a:lstStyle/>
        <a:p>
          <a:endParaRPr lang="en-US"/>
        </a:p>
      </dgm:t>
    </dgm:pt>
    <dgm:pt modelId="{D9EFD683-0D07-45ED-8DD6-0BBFA2A8C102}" type="pres">
      <dgm:prSet presAssocID="{06051656-7E5B-4958-BB3F-B0D1FAAE444B}" presName="hierChild4" presStyleCnt="0"/>
      <dgm:spPr/>
    </dgm:pt>
    <dgm:pt modelId="{109FEDA3-8227-4518-8593-61FDB2D15448}" type="pres">
      <dgm:prSet presAssocID="{06051656-7E5B-4958-BB3F-B0D1FAAE444B}" presName="hierChild5" presStyleCnt="0"/>
      <dgm:spPr/>
    </dgm:pt>
    <dgm:pt modelId="{F0DD3C19-44AB-4E60-80D0-0C1F25F461AD}" type="pres">
      <dgm:prSet presAssocID="{6C9E2C9B-4EE7-438D-982B-CBDDAB6C4222}" presName="Name66" presStyleLbl="parChTrans1D3" presStyleIdx="3" presStyleCnt="7"/>
      <dgm:spPr/>
      <dgm:t>
        <a:bodyPr/>
        <a:lstStyle/>
        <a:p>
          <a:endParaRPr lang="en-US"/>
        </a:p>
      </dgm:t>
    </dgm:pt>
    <dgm:pt modelId="{D63C1F9D-A092-40DB-B1EC-440F86CEBDD5}" type="pres">
      <dgm:prSet presAssocID="{3B50A811-2209-402C-BE50-73C98E35EF95}" presName="hierRoot2" presStyleCnt="0">
        <dgm:presLayoutVars>
          <dgm:hierBranch val="init"/>
        </dgm:presLayoutVars>
      </dgm:prSet>
      <dgm:spPr/>
    </dgm:pt>
    <dgm:pt modelId="{31FA5F95-843D-409A-AA61-43536A3F18AE}" type="pres">
      <dgm:prSet presAssocID="{3B50A811-2209-402C-BE50-73C98E35EF95}" presName="rootComposite" presStyleCnt="0"/>
      <dgm:spPr/>
    </dgm:pt>
    <dgm:pt modelId="{A10DDF89-4C54-4536-92EF-F131DF74C8F1}" type="pres">
      <dgm:prSet presAssocID="{3B50A811-2209-402C-BE50-73C98E35EF95}" presName="rootText" presStyleLbl="node3" presStyleIdx="3" presStyleCnt="7">
        <dgm:presLayoutVars>
          <dgm:chPref val="3"/>
        </dgm:presLayoutVars>
      </dgm:prSet>
      <dgm:spPr/>
      <dgm:t>
        <a:bodyPr/>
        <a:lstStyle/>
        <a:p>
          <a:endParaRPr lang="en-US"/>
        </a:p>
      </dgm:t>
    </dgm:pt>
    <dgm:pt modelId="{8A9CE22C-B6FA-4A5D-A63E-17D56EB906A5}" type="pres">
      <dgm:prSet presAssocID="{3B50A811-2209-402C-BE50-73C98E35EF95}" presName="rootConnector" presStyleLbl="node3" presStyleIdx="3" presStyleCnt="7"/>
      <dgm:spPr/>
      <dgm:t>
        <a:bodyPr/>
        <a:lstStyle/>
        <a:p>
          <a:endParaRPr lang="en-US"/>
        </a:p>
      </dgm:t>
    </dgm:pt>
    <dgm:pt modelId="{A6432E4A-3329-4139-9898-A41B062328BC}" type="pres">
      <dgm:prSet presAssocID="{3B50A811-2209-402C-BE50-73C98E35EF95}" presName="hierChild4" presStyleCnt="0"/>
      <dgm:spPr/>
    </dgm:pt>
    <dgm:pt modelId="{8B3BB964-BDE0-4525-AC72-F8EDC67FCF18}" type="pres">
      <dgm:prSet presAssocID="{3B50A811-2209-402C-BE50-73C98E35EF95}" presName="hierChild5" presStyleCnt="0"/>
      <dgm:spPr/>
    </dgm:pt>
    <dgm:pt modelId="{165EB7C4-99D3-4BBA-BCDC-7F1C10D429AC}" type="pres">
      <dgm:prSet presAssocID="{D3E80FB3-BA22-4AF2-94F9-CD4A4324E776}" presName="hierChild5" presStyleCnt="0"/>
      <dgm:spPr/>
    </dgm:pt>
    <dgm:pt modelId="{A8DC31B9-8C24-4627-BBC9-0C5F5BB0E8C4}" type="pres">
      <dgm:prSet presAssocID="{6F857C6A-49A7-42AB-947C-1EBF03A18E5A}" presName="Name66" presStyleLbl="parChTrans1D2" presStyleIdx="1" presStyleCnt="2"/>
      <dgm:spPr/>
      <dgm:t>
        <a:bodyPr/>
        <a:lstStyle/>
        <a:p>
          <a:endParaRPr lang="en-US"/>
        </a:p>
      </dgm:t>
    </dgm:pt>
    <dgm:pt modelId="{B1E08133-B88F-47E6-831C-EFBD856863C2}" type="pres">
      <dgm:prSet presAssocID="{7E4B2AE2-A408-48ED-BFB2-E575E4B53728}" presName="hierRoot2" presStyleCnt="0">
        <dgm:presLayoutVars>
          <dgm:hierBranch val="init"/>
        </dgm:presLayoutVars>
      </dgm:prSet>
      <dgm:spPr/>
    </dgm:pt>
    <dgm:pt modelId="{2AB43B70-9A69-40C7-9735-51D192DAB0F8}" type="pres">
      <dgm:prSet presAssocID="{7E4B2AE2-A408-48ED-BFB2-E575E4B53728}" presName="rootComposite" presStyleCnt="0"/>
      <dgm:spPr/>
    </dgm:pt>
    <dgm:pt modelId="{896238EC-4EC9-4D0A-BC72-E385A1C16FAC}" type="pres">
      <dgm:prSet presAssocID="{7E4B2AE2-A408-48ED-BFB2-E575E4B53728}" presName="rootText" presStyleLbl="node2" presStyleIdx="1" presStyleCnt="2" custFlipHor="1" custScaleX="84549" custScaleY="129708" custLinFactNeighborY="1762">
        <dgm:presLayoutVars>
          <dgm:chPref val="3"/>
        </dgm:presLayoutVars>
      </dgm:prSet>
      <dgm:spPr/>
      <dgm:t>
        <a:bodyPr/>
        <a:lstStyle/>
        <a:p>
          <a:endParaRPr lang="en-US"/>
        </a:p>
      </dgm:t>
    </dgm:pt>
    <dgm:pt modelId="{40065DBC-2F27-4E27-A505-294C4C753190}" type="pres">
      <dgm:prSet presAssocID="{7E4B2AE2-A408-48ED-BFB2-E575E4B53728}" presName="rootConnector" presStyleLbl="node2" presStyleIdx="1" presStyleCnt="2"/>
      <dgm:spPr/>
      <dgm:t>
        <a:bodyPr/>
        <a:lstStyle/>
        <a:p>
          <a:endParaRPr lang="en-US"/>
        </a:p>
      </dgm:t>
    </dgm:pt>
    <dgm:pt modelId="{5EEBE50D-3078-48B7-9DE7-A896A317AB92}" type="pres">
      <dgm:prSet presAssocID="{7E4B2AE2-A408-48ED-BFB2-E575E4B53728}" presName="hierChild4" presStyleCnt="0"/>
      <dgm:spPr/>
    </dgm:pt>
    <dgm:pt modelId="{71CA486F-0978-4C3F-A9CB-7667733F298F}" type="pres">
      <dgm:prSet presAssocID="{A90C9499-25BA-4F09-A5B4-8129D0C86950}" presName="Name66" presStyleLbl="parChTrans1D3" presStyleIdx="4" presStyleCnt="7"/>
      <dgm:spPr/>
      <dgm:t>
        <a:bodyPr/>
        <a:lstStyle/>
        <a:p>
          <a:endParaRPr lang="en-US"/>
        </a:p>
      </dgm:t>
    </dgm:pt>
    <dgm:pt modelId="{584C0B70-AECB-476B-B6B9-B9D4539FA504}" type="pres">
      <dgm:prSet presAssocID="{357E1C82-8302-41D6-8AAC-A202E8125D51}" presName="hierRoot2" presStyleCnt="0">
        <dgm:presLayoutVars>
          <dgm:hierBranch val="init"/>
        </dgm:presLayoutVars>
      </dgm:prSet>
      <dgm:spPr/>
    </dgm:pt>
    <dgm:pt modelId="{C8412667-FBAE-41D0-9AA6-9894BE7546AE}" type="pres">
      <dgm:prSet presAssocID="{357E1C82-8302-41D6-8AAC-A202E8125D51}" presName="rootComposite" presStyleCnt="0"/>
      <dgm:spPr/>
    </dgm:pt>
    <dgm:pt modelId="{BBF55604-EB6A-471C-B904-2A58C1758DF0}" type="pres">
      <dgm:prSet presAssocID="{357E1C82-8302-41D6-8AAC-A202E8125D51}" presName="rootText" presStyleLbl="node3" presStyleIdx="4" presStyleCnt="7">
        <dgm:presLayoutVars>
          <dgm:chPref val="3"/>
        </dgm:presLayoutVars>
      </dgm:prSet>
      <dgm:spPr/>
      <dgm:t>
        <a:bodyPr/>
        <a:lstStyle/>
        <a:p>
          <a:endParaRPr lang="en-US"/>
        </a:p>
      </dgm:t>
    </dgm:pt>
    <dgm:pt modelId="{E6B6BFB9-C130-488B-ADC6-9543A67BC9DD}" type="pres">
      <dgm:prSet presAssocID="{357E1C82-8302-41D6-8AAC-A202E8125D51}" presName="rootConnector" presStyleLbl="node3" presStyleIdx="4" presStyleCnt="7"/>
      <dgm:spPr/>
      <dgm:t>
        <a:bodyPr/>
        <a:lstStyle/>
        <a:p>
          <a:endParaRPr lang="en-US"/>
        </a:p>
      </dgm:t>
    </dgm:pt>
    <dgm:pt modelId="{65763EE7-99B6-4BCB-899E-79B31756B5D1}" type="pres">
      <dgm:prSet presAssocID="{357E1C82-8302-41D6-8AAC-A202E8125D51}" presName="hierChild4" presStyleCnt="0"/>
      <dgm:spPr/>
    </dgm:pt>
    <dgm:pt modelId="{80AEC15C-020A-4348-B4BF-DD496219696A}" type="pres">
      <dgm:prSet presAssocID="{357E1C82-8302-41D6-8AAC-A202E8125D51}" presName="hierChild5" presStyleCnt="0"/>
      <dgm:spPr/>
    </dgm:pt>
    <dgm:pt modelId="{4E76EABE-1F2F-4A2D-9FD0-7B4C5F84B4B9}" type="pres">
      <dgm:prSet presAssocID="{E1FA7B50-7073-4C10-B6CA-DCF2C9D88ECA}" presName="Name66" presStyleLbl="parChTrans1D3" presStyleIdx="5" presStyleCnt="7"/>
      <dgm:spPr/>
      <dgm:t>
        <a:bodyPr/>
        <a:lstStyle/>
        <a:p>
          <a:endParaRPr lang="en-US"/>
        </a:p>
      </dgm:t>
    </dgm:pt>
    <dgm:pt modelId="{39C16393-97AE-44BC-8617-AE7444B6A307}" type="pres">
      <dgm:prSet presAssocID="{5AE73E09-60A8-45B5-8D83-33759C3AF52B}" presName="hierRoot2" presStyleCnt="0">
        <dgm:presLayoutVars>
          <dgm:hierBranch val="init"/>
        </dgm:presLayoutVars>
      </dgm:prSet>
      <dgm:spPr/>
    </dgm:pt>
    <dgm:pt modelId="{6F4E0826-9007-495B-AA55-AFF0A884246B}" type="pres">
      <dgm:prSet presAssocID="{5AE73E09-60A8-45B5-8D83-33759C3AF52B}" presName="rootComposite" presStyleCnt="0"/>
      <dgm:spPr/>
    </dgm:pt>
    <dgm:pt modelId="{35E2F118-9F21-4ED2-9D2E-C5B09826A5F5}" type="pres">
      <dgm:prSet presAssocID="{5AE73E09-60A8-45B5-8D83-33759C3AF52B}" presName="rootText" presStyleLbl="node3" presStyleIdx="5" presStyleCnt="7">
        <dgm:presLayoutVars>
          <dgm:chPref val="3"/>
        </dgm:presLayoutVars>
      </dgm:prSet>
      <dgm:spPr/>
      <dgm:t>
        <a:bodyPr/>
        <a:lstStyle/>
        <a:p>
          <a:endParaRPr lang="en-US"/>
        </a:p>
      </dgm:t>
    </dgm:pt>
    <dgm:pt modelId="{393BC1F1-4FF8-4DFF-99B7-6191A0C05DAB}" type="pres">
      <dgm:prSet presAssocID="{5AE73E09-60A8-45B5-8D83-33759C3AF52B}" presName="rootConnector" presStyleLbl="node3" presStyleIdx="5" presStyleCnt="7"/>
      <dgm:spPr/>
      <dgm:t>
        <a:bodyPr/>
        <a:lstStyle/>
        <a:p>
          <a:endParaRPr lang="en-US"/>
        </a:p>
      </dgm:t>
    </dgm:pt>
    <dgm:pt modelId="{34C522C5-58D4-4323-9F5B-28322C3EA146}" type="pres">
      <dgm:prSet presAssocID="{5AE73E09-60A8-45B5-8D83-33759C3AF52B}" presName="hierChild4" presStyleCnt="0"/>
      <dgm:spPr/>
    </dgm:pt>
    <dgm:pt modelId="{C65E2A3E-39EF-4D74-B301-84D3A184C0C1}" type="pres">
      <dgm:prSet presAssocID="{5AE73E09-60A8-45B5-8D83-33759C3AF52B}" presName="hierChild5" presStyleCnt="0"/>
      <dgm:spPr/>
    </dgm:pt>
    <dgm:pt modelId="{479DF0C9-F877-4424-8484-ACD36CC449A6}" type="pres">
      <dgm:prSet presAssocID="{154FF3F1-7261-4B15-941B-EA8775293364}" presName="Name66" presStyleLbl="parChTrans1D3" presStyleIdx="6" presStyleCnt="7"/>
      <dgm:spPr/>
      <dgm:t>
        <a:bodyPr/>
        <a:lstStyle/>
        <a:p>
          <a:endParaRPr lang="en-US"/>
        </a:p>
      </dgm:t>
    </dgm:pt>
    <dgm:pt modelId="{3234BAD4-6C14-4C29-A2AC-3ED9305F2BF4}" type="pres">
      <dgm:prSet presAssocID="{AD146036-CADA-4222-8679-5CF0AEA9E872}" presName="hierRoot2" presStyleCnt="0">
        <dgm:presLayoutVars>
          <dgm:hierBranch val="init"/>
        </dgm:presLayoutVars>
      </dgm:prSet>
      <dgm:spPr/>
    </dgm:pt>
    <dgm:pt modelId="{A3EA4D9B-7B72-4243-A3CF-78FDFE3ED31E}" type="pres">
      <dgm:prSet presAssocID="{AD146036-CADA-4222-8679-5CF0AEA9E872}" presName="rootComposite" presStyleCnt="0"/>
      <dgm:spPr/>
    </dgm:pt>
    <dgm:pt modelId="{D3F144F5-070D-4CAD-9F0B-8181B19A06F5}" type="pres">
      <dgm:prSet presAssocID="{AD146036-CADA-4222-8679-5CF0AEA9E872}" presName="rootText" presStyleLbl="node3" presStyleIdx="6" presStyleCnt="7">
        <dgm:presLayoutVars>
          <dgm:chPref val="3"/>
        </dgm:presLayoutVars>
      </dgm:prSet>
      <dgm:spPr/>
      <dgm:t>
        <a:bodyPr/>
        <a:lstStyle/>
        <a:p>
          <a:endParaRPr lang="en-US"/>
        </a:p>
      </dgm:t>
    </dgm:pt>
    <dgm:pt modelId="{165F6280-D4F3-4CC1-BF93-FE53A5FF8F0C}" type="pres">
      <dgm:prSet presAssocID="{AD146036-CADA-4222-8679-5CF0AEA9E872}" presName="rootConnector" presStyleLbl="node3" presStyleIdx="6" presStyleCnt="7"/>
      <dgm:spPr/>
      <dgm:t>
        <a:bodyPr/>
        <a:lstStyle/>
        <a:p>
          <a:endParaRPr lang="en-US"/>
        </a:p>
      </dgm:t>
    </dgm:pt>
    <dgm:pt modelId="{B622B858-0841-49CA-BE67-8C7199DB2FA1}" type="pres">
      <dgm:prSet presAssocID="{AD146036-CADA-4222-8679-5CF0AEA9E872}" presName="hierChild4" presStyleCnt="0"/>
      <dgm:spPr/>
    </dgm:pt>
    <dgm:pt modelId="{543DD3E8-78D3-4C04-A3B6-DFF00E73B860}" type="pres">
      <dgm:prSet presAssocID="{AD146036-CADA-4222-8679-5CF0AEA9E872}" presName="hierChild5" presStyleCnt="0"/>
      <dgm:spPr/>
    </dgm:pt>
    <dgm:pt modelId="{0A9B9DEB-0FFA-40EE-B1C9-B3C297D8174C}" type="pres">
      <dgm:prSet presAssocID="{7E4B2AE2-A408-48ED-BFB2-E575E4B53728}" presName="hierChild5" presStyleCnt="0"/>
      <dgm:spPr/>
    </dgm:pt>
    <dgm:pt modelId="{2B5542D4-3EA2-49A3-8547-A1BA235CF1F8}" type="pres">
      <dgm:prSet presAssocID="{49666D70-2F22-4913-AFCB-BB5BB9B6FB76}" presName="hierChild3" presStyleCnt="0"/>
      <dgm:spPr/>
    </dgm:pt>
  </dgm:ptLst>
  <dgm:cxnLst>
    <dgm:cxn modelId="{C810C014-6EEF-48D0-A5CC-FA59D9B8FB19}" srcId="{D3E80FB3-BA22-4AF2-94F9-CD4A4324E776}" destId="{3B50A811-2209-402C-BE50-73C98E35EF95}" srcOrd="3" destOrd="0" parTransId="{6C9E2C9B-4EE7-438D-982B-CBDDAB6C4222}" sibTransId="{1118CF45-636B-48D8-BC09-48E3FD8F781E}"/>
    <dgm:cxn modelId="{7D52591D-4AFD-47CB-838C-75AF40DB563D}" type="presOf" srcId="{6C9E2C9B-4EE7-438D-982B-CBDDAB6C4222}" destId="{F0DD3C19-44AB-4E60-80D0-0C1F25F461AD}" srcOrd="0" destOrd="0" presId="urn:microsoft.com/office/officeart/2009/3/layout/HorizontalOrganizationChart"/>
    <dgm:cxn modelId="{FCB9AF40-031F-4025-BB58-CFDF9978136A}" srcId="{D3E80FB3-BA22-4AF2-94F9-CD4A4324E776}" destId="{06051656-7E5B-4958-BB3F-B0D1FAAE444B}" srcOrd="2" destOrd="0" parTransId="{AE773177-8F3A-4DD2-9EA1-A2325DF19AE7}" sibTransId="{F7054F6E-BEBD-45BB-9E58-46562673E802}"/>
    <dgm:cxn modelId="{5742D17F-C9D9-43AD-97F3-96B30AD0129D}" type="presOf" srcId="{49B2DE81-713F-47A1-AC03-AF7057F10F23}" destId="{DC79D365-64AD-431E-81F9-2BCB01FF8135}" srcOrd="1" destOrd="0" presId="urn:microsoft.com/office/officeart/2009/3/layout/HorizontalOrganizationChart"/>
    <dgm:cxn modelId="{CF1FB459-9EBC-40E6-A62E-E129CCAE94D6}" srcId="{D3E80FB3-BA22-4AF2-94F9-CD4A4324E776}" destId="{49B2DE81-713F-47A1-AC03-AF7057F10F23}" srcOrd="1" destOrd="0" parTransId="{2771226A-7379-40FC-9387-33CFCFF41475}" sibTransId="{A603E87C-30D7-4785-A6EC-370D8A06AC05}"/>
    <dgm:cxn modelId="{2DCDFFD9-4611-4DAA-B29A-19DDE5A242C7}" type="presOf" srcId="{D3E80FB3-BA22-4AF2-94F9-CD4A4324E776}" destId="{4134D272-B8EA-4373-9C8B-EF228C6E62EB}" srcOrd="1" destOrd="0" presId="urn:microsoft.com/office/officeart/2009/3/layout/HorizontalOrganizationChart"/>
    <dgm:cxn modelId="{EB67CEF5-3B9B-425A-B0C1-1B7704E52D80}" type="presOf" srcId="{5D7C9838-B10B-47AA-80B5-DE571C3E5C30}" destId="{7D2008B7-F064-440C-95B8-E135C49CA642}" srcOrd="0" destOrd="0" presId="urn:microsoft.com/office/officeart/2009/3/layout/HorizontalOrganizationChart"/>
    <dgm:cxn modelId="{8544CBA0-4626-4E7C-83F7-E140FF274804}" type="presOf" srcId="{49666D70-2F22-4913-AFCB-BB5BB9B6FB76}" destId="{7C535AB8-55D6-46EF-832C-DC14A2272F23}" srcOrd="1" destOrd="0" presId="urn:microsoft.com/office/officeart/2009/3/layout/HorizontalOrganizationChart"/>
    <dgm:cxn modelId="{1B116897-0BE7-46F5-A80F-C7904F91ACFE}" type="presOf" srcId="{AD146036-CADA-4222-8679-5CF0AEA9E872}" destId="{D3F144F5-070D-4CAD-9F0B-8181B19A06F5}" srcOrd="0" destOrd="0" presId="urn:microsoft.com/office/officeart/2009/3/layout/HorizontalOrganizationChart"/>
    <dgm:cxn modelId="{70BCD441-FF42-4A6F-9948-90B2E66F9484}" type="presOf" srcId="{3B50A811-2209-402C-BE50-73C98E35EF95}" destId="{A10DDF89-4C54-4536-92EF-F131DF74C8F1}" srcOrd="0" destOrd="0" presId="urn:microsoft.com/office/officeart/2009/3/layout/HorizontalOrganizationChart"/>
    <dgm:cxn modelId="{6FEBAF91-F717-4DF2-8784-173E418FAE4B}" type="presOf" srcId="{5AE73E09-60A8-45B5-8D83-33759C3AF52B}" destId="{35E2F118-9F21-4ED2-9D2E-C5B09826A5F5}" srcOrd="0" destOrd="0" presId="urn:microsoft.com/office/officeart/2009/3/layout/HorizontalOrganizationChart"/>
    <dgm:cxn modelId="{BC59C000-3D03-4B54-8E0C-74E3E43DD692}" type="presOf" srcId="{AE773177-8F3A-4DD2-9EA1-A2325DF19AE7}" destId="{A815F48D-DD43-4ACC-8A05-AA0A305884A2}" srcOrd="0" destOrd="0" presId="urn:microsoft.com/office/officeart/2009/3/layout/HorizontalOrganizationChart"/>
    <dgm:cxn modelId="{F9328B53-7AB1-424F-AF65-1443F4CD3BC6}" type="presOf" srcId="{1C396137-B446-48ED-8A74-79503554D02E}" destId="{08A9F856-39FF-4509-BDA8-258339912102}" srcOrd="0" destOrd="0" presId="urn:microsoft.com/office/officeart/2009/3/layout/HorizontalOrganizationChart"/>
    <dgm:cxn modelId="{B1C628EC-8B83-4199-9910-2DCDC5D21E55}" type="presOf" srcId="{6F857C6A-49A7-42AB-947C-1EBF03A18E5A}" destId="{A8DC31B9-8C24-4627-BBC9-0C5F5BB0E8C4}" srcOrd="0" destOrd="0" presId="urn:microsoft.com/office/officeart/2009/3/layout/HorizontalOrganizationChart"/>
    <dgm:cxn modelId="{4CBBE867-CB5A-4410-A717-0E007AFB8F28}" type="presOf" srcId="{2771226A-7379-40FC-9387-33CFCFF41475}" destId="{73F06083-3EFC-429A-9BFC-D63747C251AB}" srcOrd="0" destOrd="0" presId="urn:microsoft.com/office/officeart/2009/3/layout/HorizontalOrganizationChart"/>
    <dgm:cxn modelId="{AEF6A9D8-2D45-485B-A8AC-7C9D4FC06CA0}" type="presOf" srcId="{3B50A811-2209-402C-BE50-73C98E35EF95}" destId="{8A9CE22C-B6FA-4A5D-A63E-17D56EB906A5}" srcOrd="1" destOrd="0" presId="urn:microsoft.com/office/officeart/2009/3/layout/HorizontalOrganizationChart"/>
    <dgm:cxn modelId="{148948E4-ECD8-4780-8109-D996CD4B2B02}" type="presOf" srcId="{357E1C82-8302-41D6-8AAC-A202E8125D51}" destId="{E6B6BFB9-C130-488B-ADC6-9543A67BC9DD}" srcOrd="1" destOrd="0" presId="urn:microsoft.com/office/officeart/2009/3/layout/HorizontalOrganizationChart"/>
    <dgm:cxn modelId="{A007FE95-D5EF-4ED4-85FB-3AA7AAAF75B3}" type="presOf" srcId="{F6367E00-832B-4682-A2FB-210C2DC6EA17}" destId="{E6D23EC7-CF46-4F13-94D0-622E86AE65EB}" srcOrd="0" destOrd="0" presId="urn:microsoft.com/office/officeart/2009/3/layout/HorizontalOrganizationChart"/>
    <dgm:cxn modelId="{636A4646-0155-4721-A638-9B891CFAD2B0}" type="presOf" srcId="{06051656-7E5B-4958-BB3F-B0D1FAAE444B}" destId="{FEFDAC8B-FFEF-4967-816C-D2A0240CEA41}" srcOrd="0" destOrd="0" presId="urn:microsoft.com/office/officeart/2009/3/layout/HorizontalOrganizationChart"/>
    <dgm:cxn modelId="{1E88696E-8E09-46AD-8595-E6CEA3327A47}" type="presOf" srcId="{E876FB6C-3EBB-4090-ADFB-481E8F06539D}" destId="{FFD91F85-DF03-42B0-AD30-B2E9F9A24EFE}" srcOrd="0" destOrd="0" presId="urn:microsoft.com/office/officeart/2009/3/layout/HorizontalOrganizationChart"/>
    <dgm:cxn modelId="{052E52FF-9B21-4AB7-80CC-FA67681C4A37}" srcId="{F6367E00-832B-4682-A2FB-210C2DC6EA17}" destId="{49666D70-2F22-4913-AFCB-BB5BB9B6FB76}" srcOrd="0" destOrd="0" parTransId="{63F6CB76-0E6D-4591-BEC6-E546B4E06678}" sibTransId="{A34E2391-B50F-4C8B-B832-0B8D86C55781}"/>
    <dgm:cxn modelId="{D2F998BA-C8DE-4B8E-9D4F-7B4854EABB92}" type="presOf" srcId="{E876FB6C-3EBB-4090-ADFB-481E8F06539D}" destId="{C5E8DB6E-D16B-428E-80F0-BE1301FF2C83}" srcOrd="1" destOrd="0" presId="urn:microsoft.com/office/officeart/2009/3/layout/HorizontalOrganizationChart"/>
    <dgm:cxn modelId="{5A328AE4-431D-4831-8E09-73C62E2A30A7}" type="presOf" srcId="{5AE73E09-60A8-45B5-8D83-33759C3AF52B}" destId="{393BC1F1-4FF8-4DFF-99B7-6191A0C05DAB}" srcOrd="1" destOrd="0" presId="urn:microsoft.com/office/officeart/2009/3/layout/HorizontalOrganizationChart"/>
    <dgm:cxn modelId="{083F31C1-80D0-41FC-B695-C4E3556ED975}" type="presOf" srcId="{7E4B2AE2-A408-48ED-BFB2-E575E4B53728}" destId="{896238EC-4EC9-4D0A-BC72-E385A1C16FAC}" srcOrd="0" destOrd="0" presId="urn:microsoft.com/office/officeart/2009/3/layout/HorizontalOrganizationChart"/>
    <dgm:cxn modelId="{480715E5-A5EC-48A6-AA83-01DBB5B17651}" type="presOf" srcId="{154FF3F1-7261-4B15-941B-EA8775293364}" destId="{479DF0C9-F877-4424-8484-ACD36CC449A6}" srcOrd="0" destOrd="0" presId="urn:microsoft.com/office/officeart/2009/3/layout/HorizontalOrganizationChart"/>
    <dgm:cxn modelId="{8DDFDFBE-10A9-49CB-92AC-2BA8B2665869}" type="presOf" srcId="{357E1C82-8302-41D6-8AAC-A202E8125D51}" destId="{BBF55604-EB6A-471C-B904-2A58C1758DF0}" srcOrd="0" destOrd="0" presId="urn:microsoft.com/office/officeart/2009/3/layout/HorizontalOrganizationChart"/>
    <dgm:cxn modelId="{C3156BF1-7500-4106-9DFD-864606ED83EE}" srcId="{7E4B2AE2-A408-48ED-BFB2-E575E4B53728}" destId="{5AE73E09-60A8-45B5-8D83-33759C3AF52B}" srcOrd="1" destOrd="0" parTransId="{E1FA7B50-7073-4C10-B6CA-DCF2C9D88ECA}" sibTransId="{41BC6E84-2198-4922-B908-135E6E332DD1}"/>
    <dgm:cxn modelId="{325C8CD5-447E-42DA-930D-13141D690101}" type="presOf" srcId="{06051656-7E5B-4958-BB3F-B0D1FAAE444B}" destId="{24118729-B2F0-4A3B-83A2-A101B3AC1006}" srcOrd="1" destOrd="0" presId="urn:microsoft.com/office/officeart/2009/3/layout/HorizontalOrganizationChart"/>
    <dgm:cxn modelId="{5BD84FB2-1FC3-4CD5-8991-8B2C0939A036}" type="presOf" srcId="{E1FA7B50-7073-4C10-B6CA-DCF2C9D88ECA}" destId="{4E76EABE-1F2F-4A2D-9FD0-7B4C5F84B4B9}" srcOrd="0" destOrd="0" presId="urn:microsoft.com/office/officeart/2009/3/layout/HorizontalOrganizationChart"/>
    <dgm:cxn modelId="{CCEAA89D-E328-44D3-BFA3-CE65EF59F7A6}" type="presOf" srcId="{D3E80FB3-BA22-4AF2-94F9-CD4A4324E776}" destId="{8AC5241F-59C3-4DB4-81C8-18260B4E0B01}" srcOrd="0" destOrd="0" presId="urn:microsoft.com/office/officeart/2009/3/layout/HorizontalOrganizationChart"/>
    <dgm:cxn modelId="{BF85DB03-639E-4D57-91D8-5E33E48D8378}" type="presOf" srcId="{A90C9499-25BA-4F09-A5B4-8129D0C86950}" destId="{71CA486F-0978-4C3F-A9CB-7667733F298F}" srcOrd="0" destOrd="0" presId="urn:microsoft.com/office/officeart/2009/3/layout/HorizontalOrganizationChart"/>
    <dgm:cxn modelId="{61222F66-5529-447A-80DE-7296FC95F1A4}" srcId="{49666D70-2F22-4913-AFCB-BB5BB9B6FB76}" destId="{7E4B2AE2-A408-48ED-BFB2-E575E4B53728}" srcOrd="1" destOrd="0" parTransId="{6F857C6A-49A7-42AB-947C-1EBF03A18E5A}" sibTransId="{E8E7E738-CE76-4623-BAC9-D51E917E5ABB}"/>
    <dgm:cxn modelId="{D0A5D228-C141-44BA-B089-7E679AC1FAB9}" srcId="{7E4B2AE2-A408-48ED-BFB2-E575E4B53728}" destId="{AD146036-CADA-4222-8679-5CF0AEA9E872}" srcOrd="2" destOrd="0" parTransId="{154FF3F1-7261-4B15-941B-EA8775293364}" sibTransId="{3B183D6F-748C-47D0-A62C-B66AA5B04DA0}"/>
    <dgm:cxn modelId="{11CDD52F-58FB-47DE-9952-151E459CE039}" srcId="{7E4B2AE2-A408-48ED-BFB2-E575E4B53728}" destId="{357E1C82-8302-41D6-8AAC-A202E8125D51}" srcOrd="0" destOrd="0" parTransId="{A90C9499-25BA-4F09-A5B4-8129D0C86950}" sibTransId="{D8117A69-F8D5-46E2-85EB-BBE7EABC9D9B}"/>
    <dgm:cxn modelId="{D4DC8FF6-714D-4FE4-9977-1E276368221C}" type="presOf" srcId="{AD146036-CADA-4222-8679-5CF0AEA9E872}" destId="{165F6280-D4F3-4CC1-BF93-FE53A5FF8F0C}" srcOrd="1" destOrd="0" presId="urn:microsoft.com/office/officeart/2009/3/layout/HorizontalOrganizationChart"/>
    <dgm:cxn modelId="{E5E4A13B-9155-4AE5-B656-48CA5DA4D140}" type="presOf" srcId="{7E4B2AE2-A408-48ED-BFB2-E575E4B53728}" destId="{40065DBC-2F27-4E27-A505-294C4C753190}" srcOrd="1" destOrd="0" presId="urn:microsoft.com/office/officeart/2009/3/layout/HorizontalOrganizationChart"/>
    <dgm:cxn modelId="{2D4B6473-7A05-4386-8F70-62A540254C39}" srcId="{49666D70-2F22-4913-AFCB-BB5BB9B6FB76}" destId="{D3E80FB3-BA22-4AF2-94F9-CD4A4324E776}" srcOrd="0" destOrd="0" parTransId="{1C396137-B446-48ED-8A74-79503554D02E}" sibTransId="{ADFA964C-9FB2-4F80-9EA1-212C3BB5D675}"/>
    <dgm:cxn modelId="{6FB5BE99-2312-4ADC-B623-780FCAD55F28}" type="presOf" srcId="{49666D70-2F22-4913-AFCB-BB5BB9B6FB76}" destId="{7F69B3E7-F886-4BD7-A539-479508C44A54}" srcOrd="0" destOrd="0" presId="urn:microsoft.com/office/officeart/2009/3/layout/HorizontalOrganizationChart"/>
    <dgm:cxn modelId="{8A5ACE53-994D-424D-B30C-9D0365673DD4}" type="presOf" srcId="{49B2DE81-713F-47A1-AC03-AF7057F10F23}" destId="{DA8317A4-917F-46F6-AFCB-7C36CB9CA644}" srcOrd="0" destOrd="0" presId="urn:microsoft.com/office/officeart/2009/3/layout/HorizontalOrganizationChart"/>
    <dgm:cxn modelId="{2A893297-6BAB-4A11-ADDA-DD8C109BACE6}" srcId="{D3E80FB3-BA22-4AF2-94F9-CD4A4324E776}" destId="{E876FB6C-3EBB-4090-ADFB-481E8F06539D}" srcOrd="0" destOrd="0" parTransId="{5D7C9838-B10B-47AA-80B5-DE571C3E5C30}" sibTransId="{E77CB50E-A3A3-445D-877F-80AA96BF8700}"/>
    <dgm:cxn modelId="{0D9ECF57-D358-421C-A4E0-26C260E801E9}" type="presParOf" srcId="{E6D23EC7-CF46-4F13-94D0-622E86AE65EB}" destId="{77056113-8B0A-4D85-A338-95368462D5F5}" srcOrd="0" destOrd="0" presId="urn:microsoft.com/office/officeart/2009/3/layout/HorizontalOrganizationChart"/>
    <dgm:cxn modelId="{02A8AD6B-7781-4180-AD87-63D7064B54D8}" type="presParOf" srcId="{77056113-8B0A-4D85-A338-95368462D5F5}" destId="{6F50F68B-33A9-480D-BA1C-A0A3C9472F1A}" srcOrd="0" destOrd="0" presId="urn:microsoft.com/office/officeart/2009/3/layout/HorizontalOrganizationChart"/>
    <dgm:cxn modelId="{04930A21-0ACB-4A12-BFE0-EFCEEAF7499C}" type="presParOf" srcId="{6F50F68B-33A9-480D-BA1C-A0A3C9472F1A}" destId="{7F69B3E7-F886-4BD7-A539-479508C44A54}" srcOrd="0" destOrd="0" presId="urn:microsoft.com/office/officeart/2009/3/layout/HorizontalOrganizationChart"/>
    <dgm:cxn modelId="{331CC914-0065-4D86-8ED1-5B8E2B7E6E61}" type="presParOf" srcId="{6F50F68B-33A9-480D-BA1C-A0A3C9472F1A}" destId="{7C535AB8-55D6-46EF-832C-DC14A2272F23}" srcOrd="1" destOrd="0" presId="urn:microsoft.com/office/officeart/2009/3/layout/HorizontalOrganizationChart"/>
    <dgm:cxn modelId="{45D2375B-9C00-4F07-8FB3-89247A774399}" type="presParOf" srcId="{77056113-8B0A-4D85-A338-95368462D5F5}" destId="{42080B09-2BA2-40F3-98EC-CDEAF482CC2C}" srcOrd="1" destOrd="0" presId="urn:microsoft.com/office/officeart/2009/3/layout/HorizontalOrganizationChart"/>
    <dgm:cxn modelId="{BE33F351-6825-4367-96AF-82F19BEC1579}" type="presParOf" srcId="{42080B09-2BA2-40F3-98EC-CDEAF482CC2C}" destId="{08A9F856-39FF-4509-BDA8-258339912102}" srcOrd="0" destOrd="0" presId="urn:microsoft.com/office/officeart/2009/3/layout/HorizontalOrganizationChart"/>
    <dgm:cxn modelId="{4BF8869D-7792-49BB-A636-3C670A9DCCF4}" type="presParOf" srcId="{42080B09-2BA2-40F3-98EC-CDEAF482CC2C}" destId="{9CB985E9-8AFB-477A-BF33-1A92E8406C05}" srcOrd="1" destOrd="0" presId="urn:microsoft.com/office/officeart/2009/3/layout/HorizontalOrganizationChart"/>
    <dgm:cxn modelId="{0BD2C3F9-4BBC-486E-995D-A73EA4386303}" type="presParOf" srcId="{9CB985E9-8AFB-477A-BF33-1A92E8406C05}" destId="{41302031-E7C7-4DBC-B48D-2A5F15CFEB8A}" srcOrd="0" destOrd="0" presId="urn:microsoft.com/office/officeart/2009/3/layout/HorizontalOrganizationChart"/>
    <dgm:cxn modelId="{DCFA6307-56A9-4430-B044-B8B042235A21}" type="presParOf" srcId="{41302031-E7C7-4DBC-B48D-2A5F15CFEB8A}" destId="{8AC5241F-59C3-4DB4-81C8-18260B4E0B01}" srcOrd="0" destOrd="0" presId="urn:microsoft.com/office/officeart/2009/3/layout/HorizontalOrganizationChart"/>
    <dgm:cxn modelId="{E5B811C6-E999-4D4E-B3E1-A80B6FF4717C}" type="presParOf" srcId="{41302031-E7C7-4DBC-B48D-2A5F15CFEB8A}" destId="{4134D272-B8EA-4373-9C8B-EF228C6E62EB}" srcOrd="1" destOrd="0" presId="urn:microsoft.com/office/officeart/2009/3/layout/HorizontalOrganizationChart"/>
    <dgm:cxn modelId="{CC9CC6DD-DEC6-4F51-AF20-275CE5E43944}" type="presParOf" srcId="{9CB985E9-8AFB-477A-BF33-1A92E8406C05}" destId="{321E1F0C-1ED4-4429-B993-3BE078444045}" srcOrd="1" destOrd="0" presId="urn:microsoft.com/office/officeart/2009/3/layout/HorizontalOrganizationChart"/>
    <dgm:cxn modelId="{2827BB03-2F68-4564-B14F-E360E1FED0AB}" type="presParOf" srcId="{321E1F0C-1ED4-4429-B993-3BE078444045}" destId="{7D2008B7-F064-440C-95B8-E135C49CA642}" srcOrd="0" destOrd="0" presId="urn:microsoft.com/office/officeart/2009/3/layout/HorizontalOrganizationChart"/>
    <dgm:cxn modelId="{A1CBA392-D34E-49EA-95E2-A29894A10844}" type="presParOf" srcId="{321E1F0C-1ED4-4429-B993-3BE078444045}" destId="{B330E62B-418C-46ED-AC0D-EBD5135338C5}" srcOrd="1" destOrd="0" presId="urn:microsoft.com/office/officeart/2009/3/layout/HorizontalOrganizationChart"/>
    <dgm:cxn modelId="{7BF29E4E-8DEF-4988-B086-730082C0E79E}" type="presParOf" srcId="{B330E62B-418C-46ED-AC0D-EBD5135338C5}" destId="{BD5AC875-7D1C-4452-913A-CE612D559416}" srcOrd="0" destOrd="0" presId="urn:microsoft.com/office/officeart/2009/3/layout/HorizontalOrganizationChart"/>
    <dgm:cxn modelId="{61ACCC86-10FE-4BB6-9FBE-CA94DB0DC0BE}" type="presParOf" srcId="{BD5AC875-7D1C-4452-913A-CE612D559416}" destId="{FFD91F85-DF03-42B0-AD30-B2E9F9A24EFE}" srcOrd="0" destOrd="0" presId="urn:microsoft.com/office/officeart/2009/3/layout/HorizontalOrganizationChart"/>
    <dgm:cxn modelId="{75954D5C-7438-429C-96C5-616FFF711293}" type="presParOf" srcId="{BD5AC875-7D1C-4452-913A-CE612D559416}" destId="{C5E8DB6E-D16B-428E-80F0-BE1301FF2C83}" srcOrd="1" destOrd="0" presId="urn:microsoft.com/office/officeart/2009/3/layout/HorizontalOrganizationChart"/>
    <dgm:cxn modelId="{6802CF4B-6201-4712-A086-F46C15F125B6}" type="presParOf" srcId="{B330E62B-418C-46ED-AC0D-EBD5135338C5}" destId="{4C0223E7-343C-44B9-818D-24917EF72FE9}" srcOrd="1" destOrd="0" presId="urn:microsoft.com/office/officeart/2009/3/layout/HorizontalOrganizationChart"/>
    <dgm:cxn modelId="{148120FA-0F3F-430D-B144-E98D2E967264}" type="presParOf" srcId="{B330E62B-418C-46ED-AC0D-EBD5135338C5}" destId="{368B6CC9-6C6C-43D6-AE15-E1A2EDDD0440}" srcOrd="2" destOrd="0" presId="urn:microsoft.com/office/officeart/2009/3/layout/HorizontalOrganizationChart"/>
    <dgm:cxn modelId="{1BAB75AC-B537-45C6-8651-D6792DCFF748}" type="presParOf" srcId="{321E1F0C-1ED4-4429-B993-3BE078444045}" destId="{73F06083-3EFC-429A-9BFC-D63747C251AB}" srcOrd="2" destOrd="0" presId="urn:microsoft.com/office/officeart/2009/3/layout/HorizontalOrganizationChart"/>
    <dgm:cxn modelId="{E2520801-8BAF-46C8-9839-933062BC3410}" type="presParOf" srcId="{321E1F0C-1ED4-4429-B993-3BE078444045}" destId="{71468096-7199-4E98-8403-DC891A09DA16}" srcOrd="3" destOrd="0" presId="urn:microsoft.com/office/officeart/2009/3/layout/HorizontalOrganizationChart"/>
    <dgm:cxn modelId="{BD7A25ED-F6D1-4486-BCED-88ED42FD67D0}" type="presParOf" srcId="{71468096-7199-4E98-8403-DC891A09DA16}" destId="{E9409F8B-B668-4664-8E98-D866AB3E9163}" srcOrd="0" destOrd="0" presId="urn:microsoft.com/office/officeart/2009/3/layout/HorizontalOrganizationChart"/>
    <dgm:cxn modelId="{7C82372B-FE4F-44F2-ACD4-48015A1FC3BC}" type="presParOf" srcId="{E9409F8B-B668-4664-8E98-D866AB3E9163}" destId="{DA8317A4-917F-46F6-AFCB-7C36CB9CA644}" srcOrd="0" destOrd="0" presId="urn:microsoft.com/office/officeart/2009/3/layout/HorizontalOrganizationChart"/>
    <dgm:cxn modelId="{A04910CB-9F89-426B-9B5E-2A22A297C9C5}" type="presParOf" srcId="{E9409F8B-B668-4664-8E98-D866AB3E9163}" destId="{DC79D365-64AD-431E-81F9-2BCB01FF8135}" srcOrd="1" destOrd="0" presId="urn:microsoft.com/office/officeart/2009/3/layout/HorizontalOrganizationChart"/>
    <dgm:cxn modelId="{28E5D611-B179-4B16-A589-380B879CB890}" type="presParOf" srcId="{71468096-7199-4E98-8403-DC891A09DA16}" destId="{B713F252-60C9-410E-8354-C33E4BBF2908}" srcOrd="1" destOrd="0" presId="urn:microsoft.com/office/officeart/2009/3/layout/HorizontalOrganizationChart"/>
    <dgm:cxn modelId="{B205A964-3B40-4BED-8F1D-FBEA1D85EDD9}" type="presParOf" srcId="{71468096-7199-4E98-8403-DC891A09DA16}" destId="{BE3C3751-8E32-4656-A565-C934D510B15A}" srcOrd="2" destOrd="0" presId="urn:microsoft.com/office/officeart/2009/3/layout/HorizontalOrganizationChart"/>
    <dgm:cxn modelId="{96B1793B-F132-43FA-8CC4-EBA535607EC3}" type="presParOf" srcId="{321E1F0C-1ED4-4429-B993-3BE078444045}" destId="{A815F48D-DD43-4ACC-8A05-AA0A305884A2}" srcOrd="4" destOrd="0" presId="urn:microsoft.com/office/officeart/2009/3/layout/HorizontalOrganizationChart"/>
    <dgm:cxn modelId="{1EB36719-B5FB-4929-B541-D043D0A99754}" type="presParOf" srcId="{321E1F0C-1ED4-4429-B993-3BE078444045}" destId="{D9622FF7-B822-4738-A720-1177BE8F1BFE}" srcOrd="5" destOrd="0" presId="urn:microsoft.com/office/officeart/2009/3/layout/HorizontalOrganizationChart"/>
    <dgm:cxn modelId="{34AC12B5-7F94-437E-B4BB-C25E2AE57962}" type="presParOf" srcId="{D9622FF7-B822-4738-A720-1177BE8F1BFE}" destId="{03605EE6-1913-4858-B8CF-34946249F56E}" srcOrd="0" destOrd="0" presId="urn:microsoft.com/office/officeart/2009/3/layout/HorizontalOrganizationChart"/>
    <dgm:cxn modelId="{72B82A8A-EF2E-488C-9571-CCF622582804}" type="presParOf" srcId="{03605EE6-1913-4858-B8CF-34946249F56E}" destId="{FEFDAC8B-FFEF-4967-816C-D2A0240CEA41}" srcOrd="0" destOrd="0" presId="urn:microsoft.com/office/officeart/2009/3/layout/HorizontalOrganizationChart"/>
    <dgm:cxn modelId="{4EA1D2CA-352D-46B2-AF0F-D17088D67AF7}" type="presParOf" srcId="{03605EE6-1913-4858-B8CF-34946249F56E}" destId="{24118729-B2F0-4A3B-83A2-A101B3AC1006}" srcOrd="1" destOrd="0" presId="urn:microsoft.com/office/officeart/2009/3/layout/HorizontalOrganizationChart"/>
    <dgm:cxn modelId="{84955B01-8AB1-4669-B68F-881B61866A53}" type="presParOf" srcId="{D9622FF7-B822-4738-A720-1177BE8F1BFE}" destId="{D9EFD683-0D07-45ED-8DD6-0BBFA2A8C102}" srcOrd="1" destOrd="0" presId="urn:microsoft.com/office/officeart/2009/3/layout/HorizontalOrganizationChart"/>
    <dgm:cxn modelId="{9A5BFA64-3CF0-4E90-B4F7-408847D4F279}" type="presParOf" srcId="{D9622FF7-B822-4738-A720-1177BE8F1BFE}" destId="{109FEDA3-8227-4518-8593-61FDB2D15448}" srcOrd="2" destOrd="0" presId="urn:microsoft.com/office/officeart/2009/3/layout/HorizontalOrganizationChart"/>
    <dgm:cxn modelId="{343E8351-FEB2-4559-B9F7-82EAC2F44410}" type="presParOf" srcId="{321E1F0C-1ED4-4429-B993-3BE078444045}" destId="{F0DD3C19-44AB-4E60-80D0-0C1F25F461AD}" srcOrd="6" destOrd="0" presId="urn:microsoft.com/office/officeart/2009/3/layout/HorizontalOrganizationChart"/>
    <dgm:cxn modelId="{AAA0991E-5031-4820-A673-DCE69AD2B2C8}" type="presParOf" srcId="{321E1F0C-1ED4-4429-B993-3BE078444045}" destId="{D63C1F9D-A092-40DB-B1EC-440F86CEBDD5}" srcOrd="7" destOrd="0" presId="urn:microsoft.com/office/officeart/2009/3/layout/HorizontalOrganizationChart"/>
    <dgm:cxn modelId="{F5AD9CF4-34CE-4182-A1D5-496E533B8412}" type="presParOf" srcId="{D63C1F9D-A092-40DB-B1EC-440F86CEBDD5}" destId="{31FA5F95-843D-409A-AA61-43536A3F18AE}" srcOrd="0" destOrd="0" presId="urn:microsoft.com/office/officeart/2009/3/layout/HorizontalOrganizationChart"/>
    <dgm:cxn modelId="{3C974F05-4195-43EA-A0BB-4BC767420123}" type="presParOf" srcId="{31FA5F95-843D-409A-AA61-43536A3F18AE}" destId="{A10DDF89-4C54-4536-92EF-F131DF74C8F1}" srcOrd="0" destOrd="0" presId="urn:microsoft.com/office/officeart/2009/3/layout/HorizontalOrganizationChart"/>
    <dgm:cxn modelId="{3BF38662-9CB3-4AE4-A8F6-097261C77971}" type="presParOf" srcId="{31FA5F95-843D-409A-AA61-43536A3F18AE}" destId="{8A9CE22C-B6FA-4A5D-A63E-17D56EB906A5}" srcOrd="1" destOrd="0" presId="urn:microsoft.com/office/officeart/2009/3/layout/HorizontalOrganizationChart"/>
    <dgm:cxn modelId="{6F4E4E00-97EB-43EB-931F-81A791923F7E}" type="presParOf" srcId="{D63C1F9D-A092-40DB-B1EC-440F86CEBDD5}" destId="{A6432E4A-3329-4139-9898-A41B062328BC}" srcOrd="1" destOrd="0" presId="urn:microsoft.com/office/officeart/2009/3/layout/HorizontalOrganizationChart"/>
    <dgm:cxn modelId="{91E82302-E68F-4357-9397-6C8B6E56549F}" type="presParOf" srcId="{D63C1F9D-A092-40DB-B1EC-440F86CEBDD5}" destId="{8B3BB964-BDE0-4525-AC72-F8EDC67FCF18}" srcOrd="2" destOrd="0" presId="urn:microsoft.com/office/officeart/2009/3/layout/HorizontalOrganizationChart"/>
    <dgm:cxn modelId="{5DF8219D-3584-42ED-915D-4E2E46A43B83}" type="presParOf" srcId="{9CB985E9-8AFB-477A-BF33-1A92E8406C05}" destId="{165EB7C4-99D3-4BBA-BCDC-7F1C10D429AC}" srcOrd="2" destOrd="0" presId="urn:microsoft.com/office/officeart/2009/3/layout/HorizontalOrganizationChart"/>
    <dgm:cxn modelId="{0BEBE1EA-50E9-4125-8F8A-CE1035BDF768}" type="presParOf" srcId="{42080B09-2BA2-40F3-98EC-CDEAF482CC2C}" destId="{A8DC31B9-8C24-4627-BBC9-0C5F5BB0E8C4}" srcOrd="2" destOrd="0" presId="urn:microsoft.com/office/officeart/2009/3/layout/HorizontalOrganizationChart"/>
    <dgm:cxn modelId="{2F2F549C-722A-453F-B5E6-DC6F0F6E0BBC}" type="presParOf" srcId="{42080B09-2BA2-40F3-98EC-CDEAF482CC2C}" destId="{B1E08133-B88F-47E6-831C-EFBD856863C2}" srcOrd="3" destOrd="0" presId="urn:microsoft.com/office/officeart/2009/3/layout/HorizontalOrganizationChart"/>
    <dgm:cxn modelId="{1D34CD98-8E3B-454D-A53D-483FB35CA603}" type="presParOf" srcId="{B1E08133-B88F-47E6-831C-EFBD856863C2}" destId="{2AB43B70-9A69-40C7-9735-51D192DAB0F8}" srcOrd="0" destOrd="0" presId="urn:microsoft.com/office/officeart/2009/3/layout/HorizontalOrganizationChart"/>
    <dgm:cxn modelId="{A0C861E3-DB1E-4DD9-AA8E-0B097264900B}" type="presParOf" srcId="{2AB43B70-9A69-40C7-9735-51D192DAB0F8}" destId="{896238EC-4EC9-4D0A-BC72-E385A1C16FAC}" srcOrd="0" destOrd="0" presId="urn:microsoft.com/office/officeart/2009/3/layout/HorizontalOrganizationChart"/>
    <dgm:cxn modelId="{7210EEE6-6087-4261-906C-969A429A9C5E}" type="presParOf" srcId="{2AB43B70-9A69-40C7-9735-51D192DAB0F8}" destId="{40065DBC-2F27-4E27-A505-294C4C753190}" srcOrd="1" destOrd="0" presId="urn:microsoft.com/office/officeart/2009/3/layout/HorizontalOrganizationChart"/>
    <dgm:cxn modelId="{4CE71538-4D16-407A-A3FF-A18D1762515B}" type="presParOf" srcId="{B1E08133-B88F-47E6-831C-EFBD856863C2}" destId="{5EEBE50D-3078-48B7-9DE7-A896A317AB92}" srcOrd="1" destOrd="0" presId="urn:microsoft.com/office/officeart/2009/3/layout/HorizontalOrganizationChart"/>
    <dgm:cxn modelId="{A9EEF39C-657C-4D3F-A65E-CBFD14B97B4C}" type="presParOf" srcId="{5EEBE50D-3078-48B7-9DE7-A896A317AB92}" destId="{71CA486F-0978-4C3F-A9CB-7667733F298F}" srcOrd="0" destOrd="0" presId="urn:microsoft.com/office/officeart/2009/3/layout/HorizontalOrganizationChart"/>
    <dgm:cxn modelId="{175CC748-AA80-4690-AE26-5191E62ED577}" type="presParOf" srcId="{5EEBE50D-3078-48B7-9DE7-A896A317AB92}" destId="{584C0B70-AECB-476B-B6B9-B9D4539FA504}" srcOrd="1" destOrd="0" presId="urn:microsoft.com/office/officeart/2009/3/layout/HorizontalOrganizationChart"/>
    <dgm:cxn modelId="{A5816513-0B63-46F0-B621-74B87995B891}" type="presParOf" srcId="{584C0B70-AECB-476B-B6B9-B9D4539FA504}" destId="{C8412667-FBAE-41D0-9AA6-9894BE7546AE}" srcOrd="0" destOrd="0" presId="urn:microsoft.com/office/officeart/2009/3/layout/HorizontalOrganizationChart"/>
    <dgm:cxn modelId="{54185B17-2020-4F6E-9AB1-3945315A155A}" type="presParOf" srcId="{C8412667-FBAE-41D0-9AA6-9894BE7546AE}" destId="{BBF55604-EB6A-471C-B904-2A58C1758DF0}" srcOrd="0" destOrd="0" presId="urn:microsoft.com/office/officeart/2009/3/layout/HorizontalOrganizationChart"/>
    <dgm:cxn modelId="{ED607307-EA05-4116-A24B-0D7C310CA282}" type="presParOf" srcId="{C8412667-FBAE-41D0-9AA6-9894BE7546AE}" destId="{E6B6BFB9-C130-488B-ADC6-9543A67BC9DD}" srcOrd="1" destOrd="0" presId="urn:microsoft.com/office/officeart/2009/3/layout/HorizontalOrganizationChart"/>
    <dgm:cxn modelId="{C1041A01-DF1D-46E8-8234-3F0A2E41F0CA}" type="presParOf" srcId="{584C0B70-AECB-476B-B6B9-B9D4539FA504}" destId="{65763EE7-99B6-4BCB-899E-79B31756B5D1}" srcOrd="1" destOrd="0" presId="urn:microsoft.com/office/officeart/2009/3/layout/HorizontalOrganizationChart"/>
    <dgm:cxn modelId="{A3AAD90B-6232-47DB-8CE5-C898E338AB04}" type="presParOf" srcId="{584C0B70-AECB-476B-B6B9-B9D4539FA504}" destId="{80AEC15C-020A-4348-B4BF-DD496219696A}" srcOrd="2" destOrd="0" presId="urn:microsoft.com/office/officeart/2009/3/layout/HorizontalOrganizationChart"/>
    <dgm:cxn modelId="{05A9CA52-FB88-4A65-88DD-88FA16E4CBA6}" type="presParOf" srcId="{5EEBE50D-3078-48B7-9DE7-A896A317AB92}" destId="{4E76EABE-1F2F-4A2D-9FD0-7B4C5F84B4B9}" srcOrd="2" destOrd="0" presId="urn:microsoft.com/office/officeart/2009/3/layout/HorizontalOrganizationChart"/>
    <dgm:cxn modelId="{A863A29A-DF29-417C-81DD-41BA2DD2FFD4}" type="presParOf" srcId="{5EEBE50D-3078-48B7-9DE7-A896A317AB92}" destId="{39C16393-97AE-44BC-8617-AE7444B6A307}" srcOrd="3" destOrd="0" presId="urn:microsoft.com/office/officeart/2009/3/layout/HorizontalOrganizationChart"/>
    <dgm:cxn modelId="{8BA4F550-914A-4FEA-A878-EBC6A9FE1859}" type="presParOf" srcId="{39C16393-97AE-44BC-8617-AE7444B6A307}" destId="{6F4E0826-9007-495B-AA55-AFF0A884246B}" srcOrd="0" destOrd="0" presId="urn:microsoft.com/office/officeart/2009/3/layout/HorizontalOrganizationChart"/>
    <dgm:cxn modelId="{5AB58F4E-21A6-472B-B4B0-63BEC300EBEC}" type="presParOf" srcId="{6F4E0826-9007-495B-AA55-AFF0A884246B}" destId="{35E2F118-9F21-4ED2-9D2E-C5B09826A5F5}" srcOrd="0" destOrd="0" presId="urn:microsoft.com/office/officeart/2009/3/layout/HorizontalOrganizationChart"/>
    <dgm:cxn modelId="{3B85D721-7A38-4975-BEAF-23DAC762A637}" type="presParOf" srcId="{6F4E0826-9007-495B-AA55-AFF0A884246B}" destId="{393BC1F1-4FF8-4DFF-99B7-6191A0C05DAB}" srcOrd="1" destOrd="0" presId="urn:microsoft.com/office/officeart/2009/3/layout/HorizontalOrganizationChart"/>
    <dgm:cxn modelId="{DB85D0E0-4D2E-4C34-BC22-48F8792650FD}" type="presParOf" srcId="{39C16393-97AE-44BC-8617-AE7444B6A307}" destId="{34C522C5-58D4-4323-9F5B-28322C3EA146}" srcOrd="1" destOrd="0" presId="urn:microsoft.com/office/officeart/2009/3/layout/HorizontalOrganizationChart"/>
    <dgm:cxn modelId="{C77403DB-AD10-4294-89F1-2023137FB542}" type="presParOf" srcId="{39C16393-97AE-44BC-8617-AE7444B6A307}" destId="{C65E2A3E-39EF-4D74-B301-84D3A184C0C1}" srcOrd="2" destOrd="0" presId="urn:microsoft.com/office/officeart/2009/3/layout/HorizontalOrganizationChart"/>
    <dgm:cxn modelId="{3570310C-30CB-47DF-B876-7DC64265B468}" type="presParOf" srcId="{5EEBE50D-3078-48B7-9DE7-A896A317AB92}" destId="{479DF0C9-F877-4424-8484-ACD36CC449A6}" srcOrd="4" destOrd="0" presId="urn:microsoft.com/office/officeart/2009/3/layout/HorizontalOrganizationChart"/>
    <dgm:cxn modelId="{CF99037B-CBB6-46C0-8A9E-EA521F480ECB}" type="presParOf" srcId="{5EEBE50D-3078-48B7-9DE7-A896A317AB92}" destId="{3234BAD4-6C14-4C29-A2AC-3ED9305F2BF4}" srcOrd="5" destOrd="0" presId="urn:microsoft.com/office/officeart/2009/3/layout/HorizontalOrganizationChart"/>
    <dgm:cxn modelId="{B557E3B7-2864-49CA-BF98-AC9976D40937}" type="presParOf" srcId="{3234BAD4-6C14-4C29-A2AC-3ED9305F2BF4}" destId="{A3EA4D9B-7B72-4243-A3CF-78FDFE3ED31E}" srcOrd="0" destOrd="0" presId="urn:microsoft.com/office/officeart/2009/3/layout/HorizontalOrganizationChart"/>
    <dgm:cxn modelId="{9C1EA1BF-3BB1-4D4A-8BBA-DC1378DB7CF7}" type="presParOf" srcId="{A3EA4D9B-7B72-4243-A3CF-78FDFE3ED31E}" destId="{D3F144F5-070D-4CAD-9F0B-8181B19A06F5}" srcOrd="0" destOrd="0" presId="urn:microsoft.com/office/officeart/2009/3/layout/HorizontalOrganizationChart"/>
    <dgm:cxn modelId="{29F665E7-69C3-4897-A64D-716ED2B4F69F}" type="presParOf" srcId="{A3EA4D9B-7B72-4243-A3CF-78FDFE3ED31E}" destId="{165F6280-D4F3-4CC1-BF93-FE53A5FF8F0C}" srcOrd="1" destOrd="0" presId="urn:microsoft.com/office/officeart/2009/3/layout/HorizontalOrganizationChart"/>
    <dgm:cxn modelId="{DBB4619E-3C0F-4622-9317-BBEF676B66C6}" type="presParOf" srcId="{3234BAD4-6C14-4C29-A2AC-3ED9305F2BF4}" destId="{B622B858-0841-49CA-BE67-8C7199DB2FA1}" srcOrd="1" destOrd="0" presId="urn:microsoft.com/office/officeart/2009/3/layout/HorizontalOrganizationChart"/>
    <dgm:cxn modelId="{345DA360-5531-43F0-A570-3E4DA5DF995F}" type="presParOf" srcId="{3234BAD4-6C14-4C29-A2AC-3ED9305F2BF4}" destId="{543DD3E8-78D3-4C04-A3B6-DFF00E73B860}" srcOrd="2" destOrd="0" presId="urn:microsoft.com/office/officeart/2009/3/layout/HorizontalOrganizationChart"/>
    <dgm:cxn modelId="{2471801A-2AEE-4E7E-A7C7-9D6F9351A5D7}" type="presParOf" srcId="{B1E08133-B88F-47E6-831C-EFBD856863C2}" destId="{0A9B9DEB-0FFA-40EE-B1C9-B3C297D8174C}" srcOrd="2" destOrd="0" presId="urn:microsoft.com/office/officeart/2009/3/layout/HorizontalOrganizationChart"/>
    <dgm:cxn modelId="{72877549-E52A-4666-908F-6105AB80B4BC}" type="presParOf" srcId="{77056113-8B0A-4D85-A338-95368462D5F5}" destId="{2B5542D4-3EA2-49A3-8547-A1BA235CF1F8}"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7A871F-4BED-4606-B25B-69A77D2009E7}" type="doc">
      <dgm:prSet loTypeId="urn:microsoft.com/office/officeart/2005/8/layout/vList6" loCatId="list" qsTypeId="urn:microsoft.com/office/officeart/2005/8/quickstyle/3d4" qsCatId="3D" csTypeId="urn:microsoft.com/office/officeart/2005/8/colors/colorful5" csCatId="colorful" phldr="1"/>
      <dgm:spPr/>
      <dgm:t>
        <a:bodyPr/>
        <a:lstStyle/>
        <a:p>
          <a:endParaRPr lang="en-US"/>
        </a:p>
      </dgm:t>
    </dgm:pt>
    <dgm:pt modelId="{DA837F9B-E3EE-46BA-AC0E-61952E6450E4}">
      <dgm:prSet phldrT="[Text]" custT="1"/>
      <dgm:spPr>
        <a:solidFill>
          <a:schemeClr val="accent6">
            <a:lumMod val="40000"/>
            <a:lumOff val="60000"/>
          </a:schemeClr>
        </a:solidFill>
      </dgm:spPr>
      <dgm:t>
        <a:bodyPr/>
        <a:lstStyle/>
        <a:p>
          <a:r>
            <a:rPr lang="fa-IR" sz="2000" b="1" kern="1200" dirty="0" smtClean="0">
              <a:solidFill>
                <a:schemeClr val="tx1"/>
              </a:solidFill>
              <a:latin typeface="+mn-lt"/>
              <a:ea typeface="+mn-ea"/>
              <a:cs typeface="+mn-cs"/>
            </a:rPr>
            <a:t>اوراق انتفاعی</a:t>
          </a:r>
          <a:endParaRPr lang="en-US" sz="2000" b="1" kern="1200" dirty="0">
            <a:solidFill>
              <a:schemeClr val="tx1"/>
            </a:solidFill>
            <a:latin typeface="+mn-lt"/>
            <a:ea typeface="+mn-ea"/>
            <a:cs typeface="+mn-cs"/>
          </a:endParaRPr>
        </a:p>
      </dgm:t>
    </dgm:pt>
    <dgm:pt modelId="{D0A083DC-31DA-40B3-895D-72A84D0E0586}" type="parTrans" cxnId="{A308CE2F-32D9-4C85-9C92-91EC4E3EA1D1}">
      <dgm:prSet/>
      <dgm:spPr/>
      <dgm:t>
        <a:bodyPr/>
        <a:lstStyle/>
        <a:p>
          <a:endParaRPr lang="en-US"/>
        </a:p>
      </dgm:t>
    </dgm:pt>
    <dgm:pt modelId="{7458D134-B3BA-4390-9FAC-BDE52F460C03}" type="sibTrans" cxnId="{A308CE2F-32D9-4C85-9C92-91EC4E3EA1D1}">
      <dgm:prSet/>
      <dgm:spPr/>
      <dgm:t>
        <a:bodyPr/>
        <a:lstStyle/>
        <a:p>
          <a:endParaRPr lang="en-US"/>
        </a:p>
      </dgm:t>
    </dgm:pt>
    <dgm:pt modelId="{9C75663B-EE3F-4515-B9FF-08B15C6AFC5F}">
      <dgm:prSet phldrT="[Text]" custT="1"/>
      <dgm:spPr>
        <a:solidFill>
          <a:schemeClr val="accent6">
            <a:lumMod val="40000"/>
            <a:lumOff val="60000"/>
          </a:schemeClr>
        </a:solidFill>
      </dgm:spPr>
      <dgm:t>
        <a:bodyPr/>
        <a:lstStyle/>
        <a:p>
          <a:r>
            <a:rPr lang="fa-IR" sz="2000" b="1" kern="1200" dirty="0" smtClean="0">
              <a:solidFill>
                <a:schemeClr val="tx1"/>
              </a:solidFill>
              <a:latin typeface="+mn-lt"/>
              <a:ea typeface="+mn-ea"/>
              <a:cs typeface="+mn-cs"/>
            </a:rPr>
            <a:t>اوراق غیر انتفاعی</a:t>
          </a:r>
          <a:endParaRPr lang="en-US" sz="2000" b="1" kern="1200" dirty="0">
            <a:solidFill>
              <a:schemeClr val="tx1"/>
            </a:solidFill>
            <a:latin typeface="+mn-lt"/>
            <a:ea typeface="+mn-ea"/>
            <a:cs typeface="+mn-cs"/>
          </a:endParaRPr>
        </a:p>
      </dgm:t>
    </dgm:pt>
    <dgm:pt modelId="{C8DF37FA-4218-49F4-A19C-F3DF7CF1489A}" type="parTrans" cxnId="{E8B2659D-E606-43E4-9CE9-28B30A445533}">
      <dgm:prSet/>
      <dgm:spPr/>
      <dgm:t>
        <a:bodyPr/>
        <a:lstStyle/>
        <a:p>
          <a:endParaRPr lang="en-US"/>
        </a:p>
      </dgm:t>
    </dgm:pt>
    <dgm:pt modelId="{04AB069F-A260-4795-AA00-CC1142F97577}" type="sibTrans" cxnId="{E8B2659D-E606-43E4-9CE9-28B30A445533}">
      <dgm:prSet/>
      <dgm:spPr/>
      <dgm:t>
        <a:bodyPr/>
        <a:lstStyle/>
        <a:p>
          <a:endParaRPr lang="en-US"/>
        </a:p>
      </dgm:t>
    </dgm:pt>
    <dgm:pt modelId="{CEA04BA3-3643-4110-B08B-E49950F18FE1}" type="pres">
      <dgm:prSet presAssocID="{547A871F-4BED-4606-B25B-69A77D2009E7}" presName="Name0" presStyleCnt="0">
        <dgm:presLayoutVars>
          <dgm:dir val="rev"/>
          <dgm:animLvl val="lvl"/>
          <dgm:resizeHandles/>
        </dgm:presLayoutVars>
      </dgm:prSet>
      <dgm:spPr/>
      <dgm:t>
        <a:bodyPr/>
        <a:lstStyle/>
        <a:p>
          <a:endParaRPr lang="en-US"/>
        </a:p>
      </dgm:t>
    </dgm:pt>
    <dgm:pt modelId="{C40393A6-BE58-43EB-9E0E-4CE2F3BE42B2}" type="pres">
      <dgm:prSet presAssocID="{DA837F9B-E3EE-46BA-AC0E-61952E6450E4}" presName="linNode" presStyleCnt="0"/>
      <dgm:spPr/>
    </dgm:pt>
    <dgm:pt modelId="{3288AA5C-536B-427C-B4B0-BA9DB73A73B6}" type="pres">
      <dgm:prSet presAssocID="{DA837F9B-E3EE-46BA-AC0E-61952E6450E4}" presName="parentShp" presStyleLbl="node1" presStyleIdx="0" presStyleCnt="2" custScaleY="34134" custLinFactNeighborX="1171" custLinFactNeighborY="-2668">
        <dgm:presLayoutVars>
          <dgm:bulletEnabled val="1"/>
        </dgm:presLayoutVars>
      </dgm:prSet>
      <dgm:spPr/>
      <dgm:t>
        <a:bodyPr/>
        <a:lstStyle/>
        <a:p>
          <a:endParaRPr lang="en-US"/>
        </a:p>
      </dgm:t>
    </dgm:pt>
    <dgm:pt modelId="{B887D340-8EFC-49D2-8F8B-FFA04C86ADE0}" type="pres">
      <dgm:prSet presAssocID="{DA837F9B-E3EE-46BA-AC0E-61952E6450E4}" presName="childShp" presStyleLbl="bgAccFollowNode1" presStyleIdx="0" presStyleCnt="2" custScaleX="68230" custScaleY="30783" custLinFactNeighborX="0" custLinFactNeighborY="-3517">
        <dgm:presLayoutVars>
          <dgm:bulletEnabled val="1"/>
        </dgm:presLayoutVars>
      </dgm:prSet>
      <dgm:spPr>
        <a:solidFill>
          <a:schemeClr val="accent3">
            <a:lumMod val="40000"/>
            <a:lumOff val="60000"/>
            <a:alpha val="90000"/>
          </a:schemeClr>
        </a:solidFill>
      </dgm:spPr>
      <dgm:t>
        <a:bodyPr/>
        <a:lstStyle/>
        <a:p>
          <a:endParaRPr lang="en-US"/>
        </a:p>
      </dgm:t>
    </dgm:pt>
    <dgm:pt modelId="{D414229D-5159-4401-AE71-56ABD31E34BF}" type="pres">
      <dgm:prSet presAssocID="{7458D134-B3BA-4390-9FAC-BDE52F460C03}" presName="spacing" presStyleCnt="0"/>
      <dgm:spPr/>
    </dgm:pt>
    <dgm:pt modelId="{CC30ED56-53B7-4DC4-BA5D-558AB6FC2187}" type="pres">
      <dgm:prSet presAssocID="{9C75663B-EE3F-4515-B9FF-08B15C6AFC5F}" presName="linNode" presStyleCnt="0"/>
      <dgm:spPr/>
    </dgm:pt>
    <dgm:pt modelId="{CE27CC03-6017-4903-B7D8-E2882DFB9EC7}" type="pres">
      <dgm:prSet presAssocID="{9C75663B-EE3F-4515-B9FF-08B15C6AFC5F}" presName="parentShp" presStyleLbl="node1" presStyleIdx="1" presStyleCnt="2" custScaleY="38069" custLinFactNeighborX="1171" custLinFactNeighborY="14845">
        <dgm:presLayoutVars>
          <dgm:bulletEnabled val="1"/>
        </dgm:presLayoutVars>
      </dgm:prSet>
      <dgm:spPr/>
      <dgm:t>
        <a:bodyPr/>
        <a:lstStyle/>
        <a:p>
          <a:endParaRPr lang="en-US"/>
        </a:p>
      </dgm:t>
    </dgm:pt>
    <dgm:pt modelId="{4ADF1AEB-D3E4-4175-85E7-B053EC1DDB73}" type="pres">
      <dgm:prSet presAssocID="{9C75663B-EE3F-4515-B9FF-08B15C6AFC5F}" presName="childShp" presStyleLbl="bgAccFollowNode1" presStyleIdx="1" presStyleCnt="2" custScaleX="70033" custScaleY="27517" custLinFactNeighborX="634" custLinFactNeighborY="8748">
        <dgm:presLayoutVars>
          <dgm:bulletEnabled val="1"/>
        </dgm:presLayoutVars>
      </dgm:prSet>
      <dgm:spPr>
        <a:solidFill>
          <a:schemeClr val="accent3">
            <a:lumMod val="40000"/>
            <a:lumOff val="60000"/>
            <a:alpha val="90000"/>
          </a:schemeClr>
        </a:solidFill>
      </dgm:spPr>
      <dgm:t>
        <a:bodyPr/>
        <a:lstStyle/>
        <a:p>
          <a:endParaRPr lang="en-US"/>
        </a:p>
      </dgm:t>
    </dgm:pt>
  </dgm:ptLst>
  <dgm:cxnLst>
    <dgm:cxn modelId="{A308CE2F-32D9-4C85-9C92-91EC4E3EA1D1}" srcId="{547A871F-4BED-4606-B25B-69A77D2009E7}" destId="{DA837F9B-E3EE-46BA-AC0E-61952E6450E4}" srcOrd="0" destOrd="0" parTransId="{D0A083DC-31DA-40B3-895D-72A84D0E0586}" sibTransId="{7458D134-B3BA-4390-9FAC-BDE52F460C03}"/>
    <dgm:cxn modelId="{E8B2659D-E606-43E4-9CE9-28B30A445533}" srcId="{547A871F-4BED-4606-B25B-69A77D2009E7}" destId="{9C75663B-EE3F-4515-B9FF-08B15C6AFC5F}" srcOrd="1" destOrd="0" parTransId="{C8DF37FA-4218-49F4-A19C-F3DF7CF1489A}" sibTransId="{04AB069F-A260-4795-AA00-CC1142F97577}"/>
    <dgm:cxn modelId="{4CB29AF6-DE26-4C63-BAB6-0C30AD8AC93D}" type="presOf" srcId="{9C75663B-EE3F-4515-B9FF-08B15C6AFC5F}" destId="{CE27CC03-6017-4903-B7D8-E2882DFB9EC7}" srcOrd="0" destOrd="0" presId="urn:microsoft.com/office/officeart/2005/8/layout/vList6"/>
    <dgm:cxn modelId="{0EE1FBF9-8A23-4A66-BD34-79503D88B928}" type="presOf" srcId="{DA837F9B-E3EE-46BA-AC0E-61952E6450E4}" destId="{3288AA5C-536B-427C-B4B0-BA9DB73A73B6}" srcOrd="0" destOrd="0" presId="urn:microsoft.com/office/officeart/2005/8/layout/vList6"/>
    <dgm:cxn modelId="{C12CC03B-D3F8-4BB1-9F31-995C5BB002C9}" type="presOf" srcId="{547A871F-4BED-4606-B25B-69A77D2009E7}" destId="{CEA04BA3-3643-4110-B08B-E49950F18FE1}" srcOrd="0" destOrd="0" presId="urn:microsoft.com/office/officeart/2005/8/layout/vList6"/>
    <dgm:cxn modelId="{45025D00-E02E-4E9F-B547-3D32C3C3B455}" type="presParOf" srcId="{CEA04BA3-3643-4110-B08B-E49950F18FE1}" destId="{C40393A6-BE58-43EB-9E0E-4CE2F3BE42B2}" srcOrd="0" destOrd="0" presId="urn:microsoft.com/office/officeart/2005/8/layout/vList6"/>
    <dgm:cxn modelId="{8DA309E3-4E68-4CA7-AEC7-F3EE310348AE}" type="presParOf" srcId="{C40393A6-BE58-43EB-9E0E-4CE2F3BE42B2}" destId="{3288AA5C-536B-427C-B4B0-BA9DB73A73B6}" srcOrd="0" destOrd="0" presId="urn:microsoft.com/office/officeart/2005/8/layout/vList6"/>
    <dgm:cxn modelId="{349F4E3E-F49C-482C-8E55-ABA5252C52E5}" type="presParOf" srcId="{C40393A6-BE58-43EB-9E0E-4CE2F3BE42B2}" destId="{B887D340-8EFC-49D2-8F8B-FFA04C86ADE0}" srcOrd="1" destOrd="0" presId="urn:microsoft.com/office/officeart/2005/8/layout/vList6"/>
    <dgm:cxn modelId="{A4406129-5E1B-472C-8E4A-02735B96BA72}" type="presParOf" srcId="{CEA04BA3-3643-4110-B08B-E49950F18FE1}" destId="{D414229D-5159-4401-AE71-56ABD31E34BF}" srcOrd="1" destOrd="0" presId="urn:microsoft.com/office/officeart/2005/8/layout/vList6"/>
    <dgm:cxn modelId="{7782661A-6583-480B-95CD-10958B6F98B1}" type="presParOf" srcId="{CEA04BA3-3643-4110-B08B-E49950F18FE1}" destId="{CC30ED56-53B7-4DC4-BA5D-558AB6FC2187}" srcOrd="2" destOrd="0" presId="urn:microsoft.com/office/officeart/2005/8/layout/vList6"/>
    <dgm:cxn modelId="{3BB8823A-3EEC-4845-82D9-C8A74B03655D}" type="presParOf" srcId="{CC30ED56-53B7-4DC4-BA5D-558AB6FC2187}" destId="{CE27CC03-6017-4903-B7D8-E2882DFB9EC7}" srcOrd="0" destOrd="0" presId="urn:microsoft.com/office/officeart/2005/8/layout/vList6"/>
    <dgm:cxn modelId="{1F62CBD0-4B0E-4974-ADBE-FFDF44EBB823}" type="presParOf" srcId="{CC30ED56-53B7-4DC4-BA5D-558AB6FC2187}" destId="{4ADF1AEB-D3E4-4175-85E7-B053EC1DDB73}"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E783C-6802-4C3F-AAF3-EE1045027792}">
      <dsp:nvSpPr>
        <dsp:cNvPr id="0" name=""/>
        <dsp:cNvSpPr/>
      </dsp:nvSpPr>
      <dsp:spPr>
        <a:xfrm rot="5400000">
          <a:off x="8807878" y="221150"/>
          <a:ext cx="1471201" cy="1029841"/>
        </a:xfrm>
        <a:prstGeom prst="chevron">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en-US" sz="2800" kern="1200" dirty="0"/>
        </a:p>
      </dsp:txBody>
      <dsp:txXfrm rot="-5400000">
        <a:off x="9028559" y="515391"/>
        <a:ext cx="1029841" cy="441360"/>
      </dsp:txXfrm>
    </dsp:sp>
    <dsp:sp modelId="{B74029F7-5719-4F10-8AA3-48867A0A566F}">
      <dsp:nvSpPr>
        <dsp:cNvPr id="0" name=""/>
        <dsp:cNvSpPr/>
      </dsp:nvSpPr>
      <dsp:spPr>
        <a:xfrm rot="16200000">
          <a:off x="4036138" y="-4035668"/>
          <a:ext cx="956281" cy="9028558"/>
        </a:xfrm>
        <a:prstGeom prst="round2Same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49352" bIns="13335" numCol="1" spcCol="1270" anchor="ctr" anchorCtr="0">
          <a:noAutofit/>
        </a:bodyPr>
        <a:lstStyle/>
        <a:p>
          <a:pPr marL="228600" lvl="1" indent="-228600" algn="r" defTabSz="933450" rtl="1">
            <a:lnSpc>
              <a:spcPct val="90000"/>
            </a:lnSpc>
            <a:spcBef>
              <a:spcPct val="0"/>
            </a:spcBef>
            <a:spcAft>
              <a:spcPct val="15000"/>
            </a:spcAft>
            <a:buChar char="••"/>
          </a:pPr>
          <a:r>
            <a:rPr lang="fa-IR" sz="2100" kern="1200" dirty="0" smtClean="0"/>
            <a:t>نحوه تامین مالی و تهیه بودجه اجرایی لازم برای انجام پروژ ه های زیربنایی و بهره برداری از محصولات و خدمات حاصل از آن ها در حال حاضر به عنوان یکی از مهمترین چالش های پیش روی کشورهای در حال توسعه می باشد.</a:t>
          </a:r>
          <a:endParaRPr lang="en-US" sz="2100" kern="1200" dirty="0"/>
        </a:p>
      </dsp:txBody>
      <dsp:txXfrm rot="5400000">
        <a:off x="46682" y="47152"/>
        <a:ext cx="8981876" cy="862917"/>
      </dsp:txXfrm>
    </dsp:sp>
    <dsp:sp modelId="{5E1CE1BB-271E-44FE-9288-0C9DDDF2E92E}">
      <dsp:nvSpPr>
        <dsp:cNvPr id="0" name=""/>
        <dsp:cNvSpPr/>
      </dsp:nvSpPr>
      <dsp:spPr>
        <a:xfrm rot="5400000">
          <a:off x="8807878" y="1496441"/>
          <a:ext cx="1471201" cy="1029841"/>
        </a:xfrm>
        <a:prstGeom prst="chevron">
          <a:avLst/>
        </a:prstGeom>
        <a:solidFill>
          <a:schemeClr val="accent4">
            <a:hueOff val="-5189321"/>
            <a:satOff val="-24"/>
            <a:lumOff val="-7255"/>
            <a:alphaOff val="0"/>
          </a:schemeClr>
        </a:solidFill>
        <a:ln w="15875" cap="flat" cmpd="sng" algn="ctr">
          <a:solidFill>
            <a:schemeClr val="accent4">
              <a:hueOff val="-5189321"/>
              <a:satOff val="-24"/>
              <a:lumOff val="-725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en-US" sz="2800" kern="1200"/>
        </a:p>
      </dsp:txBody>
      <dsp:txXfrm rot="-5400000">
        <a:off x="9028559" y="1790682"/>
        <a:ext cx="1029841" cy="441360"/>
      </dsp:txXfrm>
    </dsp:sp>
    <dsp:sp modelId="{0A290B2D-D0CC-4EDA-A464-C0222C4D2404}">
      <dsp:nvSpPr>
        <dsp:cNvPr id="0" name=""/>
        <dsp:cNvSpPr/>
      </dsp:nvSpPr>
      <dsp:spPr>
        <a:xfrm rot="16200000">
          <a:off x="4036500" y="-2760377"/>
          <a:ext cx="956281" cy="9028558"/>
        </a:xfrm>
        <a:prstGeom prst="round2SameRect">
          <a:avLst/>
        </a:prstGeom>
        <a:solidFill>
          <a:schemeClr val="lt1">
            <a:alpha val="90000"/>
            <a:hueOff val="0"/>
            <a:satOff val="0"/>
            <a:lumOff val="0"/>
            <a:alphaOff val="0"/>
          </a:schemeClr>
        </a:solidFill>
        <a:ln w="15875" cap="flat" cmpd="sng" algn="ctr">
          <a:solidFill>
            <a:schemeClr val="accent4">
              <a:hueOff val="-5189321"/>
              <a:satOff val="-24"/>
              <a:lumOff val="-72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49352" bIns="13335" numCol="1" spcCol="1270" anchor="ctr" anchorCtr="0">
          <a:noAutofit/>
        </a:bodyPr>
        <a:lstStyle/>
        <a:p>
          <a:pPr marL="228600" lvl="1" indent="-228600" algn="r" defTabSz="933450" rtl="1">
            <a:lnSpc>
              <a:spcPct val="90000"/>
            </a:lnSpc>
            <a:spcBef>
              <a:spcPct val="0"/>
            </a:spcBef>
            <a:spcAft>
              <a:spcPct val="15000"/>
            </a:spcAft>
            <a:buChar char="••"/>
          </a:pPr>
          <a:r>
            <a:rPr lang="fa-IR" sz="2100" kern="1200" dirty="0" smtClean="0"/>
            <a:t>به فرآیندی كه به دنبال ایجاد، جمع آوری و افزایش منابع مالی یا سرمایه ای برای هر نوع مخارجی است، تامین مالی می گویند. به عبارت دیگر تأمین مالی، هنر و علم مدیریت وجه نقد است.</a:t>
          </a:r>
          <a:endParaRPr lang="en-US" sz="2100" kern="1200" dirty="0"/>
        </a:p>
      </dsp:txBody>
      <dsp:txXfrm rot="5400000">
        <a:off x="47044" y="1322443"/>
        <a:ext cx="8981876" cy="862917"/>
      </dsp:txXfrm>
    </dsp:sp>
    <dsp:sp modelId="{5BD0CFA6-2429-4931-BB85-2E2460A400E6}">
      <dsp:nvSpPr>
        <dsp:cNvPr id="0" name=""/>
        <dsp:cNvSpPr/>
      </dsp:nvSpPr>
      <dsp:spPr>
        <a:xfrm rot="5400000">
          <a:off x="8807878" y="2771733"/>
          <a:ext cx="1471201" cy="1029841"/>
        </a:xfrm>
        <a:prstGeom prst="chevron">
          <a:avLst/>
        </a:prstGeom>
        <a:solidFill>
          <a:schemeClr val="accent4">
            <a:hueOff val="-10378642"/>
            <a:satOff val="-49"/>
            <a:lumOff val="-14510"/>
            <a:alphaOff val="0"/>
          </a:schemeClr>
        </a:solidFill>
        <a:ln w="15875" cap="flat" cmpd="sng" algn="ctr">
          <a:solidFill>
            <a:schemeClr val="accent4">
              <a:hueOff val="-10378642"/>
              <a:satOff val="-49"/>
              <a:lumOff val="-1451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en-US" sz="2800" kern="1200"/>
        </a:p>
      </dsp:txBody>
      <dsp:txXfrm rot="-5400000">
        <a:off x="9028559" y="3065974"/>
        <a:ext cx="1029841" cy="441360"/>
      </dsp:txXfrm>
    </dsp:sp>
    <dsp:sp modelId="{6A9020B5-819D-4256-BE36-D320BA7D82BE}">
      <dsp:nvSpPr>
        <dsp:cNvPr id="0" name=""/>
        <dsp:cNvSpPr/>
      </dsp:nvSpPr>
      <dsp:spPr>
        <a:xfrm rot="16200000">
          <a:off x="4036138" y="-1485085"/>
          <a:ext cx="956281" cy="9028558"/>
        </a:xfrm>
        <a:prstGeom prst="round2SameRect">
          <a:avLst/>
        </a:prstGeom>
        <a:solidFill>
          <a:schemeClr val="lt1">
            <a:alpha val="90000"/>
            <a:hueOff val="0"/>
            <a:satOff val="0"/>
            <a:lumOff val="0"/>
            <a:alphaOff val="0"/>
          </a:schemeClr>
        </a:solidFill>
        <a:ln w="15875" cap="flat" cmpd="sng" algn="ctr">
          <a:solidFill>
            <a:schemeClr val="accent4">
              <a:hueOff val="-10378642"/>
              <a:satOff val="-49"/>
              <a:lumOff val="-1451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49352" bIns="13335" numCol="1" spcCol="1270" anchor="ctr" anchorCtr="0">
          <a:noAutofit/>
        </a:bodyPr>
        <a:lstStyle/>
        <a:p>
          <a:pPr marL="228600" lvl="1" indent="-228600" algn="r" defTabSz="933450" rtl="1">
            <a:lnSpc>
              <a:spcPct val="90000"/>
            </a:lnSpc>
            <a:spcBef>
              <a:spcPct val="0"/>
            </a:spcBef>
            <a:spcAft>
              <a:spcPct val="15000"/>
            </a:spcAft>
            <a:buChar char="••"/>
          </a:pPr>
          <a:r>
            <a:rPr lang="fa-IR" sz="2100" kern="1200" dirty="0" smtClean="0"/>
            <a:t>هدف از تأمین مالی سرمایه گذاری، سودآوری، کاهش ریسک و برطرف کردن نیازهای اقتصادی و اجتماعی بنگاه است</a:t>
          </a:r>
          <a:endParaRPr lang="en-US" sz="2100" kern="1200" dirty="0"/>
        </a:p>
      </dsp:txBody>
      <dsp:txXfrm rot="5400000">
        <a:off x="46682" y="2597735"/>
        <a:ext cx="8981876" cy="8629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CBE31-0565-4F56-AF37-8DB8716E5BA2}">
      <dsp:nvSpPr>
        <dsp:cNvPr id="0" name=""/>
        <dsp:cNvSpPr/>
      </dsp:nvSpPr>
      <dsp:spPr>
        <a:xfrm>
          <a:off x="4368626" y="2099"/>
          <a:ext cx="1321147" cy="858745"/>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t>ریسک</a:t>
          </a:r>
          <a:endParaRPr lang="en-US" sz="1800" b="1" kern="1200" dirty="0"/>
        </a:p>
      </dsp:txBody>
      <dsp:txXfrm>
        <a:off x="4410546" y="44019"/>
        <a:ext cx="1237307" cy="774905"/>
      </dsp:txXfrm>
    </dsp:sp>
    <dsp:sp modelId="{F8E3F05F-9736-479F-9BF1-9AC1ADBD72DD}">
      <dsp:nvSpPr>
        <dsp:cNvPr id="0" name=""/>
        <dsp:cNvSpPr/>
      </dsp:nvSpPr>
      <dsp:spPr>
        <a:xfrm>
          <a:off x="3313892" y="431472"/>
          <a:ext cx="3430615" cy="3430615"/>
        </a:xfrm>
        <a:custGeom>
          <a:avLst/>
          <a:gdLst/>
          <a:ahLst/>
          <a:cxnLst/>
          <a:rect l="0" t="0" r="0" b="0"/>
          <a:pathLst>
            <a:path>
              <a:moveTo>
                <a:pt x="2384952" y="136112"/>
              </a:moveTo>
              <a:arcTo wR="1715307" hR="1715307" stAng="17578739" swAng="1960948"/>
            </a:path>
          </a:pathLst>
        </a:custGeom>
        <a:noFill/>
        <a:ln w="127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0A437167-188A-4930-96D7-CB958B6437DE}">
      <dsp:nvSpPr>
        <dsp:cNvPr id="0" name=""/>
        <dsp:cNvSpPr/>
      </dsp:nvSpPr>
      <dsp:spPr>
        <a:xfrm>
          <a:off x="5999980" y="1187348"/>
          <a:ext cx="1321147" cy="858745"/>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t>بازده</a:t>
          </a:r>
          <a:endParaRPr lang="en-US" sz="1800" b="1" kern="1200" dirty="0"/>
        </a:p>
      </dsp:txBody>
      <dsp:txXfrm>
        <a:off x="6041900" y="1229268"/>
        <a:ext cx="1237307" cy="774905"/>
      </dsp:txXfrm>
    </dsp:sp>
    <dsp:sp modelId="{B52A062D-168C-4CA0-ADED-9F54BE0B7BF6}">
      <dsp:nvSpPr>
        <dsp:cNvPr id="0" name=""/>
        <dsp:cNvSpPr/>
      </dsp:nvSpPr>
      <dsp:spPr>
        <a:xfrm>
          <a:off x="3313892" y="431472"/>
          <a:ext cx="3430615" cy="3430615"/>
        </a:xfrm>
        <a:custGeom>
          <a:avLst/>
          <a:gdLst/>
          <a:ahLst/>
          <a:cxnLst/>
          <a:rect l="0" t="0" r="0" b="0"/>
          <a:pathLst>
            <a:path>
              <a:moveTo>
                <a:pt x="3428266" y="1625583"/>
              </a:moveTo>
              <a:arcTo wR="1715307" hR="1715307" stAng="21420097" swAng="2195849"/>
            </a:path>
          </a:pathLst>
        </a:custGeom>
        <a:noFill/>
        <a:ln w="127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AD1933F8-A51A-476D-BC81-7E51D97E70EF}">
      <dsp:nvSpPr>
        <dsp:cNvPr id="0" name=""/>
        <dsp:cNvSpPr/>
      </dsp:nvSpPr>
      <dsp:spPr>
        <a:xfrm>
          <a:off x="5376858" y="3105120"/>
          <a:ext cx="1321147" cy="858745"/>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t>حجم سرمایه گذاری</a:t>
          </a:r>
          <a:endParaRPr lang="en-US" sz="1800" b="1" kern="1200" dirty="0"/>
        </a:p>
      </dsp:txBody>
      <dsp:txXfrm>
        <a:off x="5418778" y="3147040"/>
        <a:ext cx="1237307" cy="774905"/>
      </dsp:txXfrm>
    </dsp:sp>
    <dsp:sp modelId="{FA21143E-62D9-438D-AD80-44F3C59392B9}">
      <dsp:nvSpPr>
        <dsp:cNvPr id="0" name=""/>
        <dsp:cNvSpPr/>
      </dsp:nvSpPr>
      <dsp:spPr>
        <a:xfrm>
          <a:off x="3313892" y="431472"/>
          <a:ext cx="3430615" cy="3430615"/>
        </a:xfrm>
        <a:custGeom>
          <a:avLst/>
          <a:gdLst/>
          <a:ahLst/>
          <a:cxnLst/>
          <a:rect l="0" t="0" r="0" b="0"/>
          <a:pathLst>
            <a:path>
              <a:moveTo>
                <a:pt x="2056154" y="3396409"/>
              </a:moveTo>
              <a:arcTo wR="1715307" hR="1715307" stAng="4712311" swAng="1375377"/>
            </a:path>
          </a:pathLst>
        </a:custGeom>
        <a:noFill/>
        <a:ln w="127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63EAAAEC-7071-4169-83F6-6C39CA9DC43D}">
      <dsp:nvSpPr>
        <dsp:cNvPr id="0" name=""/>
        <dsp:cNvSpPr/>
      </dsp:nvSpPr>
      <dsp:spPr>
        <a:xfrm>
          <a:off x="3360393" y="3105120"/>
          <a:ext cx="1321147" cy="858745"/>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t>افق تامین مالی</a:t>
          </a:r>
          <a:endParaRPr lang="en-US" sz="1800" b="1" kern="1200" dirty="0"/>
        </a:p>
      </dsp:txBody>
      <dsp:txXfrm>
        <a:off x="3402313" y="3147040"/>
        <a:ext cx="1237307" cy="774905"/>
      </dsp:txXfrm>
    </dsp:sp>
    <dsp:sp modelId="{1CCB00EF-6572-4801-9148-5CBC7E716F84}">
      <dsp:nvSpPr>
        <dsp:cNvPr id="0" name=""/>
        <dsp:cNvSpPr/>
      </dsp:nvSpPr>
      <dsp:spPr>
        <a:xfrm>
          <a:off x="3313892" y="431472"/>
          <a:ext cx="3430615" cy="3430615"/>
        </a:xfrm>
        <a:custGeom>
          <a:avLst/>
          <a:gdLst/>
          <a:ahLst/>
          <a:cxnLst/>
          <a:rect l="0" t="0" r="0" b="0"/>
          <a:pathLst>
            <a:path>
              <a:moveTo>
                <a:pt x="286576" y="2664522"/>
              </a:moveTo>
              <a:arcTo wR="1715307" hR="1715307" stAng="8784053" swAng="2195849"/>
            </a:path>
          </a:pathLst>
        </a:custGeom>
        <a:noFill/>
        <a:ln w="127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 modelId="{0F5C767F-29E3-468F-ABC2-DEFD821AEA20}">
      <dsp:nvSpPr>
        <dsp:cNvPr id="0" name=""/>
        <dsp:cNvSpPr/>
      </dsp:nvSpPr>
      <dsp:spPr>
        <a:xfrm>
          <a:off x="2737271" y="1187348"/>
          <a:ext cx="1321147" cy="858745"/>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a-IR" sz="1800" b="1" kern="1200" dirty="0" smtClean="0"/>
            <a:t>در دسترس بودن</a:t>
          </a:r>
          <a:endParaRPr lang="en-US" sz="1800" b="1" kern="1200" dirty="0"/>
        </a:p>
      </dsp:txBody>
      <dsp:txXfrm>
        <a:off x="2779191" y="1229268"/>
        <a:ext cx="1237307" cy="774905"/>
      </dsp:txXfrm>
    </dsp:sp>
    <dsp:sp modelId="{F0A99C7D-137E-4A4B-8942-15AA0E27E721}">
      <dsp:nvSpPr>
        <dsp:cNvPr id="0" name=""/>
        <dsp:cNvSpPr/>
      </dsp:nvSpPr>
      <dsp:spPr>
        <a:xfrm>
          <a:off x="3313892" y="431472"/>
          <a:ext cx="3430615" cy="3430615"/>
        </a:xfrm>
        <a:custGeom>
          <a:avLst/>
          <a:gdLst/>
          <a:ahLst/>
          <a:cxnLst/>
          <a:rect l="0" t="0" r="0" b="0"/>
          <a:pathLst>
            <a:path>
              <a:moveTo>
                <a:pt x="298945" y="747733"/>
              </a:moveTo>
              <a:arcTo wR="1715307" hR="1715307" stAng="12860313" swAng="1960948"/>
            </a:path>
          </a:pathLst>
        </a:custGeom>
        <a:noFill/>
        <a:ln w="12700" cap="flat" cmpd="sng" algn="ctr">
          <a:solidFill>
            <a:schemeClr val="accent1">
              <a:hueOff val="0"/>
              <a:satOff val="0"/>
              <a:lumOff val="0"/>
              <a:alphaOff val="0"/>
            </a:schemeClr>
          </a:solidFill>
          <a:prstDash val="solid"/>
        </a:ln>
        <a:effectLst/>
        <a:scene3d>
          <a:camera prst="orthographicFront"/>
          <a:lightRig rig="chilly" dir="t"/>
        </a:scene3d>
        <a:sp3d z="-40000" prstMaterial="matte"/>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78373-A232-4FB6-AA20-2B8BC2D346CC}">
      <dsp:nvSpPr>
        <dsp:cNvPr id="0" name=""/>
        <dsp:cNvSpPr/>
      </dsp:nvSpPr>
      <dsp:spPr>
        <a:xfrm>
          <a:off x="78581" y="173"/>
          <a:ext cx="3094136" cy="1856482"/>
        </a:xfrm>
        <a:prstGeom prst="rect">
          <a:avLst/>
        </a:prstGeom>
        <a:solidFill>
          <a:schemeClr val="accent2">
            <a:hueOff val="0"/>
            <a:satOff val="0"/>
            <a:lumOff val="0"/>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a-IR" sz="3300" kern="1200" dirty="0" smtClean="0">
              <a:solidFill>
                <a:schemeClr val="tx1"/>
              </a:solidFill>
            </a:rPr>
            <a:t>پرداخت اصل بدهی در سررسید</a:t>
          </a:r>
          <a:endParaRPr lang="en-US" sz="3300" kern="1200" dirty="0">
            <a:solidFill>
              <a:schemeClr val="tx1"/>
            </a:solidFill>
          </a:endParaRPr>
        </a:p>
      </dsp:txBody>
      <dsp:txXfrm>
        <a:off x="78581" y="173"/>
        <a:ext cx="3094136" cy="1856482"/>
      </dsp:txXfrm>
    </dsp:sp>
    <dsp:sp modelId="{5B471E52-CAB5-4C51-B764-A460EE1C30B0}">
      <dsp:nvSpPr>
        <dsp:cNvPr id="0" name=""/>
        <dsp:cNvSpPr/>
      </dsp:nvSpPr>
      <dsp:spPr>
        <a:xfrm>
          <a:off x="3482131" y="173"/>
          <a:ext cx="3094136" cy="1856482"/>
        </a:xfrm>
        <a:prstGeom prst="rect">
          <a:avLst/>
        </a:prstGeom>
        <a:solidFill>
          <a:schemeClr val="accent2">
            <a:hueOff val="-553589"/>
            <a:satOff val="-318"/>
            <a:lumOff val="863"/>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a-IR" sz="3300" kern="1200" dirty="0" smtClean="0">
              <a:solidFill>
                <a:schemeClr val="tx1"/>
              </a:solidFill>
            </a:rPr>
            <a:t>امکان تامین مالی بلند مدت</a:t>
          </a:r>
          <a:endParaRPr lang="en-US" sz="3300" kern="1200" dirty="0">
            <a:solidFill>
              <a:schemeClr val="tx1"/>
            </a:solidFill>
          </a:endParaRPr>
        </a:p>
      </dsp:txBody>
      <dsp:txXfrm>
        <a:off x="3482131" y="173"/>
        <a:ext cx="3094136" cy="1856482"/>
      </dsp:txXfrm>
    </dsp:sp>
    <dsp:sp modelId="{86D83B91-B4A6-49BC-B1C3-C46E404E7C1D}">
      <dsp:nvSpPr>
        <dsp:cNvPr id="0" name=""/>
        <dsp:cNvSpPr/>
      </dsp:nvSpPr>
      <dsp:spPr>
        <a:xfrm>
          <a:off x="6885682" y="173"/>
          <a:ext cx="3094136" cy="1856482"/>
        </a:xfrm>
        <a:prstGeom prst="rect">
          <a:avLst/>
        </a:prstGeom>
        <a:solidFill>
          <a:schemeClr val="accent2">
            <a:hueOff val="-1107178"/>
            <a:satOff val="-636"/>
            <a:lumOff val="1726"/>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fa-IR" sz="3600" kern="1200" dirty="0" smtClean="0">
              <a:solidFill>
                <a:schemeClr val="tx1"/>
              </a:solidFill>
            </a:rPr>
            <a:t>امکان تامین مالی با حجم بالا</a:t>
          </a:r>
          <a:endParaRPr lang="en-US" sz="3600" kern="1200" dirty="0">
            <a:solidFill>
              <a:schemeClr val="tx1"/>
            </a:solidFill>
          </a:endParaRPr>
        </a:p>
      </dsp:txBody>
      <dsp:txXfrm>
        <a:off x="6885682" y="173"/>
        <a:ext cx="3094136" cy="1856482"/>
      </dsp:txXfrm>
    </dsp:sp>
    <dsp:sp modelId="{F2E788E4-64FE-4713-9B1F-E5DEDFE5362B}">
      <dsp:nvSpPr>
        <dsp:cNvPr id="0" name=""/>
        <dsp:cNvSpPr/>
      </dsp:nvSpPr>
      <dsp:spPr>
        <a:xfrm>
          <a:off x="78581" y="2166069"/>
          <a:ext cx="3094136" cy="1856482"/>
        </a:xfrm>
        <a:prstGeom prst="rect">
          <a:avLst/>
        </a:prstGeom>
        <a:solidFill>
          <a:schemeClr val="accent2">
            <a:hueOff val="-1660768"/>
            <a:satOff val="-955"/>
            <a:lumOff val="2588"/>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a-IR" sz="3300" kern="1200" dirty="0" smtClean="0">
              <a:solidFill>
                <a:schemeClr val="tx1"/>
              </a:solidFill>
            </a:rPr>
            <a:t>نظارت دقیق سازمان بورس بر انتشار اوراق بهادار</a:t>
          </a:r>
          <a:endParaRPr lang="en-US" sz="3300" kern="1200" dirty="0">
            <a:solidFill>
              <a:schemeClr val="tx1"/>
            </a:solidFill>
          </a:endParaRPr>
        </a:p>
      </dsp:txBody>
      <dsp:txXfrm>
        <a:off x="78581" y="2166069"/>
        <a:ext cx="3094136" cy="1856482"/>
      </dsp:txXfrm>
    </dsp:sp>
    <dsp:sp modelId="{76598E62-FAF9-4E36-91E6-32E2E3C3A0C7}">
      <dsp:nvSpPr>
        <dsp:cNvPr id="0" name=""/>
        <dsp:cNvSpPr/>
      </dsp:nvSpPr>
      <dsp:spPr>
        <a:xfrm>
          <a:off x="3482131" y="2166069"/>
          <a:ext cx="3094136" cy="1856482"/>
        </a:xfrm>
        <a:prstGeom prst="rect">
          <a:avLst/>
        </a:prstGeom>
        <a:solidFill>
          <a:schemeClr val="accent2">
            <a:hueOff val="-2214357"/>
            <a:satOff val="-1273"/>
            <a:lumOff val="3451"/>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a-IR" sz="3300" kern="1200" dirty="0" smtClean="0">
              <a:solidFill>
                <a:schemeClr val="tx1"/>
              </a:solidFill>
            </a:rPr>
            <a:t>تنوع ابزارهای تامین مالی متناسب با نیاز بنگاه ها</a:t>
          </a:r>
          <a:endParaRPr lang="en-US" sz="3300" kern="1200" dirty="0">
            <a:solidFill>
              <a:schemeClr val="tx1"/>
            </a:solidFill>
          </a:endParaRPr>
        </a:p>
      </dsp:txBody>
      <dsp:txXfrm>
        <a:off x="3482131" y="2166069"/>
        <a:ext cx="3094136" cy="1856482"/>
      </dsp:txXfrm>
    </dsp:sp>
    <dsp:sp modelId="{37BC29EB-CCA6-4746-B6B2-DEA2AE07EF87}">
      <dsp:nvSpPr>
        <dsp:cNvPr id="0" name=""/>
        <dsp:cNvSpPr/>
      </dsp:nvSpPr>
      <dsp:spPr>
        <a:xfrm>
          <a:off x="6885682" y="2166069"/>
          <a:ext cx="3094136" cy="1856482"/>
        </a:xfrm>
        <a:prstGeom prst="rect">
          <a:avLst/>
        </a:prstGeom>
        <a:solidFill>
          <a:schemeClr val="accent2">
            <a:hueOff val="-2767946"/>
            <a:satOff val="-1591"/>
            <a:lumOff val="4314"/>
            <a:alphaOff val="0"/>
          </a:schemeClr>
        </a:solidFill>
        <a:ln>
          <a:noFill/>
        </a:ln>
        <a:effectLst>
          <a:outerShdw blurRad="38100" dist="25400" dir="2700000" algn="br" rotWithShape="0">
            <a:srgbClr val="000000">
              <a:alpha val="60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fa-IR" sz="3300" kern="1200" dirty="0" smtClean="0">
              <a:solidFill>
                <a:schemeClr val="tx1"/>
              </a:solidFill>
            </a:rPr>
            <a:t>مشارکت سرمایه گذاران خرد در تامین مالی شرکت ها</a:t>
          </a:r>
          <a:endParaRPr lang="en-US" sz="3300" kern="1200" dirty="0">
            <a:solidFill>
              <a:schemeClr val="tx1"/>
            </a:solidFill>
          </a:endParaRPr>
        </a:p>
      </dsp:txBody>
      <dsp:txXfrm>
        <a:off x="6885682" y="2166069"/>
        <a:ext cx="3094136" cy="185648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9DF0C9-F877-4424-8484-ACD36CC449A6}">
      <dsp:nvSpPr>
        <dsp:cNvPr id="0" name=""/>
        <dsp:cNvSpPr/>
      </dsp:nvSpPr>
      <dsp:spPr>
        <a:xfrm>
          <a:off x="4171542" y="4421912"/>
          <a:ext cx="382893" cy="812932"/>
        </a:xfrm>
        <a:custGeom>
          <a:avLst/>
          <a:gdLst/>
          <a:ahLst/>
          <a:cxnLst/>
          <a:rect l="0" t="0" r="0" b="0"/>
          <a:pathLst>
            <a:path>
              <a:moveTo>
                <a:pt x="382893" y="0"/>
              </a:moveTo>
              <a:lnTo>
                <a:pt x="191446" y="0"/>
              </a:lnTo>
              <a:lnTo>
                <a:pt x="191446" y="812932"/>
              </a:lnTo>
              <a:lnTo>
                <a:pt x="0" y="812932"/>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4E76EABE-1F2F-4A2D-9FD0-7B4C5F84B4B9}">
      <dsp:nvSpPr>
        <dsp:cNvPr id="0" name=""/>
        <dsp:cNvSpPr/>
      </dsp:nvSpPr>
      <dsp:spPr>
        <a:xfrm>
          <a:off x="4171542" y="4365903"/>
          <a:ext cx="382893" cy="91440"/>
        </a:xfrm>
        <a:custGeom>
          <a:avLst/>
          <a:gdLst/>
          <a:ahLst/>
          <a:cxnLst/>
          <a:rect l="0" t="0" r="0" b="0"/>
          <a:pathLst>
            <a:path>
              <a:moveTo>
                <a:pt x="382893" y="56008"/>
              </a:moveTo>
              <a:lnTo>
                <a:pt x="191446" y="56008"/>
              </a:lnTo>
              <a:lnTo>
                <a:pt x="191446" y="45720"/>
              </a:lnTo>
              <a:lnTo>
                <a:pt x="0" y="4572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1CA486F-0978-4C3F-A9CB-7667733F298F}">
      <dsp:nvSpPr>
        <dsp:cNvPr id="0" name=""/>
        <dsp:cNvSpPr/>
      </dsp:nvSpPr>
      <dsp:spPr>
        <a:xfrm>
          <a:off x="4171542" y="3588402"/>
          <a:ext cx="382893" cy="833509"/>
        </a:xfrm>
        <a:custGeom>
          <a:avLst/>
          <a:gdLst/>
          <a:ahLst/>
          <a:cxnLst/>
          <a:rect l="0" t="0" r="0" b="0"/>
          <a:pathLst>
            <a:path>
              <a:moveTo>
                <a:pt x="382893" y="833509"/>
              </a:moveTo>
              <a:lnTo>
                <a:pt x="191446" y="833509"/>
              </a:lnTo>
              <a:lnTo>
                <a:pt x="191446" y="0"/>
              </a:lnTo>
              <a:lnTo>
                <a:pt x="0" y="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8DC31B9-8C24-4627-BBC9-0C5F5BB0E8C4}">
      <dsp:nvSpPr>
        <dsp:cNvPr id="0" name=""/>
        <dsp:cNvSpPr/>
      </dsp:nvSpPr>
      <dsp:spPr>
        <a:xfrm>
          <a:off x="6173099" y="3055967"/>
          <a:ext cx="382893" cy="1365944"/>
        </a:xfrm>
        <a:custGeom>
          <a:avLst/>
          <a:gdLst/>
          <a:ahLst/>
          <a:cxnLst/>
          <a:rect l="0" t="0" r="0" b="0"/>
          <a:pathLst>
            <a:path>
              <a:moveTo>
                <a:pt x="382893" y="0"/>
              </a:moveTo>
              <a:lnTo>
                <a:pt x="191446" y="0"/>
              </a:lnTo>
              <a:lnTo>
                <a:pt x="191446" y="1365944"/>
              </a:lnTo>
              <a:lnTo>
                <a:pt x="0" y="1365944"/>
              </a:lnTo>
            </a:path>
          </a:pathLst>
        </a:custGeom>
        <a:noFill/>
        <a:ln w="15875"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0DD3C19-44AB-4E60-80D0-0C1F25F461AD}">
      <dsp:nvSpPr>
        <dsp:cNvPr id="0" name=""/>
        <dsp:cNvSpPr/>
      </dsp:nvSpPr>
      <dsp:spPr>
        <a:xfrm>
          <a:off x="4171522" y="1530349"/>
          <a:ext cx="382893" cy="1234831"/>
        </a:xfrm>
        <a:custGeom>
          <a:avLst/>
          <a:gdLst/>
          <a:ahLst/>
          <a:cxnLst/>
          <a:rect l="0" t="0" r="0" b="0"/>
          <a:pathLst>
            <a:path>
              <a:moveTo>
                <a:pt x="382893" y="0"/>
              </a:moveTo>
              <a:lnTo>
                <a:pt x="191446" y="0"/>
              </a:lnTo>
              <a:lnTo>
                <a:pt x="191446" y="1234831"/>
              </a:lnTo>
              <a:lnTo>
                <a:pt x="0" y="1234831"/>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815F48D-DD43-4ACC-8A05-AA0A305884A2}">
      <dsp:nvSpPr>
        <dsp:cNvPr id="0" name=""/>
        <dsp:cNvSpPr/>
      </dsp:nvSpPr>
      <dsp:spPr>
        <a:xfrm>
          <a:off x="4171522" y="1530349"/>
          <a:ext cx="382893" cy="411610"/>
        </a:xfrm>
        <a:custGeom>
          <a:avLst/>
          <a:gdLst/>
          <a:ahLst/>
          <a:cxnLst/>
          <a:rect l="0" t="0" r="0" b="0"/>
          <a:pathLst>
            <a:path>
              <a:moveTo>
                <a:pt x="382893" y="0"/>
              </a:moveTo>
              <a:lnTo>
                <a:pt x="191446" y="0"/>
              </a:lnTo>
              <a:lnTo>
                <a:pt x="191446" y="411610"/>
              </a:lnTo>
              <a:lnTo>
                <a:pt x="0" y="41161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3F06083-3EFC-429A-9BFC-D63747C251AB}">
      <dsp:nvSpPr>
        <dsp:cNvPr id="0" name=""/>
        <dsp:cNvSpPr/>
      </dsp:nvSpPr>
      <dsp:spPr>
        <a:xfrm>
          <a:off x="4171522" y="1118738"/>
          <a:ext cx="382893" cy="411610"/>
        </a:xfrm>
        <a:custGeom>
          <a:avLst/>
          <a:gdLst/>
          <a:ahLst/>
          <a:cxnLst/>
          <a:rect l="0" t="0" r="0" b="0"/>
          <a:pathLst>
            <a:path>
              <a:moveTo>
                <a:pt x="382893" y="411610"/>
              </a:moveTo>
              <a:lnTo>
                <a:pt x="191446" y="411610"/>
              </a:lnTo>
              <a:lnTo>
                <a:pt x="191446" y="0"/>
              </a:lnTo>
              <a:lnTo>
                <a:pt x="0" y="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D2008B7-F064-440C-95B8-E135C49CA642}">
      <dsp:nvSpPr>
        <dsp:cNvPr id="0" name=""/>
        <dsp:cNvSpPr/>
      </dsp:nvSpPr>
      <dsp:spPr>
        <a:xfrm>
          <a:off x="4171522" y="295517"/>
          <a:ext cx="382893" cy="1234831"/>
        </a:xfrm>
        <a:custGeom>
          <a:avLst/>
          <a:gdLst/>
          <a:ahLst/>
          <a:cxnLst/>
          <a:rect l="0" t="0" r="0" b="0"/>
          <a:pathLst>
            <a:path>
              <a:moveTo>
                <a:pt x="382893" y="1234831"/>
              </a:moveTo>
              <a:lnTo>
                <a:pt x="191446" y="1234831"/>
              </a:lnTo>
              <a:lnTo>
                <a:pt x="191446" y="0"/>
              </a:lnTo>
              <a:lnTo>
                <a:pt x="0" y="0"/>
              </a:lnTo>
            </a:path>
          </a:pathLst>
        </a:custGeom>
        <a:noFill/>
        <a:ln w="15875"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8A9F856-39FF-4509-BDA8-258339912102}">
      <dsp:nvSpPr>
        <dsp:cNvPr id="0" name=""/>
        <dsp:cNvSpPr/>
      </dsp:nvSpPr>
      <dsp:spPr>
        <a:xfrm>
          <a:off x="6173099" y="1530349"/>
          <a:ext cx="382893" cy="1525618"/>
        </a:xfrm>
        <a:custGeom>
          <a:avLst/>
          <a:gdLst/>
          <a:ahLst/>
          <a:cxnLst/>
          <a:rect l="0" t="0" r="0" b="0"/>
          <a:pathLst>
            <a:path>
              <a:moveTo>
                <a:pt x="382893" y="1525618"/>
              </a:moveTo>
              <a:lnTo>
                <a:pt x="191446" y="1525618"/>
              </a:lnTo>
              <a:lnTo>
                <a:pt x="191446" y="0"/>
              </a:lnTo>
              <a:lnTo>
                <a:pt x="0" y="0"/>
              </a:lnTo>
            </a:path>
          </a:pathLst>
        </a:custGeom>
        <a:noFill/>
        <a:ln w="15875"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F69B3E7-F886-4BD7-A539-479508C44A54}">
      <dsp:nvSpPr>
        <dsp:cNvPr id="0" name=""/>
        <dsp:cNvSpPr/>
      </dsp:nvSpPr>
      <dsp:spPr>
        <a:xfrm>
          <a:off x="6555992" y="2650518"/>
          <a:ext cx="2740044" cy="810897"/>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b="1" kern="1200" dirty="0" smtClean="0"/>
            <a:t>ابزارهای پرکاربرد تامین مالی از طریق بازار سرمایه</a:t>
          </a:r>
          <a:endParaRPr lang="en-US" sz="2000" b="1" kern="1200" dirty="0"/>
        </a:p>
      </dsp:txBody>
      <dsp:txXfrm>
        <a:off x="6555992" y="2650518"/>
        <a:ext cx="2740044" cy="810897"/>
      </dsp:txXfrm>
    </dsp:sp>
    <dsp:sp modelId="{8AC5241F-59C3-4DB4-81C8-18260B4E0B01}">
      <dsp:nvSpPr>
        <dsp:cNvPr id="0" name=""/>
        <dsp:cNvSpPr/>
      </dsp:nvSpPr>
      <dsp:spPr>
        <a:xfrm>
          <a:off x="4554416" y="1321620"/>
          <a:ext cx="1618682" cy="417456"/>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b="1" kern="1200" dirty="0" smtClean="0"/>
            <a:t>از طریق سرمایه</a:t>
          </a:r>
          <a:endParaRPr lang="en-US" sz="2000" b="1" kern="1200" dirty="0"/>
        </a:p>
      </dsp:txBody>
      <dsp:txXfrm>
        <a:off x="4554416" y="1321620"/>
        <a:ext cx="1618682" cy="417456"/>
      </dsp:txXfrm>
    </dsp:sp>
    <dsp:sp modelId="{FFD91F85-DF03-42B0-AD30-B2E9F9A24EFE}">
      <dsp:nvSpPr>
        <dsp:cNvPr id="0" name=""/>
        <dsp:cNvSpPr/>
      </dsp:nvSpPr>
      <dsp:spPr>
        <a:xfrm>
          <a:off x="2257054" y="3560"/>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عرضه اولیه سهام</a:t>
          </a:r>
          <a:endParaRPr lang="en-US" sz="2000" kern="1200" dirty="0"/>
        </a:p>
      </dsp:txBody>
      <dsp:txXfrm>
        <a:off x="2257054" y="3560"/>
        <a:ext cx="1914468" cy="583912"/>
      </dsp:txXfrm>
    </dsp:sp>
    <dsp:sp modelId="{DA8317A4-917F-46F6-AFCB-7C36CB9CA644}">
      <dsp:nvSpPr>
        <dsp:cNvPr id="0" name=""/>
        <dsp:cNvSpPr/>
      </dsp:nvSpPr>
      <dsp:spPr>
        <a:xfrm>
          <a:off x="2257054" y="826782"/>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افزایش سرمایه</a:t>
          </a:r>
          <a:endParaRPr lang="en-US" sz="2000" kern="1200" dirty="0"/>
        </a:p>
      </dsp:txBody>
      <dsp:txXfrm>
        <a:off x="2257054" y="826782"/>
        <a:ext cx="1914468" cy="583912"/>
      </dsp:txXfrm>
    </dsp:sp>
    <dsp:sp modelId="{FEFDAC8B-FFEF-4967-816C-D2A0240CEA41}">
      <dsp:nvSpPr>
        <dsp:cNvPr id="0" name=""/>
        <dsp:cNvSpPr/>
      </dsp:nvSpPr>
      <dsp:spPr>
        <a:xfrm>
          <a:off x="2257054" y="1650003"/>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شرکت پروژه</a:t>
          </a:r>
          <a:endParaRPr lang="en-US" sz="2000" kern="1200" dirty="0"/>
        </a:p>
      </dsp:txBody>
      <dsp:txXfrm>
        <a:off x="2257054" y="1650003"/>
        <a:ext cx="1914468" cy="583912"/>
      </dsp:txXfrm>
    </dsp:sp>
    <dsp:sp modelId="{A10DDF89-4C54-4536-92EF-F131DF74C8F1}">
      <dsp:nvSpPr>
        <dsp:cNvPr id="0" name=""/>
        <dsp:cNvSpPr/>
      </dsp:nvSpPr>
      <dsp:spPr>
        <a:xfrm>
          <a:off x="2257054" y="2473224"/>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صندوق پروژه</a:t>
          </a:r>
          <a:endParaRPr lang="en-US" sz="2000" kern="1200" dirty="0"/>
        </a:p>
      </dsp:txBody>
      <dsp:txXfrm>
        <a:off x="2257054" y="2473224"/>
        <a:ext cx="1914468" cy="583912"/>
      </dsp:txXfrm>
    </dsp:sp>
    <dsp:sp modelId="{896238EC-4EC9-4D0A-BC72-E385A1C16FAC}">
      <dsp:nvSpPr>
        <dsp:cNvPr id="0" name=""/>
        <dsp:cNvSpPr/>
      </dsp:nvSpPr>
      <dsp:spPr>
        <a:xfrm flipH="1">
          <a:off x="4554435" y="4043221"/>
          <a:ext cx="1618663" cy="757381"/>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b="1" kern="1200" dirty="0" smtClean="0"/>
            <a:t>از طریق بدهی/استقراض</a:t>
          </a:r>
          <a:endParaRPr lang="en-US" sz="2000" b="1" kern="1200" dirty="0"/>
        </a:p>
      </dsp:txBody>
      <dsp:txXfrm>
        <a:off x="4554435" y="4043221"/>
        <a:ext cx="1618663" cy="757381"/>
      </dsp:txXfrm>
    </dsp:sp>
    <dsp:sp modelId="{BBF55604-EB6A-471C-B904-2A58C1758DF0}">
      <dsp:nvSpPr>
        <dsp:cNvPr id="0" name=""/>
        <dsp:cNvSpPr/>
      </dsp:nvSpPr>
      <dsp:spPr>
        <a:xfrm>
          <a:off x="2257074" y="3296445"/>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اوراق صکوک</a:t>
          </a:r>
          <a:endParaRPr lang="en-US" sz="2000" kern="1200" dirty="0"/>
        </a:p>
      </dsp:txBody>
      <dsp:txXfrm>
        <a:off x="2257074" y="3296445"/>
        <a:ext cx="1914468" cy="583912"/>
      </dsp:txXfrm>
    </dsp:sp>
    <dsp:sp modelId="{35E2F118-9F21-4ED2-9D2E-C5B09826A5F5}">
      <dsp:nvSpPr>
        <dsp:cNvPr id="0" name=""/>
        <dsp:cNvSpPr/>
      </dsp:nvSpPr>
      <dsp:spPr>
        <a:xfrm>
          <a:off x="2257074" y="4119667"/>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اوراق سلف موازی استاندارد کالایی</a:t>
          </a:r>
          <a:endParaRPr lang="en-US" sz="2000" kern="1200" dirty="0"/>
        </a:p>
      </dsp:txBody>
      <dsp:txXfrm>
        <a:off x="2257074" y="4119667"/>
        <a:ext cx="1914468" cy="583912"/>
      </dsp:txXfrm>
    </dsp:sp>
    <dsp:sp modelId="{D3F144F5-070D-4CAD-9F0B-8181B19A06F5}">
      <dsp:nvSpPr>
        <dsp:cNvPr id="0" name=""/>
        <dsp:cNvSpPr/>
      </dsp:nvSpPr>
      <dsp:spPr>
        <a:xfrm>
          <a:off x="2257074" y="4942888"/>
          <a:ext cx="1914468" cy="583912"/>
        </a:xfrm>
        <a:prstGeom prst="rect">
          <a:avLst/>
        </a:prstGeom>
        <a:gradFill rotWithShape="0">
          <a:gsLst>
            <a:gs pos="0">
              <a:schemeClr val="lt1">
                <a:hueOff val="0"/>
                <a:satOff val="0"/>
                <a:lumOff val="0"/>
                <a:alphaOff val="0"/>
                <a:shade val="85000"/>
                <a:satMod val="130000"/>
              </a:schemeClr>
            </a:gs>
            <a:gs pos="34000">
              <a:schemeClr val="lt1">
                <a:hueOff val="0"/>
                <a:satOff val="0"/>
                <a:lumOff val="0"/>
                <a:alphaOff val="0"/>
                <a:shade val="87000"/>
                <a:satMod val="125000"/>
              </a:schemeClr>
            </a:gs>
            <a:gs pos="70000">
              <a:schemeClr val="lt1">
                <a:hueOff val="0"/>
                <a:satOff val="0"/>
                <a:lumOff val="0"/>
                <a:alphaOff val="0"/>
                <a:tint val="100000"/>
                <a:shade val="90000"/>
                <a:satMod val="130000"/>
              </a:schemeClr>
            </a:gs>
            <a:gs pos="100000">
              <a:schemeClr val="lt1">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a-IR" sz="2000" kern="1200" dirty="0" smtClean="0"/>
            <a:t>اوراق گام</a:t>
          </a:r>
          <a:endParaRPr lang="en-US" sz="2000" kern="1200" dirty="0"/>
        </a:p>
      </dsp:txBody>
      <dsp:txXfrm>
        <a:off x="2257074" y="4942888"/>
        <a:ext cx="1914468" cy="5839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D340-8EFC-49D2-8F8B-FFA04C86ADE0}">
      <dsp:nvSpPr>
        <dsp:cNvPr id="0" name=""/>
        <dsp:cNvSpPr/>
      </dsp:nvSpPr>
      <dsp:spPr>
        <a:xfrm rot="10800000">
          <a:off x="357823" y="187535"/>
          <a:ext cx="1536941" cy="818041"/>
        </a:xfrm>
        <a:prstGeom prst="rightArrow">
          <a:avLst>
            <a:gd name="adj1" fmla="val 75000"/>
            <a:gd name="adj2" fmla="val 50000"/>
          </a:avLst>
        </a:prstGeom>
        <a:solidFill>
          <a:schemeClr val="accent3">
            <a:lumMod val="40000"/>
            <a:lumOff val="60000"/>
            <a:alpha val="90000"/>
          </a:schemeClr>
        </a:solidFill>
        <a:ln w="12700" cap="flat" cmpd="sng" algn="ctr">
          <a:solidFill>
            <a:schemeClr val="accent5">
              <a:tint val="40000"/>
              <a:alpha val="90000"/>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3288AA5C-536B-427C-B4B0-BA9DB73A73B6}">
      <dsp:nvSpPr>
        <dsp:cNvPr id="0" name=""/>
        <dsp:cNvSpPr/>
      </dsp:nvSpPr>
      <dsp:spPr>
        <a:xfrm>
          <a:off x="1921143" y="165572"/>
          <a:ext cx="1501726" cy="907092"/>
        </a:xfrm>
        <a:prstGeom prst="roundRect">
          <a:avLst/>
        </a:prstGeom>
        <a:solidFill>
          <a:schemeClr val="accent6">
            <a:lumMod val="40000"/>
            <a:lumOff val="6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a-IR" sz="2000" b="1" kern="1200" dirty="0" smtClean="0">
              <a:solidFill>
                <a:schemeClr val="tx1"/>
              </a:solidFill>
              <a:latin typeface="+mn-lt"/>
              <a:ea typeface="+mn-ea"/>
              <a:cs typeface="+mn-cs"/>
            </a:rPr>
            <a:t>اوراق انتفاعی</a:t>
          </a:r>
          <a:endParaRPr lang="en-US" sz="2000" b="1" kern="1200" dirty="0">
            <a:solidFill>
              <a:schemeClr val="tx1"/>
            </a:solidFill>
            <a:latin typeface="+mn-lt"/>
            <a:ea typeface="+mn-ea"/>
            <a:cs typeface="+mn-cs"/>
          </a:endParaRPr>
        </a:p>
      </dsp:txBody>
      <dsp:txXfrm>
        <a:off x="1965424" y="209853"/>
        <a:ext cx="1413164" cy="818530"/>
      </dsp:txXfrm>
    </dsp:sp>
    <dsp:sp modelId="{4ADF1AEB-D3E4-4175-85E7-B053EC1DDB73}">
      <dsp:nvSpPr>
        <dsp:cNvPr id="0" name=""/>
        <dsp:cNvSpPr/>
      </dsp:nvSpPr>
      <dsp:spPr>
        <a:xfrm rot="10800000">
          <a:off x="347037" y="1781990"/>
          <a:ext cx="1577556" cy="731249"/>
        </a:xfrm>
        <a:prstGeom prst="rightArrow">
          <a:avLst>
            <a:gd name="adj1" fmla="val 75000"/>
            <a:gd name="adj2" fmla="val 50000"/>
          </a:avLst>
        </a:prstGeom>
        <a:solidFill>
          <a:schemeClr val="accent3">
            <a:lumMod val="40000"/>
            <a:lumOff val="60000"/>
            <a:alpha val="90000"/>
          </a:schemeClr>
        </a:solidFill>
        <a:ln w="12700" cap="flat" cmpd="sng" algn="ctr">
          <a:solidFill>
            <a:schemeClr val="accent5">
              <a:tint val="40000"/>
              <a:alpha val="90000"/>
              <a:hueOff val="18936751"/>
              <a:satOff val="-5862"/>
              <a:lumOff val="-579"/>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CE27CC03-6017-4903-B7D8-E2882DFB9EC7}">
      <dsp:nvSpPr>
        <dsp:cNvPr id="0" name=""/>
        <dsp:cNvSpPr/>
      </dsp:nvSpPr>
      <dsp:spPr>
        <a:xfrm>
          <a:off x="1941450" y="1645782"/>
          <a:ext cx="1501726" cy="1011663"/>
        </a:xfrm>
        <a:prstGeom prst="roundRect">
          <a:avLst/>
        </a:prstGeom>
        <a:solidFill>
          <a:schemeClr val="accent6">
            <a:lumMod val="40000"/>
            <a:lumOff val="6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a-IR" sz="2000" b="1" kern="1200" dirty="0" smtClean="0">
              <a:solidFill>
                <a:schemeClr val="tx1"/>
              </a:solidFill>
              <a:latin typeface="+mn-lt"/>
              <a:ea typeface="+mn-ea"/>
              <a:cs typeface="+mn-cs"/>
            </a:rPr>
            <a:t>اوراق غیر انتفاعی</a:t>
          </a:r>
          <a:endParaRPr lang="en-US" sz="2000" b="1" kern="1200" dirty="0">
            <a:solidFill>
              <a:schemeClr val="tx1"/>
            </a:solidFill>
            <a:latin typeface="+mn-lt"/>
            <a:ea typeface="+mn-ea"/>
            <a:cs typeface="+mn-cs"/>
          </a:endParaRPr>
        </a:p>
      </dsp:txBody>
      <dsp:txXfrm>
        <a:off x="1990835" y="1695167"/>
        <a:ext cx="1402956" cy="91289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96225-2F5D-4A53-80E8-37B76311C72C}" type="datetimeFigureOut">
              <a:rPr lang="en-US" smtClean="0"/>
              <a:t>12/11/2023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7A7E3F-4DB8-4ACD-9F42-41F4FDB64252}" type="slidenum">
              <a:rPr lang="en-US" smtClean="0"/>
              <a:t>‹#›</a:t>
            </a:fld>
            <a:endParaRPr lang="en-US"/>
          </a:p>
        </p:txBody>
      </p:sp>
    </p:spTree>
    <p:extLst>
      <p:ext uri="{BB962C8B-B14F-4D97-AF65-F5344CB8AC3E}">
        <p14:creationId xmlns:p14="http://schemas.microsoft.com/office/powerpoint/2010/main" val="3841734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7A7E3F-4DB8-4ACD-9F42-41F4FDB64252}" type="slidenum">
              <a:rPr lang="en-US" smtClean="0"/>
              <a:t>7</a:t>
            </a:fld>
            <a:endParaRPr lang="en-US"/>
          </a:p>
        </p:txBody>
      </p:sp>
    </p:spTree>
    <p:extLst>
      <p:ext uri="{BB962C8B-B14F-4D97-AF65-F5344CB8AC3E}">
        <p14:creationId xmlns:p14="http://schemas.microsoft.com/office/powerpoint/2010/main" val="237924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7A7E3F-4DB8-4ACD-9F42-41F4FDB64252}" type="slidenum">
              <a:rPr lang="en-US" smtClean="0"/>
              <a:t>13</a:t>
            </a:fld>
            <a:endParaRPr lang="en-US"/>
          </a:p>
        </p:txBody>
      </p:sp>
    </p:spTree>
    <p:extLst>
      <p:ext uri="{BB962C8B-B14F-4D97-AF65-F5344CB8AC3E}">
        <p14:creationId xmlns:p14="http://schemas.microsoft.com/office/powerpoint/2010/main" val="322737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7A7E3F-4DB8-4ACD-9F42-41F4FDB64252}" type="slidenum">
              <a:rPr lang="en-US" smtClean="0"/>
              <a:t>25</a:t>
            </a:fld>
            <a:endParaRPr lang="en-US"/>
          </a:p>
        </p:txBody>
      </p:sp>
    </p:spTree>
    <p:extLst>
      <p:ext uri="{BB962C8B-B14F-4D97-AF65-F5344CB8AC3E}">
        <p14:creationId xmlns:p14="http://schemas.microsoft.com/office/powerpoint/2010/main" val="112460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7A7E3F-4DB8-4ACD-9F42-41F4FDB64252}" type="slidenum">
              <a:rPr lang="en-US" smtClean="0"/>
              <a:t>40</a:t>
            </a:fld>
            <a:endParaRPr lang="en-US"/>
          </a:p>
        </p:txBody>
      </p:sp>
    </p:spTree>
    <p:extLst>
      <p:ext uri="{BB962C8B-B14F-4D97-AF65-F5344CB8AC3E}">
        <p14:creationId xmlns:p14="http://schemas.microsoft.com/office/powerpoint/2010/main" val="4009618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924415"/>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00051" y="469946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FB23E1C-7F1C-4CAE-A40B-609E01D71D02}" type="datetimeFigureOut">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207312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B23E1C-7F1C-4CAE-A40B-609E01D71D02}" type="datetimeFigureOut">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1065158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FB23E1C-7F1C-4CAE-A40B-609E01D71D02}" type="datetimeFigureOut">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3E39-7B7E-4882-B6D5-1847B5E8A28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8602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FB23E1C-7F1C-4CAE-A40B-609E01D71D02}" type="datetimeFigureOut">
              <a:rPr lang="en-US" smtClean="0"/>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23561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FB23E1C-7F1C-4CAE-A40B-609E01D71D02}" type="datetimeFigureOut">
              <a:rPr lang="en-US" smtClean="0"/>
              <a:t>12/11/2023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2824091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FB23E1C-7F1C-4CAE-A40B-609E01D71D02}" type="datetimeFigureOut">
              <a:rPr lang="en-US" smtClean="0"/>
              <a:t>12/11/2023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846179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FB23E1C-7F1C-4CAE-A40B-609E01D71D02}" type="datetimeFigureOut">
              <a:rPr lang="en-US" smtClean="0"/>
              <a:t>12/11/2023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1819991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FB23E1C-7F1C-4CAE-A40B-609E01D71D02}" type="datetimeFigureOut">
              <a:rPr lang="en-US" smtClean="0"/>
              <a:t>12/11/2023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AE03E39-7B7E-4882-B6D5-1847B5E8A280}" type="slidenum">
              <a:rPr lang="en-US" smtClean="0"/>
              <a:t>‹#›</a:t>
            </a:fld>
            <a:endParaRPr lang="en-US"/>
          </a:p>
        </p:txBody>
      </p:sp>
    </p:spTree>
    <p:extLst>
      <p:ext uri="{BB962C8B-B14F-4D97-AF65-F5344CB8AC3E}">
        <p14:creationId xmlns:p14="http://schemas.microsoft.com/office/powerpoint/2010/main" val="144729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FB23E1C-7F1C-4CAE-A40B-609E01D71D02}" type="datetimeFigureOut">
              <a:rPr lang="en-US" smtClean="0"/>
              <a:t>12/11/2023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2060577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B23E1C-7F1C-4CAE-A40B-609E01D71D02}" type="datetimeFigureOut">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357995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B23E1C-7F1C-4CAE-A40B-609E01D71D02}" type="datetimeFigureOut">
              <a:rPr lang="en-US" smtClean="0"/>
              <a:t>12/11/2023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E03E39-7B7E-4882-B6D5-1847B5E8A280}" type="slidenum">
              <a:rPr lang="en-US" smtClean="0"/>
              <a:t>‹#›</a:t>
            </a:fld>
            <a:endParaRPr lang="en-US"/>
          </a:p>
        </p:txBody>
      </p:sp>
    </p:spTree>
    <p:extLst>
      <p:ext uri="{BB962C8B-B14F-4D97-AF65-F5344CB8AC3E}">
        <p14:creationId xmlns:p14="http://schemas.microsoft.com/office/powerpoint/2010/main" val="3563349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8000">
              <a:schemeClr val="accent4">
                <a:lumMod val="5000"/>
                <a:lumOff val="95000"/>
              </a:schemeClr>
            </a:gs>
            <a:gs pos="56000">
              <a:schemeClr val="accent4">
                <a:lumMod val="45000"/>
                <a:lumOff val="55000"/>
              </a:schemeClr>
            </a:gs>
            <a:gs pos="73000">
              <a:schemeClr val="accent4">
                <a:lumMod val="45000"/>
                <a:lumOff val="55000"/>
              </a:schemeClr>
            </a:gs>
            <a:gs pos="90000">
              <a:schemeClr val="accent4">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FB23E1C-7F1C-4CAE-A40B-609E01D71D02}" type="datetimeFigureOut">
              <a:rPr lang="en-US" smtClean="0"/>
              <a:t>12/11/2023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AE03E39-7B7E-4882-B6D5-1847B5E8A280}" type="slidenum">
              <a:rPr lang="en-US" smtClean="0"/>
              <a:t>‹#›</a:t>
            </a:fld>
            <a:endParaRPr lang="en-US"/>
          </a:p>
        </p:txBody>
      </p:sp>
      <p:pic>
        <p:nvPicPr>
          <p:cNvPr id="8" name="Picture 7"/>
          <p:cNvPicPr>
            <a:picLocks noChangeAspect="1"/>
          </p:cNvPicPr>
          <p:nvPr userDrawn="1"/>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8139" y="0"/>
            <a:ext cx="1826775" cy="1314994"/>
          </a:xfrm>
          <a:prstGeom prst="rect">
            <a:avLst/>
          </a:prstGeom>
        </p:spPr>
      </p:pic>
    </p:spTree>
    <p:extLst>
      <p:ext uri="{BB962C8B-B14F-4D97-AF65-F5344CB8AC3E}">
        <p14:creationId xmlns:p14="http://schemas.microsoft.com/office/powerpoint/2010/main" val="40126077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386281" y="4774622"/>
            <a:ext cx="4959927" cy="1508105"/>
          </a:xfrm>
          <a:prstGeom prst="rect">
            <a:avLst/>
          </a:prstGeom>
          <a:noFill/>
        </p:spPr>
        <p:txBody>
          <a:bodyPr wrap="square" rtlCol="0">
            <a:spAutoFit/>
          </a:bodyPr>
          <a:lstStyle/>
          <a:p>
            <a:pPr algn="ctr"/>
            <a:r>
              <a:rPr lang="fa-IR" sz="2300" b="1" dirty="0" smtClean="0">
                <a:effectLst>
                  <a:outerShdw blurRad="38100" dist="38100" dir="2700000" algn="tl">
                    <a:srgbClr val="000000">
                      <a:alpha val="43137"/>
                    </a:srgbClr>
                  </a:outerShdw>
                </a:effectLst>
              </a:rPr>
              <a:t>معاونت نظارت بر بورس ها و ناشران</a:t>
            </a:r>
          </a:p>
          <a:p>
            <a:pPr algn="ctr"/>
            <a:r>
              <a:rPr lang="fa-IR" sz="2300" b="1" dirty="0" smtClean="0">
                <a:effectLst>
                  <a:outerShdw blurRad="38100" dist="38100" dir="2700000" algn="tl">
                    <a:srgbClr val="000000">
                      <a:alpha val="43137"/>
                    </a:srgbClr>
                  </a:outerShdw>
                </a:effectLst>
              </a:rPr>
              <a:t>مدیریت نظارت بر بازار اولیه</a:t>
            </a:r>
          </a:p>
          <a:p>
            <a:pPr algn="ctr"/>
            <a:r>
              <a:rPr lang="fa-IR" sz="2300" b="1" dirty="0" smtClean="0">
                <a:effectLst>
                  <a:outerShdw blurRad="38100" dist="38100" dir="2700000" algn="tl">
                    <a:srgbClr val="000000">
                      <a:alpha val="43137"/>
                    </a:srgbClr>
                  </a:outerShdw>
                </a:effectLst>
              </a:rPr>
              <a:t>اداره نظارت بر انتشار و ثبت اوراق بهادار بدهی</a:t>
            </a:r>
          </a:p>
          <a:p>
            <a:pPr algn="ctr"/>
            <a:r>
              <a:rPr lang="fa-IR" sz="2300" b="1" dirty="0" smtClean="0">
                <a:effectLst>
                  <a:outerShdw blurRad="38100" dist="38100" dir="2700000" algn="tl">
                    <a:srgbClr val="000000">
                      <a:alpha val="43137"/>
                    </a:srgbClr>
                  </a:outerShdw>
                </a:effectLst>
              </a:rPr>
              <a:t>آذر 1402</a:t>
            </a:r>
            <a:endParaRPr lang="en-US" sz="2300" b="1" dirty="0">
              <a:effectLst>
                <a:outerShdw blurRad="38100" dist="38100" dir="2700000" algn="tl">
                  <a:srgbClr val="000000">
                    <a:alpha val="43137"/>
                  </a:srgbClr>
                </a:outerShdw>
              </a:effectLst>
            </a:endParaRPr>
          </a:p>
        </p:txBody>
      </p:sp>
      <p:sp>
        <p:nvSpPr>
          <p:cNvPr id="4" name="TextBox 3"/>
          <p:cNvSpPr txBox="1"/>
          <p:nvPr/>
        </p:nvSpPr>
        <p:spPr>
          <a:xfrm>
            <a:off x="2952750" y="2313011"/>
            <a:ext cx="5817883" cy="1077218"/>
          </a:xfrm>
          <a:prstGeom prst="rect">
            <a:avLst/>
          </a:prstGeom>
          <a:noFill/>
          <a:ln>
            <a:noFill/>
          </a:ln>
        </p:spPr>
        <p:txBody>
          <a:bodyPr wrap="square" rtlCol="0">
            <a:spAutoFit/>
          </a:bodyPr>
          <a:lstStyle/>
          <a:p>
            <a:pPr algn="ctr" rtl="1"/>
            <a:r>
              <a:rPr lang="fa-IR" sz="3200" i="1" dirty="0">
                <a:effectLst>
                  <a:outerShdw blurRad="38100" dist="38100" dir="2700000" algn="tl">
                    <a:srgbClr val="000000">
                      <a:alpha val="43137"/>
                    </a:srgbClr>
                  </a:outerShdw>
                </a:effectLst>
                <a:cs typeface="B Mitra" panose="00000400000000000000" pitchFamily="2" charset="-78"/>
              </a:rPr>
              <a:t>روش های تأمین مالی از طریق انتشار </a:t>
            </a:r>
            <a:br>
              <a:rPr lang="fa-IR" sz="3200" i="1" dirty="0">
                <a:effectLst>
                  <a:outerShdw blurRad="38100" dist="38100" dir="2700000" algn="tl">
                    <a:srgbClr val="000000">
                      <a:alpha val="43137"/>
                    </a:srgbClr>
                  </a:outerShdw>
                </a:effectLst>
                <a:cs typeface="B Mitra" panose="00000400000000000000" pitchFamily="2" charset="-78"/>
              </a:rPr>
            </a:br>
            <a:r>
              <a:rPr lang="fa-IR" sz="3200" i="1" dirty="0">
                <a:effectLst>
                  <a:outerShdw blurRad="38100" dist="38100" dir="2700000" algn="tl">
                    <a:srgbClr val="000000">
                      <a:alpha val="43137"/>
                    </a:srgbClr>
                  </a:outerShdw>
                </a:effectLst>
                <a:cs typeface="B Mitra" panose="00000400000000000000" pitchFamily="2" charset="-78"/>
              </a:rPr>
              <a:t>اوراق بهادار بدهی در بازار سرمایه</a:t>
            </a:r>
            <a:endParaRPr lang="en-US" sz="2400" b="1" dirty="0">
              <a:latin typeface="Arial" panose="020B0604020202020204" pitchFamily="34" charset="0"/>
              <a:cs typeface="B Nazanin" panose="00000400000000000000" pitchFamily="2" charset="-78"/>
            </a:endParaRPr>
          </a:p>
        </p:txBody>
      </p:sp>
      <p:cxnSp>
        <p:nvCxnSpPr>
          <p:cNvPr id="5" name="Straight Connector 4"/>
          <p:cNvCxnSpPr/>
          <p:nvPr/>
        </p:nvCxnSpPr>
        <p:spPr>
          <a:xfrm>
            <a:off x="3189368" y="3467389"/>
            <a:ext cx="5406008"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189368" y="2215252"/>
            <a:ext cx="5406008"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9387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417" y="321771"/>
            <a:ext cx="10058400" cy="1450757"/>
          </a:xfrm>
        </p:spPr>
        <p:txBody>
          <a:bodyPr>
            <a:normAutofit/>
          </a:bodyPr>
          <a:lstStyle/>
          <a:p>
            <a:pPr marL="457200" indent="-457200" algn="justLow" rtl="1">
              <a:buFont typeface="Wingdings" panose="05000000000000000000" pitchFamily="2" charset="2"/>
              <a:buChar char="ü"/>
            </a:pPr>
            <a:r>
              <a:rPr lang="fa-IR" sz="2400" b="1" dirty="0" smtClean="0"/>
              <a:t>تامین مالی</a:t>
            </a:r>
            <a:endParaRPr lang="en-US" sz="24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38420404"/>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25168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4668" y="2436789"/>
            <a:ext cx="4517487" cy="875713"/>
          </a:xfrm>
        </p:spPr>
        <p:txBody>
          <a:bodyPr>
            <a:normAutofit/>
          </a:bodyPr>
          <a:lstStyle/>
          <a:p>
            <a:pPr algn="justLow" rtl="1"/>
            <a:r>
              <a:rPr lang="fa-IR" sz="2400" b="1" dirty="0" smtClean="0"/>
              <a:t>«معیارهای انتخاب بهترین ابزار تامین </a:t>
            </a:r>
            <a:r>
              <a:rPr lang="fa-IR" sz="2400" b="1" dirty="0"/>
              <a:t>مالی »</a:t>
            </a:r>
            <a:endParaRPr lang="en-US" sz="24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75072981"/>
              </p:ext>
            </p:extLst>
          </p:nvPr>
        </p:nvGraphicFramePr>
        <p:xfrm>
          <a:off x="-758214" y="1301140"/>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7980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clrChange>
              <a:clrFrom>
                <a:srgbClr val="FECC4F"/>
              </a:clrFrom>
              <a:clrTo>
                <a:srgbClr val="FECC4F">
                  <a:alpha val="0"/>
                </a:srgbClr>
              </a:clrTo>
            </a:clrChange>
            <a:extLst>
              <a:ext uri="{28A0092B-C50C-407E-A947-70E740481C1C}">
                <a14:useLocalDpi xmlns:a14="http://schemas.microsoft.com/office/drawing/2010/main" val="0"/>
              </a:ext>
            </a:extLst>
          </a:blip>
          <a:stretch>
            <a:fillRect/>
          </a:stretch>
        </p:blipFill>
        <p:spPr>
          <a:xfrm>
            <a:off x="142875" y="933450"/>
            <a:ext cx="12192000" cy="5172075"/>
          </a:xfrm>
          <a:prstGeom prst="rect">
            <a:avLst/>
          </a:prstGeom>
        </p:spPr>
      </p:pic>
    </p:spTree>
    <p:extLst>
      <p:ext uri="{BB962C8B-B14F-4D97-AF65-F5344CB8AC3E}">
        <p14:creationId xmlns:p14="http://schemas.microsoft.com/office/powerpoint/2010/main" val="1523178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0069" y="633047"/>
            <a:ext cx="5092187" cy="875713"/>
          </a:xfrm>
        </p:spPr>
        <p:txBody>
          <a:bodyPr>
            <a:normAutofit/>
          </a:bodyPr>
          <a:lstStyle/>
          <a:p>
            <a:pPr algn="justLow" rtl="1"/>
            <a:r>
              <a:rPr lang="fa-IR" sz="2800" b="1" dirty="0" smtClean="0"/>
              <a:t>«مزایای </a:t>
            </a:r>
            <a:r>
              <a:rPr lang="fa-IR" sz="2800" b="1" dirty="0"/>
              <a:t>تامین مالی از طریق بازار </a:t>
            </a:r>
            <a:r>
              <a:rPr lang="fa-IR" sz="2800" b="1" dirty="0" smtClean="0"/>
              <a:t>سرمایه»</a:t>
            </a:r>
            <a:endParaRPr lang="en-US" sz="2800"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887953825"/>
              </p:ext>
            </p:extLst>
          </p:nvPr>
        </p:nvGraphicFramePr>
        <p:xfrm>
          <a:off x="1096963" y="1846263"/>
          <a:ext cx="100584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6981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039350" y="2724150"/>
            <a:ext cx="1238250" cy="120015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fa-IR" b="1" dirty="0" smtClean="0">
                <a:solidFill>
                  <a:schemeClr val="tx1"/>
                </a:solidFill>
              </a:rPr>
              <a:t>بازارهای تامین مالی</a:t>
            </a:r>
            <a:endParaRPr lang="en-US" b="1" dirty="0">
              <a:solidFill>
                <a:schemeClr val="tx1"/>
              </a:solidFill>
            </a:endParaRPr>
          </a:p>
        </p:txBody>
      </p:sp>
      <p:cxnSp>
        <p:nvCxnSpPr>
          <p:cNvPr id="9" name="Straight Arrow Connector 8"/>
          <p:cNvCxnSpPr>
            <a:endCxn id="18" idx="6"/>
          </p:cNvCxnSpPr>
          <p:nvPr/>
        </p:nvCxnSpPr>
        <p:spPr>
          <a:xfrm flipH="1" flipV="1">
            <a:off x="8705850" y="2190750"/>
            <a:ext cx="1333503" cy="11620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7" idx="6"/>
          </p:cNvCxnSpPr>
          <p:nvPr/>
        </p:nvCxnSpPr>
        <p:spPr>
          <a:xfrm flipH="1">
            <a:off x="8743950" y="3352800"/>
            <a:ext cx="1285877" cy="10572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7505700" y="3810000"/>
            <a:ext cx="1238250" cy="120015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fa-IR" b="1" dirty="0" smtClean="0">
                <a:solidFill>
                  <a:schemeClr val="tx1"/>
                </a:solidFill>
              </a:rPr>
              <a:t>بازار سرمایه</a:t>
            </a:r>
            <a:endParaRPr lang="en-US" b="1" dirty="0">
              <a:solidFill>
                <a:schemeClr val="tx1"/>
              </a:solidFill>
            </a:endParaRPr>
          </a:p>
        </p:txBody>
      </p:sp>
      <p:sp>
        <p:nvSpPr>
          <p:cNvPr id="18" name="Oval 17"/>
          <p:cNvSpPr/>
          <p:nvPr/>
        </p:nvSpPr>
        <p:spPr>
          <a:xfrm>
            <a:off x="7467600" y="1590675"/>
            <a:ext cx="1238250" cy="1200150"/>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fa-IR" b="1" dirty="0" smtClean="0">
                <a:solidFill>
                  <a:schemeClr val="tx1"/>
                </a:solidFill>
              </a:rPr>
              <a:t>بازار پول</a:t>
            </a:r>
            <a:endParaRPr lang="en-US" b="1" dirty="0">
              <a:solidFill>
                <a:schemeClr val="tx1"/>
              </a:solidFill>
            </a:endParaRPr>
          </a:p>
        </p:txBody>
      </p:sp>
      <p:sp>
        <p:nvSpPr>
          <p:cNvPr id="19" name="Freeform 18"/>
          <p:cNvSpPr/>
          <p:nvPr/>
        </p:nvSpPr>
        <p:spPr>
          <a:xfrm>
            <a:off x="1381125" y="1463316"/>
            <a:ext cx="5857876"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محل </a:t>
            </a:r>
            <a:r>
              <a:rPr lang="fa-IR" dirty="0"/>
              <a:t>تبادل ابزارهای مالی با سررسید کمتر از یک </a:t>
            </a:r>
            <a:r>
              <a:rPr lang="fa-IR" dirty="0" smtClean="0"/>
              <a:t>سال. </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21" name="Freeform 20"/>
          <p:cNvSpPr/>
          <p:nvPr/>
        </p:nvSpPr>
        <p:spPr>
          <a:xfrm>
            <a:off x="1352550" y="3777891"/>
            <a:ext cx="5857876"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algn="ctr" defTabSz="977900" rtl="1">
              <a:lnSpc>
                <a:spcPct val="90000"/>
              </a:lnSpc>
              <a:spcAft>
                <a:spcPct val="35000"/>
              </a:spcAft>
              <a:defRPr/>
            </a:pPr>
            <a:r>
              <a:rPr lang="fa-IR" dirty="0" smtClean="0"/>
              <a:t>محل </a:t>
            </a:r>
            <a:r>
              <a:rPr lang="fa-IR" dirty="0"/>
              <a:t>تبادل </a:t>
            </a:r>
            <a:r>
              <a:rPr lang="fa-IR" dirty="0" smtClean="0"/>
              <a:t>ابزارهای مالی میان </a:t>
            </a:r>
            <a:r>
              <a:rPr lang="fa-IR" dirty="0"/>
              <a:t>‌مدت و بلند مدت </a:t>
            </a:r>
            <a:r>
              <a:rPr lang="fa-IR" dirty="0" smtClean="0"/>
              <a:t>(سررسید یک </a:t>
            </a:r>
            <a:r>
              <a:rPr lang="fa-IR" dirty="0"/>
              <a:t>ساله و بیشتر</a:t>
            </a:r>
            <a:r>
              <a:rPr lang="fa-IR" dirty="0" smtClean="0"/>
              <a:t>).</a:t>
            </a:r>
            <a:endParaRPr lang="en-US" dirty="0"/>
          </a:p>
        </p:txBody>
      </p:sp>
      <p:sp>
        <p:nvSpPr>
          <p:cNvPr id="22" name="Freeform 21"/>
          <p:cNvSpPr/>
          <p:nvPr/>
        </p:nvSpPr>
        <p:spPr>
          <a:xfrm>
            <a:off x="1371601" y="2311041"/>
            <a:ext cx="5857874"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در طول دوره بازپرداخت، </a:t>
            </a:r>
            <a:r>
              <a:rPr lang="fa-IR" b="1" dirty="0" smtClean="0"/>
              <a:t>اصل</a:t>
            </a:r>
            <a:r>
              <a:rPr lang="fa-IR" dirty="0" smtClean="0"/>
              <a:t> و </a:t>
            </a:r>
            <a:r>
              <a:rPr lang="fa-IR" b="1" dirty="0" smtClean="0"/>
              <a:t>فرع</a:t>
            </a:r>
            <a:r>
              <a:rPr lang="fa-IR" dirty="0" smtClean="0"/>
              <a:t> تسهیلات اخذ شده بازپرداخت می گردد.  </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23" name="Freeform 22"/>
          <p:cNvSpPr/>
          <p:nvPr/>
        </p:nvSpPr>
        <p:spPr>
          <a:xfrm>
            <a:off x="1343026" y="4619625"/>
            <a:ext cx="5867400" cy="533399"/>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در طول عمر اوراق، </a:t>
            </a:r>
            <a:r>
              <a:rPr lang="fa-IR" b="1" dirty="0" smtClean="0"/>
              <a:t>فرع</a:t>
            </a:r>
            <a:r>
              <a:rPr lang="fa-IR" dirty="0" smtClean="0"/>
              <a:t> اوراق پرداخت شده و </a:t>
            </a:r>
            <a:r>
              <a:rPr lang="fa-IR" b="1" dirty="0" smtClean="0"/>
              <a:t>اصل</a:t>
            </a:r>
            <a:r>
              <a:rPr lang="fa-IR" dirty="0" smtClean="0"/>
              <a:t> آن در سررسید بازپرداخت می گردد.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Tree>
    <p:extLst>
      <p:ext uri="{BB962C8B-B14F-4D97-AF65-F5344CB8AC3E}">
        <p14:creationId xmlns:p14="http://schemas.microsoft.com/office/powerpoint/2010/main" val="4014422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415936397"/>
              </p:ext>
            </p:extLst>
          </p:nvPr>
        </p:nvGraphicFramePr>
        <p:xfrm>
          <a:off x="87923" y="677008"/>
          <a:ext cx="11553092" cy="55303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1039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095626" y="523874"/>
            <a:ext cx="5524500" cy="743529"/>
          </a:xfrm>
          <a:solidFill>
            <a:schemeClr val="bg2"/>
          </a:solidFill>
          <a:effectLst>
            <a:glow rad="139700">
              <a:schemeClr val="accent1">
                <a:satMod val="175000"/>
                <a:alpha val="40000"/>
              </a:schemeClr>
            </a:glow>
            <a:outerShdw blurRad="50800" dist="38100" dir="16200000" rotWithShape="0">
              <a:prstClr val="black">
                <a:alpha val="40000"/>
              </a:prstClr>
            </a:outerShdw>
          </a:effectLst>
        </p:spPr>
        <p:txBody>
          <a:bodyPr>
            <a:normAutofit fontScale="90000"/>
          </a:bodyPr>
          <a:lstStyle/>
          <a:p>
            <a:r>
              <a:rPr lang="fa-IR" dirty="0" smtClean="0">
                <a:solidFill>
                  <a:schemeClr val="tx1"/>
                </a:solidFill>
                <a:effectLst>
                  <a:outerShdw blurRad="38100" dist="38100" dir="2700000" algn="tl">
                    <a:srgbClr val="000000">
                      <a:alpha val="43137"/>
                    </a:srgbClr>
                  </a:outerShdw>
                </a:effectLst>
              </a:rPr>
              <a:t>مقایسه ویژگی های سهام و صکوک</a:t>
            </a:r>
            <a:endParaRPr lang="en-US" dirty="0">
              <a:solidFill>
                <a:schemeClr val="tx1"/>
              </a:solidFill>
              <a:effectLst>
                <a:outerShdw blurRad="38100" dist="38100" dir="2700000" algn="tl">
                  <a:srgbClr val="000000">
                    <a:alpha val="43137"/>
                  </a:srgbClr>
                </a:outerShdw>
              </a:effectLst>
            </a:endParaRPr>
          </a:p>
        </p:txBody>
      </p:sp>
      <p:sp>
        <p:nvSpPr>
          <p:cNvPr id="5" name="Freeform 4"/>
          <p:cNvSpPr/>
          <p:nvPr/>
        </p:nvSpPr>
        <p:spPr>
          <a:xfrm>
            <a:off x="5979368" y="2368191"/>
            <a:ext cx="5212507"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a:t>صاحبان سهام در سود </a:t>
            </a:r>
            <a:r>
              <a:rPr lang="fa-IR" dirty="0" smtClean="0"/>
              <a:t>و زیان شرکت سهیم </a:t>
            </a:r>
            <a:r>
              <a:rPr lang="fa-IR" dirty="0"/>
              <a:t>بوده و دارای حق رای </a:t>
            </a:r>
            <a:r>
              <a:rPr lang="fa-IR" dirty="0" smtClean="0"/>
              <a:t>می باشند.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6" name="Freeform 5"/>
          <p:cNvSpPr/>
          <p:nvPr/>
        </p:nvSpPr>
        <p:spPr>
          <a:xfrm>
            <a:off x="1140192" y="1724025"/>
            <a:ext cx="3765183" cy="457200"/>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chemeClr val="bg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marL="0" marR="0" lvl="0" indent="0" algn="ctr" defTabSz="977900" rtl="1" eaLnBrk="1" fontAlgn="auto" latinLnBrk="0" hangingPunct="1">
              <a:lnSpc>
                <a:spcPct val="90000"/>
              </a:lnSpc>
              <a:spcBef>
                <a:spcPts val="0"/>
              </a:spcBef>
              <a:spcAft>
                <a:spcPct val="35000"/>
              </a:spcAft>
              <a:buClrTx/>
              <a:buSzTx/>
              <a:buFontTx/>
              <a:buNone/>
              <a:tabLst/>
              <a:defRPr/>
            </a:pPr>
            <a:r>
              <a:rPr lang="fa-IR" sz="2400" kern="0" dirty="0" smtClean="0">
                <a:solidFill>
                  <a:prstClr val="black"/>
                </a:solidFill>
                <a:latin typeface="Arial"/>
                <a:cs typeface="B Titr" pitchFamily="2" charset="-78"/>
              </a:rPr>
              <a:t>صکوک</a:t>
            </a:r>
            <a:endParaRPr kumimoji="0" lang="fa-IR" sz="24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7" name="Freeform 6"/>
          <p:cNvSpPr/>
          <p:nvPr/>
        </p:nvSpPr>
        <p:spPr>
          <a:xfrm>
            <a:off x="6664692" y="1714500"/>
            <a:ext cx="3803283" cy="457200"/>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chemeClr val="bg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algn="ctr" defTabSz="977900" rtl="1">
              <a:lnSpc>
                <a:spcPct val="90000"/>
              </a:lnSpc>
              <a:spcAft>
                <a:spcPct val="35000"/>
              </a:spcAft>
            </a:pPr>
            <a:r>
              <a:rPr lang="fa-IR" sz="2400" kern="0" dirty="0">
                <a:solidFill>
                  <a:prstClr val="black"/>
                </a:solidFill>
                <a:latin typeface="Arial"/>
                <a:cs typeface="B Titr" pitchFamily="2" charset="-78"/>
              </a:rPr>
              <a:t>سهام</a:t>
            </a:r>
          </a:p>
        </p:txBody>
      </p:sp>
      <p:sp>
        <p:nvSpPr>
          <p:cNvPr id="8" name="Freeform 7"/>
          <p:cNvSpPr/>
          <p:nvPr/>
        </p:nvSpPr>
        <p:spPr>
          <a:xfrm>
            <a:off x="438150" y="2368191"/>
            <a:ext cx="5229701"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دارنده اوراق بر اساس نرخ و مبلغ </a:t>
            </a:r>
            <a:r>
              <a:rPr lang="fa-IR" dirty="0"/>
              <a:t>اسمی اوراق </a:t>
            </a:r>
            <a:r>
              <a:rPr lang="fa-IR" dirty="0" smtClean="0"/>
              <a:t>سود دریافت کرده و </a:t>
            </a:r>
            <a:r>
              <a:rPr lang="fa-IR" dirty="0"/>
              <a:t>دارای حق رای </a:t>
            </a:r>
            <a:r>
              <a:rPr lang="fa-IR" dirty="0" err="1" smtClean="0"/>
              <a:t>نمی</a:t>
            </a:r>
            <a:r>
              <a:rPr lang="fa-IR" dirty="0" smtClean="0"/>
              <a:t> باشند.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9" name="Freeform 8"/>
          <p:cNvSpPr/>
          <p:nvPr/>
        </p:nvSpPr>
        <p:spPr>
          <a:xfrm>
            <a:off x="5960318" y="2987316"/>
            <a:ext cx="5241082"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a:t>دارندگان سهام، صاحبان اصلی شرکت سهامی </a:t>
            </a:r>
            <a:r>
              <a:rPr lang="fa-IR" dirty="0" smtClean="0"/>
              <a:t>هستند.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0" name="Freeform 9"/>
          <p:cNvSpPr/>
          <p:nvPr/>
        </p:nvSpPr>
        <p:spPr>
          <a:xfrm>
            <a:off x="438151" y="2952751"/>
            <a:ext cx="5239226" cy="533400"/>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دارندگان اوراق</a:t>
            </a:r>
            <a:r>
              <a:rPr lang="fa-IR" dirty="0"/>
              <a:t>، بستانکاران شرکت سهامی محسوب می </a:t>
            </a:r>
            <a:r>
              <a:rPr lang="fa-IR" dirty="0" smtClean="0"/>
              <a:t>شوند و در صورت انحلال شرکت، برای دریافت مطالبات خود در اولویت قرار دارند.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1" name="Freeform 10"/>
          <p:cNvSpPr/>
          <p:nvPr/>
        </p:nvSpPr>
        <p:spPr>
          <a:xfrm>
            <a:off x="447675" y="3596916"/>
            <a:ext cx="5248751"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شرکت </a:t>
            </a:r>
            <a:r>
              <a:rPr lang="fa-IR" u="sng" dirty="0" smtClean="0"/>
              <a:t>متعهد</a:t>
            </a:r>
            <a:r>
              <a:rPr lang="fa-IR" dirty="0" smtClean="0"/>
              <a:t> به پرداخت سود میان دوره ای است.</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2" name="Freeform 11"/>
          <p:cNvSpPr/>
          <p:nvPr/>
        </p:nvSpPr>
        <p:spPr>
          <a:xfrm>
            <a:off x="447675" y="4235091"/>
            <a:ext cx="5248751"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صکوک می تواند توسط دولت و شرکت های فعال در بخش خصوصی منتشر شود. </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3" name="Freeform 12"/>
          <p:cNvSpPr/>
          <p:nvPr/>
        </p:nvSpPr>
        <p:spPr>
          <a:xfrm>
            <a:off x="5960317" y="4225566"/>
            <a:ext cx="5269657"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سهام صرفا توسط شرکت های سهامی عام منتشر می شود.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4" name="Freeform 13"/>
          <p:cNvSpPr/>
          <p:nvPr/>
        </p:nvSpPr>
        <p:spPr>
          <a:xfrm>
            <a:off x="5960318" y="3606441"/>
            <a:ext cx="5260132"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شرکت </a:t>
            </a:r>
            <a:r>
              <a:rPr lang="fa-IR" u="sng" dirty="0" smtClean="0"/>
              <a:t>اختیار</a:t>
            </a:r>
            <a:r>
              <a:rPr lang="fa-IR" dirty="0"/>
              <a:t> تصویب</a:t>
            </a:r>
            <a:r>
              <a:rPr lang="fa-IR" dirty="0" smtClean="0"/>
              <a:t> </a:t>
            </a:r>
            <a:r>
              <a:rPr lang="fa-IR" dirty="0"/>
              <a:t>تقسیم سود </a:t>
            </a:r>
            <a:r>
              <a:rPr lang="fa-IR" dirty="0" smtClean="0"/>
              <a:t>در مجمع فوق العاده را دارد.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5" name="Freeform 14"/>
          <p:cNvSpPr/>
          <p:nvPr/>
        </p:nvSpPr>
        <p:spPr>
          <a:xfrm>
            <a:off x="5953126" y="4882791"/>
            <a:ext cx="5286374"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a:t>سود سهام </a:t>
            </a:r>
            <a:r>
              <a:rPr lang="fa-IR" dirty="0" smtClean="0"/>
              <a:t>جزء </a:t>
            </a:r>
            <a:r>
              <a:rPr lang="fa-IR" dirty="0"/>
              <a:t>هزینه های شرکت </a:t>
            </a:r>
            <a:r>
              <a:rPr lang="fa-IR" dirty="0" smtClean="0"/>
              <a:t>نیست </a:t>
            </a:r>
            <a:r>
              <a:rPr lang="fa-IR" dirty="0"/>
              <a:t>و از محل سود خالص </a:t>
            </a:r>
            <a:r>
              <a:rPr lang="fa-IR" dirty="0" smtClean="0"/>
              <a:t>پرداخت </a:t>
            </a:r>
            <a:r>
              <a:rPr lang="fa-IR" dirty="0"/>
              <a:t>می </a:t>
            </a:r>
            <a:r>
              <a:rPr lang="fa-IR" dirty="0" smtClean="0"/>
              <a:t>شود.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6" name="Freeform 15"/>
          <p:cNvSpPr/>
          <p:nvPr/>
        </p:nvSpPr>
        <p:spPr>
          <a:xfrm>
            <a:off x="447675" y="5540016"/>
            <a:ext cx="5257800"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smtClean="0"/>
              <a:t>اوراق بدهی </a:t>
            </a:r>
            <a:r>
              <a:rPr lang="fa-IR" dirty="0"/>
              <a:t>دارای سررسید بوده و مبلغ اسمی آن ها باید در تاریخ سررسید پرداخت </a:t>
            </a:r>
            <a:r>
              <a:rPr lang="fa-IR" dirty="0" smtClean="0"/>
              <a:t>گردد.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7" name="Freeform 16"/>
          <p:cNvSpPr/>
          <p:nvPr/>
        </p:nvSpPr>
        <p:spPr>
          <a:xfrm>
            <a:off x="447675" y="4882791"/>
            <a:ext cx="5257800"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a:t>بهره اوراق </a:t>
            </a:r>
            <a:r>
              <a:rPr lang="fa-IR" dirty="0" smtClean="0"/>
              <a:t>جزء </a:t>
            </a:r>
            <a:r>
              <a:rPr lang="fa-IR" dirty="0"/>
              <a:t>هزینه </a:t>
            </a:r>
            <a:r>
              <a:rPr lang="fa-IR" dirty="0" smtClean="0"/>
              <a:t>های قابل قبول مالیاتی شرکت ها می باشد.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8" name="Freeform 17"/>
          <p:cNvSpPr/>
          <p:nvPr/>
        </p:nvSpPr>
        <p:spPr>
          <a:xfrm>
            <a:off x="5960318" y="5530491"/>
            <a:ext cx="5298232" cy="498833"/>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a:t>سهام فاقد تاریخ سررسید بوده و تا پایان عمر شرکت سهامی </a:t>
            </a:r>
            <a:r>
              <a:rPr lang="fa-IR" dirty="0" err="1"/>
              <a:t>می‌تواند</a:t>
            </a:r>
            <a:r>
              <a:rPr lang="fa-IR" dirty="0"/>
              <a:t> باقی بماند.</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Tree>
    <p:extLst>
      <p:ext uri="{BB962C8B-B14F-4D97-AF65-F5344CB8AC3E}">
        <p14:creationId xmlns:p14="http://schemas.microsoft.com/office/powerpoint/2010/main" val="11597824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p:nvPr/>
        </p:nvSpPr>
        <p:spPr>
          <a:xfrm>
            <a:off x="5191953" y="2513772"/>
            <a:ext cx="1825487" cy="1385680"/>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fa-IR" sz="2400" b="1" dirty="0">
                <a:solidFill>
                  <a:schemeClr val="tx1"/>
                </a:solidFill>
                <a:effectLst>
                  <a:outerShdw blurRad="38100" dist="38100" dir="2700000" algn="tl">
                    <a:srgbClr val="000000">
                      <a:alpha val="43137"/>
                    </a:srgbClr>
                  </a:outerShdw>
                </a:effectLst>
              </a:rPr>
              <a:t>انواع </a:t>
            </a:r>
            <a:r>
              <a:rPr lang="fa-IR" sz="2400" b="1" dirty="0" smtClean="0">
                <a:solidFill>
                  <a:schemeClr val="tx1"/>
                </a:solidFill>
                <a:effectLst>
                  <a:outerShdw blurRad="38100" dist="38100" dir="2700000" algn="tl">
                    <a:srgbClr val="000000">
                      <a:alpha val="43137"/>
                    </a:srgbClr>
                  </a:outerShdw>
                </a:effectLst>
              </a:rPr>
              <a:t>اوراق بدهی</a:t>
            </a:r>
            <a:endParaRPr lang="en-US" sz="2400" b="1" dirty="0"/>
          </a:p>
        </p:txBody>
      </p:sp>
      <p:cxnSp>
        <p:nvCxnSpPr>
          <p:cNvPr id="15" name="Straight Connector 14"/>
          <p:cNvCxnSpPr/>
          <p:nvPr/>
        </p:nvCxnSpPr>
        <p:spPr>
          <a:xfrm flipH="1" flipV="1">
            <a:off x="5086350" y="1600200"/>
            <a:ext cx="533401" cy="1028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56" idx="5"/>
          </p:cNvCxnSpPr>
          <p:nvPr/>
        </p:nvCxnSpPr>
        <p:spPr>
          <a:xfrm flipH="1" flipV="1">
            <a:off x="4243659" y="2100109"/>
            <a:ext cx="1090341" cy="74786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flipV="1">
            <a:off x="3829050" y="2924175"/>
            <a:ext cx="1348830" cy="25551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4010025" y="3467100"/>
            <a:ext cx="1257300" cy="371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6553200" y="1609725"/>
            <a:ext cx="552450" cy="9810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917635" y="2114550"/>
            <a:ext cx="911915" cy="7499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6972300" y="3476625"/>
            <a:ext cx="1123951" cy="457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6" idx="6"/>
          </p:cNvCxnSpPr>
          <p:nvPr/>
        </p:nvCxnSpPr>
        <p:spPr>
          <a:xfrm flipV="1">
            <a:off x="7017440" y="2990850"/>
            <a:ext cx="1174060" cy="215762"/>
          </a:xfrm>
          <a:prstGeom prst="line">
            <a:avLst/>
          </a:prstGeom>
        </p:spPr>
        <p:style>
          <a:lnRef idx="1">
            <a:schemeClr val="accent1"/>
          </a:lnRef>
          <a:fillRef idx="0">
            <a:schemeClr val="accent1"/>
          </a:fillRef>
          <a:effectRef idx="0">
            <a:schemeClr val="accent1"/>
          </a:effectRef>
          <a:fontRef idx="minor">
            <a:schemeClr val="tx1"/>
          </a:fontRef>
        </p:style>
      </p:cxnSp>
      <p:sp>
        <p:nvSpPr>
          <p:cNvPr id="50" name="Oval 49"/>
          <p:cNvSpPr/>
          <p:nvPr/>
        </p:nvSpPr>
        <p:spPr>
          <a:xfrm>
            <a:off x="5515803" y="371474"/>
            <a:ext cx="1208848" cy="1046095"/>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solidFill>
                  <a:schemeClr val="tx1"/>
                </a:solidFill>
              </a:rPr>
              <a:t>اوراق مشارکت</a:t>
            </a:r>
            <a:endParaRPr lang="en-US" b="1" dirty="0">
              <a:solidFill>
                <a:schemeClr val="tx1"/>
              </a:solidFill>
            </a:endParaRPr>
          </a:p>
        </p:txBody>
      </p:sp>
      <p:sp>
        <p:nvSpPr>
          <p:cNvPr id="51" name="Oval 50"/>
          <p:cNvSpPr/>
          <p:nvPr/>
        </p:nvSpPr>
        <p:spPr>
          <a:xfrm>
            <a:off x="6762750" y="566943"/>
            <a:ext cx="1196009" cy="1099931"/>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اجاره</a:t>
            </a:r>
            <a:endParaRPr lang="en-US" sz="2000" b="1" dirty="0">
              <a:solidFill>
                <a:schemeClr val="tx1"/>
              </a:solidFill>
            </a:endParaRPr>
          </a:p>
        </p:txBody>
      </p:sp>
      <p:sp>
        <p:nvSpPr>
          <p:cNvPr id="52" name="Oval 51"/>
          <p:cNvSpPr/>
          <p:nvPr/>
        </p:nvSpPr>
        <p:spPr>
          <a:xfrm>
            <a:off x="7742582" y="1335572"/>
            <a:ext cx="1136374" cy="1040296"/>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مرابحه</a:t>
            </a:r>
            <a:endParaRPr lang="en-US" sz="2000" b="1" dirty="0">
              <a:solidFill>
                <a:schemeClr val="tx1"/>
              </a:solidFill>
            </a:endParaRPr>
          </a:p>
        </p:txBody>
      </p:sp>
      <p:sp>
        <p:nvSpPr>
          <p:cNvPr id="53" name="Oval 52"/>
          <p:cNvSpPr/>
          <p:nvPr/>
        </p:nvSpPr>
        <p:spPr>
          <a:xfrm>
            <a:off x="8088797" y="2407754"/>
            <a:ext cx="1217128" cy="1020419"/>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solidFill>
                  <a:schemeClr val="tx1"/>
                </a:solidFill>
              </a:rPr>
              <a:t>اوراق استصناع</a:t>
            </a:r>
            <a:endParaRPr lang="en-US" b="1" dirty="0">
              <a:solidFill>
                <a:schemeClr val="tx1"/>
              </a:solidFill>
            </a:endParaRPr>
          </a:p>
        </p:txBody>
      </p:sp>
      <p:sp>
        <p:nvSpPr>
          <p:cNvPr id="54" name="Oval 53"/>
          <p:cNvSpPr/>
          <p:nvPr/>
        </p:nvSpPr>
        <p:spPr>
          <a:xfrm>
            <a:off x="8022120" y="3499403"/>
            <a:ext cx="1159564" cy="1116496"/>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منفعت</a:t>
            </a:r>
            <a:endParaRPr lang="en-US" sz="2000" b="1" dirty="0">
              <a:solidFill>
                <a:schemeClr val="tx1"/>
              </a:solidFill>
            </a:endParaRPr>
          </a:p>
        </p:txBody>
      </p:sp>
      <p:sp>
        <p:nvSpPr>
          <p:cNvPr id="55" name="Oval 54"/>
          <p:cNvSpPr/>
          <p:nvPr/>
        </p:nvSpPr>
        <p:spPr>
          <a:xfrm>
            <a:off x="7204628" y="4552949"/>
            <a:ext cx="1253572" cy="1095375"/>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solidFill>
                  <a:schemeClr val="tx1"/>
                </a:solidFill>
              </a:rPr>
              <a:t>اوراق خرید دین</a:t>
            </a:r>
            <a:endParaRPr lang="en-US" b="1" dirty="0">
              <a:solidFill>
                <a:schemeClr val="tx1"/>
              </a:solidFill>
            </a:endParaRPr>
          </a:p>
        </p:txBody>
      </p:sp>
      <p:sp>
        <p:nvSpPr>
          <p:cNvPr id="56" name="Oval 55"/>
          <p:cNvSpPr/>
          <p:nvPr/>
        </p:nvSpPr>
        <p:spPr>
          <a:xfrm>
            <a:off x="3273703" y="1212161"/>
            <a:ext cx="1136374" cy="1040296"/>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وکالت</a:t>
            </a:r>
            <a:endParaRPr lang="en-US" sz="2000" b="1" dirty="0">
              <a:solidFill>
                <a:schemeClr val="tx1"/>
              </a:solidFill>
            </a:endParaRPr>
          </a:p>
        </p:txBody>
      </p:sp>
      <p:sp>
        <p:nvSpPr>
          <p:cNvPr id="57" name="Oval 56"/>
          <p:cNvSpPr/>
          <p:nvPr/>
        </p:nvSpPr>
        <p:spPr>
          <a:xfrm>
            <a:off x="5905500" y="4908687"/>
            <a:ext cx="1192696" cy="1053963"/>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a:t>
            </a:r>
            <a:r>
              <a:rPr lang="fa-IR" b="1" dirty="0" smtClean="0">
                <a:solidFill>
                  <a:schemeClr val="tx1"/>
                </a:solidFill>
              </a:rPr>
              <a:t>قرض الحسنه</a:t>
            </a:r>
            <a:endParaRPr lang="en-US" sz="2000" b="1" dirty="0">
              <a:solidFill>
                <a:schemeClr val="tx1"/>
              </a:solidFill>
            </a:endParaRPr>
          </a:p>
        </p:txBody>
      </p:sp>
      <p:sp>
        <p:nvSpPr>
          <p:cNvPr id="58" name="Oval 57"/>
          <p:cNvSpPr/>
          <p:nvPr/>
        </p:nvSpPr>
        <p:spPr>
          <a:xfrm>
            <a:off x="2752724" y="2258253"/>
            <a:ext cx="1096617" cy="1073426"/>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smtClean="0">
                <a:solidFill>
                  <a:schemeClr val="tx1"/>
                </a:solidFill>
              </a:rPr>
              <a:t>اوراق جعاله</a:t>
            </a:r>
            <a:endParaRPr lang="en-US" sz="2000" b="1" dirty="0">
              <a:solidFill>
                <a:schemeClr val="tx1"/>
              </a:solidFill>
            </a:endParaRPr>
          </a:p>
        </p:txBody>
      </p:sp>
      <p:sp>
        <p:nvSpPr>
          <p:cNvPr id="59" name="Oval 58"/>
          <p:cNvSpPr/>
          <p:nvPr/>
        </p:nvSpPr>
        <p:spPr>
          <a:xfrm>
            <a:off x="4311512" y="585167"/>
            <a:ext cx="1136374" cy="1040296"/>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سلف</a:t>
            </a:r>
            <a:endParaRPr lang="en-US" sz="2000" b="1" dirty="0">
              <a:solidFill>
                <a:schemeClr val="tx1"/>
              </a:solidFill>
            </a:endParaRPr>
          </a:p>
        </p:txBody>
      </p:sp>
      <p:cxnSp>
        <p:nvCxnSpPr>
          <p:cNvPr id="70" name="Straight Connector 69"/>
          <p:cNvCxnSpPr>
            <a:stCxn id="50" idx="4"/>
            <a:endCxn id="6" idx="0"/>
          </p:cNvCxnSpPr>
          <p:nvPr/>
        </p:nvCxnSpPr>
        <p:spPr>
          <a:xfrm flipH="1">
            <a:off x="6104697" y="1417569"/>
            <a:ext cx="15530" cy="1096203"/>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6619875" y="3743325"/>
            <a:ext cx="866775" cy="866775"/>
          </a:xfrm>
          <a:prstGeom prst="line">
            <a:avLst/>
          </a:prstGeom>
        </p:spPr>
        <p:style>
          <a:lnRef idx="1">
            <a:schemeClr val="accent1"/>
          </a:lnRef>
          <a:fillRef idx="0">
            <a:schemeClr val="accent1"/>
          </a:fillRef>
          <a:effectRef idx="0">
            <a:schemeClr val="accent1"/>
          </a:effectRef>
          <a:fontRef idx="minor">
            <a:schemeClr val="tx1"/>
          </a:fontRef>
        </p:style>
      </p:cxnSp>
      <p:sp>
        <p:nvSpPr>
          <p:cNvPr id="94" name="Oval 93"/>
          <p:cNvSpPr/>
          <p:nvPr/>
        </p:nvSpPr>
        <p:spPr>
          <a:xfrm>
            <a:off x="3514725" y="4458526"/>
            <a:ext cx="1127677" cy="1018349"/>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a:t>
            </a:r>
            <a:r>
              <a:rPr lang="fa-IR" sz="2000" b="1" dirty="0" smtClean="0">
                <a:solidFill>
                  <a:schemeClr val="tx1"/>
                </a:solidFill>
              </a:rPr>
              <a:t>مضاربه</a:t>
            </a:r>
            <a:endParaRPr lang="en-US" sz="2000" b="1" dirty="0">
              <a:solidFill>
                <a:schemeClr val="tx1"/>
              </a:solidFill>
            </a:endParaRPr>
          </a:p>
        </p:txBody>
      </p:sp>
      <p:sp>
        <p:nvSpPr>
          <p:cNvPr id="95" name="Oval 94"/>
          <p:cNvSpPr/>
          <p:nvPr/>
        </p:nvSpPr>
        <p:spPr>
          <a:xfrm>
            <a:off x="2962275" y="3408293"/>
            <a:ext cx="1107798" cy="1125607"/>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رهنی</a:t>
            </a:r>
            <a:endParaRPr lang="en-US" sz="2000" b="1" dirty="0">
              <a:solidFill>
                <a:schemeClr val="tx1"/>
              </a:solidFill>
            </a:endParaRPr>
          </a:p>
        </p:txBody>
      </p:sp>
      <p:cxnSp>
        <p:nvCxnSpPr>
          <p:cNvPr id="45" name="Straight Connector 44"/>
          <p:cNvCxnSpPr>
            <a:stCxn id="94" idx="7"/>
            <a:endCxn id="6" idx="3"/>
          </p:cNvCxnSpPr>
          <p:nvPr/>
        </p:nvCxnSpPr>
        <p:spPr>
          <a:xfrm flipV="1">
            <a:off x="4477258" y="3696524"/>
            <a:ext cx="982031" cy="911136"/>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flipV="1">
            <a:off x="6238877" y="3905250"/>
            <a:ext cx="142873" cy="1000125"/>
          </a:xfrm>
          <a:prstGeom prst="line">
            <a:avLst/>
          </a:prstGeom>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4648201" y="4906201"/>
            <a:ext cx="1137202" cy="1075499"/>
          </a:xfrm>
          <a:prstGeom prst="ellipse">
            <a:avLst/>
          </a:prstGeom>
          <a:solidFill>
            <a:schemeClr val="accent4">
              <a:lumMod val="60000"/>
              <a:lumOff val="40000"/>
            </a:schemeClr>
          </a:solidFill>
          <a:ln>
            <a:solidFill>
              <a:schemeClr val="bg2">
                <a:lumMod val="50000"/>
              </a:schemeClr>
            </a:solidFill>
          </a:ln>
          <a:effectLst>
            <a:glow rad="101600">
              <a:schemeClr val="accent1">
                <a:satMod val="175000"/>
                <a:alpha val="40000"/>
              </a:schemeClr>
            </a:glow>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rPr>
              <a:t>اوراق </a:t>
            </a:r>
            <a:r>
              <a:rPr lang="fa-IR" b="1" dirty="0" smtClean="0">
                <a:solidFill>
                  <a:schemeClr val="tx1"/>
                </a:solidFill>
              </a:rPr>
              <a:t>بیمه اتکایی</a:t>
            </a:r>
            <a:endParaRPr lang="en-US" sz="2000" b="1" dirty="0">
              <a:solidFill>
                <a:schemeClr val="tx1"/>
              </a:solidFill>
            </a:endParaRPr>
          </a:p>
        </p:txBody>
      </p:sp>
      <p:cxnSp>
        <p:nvCxnSpPr>
          <p:cNvPr id="79" name="Straight Connector 78"/>
          <p:cNvCxnSpPr/>
          <p:nvPr/>
        </p:nvCxnSpPr>
        <p:spPr>
          <a:xfrm flipV="1">
            <a:off x="5343525" y="3876675"/>
            <a:ext cx="495300" cy="10287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0541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4055337624"/>
              </p:ext>
            </p:extLst>
          </p:nvPr>
        </p:nvGraphicFramePr>
        <p:xfrm>
          <a:off x="5841586" y="1767255"/>
          <a:ext cx="3754316" cy="26574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3" name="Group 32"/>
          <p:cNvGrpSpPr/>
          <p:nvPr/>
        </p:nvGrpSpPr>
        <p:grpSpPr>
          <a:xfrm>
            <a:off x="10621108" y="2689037"/>
            <a:ext cx="1499381" cy="1074071"/>
            <a:chOff x="3513406" y="376"/>
            <a:chExt cx="2342271" cy="1469832"/>
          </a:xfrm>
          <a:solidFill>
            <a:schemeClr val="accent6">
              <a:lumMod val="20000"/>
              <a:lumOff val="80000"/>
            </a:schemeClr>
          </a:solidFill>
          <a:scene3d>
            <a:camera prst="orthographicFront"/>
            <a:lightRig rig="chilly" dir="t"/>
          </a:scene3d>
        </p:grpSpPr>
        <p:sp>
          <p:nvSpPr>
            <p:cNvPr id="34" name="Rounded Rectangle 33"/>
            <p:cNvSpPr/>
            <p:nvPr/>
          </p:nvSpPr>
          <p:spPr>
            <a:xfrm>
              <a:off x="3513406" y="376"/>
              <a:ext cx="2342271" cy="1469832"/>
            </a:xfrm>
            <a:prstGeom prst="roundRect">
              <a:avLst/>
            </a:prstGeom>
            <a:grpFill/>
            <a:sp3d prstMaterial="translucentPowder">
              <a:bevelT w="127000" h="25400" prst="softRound"/>
            </a:sp3d>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5" name="Rounded Rectangle 4"/>
            <p:cNvSpPr txBox="1"/>
            <p:nvPr/>
          </p:nvSpPr>
          <p:spPr>
            <a:xfrm>
              <a:off x="3585157" y="72127"/>
              <a:ext cx="2198769" cy="1326330"/>
            </a:xfrm>
            <a:prstGeom prst="rect">
              <a:avLst/>
            </a:prstGeom>
            <a:grpFill/>
            <a:sp3d/>
          </p:spPr>
          <p:style>
            <a:lnRef idx="0">
              <a:scrgbClr r="0" g="0" b="0"/>
            </a:lnRef>
            <a:fillRef idx="0">
              <a:scrgbClr r="0" g="0" b="0"/>
            </a:fillRef>
            <a:effectRef idx="0">
              <a:scrgbClr r="0" g="0" b="0"/>
            </a:effectRef>
            <a:fontRef idx="minor">
              <a:schemeClr val="lt1"/>
            </a:fontRef>
          </p:style>
          <p:txBody>
            <a:bodyPr spcFirstLastPara="0" vert="horz" wrap="square" lIns="220980" tIns="110490" rIns="220980" bIns="110490" numCol="1" spcCol="1270" anchor="ctr" anchorCtr="0">
              <a:noAutofit/>
            </a:bodyPr>
            <a:lstStyle/>
            <a:p>
              <a:pPr lvl="0" algn="ctr" defTabSz="2578100">
                <a:lnSpc>
                  <a:spcPct val="90000"/>
                </a:lnSpc>
                <a:spcBef>
                  <a:spcPct val="0"/>
                </a:spcBef>
                <a:spcAft>
                  <a:spcPct val="35000"/>
                </a:spcAft>
              </a:pPr>
              <a:r>
                <a:rPr lang="fa-IR" sz="2000" b="1" kern="1200" dirty="0" smtClean="0">
                  <a:solidFill>
                    <a:schemeClr val="tx1"/>
                  </a:solidFill>
                </a:rPr>
                <a:t>انواع اوراق بدهی</a:t>
              </a:r>
              <a:endParaRPr lang="en-US" sz="2000" b="1" kern="1200" dirty="0">
                <a:solidFill>
                  <a:schemeClr val="tx1"/>
                </a:solidFill>
              </a:endParaRPr>
            </a:p>
          </p:txBody>
        </p:sp>
      </p:grpSp>
      <p:sp>
        <p:nvSpPr>
          <p:cNvPr id="37" name="Right Arrow 36"/>
          <p:cNvSpPr/>
          <p:nvPr/>
        </p:nvSpPr>
        <p:spPr>
          <a:xfrm rot="10800000">
            <a:off x="9161585" y="2751288"/>
            <a:ext cx="1333021" cy="950274"/>
          </a:xfrm>
          <a:prstGeom prst="rightArrow">
            <a:avLst>
              <a:gd name="adj1" fmla="val 75000"/>
              <a:gd name="adj2" fmla="val 50000"/>
            </a:avLst>
          </a:prstGeom>
          <a:solidFill>
            <a:schemeClr val="accent3">
              <a:lumMod val="40000"/>
              <a:lumOff val="60000"/>
              <a:alpha val="90000"/>
            </a:schemeClr>
          </a:solidFill>
          <a:scene3d>
            <a:camera prst="orthographicFront"/>
            <a:lightRig rig="chilly" dir="t"/>
          </a:scene3d>
          <a:sp3d z="-12700" extrusionH="1700" prstMaterial="dkEdge">
            <a:bevelT w="25400" h="6350" prst="softRound"/>
            <a:bevelB w="0" h="0" prst="convex"/>
          </a:sp3d>
        </p:spPr>
        <p:style>
          <a:lnRef idx="1">
            <a:schemeClr val="accent5">
              <a:tint val="40000"/>
              <a:alpha val="90000"/>
              <a:hueOff val="18936751"/>
              <a:satOff val="-5862"/>
              <a:lumOff val="-579"/>
              <a:alphaOff val="0"/>
            </a:schemeClr>
          </a:lnRef>
          <a:fillRef idx="1">
            <a:schemeClr val="accent5">
              <a:tint val="40000"/>
              <a:alpha val="90000"/>
              <a:hueOff val="18936751"/>
              <a:satOff val="-5862"/>
              <a:lumOff val="-579"/>
              <a:alphaOff val="0"/>
            </a:schemeClr>
          </a:fillRef>
          <a:effectRef idx="0">
            <a:schemeClr val="accent5">
              <a:tint val="40000"/>
              <a:alpha val="90000"/>
              <a:hueOff val="18936751"/>
              <a:satOff val="-5862"/>
              <a:lumOff val="-579"/>
              <a:alphaOff val="0"/>
            </a:schemeClr>
          </a:effectRef>
          <a:fontRef idx="minor">
            <a:schemeClr val="dk1">
              <a:hueOff val="0"/>
              <a:satOff val="0"/>
              <a:lumOff val="0"/>
              <a:alphaOff val="0"/>
            </a:schemeClr>
          </a:fontRef>
        </p:style>
      </p:sp>
      <p:sp>
        <p:nvSpPr>
          <p:cNvPr id="43" name="Rounded Rectangle 42"/>
          <p:cNvSpPr/>
          <p:nvPr/>
        </p:nvSpPr>
        <p:spPr>
          <a:xfrm>
            <a:off x="4612422" y="1327638"/>
            <a:ext cx="1501726" cy="970206"/>
          </a:xfrm>
          <a:prstGeom prst="roundRect">
            <a:avLst/>
          </a:prstGeom>
          <a:solidFill>
            <a:schemeClr val="accent6">
              <a:lumMod val="60000"/>
              <a:lumOff val="40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grpSp>
        <p:nvGrpSpPr>
          <p:cNvPr id="47" name="Group 46"/>
          <p:cNvGrpSpPr/>
          <p:nvPr/>
        </p:nvGrpSpPr>
        <p:grpSpPr>
          <a:xfrm>
            <a:off x="4612422" y="2374361"/>
            <a:ext cx="1501726" cy="1065929"/>
            <a:chOff x="1897491" y="0"/>
            <a:chExt cx="1501726" cy="1065929"/>
          </a:xfrm>
          <a:solidFill>
            <a:schemeClr val="accent6">
              <a:lumMod val="60000"/>
              <a:lumOff val="40000"/>
            </a:schemeClr>
          </a:solidFill>
          <a:scene3d>
            <a:camera prst="orthographicFront"/>
            <a:lightRig rig="chilly" dir="t"/>
          </a:scene3d>
        </p:grpSpPr>
        <p:sp>
          <p:nvSpPr>
            <p:cNvPr id="48" name="Rounded Rectangle 47"/>
            <p:cNvSpPr/>
            <p:nvPr/>
          </p:nvSpPr>
          <p:spPr>
            <a:xfrm>
              <a:off x="1897491" y="0"/>
              <a:ext cx="1501726" cy="1065929"/>
            </a:xfrm>
            <a:prstGeom prst="roundRect">
              <a:avLst/>
            </a:prstGeom>
            <a:grpFill/>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49" name="Rounded Rectangle 4"/>
            <p:cNvSpPr txBox="1"/>
            <p:nvPr/>
          </p:nvSpPr>
          <p:spPr>
            <a:xfrm>
              <a:off x="1949525" y="52034"/>
              <a:ext cx="1397658" cy="961861"/>
            </a:xfrm>
            <a:prstGeom prst="rect">
              <a:avLst/>
            </a:prstGeom>
            <a:noFill/>
            <a:sp3d/>
          </p:spPr>
          <p:style>
            <a:lnRef idx="0">
              <a:scrgbClr r="0" g="0" b="0"/>
            </a:lnRef>
            <a:fillRef idx="0">
              <a:scrgbClr r="0" g="0" b="0"/>
            </a:fillRef>
            <a:effectRef idx="0">
              <a:scrgbClr r="0" g="0" b="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endParaRPr lang="en-US" sz="2000" b="1" kern="1200" dirty="0">
                <a:solidFill>
                  <a:schemeClr val="tx1"/>
                </a:solidFill>
                <a:latin typeface="+mn-lt"/>
                <a:ea typeface="+mn-ea"/>
                <a:cs typeface="+mn-cs"/>
              </a:endParaRPr>
            </a:p>
          </p:txBody>
        </p:sp>
      </p:grpSp>
      <p:sp>
        <p:nvSpPr>
          <p:cNvPr id="8" name="Rectangle 7"/>
          <p:cNvSpPr/>
          <p:nvPr/>
        </p:nvSpPr>
        <p:spPr>
          <a:xfrm>
            <a:off x="4767180" y="1449706"/>
            <a:ext cx="1192209" cy="590931"/>
          </a:xfrm>
          <a:prstGeom prst="rect">
            <a:avLst/>
          </a:prstGeom>
        </p:spPr>
        <p:txBody>
          <a:bodyPr wrap="square">
            <a:spAutoFit/>
          </a:bodyPr>
          <a:lstStyle/>
          <a:p>
            <a:pPr lvl="0" algn="ctr" defTabSz="889000">
              <a:lnSpc>
                <a:spcPct val="90000"/>
              </a:lnSpc>
              <a:spcBef>
                <a:spcPct val="0"/>
              </a:spcBef>
              <a:spcAft>
                <a:spcPct val="35000"/>
              </a:spcAft>
            </a:pPr>
            <a:r>
              <a:rPr lang="fa-IR" b="1" dirty="0" smtClean="0"/>
              <a:t>اوراق با بازدهی معین</a:t>
            </a:r>
            <a:endParaRPr lang="en-US" b="1" dirty="0"/>
          </a:p>
        </p:txBody>
      </p:sp>
      <p:sp>
        <p:nvSpPr>
          <p:cNvPr id="60" name="Rectangle 59"/>
          <p:cNvSpPr/>
          <p:nvPr/>
        </p:nvSpPr>
        <p:spPr>
          <a:xfrm>
            <a:off x="4684124" y="2635141"/>
            <a:ext cx="1358320" cy="590931"/>
          </a:xfrm>
          <a:prstGeom prst="rect">
            <a:avLst/>
          </a:prstGeom>
        </p:spPr>
        <p:txBody>
          <a:bodyPr wrap="square">
            <a:spAutoFit/>
          </a:bodyPr>
          <a:lstStyle/>
          <a:p>
            <a:pPr lvl="0" algn="ctr" defTabSz="889000">
              <a:lnSpc>
                <a:spcPct val="90000"/>
              </a:lnSpc>
              <a:spcBef>
                <a:spcPct val="0"/>
              </a:spcBef>
              <a:spcAft>
                <a:spcPct val="35000"/>
              </a:spcAft>
            </a:pPr>
            <a:r>
              <a:rPr lang="fa-IR" b="1" dirty="0"/>
              <a:t>اوراق </a:t>
            </a:r>
            <a:r>
              <a:rPr lang="fa-IR" b="1" dirty="0" smtClean="0"/>
              <a:t>با بازدهی انتظاری</a:t>
            </a:r>
            <a:endParaRPr lang="en-US" b="1" dirty="0"/>
          </a:p>
        </p:txBody>
      </p:sp>
      <p:grpSp>
        <p:nvGrpSpPr>
          <p:cNvPr id="61" name="Group 60"/>
          <p:cNvGrpSpPr/>
          <p:nvPr/>
        </p:nvGrpSpPr>
        <p:grpSpPr>
          <a:xfrm>
            <a:off x="4612422" y="3516807"/>
            <a:ext cx="1501726" cy="1065929"/>
            <a:chOff x="1897491" y="0"/>
            <a:chExt cx="1501726" cy="1065929"/>
          </a:xfrm>
          <a:solidFill>
            <a:schemeClr val="accent6">
              <a:lumMod val="60000"/>
              <a:lumOff val="40000"/>
            </a:schemeClr>
          </a:solidFill>
          <a:scene3d>
            <a:camera prst="orthographicFront"/>
            <a:lightRig rig="chilly" dir="t"/>
          </a:scene3d>
        </p:grpSpPr>
        <p:sp>
          <p:nvSpPr>
            <p:cNvPr id="62" name="Rounded Rectangle 61"/>
            <p:cNvSpPr/>
            <p:nvPr/>
          </p:nvSpPr>
          <p:spPr>
            <a:xfrm>
              <a:off x="1897491" y="0"/>
              <a:ext cx="1501726" cy="1065929"/>
            </a:xfrm>
            <a:prstGeom prst="roundRect">
              <a:avLst/>
            </a:prstGeom>
            <a:grpFill/>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63" name="Rounded Rectangle 4"/>
            <p:cNvSpPr txBox="1"/>
            <p:nvPr/>
          </p:nvSpPr>
          <p:spPr>
            <a:xfrm>
              <a:off x="1949525" y="52034"/>
              <a:ext cx="1397658" cy="961861"/>
            </a:xfrm>
            <a:prstGeom prst="rect">
              <a:avLst/>
            </a:prstGeom>
            <a:noFill/>
            <a:sp3d/>
          </p:spPr>
          <p:style>
            <a:lnRef idx="0">
              <a:scrgbClr r="0" g="0" b="0"/>
            </a:lnRef>
            <a:fillRef idx="0">
              <a:scrgbClr r="0" g="0" b="0"/>
            </a:fillRef>
            <a:effectRef idx="0">
              <a:scrgbClr r="0" g="0" b="0"/>
            </a:effectRef>
            <a:fontRef idx="minor">
              <a:schemeClr val="lt1"/>
            </a:fontRef>
          </p:style>
          <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endParaRPr lang="en-US" sz="2000" b="1" kern="1200" dirty="0">
                <a:solidFill>
                  <a:schemeClr val="tx1"/>
                </a:solidFill>
                <a:latin typeface="+mn-lt"/>
                <a:ea typeface="+mn-ea"/>
                <a:cs typeface="+mn-cs"/>
              </a:endParaRPr>
            </a:p>
          </p:txBody>
        </p:sp>
      </p:grpSp>
      <p:sp>
        <p:nvSpPr>
          <p:cNvPr id="9" name="Rectangle 8"/>
          <p:cNvSpPr/>
          <p:nvPr/>
        </p:nvSpPr>
        <p:spPr>
          <a:xfrm>
            <a:off x="4816380" y="3752780"/>
            <a:ext cx="1142280" cy="590931"/>
          </a:xfrm>
          <a:prstGeom prst="rect">
            <a:avLst/>
          </a:prstGeom>
        </p:spPr>
        <p:txBody>
          <a:bodyPr wrap="square">
            <a:spAutoFit/>
          </a:bodyPr>
          <a:lstStyle/>
          <a:p>
            <a:pPr lvl="0" algn="ctr" defTabSz="889000">
              <a:lnSpc>
                <a:spcPct val="90000"/>
              </a:lnSpc>
              <a:spcBef>
                <a:spcPct val="0"/>
              </a:spcBef>
              <a:spcAft>
                <a:spcPct val="35000"/>
              </a:spcAft>
            </a:pPr>
            <a:r>
              <a:rPr lang="fa-IR" b="1" dirty="0" smtClean="0"/>
              <a:t>اوراق قرض الحسنه</a:t>
            </a:r>
            <a:endParaRPr lang="en-US" b="1" dirty="0"/>
          </a:p>
        </p:txBody>
      </p:sp>
      <p:sp>
        <p:nvSpPr>
          <p:cNvPr id="64" name="Right Arrow 63"/>
          <p:cNvSpPr/>
          <p:nvPr/>
        </p:nvSpPr>
        <p:spPr>
          <a:xfrm rot="10800000">
            <a:off x="3100005" y="1403720"/>
            <a:ext cx="1536941" cy="818041"/>
          </a:xfrm>
          <a:prstGeom prst="rightArrow">
            <a:avLst>
              <a:gd name="adj1" fmla="val 75000"/>
              <a:gd name="adj2" fmla="val 50000"/>
            </a:avLst>
          </a:prstGeom>
          <a:solidFill>
            <a:schemeClr val="accent3">
              <a:lumMod val="40000"/>
              <a:lumOff val="60000"/>
              <a:alpha val="90000"/>
            </a:schemeClr>
          </a:solidFill>
          <a:scene3d>
            <a:camera prst="orthographicFront"/>
            <a:lightRig rig="chilly" dir="t"/>
          </a:scene3d>
          <a:sp3d z="-12700" extrusionH="1700" prstMaterial="dkEdge">
            <a:bevelT w="25400" h="6350" prst="softRound"/>
            <a:bevelB w="0" h="0" prst="convex"/>
          </a:sp3d>
        </p:spPr>
        <p:style>
          <a:lnRef idx="1">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65" name="Right Arrow 64"/>
          <p:cNvSpPr/>
          <p:nvPr/>
        </p:nvSpPr>
        <p:spPr>
          <a:xfrm rot="10800000">
            <a:off x="3100004" y="2521585"/>
            <a:ext cx="1536941" cy="818041"/>
          </a:xfrm>
          <a:prstGeom prst="rightArrow">
            <a:avLst>
              <a:gd name="adj1" fmla="val 75000"/>
              <a:gd name="adj2" fmla="val 50000"/>
            </a:avLst>
          </a:prstGeom>
          <a:solidFill>
            <a:schemeClr val="accent3">
              <a:lumMod val="40000"/>
              <a:lumOff val="60000"/>
              <a:alpha val="90000"/>
            </a:schemeClr>
          </a:solidFill>
          <a:scene3d>
            <a:camera prst="orthographicFront"/>
            <a:lightRig rig="chilly" dir="t"/>
          </a:scene3d>
          <a:sp3d z="-12700" extrusionH="1700" prstMaterial="dkEdge">
            <a:bevelT w="25400" h="6350" prst="softRound"/>
            <a:bevelB w="0" h="0" prst="convex"/>
          </a:sp3d>
        </p:spPr>
        <p:style>
          <a:lnRef idx="1">
            <a:schemeClr val="accent5">
              <a:tint val="40000"/>
              <a:alpha val="90000"/>
              <a:hueOff val="0"/>
              <a:satOff val="0"/>
              <a:lumOff val="0"/>
              <a:alphaOff val="0"/>
            </a:schemeClr>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66" name="Rounded Rectangle 65"/>
          <p:cNvSpPr/>
          <p:nvPr/>
        </p:nvSpPr>
        <p:spPr>
          <a:xfrm>
            <a:off x="123092" y="1282152"/>
            <a:ext cx="2969403" cy="970206"/>
          </a:xfrm>
          <a:prstGeom prst="roundRect">
            <a:avLst/>
          </a:prstGeom>
          <a:solidFill>
            <a:schemeClr val="accent6">
              <a:lumMod val="75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67" name="Rounded Rectangle 66"/>
          <p:cNvSpPr/>
          <p:nvPr/>
        </p:nvSpPr>
        <p:spPr>
          <a:xfrm>
            <a:off x="130601" y="2470084"/>
            <a:ext cx="2969403" cy="970206"/>
          </a:xfrm>
          <a:prstGeom prst="roundRect">
            <a:avLst/>
          </a:prstGeom>
          <a:solidFill>
            <a:schemeClr val="accent6">
              <a:lumMod val="75000"/>
            </a:schemeClr>
          </a:solidFill>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sp>
      <p:sp>
        <p:nvSpPr>
          <p:cNvPr id="10" name="Rectangle 9"/>
          <p:cNvSpPr/>
          <p:nvPr/>
        </p:nvSpPr>
        <p:spPr>
          <a:xfrm>
            <a:off x="102388" y="1381531"/>
            <a:ext cx="2997616" cy="840230"/>
          </a:xfrm>
          <a:prstGeom prst="rect">
            <a:avLst/>
          </a:prstGeom>
        </p:spPr>
        <p:txBody>
          <a:bodyPr wrap="square">
            <a:spAutoFit/>
          </a:bodyPr>
          <a:lstStyle/>
          <a:p>
            <a:pPr lvl="0" algn="ctr" defTabSz="889000">
              <a:lnSpc>
                <a:spcPct val="90000"/>
              </a:lnSpc>
              <a:spcBef>
                <a:spcPct val="0"/>
              </a:spcBef>
              <a:spcAft>
                <a:spcPct val="35000"/>
              </a:spcAft>
            </a:pPr>
            <a:r>
              <a:rPr lang="fa-IR" b="1" dirty="0" smtClean="0"/>
              <a:t>اوراق اجاره، مرابحه، سفارش ساخت، خرید دین، رهنی، </a:t>
            </a:r>
            <a:r>
              <a:rPr lang="fa-IR" b="1" dirty="0" smtClean="0">
                <a:solidFill>
                  <a:srgbClr val="FFC000"/>
                </a:solidFill>
              </a:rPr>
              <a:t>وکالت و منفعت</a:t>
            </a:r>
            <a:endParaRPr lang="en-US" b="1" dirty="0">
              <a:solidFill>
                <a:srgbClr val="FFC000"/>
              </a:solidFill>
            </a:endParaRPr>
          </a:p>
        </p:txBody>
      </p:sp>
      <p:sp>
        <p:nvSpPr>
          <p:cNvPr id="11" name="Rectangle 10"/>
          <p:cNvSpPr/>
          <p:nvPr/>
        </p:nvSpPr>
        <p:spPr>
          <a:xfrm>
            <a:off x="231333" y="2672538"/>
            <a:ext cx="2767940" cy="597856"/>
          </a:xfrm>
          <a:prstGeom prst="rect">
            <a:avLst/>
          </a:prstGeom>
        </p:spPr>
        <p:txBody>
          <a:bodyPr wrap="square">
            <a:spAutoFit/>
          </a:bodyPr>
          <a:lstStyle/>
          <a:p>
            <a:pPr lvl="0" algn="ctr" defTabSz="889000">
              <a:lnSpc>
                <a:spcPct val="90000"/>
              </a:lnSpc>
              <a:spcBef>
                <a:spcPct val="0"/>
              </a:spcBef>
              <a:spcAft>
                <a:spcPct val="35000"/>
              </a:spcAft>
            </a:pPr>
            <a:r>
              <a:rPr lang="fa-IR" b="1" dirty="0"/>
              <a:t>اوراق </a:t>
            </a:r>
            <a:r>
              <a:rPr lang="fa-IR" b="1" dirty="0" smtClean="0"/>
              <a:t>مشارکت، مضاربه، جعاله، بیمه اتکایی، </a:t>
            </a:r>
            <a:r>
              <a:rPr lang="fa-IR" b="1" dirty="0">
                <a:solidFill>
                  <a:srgbClr val="FFC000"/>
                </a:solidFill>
              </a:rPr>
              <a:t>وکالت و منفعت</a:t>
            </a:r>
            <a:endParaRPr lang="en-US" b="1" dirty="0">
              <a:solidFill>
                <a:srgbClr val="FFC000"/>
              </a:solidFill>
            </a:endParaRPr>
          </a:p>
        </p:txBody>
      </p:sp>
    </p:spTree>
    <p:extLst>
      <p:ext uri="{BB962C8B-B14F-4D97-AF65-F5344CB8AC3E}">
        <p14:creationId xmlns:p14="http://schemas.microsoft.com/office/powerpoint/2010/main" val="35747305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790825" y="314324"/>
            <a:ext cx="6447558" cy="743529"/>
          </a:xfrm>
          <a:prstGeom prst="rect">
            <a:avLst/>
          </a:prstGeom>
          <a:solidFill>
            <a:schemeClr val="bg2"/>
          </a:solidFill>
          <a:effectLst>
            <a:glow rad="139700">
              <a:schemeClr val="accent1">
                <a:satMod val="175000"/>
                <a:alpha val="40000"/>
              </a:schemeClr>
            </a:glow>
            <a:outerShdw blurRad="50800" dist="38100" dir="16200000" rotWithShape="0">
              <a:prstClr val="black">
                <a:alpha val="40000"/>
              </a:prstClr>
            </a:outerShdw>
          </a:effectLst>
        </p:spPr>
        <p:txBody>
          <a:bodyPr vert="horz" lIns="91440" tIns="45720" rIns="91440" bIns="45720"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a-IR" sz="4300" dirty="0">
                <a:solidFill>
                  <a:schemeClr val="tx1"/>
                </a:solidFill>
                <a:effectLst>
                  <a:outerShdw blurRad="38100" dist="38100" dir="2700000" algn="tl">
                    <a:srgbClr val="000000">
                      <a:alpha val="43137"/>
                    </a:srgbClr>
                  </a:outerShdw>
                </a:effectLst>
              </a:rPr>
              <a:t>فرآیند تامین مالی از طریق انتشار صکوک </a:t>
            </a:r>
            <a:endParaRPr lang="en-US" sz="4300" dirty="0">
              <a:solidFill>
                <a:schemeClr val="tx1"/>
              </a:solidFill>
              <a:effectLst>
                <a:outerShdw blurRad="38100" dist="38100" dir="2700000" algn="tl">
                  <a:srgbClr val="000000">
                    <a:alpha val="43137"/>
                  </a:srgbClr>
                </a:outerShdw>
              </a:effectLst>
            </a:endParaRPr>
          </a:p>
        </p:txBody>
      </p:sp>
      <p:grpSp>
        <p:nvGrpSpPr>
          <p:cNvPr id="26" name="Group 25"/>
          <p:cNvGrpSpPr/>
          <p:nvPr/>
        </p:nvGrpSpPr>
        <p:grpSpPr>
          <a:xfrm flipH="1">
            <a:off x="885825" y="3905250"/>
            <a:ext cx="3543299" cy="1924051"/>
            <a:chOff x="2498222" y="1371601"/>
            <a:chExt cx="2961959" cy="1847850"/>
          </a:xfrm>
        </p:grpSpPr>
        <p:sp>
          <p:nvSpPr>
            <p:cNvPr id="27" name="Freeform 26"/>
            <p:cNvSpPr/>
            <p:nvPr/>
          </p:nvSpPr>
          <p:spPr>
            <a:xfrm>
              <a:off x="2829511" y="1371601"/>
              <a:ext cx="2630670" cy="1847850"/>
            </a:xfrm>
            <a:custGeom>
              <a:avLst/>
              <a:gdLst>
                <a:gd name="connsiteX0" fmla="*/ 0 w 1937027"/>
                <a:gd name="connsiteY0" fmla="*/ 253981 h 1693206"/>
                <a:gd name="connsiteX1" fmla="*/ 1090424 w 1937027"/>
                <a:gd name="connsiteY1" fmla="*/ 253981 h 1693206"/>
                <a:gd name="connsiteX2" fmla="*/ 1090424 w 1937027"/>
                <a:gd name="connsiteY2" fmla="*/ 0 h 1693206"/>
                <a:gd name="connsiteX3" fmla="*/ 1937027 w 1937027"/>
                <a:gd name="connsiteY3" fmla="*/ 846603 h 1693206"/>
                <a:gd name="connsiteX4" fmla="*/ 1090424 w 1937027"/>
                <a:gd name="connsiteY4" fmla="*/ 1693206 h 1693206"/>
                <a:gd name="connsiteX5" fmla="*/ 1090424 w 1937027"/>
                <a:gd name="connsiteY5" fmla="*/ 1439225 h 1693206"/>
                <a:gd name="connsiteX6" fmla="*/ 0 w 1937027"/>
                <a:gd name="connsiteY6" fmla="*/ 1439225 h 1693206"/>
                <a:gd name="connsiteX7" fmla="*/ 0 w 1937027"/>
                <a:gd name="connsiteY7" fmla="*/ 253981 h 169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7027" h="1693206">
                  <a:moveTo>
                    <a:pt x="0" y="253981"/>
                  </a:moveTo>
                  <a:lnTo>
                    <a:pt x="1090424" y="253981"/>
                  </a:lnTo>
                  <a:lnTo>
                    <a:pt x="1090424" y="0"/>
                  </a:lnTo>
                  <a:lnTo>
                    <a:pt x="1937027" y="846603"/>
                  </a:lnTo>
                  <a:lnTo>
                    <a:pt x="1090424" y="1693206"/>
                  </a:lnTo>
                  <a:lnTo>
                    <a:pt x="1090424" y="1439225"/>
                  </a:lnTo>
                  <a:lnTo>
                    <a:pt x="0" y="1439225"/>
                  </a:lnTo>
                  <a:lnTo>
                    <a:pt x="0" y="253981"/>
                  </a:lnTo>
                  <a:close/>
                </a:path>
              </a:pathLst>
            </a:custGeom>
            <a:noFill/>
            <a:ln>
              <a:solidFill>
                <a:schemeClr val="tx1">
                  <a:alpha val="90000"/>
                </a:schemeClr>
              </a:solidFill>
            </a:ln>
            <a:effectLst>
              <a:glow rad="139700">
                <a:schemeClr val="accent4">
                  <a:satMod val="175000"/>
                  <a:alpha val="40000"/>
                </a:schemeClr>
              </a:glow>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7597" tIns="267316" rIns="535139" bIns="267316" numCol="1" spcCol="1270" anchor="ctr" anchorCtr="0">
              <a:noAutofit/>
            </a:bodyPr>
            <a:lstStyle/>
            <a:p>
              <a:pPr marL="0" lvl="1" algn="r" defTabSz="933450" rtl="1">
                <a:lnSpc>
                  <a:spcPct val="90000"/>
                </a:lnSpc>
                <a:spcBef>
                  <a:spcPct val="0"/>
                </a:spcBef>
                <a:spcAft>
                  <a:spcPct val="15000"/>
                </a:spcAft>
              </a:pPr>
              <a:endParaRPr lang="en-US" sz="2100" kern="1200" dirty="0"/>
            </a:p>
          </p:txBody>
        </p:sp>
        <p:sp>
          <p:nvSpPr>
            <p:cNvPr id="28" name="Freeform 27"/>
            <p:cNvSpPr/>
            <p:nvPr/>
          </p:nvSpPr>
          <p:spPr>
            <a:xfrm>
              <a:off x="2498222" y="1957152"/>
              <a:ext cx="592467" cy="637450"/>
            </a:xfrm>
            <a:custGeom>
              <a:avLst/>
              <a:gdLst>
                <a:gd name="connsiteX0" fmla="*/ 0 w 968513"/>
                <a:gd name="connsiteY0" fmla="*/ 484257 h 968513"/>
                <a:gd name="connsiteX1" fmla="*/ 484257 w 968513"/>
                <a:gd name="connsiteY1" fmla="*/ 0 h 968513"/>
                <a:gd name="connsiteX2" fmla="*/ 968514 w 968513"/>
                <a:gd name="connsiteY2" fmla="*/ 484257 h 968513"/>
                <a:gd name="connsiteX3" fmla="*/ 484257 w 968513"/>
                <a:gd name="connsiteY3" fmla="*/ 968514 h 968513"/>
                <a:gd name="connsiteX4" fmla="*/ 0 w 968513"/>
                <a:gd name="connsiteY4" fmla="*/ 484257 h 9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513" h="968513">
                  <a:moveTo>
                    <a:pt x="0" y="484257"/>
                  </a:moveTo>
                  <a:cubicBezTo>
                    <a:pt x="0" y="216809"/>
                    <a:pt x="216809" y="0"/>
                    <a:pt x="484257" y="0"/>
                  </a:cubicBezTo>
                  <a:cubicBezTo>
                    <a:pt x="751705" y="0"/>
                    <a:pt x="968514" y="216809"/>
                    <a:pt x="968514" y="484257"/>
                  </a:cubicBezTo>
                  <a:cubicBezTo>
                    <a:pt x="968514" y="751705"/>
                    <a:pt x="751705" y="968514"/>
                    <a:pt x="484257" y="968514"/>
                  </a:cubicBezTo>
                  <a:cubicBezTo>
                    <a:pt x="216809" y="968514"/>
                    <a:pt x="0" y="751705"/>
                    <a:pt x="0" y="484257"/>
                  </a:cubicBezTo>
                  <a:close/>
                </a:path>
              </a:pathLst>
            </a:custGeom>
            <a:solidFill>
              <a:schemeClr val="bg2">
                <a:lumMod val="75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5805" tIns="155805" rIns="155805" bIns="155805" numCol="1" spcCol="1270" anchor="ctr" anchorCtr="0">
              <a:noAutofit/>
            </a:bodyPr>
            <a:lstStyle/>
            <a:p>
              <a:pPr algn="ctr" defTabSz="977900">
                <a:lnSpc>
                  <a:spcPct val="90000"/>
                </a:lnSpc>
                <a:spcBef>
                  <a:spcPct val="0"/>
                </a:spcBef>
                <a:spcAft>
                  <a:spcPct val="35000"/>
                </a:spcAft>
              </a:pPr>
              <a:r>
                <a:rPr lang="fa-IR" sz="2800" b="1" dirty="0" smtClean="0">
                  <a:solidFill>
                    <a:schemeClr val="tx1"/>
                  </a:solidFill>
                </a:rPr>
                <a:t>6</a:t>
              </a:r>
              <a:endParaRPr lang="en-US" sz="2800" b="1" dirty="0">
                <a:solidFill>
                  <a:schemeClr val="tx1"/>
                </a:solidFill>
              </a:endParaRPr>
            </a:p>
          </p:txBody>
        </p:sp>
      </p:grpSp>
      <p:sp>
        <p:nvSpPr>
          <p:cNvPr id="30" name="Freeform 29"/>
          <p:cNvSpPr/>
          <p:nvPr/>
        </p:nvSpPr>
        <p:spPr>
          <a:xfrm flipH="1">
            <a:off x="4676774" y="1524000"/>
            <a:ext cx="3079429" cy="1885950"/>
          </a:xfrm>
          <a:custGeom>
            <a:avLst/>
            <a:gdLst>
              <a:gd name="connsiteX0" fmla="*/ 0 w 1937027"/>
              <a:gd name="connsiteY0" fmla="*/ 253981 h 1693206"/>
              <a:gd name="connsiteX1" fmla="*/ 1090424 w 1937027"/>
              <a:gd name="connsiteY1" fmla="*/ 253981 h 1693206"/>
              <a:gd name="connsiteX2" fmla="*/ 1090424 w 1937027"/>
              <a:gd name="connsiteY2" fmla="*/ 0 h 1693206"/>
              <a:gd name="connsiteX3" fmla="*/ 1937027 w 1937027"/>
              <a:gd name="connsiteY3" fmla="*/ 846603 h 1693206"/>
              <a:gd name="connsiteX4" fmla="*/ 1090424 w 1937027"/>
              <a:gd name="connsiteY4" fmla="*/ 1693206 h 1693206"/>
              <a:gd name="connsiteX5" fmla="*/ 1090424 w 1937027"/>
              <a:gd name="connsiteY5" fmla="*/ 1439225 h 1693206"/>
              <a:gd name="connsiteX6" fmla="*/ 0 w 1937027"/>
              <a:gd name="connsiteY6" fmla="*/ 1439225 h 1693206"/>
              <a:gd name="connsiteX7" fmla="*/ 0 w 1937027"/>
              <a:gd name="connsiteY7" fmla="*/ 253981 h 169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7027" h="1693206">
                <a:moveTo>
                  <a:pt x="0" y="253981"/>
                </a:moveTo>
                <a:lnTo>
                  <a:pt x="1090424" y="253981"/>
                </a:lnTo>
                <a:lnTo>
                  <a:pt x="1090424" y="0"/>
                </a:lnTo>
                <a:lnTo>
                  <a:pt x="1937027" y="846603"/>
                </a:lnTo>
                <a:lnTo>
                  <a:pt x="1090424" y="1693206"/>
                </a:lnTo>
                <a:lnTo>
                  <a:pt x="1090424" y="1439225"/>
                </a:lnTo>
                <a:lnTo>
                  <a:pt x="0" y="1439225"/>
                </a:lnTo>
                <a:lnTo>
                  <a:pt x="0" y="253981"/>
                </a:lnTo>
                <a:close/>
              </a:path>
            </a:pathLst>
          </a:custGeom>
          <a:noFill/>
          <a:ln>
            <a:solidFill>
              <a:schemeClr val="tx1">
                <a:alpha val="90000"/>
              </a:schemeClr>
            </a:solidFill>
          </a:ln>
          <a:effectLst>
            <a:glow rad="139700">
              <a:schemeClr val="accent4">
                <a:satMod val="175000"/>
                <a:alpha val="40000"/>
              </a:schemeClr>
            </a:glow>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7597" tIns="267316" rIns="535139" bIns="267316" numCol="1" spcCol="1270" anchor="ctr" anchorCtr="0">
            <a:noAutofit/>
          </a:bodyPr>
          <a:lstStyle/>
          <a:p>
            <a:pPr marL="0" lvl="1" algn="r" defTabSz="933450" rtl="1">
              <a:lnSpc>
                <a:spcPct val="90000"/>
              </a:lnSpc>
              <a:spcBef>
                <a:spcPct val="0"/>
              </a:spcBef>
              <a:spcAft>
                <a:spcPct val="15000"/>
              </a:spcAft>
            </a:pPr>
            <a:endParaRPr lang="en-US" sz="2100" kern="1200" dirty="0"/>
          </a:p>
        </p:txBody>
      </p:sp>
      <p:sp>
        <p:nvSpPr>
          <p:cNvPr id="36" name="Rectangle 35"/>
          <p:cNvSpPr/>
          <p:nvPr/>
        </p:nvSpPr>
        <p:spPr>
          <a:xfrm>
            <a:off x="5181599" y="2025185"/>
            <a:ext cx="2409825" cy="847155"/>
          </a:xfrm>
          <a:prstGeom prst="rect">
            <a:avLst/>
          </a:prstGeom>
        </p:spPr>
        <p:txBody>
          <a:bodyPr wrap="square">
            <a:spAutoFit/>
          </a:bodyPr>
          <a:lstStyle/>
          <a:p>
            <a:pPr marL="0" lvl="1" algn="ctr" defTabSz="933450" rtl="1">
              <a:lnSpc>
                <a:spcPct val="90000"/>
              </a:lnSpc>
              <a:spcBef>
                <a:spcPct val="0"/>
              </a:spcBef>
              <a:spcAft>
                <a:spcPct val="15000"/>
              </a:spcAft>
            </a:pPr>
            <a:r>
              <a:rPr lang="fa-IR" dirty="0">
                <a:solidFill>
                  <a:schemeClr val="dk1">
                    <a:hueOff val="0"/>
                    <a:satOff val="0"/>
                    <a:lumOff val="0"/>
                    <a:alphaOff val="0"/>
                  </a:schemeClr>
                </a:solidFill>
              </a:rPr>
              <a:t>بررسی طرح و تهیه گزارش توجیهی توسط مشاور و ارسال مدارک و مستندات به سازمان</a:t>
            </a:r>
            <a:endParaRPr lang="en-US" dirty="0">
              <a:solidFill>
                <a:schemeClr val="dk1">
                  <a:hueOff val="0"/>
                  <a:satOff val="0"/>
                  <a:lumOff val="0"/>
                  <a:alphaOff val="0"/>
                </a:schemeClr>
              </a:solidFill>
            </a:endParaRPr>
          </a:p>
        </p:txBody>
      </p:sp>
      <p:sp>
        <p:nvSpPr>
          <p:cNvPr id="38" name="Freeform 37"/>
          <p:cNvSpPr/>
          <p:nvPr/>
        </p:nvSpPr>
        <p:spPr>
          <a:xfrm flipH="1">
            <a:off x="933450" y="1514474"/>
            <a:ext cx="3098479" cy="1895475"/>
          </a:xfrm>
          <a:custGeom>
            <a:avLst/>
            <a:gdLst>
              <a:gd name="connsiteX0" fmla="*/ 0 w 1937027"/>
              <a:gd name="connsiteY0" fmla="*/ 253981 h 1693206"/>
              <a:gd name="connsiteX1" fmla="*/ 1090424 w 1937027"/>
              <a:gd name="connsiteY1" fmla="*/ 253981 h 1693206"/>
              <a:gd name="connsiteX2" fmla="*/ 1090424 w 1937027"/>
              <a:gd name="connsiteY2" fmla="*/ 0 h 1693206"/>
              <a:gd name="connsiteX3" fmla="*/ 1937027 w 1937027"/>
              <a:gd name="connsiteY3" fmla="*/ 846603 h 1693206"/>
              <a:gd name="connsiteX4" fmla="*/ 1090424 w 1937027"/>
              <a:gd name="connsiteY4" fmla="*/ 1693206 h 1693206"/>
              <a:gd name="connsiteX5" fmla="*/ 1090424 w 1937027"/>
              <a:gd name="connsiteY5" fmla="*/ 1439225 h 1693206"/>
              <a:gd name="connsiteX6" fmla="*/ 0 w 1937027"/>
              <a:gd name="connsiteY6" fmla="*/ 1439225 h 1693206"/>
              <a:gd name="connsiteX7" fmla="*/ 0 w 1937027"/>
              <a:gd name="connsiteY7" fmla="*/ 253981 h 169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7027" h="1693206">
                <a:moveTo>
                  <a:pt x="0" y="253981"/>
                </a:moveTo>
                <a:lnTo>
                  <a:pt x="1090424" y="253981"/>
                </a:lnTo>
                <a:lnTo>
                  <a:pt x="1090424" y="0"/>
                </a:lnTo>
                <a:lnTo>
                  <a:pt x="1937027" y="846603"/>
                </a:lnTo>
                <a:lnTo>
                  <a:pt x="1090424" y="1693206"/>
                </a:lnTo>
                <a:lnTo>
                  <a:pt x="1090424" y="1439225"/>
                </a:lnTo>
                <a:lnTo>
                  <a:pt x="0" y="1439225"/>
                </a:lnTo>
                <a:lnTo>
                  <a:pt x="0" y="253981"/>
                </a:lnTo>
                <a:close/>
              </a:path>
            </a:pathLst>
          </a:custGeom>
          <a:noFill/>
          <a:ln>
            <a:solidFill>
              <a:schemeClr val="tx1">
                <a:alpha val="90000"/>
              </a:schemeClr>
            </a:solidFill>
          </a:ln>
          <a:effectLst>
            <a:glow rad="139700">
              <a:schemeClr val="accent4">
                <a:satMod val="175000"/>
                <a:alpha val="40000"/>
              </a:schemeClr>
            </a:glow>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7597" tIns="267316" rIns="535139" bIns="267316" numCol="1" spcCol="1270" anchor="ctr" anchorCtr="0">
            <a:noAutofit/>
          </a:bodyPr>
          <a:lstStyle/>
          <a:p>
            <a:pPr marL="0" lvl="1" algn="r" defTabSz="933450" rtl="1">
              <a:lnSpc>
                <a:spcPct val="90000"/>
              </a:lnSpc>
              <a:spcBef>
                <a:spcPct val="0"/>
              </a:spcBef>
              <a:spcAft>
                <a:spcPct val="15000"/>
              </a:spcAft>
            </a:pPr>
            <a:endParaRPr lang="en-US" sz="2100" kern="1200" dirty="0"/>
          </a:p>
        </p:txBody>
      </p:sp>
      <p:sp>
        <p:nvSpPr>
          <p:cNvPr id="40" name="Rectangle 39"/>
          <p:cNvSpPr/>
          <p:nvPr/>
        </p:nvSpPr>
        <p:spPr>
          <a:xfrm>
            <a:off x="1397963" y="2053709"/>
            <a:ext cx="2354887" cy="646331"/>
          </a:xfrm>
          <a:prstGeom prst="rect">
            <a:avLst/>
          </a:prstGeom>
        </p:spPr>
        <p:txBody>
          <a:bodyPr wrap="square">
            <a:spAutoFit/>
          </a:bodyPr>
          <a:lstStyle/>
          <a:p>
            <a:pPr algn="ctr"/>
            <a:r>
              <a:rPr lang="fa-IR" dirty="0" smtClean="0"/>
              <a:t>بررسی درخواست توسط سازمان و صدور موافقت اصولی انتشار اوراق </a:t>
            </a:r>
            <a:endParaRPr lang="fa-IR" dirty="0"/>
          </a:p>
        </p:txBody>
      </p:sp>
      <p:sp>
        <p:nvSpPr>
          <p:cNvPr id="41" name="Rectangle 40"/>
          <p:cNvSpPr/>
          <p:nvPr/>
        </p:nvSpPr>
        <p:spPr>
          <a:xfrm>
            <a:off x="8858250" y="2025185"/>
            <a:ext cx="2447925" cy="840230"/>
          </a:xfrm>
          <a:prstGeom prst="rect">
            <a:avLst/>
          </a:prstGeom>
        </p:spPr>
        <p:txBody>
          <a:bodyPr wrap="square">
            <a:spAutoFit/>
          </a:bodyPr>
          <a:lstStyle/>
          <a:p>
            <a:pPr marL="0" lvl="1" algn="r" defTabSz="933450" rtl="1">
              <a:lnSpc>
                <a:spcPct val="90000"/>
              </a:lnSpc>
              <a:spcBef>
                <a:spcPct val="0"/>
              </a:spcBef>
              <a:spcAft>
                <a:spcPct val="15000"/>
              </a:spcAft>
            </a:pPr>
            <a:r>
              <a:rPr lang="fa-IR" dirty="0"/>
              <a:t>مراجعه متقاضی به یکی از مشاوران عرضه دارای مجوز از سازمان بورس </a:t>
            </a:r>
            <a:r>
              <a:rPr lang="ar-SA" dirty="0" smtClean="0"/>
              <a:t>(به </a:t>
            </a:r>
            <a:r>
              <a:rPr lang="ar-SA" dirty="0" err="1" smtClean="0"/>
              <a:t>آدرس</a:t>
            </a:r>
            <a:r>
              <a:rPr lang="fa-IR" dirty="0" smtClean="0"/>
              <a:t> </a:t>
            </a:r>
            <a:r>
              <a:rPr lang="en-US" u="sng" dirty="0" smtClean="0">
                <a:solidFill>
                  <a:schemeClr val="tx1"/>
                </a:solidFill>
              </a:rPr>
              <a:t>https://cfi.seo.ir</a:t>
            </a:r>
            <a:r>
              <a:rPr lang="ar-SA" u="sng" dirty="0" smtClean="0"/>
              <a:t>)</a:t>
            </a:r>
            <a:endParaRPr lang="en-US" sz="2100" dirty="0"/>
          </a:p>
        </p:txBody>
      </p:sp>
      <p:sp>
        <p:nvSpPr>
          <p:cNvPr id="42" name="Freeform 41"/>
          <p:cNvSpPr/>
          <p:nvPr/>
        </p:nvSpPr>
        <p:spPr>
          <a:xfrm flipH="1">
            <a:off x="7412261" y="2086073"/>
            <a:ext cx="731613" cy="663737"/>
          </a:xfrm>
          <a:custGeom>
            <a:avLst/>
            <a:gdLst>
              <a:gd name="connsiteX0" fmla="*/ 0 w 968513"/>
              <a:gd name="connsiteY0" fmla="*/ 484257 h 968513"/>
              <a:gd name="connsiteX1" fmla="*/ 484257 w 968513"/>
              <a:gd name="connsiteY1" fmla="*/ 0 h 968513"/>
              <a:gd name="connsiteX2" fmla="*/ 968514 w 968513"/>
              <a:gd name="connsiteY2" fmla="*/ 484257 h 968513"/>
              <a:gd name="connsiteX3" fmla="*/ 484257 w 968513"/>
              <a:gd name="connsiteY3" fmla="*/ 968514 h 968513"/>
              <a:gd name="connsiteX4" fmla="*/ 0 w 968513"/>
              <a:gd name="connsiteY4" fmla="*/ 484257 h 9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513" h="968513">
                <a:moveTo>
                  <a:pt x="0" y="484257"/>
                </a:moveTo>
                <a:cubicBezTo>
                  <a:pt x="0" y="216809"/>
                  <a:pt x="216809" y="0"/>
                  <a:pt x="484257" y="0"/>
                </a:cubicBezTo>
                <a:cubicBezTo>
                  <a:pt x="751705" y="0"/>
                  <a:pt x="968514" y="216809"/>
                  <a:pt x="968514" y="484257"/>
                </a:cubicBezTo>
                <a:cubicBezTo>
                  <a:pt x="968514" y="751705"/>
                  <a:pt x="751705" y="968514"/>
                  <a:pt x="484257" y="968514"/>
                </a:cubicBezTo>
                <a:cubicBezTo>
                  <a:pt x="216809" y="968514"/>
                  <a:pt x="0" y="751705"/>
                  <a:pt x="0" y="484257"/>
                </a:cubicBezTo>
                <a:close/>
              </a:path>
            </a:pathLst>
          </a:custGeom>
          <a:solidFill>
            <a:schemeClr val="bg2">
              <a:lumMod val="75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5805" tIns="155805" rIns="155805" bIns="155805" numCol="1" spcCol="1270" anchor="ctr" anchorCtr="0">
            <a:noAutofit/>
          </a:bodyPr>
          <a:lstStyle/>
          <a:p>
            <a:pPr algn="ctr" defTabSz="977900">
              <a:lnSpc>
                <a:spcPct val="90000"/>
              </a:lnSpc>
              <a:spcBef>
                <a:spcPct val="0"/>
              </a:spcBef>
              <a:spcAft>
                <a:spcPct val="35000"/>
              </a:spcAft>
            </a:pPr>
            <a:r>
              <a:rPr lang="fa-IR" sz="2800" b="1" dirty="0" smtClean="0">
                <a:solidFill>
                  <a:schemeClr val="tx1"/>
                </a:solidFill>
              </a:rPr>
              <a:t>2</a:t>
            </a:r>
            <a:endParaRPr lang="en-US" sz="2800" b="1" dirty="0">
              <a:solidFill>
                <a:schemeClr val="tx1"/>
              </a:solidFill>
            </a:endParaRPr>
          </a:p>
        </p:txBody>
      </p:sp>
      <p:sp>
        <p:nvSpPr>
          <p:cNvPr id="43" name="Freeform 42"/>
          <p:cNvSpPr/>
          <p:nvPr/>
        </p:nvSpPr>
        <p:spPr>
          <a:xfrm flipH="1">
            <a:off x="3707036" y="2114648"/>
            <a:ext cx="731613" cy="663737"/>
          </a:xfrm>
          <a:custGeom>
            <a:avLst/>
            <a:gdLst>
              <a:gd name="connsiteX0" fmla="*/ 0 w 968513"/>
              <a:gd name="connsiteY0" fmla="*/ 484257 h 968513"/>
              <a:gd name="connsiteX1" fmla="*/ 484257 w 968513"/>
              <a:gd name="connsiteY1" fmla="*/ 0 h 968513"/>
              <a:gd name="connsiteX2" fmla="*/ 968514 w 968513"/>
              <a:gd name="connsiteY2" fmla="*/ 484257 h 968513"/>
              <a:gd name="connsiteX3" fmla="*/ 484257 w 968513"/>
              <a:gd name="connsiteY3" fmla="*/ 968514 h 968513"/>
              <a:gd name="connsiteX4" fmla="*/ 0 w 968513"/>
              <a:gd name="connsiteY4" fmla="*/ 484257 h 9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513" h="968513">
                <a:moveTo>
                  <a:pt x="0" y="484257"/>
                </a:moveTo>
                <a:cubicBezTo>
                  <a:pt x="0" y="216809"/>
                  <a:pt x="216809" y="0"/>
                  <a:pt x="484257" y="0"/>
                </a:cubicBezTo>
                <a:cubicBezTo>
                  <a:pt x="751705" y="0"/>
                  <a:pt x="968514" y="216809"/>
                  <a:pt x="968514" y="484257"/>
                </a:cubicBezTo>
                <a:cubicBezTo>
                  <a:pt x="968514" y="751705"/>
                  <a:pt x="751705" y="968514"/>
                  <a:pt x="484257" y="968514"/>
                </a:cubicBezTo>
                <a:cubicBezTo>
                  <a:pt x="216809" y="968514"/>
                  <a:pt x="0" y="751705"/>
                  <a:pt x="0" y="484257"/>
                </a:cubicBezTo>
                <a:close/>
              </a:path>
            </a:pathLst>
          </a:custGeom>
          <a:solidFill>
            <a:schemeClr val="bg2">
              <a:lumMod val="75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5805" tIns="155805" rIns="155805" bIns="155805" numCol="1" spcCol="1270" anchor="ctr" anchorCtr="0">
            <a:noAutofit/>
          </a:bodyPr>
          <a:lstStyle/>
          <a:p>
            <a:pPr algn="ctr" defTabSz="977900">
              <a:lnSpc>
                <a:spcPct val="90000"/>
              </a:lnSpc>
              <a:spcBef>
                <a:spcPct val="0"/>
              </a:spcBef>
              <a:spcAft>
                <a:spcPct val="35000"/>
              </a:spcAft>
            </a:pPr>
            <a:r>
              <a:rPr lang="fa-IR" sz="2800" b="1" dirty="0">
                <a:solidFill>
                  <a:schemeClr val="tx1"/>
                </a:solidFill>
              </a:rPr>
              <a:t>3</a:t>
            </a:r>
            <a:endParaRPr lang="en-US" sz="2800" b="1" dirty="0">
              <a:solidFill>
                <a:schemeClr val="tx1"/>
              </a:solidFill>
            </a:endParaRPr>
          </a:p>
        </p:txBody>
      </p:sp>
      <p:grpSp>
        <p:nvGrpSpPr>
          <p:cNvPr id="44" name="Group 43"/>
          <p:cNvGrpSpPr/>
          <p:nvPr/>
        </p:nvGrpSpPr>
        <p:grpSpPr>
          <a:xfrm flipH="1">
            <a:off x="8410576" y="1533525"/>
            <a:ext cx="3657598" cy="1866901"/>
            <a:chOff x="2498222" y="1371601"/>
            <a:chExt cx="2961959" cy="1847850"/>
          </a:xfrm>
        </p:grpSpPr>
        <p:sp>
          <p:nvSpPr>
            <p:cNvPr id="45" name="Freeform 44"/>
            <p:cNvSpPr/>
            <p:nvPr/>
          </p:nvSpPr>
          <p:spPr>
            <a:xfrm>
              <a:off x="2829511" y="1371601"/>
              <a:ext cx="2630670" cy="1847850"/>
            </a:xfrm>
            <a:custGeom>
              <a:avLst/>
              <a:gdLst>
                <a:gd name="connsiteX0" fmla="*/ 0 w 1937027"/>
                <a:gd name="connsiteY0" fmla="*/ 253981 h 1693206"/>
                <a:gd name="connsiteX1" fmla="*/ 1090424 w 1937027"/>
                <a:gd name="connsiteY1" fmla="*/ 253981 h 1693206"/>
                <a:gd name="connsiteX2" fmla="*/ 1090424 w 1937027"/>
                <a:gd name="connsiteY2" fmla="*/ 0 h 1693206"/>
                <a:gd name="connsiteX3" fmla="*/ 1937027 w 1937027"/>
                <a:gd name="connsiteY3" fmla="*/ 846603 h 1693206"/>
                <a:gd name="connsiteX4" fmla="*/ 1090424 w 1937027"/>
                <a:gd name="connsiteY4" fmla="*/ 1693206 h 1693206"/>
                <a:gd name="connsiteX5" fmla="*/ 1090424 w 1937027"/>
                <a:gd name="connsiteY5" fmla="*/ 1439225 h 1693206"/>
                <a:gd name="connsiteX6" fmla="*/ 0 w 1937027"/>
                <a:gd name="connsiteY6" fmla="*/ 1439225 h 1693206"/>
                <a:gd name="connsiteX7" fmla="*/ 0 w 1937027"/>
                <a:gd name="connsiteY7" fmla="*/ 253981 h 169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7027" h="1693206">
                  <a:moveTo>
                    <a:pt x="0" y="253981"/>
                  </a:moveTo>
                  <a:lnTo>
                    <a:pt x="1090424" y="253981"/>
                  </a:lnTo>
                  <a:lnTo>
                    <a:pt x="1090424" y="0"/>
                  </a:lnTo>
                  <a:lnTo>
                    <a:pt x="1937027" y="846603"/>
                  </a:lnTo>
                  <a:lnTo>
                    <a:pt x="1090424" y="1693206"/>
                  </a:lnTo>
                  <a:lnTo>
                    <a:pt x="1090424" y="1439225"/>
                  </a:lnTo>
                  <a:lnTo>
                    <a:pt x="0" y="1439225"/>
                  </a:lnTo>
                  <a:lnTo>
                    <a:pt x="0" y="253981"/>
                  </a:lnTo>
                  <a:close/>
                </a:path>
              </a:pathLst>
            </a:custGeom>
            <a:noFill/>
            <a:ln>
              <a:solidFill>
                <a:schemeClr val="tx1">
                  <a:alpha val="90000"/>
                </a:schemeClr>
              </a:solidFill>
            </a:ln>
            <a:effectLst>
              <a:glow rad="139700">
                <a:schemeClr val="accent4">
                  <a:satMod val="175000"/>
                  <a:alpha val="40000"/>
                </a:schemeClr>
              </a:glow>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7597" tIns="267316" rIns="535139" bIns="267316" numCol="1" spcCol="1270" anchor="ctr" anchorCtr="0">
              <a:noAutofit/>
            </a:bodyPr>
            <a:lstStyle/>
            <a:p>
              <a:pPr marL="0" lvl="1" algn="r" defTabSz="933450" rtl="1">
                <a:lnSpc>
                  <a:spcPct val="90000"/>
                </a:lnSpc>
                <a:spcBef>
                  <a:spcPct val="0"/>
                </a:spcBef>
                <a:spcAft>
                  <a:spcPct val="15000"/>
                </a:spcAft>
              </a:pPr>
              <a:endParaRPr lang="en-US" sz="2100" kern="1200" dirty="0"/>
            </a:p>
          </p:txBody>
        </p:sp>
        <p:sp>
          <p:nvSpPr>
            <p:cNvPr id="46" name="Freeform 45"/>
            <p:cNvSpPr/>
            <p:nvPr/>
          </p:nvSpPr>
          <p:spPr>
            <a:xfrm>
              <a:off x="2498222" y="1957152"/>
              <a:ext cx="592467" cy="637450"/>
            </a:xfrm>
            <a:custGeom>
              <a:avLst/>
              <a:gdLst>
                <a:gd name="connsiteX0" fmla="*/ 0 w 968513"/>
                <a:gd name="connsiteY0" fmla="*/ 484257 h 968513"/>
                <a:gd name="connsiteX1" fmla="*/ 484257 w 968513"/>
                <a:gd name="connsiteY1" fmla="*/ 0 h 968513"/>
                <a:gd name="connsiteX2" fmla="*/ 968514 w 968513"/>
                <a:gd name="connsiteY2" fmla="*/ 484257 h 968513"/>
                <a:gd name="connsiteX3" fmla="*/ 484257 w 968513"/>
                <a:gd name="connsiteY3" fmla="*/ 968514 h 968513"/>
                <a:gd name="connsiteX4" fmla="*/ 0 w 968513"/>
                <a:gd name="connsiteY4" fmla="*/ 484257 h 9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513" h="968513">
                  <a:moveTo>
                    <a:pt x="0" y="484257"/>
                  </a:moveTo>
                  <a:cubicBezTo>
                    <a:pt x="0" y="216809"/>
                    <a:pt x="216809" y="0"/>
                    <a:pt x="484257" y="0"/>
                  </a:cubicBezTo>
                  <a:cubicBezTo>
                    <a:pt x="751705" y="0"/>
                    <a:pt x="968514" y="216809"/>
                    <a:pt x="968514" y="484257"/>
                  </a:cubicBezTo>
                  <a:cubicBezTo>
                    <a:pt x="968514" y="751705"/>
                    <a:pt x="751705" y="968514"/>
                    <a:pt x="484257" y="968514"/>
                  </a:cubicBezTo>
                  <a:cubicBezTo>
                    <a:pt x="216809" y="968514"/>
                    <a:pt x="0" y="751705"/>
                    <a:pt x="0" y="484257"/>
                  </a:cubicBezTo>
                  <a:close/>
                </a:path>
              </a:pathLst>
            </a:custGeom>
            <a:solidFill>
              <a:schemeClr val="bg2">
                <a:lumMod val="75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5805" tIns="155805" rIns="155805" bIns="155805" numCol="1" spcCol="1270" anchor="ctr" anchorCtr="0">
              <a:noAutofit/>
            </a:bodyPr>
            <a:lstStyle/>
            <a:p>
              <a:pPr algn="ctr" defTabSz="977900">
                <a:lnSpc>
                  <a:spcPct val="90000"/>
                </a:lnSpc>
                <a:spcBef>
                  <a:spcPct val="0"/>
                </a:spcBef>
                <a:spcAft>
                  <a:spcPct val="35000"/>
                </a:spcAft>
              </a:pPr>
              <a:r>
                <a:rPr lang="fa-IR" sz="2800" b="1" dirty="0">
                  <a:solidFill>
                    <a:schemeClr val="tx1"/>
                  </a:solidFill>
                </a:rPr>
                <a:t>1</a:t>
              </a:r>
              <a:endParaRPr lang="en-US" sz="2800" b="1" dirty="0">
                <a:solidFill>
                  <a:schemeClr val="tx1"/>
                </a:solidFill>
              </a:endParaRPr>
            </a:p>
          </p:txBody>
        </p:sp>
      </p:grpSp>
      <p:grpSp>
        <p:nvGrpSpPr>
          <p:cNvPr id="47" name="Group 46"/>
          <p:cNvGrpSpPr/>
          <p:nvPr/>
        </p:nvGrpSpPr>
        <p:grpSpPr>
          <a:xfrm flipH="1">
            <a:off x="4686299" y="3905250"/>
            <a:ext cx="3543298" cy="1924051"/>
            <a:chOff x="2433480" y="1371601"/>
            <a:chExt cx="3010515" cy="1847850"/>
          </a:xfrm>
        </p:grpSpPr>
        <p:sp>
          <p:nvSpPr>
            <p:cNvPr id="48" name="Freeform 47"/>
            <p:cNvSpPr/>
            <p:nvPr/>
          </p:nvSpPr>
          <p:spPr>
            <a:xfrm>
              <a:off x="2830024" y="1371601"/>
              <a:ext cx="2613971" cy="1847850"/>
            </a:xfrm>
            <a:custGeom>
              <a:avLst/>
              <a:gdLst>
                <a:gd name="connsiteX0" fmla="*/ 0 w 1937027"/>
                <a:gd name="connsiteY0" fmla="*/ 253981 h 1693206"/>
                <a:gd name="connsiteX1" fmla="*/ 1090424 w 1937027"/>
                <a:gd name="connsiteY1" fmla="*/ 253981 h 1693206"/>
                <a:gd name="connsiteX2" fmla="*/ 1090424 w 1937027"/>
                <a:gd name="connsiteY2" fmla="*/ 0 h 1693206"/>
                <a:gd name="connsiteX3" fmla="*/ 1937027 w 1937027"/>
                <a:gd name="connsiteY3" fmla="*/ 846603 h 1693206"/>
                <a:gd name="connsiteX4" fmla="*/ 1090424 w 1937027"/>
                <a:gd name="connsiteY4" fmla="*/ 1693206 h 1693206"/>
                <a:gd name="connsiteX5" fmla="*/ 1090424 w 1937027"/>
                <a:gd name="connsiteY5" fmla="*/ 1439225 h 1693206"/>
                <a:gd name="connsiteX6" fmla="*/ 0 w 1937027"/>
                <a:gd name="connsiteY6" fmla="*/ 1439225 h 1693206"/>
                <a:gd name="connsiteX7" fmla="*/ 0 w 1937027"/>
                <a:gd name="connsiteY7" fmla="*/ 253981 h 169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7027" h="1693206">
                  <a:moveTo>
                    <a:pt x="0" y="253981"/>
                  </a:moveTo>
                  <a:lnTo>
                    <a:pt x="1090424" y="253981"/>
                  </a:lnTo>
                  <a:lnTo>
                    <a:pt x="1090424" y="0"/>
                  </a:lnTo>
                  <a:lnTo>
                    <a:pt x="1937027" y="846603"/>
                  </a:lnTo>
                  <a:lnTo>
                    <a:pt x="1090424" y="1693206"/>
                  </a:lnTo>
                  <a:lnTo>
                    <a:pt x="1090424" y="1439225"/>
                  </a:lnTo>
                  <a:lnTo>
                    <a:pt x="0" y="1439225"/>
                  </a:lnTo>
                  <a:lnTo>
                    <a:pt x="0" y="253981"/>
                  </a:lnTo>
                  <a:close/>
                </a:path>
              </a:pathLst>
            </a:custGeom>
            <a:noFill/>
            <a:ln>
              <a:solidFill>
                <a:schemeClr val="tx1">
                  <a:alpha val="90000"/>
                </a:schemeClr>
              </a:solidFill>
            </a:ln>
            <a:effectLst>
              <a:glow rad="139700">
                <a:schemeClr val="accent4">
                  <a:satMod val="175000"/>
                  <a:alpha val="40000"/>
                </a:schemeClr>
              </a:glow>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7597" tIns="267316" rIns="535139" bIns="267316" numCol="1" spcCol="1270" anchor="ctr" anchorCtr="0">
              <a:noAutofit/>
            </a:bodyPr>
            <a:lstStyle/>
            <a:p>
              <a:pPr marL="0" lvl="1" algn="r" defTabSz="933450" rtl="1">
                <a:lnSpc>
                  <a:spcPct val="90000"/>
                </a:lnSpc>
                <a:spcBef>
                  <a:spcPct val="0"/>
                </a:spcBef>
                <a:spcAft>
                  <a:spcPct val="15000"/>
                </a:spcAft>
              </a:pPr>
              <a:endParaRPr lang="en-US" sz="2100" kern="1200" dirty="0"/>
            </a:p>
          </p:txBody>
        </p:sp>
        <p:sp>
          <p:nvSpPr>
            <p:cNvPr id="49" name="Freeform 48"/>
            <p:cNvSpPr/>
            <p:nvPr/>
          </p:nvSpPr>
          <p:spPr>
            <a:xfrm>
              <a:off x="2433480" y="1966300"/>
              <a:ext cx="592467" cy="637450"/>
            </a:xfrm>
            <a:custGeom>
              <a:avLst/>
              <a:gdLst>
                <a:gd name="connsiteX0" fmla="*/ 0 w 968513"/>
                <a:gd name="connsiteY0" fmla="*/ 484257 h 968513"/>
                <a:gd name="connsiteX1" fmla="*/ 484257 w 968513"/>
                <a:gd name="connsiteY1" fmla="*/ 0 h 968513"/>
                <a:gd name="connsiteX2" fmla="*/ 968514 w 968513"/>
                <a:gd name="connsiteY2" fmla="*/ 484257 h 968513"/>
                <a:gd name="connsiteX3" fmla="*/ 484257 w 968513"/>
                <a:gd name="connsiteY3" fmla="*/ 968514 h 968513"/>
                <a:gd name="connsiteX4" fmla="*/ 0 w 968513"/>
                <a:gd name="connsiteY4" fmla="*/ 484257 h 9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513" h="968513">
                  <a:moveTo>
                    <a:pt x="0" y="484257"/>
                  </a:moveTo>
                  <a:cubicBezTo>
                    <a:pt x="0" y="216809"/>
                    <a:pt x="216809" y="0"/>
                    <a:pt x="484257" y="0"/>
                  </a:cubicBezTo>
                  <a:cubicBezTo>
                    <a:pt x="751705" y="0"/>
                    <a:pt x="968514" y="216809"/>
                    <a:pt x="968514" y="484257"/>
                  </a:cubicBezTo>
                  <a:cubicBezTo>
                    <a:pt x="968514" y="751705"/>
                    <a:pt x="751705" y="968514"/>
                    <a:pt x="484257" y="968514"/>
                  </a:cubicBezTo>
                  <a:cubicBezTo>
                    <a:pt x="216809" y="968514"/>
                    <a:pt x="0" y="751705"/>
                    <a:pt x="0" y="484257"/>
                  </a:cubicBezTo>
                  <a:close/>
                </a:path>
              </a:pathLst>
            </a:custGeom>
            <a:solidFill>
              <a:schemeClr val="bg2">
                <a:lumMod val="75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5805" tIns="155805" rIns="155805" bIns="155805" numCol="1" spcCol="1270" anchor="ctr" anchorCtr="0">
              <a:noAutofit/>
            </a:bodyPr>
            <a:lstStyle/>
            <a:p>
              <a:pPr algn="ctr" defTabSz="977900">
                <a:lnSpc>
                  <a:spcPct val="90000"/>
                </a:lnSpc>
                <a:spcBef>
                  <a:spcPct val="0"/>
                </a:spcBef>
                <a:spcAft>
                  <a:spcPct val="35000"/>
                </a:spcAft>
              </a:pPr>
              <a:r>
                <a:rPr lang="fa-IR" sz="2800" b="1" dirty="0" smtClean="0">
                  <a:solidFill>
                    <a:schemeClr val="tx1"/>
                  </a:solidFill>
                </a:rPr>
                <a:t>5</a:t>
              </a:r>
              <a:endParaRPr lang="en-US" sz="2800" b="1" dirty="0">
                <a:solidFill>
                  <a:schemeClr val="tx1"/>
                </a:solidFill>
              </a:endParaRPr>
            </a:p>
          </p:txBody>
        </p:sp>
      </p:grpSp>
      <p:grpSp>
        <p:nvGrpSpPr>
          <p:cNvPr id="50" name="Group 49"/>
          <p:cNvGrpSpPr/>
          <p:nvPr/>
        </p:nvGrpSpPr>
        <p:grpSpPr>
          <a:xfrm flipH="1">
            <a:off x="8410574" y="3886200"/>
            <a:ext cx="3686174" cy="1924051"/>
            <a:chOff x="2475082" y="1371601"/>
            <a:chExt cx="2985100" cy="1847850"/>
          </a:xfrm>
        </p:grpSpPr>
        <p:sp>
          <p:nvSpPr>
            <p:cNvPr id="51" name="Freeform 50"/>
            <p:cNvSpPr/>
            <p:nvPr/>
          </p:nvSpPr>
          <p:spPr>
            <a:xfrm>
              <a:off x="2829511" y="1371601"/>
              <a:ext cx="2630671" cy="1847850"/>
            </a:xfrm>
            <a:custGeom>
              <a:avLst/>
              <a:gdLst>
                <a:gd name="connsiteX0" fmla="*/ 0 w 1937027"/>
                <a:gd name="connsiteY0" fmla="*/ 253981 h 1693206"/>
                <a:gd name="connsiteX1" fmla="*/ 1090424 w 1937027"/>
                <a:gd name="connsiteY1" fmla="*/ 253981 h 1693206"/>
                <a:gd name="connsiteX2" fmla="*/ 1090424 w 1937027"/>
                <a:gd name="connsiteY2" fmla="*/ 0 h 1693206"/>
                <a:gd name="connsiteX3" fmla="*/ 1937027 w 1937027"/>
                <a:gd name="connsiteY3" fmla="*/ 846603 h 1693206"/>
                <a:gd name="connsiteX4" fmla="*/ 1090424 w 1937027"/>
                <a:gd name="connsiteY4" fmla="*/ 1693206 h 1693206"/>
                <a:gd name="connsiteX5" fmla="*/ 1090424 w 1937027"/>
                <a:gd name="connsiteY5" fmla="*/ 1439225 h 1693206"/>
                <a:gd name="connsiteX6" fmla="*/ 0 w 1937027"/>
                <a:gd name="connsiteY6" fmla="*/ 1439225 h 1693206"/>
                <a:gd name="connsiteX7" fmla="*/ 0 w 1937027"/>
                <a:gd name="connsiteY7" fmla="*/ 253981 h 169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7027" h="1693206">
                  <a:moveTo>
                    <a:pt x="0" y="253981"/>
                  </a:moveTo>
                  <a:lnTo>
                    <a:pt x="1090424" y="253981"/>
                  </a:lnTo>
                  <a:lnTo>
                    <a:pt x="1090424" y="0"/>
                  </a:lnTo>
                  <a:lnTo>
                    <a:pt x="1937027" y="846603"/>
                  </a:lnTo>
                  <a:lnTo>
                    <a:pt x="1090424" y="1693206"/>
                  </a:lnTo>
                  <a:lnTo>
                    <a:pt x="1090424" y="1439225"/>
                  </a:lnTo>
                  <a:lnTo>
                    <a:pt x="0" y="1439225"/>
                  </a:lnTo>
                  <a:lnTo>
                    <a:pt x="0" y="253981"/>
                  </a:lnTo>
                  <a:close/>
                </a:path>
              </a:pathLst>
            </a:custGeom>
            <a:noFill/>
            <a:ln>
              <a:solidFill>
                <a:schemeClr val="tx1">
                  <a:alpha val="90000"/>
                </a:schemeClr>
              </a:solidFill>
            </a:ln>
            <a:effectLst>
              <a:glow rad="139700">
                <a:schemeClr val="accent4">
                  <a:satMod val="175000"/>
                  <a:alpha val="40000"/>
                </a:schemeClr>
              </a:glow>
              <a:outerShdw blurRad="38100" dist="25400" dir="2700000" algn="br" rotWithShape="0">
                <a:srgbClr val="000000">
                  <a:alpha val="60000"/>
                </a:srgbClr>
              </a:outerShdw>
            </a:effectLst>
            <a:scene3d>
              <a:camera prst="orthographicFront"/>
              <a:lightRig rig="flat" dir="t"/>
            </a:scene3d>
            <a:sp3d z="-190500" extrusionH="12700" prstMaterial="plastic">
              <a:bevelT w="50800" h="50800"/>
            </a:sp3d>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37597" tIns="267316" rIns="535139" bIns="267316" numCol="1" spcCol="1270" anchor="ctr" anchorCtr="0">
              <a:noAutofit/>
            </a:bodyPr>
            <a:lstStyle/>
            <a:p>
              <a:pPr marL="0" lvl="1" algn="r" defTabSz="933450" rtl="1">
                <a:lnSpc>
                  <a:spcPct val="90000"/>
                </a:lnSpc>
                <a:spcBef>
                  <a:spcPct val="0"/>
                </a:spcBef>
                <a:spcAft>
                  <a:spcPct val="15000"/>
                </a:spcAft>
              </a:pPr>
              <a:endParaRPr lang="en-US" sz="2100" kern="1200" dirty="0"/>
            </a:p>
          </p:txBody>
        </p:sp>
        <p:sp>
          <p:nvSpPr>
            <p:cNvPr id="52" name="Freeform 51"/>
            <p:cNvSpPr/>
            <p:nvPr/>
          </p:nvSpPr>
          <p:spPr>
            <a:xfrm>
              <a:off x="2475082" y="2012039"/>
              <a:ext cx="592467" cy="637450"/>
            </a:xfrm>
            <a:custGeom>
              <a:avLst/>
              <a:gdLst>
                <a:gd name="connsiteX0" fmla="*/ 0 w 968513"/>
                <a:gd name="connsiteY0" fmla="*/ 484257 h 968513"/>
                <a:gd name="connsiteX1" fmla="*/ 484257 w 968513"/>
                <a:gd name="connsiteY1" fmla="*/ 0 h 968513"/>
                <a:gd name="connsiteX2" fmla="*/ 968514 w 968513"/>
                <a:gd name="connsiteY2" fmla="*/ 484257 h 968513"/>
                <a:gd name="connsiteX3" fmla="*/ 484257 w 968513"/>
                <a:gd name="connsiteY3" fmla="*/ 968514 h 968513"/>
                <a:gd name="connsiteX4" fmla="*/ 0 w 968513"/>
                <a:gd name="connsiteY4" fmla="*/ 484257 h 9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513" h="968513">
                  <a:moveTo>
                    <a:pt x="0" y="484257"/>
                  </a:moveTo>
                  <a:cubicBezTo>
                    <a:pt x="0" y="216809"/>
                    <a:pt x="216809" y="0"/>
                    <a:pt x="484257" y="0"/>
                  </a:cubicBezTo>
                  <a:cubicBezTo>
                    <a:pt x="751705" y="0"/>
                    <a:pt x="968514" y="216809"/>
                    <a:pt x="968514" y="484257"/>
                  </a:cubicBezTo>
                  <a:cubicBezTo>
                    <a:pt x="968514" y="751705"/>
                    <a:pt x="751705" y="968514"/>
                    <a:pt x="484257" y="968514"/>
                  </a:cubicBezTo>
                  <a:cubicBezTo>
                    <a:pt x="216809" y="968514"/>
                    <a:pt x="0" y="751705"/>
                    <a:pt x="0" y="484257"/>
                  </a:cubicBezTo>
                  <a:close/>
                </a:path>
              </a:pathLst>
            </a:custGeom>
            <a:solidFill>
              <a:schemeClr val="bg2">
                <a:lumMod val="75000"/>
              </a:schemeClr>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155805" tIns="155805" rIns="155805" bIns="155805" numCol="1" spcCol="1270" anchor="ctr" anchorCtr="0">
              <a:noAutofit/>
            </a:bodyPr>
            <a:lstStyle/>
            <a:p>
              <a:pPr algn="ctr" defTabSz="977900">
                <a:lnSpc>
                  <a:spcPct val="90000"/>
                </a:lnSpc>
                <a:spcBef>
                  <a:spcPct val="0"/>
                </a:spcBef>
                <a:spcAft>
                  <a:spcPct val="35000"/>
                </a:spcAft>
              </a:pPr>
              <a:r>
                <a:rPr lang="fa-IR" sz="2800" b="1" dirty="0" smtClean="0">
                  <a:solidFill>
                    <a:schemeClr val="tx1"/>
                  </a:solidFill>
                </a:rPr>
                <a:t>4</a:t>
              </a:r>
              <a:endParaRPr lang="en-US" sz="2800" b="1" dirty="0">
                <a:solidFill>
                  <a:schemeClr val="tx1"/>
                </a:solidFill>
              </a:endParaRPr>
            </a:p>
          </p:txBody>
        </p:sp>
      </p:grpSp>
      <p:sp>
        <p:nvSpPr>
          <p:cNvPr id="53" name="Rectangle 52"/>
          <p:cNvSpPr/>
          <p:nvPr/>
        </p:nvSpPr>
        <p:spPr>
          <a:xfrm>
            <a:off x="1285876" y="4352925"/>
            <a:ext cx="2533649" cy="1172629"/>
          </a:xfrm>
          <a:prstGeom prst="rect">
            <a:avLst/>
          </a:prstGeom>
        </p:spPr>
        <p:txBody>
          <a:bodyPr wrap="square">
            <a:spAutoFit/>
          </a:bodyPr>
          <a:lstStyle/>
          <a:p>
            <a:pPr algn="ctr">
              <a:lnSpc>
                <a:spcPct val="150000"/>
              </a:lnSpc>
            </a:pPr>
            <a:r>
              <a:rPr lang="fa-IR" dirty="0"/>
              <a:t>صدور مجوز برداشت وجوه از حساب و </a:t>
            </a:r>
            <a:r>
              <a:rPr lang="fa-IR" dirty="0" smtClean="0"/>
              <a:t>انتقال </a:t>
            </a:r>
            <a:r>
              <a:rPr lang="fa-IR" dirty="0"/>
              <a:t>مالکیت </a:t>
            </a:r>
            <a:r>
              <a:rPr lang="fa-IR" dirty="0" smtClean="0"/>
              <a:t>دارایی (حسب مورد )</a:t>
            </a:r>
            <a:endParaRPr lang="fa-IR" dirty="0"/>
          </a:p>
          <a:p>
            <a:pPr marL="0" lvl="1" algn="ctr" defTabSz="933450" rtl="1">
              <a:lnSpc>
                <a:spcPct val="90000"/>
              </a:lnSpc>
              <a:spcBef>
                <a:spcPct val="0"/>
              </a:spcBef>
              <a:spcAft>
                <a:spcPct val="15000"/>
              </a:spcAft>
            </a:pPr>
            <a:endParaRPr lang="en-US" dirty="0">
              <a:solidFill>
                <a:schemeClr val="dk1">
                  <a:hueOff val="0"/>
                  <a:satOff val="0"/>
                  <a:lumOff val="0"/>
                  <a:alphaOff val="0"/>
                </a:schemeClr>
              </a:solidFill>
            </a:endParaRPr>
          </a:p>
        </p:txBody>
      </p:sp>
      <p:sp>
        <p:nvSpPr>
          <p:cNvPr id="54" name="Rectangle 53"/>
          <p:cNvSpPr/>
          <p:nvPr/>
        </p:nvSpPr>
        <p:spPr>
          <a:xfrm>
            <a:off x="5229224" y="4387385"/>
            <a:ext cx="2409825" cy="341632"/>
          </a:xfrm>
          <a:prstGeom prst="rect">
            <a:avLst/>
          </a:prstGeom>
        </p:spPr>
        <p:txBody>
          <a:bodyPr wrap="square">
            <a:spAutoFit/>
          </a:bodyPr>
          <a:lstStyle/>
          <a:p>
            <a:pPr marL="0" lvl="1" algn="ctr" defTabSz="933450" rtl="1">
              <a:lnSpc>
                <a:spcPct val="90000"/>
              </a:lnSpc>
              <a:spcBef>
                <a:spcPct val="0"/>
              </a:spcBef>
              <a:spcAft>
                <a:spcPct val="15000"/>
              </a:spcAft>
            </a:pPr>
            <a:endParaRPr lang="en-US" dirty="0">
              <a:solidFill>
                <a:schemeClr val="dk1">
                  <a:hueOff val="0"/>
                  <a:satOff val="0"/>
                  <a:lumOff val="0"/>
                  <a:alphaOff val="0"/>
                </a:schemeClr>
              </a:solidFill>
            </a:endParaRPr>
          </a:p>
        </p:txBody>
      </p:sp>
      <p:sp>
        <p:nvSpPr>
          <p:cNvPr id="55" name="Rectangle 54"/>
          <p:cNvSpPr/>
          <p:nvPr/>
        </p:nvSpPr>
        <p:spPr>
          <a:xfrm>
            <a:off x="1466849" y="4425485"/>
            <a:ext cx="2409825" cy="341632"/>
          </a:xfrm>
          <a:prstGeom prst="rect">
            <a:avLst/>
          </a:prstGeom>
        </p:spPr>
        <p:txBody>
          <a:bodyPr wrap="square">
            <a:spAutoFit/>
          </a:bodyPr>
          <a:lstStyle/>
          <a:p>
            <a:pPr marL="0" lvl="1" algn="ctr" defTabSz="933450" rtl="1">
              <a:lnSpc>
                <a:spcPct val="90000"/>
              </a:lnSpc>
              <a:spcBef>
                <a:spcPct val="0"/>
              </a:spcBef>
              <a:spcAft>
                <a:spcPct val="15000"/>
              </a:spcAft>
            </a:pPr>
            <a:endParaRPr lang="en-US" dirty="0">
              <a:solidFill>
                <a:schemeClr val="dk1">
                  <a:hueOff val="0"/>
                  <a:satOff val="0"/>
                  <a:lumOff val="0"/>
                  <a:alphaOff val="0"/>
                </a:schemeClr>
              </a:solidFill>
            </a:endParaRPr>
          </a:p>
        </p:txBody>
      </p:sp>
      <p:sp>
        <p:nvSpPr>
          <p:cNvPr id="56" name="Rectangle 55"/>
          <p:cNvSpPr/>
          <p:nvPr/>
        </p:nvSpPr>
        <p:spPr>
          <a:xfrm>
            <a:off x="5162549" y="4368335"/>
            <a:ext cx="2409825" cy="1096454"/>
          </a:xfrm>
          <a:prstGeom prst="rect">
            <a:avLst/>
          </a:prstGeom>
        </p:spPr>
        <p:txBody>
          <a:bodyPr wrap="square">
            <a:spAutoFit/>
          </a:bodyPr>
          <a:lstStyle/>
          <a:p>
            <a:pPr marL="0" lvl="1" algn="justLow" defTabSz="933450" rtl="1">
              <a:lnSpc>
                <a:spcPct val="90000"/>
              </a:lnSpc>
              <a:spcBef>
                <a:spcPct val="0"/>
              </a:spcBef>
              <a:spcAft>
                <a:spcPct val="15000"/>
              </a:spcAft>
            </a:pPr>
            <a:r>
              <a:rPr lang="fa-IR" dirty="0" smtClean="0">
                <a:solidFill>
                  <a:schemeClr val="dk1">
                    <a:hueOff val="0"/>
                    <a:satOff val="0"/>
                    <a:lumOff val="0"/>
                    <a:alphaOff val="0"/>
                  </a:schemeClr>
                </a:solidFill>
              </a:rPr>
              <a:t>صدور مجوز انتشار اوراق، شروع فرایند پذیره نویسی و تکمیل عرضه اوراق و درخواست برداشت وجوه ناشی از انتشار از سازمان بورس</a:t>
            </a:r>
            <a:endParaRPr lang="en-US" dirty="0">
              <a:solidFill>
                <a:schemeClr val="dk1">
                  <a:hueOff val="0"/>
                  <a:satOff val="0"/>
                  <a:lumOff val="0"/>
                  <a:alphaOff val="0"/>
                </a:schemeClr>
              </a:solidFill>
            </a:endParaRPr>
          </a:p>
        </p:txBody>
      </p:sp>
      <p:sp>
        <p:nvSpPr>
          <p:cNvPr id="57" name="Rectangle 56"/>
          <p:cNvSpPr/>
          <p:nvPr/>
        </p:nvSpPr>
        <p:spPr>
          <a:xfrm>
            <a:off x="8934450" y="4349285"/>
            <a:ext cx="2533649" cy="1089529"/>
          </a:xfrm>
          <a:prstGeom prst="rect">
            <a:avLst/>
          </a:prstGeom>
        </p:spPr>
        <p:txBody>
          <a:bodyPr wrap="square">
            <a:spAutoFit/>
          </a:bodyPr>
          <a:lstStyle/>
          <a:p>
            <a:pPr marL="0" lvl="1" algn="ctr" defTabSz="933450" rtl="1">
              <a:lnSpc>
                <a:spcPct val="90000"/>
              </a:lnSpc>
              <a:spcBef>
                <a:spcPct val="0"/>
              </a:spcBef>
              <a:spcAft>
                <a:spcPct val="15000"/>
              </a:spcAft>
            </a:pPr>
            <a:r>
              <a:rPr lang="fa-IR" dirty="0" smtClean="0">
                <a:solidFill>
                  <a:schemeClr val="dk1">
                    <a:hueOff val="0"/>
                    <a:satOff val="0"/>
                    <a:lumOff val="0"/>
                    <a:alphaOff val="0"/>
                  </a:schemeClr>
                </a:solidFill>
              </a:rPr>
              <a:t>ارسال مدارک لازم از جمله بیانیه ثبت حسابرسی شده و قراردادهای ارکان به سازمان و افتتاح حساب بانکی توسط متقاضی جهت واریز وجوه</a:t>
            </a:r>
            <a:endParaRPr lang="en-US" dirty="0">
              <a:solidFill>
                <a:schemeClr val="dk1">
                  <a:hueOff val="0"/>
                  <a:satOff val="0"/>
                  <a:lumOff val="0"/>
                  <a:alphaOff val="0"/>
                </a:schemeClr>
              </a:solidFill>
            </a:endParaRPr>
          </a:p>
        </p:txBody>
      </p:sp>
    </p:spTree>
    <p:extLst>
      <p:ext uri="{BB962C8B-B14F-4D97-AF65-F5344CB8AC3E}">
        <p14:creationId xmlns:p14="http://schemas.microsoft.com/office/powerpoint/2010/main" val="36125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18000">
              <a:schemeClr val="accent4">
                <a:lumMod val="5000"/>
                <a:lumOff val="95000"/>
              </a:schemeClr>
            </a:gs>
            <a:gs pos="56000">
              <a:schemeClr val="accent4">
                <a:lumMod val="45000"/>
                <a:lumOff val="55000"/>
              </a:schemeClr>
            </a:gs>
            <a:gs pos="73000">
              <a:schemeClr val="accent4">
                <a:lumMod val="45000"/>
                <a:lumOff val="55000"/>
              </a:schemeClr>
            </a:gs>
            <a:gs pos="90000">
              <a:schemeClr val="accent4">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714877" y="400049"/>
            <a:ext cx="2752724" cy="647701"/>
          </a:xfrm>
          <a:solidFill>
            <a:schemeClr val="bg2"/>
          </a:solidFill>
          <a:effectLst>
            <a:glow rad="139700">
              <a:schemeClr val="accent1">
                <a:satMod val="175000"/>
                <a:alpha val="40000"/>
              </a:schemeClr>
            </a:glow>
            <a:outerShdw blurRad="50800" dist="38100" dir="16200000" rotWithShape="0">
              <a:prstClr val="black">
                <a:alpha val="40000"/>
              </a:prstClr>
            </a:outerShdw>
          </a:effectLst>
        </p:spPr>
        <p:txBody>
          <a:bodyPr>
            <a:normAutofit fontScale="90000"/>
          </a:bodyPr>
          <a:lstStyle/>
          <a:p>
            <a:r>
              <a:rPr lang="fa-IR" dirty="0" smtClean="0">
                <a:solidFill>
                  <a:schemeClr val="tx1"/>
                </a:solidFill>
                <a:effectLst>
                  <a:outerShdw blurRad="38100" dist="38100" dir="2700000" algn="tl">
                    <a:srgbClr val="000000">
                      <a:alpha val="43137"/>
                    </a:srgbClr>
                  </a:outerShdw>
                </a:effectLst>
              </a:rPr>
              <a:t>ارکان انتشار اوراق</a:t>
            </a:r>
            <a:endParaRPr lang="en-US" dirty="0">
              <a:solidFill>
                <a:schemeClr val="tx1"/>
              </a:solidFill>
              <a:effectLst>
                <a:outerShdw blurRad="38100" dist="38100" dir="2700000" algn="tl">
                  <a:srgbClr val="000000">
                    <a:alpha val="43137"/>
                  </a:srgbClr>
                </a:outerShdw>
              </a:effectLst>
            </a:endParaRPr>
          </a:p>
        </p:txBody>
      </p:sp>
      <p:sp>
        <p:nvSpPr>
          <p:cNvPr id="23" name="Octagon 22"/>
          <p:cNvSpPr/>
          <p:nvPr/>
        </p:nvSpPr>
        <p:spPr>
          <a:xfrm>
            <a:off x="4953000" y="2533650"/>
            <a:ext cx="2162175" cy="2266950"/>
          </a:xfrm>
          <a:prstGeom prst="octagon">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defTabSz="1778000">
              <a:lnSpc>
                <a:spcPct val="90000"/>
              </a:lnSpc>
              <a:spcBef>
                <a:spcPct val="0"/>
              </a:spcBef>
              <a:spcAft>
                <a:spcPct val="35000"/>
              </a:spcAft>
            </a:pPr>
            <a:r>
              <a:rPr lang="fa-IR" sz="4000" b="1" i="1" dirty="0">
                <a:solidFill>
                  <a:schemeClr val="tx1"/>
                </a:solidFill>
              </a:rPr>
              <a:t>بانی</a:t>
            </a:r>
            <a:endParaRPr lang="en-US" sz="4000" b="1" i="1" dirty="0">
              <a:solidFill>
                <a:schemeClr val="tx1"/>
              </a:solidFill>
            </a:endParaRPr>
          </a:p>
        </p:txBody>
      </p:sp>
      <p:sp>
        <p:nvSpPr>
          <p:cNvPr id="31" name="Diamond 30"/>
          <p:cNvSpPr/>
          <p:nvPr/>
        </p:nvSpPr>
        <p:spPr>
          <a:xfrm rot="186892">
            <a:off x="4077234" y="4255735"/>
            <a:ext cx="1322717" cy="1239427"/>
          </a:xfrm>
          <a:prstGeom prst="diamond">
            <a:avLst/>
          </a:prstGeom>
          <a:solidFill>
            <a:schemeClr val="accent3">
              <a:lumMod val="60000"/>
              <a:lumOff val="40000"/>
            </a:schemeClr>
          </a:solidFill>
        </p:spPr>
        <p:style>
          <a:lnRef idx="2">
            <a:schemeClr val="lt1">
              <a:hueOff val="0"/>
              <a:satOff val="0"/>
              <a:lumOff val="0"/>
              <a:alphaOff val="0"/>
            </a:schemeClr>
          </a:lnRef>
          <a:fillRef idx="1">
            <a:schemeClr val="accent3">
              <a:hueOff val="8154091"/>
              <a:satOff val="-665"/>
              <a:lumOff val="-1726"/>
              <a:alphaOff val="0"/>
            </a:schemeClr>
          </a:fillRef>
          <a:effectRef idx="0">
            <a:schemeClr val="accent3">
              <a:hueOff val="8154091"/>
              <a:satOff val="-665"/>
              <a:lumOff val="-1726"/>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2000" b="1" dirty="0">
              <a:solidFill>
                <a:schemeClr val="tx1"/>
              </a:solidFill>
            </a:endParaRPr>
          </a:p>
        </p:txBody>
      </p:sp>
      <p:sp>
        <p:nvSpPr>
          <p:cNvPr id="33" name="Diamond 32"/>
          <p:cNvSpPr/>
          <p:nvPr/>
        </p:nvSpPr>
        <p:spPr>
          <a:xfrm>
            <a:off x="4029075" y="1695450"/>
            <a:ext cx="1447800" cy="1362075"/>
          </a:xfrm>
          <a:prstGeom prst="diamond">
            <a:avLst/>
          </a:prstGeom>
          <a:solidFill>
            <a:schemeClr val="accent4">
              <a:lumMod val="60000"/>
              <a:lumOff val="40000"/>
            </a:schemeClr>
          </a:solidFill>
        </p:spPr>
        <p:style>
          <a:lnRef idx="2">
            <a:schemeClr val="lt1">
              <a:hueOff val="0"/>
              <a:satOff val="0"/>
              <a:lumOff val="0"/>
              <a:alphaOff val="0"/>
            </a:schemeClr>
          </a:lnRef>
          <a:fillRef idx="1">
            <a:schemeClr val="accent3">
              <a:hueOff val="10192614"/>
              <a:satOff val="-831"/>
              <a:lumOff val="-2157"/>
              <a:alphaOff val="0"/>
            </a:schemeClr>
          </a:fillRef>
          <a:effectRef idx="0">
            <a:schemeClr val="accent3">
              <a:hueOff val="10192614"/>
              <a:satOff val="-831"/>
              <a:lumOff val="-2157"/>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800" dirty="0">
              <a:solidFill>
                <a:schemeClr val="tx1"/>
              </a:solidFill>
            </a:endParaRPr>
          </a:p>
        </p:txBody>
      </p:sp>
      <p:sp>
        <p:nvSpPr>
          <p:cNvPr id="34" name="Diamond 33"/>
          <p:cNvSpPr/>
          <p:nvPr/>
        </p:nvSpPr>
        <p:spPr>
          <a:xfrm rot="18923386">
            <a:off x="5337158" y="4780228"/>
            <a:ext cx="1338712" cy="1321809"/>
          </a:xfrm>
          <a:prstGeom prst="diamond">
            <a:avLst/>
          </a:prstGeom>
          <a:solidFill>
            <a:schemeClr val="accent2">
              <a:lumMod val="75000"/>
            </a:schemeClr>
          </a:solidFill>
        </p:spPr>
        <p:style>
          <a:lnRef idx="2">
            <a:schemeClr val="lt1">
              <a:hueOff val="0"/>
              <a:satOff val="0"/>
              <a:lumOff val="0"/>
              <a:alphaOff val="0"/>
            </a:schemeClr>
          </a:lnRef>
          <a:fillRef idx="1">
            <a:schemeClr val="accent3">
              <a:hueOff val="8154091"/>
              <a:satOff val="-665"/>
              <a:lumOff val="-1726"/>
              <a:alphaOff val="0"/>
            </a:schemeClr>
          </a:fillRef>
          <a:effectRef idx="0">
            <a:schemeClr val="accent3">
              <a:hueOff val="8154091"/>
              <a:satOff val="-665"/>
              <a:lumOff val="-1726"/>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2000" b="1">
              <a:solidFill>
                <a:schemeClr val="tx1"/>
              </a:solidFill>
            </a:endParaRPr>
          </a:p>
        </p:txBody>
      </p:sp>
      <p:sp>
        <p:nvSpPr>
          <p:cNvPr id="35" name="Diamond 34"/>
          <p:cNvSpPr/>
          <p:nvPr/>
        </p:nvSpPr>
        <p:spPr>
          <a:xfrm>
            <a:off x="6591300" y="4295775"/>
            <a:ext cx="1333500" cy="1295400"/>
          </a:xfrm>
          <a:prstGeom prst="diamond">
            <a:avLst/>
          </a:prstGeom>
        </p:spPr>
        <p:style>
          <a:lnRef idx="2">
            <a:schemeClr val="lt1">
              <a:hueOff val="0"/>
              <a:satOff val="0"/>
              <a:lumOff val="0"/>
              <a:alphaOff val="0"/>
            </a:schemeClr>
          </a:lnRef>
          <a:fillRef idx="1">
            <a:schemeClr val="accent3">
              <a:hueOff val="6115568"/>
              <a:satOff val="-499"/>
              <a:lumOff val="-1294"/>
              <a:alphaOff val="0"/>
            </a:schemeClr>
          </a:fillRef>
          <a:effectRef idx="0">
            <a:schemeClr val="accent3">
              <a:hueOff val="6115568"/>
              <a:satOff val="-499"/>
              <a:lumOff val="-1294"/>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a:solidFill>
                <a:schemeClr val="tx1"/>
              </a:solidFill>
            </a:endParaRPr>
          </a:p>
        </p:txBody>
      </p:sp>
      <p:sp>
        <p:nvSpPr>
          <p:cNvPr id="36" name="Diamond 35"/>
          <p:cNvSpPr/>
          <p:nvPr/>
        </p:nvSpPr>
        <p:spPr>
          <a:xfrm rot="18887695">
            <a:off x="3556799" y="2962600"/>
            <a:ext cx="1404910" cy="1387772"/>
          </a:xfrm>
          <a:prstGeom prst="diamond">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dirty="0">
              <a:solidFill>
                <a:schemeClr val="tx1"/>
              </a:solidFill>
            </a:endParaRPr>
          </a:p>
        </p:txBody>
      </p:sp>
      <p:sp>
        <p:nvSpPr>
          <p:cNvPr id="37" name="Diamond 36"/>
          <p:cNvSpPr/>
          <p:nvPr/>
        </p:nvSpPr>
        <p:spPr>
          <a:xfrm rot="18883262">
            <a:off x="5357267" y="1221444"/>
            <a:ext cx="1290583" cy="1309761"/>
          </a:xfrm>
          <a:prstGeom prst="diamond">
            <a:avLst/>
          </a:prstGeom>
        </p:spPr>
        <p:style>
          <a:lnRef idx="2">
            <a:schemeClr val="lt1">
              <a:hueOff val="0"/>
              <a:satOff val="0"/>
              <a:lumOff val="0"/>
              <a:alphaOff val="0"/>
            </a:schemeClr>
          </a:lnRef>
          <a:fillRef idx="1">
            <a:schemeClr val="accent3">
              <a:hueOff val="10192614"/>
              <a:satOff val="-831"/>
              <a:lumOff val="-2157"/>
              <a:alphaOff val="0"/>
            </a:schemeClr>
          </a:fillRef>
          <a:effectRef idx="0">
            <a:schemeClr val="accent3">
              <a:hueOff val="10192614"/>
              <a:satOff val="-831"/>
              <a:lumOff val="-2157"/>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dirty="0">
              <a:solidFill>
                <a:schemeClr val="tx1"/>
              </a:solidFill>
            </a:endParaRPr>
          </a:p>
        </p:txBody>
      </p:sp>
      <p:sp>
        <p:nvSpPr>
          <p:cNvPr id="38" name="Diamond 37"/>
          <p:cNvSpPr/>
          <p:nvPr/>
        </p:nvSpPr>
        <p:spPr>
          <a:xfrm>
            <a:off x="6619874" y="1714500"/>
            <a:ext cx="1343025" cy="1304925"/>
          </a:xfrm>
          <a:prstGeom prst="diamond">
            <a:avLst/>
          </a:prstGeom>
          <a:solidFill>
            <a:schemeClr val="accent2">
              <a:lumMod val="40000"/>
              <a:lumOff val="60000"/>
            </a:schemeClr>
          </a:solidFill>
        </p:spPr>
        <p:style>
          <a:lnRef idx="2">
            <a:schemeClr val="lt1">
              <a:hueOff val="0"/>
              <a:satOff val="0"/>
              <a:lumOff val="0"/>
              <a:alphaOff val="0"/>
            </a:schemeClr>
          </a:lnRef>
          <a:fillRef idx="1">
            <a:schemeClr val="accent3">
              <a:hueOff val="2038523"/>
              <a:satOff val="-166"/>
              <a:lumOff val="-431"/>
              <a:alphaOff val="0"/>
            </a:schemeClr>
          </a:fillRef>
          <a:effectRef idx="0">
            <a:schemeClr val="accent3">
              <a:hueOff val="2038523"/>
              <a:satOff val="-166"/>
              <a:lumOff val="-431"/>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a:solidFill>
                <a:schemeClr val="tx1"/>
              </a:solidFill>
            </a:endParaRPr>
          </a:p>
        </p:txBody>
      </p:sp>
      <p:sp>
        <p:nvSpPr>
          <p:cNvPr id="39" name="Diamond 38"/>
          <p:cNvSpPr/>
          <p:nvPr/>
        </p:nvSpPr>
        <p:spPr>
          <a:xfrm rot="18866166">
            <a:off x="7091271" y="2995317"/>
            <a:ext cx="1407519" cy="1397964"/>
          </a:xfrm>
          <a:prstGeom prst="diamond">
            <a:avLst/>
          </a:prstGeom>
        </p:spPr>
        <p:style>
          <a:lnRef idx="2">
            <a:schemeClr val="lt1">
              <a:hueOff val="0"/>
              <a:satOff val="0"/>
              <a:lumOff val="0"/>
              <a:alphaOff val="0"/>
            </a:schemeClr>
          </a:lnRef>
          <a:fillRef idx="1">
            <a:schemeClr val="accent3">
              <a:hueOff val="4077046"/>
              <a:satOff val="-332"/>
              <a:lumOff val="-863"/>
              <a:alphaOff val="0"/>
            </a:schemeClr>
          </a:fillRef>
          <a:effectRef idx="0">
            <a:schemeClr val="accent3">
              <a:hueOff val="4077046"/>
              <a:satOff val="-332"/>
              <a:lumOff val="-863"/>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a:solidFill>
                <a:schemeClr val="tx1"/>
              </a:solidFill>
            </a:endParaRPr>
          </a:p>
        </p:txBody>
      </p:sp>
      <p:sp>
        <p:nvSpPr>
          <p:cNvPr id="40" name="TextBox 39"/>
          <p:cNvSpPr txBox="1"/>
          <p:nvPr/>
        </p:nvSpPr>
        <p:spPr>
          <a:xfrm>
            <a:off x="5676900" y="1609725"/>
            <a:ext cx="628650" cy="523220"/>
          </a:xfrm>
          <a:prstGeom prst="rect">
            <a:avLst/>
          </a:prstGeom>
          <a:noFill/>
        </p:spPr>
        <p:txBody>
          <a:bodyPr wrap="square" rtlCol="0">
            <a:spAutoFit/>
          </a:bodyPr>
          <a:lstStyle/>
          <a:p>
            <a:r>
              <a:rPr lang="fa-IR" sz="2800" dirty="0" smtClean="0"/>
              <a:t>ناشر</a:t>
            </a:r>
            <a:endParaRPr lang="en-US" dirty="0"/>
          </a:p>
        </p:txBody>
      </p:sp>
      <p:sp>
        <p:nvSpPr>
          <p:cNvPr id="41" name="TextBox 40"/>
          <p:cNvSpPr txBox="1"/>
          <p:nvPr/>
        </p:nvSpPr>
        <p:spPr>
          <a:xfrm>
            <a:off x="4343400" y="2057400"/>
            <a:ext cx="847725" cy="523220"/>
          </a:xfrm>
          <a:prstGeom prst="rect">
            <a:avLst/>
          </a:prstGeom>
          <a:noFill/>
        </p:spPr>
        <p:txBody>
          <a:bodyPr wrap="square" rtlCol="0">
            <a:spAutoFit/>
          </a:bodyPr>
          <a:lstStyle/>
          <a:p>
            <a:r>
              <a:rPr lang="fa-IR" sz="2800" dirty="0" smtClean="0"/>
              <a:t>ضامن</a:t>
            </a:r>
            <a:endParaRPr lang="en-US" dirty="0"/>
          </a:p>
        </p:txBody>
      </p:sp>
      <p:sp>
        <p:nvSpPr>
          <p:cNvPr id="42" name="TextBox 41"/>
          <p:cNvSpPr txBox="1"/>
          <p:nvPr/>
        </p:nvSpPr>
        <p:spPr>
          <a:xfrm>
            <a:off x="3724275" y="3371850"/>
            <a:ext cx="1228725" cy="461665"/>
          </a:xfrm>
          <a:prstGeom prst="rect">
            <a:avLst/>
          </a:prstGeom>
          <a:noFill/>
        </p:spPr>
        <p:txBody>
          <a:bodyPr wrap="square" rtlCol="0">
            <a:spAutoFit/>
          </a:bodyPr>
          <a:lstStyle/>
          <a:p>
            <a:r>
              <a:rPr lang="fa-IR" sz="2400" dirty="0" smtClean="0"/>
              <a:t>بازارگردان</a:t>
            </a:r>
            <a:endParaRPr lang="en-US" dirty="0"/>
          </a:p>
        </p:txBody>
      </p:sp>
      <p:sp>
        <p:nvSpPr>
          <p:cNvPr id="43" name="TextBox 42"/>
          <p:cNvSpPr txBox="1"/>
          <p:nvPr/>
        </p:nvSpPr>
        <p:spPr>
          <a:xfrm>
            <a:off x="4400550" y="4419600"/>
            <a:ext cx="666750" cy="830997"/>
          </a:xfrm>
          <a:prstGeom prst="rect">
            <a:avLst/>
          </a:prstGeom>
          <a:noFill/>
        </p:spPr>
        <p:txBody>
          <a:bodyPr wrap="square" rtlCol="0">
            <a:spAutoFit/>
          </a:bodyPr>
          <a:lstStyle/>
          <a:p>
            <a:pPr algn="ctr"/>
            <a:r>
              <a:rPr lang="fa-IR" sz="1600" b="1" dirty="0" smtClean="0"/>
              <a:t>متعهد پذیره نویسی</a:t>
            </a:r>
            <a:endParaRPr lang="en-US" sz="1600" b="1" dirty="0"/>
          </a:p>
        </p:txBody>
      </p:sp>
      <p:sp>
        <p:nvSpPr>
          <p:cNvPr id="44" name="TextBox 43"/>
          <p:cNvSpPr txBox="1"/>
          <p:nvPr/>
        </p:nvSpPr>
        <p:spPr>
          <a:xfrm>
            <a:off x="5667375" y="5029200"/>
            <a:ext cx="733425" cy="830997"/>
          </a:xfrm>
          <a:prstGeom prst="rect">
            <a:avLst/>
          </a:prstGeom>
          <a:noFill/>
        </p:spPr>
        <p:txBody>
          <a:bodyPr wrap="square" rtlCol="0">
            <a:spAutoFit/>
          </a:bodyPr>
          <a:lstStyle/>
          <a:p>
            <a:r>
              <a:rPr lang="fa-IR" sz="2400" dirty="0" smtClean="0"/>
              <a:t>عامل فروش</a:t>
            </a:r>
            <a:endParaRPr lang="en-US" sz="1600" dirty="0"/>
          </a:p>
        </p:txBody>
      </p:sp>
      <p:sp>
        <p:nvSpPr>
          <p:cNvPr id="45" name="TextBox 44"/>
          <p:cNvSpPr txBox="1"/>
          <p:nvPr/>
        </p:nvSpPr>
        <p:spPr>
          <a:xfrm>
            <a:off x="6848475" y="4552950"/>
            <a:ext cx="819150" cy="646331"/>
          </a:xfrm>
          <a:prstGeom prst="rect">
            <a:avLst/>
          </a:prstGeom>
          <a:noFill/>
        </p:spPr>
        <p:txBody>
          <a:bodyPr wrap="square" rtlCol="0">
            <a:spAutoFit/>
          </a:bodyPr>
          <a:lstStyle/>
          <a:p>
            <a:pPr algn="ctr"/>
            <a:r>
              <a:rPr lang="fa-IR" b="1" dirty="0" smtClean="0"/>
              <a:t>عامل پرداخت</a:t>
            </a:r>
            <a:endParaRPr lang="en-US" sz="1200" b="1" dirty="0"/>
          </a:p>
        </p:txBody>
      </p:sp>
      <p:sp>
        <p:nvSpPr>
          <p:cNvPr id="46" name="TextBox 45"/>
          <p:cNvSpPr txBox="1"/>
          <p:nvPr/>
        </p:nvSpPr>
        <p:spPr>
          <a:xfrm>
            <a:off x="6991350" y="2209800"/>
            <a:ext cx="628650" cy="400110"/>
          </a:xfrm>
          <a:prstGeom prst="rect">
            <a:avLst/>
          </a:prstGeom>
          <a:noFill/>
        </p:spPr>
        <p:txBody>
          <a:bodyPr wrap="square" rtlCol="0">
            <a:spAutoFit/>
          </a:bodyPr>
          <a:lstStyle/>
          <a:p>
            <a:r>
              <a:rPr lang="fa-IR" sz="2000" b="1" dirty="0" smtClean="0"/>
              <a:t>امین</a:t>
            </a:r>
            <a:endParaRPr lang="en-US" b="1" dirty="0"/>
          </a:p>
        </p:txBody>
      </p:sp>
      <p:sp>
        <p:nvSpPr>
          <p:cNvPr id="47" name="TextBox 46"/>
          <p:cNvSpPr txBox="1"/>
          <p:nvPr/>
        </p:nvSpPr>
        <p:spPr>
          <a:xfrm>
            <a:off x="7258050" y="3381376"/>
            <a:ext cx="1123950" cy="533400"/>
          </a:xfrm>
          <a:prstGeom prst="rect">
            <a:avLst/>
          </a:prstGeom>
          <a:noFill/>
        </p:spPr>
        <p:txBody>
          <a:bodyPr wrap="square" rtlCol="0">
            <a:spAutoFit/>
          </a:bodyPr>
          <a:lstStyle/>
          <a:p>
            <a:r>
              <a:rPr lang="fa-IR" sz="2800" dirty="0" smtClean="0"/>
              <a:t>حسابرس</a:t>
            </a:r>
            <a:endParaRPr lang="en-US" dirty="0"/>
          </a:p>
        </p:txBody>
      </p:sp>
    </p:spTree>
    <p:extLst>
      <p:ext uri="{BB962C8B-B14F-4D97-AF65-F5344CB8AC3E}">
        <p14:creationId xmlns:p14="http://schemas.microsoft.com/office/powerpoint/2010/main" val="24372057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172816" y="1998594"/>
            <a:ext cx="8283439" cy="1171575"/>
          </a:xfrm>
          <a:prstGeom prst="roundRect">
            <a:avLst/>
          </a:prstGeom>
          <a:solidFill>
            <a:schemeClr val="bg2">
              <a:lumMod val="75000"/>
            </a:schemeClr>
          </a:solidFill>
        </p:spPr>
        <p:style>
          <a:lnRef idx="2">
            <a:schemeClr val="lt1">
              <a:hueOff val="0"/>
              <a:satOff val="0"/>
              <a:lumOff val="0"/>
              <a:alphaOff val="0"/>
            </a:schemeClr>
          </a:lnRef>
          <a:fillRef idx="1">
            <a:schemeClr val="accent3">
              <a:hueOff val="10192614"/>
              <a:satOff val="-831"/>
              <a:lumOff val="-2157"/>
              <a:alphaOff val="0"/>
            </a:schemeClr>
          </a:fillRef>
          <a:effectRef idx="0">
            <a:schemeClr val="accent3">
              <a:hueOff val="10192614"/>
              <a:satOff val="-831"/>
              <a:lumOff val="-2157"/>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r>
              <a:rPr lang="fa-IR" sz="2400" dirty="0">
                <a:solidFill>
                  <a:prstClr val="black"/>
                </a:solidFill>
                <a:latin typeface=" b titr"/>
                <a:ea typeface="Times New Roman" panose="02020603050405020304" pitchFamily="18" charset="0"/>
                <a:cs typeface="B Mitra" panose="00000400000000000000" pitchFamily="2" charset="-78"/>
              </a:rPr>
              <a:t>نهاد واسط در قالب حقوقی «شرکت با مسئولیت محدود» توسط شرکت مدیریت دارایی مرکزی (سهامی خاص) براساس مقررات، </a:t>
            </a:r>
            <a:r>
              <a:rPr lang="fa-IR" sz="2400" dirty="0" smtClean="0">
                <a:solidFill>
                  <a:prstClr val="black"/>
                </a:solidFill>
                <a:latin typeface=" b titr"/>
                <a:ea typeface="Times New Roman" panose="02020603050405020304" pitchFamily="18" charset="0"/>
                <a:cs typeface="B Mitra" panose="00000400000000000000" pitchFamily="2" charset="-78"/>
              </a:rPr>
              <a:t>تاسیس و راهبری </a:t>
            </a:r>
            <a:r>
              <a:rPr lang="fa-IR" sz="2400" dirty="0" err="1" smtClean="0">
                <a:solidFill>
                  <a:prstClr val="black"/>
                </a:solidFill>
                <a:latin typeface=" b titr"/>
                <a:ea typeface="Times New Roman" panose="02020603050405020304" pitchFamily="18" charset="0"/>
                <a:cs typeface="B Mitra" panose="00000400000000000000" pitchFamily="2" charset="-78"/>
              </a:rPr>
              <a:t>می‌گردد</a:t>
            </a:r>
            <a:r>
              <a:rPr lang="fa-IR" sz="2400" dirty="0" smtClean="0">
                <a:solidFill>
                  <a:prstClr val="black"/>
                </a:solidFill>
                <a:latin typeface=" b titr"/>
                <a:ea typeface="Times New Roman" panose="02020603050405020304" pitchFamily="18" charset="0"/>
                <a:cs typeface="B Mitra" panose="00000400000000000000" pitchFamily="2" charset="-78"/>
              </a:rPr>
              <a:t> و نقش </a:t>
            </a:r>
            <a:r>
              <a:rPr lang="fa-IR" sz="2400" dirty="0">
                <a:solidFill>
                  <a:prstClr val="black"/>
                </a:solidFill>
                <a:latin typeface=" b titr"/>
                <a:ea typeface="Times New Roman" panose="02020603050405020304" pitchFamily="18" charset="0"/>
                <a:cs typeface="B Mitra" panose="00000400000000000000" pitchFamily="2" charset="-78"/>
              </a:rPr>
              <a:t>حفظ منافع دارندگان اوراق </a:t>
            </a:r>
            <a:r>
              <a:rPr lang="fa-IR" sz="2400" dirty="0" smtClean="0">
                <a:solidFill>
                  <a:prstClr val="black"/>
                </a:solidFill>
                <a:latin typeface=" b titr"/>
                <a:ea typeface="Times New Roman" panose="02020603050405020304" pitchFamily="18" charset="0"/>
                <a:cs typeface="B Mitra" panose="00000400000000000000" pitchFamily="2" charset="-78"/>
              </a:rPr>
              <a:t>بهادار و وکالت بانی در انجام برخی از امور را بر عهده دارد.</a:t>
            </a:r>
            <a:endParaRPr lang="en-US" sz="2400" dirty="0">
              <a:solidFill>
                <a:prstClr val="black"/>
              </a:solidFill>
              <a:latin typeface=" b titr"/>
              <a:ea typeface="Times New Roman" panose="02020603050405020304" pitchFamily="18" charset="0"/>
              <a:cs typeface="B Mitra" panose="00000400000000000000" pitchFamily="2" charset="-78"/>
            </a:endParaRPr>
          </a:p>
        </p:txBody>
      </p:sp>
      <p:sp>
        <p:nvSpPr>
          <p:cNvPr id="7" name="Diamond 6"/>
          <p:cNvSpPr/>
          <p:nvPr/>
        </p:nvSpPr>
        <p:spPr>
          <a:xfrm>
            <a:off x="9819861" y="2484782"/>
            <a:ext cx="2246244" cy="2017644"/>
          </a:xfrm>
          <a:prstGeom prst="diamond">
            <a:avLst/>
          </a:prstGeom>
          <a:solidFill>
            <a:schemeClr val="bg2">
              <a:lumMod val="75000"/>
            </a:schemeClr>
          </a:solidFill>
        </p:spPr>
        <p:style>
          <a:lnRef idx="2">
            <a:schemeClr val="lt1">
              <a:hueOff val="0"/>
              <a:satOff val="0"/>
              <a:lumOff val="0"/>
              <a:alphaOff val="0"/>
            </a:schemeClr>
          </a:lnRef>
          <a:fillRef idx="1">
            <a:schemeClr val="accent3">
              <a:hueOff val="10192614"/>
              <a:satOff val="-831"/>
              <a:lumOff val="-2157"/>
              <a:alphaOff val="0"/>
            </a:schemeClr>
          </a:fillRef>
          <a:effectRef idx="0">
            <a:schemeClr val="accent3">
              <a:hueOff val="10192614"/>
              <a:satOff val="-831"/>
              <a:lumOff val="-2157"/>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2000" dirty="0">
              <a:solidFill>
                <a:schemeClr val="tx1"/>
              </a:solidFill>
            </a:endParaRPr>
          </a:p>
        </p:txBody>
      </p:sp>
      <p:sp>
        <p:nvSpPr>
          <p:cNvPr id="9" name="TextBox 8"/>
          <p:cNvSpPr txBox="1"/>
          <p:nvPr/>
        </p:nvSpPr>
        <p:spPr>
          <a:xfrm>
            <a:off x="9949070" y="3170583"/>
            <a:ext cx="2093844" cy="584775"/>
          </a:xfrm>
          <a:prstGeom prst="rect">
            <a:avLst/>
          </a:prstGeom>
          <a:noFill/>
        </p:spPr>
        <p:txBody>
          <a:bodyPr wrap="square" rtlCol="0">
            <a:spAutoFit/>
          </a:bodyPr>
          <a:lstStyle/>
          <a:p>
            <a:r>
              <a:rPr lang="fa-IR" sz="3200" dirty="0" smtClean="0"/>
              <a:t>ناشر/ نهاد واسط</a:t>
            </a:r>
            <a:endParaRPr lang="en-US" sz="3200" dirty="0"/>
          </a:p>
        </p:txBody>
      </p:sp>
      <p:sp>
        <p:nvSpPr>
          <p:cNvPr id="11" name="Rounded Rectangle 10"/>
          <p:cNvSpPr/>
          <p:nvPr/>
        </p:nvSpPr>
        <p:spPr>
          <a:xfrm>
            <a:off x="1173647" y="3790951"/>
            <a:ext cx="8305800" cy="1171575"/>
          </a:xfrm>
          <a:prstGeom prst="roundRect">
            <a:avLst/>
          </a:prstGeom>
          <a:solidFill>
            <a:schemeClr val="bg2">
              <a:lumMod val="75000"/>
            </a:schemeClr>
          </a:solidFill>
        </p:spPr>
        <p:style>
          <a:lnRef idx="2">
            <a:schemeClr val="lt1">
              <a:hueOff val="0"/>
              <a:satOff val="0"/>
              <a:lumOff val="0"/>
              <a:alphaOff val="0"/>
            </a:schemeClr>
          </a:lnRef>
          <a:fillRef idx="1">
            <a:schemeClr val="accent3">
              <a:hueOff val="10192614"/>
              <a:satOff val="-831"/>
              <a:lumOff val="-2157"/>
              <a:alphaOff val="0"/>
            </a:schemeClr>
          </a:fillRef>
          <a:effectRef idx="0">
            <a:schemeClr val="accent3">
              <a:hueOff val="10192614"/>
              <a:satOff val="-831"/>
              <a:lumOff val="-2157"/>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r>
              <a:rPr lang="fa-IR" sz="2400" dirty="0">
                <a:solidFill>
                  <a:prstClr val="black"/>
                </a:solidFill>
                <a:latin typeface=" b titr"/>
                <a:ea typeface="Times New Roman" panose="02020603050405020304" pitchFamily="18" charset="0"/>
                <a:cs typeface="B Mitra" panose="00000400000000000000" pitchFamily="2" charset="-78"/>
              </a:rPr>
              <a:t>انتشار اوراق به استثنای اوراق </a:t>
            </a:r>
            <a:r>
              <a:rPr lang="fa-IR" sz="2000" b="1" dirty="0">
                <a:solidFill>
                  <a:prstClr val="black"/>
                </a:solidFill>
                <a:latin typeface=" b titr"/>
                <a:ea typeface="Times New Roman" panose="02020603050405020304" pitchFamily="18" charset="0"/>
                <a:cs typeface="B Mitra" panose="00000400000000000000" pitchFamily="2" charset="-78"/>
              </a:rPr>
              <a:t>مشارکت</a:t>
            </a:r>
            <a:r>
              <a:rPr lang="fa-IR" sz="2400" dirty="0">
                <a:solidFill>
                  <a:prstClr val="black"/>
                </a:solidFill>
                <a:latin typeface=" b titr"/>
                <a:ea typeface="Times New Roman" panose="02020603050405020304" pitchFamily="18" charset="0"/>
                <a:cs typeface="B Mitra" panose="00000400000000000000" pitchFamily="2" charset="-78"/>
              </a:rPr>
              <a:t> و اوراق </a:t>
            </a:r>
            <a:r>
              <a:rPr lang="fa-IR" sz="2000" b="1" dirty="0">
                <a:solidFill>
                  <a:prstClr val="black"/>
                </a:solidFill>
                <a:latin typeface=" b titr"/>
                <a:ea typeface="Times New Roman" panose="02020603050405020304" pitchFamily="18" charset="0"/>
                <a:cs typeface="B Mitra" panose="00000400000000000000" pitchFamily="2" charset="-78"/>
              </a:rPr>
              <a:t>سلف</a:t>
            </a:r>
            <a:r>
              <a:rPr lang="fa-IR" sz="2400" dirty="0">
                <a:solidFill>
                  <a:prstClr val="black"/>
                </a:solidFill>
                <a:latin typeface=" b titr"/>
                <a:ea typeface="Times New Roman" panose="02020603050405020304" pitchFamily="18" charset="0"/>
                <a:cs typeface="B Mitra" panose="00000400000000000000" pitchFamily="2" charset="-78"/>
              </a:rPr>
              <a:t>، </a:t>
            </a:r>
            <a:r>
              <a:rPr lang="fa-IR" sz="2400" u="sng" dirty="0">
                <a:solidFill>
                  <a:prstClr val="black"/>
                </a:solidFill>
                <a:latin typeface=" b titr"/>
                <a:ea typeface="Times New Roman" panose="02020603050405020304" pitchFamily="18" charset="0"/>
                <a:cs typeface="B Mitra" panose="00000400000000000000" pitchFamily="2" charset="-78"/>
              </a:rPr>
              <a:t>صرفاً</a:t>
            </a:r>
            <a:r>
              <a:rPr lang="fa-IR" sz="2400" dirty="0">
                <a:solidFill>
                  <a:prstClr val="black"/>
                </a:solidFill>
                <a:latin typeface=" b titr"/>
                <a:ea typeface="Times New Roman" panose="02020603050405020304" pitchFamily="18" charset="0"/>
                <a:cs typeface="B Mitra" panose="00000400000000000000" pitchFamily="2" charset="-78"/>
              </a:rPr>
              <a:t> توسط نهاد واسط مجاز </a:t>
            </a:r>
            <a:r>
              <a:rPr lang="fa-IR" sz="2400" dirty="0" err="1" smtClean="0">
                <a:solidFill>
                  <a:prstClr val="black"/>
                </a:solidFill>
                <a:latin typeface=" b titr"/>
                <a:ea typeface="Times New Roman" panose="02020603050405020304" pitchFamily="18" charset="0"/>
                <a:cs typeface="B Mitra" panose="00000400000000000000" pitchFamily="2" charset="-78"/>
              </a:rPr>
              <a:t>می‌باشد</a:t>
            </a:r>
            <a:r>
              <a:rPr lang="fa-IR" sz="2400" dirty="0" smtClean="0">
                <a:solidFill>
                  <a:prstClr val="black"/>
                </a:solidFill>
                <a:latin typeface=" b titr"/>
                <a:ea typeface="Times New Roman" panose="02020603050405020304" pitchFamily="18" charset="0"/>
                <a:cs typeface="B Mitra" panose="00000400000000000000" pitchFamily="2" charset="-78"/>
              </a:rPr>
              <a:t>؛ در خصوص اوراق قرض الحسنه، وجود ناشر جهت انتشار اوراق اختیاری می باشد.</a:t>
            </a:r>
            <a:endParaRPr lang="fa-IR" sz="2400" dirty="0">
              <a:solidFill>
                <a:prstClr val="black"/>
              </a:solidFill>
              <a:latin typeface=" b titr"/>
              <a:ea typeface="Times New Roman" panose="02020603050405020304" pitchFamily="18" charset="0"/>
              <a:cs typeface="B Mitra" panose="00000400000000000000" pitchFamily="2" charset="-78"/>
            </a:endParaRPr>
          </a:p>
        </p:txBody>
      </p:sp>
    </p:spTree>
    <p:extLst>
      <p:ext uri="{BB962C8B-B14F-4D97-AF65-F5344CB8AC3E}">
        <p14:creationId xmlns:p14="http://schemas.microsoft.com/office/powerpoint/2010/main" val="1592934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ontent Placeholder 2"/>
          <p:cNvGrpSpPr>
            <a:grpSpLocks noGrp="1"/>
          </p:cNvGrpSpPr>
          <p:nvPr/>
        </p:nvGrpSpPr>
        <p:grpSpPr bwMode="auto">
          <a:xfrm>
            <a:off x="1819187" y="1504338"/>
            <a:ext cx="7815351" cy="3796325"/>
            <a:chOff x="1373" y="8574"/>
            <a:chExt cx="8753" cy="2996"/>
          </a:xfrm>
        </p:grpSpPr>
        <p:sp>
          <p:nvSpPr>
            <p:cNvPr id="5" name="Rectangle 4"/>
            <p:cNvSpPr>
              <a:spLocks noChangeArrowheads="1"/>
            </p:cNvSpPr>
            <p:nvPr/>
          </p:nvSpPr>
          <p:spPr bwMode="auto">
            <a:xfrm>
              <a:off x="8215" y="8582"/>
              <a:ext cx="1911" cy="427"/>
            </a:xfrm>
            <a:prstGeom prst="rect">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sz="2000" dirty="0"/>
                <a:t>سپرده گذاری (49%)</a:t>
              </a:r>
            </a:p>
          </p:txBody>
        </p:sp>
        <p:sp>
          <p:nvSpPr>
            <p:cNvPr id="6" name="Rectangle 5"/>
            <p:cNvSpPr>
              <a:spLocks noChangeArrowheads="1"/>
            </p:cNvSpPr>
            <p:nvPr/>
          </p:nvSpPr>
          <p:spPr bwMode="auto">
            <a:xfrm>
              <a:off x="6005" y="8582"/>
              <a:ext cx="1913" cy="427"/>
            </a:xfrm>
            <a:prstGeom prst="rect">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sz="2000" dirty="0"/>
                <a:t>فرابورس ایران (29%)</a:t>
              </a:r>
            </a:p>
          </p:txBody>
        </p:sp>
        <p:sp>
          <p:nvSpPr>
            <p:cNvPr id="7" name="Rectangle 6"/>
            <p:cNvSpPr>
              <a:spLocks noChangeArrowheads="1"/>
            </p:cNvSpPr>
            <p:nvPr/>
          </p:nvSpPr>
          <p:spPr bwMode="auto">
            <a:xfrm>
              <a:off x="3788" y="8582"/>
              <a:ext cx="1913" cy="427"/>
            </a:xfrm>
            <a:prstGeom prst="rect">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sz="2000" dirty="0"/>
                <a:t>بورس تهران (20 %)</a:t>
              </a:r>
              <a:endParaRPr lang="en-US" sz="2000" dirty="0"/>
            </a:p>
          </p:txBody>
        </p:sp>
        <p:sp>
          <p:nvSpPr>
            <p:cNvPr id="8" name="Rectangle 7"/>
            <p:cNvSpPr>
              <a:spLocks noChangeArrowheads="1"/>
            </p:cNvSpPr>
            <p:nvPr/>
          </p:nvSpPr>
          <p:spPr bwMode="auto">
            <a:xfrm>
              <a:off x="1373" y="8574"/>
              <a:ext cx="2032" cy="435"/>
            </a:xfrm>
            <a:prstGeom prst="rect">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sz="2000" dirty="0"/>
                <a:t>تعاونی کارکنان سازمان بورس (2%)</a:t>
              </a:r>
            </a:p>
          </p:txBody>
        </p:sp>
        <p:sp>
          <p:nvSpPr>
            <p:cNvPr id="9" name="Rectangle 8"/>
            <p:cNvSpPr>
              <a:spLocks noChangeArrowheads="1"/>
            </p:cNvSpPr>
            <p:nvPr/>
          </p:nvSpPr>
          <p:spPr bwMode="auto">
            <a:xfrm>
              <a:off x="4445" y="9862"/>
              <a:ext cx="2368" cy="427"/>
            </a:xfrm>
            <a:prstGeom prst="rect">
              <a:avLst/>
            </a:prstGeom>
            <a:solidFill>
              <a:schemeClr val="accent6">
                <a:lumMod val="60000"/>
                <a:lumOff val="4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dirty="0"/>
                <a:t>مدیریت دارایی مرکزی (</a:t>
              </a:r>
              <a:r>
                <a:rPr lang="fa-IR" dirty="0" smtClean="0"/>
                <a:t>99%)</a:t>
              </a:r>
              <a:endParaRPr lang="fa-IR" dirty="0"/>
            </a:p>
          </p:txBody>
        </p:sp>
        <p:sp>
          <p:nvSpPr>
            <p:cNvPr id="10" name="Rectangle 9"/>
            <p:cNvSpPr>
              <a:spLocks noChangeArrowheads="1"/>
            </p:cNvSpPr>
            <p:nvPr/>
          </p:nvSpPr>
          <p:spPr bwMode="auto">
            <a:xfrm>
              <a:off x="7767" y="9862"/>
              <a:ext cx="1913" cy="427"/>
            </a:xfrm>
            <a:prstGeom prst="rect">
              <a:avLst/>
            </a:prstGeom>
            <a:solidFill>
              <a:schemeClr val="accent6">
                <a:lumMod val="60000"/>
                <a:lumOff val="4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sz="2000" dirty="0"/>
                <a:t>سپرده گذاری (1%)</a:t>
              </a:r>
            </a:p>
          </p:txBody>
        </p:sp>
        <p:sp>
          <p:nvSpPr>
            <p:cNvPr id="11" name="Rectangle 10"/>
            <p:cNvSpPr>
              <a:spLocks noChangeArrowheads="1"/>
            </p:cNvSpPr>
            <p:nvPr/>
          </p:nvSpPr>
          <p:spPr bwMode="auto">
            <a:xfrm>
              <a:off x="6305" y="11143"/>
              <a:ext cx="1913" cy="427"/>
            </a:xfrm>
            <a:prstGeom prst="rect">
              <a:avLst/>
            </a:prstGeom>
            <a:solidFill>
              <a:schemeClr val="accent6">
                <a:lumMod val="75000"/>
              </a:schemeClr>
            </a:solidFill>
            <a:ln w="19050">
              <a:solidFill>
                <a:schemeClr val="accent6">
                  <a:lumMod val="50000"/>
                </a:schemeClr>
              </a:solidFill>
              <a:miter lim="800000"/>
              <a:headEnd/>
              <a:tailEnd/>
            </a:ln>
            <a:effectLst>
              <a:outerShdw blurRad="76200" dir="13500000" sy="23000" kx="1200000" algn="br" rotWithShape="0">
                <a:prstClr val="black">
                  <a:alpha val="20000"/>
                </a:prstClr>
              </a:outerShdw>
            </a:effectLst>
          </p:spPr>
          <p:txBody>
            <a:bodyPr anchor="ctr" anchorCtr="1"/>
            <a:lstStyle/>
            <a:p>
              <a:pPr algn="ctr" rtl="1">
                <a:spcAft>
                  <a:spcPts val="1000"/>
                </a:spcAft>
              </a:pPr>
              <a:r>
                <a:rPr lang="fa-IR" sz="2000" dirty="0"/>
                <a:t>نهاد واسط</a:t>
              </a:r>
            </a:p>
          </p:txBody>
        </p:sp>
        <p:cxnSp>
          <p:nvCxnSpPr>
            <p:cNvPr id="12" name="AutoShape 10"/>
            <p:cNvCxnSpPr>
              <a:cxnSpLocks noChangeShapeType="1"/>
            </p:cNvCxnSpPr>
            <p:nvPr/>
          </p:nvCxnSpPr>
          <p:spPr bwMode="auto">
            <a:xfrm>
              <a:off x="2419" y="9009"/>
              <a:ext cx="12" cy="460"/>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3" name="AutoShape 11"/>
            <p:cNvCxnSpPr>
              <a:cxnSpLocks noChangeShapeType="1"/>
            </p:cNvCxnSpPr>
            <p:nvPr/>
          </p:nvCxnSpPr>
          <p:spPr bwMode="auto">
            <a:xfrm>
              <a:off x="2431" y="9469"/>
              <a:ext cx="6728" cy="0"/>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4" name="AutoShape 12"/>
            <p:cNvCxnSpPr>
              <a:cxnSpLocks noChangeShapeType="1"/>
            </p:cNvCxnSpPr>
            <p:nvPr/>
          </p:nvCxnSpPr>
          <p:spPr bwMode="auto">
            <a:xfrm flipV="1">
              <a:off x="9159" y="9009"/>
              <a:ext cx="0" cy="460"/>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5" name="AutoShape 13"/>
            <p:cNvCxnSpPr>
              <a:cxnSpLocks noChangeShapeType="1"/>
            </p:cNvCxnSpPr>
            <p:nvPr/>
          </p:nvCxnSpPr>
          <p:spPr bwMode="auto">
            <a:xfrm flipV="1">
              <a:off x="6958" y="9009"/>
              <a:ext cx="0" cy="460"/>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6" name="AutoShape 14"/>
            <p:cNvCxnSpPr>
              <a:cxnSpLocks noChangeShapeType="1"/>
            </p:cNvCxnSpPr>
            <p:nvPr/>
          </p:nvCxnSpPr>
          <p:spPr bwMode="auto">
            <a:xfrm flipV="1">
              <a:off x="4700" y="9009"/>
              <a:ext cx="0" cy="460"/>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7" name="AutoShape 15"/>
            <p:cNvCxnSpPr>
              <a:cxnSpLocks noChangeShapeType="1"/>
            </p:cNvCxnSpPr>
            <p:nvPr/>
          </p:nvCxnSpPr>
          <p:spPr bwMode="auto">
            <a:xfrm>
              <a:off x="5864" y="9469"/>
              <a:ext cx="0" cy="393"/>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8" name="AutoShape 16"/>
            <p:cNvCxnSpPr>
              <a:cxnSpLocks noChangeShapeType="1"/>
            </p:cNvCxnSpPr>
            <p:nvPr/>
          </p:nvCxnSpPr>
          <p:spPr bwMode="auto">
            <a:xfrm>
              <a:off x="5864" y="10290"/>
              <a:ext cx="0" cy="447"/>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19" name="AutoShape 17"/>
            <p:cNvCxnSpPr>
              <a:cxnSpLocks noChangeShapeType="1"/>
            </p:cNvCxnSpPr>
            <p:nvPr/>
          </p:nvCxnSpPr>
          <p:spPr bwMode="auto">
            <a:xfrm>
              <a:off x="8732" y="10290"/>
              <a:ext cx="0" cy="447"/>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20" name="AutoShape 18"/>
            <p:cNvCxnSpPr>
              <a:cxnSpLocks noChangeShapeType="1"/>
            </p:cNvCxnSpPr>
            <p:nvPr/>
          </p:nvCxnSpPr>
          <p:spPr bwMode="auto">
            <a:xfrm>
              <a:off x="5864" y="10737"/>
              <a:ext cx="2868" cy="0"/>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cxnSp>
          <p:nvCxnSpPr>
            <p:cNvPr id="21" name="AutoShape 19"/>
            <p:cNvCxnSpPr>
              <a:cxnSpLocks noChangeShapeType="1"/>
            </p:cNvCxnSpPr>
            <p:nvPr/>
          </p:nvCxnSpPr>
          <p:spPr bwMode="auto">
            <a:xfrm flipH="1">
              <a:off x="7269" y="10737"/>
              <a:ext cx="12" cy="406"/>
            </a:xfrm>
            <a:prstGeom prst="straightConnector1">
              <a:avLst/>
            </a:prstGeom>
            <a:solidFill>
              <a:schemeClr val="accent6">
                <a:lumMod val="40000"/>
                <a:lumOff val="60000"/>
              </a:schemeClr>
            </a:solidFill>
            <a:ln w="19050">
              <a:solidFill>
                <a:schemeClr val="accent6">
                  <a:lumMod val="75000"/>
                </a:schemeClr>
              </a:solidFill>
              <a:miter lim="800000"/>
              <a:headEnd/>
              <a:tailEnd/>
            </a:ln>
            <a:effectLst>
              <a:outerShdw blurRad="76200" dir="13500000" sy="23000" kx="1200000" algn="br" rotWithShape="0">
                <a:prstClr val="black">
                  <a:alpha val="20000"/>
                </a:prstClr>
              </a:outerShdw>
            </a:effectLst>
          </p:spPr>
        </p:cxnSp>
      </p:grpSp>
      <p:sp>
        <p:nvSpPr>
          <p:cNvPr id="22" name="TextBox 21"/>
          <p:cNvSpPr txBox="1"/>
          <p:nvPr/>
        </p:nvSpPr>
        <p:spPr>
          <a:xfrm>
            <a:off x="7019925" y="371474"/>
            <a:ext cx="3038476" cy="523220"/>
          </a:xfrm>
          <a:prstGeom prst="rect">
            <a:avLst/>
          </a:prstGeom>
          <a:noFill/>
        </p:spPr>
        <p:txBody>
          <a:bodyPr wrap="square" rtlCol="0">
            <a:spAutoFit/>
          </a:bodyPr>
          <a:lstStyle/>
          <a:p>
            <a:r>
              <a:rPr lang="fa-IR" sz="2800" i="1" dirty="0" smtClean="0">
                <a:effectLst>
                  <a:outerShdw blurRad="38100" dist="38100" dir="2700000" algn="tl">
                    <a:srgbClr val="000000">
                      <a:alpha val="43137"/>
                    </a:srgbClr>
                  </a:outerShdw>
                </a:effectLst>
              </a:rPr>
              <a:t>ساختار </a:t>
            </a:r>
            <a:r>
              <a:rPr lang="fa-IR" sz="2800" i="1" dirty="0" err="1" smtClean="0">
                <a:effectLst>
                  <a:outerShdw blurRad="38100" dist="38100" dir="2700000" algn="tl">
                    <a:srgbClr val="000000">
                      <a:alpha val="43137"/>
                    </a:srgbClr>
                  </a:outerShdw>
                </a:effectLst>
              </a:rPr>
              <a:t>سهامداری</a:t>
            </a:r>
            <a:r>
              <a:rPr lang="fa-IR" sz="2800" i="1" dirty="0" smtClean="0">
                <a:effectLst>
                  <a:outerShdw blurRad="38100" dist="38100" dir="2700000" algn="tl">
                    <a:srgbClr val="000000">
                      <a:alpha val="43137"/>
                    </a:srgbClr>
                  </a:outerShdw>
                </a:effectLst>
              </a:rPr>
              <a:t> نهاد واسط</a:t>
            </a:r>
            <a:endParaRPr lang="en-US" sz="28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38152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ctagon 3"/>
          <p:cNvSpPr/>
          <p:nvPr/>
        </p:nvSpPr>
        <p:spPr>
          <a:xfrm>
            <a:off x="10267950" y="1504950"/>
            <a:ext cx="1400175" cy="3905250"/>
          </a:xfrm>
          <a:prstGeom prst="octagon">
            <a:avLst>
              <a:gd name="adj" fmla="val 28327"/>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defTabSz="1778000">
              <a:lnSpc>
                <a:spcPct val="90000"/>
              </a:lnSpc>
              <a:spcBef>
                <a:spcPct val="0"/>
              </a:spcBef>
              <a:spcAft>
                <a:spcPct val="35000"/>
              </a:spcAft>
            </a:pPr>
            <a:endParaRPr lang="en-US" sz="2400" b="1" dirty="0">
              <a:solidFill>
                <a:schemeClr val="tx1"/>
              </a:solidFill>
            </a:endParaRPr>
          </a:p>
        </p:txBody>
      </p:sp>
      <p:sp>
        <p:nvSpPr>
          <p:cNvPr id="5" name="TextBox 4"/>
          <p:cNvSpPr txBox="1"/>
          <p:nvPr/>
        </p:nvSpPr>
        <p:spPr>
          <a:xfrm>
            <a:off x="10248900" y="1952625"/>
            <a:ext cx="1504950" cy="3416320"/>
          </a:xfrm>
          <a:prstGeom prst="rect">
            <a:avLst/>
          </a:prstGeom>
          <a:noFill/>
        </p:spPr>
        <p:txBody>
          <a:bodyPr wrap="square" rtlCol="0">
            <a:spAutoFit/>
          </a:bodyPr>
          <a:lstStyle/>
          <a:p>
            <a:pPr algn="ctr"/>
            <a:r>
              <a:rPr lang="fa-IR" sz="2400" dirty="0" smtClean="0"/>
              <a:t>بانی </a:t>
            </a:r>
            <a:r>
              <a:rPr lang="fa-IR" sz="2400" b="1" dirty="0" smtClean="0"/>
              <a:t>: </a:t>
            </a:r>
          </a:p>
          <a:p>
            <a:pPr algn="ctr"/>
            <a:r>
              <a:rPr lang="fa-IR" sz="2400" dirty="0" smtClean="0">
                <a:solidFill>
                  <a:prstClr val="black"/>
                </a:solidFill>
                <a:latin typeface="Constantia"/>
              </a:rPr>
              <a:t>شخص </a:t>
            </a:r>
            <a:r>
              <a:rPr lang="fa-IR" sz="2400" dirty="0">
                <a:solidFill>
                  <a:prstClr val="black"/>
                </a:solidFill>
                <a:latin typeface="Constantia"/>
              </a:rPr>
              <a:t>حقوقی که ناشر برای تأمین مالی وی در قالب عقود اسلامی، اقدام به انتشار اوراق </a:t>
            </a:r>
            <a:r>
              <a:rPr lang="fa-IR" sz="2400" dirty="0" smtClean="0">
                <a:solidFill>
                  <a:prstClr val="black"/>
                </a:solidFill>
                <a:latin typeface="Constantia"/>
              </a:rPr>
              <a:t>می ‌نماید</a:t>
            </a:r>
            <a:r>
              <a:rPr lang="fa-IR" sz="2400" dirty="0">
                <a:solidFill>
                  <a:prstClr val="black"/>
                </a:solidFill>
                <a:latin typeface="Constantia"/>
              </a:rPr>
              <a:t>.</a:t>
            </a:r>
            <a:endParaRPr lang="en-US" sz="2400" b="1" dirty="0"/>
          </a:p>
          <a:p>
            <a:pPr algn="ctr"/>
            <a:endParaRPr lang="en-US" sz="2400" b="1" dirty="0"/>
          </a:p>
        </p:txBody>
      </p:sp>
      <p:grpSp>
        <p:nvGrpSpPr>
          <p:cNvPr id="12" name="Group 11"/>
          <p:cNvGrpSpPr/>
          <p:nvPr/>
        </p:nvGrpSpPr>
        <p:grpSpPr>
          <a:xfrm flipH="1">
            <a:off x="1828801" y="313724"/>
            <a:ext cx="7912099" cy="895951"/>
            <a:chOff x="1470025" y="1239167"/>
            <a:chExt cx="6438688" cy="588132"/>
          </a:xfrm>
        </p:grpSpPr>
        <p:sp>
          <p:nvSpPr>
            <p:cNvPr id="13" name="Rectangle 12"/>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Freeform 13"/>
            <p:cNvSpPr/>
            <p:nvPr/>
          </p:nvSpPr>
          <p:spPr>
            <a:xfrm>
              <a:off x="1539502" y="1239167"/>
              <a:ext cx="6286500" cy="513102"/>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ctr" defTabSz="1778000">
                <a:lnSpc>
                  <a:spcPct val="90000"/>
                </a:lnSpc>
                <a:spcBef>
                  <a:spcPct val="0"/>
                </a:spcBef>
                <a:spcAft>
                  <a:spcPct val="35000"/>
                </a:spcAft>
              </a:pPr>
              <a:endParaRPr lang="fa-IR" sz="2000" dirty="0" smtClean="0">
                <a:solidFill>
                  <a:prstClr val="black"/>
                </a:solidFill>
                <a:latin typeface="Constantia"/>
                <a:cs typeface="B Nazanin" panose="00000400000000000000" pitchFamily="2" charset="-78"/>
              </a:endParaRPr>
            </a:p>
            <a:p>
              <a:pPr marL="685800" lvl="0" indent="-685800" algn="r" defTabSz="1778000">
                <a:lnSpc>
                  <a:spcPct val="90000"/>
                </a:lnSpc>
                <a:spcBef>
                  <a:spcPct val="0"/>
                </a:spcBef>
                <a:spcAft>
                  <a:spcPct val="35000"/>
                </a:spcAft>
              </a:pPr>
              <a:r>
                <a:rPr lang="fa-IR" sz="2000" b="1" dirty="0" smtClean="0">
                  <a:solidFill>
                    <a:prstClr val="black"/>
                  </a:solidFill>
                  <a:latin typeface="Constantia"/>
                  <a:cs typeface="B Nazanin" panose="00000400000000000000" pitchFamily="2" charset="-78"/>
                </a:rPr>
                <a:t>الف</a:t>
              </a:r>
              <a:r>
                <a:rPr lang="fa-IR" sz="2000" dirty="0">
                  <a:solidFill>
                    <a:prstClr val="black"/>
                  </a:solidFill>
                  <a:latin typeface="Constantia"/>
                  <a:cs typeface="B Nazanin" panose="00000400000000000000" pitchFamily="2" charset="-78"/>
                </a:rPr>
                <a:t>) </a:t>
              </a:r>
              <a:r>
                <a:rPr lang="fa-IR" sz="2000" dirty="0" smtClean="0">
                  <a:solidFill>
                    <a:prstClr val="black"/>
                  </a:solidFill>
                  <a:latin typeface="Constantia"/>
                  <a:cs typeface="B Nazanin" panose="00000400000000000000" pitchFamily="2" charset="-78"/>
                </a:rPr>
                <a:t>شرکت ‌های سهامی، تعاونی، مؤسسه </a:t>
              </a:r>
              <a:r>
                <a:rPr lang="fa-IR" sz="2000" dirty="0">
                  <a:solidFill>
                    <a:prstClr val="black"/>
                  </a:solidFill>
                  <a:latin typeface="Constantia"/>
                  <a:cs typeface="B Nazanin" panose="00000400000000000000" pitchFamily="2" charset="-78"/>
                </a:rPr>
                <a:t>یا </a:t>
              </a:r>
              <a:r>
                <a:rPr lang="fa-IR" sz="2000" dirty="0" smtClean="0">
                  <a:solidFill>
                    <a:prstClr val="black"/>
                  </a:solidFill>
                  <a:latin typeface="Constantia"/>
                  <a:cs typeface="B Nazanin" panose="00000400000000000000" pitchFamily="2" charset="-78"/>
                </a:rPr>
                <a:t>نهاد عمومی </a:t>
              </a:r>
              <a:r>
                <a:rPr lang="fa-IR" sz="2000" dirty="0">
                  <a:solidFill>
                    <a:prstClr val="black"/>
                  </a:solidFill>
                  <a:latin typeface="Constantia"/>
                  <a:cs typeface="B Nazanin" panose="00000400000000000000" pitchFamily="2" charset="-78"/>
                </a:rPr>
                <a:t>غیر دولتی مشمول </a:t>
              </a:r>
              <a:r>
                <a:rPr lang="fa-IR" sz="2000" dirty="0" smtClean="0">
                  <a:solidFill>
                    <a:prstClr val="black"/>
                  </a:solidFill>
                  <a:latin typeface="Constantia"/>
                  <a:cs typeface="B Nazanin" panose="00000400000000000000" pitchFamily="2" charset="-78"/>
                </a:rPr>
                <a:t>ماده </a:t>
              </a:r>
              <a:r>
                <a:rPr lang="fa-IR" sz="2000" dirty="0">
                  <a:solidFill>
                    <a:prstClr val="black"/>
                  </a:solidFill>
                  <a:latin typeface="Constantia"/>
                  <a:cs typeface="B Nazanin" panose="00000400000000000000" pitchFamily="2" charset="-78"/>
                </a:rPr>
                <a:t>3 قانون </a:t>
              </a:r>
              <a:r>
                <a:rPr lang="fa-IR" sz="2000" dirty="0" smtClean="0">
                  <a:solidFill>
                    <a:prstClr val="black"/>
                  </a:solidFill>
                  <a:latin typeface="Constantia"/>
                  <a:cs typeface="B Nazanin" panose="00000400000000000000" pitchFamily="2" charset="-78"/>
                </a:rPr>
                <a:t>   مدیریت </a:t>
              </a:r>
              <a:r>
                <a:rPr lang="fa-IR" sz="2000" dirty="0">
                  <a:solidFill>
                    <a:prstClr val="black"/>
                  </a:solidFill>
                  <a:latin typeface="Constantia"/>
                  <a:cs typeface="B Nazanin" panose="00000400000000000000" pitchFamily="2" charset="-78"/>
                </a:rPr>
                <a:t>خدمات کشوری، به استثنای </a:t>
              </a:r>
              <a:r>
                <a:rPr lang="fa-IR" sz="2000" dirty="0" smtClean="0">
                  <a:solidFill>
                    <a:prstClr val="black"/>
                  </a:solidFill>
                  <a:latin typeface="Constantia"/>
                  <a:cs typeface="B Nazanin" panose="00000400000000000000" pitchFamily="2" charset="-78"/>
                </a:rPr>
                <a:t>شهرداری ‌ها </a:t>
              </a:r>
              <a:r>
                <a:rPr lang="fa-IR" sz="2000" dirty="0">
                  <a:solidFill>
                    <a:prstClr val="black"/>
                  </a:solidFill>
                  <a:latin typeface="Constantia"/>
                  <a:cs typeface="B Nazanin" panose="00000400000000000000" pitchFamily="2" charset="-78"/>
                </a:rPr>
                <a:t>که </a:t>
              </a:r>
              <a:r>
                <a:rPr lang="fa-IR" sz="2000" u="sng" dirty="0">
                  <a:solidFill>
                    <a:prstClr val="black"/>
                  </a:solidFill>
                  <a:latin typeface="Constantia"/>
                  <a:cs typeface="B Nazanin" panose="00000400000000000000" pitchFamily="2" charset="-78"/>
                </a:rPr>
                <a:t>دارای شرایط زیر باشند</a:t>
              </a:r>
              <a:r>
                <a:rPr lang="fa-IR" sz="2000" dirty="0">
                  <a:solidFill>
                    <a:prstClr val="black"/>
                  </a:solidFill>
                  <a:latin typeface="Constantia"/>
                  <a:cs typeface="B Nazanin" panose="00000400000000000000" pitchFamily="2" charset="-78"/>
                </a:rPr>
                <a:t>:</a:t>
              </a:r>
            </a:p>
            <a:p>
              <a:pPr algn="r" defTabSz="1778000">
                <a:lnSpc>
                  <a:spcPct val="90000"/>
                </a:lnSpc>
                <a:spcBef>
                  <a:spcPct val="0"/>
                </a:spcBef>
                <a:spcAft>
                  <a:spcPct val="35000"/>
                </a:spcAft>
              </a:pPr>
              <a:r>
                <a:rPr lang="fa-IR" sz="2000" b="1" dirty="0" smtClean="0">
                  <a:solidFill>
                    <a:schemeClr val="tx1"/>
                  </a:solidFill>
                  <a:cs typeface="B Mitra" panose="00000400000000000000" pitchFamily="2" charset="-78"/>
                </a:rPr>
                <a:t> </a:t>
              </a:r>
              <a:endParaRPr lang="en-US" sz="2000" b="1" dirty="0">
                <a:solidFill>
                  <a:schemeClr val="tx1"/>
                </a:solidFill>
                <a:cs typeface="B Mitra" panose="00000400000000000000" pitchFamily="2" charset="-78"/>
              </a:endParaRPr>
            </a:p>
          </p:txBody>
        </p:sp>
      </p:grpSp>
      <p:grpSp>
        <p:nvGrpSpPr>
          <p:cNvPr id="27" name="Group 26"/>
          <p:cNvGrpSpPr/>
          <p:nvPr/>
        </p:nvGrpSpPr>
        <p:grpSpPr>
          <a:xfrm flipH="1">
            <a:off x="1104900" y="1285276"/>
            <a:ext cx="7912099" cy="667349"/>
            <a:chOff x="1470025" y="1132876"/>
            <a:chExt cx="6438688" cy="694423"/>
          </a:xfrm>
        </p:grpSpPr>
        <p:sp>
          <p:nvSpPr>
            <p:cNvPr id="28" name="Rectangle 27"/>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9" name="Freeform 28"/>
            <p:cNvSpPr/>
            <p:nvPr/>
          </p:nvSpPr>
          <p:spPr>
            <a:xfrm>
              <a:off x="1524000" y="1132876"/>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r>
                <a:rPr lang="fa-IR" sz="2000" dirty="0">
                  <a:solidFill>
                    <a:prstClr val="black"/>
                  </a:solidFill>
                  <a:latin typeface="Constantia"/>
                  <a:cs typeface="B Mitra" panose="00000400000000000000" pitchFamily="2" charset="-78"/>
                </a:rPr>
                <a:t>در ایران به ثبت رسیده </a:t>
              </a:r>
              <a:r>
                <a:rPr lang="fa-IR" sz="2000" dirty="0" smtClean="0">
                  <a:solidFill>
                    <a:prstClr val="black"/>
                  </a:solidFill>
                  <a:latin typeface="Constantia"/>
                  <a:cs typeface="B Mitra" panose="00000400000000000000" pitchFamily="2" charset="-78"/>
                </a:rPr>
                <a:t>و مرکز اصلی </a:t>
              </a:r>
              <a:r>
                <a:rPr lang="fa-IR" sz="2000" dirty="0">
                  <a:solidFill>
                    <a:prstClr val="black"/>
                  </a:solidFill>
                  <a:latin typeface="Constantia"/>
                  <a:cs typeface="B Mitra" panose="00000400000000000000" pitchFamily="2" charset="-78"/>
                </a:rPr>
                <a:t>فعالیت </a:t>
              </a:r>
              <a:r>
                <a:rPr lang="fa-IR" sz="2000" dirty="0" smtClean="0">
                  <a:solidFill>
                    <a:prstClr val="black"/>
                  </a:solidFill>
                  <a:latin typeface="Constantia"/>
                  <a:cs typeface="B Mitra" panose="00000400000000000000" pitchFamily="2" charset="-78"/>
                </a:rPr>
                <a:t>آن </a:t>
              </a:r>
              <a:r>
                <a:rPr lang="fa-IR" sz="2000" dirty="0">
                  <a:solidFill>
                    <a:prstClr val="black"/>
                  </a:solidFill>
                  <a:latin typeface="Constantia"/>
                  <a:cs typeface="B Mitra" panose="00000400000000000000" pitchFamily="2" charset="-78"/>
                </a:rPr>
                <a:t>در ایران باشد</a:t>
              </a:r>
              <a:r>
                <a:rPr lang="fa-IR" sz="2000" dirty="0" smtClean="0">
                  <a:solidFill>
                    <a:prstClr val="black"/>
                  </a:solidFill>
                  <a:latin typeface="Constantia"/>
                  <a:cs typeface="B Mitra" panose="00000400000000000000" pitchFamily="2" charset="-78"/>
                </a:rPr>
                <a:t>.</a:t>
              </a:r>
              <a:endParaRPr lang="fa-IR" sz="2000" dirty="0">
                <a:solidFill>
                  <a:prstClr val="black"/>
                </a:solidFill>
                <a:latin typeface="Constantia"/>
                <a:cs typeface="B Mitra" panose="00000400000000000000" pitchFamily="2" charset="-78"/>
              </a:endParaRPr>
            </a:p>
          </p:txBody>
        </p:sp>
      </p:grpSp>
      <p:grpSp>
        <p:nvGrpSpPr>
          <p:cNvPr id="33" name="Group 32"/>
          <p:cNvGrpSpPr/>
          <p:nvPr/>
        </p:nvGrpSpPr>
        <p:grpSpPr>
          <a:xfrm flipH="1">
            <a:off x="1114425" y="2000250"/>
            <a:ext cx="7912099" cy="723900"/>
            <a:chOff x="1470025" y="1132874"/>
            <a:chExt cx="6438688" cy="694425"/>
          </a:xfrm>
        </p:grpSpPr>
        <p:sp>
          <p:nvSpPr>
            <p:cNvPr id="34" name="Rectangle 33"/>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5" name="Freeform 34"/>
            <p:cNvSpPr/>
            <p:nvPr/>
          </p:nvSpPr>
          <p:spPr>
            <a:xfrm>
              <a:off x="1524000" y="1132874"/>
              <a:ext cx="6286500" cy="638776"/>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r" rtl="1"/>
              <a:endParaRPr lang="en-US" sz="2000" dirty="0">
                <a:solidFill>
                  <a:prstClr val="black"/>
                </a:solidFill>
                <a:latin typeface="Constantia"/>
                <a:cs typeface="B Mitra" panose="00000400000000000000" pitchFamily="2" charset="-78"/>
              </a:endParaRPr>
            </a:p>
          </p:txBody>
        </p:sp>
      </p:grpSp>
      <p:grpSp>
        <p:nvGrpSpPr>
          <p:cNvPr id="36" name="Group 35"/>
          <p:cNvGrpSpPr/>
          <p:nvPr/>
        </p:nvGrpSpPr>
        <p:grpSpPr>
          <a:xfrm flipH="1">
            <a:off x="1114423" y="2819400"/>
            <a:ext cx="7912099" cy="1085850"/>
            <a:chOff x="1470025" y="1132874"/>
            <a:chExt cx="6438688" cy="694425"/>
          </a:xfrm>
        </p:grpSpPr>
        <p:sp>
          <p:nvSpPr>
            <p:cNvPr id="37" name="Rectangle 36"/>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8" name="Freeform 37"/>
            <p:cNvSpPr/>
            <p:nvPr/>
          </p:nvSpPr>
          <p:spPr>
            <a:xfrm>
              <a:off x="1524000" y="1132874"/>
              <a:ext cx="6286501" cy="638776"/>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r" rtl="1"/>
              <a:endParaRPr lang="fa-IR" sz="2000" dirty="0">
                <a:solidFill>
                  <a:prstClr val="black"/>
                </a:solidFill>
                <a:latin typeface="Constantia"/>
                <a:cs typeface="B Mitra" panose="00000400000000000000" pitchFamily="2" charset="-78"/>
              </a:endParaRPr>
            </a:p>
          </p:txBody>
        </p:sp>
      </p:grpSp>
      <p:grpSp>
        <p:nvGrpSpPr>
          <p:cNvPr id="39" name="Group 38"/>
          <p:cNvGrpSpPr/>
          <p:nvPr/>
        </p:nvGrpSpPr>
        <p:grpSpPr>
          <a:xfrm flipH="1">
            <a:off x="1847850" y="4867275"/>
            <a:ext cx="7912099" cy="523874"/>
            <a:chOff x="1470025" y="1197301"/>
            <a:chExt cx="6438688" cy="629998"/>
          </a:xfrm>
        </p:grpSpPr>
        <p:sp>
          <p:nvSpPr>
            <p:cNvPr id="40" name="Rectangle 39"/>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41" name="Freeform 40"/>
            <p:cNvSpPr/>
            <p:nvPr/>
          </p:nvSpPr>
          <p:spPr>
            <a:xfrm>
              <a:off x="1555007" y="1197301"/>
              <a:ext cx="6286500" cy="54351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ctr" defTabSz="1778000">
                <a:lnSpc>
                  <a:spcPct val="90000"/>
                </a:lnSpc>
                <a:spcBef>
                  <a:spcPct val="0"/>
                </a:spcBef>
                <a:spcAft>
                  <a:spcPct val="35000"/>
                </a:spcAft>
              </a:pPr>
              <a:endParaRPr lang="fa-IR" sz="2000" dirty="0" smtClean="0">
                <a:solidFill>
                  <a:prstClr val="black"/>
                </a:solidFill>
                <a:latin typeface="Constantia"/>
                <a:cs typeface="B Nazanin" panose="00000400000000000000" pitchFamily="2" charset="-78"/>
              </a:endParaRPr>
            </a:p>
            <a:p>
              <a:pPr lvl="0" algn="r" rtl="1">
                <a:defRPr/>
              </a:pPr>
              <a:r>
                <a:rPr lang="fa-IR" sz="2000" b="1" dirty="0">
                  <a:solidFill>
                    <a:prstClr val="black"/>
                  </a:solidFill>
                  <a:latin typeface="Constantia"/>
                  <a:cs typeface="B Nazanin" panose="00000400000000000000" pitchFamily="2" charset="-78"/>
                </a:rPr>
                <a:t>ب</a:t>
              </a:r>
              <a:r>
                <a:rPr lang="fa-IR" sz="2000" dirty="0" smtClean="0">
                  <a:solidFill>
                    <a:prstClr val="black"/>
                  </a:solidFill>
                  <a:latin typeface="Constantia"/>
                  <a:cs typeface="B Nazanin" panose="00000400000000000000" pitchFamily="2" charset="-78"/>
                </a:rPr>
                <a:t>) مؤسسات دولتی، شرکت ‌های </a:t>
              </a:r>
              <a:r>
                <a:rPr lang="fa-IR" sz="2000" dirty="0">
                  <a:solidFill>
                    <a:prstClr val="black"/>
                  </a:solidFill>
                  <a:latin typeface="Constantia"/>
                  <a:cs typeface="B Nazanin" panose="00000400000000000000" pitchFamily="2" charset="-78"/>
                </a:rPr>
                <a:t>دولتی </a:t>
              </a:r>
              <a:r>
                <a:rPr lang="fa-IR" sz="2000" dirty="0" smtClean="0">
                  <a:solidFill>
                    <a:prstClr val="black"/>
                  </a:solidFill>
                  <a:latin typeface="Constantia"/>
                  <a:cs typeface="B Nazanin" panose="00000400000000000000" pitchFamily="2" charset="-78"/>
                </a:rPr>
                <a:t>و شهرداری ‌ها.</a:t>
              </a:r>
            </a:p>
            <a:p>
              <a:pPr algn="r" defTabSz="1778000">
                <a:lnSpc>
                  <a:spcPct val="90000"/>
                </a:lnSpc>
                <a:spcBef>
                  <a:spcPct val="0"/>
                </a:spcBef>
                <a:spcAft>
                  <a:spcPct val="35000"/>
                </a:spcAft>
              </a:pPr>
              <a:endParaRPr lang="en-US" sz="2000" b="1" dirty="0">
                <a:solidFill>
                  <a:schemeClr val="tx1"/>
                </a:solidFill>
                <a:cs typeface="B Mitra" panose="00000400000000000000" pitchFamily="2" charset="-78"/>
              </a:endParaRPr>
            </a:p>
          </p:txBody>
        </p:sp>
      </p:grpSp>
      <p:sp>
        <p:nvSpPr>
          <p:cNvPr id="42" name="Rectangle 41"/>
          <p:cNvSpPr/>
          <p:nvPr/>
        </p:nvSpPr>
        <p:spPr>
          <a:xfrm>
            <a:off x="1228725" y="2019985"/>
            <a:ext cx="7667625" cy="646331"/>
          </a:xfrm>
          <a:prstGeom prst="rect">
            <a:avLst/>
          </a:prstGeom>
        </p:spPr>
        <p:txBody>
          <a:bodyPr wrap="square">
            <a:spAutoFit/>
          </a:bodyPr>
          <a:lstStyle/>
          <a:p>
            <a:pPr lvl="0" algn="r" rtl="1"/>
            <a:r>
              <a:rPr lang="fa-IR" dirty="0">
                <a:solidFill>
                  <a:prstClr val="black"/>
                </a:solidFill>
                <a:latin typeface="Constantia"/>
                <a:cs typeface="B Mitra" panose="00000400000000000000" pitchFamily="2" charset="-78"/>
              </a:rPr>
              <a:t>اظهارنظر بازرس و حسابرس شرکت در خصوص صورت ‌های مالی دو سال مالی اخیر آن مردود یا عدم اظهارنظر </a:t>
            </a:r>
            <a:r>
              <a:rPr lang="fa-IR" dirty="0" smtClean="0">
                <a:solidFill>
                  <a:prstClr val="black"/>
                </a:solidFill>
                <a:latin typeface="Constantia"/>
                <a:cs typeface="B Mitra" panose="00000400000000000000" pitchFamily="2" charset="-78"/>
              </a:rPr>
              <a:t>نباشد و صورت های مالی سال مالی اخیر باید توسط </a:t>
            </a:r>
            <a:r>
              <a:rPr lang="fa-IR" dirty="0" err="1" smtClean="0">
                <a:solidFill>
                  <a:prstClr val="black"/>
                </a:solidFill>
                <a:latin typeface="Constantia"/>
                <a:cs typeface="B Mitra" panose="00000400000000000000" pitchFamily="2" charset="-78"/>
              </a:rPr>
              <a:t>حسابرس</a:t>
            </a:r>
            <a:r>
              <a:rPr lang="fa-IR" dirty="0" smtClean="0">
                <a:solidFill>
                  <a:prstClr val="black"/>
                </a:solidFill>
                <a:latin typeface="Constantia"/>
                <a:cs typeface="B Mitra" panose="00000400000000000000" pitchFamily="2" charset="-78"/>
              </a:rPr>
              <a:t> </a:t>
            </a:r>
            <a:r>
              <a:rPr lang="fa-IR" u="sng" dirty="0" smtClean="0">
                <a:solidFill>
                  <a:prstClr val="black"/>
                </a:solidFill>
                <a:latin typeface="Constantia"/>
                <a:cs typeface="B Mitra" panose="00000400000000000000" pitchFamily="2" charset="-78"/>
              </a:rPr>
              <a:t>معتمد</a:t>
            </a:r>
            <a:r>
              <a:rPr lang="fa-IR" dirty="0" smtClean="0">
                <a:solidFill>
                  <a:prstClr val="black"/>
                </a:solidFill>
                <a:latin typeface="Constantia"/>
                <a:cs typeface="B Mitra" panose="00000400000000000000" pitchFamily="2" charset="-78"/>
              </a:rPr>
              <a:t> سازمان </a:t>
            </a:r>
            <a:r>
              <a:rPr lang="fa-IR" dirty="0" err="1" smtClean="0">
                <a:solidFill>
                  <a:prstClr val="black"/>
                </a:solidFill>
                <a:latin typeface="Constantia"/>
                <a:cs typeface="B Mitra" panose="00000400000000000000" pitchFamily="2" charset="-78"/>
              </a:rPr>
              <a:t>حسابرسی</a:t>
            </a:r>
            <a:r>
              <a:rPr lang="fa-IR" dirty="0" smtClean="0">
                <a:solidFill>
                  <a:prstClr val="black"/>
                </a:solidFill>
                <a:latin typeface="Constantia"/>
                <a:cs typeface="B Mitra" panose="00000400000000000000" pitchFamily="2" charset="-78"/>
              </a:rPr>
              <a:t> شده باشد.</a:t>
            </a:r>
            <a:endParaRPr lang="fa-IR" dirty="0">
              <a:solidFill>
                <a:prstClr val="black"/>
              </a:solidFill>
              <a:latin typeface="Constantia"/>
              <a:cs typeface="B Mitra" panose="00000400000000000000" pitchFamily="2" charset="-78"/>
            </a:endParaRPr>
          </a:p>
        </p:txBody>
      </p:sp>
      <p:sp>
        <p:nvSpPr>
          <p:cNvPr id="43" name="Rectangle 42"/>
          <p:cNvSpPr/>
          <p:nvPr/>
        </p:nvSpPr>
        <p:spPr>
          <a:xfrm>
            <a:off x="2266950" y="5839510"/>
            <a:ext cx="7667625" cy="353943"/>
          </a:xfrm>
          <a:prstGeom prst="rect">
            <a:avLst/>
          </a:prstGeom>
        </p:spPr>
        <p:txBody>
          <a:bodyPr wrap="square">
            <a:spAutoFit/>
          </a:bodyPr>
          <a:lstStyle/>
          <a:p>
            <a:pPr lvl="0" algn="r" rtl="1"/>
            <a:r>
              <a:rPr lang="fa-IR" sz="1700" b="1" dirty="0" smtClean="0">
                <a:solidFill>
                  <a:prstClr val="black"/>
                </a:solidFill>
                <a:latin typeface="Constantia"/>
                <a:cs typeface="B Mitra" panose="00000400000000000000" pitchFamily="2" charset="-78"/>
              </a:rPr>
              <a:t>اوراق مشارکت، سلف، بیمه اتکایی و جعاله مشمول شرایط عمومی فوق </a:t>
            </a:r>
            <a:r>
              <a:rPr lang="fa-IR" sz="1700" b="1" dirty="0" err="1" smtClean="0">
                <a:solidFill>
                  <a:prstClr val="black"/>
                </a:solidFill>
                <a:latin typeface="Constantia"/>
                <a:cs typeface="B Mitra" panose="00000400000000000000" pitchFamily="2" charset="-78"/>
              </a:rPr>
              <a:t>الذکر</a:t>
            </a:r>
            <a:r>
              <a:rPr lang="fa-IR" sz="1700" b="1" dirty="0" smtClean="0">
                <a:solidFill>
                  <a:prstClr val="black"/>
                </a:solidFill>
                <a:latin typeface="Constantia"/>
                <a:cs typeface="B Mitra" panose="00000400000000000000" pitchFamily="2" charset="-78"/>
              </a:rPr>
              <a:t> </a:t>
            </a:r>
            <a:r>
              <a:rPr lang="fa-IR" sz="1700" b="1" dirty="0" err="1" smtClean="0">
                <a:solidFill>
                  <a:prstClr val="black"/>
                </a:solidFill>
                <a:latin typeface="Constantia"/>
                <a:cs typeface="B Mitra" panose="00000400000000000000" pitchFamily="2" charset="-78"/>
              </a:rPr>
              <a:t>نمی</a:t>
            </a:r>
            <a:r>
              <a:rPr lang="fa-IR" sz="1700" b="1" dirty="0" smtClean="0">
                <a:solidFill>
                  <a:prstClr val="black"/>
                </a:solidFill>
                <a:latin typeface="Constantia"/>
                <a:cs typeface="B Mitra" panose="00000400000000000000" pitchFamily="2" charset="-78"/>
              </a:rPr>
              <a:t> باشند.</a:t>
            </a:r>
            <a:endParaRPr lang="fa-IR" sz="1700" b="1" dirty="0">
              <a:solidFill>
                <a:prstClr val="black"/>
              </a:solidFill>
              <a:latin typeface="Constantia"/>
              <a:cs typeface="B Mitra" panose="00000400000000000000" pitchFamily="2" charset="-78"/>
            </a:endParaRPr>
          </a:p>
        </p:txBody>
      </p:sp>
      <p:sp>
        <p:nvSpPr>
          <p:cNvPr id="44" name="Multiply 43"/>
          <p:cNvSpPr/>
          <p:nvPr/>
        </p:nvSpPr>
        <p:spPr>
          <a:xfrm>
            <a:off x="9953625" y="5848350"/>
            <a:ext cx="333375" cy="333375"/>
          </a:xfrm>
          <a:prstGeom prst="mathMultiply">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7" name="Rectangle 46"/>
          <p:cNvSpPr/>
          <p:nvPr/>
        </p:nvSpPr>
        <p:spPr>
          <a:xfrm>
            <a:off x="1143001" y="2876461"/>
            <a:ext cx="7753350" cy="923330"/>
          </a:xfrm>
          <a:prstGeom prst="rect">
            <a:avLst/>
          </a:prstGeom>
        </p:spPr>
        <p:txBody>
          <a:bodyPr wrap="square">
            <a:spAutoFit/>
          </a:bodyPr>
          <a:lstStyle/>
          <a:p>
            <a:pPr algn="r"/>
            <a:r>
              <a:rPr lang="fa-IR" dirty="0">
                <a:solidFill>
                  <a:prstClr val="black"/>
                </a:solidFill>
                <a:latin typeface="Constantia"/>
                <a:cs typeface="B Mitra" panose="00000400000000000000" pitchFamily="2" charset="-78"/>
              </a:rPr>
              <a:t>مجموع جریان نقدی حاصل از عملیات آن باید در دو سال مالی اخیر مثبت باشد. اگر جریان نقد حاصل از عملیات بانی مطابق </a:t>
            </a:r>
            <a:r>
              <a:rPr lang="fa-IR" dirty="0" smtClean="0">
                <a:solidFill>
                  <a:prstClr val="black"/>
                </a:solidFill>
                <a:latin typeface="Constantia"/>
                <a:cs typeface="B Mitra" panose="00000400000000000000" pitchFamily="2" charset="-78"/>
              </a:rPr>
              <a:t>صورت ‌های </a:t>
            </a:r>
            <a:r>
              <a:rPr lang="fa-IR" dirty="0">
                <a:solidFill>
                  <a:prstClr val="black"/>
                </a:solidFill>
                <a:latin typeface="Constantia"/>
                <a:cs typeface="B Mitra" panose="00000400000000000000" pitchFamily="2" charset="-78"/>
              </a:rPr>
              <a:t>مالی </a:t>
            </a:r>
            <a:r>
              <a:rPr lang="fa-IR" dirty="0" smtClean="0">
                <a:solidFill>
                  <a:prstClr val="black"/>
                </a:solidFill>
                <a:latin typeface="Constantia"/>
                <a:cs typeface="B Mitra" panose="00000400000000000000" pitchFamily="2" charset="-78"/>
              </a:rPr>
              <a:t>میان‌ دوره ‌ای </a:t>
            </a:r>
            <a:r>
              <a:rPr lang="fa-IR" dirty="0">
                <a:solidFill>
                  <a:prstClr val="black"/>
                </a:solidFill>
                <a:latin typeface="Constantia"/>
                <a:cs typeface="B Mitra" panose="00000400000000000000" pitchFamily="2" charset="-78"/>
              </a:rPr>
              <a:t>حسابرسی شده در سال جاری مثبت باشد </a:t>
            </a:r>
            <a:r>
              <a:rPr lang="fa-IR" dirty="0" smtClean="0">
                <a:solidFill>
                  <a:prstClr val="black"/>
                </a:solidFill>
                <a:latin typeface="Constantia"/>
                <a:cs typeface="B Mitra" panose="00000400000000000000" pitchFamily="2" charset="-78"/>
              </a:rPr>
              <a:t>می ‌تواند </a:t>
            </a:r>
            <a:r>
              <a:rPr lang="fa-IR" dirty="0">
                <a:solidFill>
                  <a:prstClr val="black"/>
                </a:solidFill>
                <a:latin typeface="Constantia"/>
                <a:cs typeface="B Mitra" panose="00000400000000000000" pitchFamily="2" charset="-78"/>
              </a:rPr>
              <a:t>در </a:t>
            </a:r>
            <a:r>
              <a:rPr lang="fa-IR" dirty="0" smtClean="0">
                <a:solidFill>
                  <a:prstClr val="black"/>
                </a:solidFill>
                <a:latin typeface="Constantia"/>
                <a:cs typeface="B Mitra" panose="00000400000000000000" pitchFamily="2" charset="-78"/>
              </a:rPr>
              <a:t>محاسبه </a:t>
            </a:r>
            <a:r>
              <a:rPr lang="fa-IR" dirty="0">
                <a:solidFill>
                  <a:prstClr val="black"/>
                </a:solidFill>
                <a:latin typeface="Constantia"/>
                <a:cs typeface="B Mitra" panose="00000400000000000000" pitchFamily="2" charset="-78"/>
              </a:rPr>
              <a:t>مجموع جریان نقدی مذکور لحاظ شود. (به استثنای اوراق قرض الحسنه، رهنی، خرید دین و منفعت)</a:t>
            </a:r>
            <a:endParaRPr lang="en-US" dirty="0">
              <a:solidFill>
                <a:prstClr val="black"/>
              </a:solidFill>
              <a:latin typeface="Constantia"/>
              <a:cs typeface="B Mitra" panose="00000400000000000000" pitchFamily="2" charset="-78"/>
            </a:endParaRPr>
          </a:p>
        </p:txBody>
      </p:sp>
      <p:grpSp>
        <p:nvGrpSpPr>
          <p:cNvPr id="48" name="Group 47"/>
          <p:cNvGrpSpPr/>
          <p:nvPr/>
        </p:nvGrpSpPr>
        <p:grpSpPr>
          <a:xfrm flipH="1">
            <a:off x="1133475" y="3971324"/>
            <a:ext cx="7912099" cy="667351"/>
            <a:chOff x="1470025" y="1132874"/>
            <a:chExt cx="6438688" cy="694425"/>
          </a:xfrm>
        </p:grpSpPr>
        <p:sp>
          <p:nvSpPr>
            <p:cNvPr id="49" name="Rectangle 48"/>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50" name="Freeform 49"/>
            <p:cNvSpPr/>
            <p:nvPr/>
          </p:nvSpPr>
          <p:spPr>
            <a:xfrm>
              <a:off x="1524000" y="1132874"/>
              <a:ext cx="6286500" cy="638776"/>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r>
                <a:rPr lang="fa-IR" dirty="0">
                  <a:solidFill>
                    <a:prstClr val="black"/>
                  </a:solidFill>
                  <a:latin typeface="Constantia"/>
                  <a:cs typeface="B Mitra" panose="00000400000000000000" pitchFamily="2" charset="-78"/>
                </a:rPr>
                <a:t>حداکثر نسبت مجموع بدهی ‌ها به دارایی ‌های آن 90 درصد باشد (به استثنای اوراق قرض الحسنه، رهنی، خرید دین و منفعت)</a:t>
              </a:r>
            </a:p>
          </p:txBody>
        </p:sp>
      </p:grpSp>
    </p:spTree>
    <p:extLst>
      <p:ext uri="{BB962C8B-B14F-4D97-AF65-F5344CB8AC3E}">
        <p14:creationId xmlns:p14="http://schemas.microsoft.com/office/powerpoint/2010/main" val="2281321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mond 3"/>
          <p:cNvSpPr/>
          <p:nvPr/>
        </p:nvSpPr>
        <p:spPr>
          <a:xfrm>
            <a:off x="10096500" y="1257300"/>
            <a:ext cx="1619250" cy="1600200"/>
          </a:xfrm>
          <a:prstGeom prst="diamond">
            <a:avLst/>
          </a:prstGeom>
          <a:solidFill>
            <a:schemeClr val="accent3">
              <a:lumMod val="60000"/>
              <a:lumOff val="40000"/>
            </a:schemeClr>
          </a:solidFill>
        </p:spPr>
        <p:style>
          <a:lnRef idx="2">
            <a:schemeClr val="lt1">
              <a:hueOff val="0"/>
              <a:satOff val="0"/>
              <a:lumOff val="0"/>
              <a:alphaOff val="0"/>
            </a:schemeClr>
          </a:lnRef>
          <a:fillRef idx="1">
            <a:schemeClr val="accent3">
              <a:hueOff val="8154091"/>
              <a:satOff val="-665"/>
              <a:lumOff val="-1726"/>
              <a:alphaOff val="0"/>
            </a:schemeClr>
          </a:fillRef>
          <a:effectRef idx="0">
            <a:schemeClr val="accent3">
              <a:hueOff val="8154091"/>
              <a:satOff val="-665"/>
              <a:lumOff val="-1726"/>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2000" b="1" dirty="0">
              <a:solidFill>
                <a:schemeClr val="tx1"/>
              </a:solidFill>
            </a:endParaRPr>
          </a:p>
        </p:txBody>
      </p:sp>
      <p:sp>
        <p:nvSpPr>
          <p:cNvPr id="6" name="TextBox 5"/>
          <p:cNvSpPr txBox="1"/>
          <p:nvPr/>
        </p:nvSpPr>
        <p:spPr>
          <a:xfrm>
            <a:off x="10296525" y="1790701"/>
            <a:ext cx="1247775" cy="923330"/>
          </a:xfrm>
          <a:prstGeom prst="rect">
            <a:avLst/>
          </a:prstGeom>
          <a:noFill/>
        </p:spPr>
        <p:txBody>
          <a:bodyPr wrap="square" rtlCol="0">
            <a:spAutoFit/>
          </a:bodyPr>
          <a:lstStyle/>
          <a:p>
            <a:pPr algn="ctr"/>
            <a:r>
              <a:rPr lang="fa-IR" b="1" dirty="0" smtClean="0"/>
              <a:t>متعهد پذیره نویسی</a:t>
            </a:r>
          </a:p>
          <a:p>
            <a:pPr algn="ctr"/>
            <a:endParaRPr lang="en-US" b="1" dirty="0"/>
          </a:p>
        </p:txBody>
      </p:sp>
      <p:grpSp>
        <p:nvGrpSpPr>
          <p:cNvPr id="8" name="Group 7"/>
          <p:cNvGrpSpPr/>
          <p:nvPr/>
        </p:nvGrpSpPr>
        <p:grpSpPr>
          <a:xfrm flipH="1">
            <a:off x="1095375" y="1285277"/>
            <a:ext cx="7912099" cy="667348"/>
            <a:chOff x="1470025" y="1132877"/>
            <a:chExt cx="6438688" cy="694422"/>
          </a:xfrm>
        </p:grpSpPr>
        <p:sp>
          <p:nvSpPr>
            <p:cNvPr id="9" name="Rectangle 8"/>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0" name="Freeform 9"/>
            <p:cNvSpPr/>
            <p:nvPr/>
          </p:nvSpPr>
          <p:spPr>
            <a:xfrm>
              <a:off x="1524000" y="1132877"/>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3">
                <a:lumMod val="60000"/>
                <a:lumOff val="4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endParaRPr lang="fa-IR" sz="2000" dirty="0">
                <a:solidFill>
                  <a:prstClr val="black"/>
                </a:solidFill>
                <a:latin typeface="Constantia"/>
                <a:cs typeface="B Mitra" panose="00000400000000000000" pitchFamily="2" charset="-78"/>
              </a:endParaRPr>
            </a:p>
          </p:txBody>
        </p:sp>
      </p:grpSp>
      <p:sp>
        <p:nvSpPr>
          <p:cNvPr id="11" name="Rectangle 10"/>
          <p:cNvSpPr/>
          <p:nvPr/>
        </p:nvSpPr>
        <p:spPr>
          <a:xfrm>
            <a:off x="1209675" y="1390460"/>
            <a:ext cx="7667625" cy="348557"/>
          </a:xfrm>
          <a:prstGeom prst="rect">
            <a:avLst/>
          </a:prstGeom>
        </p:spPr>
        <p:txBody>
          <a:bodyPr wrap="square">
            <a:spAutoFit/>
          </a:bodyPr>
          <a:lstStyle/>
          <a:p>
            <a:pPr algn="r" defTabSz="1778000">
              <a:lnSpc>
                <a:spcPct val="90000"/>
              </a:lnSpc>
              <a:spcBef>
                <a:spcPct val="0"/>
              </a:spcBef>
              <a:spcAft>
                <a:spcPct val="35000"/>
              </a:spcAft>
            </a:pPr>
            <a:r>
              <a:rPr lang="fa-IR" dirty="0">
                <a:solidFill>
                  <a:prstClr val="black"/>
                </a:solidFill>
                <a:latin typeface="Constantia"/>
                <a:cs typeface="B Nazanin" panose="00000400000000000000" pitchFamily="2" charset="-78"/>
              </a:rPr>
              <a:t>شخص حقوقی است که </a:t>
            </a:r>
            <a:r>
              <a:rPr lang="fa-IR" u="sng" dirty="0">
                <a:solidFill>
                  <a:prstClr val="black"/>
                </a:solidFill>
                <a:latin typeface="Constantia"/>
                <a:cs typeface="B Nazanin" panose="00000400000000000000" pitchFamily="2" charset="-78"/>
              </a:rPr>
              <a:t>متعهد</a:t>
            </a:r>
            <a:r>
              <a:rPr lang="fa-IR" dirty="0">
                <a:solidFill>
                  <a:prstClr val="black"/>
                </a:solidFill>
                <a:latin typeface="Constantia"/>
                <a:cs typeface="B Nazanin" panose="00000400000000000000" pitchFamily="2" charset="-78"/>
              </a:rPr>
              <a:t> به خرید اوراق بهاداری است که ظرف مهلت پذیره نویسی به فروش نرسد. </a:t>
            </a:r>
            <a:endParaRPr lang="en-US" dirty="0"/>
          </a:p>
        </p:txBody>
      </p:sp>
      <p:grpSp>
        <p:nvGrpSpPr>
          <p:cNvPr id="12" name="Group 11"/>
          <p:cNvGrpSpPr/>
          <p:nvPr/>
        </p:nvGrpSpPr>
        <p:grpSpPr>
          <a:xfrm flipH="1">
            <a:off x="1104900" y="2056802"/>
            <a:ext cx="7912099" cy="667348"/>
            <a:chOff x="1470025" y="1132877"/>
            <a:chExt cx="6438688" cy="694422"/>
          </a:xfrm>
        </p:grpSpPr>
        <p:sp>
          <p:nvSpPr>
            <p:cNvPr id="13" name="Rectangle 12"/>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Freeform 13"/>
            <p:cNvSpPr/>
            <p:nvPr/>
          </p:nvSpPr>
          <p:spPr>
            <a:xfrm>
              <a:off x="1524000" y="1132877"/>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3">
                <a:lumMod val="60000"/>
                <a:lumOff val="4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endParaRPr lang="fa-IR" sz="2000" dirty="0">
                <a:solidFill>
                  <a:prstClr val="black"/>
                </a:solidFill>
                <a:latin typeface="Constantia"/>
                <a:cs typeface="B Mitra" panose="00000400000000000000" pitchFamily="2" charset="-78"/>
              </a:endParaRPr>
            </a:p>
          </p:txBody>
        </p:sp>
      </p:grpSp>
      <p:sp>
        <p:nvSpPr>
          <p:cNvPr id="15" name="Rectangle 14"/>
          <p:cNvSpPr/>
          <p:nvPr/>
        </p:nvSpPr>
        <p:spPr>
          <a:xfrm>
            <a:off x="3260477" y="2158484"/>
            <a:ext cx="5761514" cy="369332"/>
          </a:xfrm>
          <a:prstGeom prst="rect">
            <a:avLst/>
          </a:prstGeom>
        </p:spPr>
        <p:txBody>
          <a:bodyPr wrap="none">
            <a:spAutoFit/>
          </a:bodyPr>
          <a:lstStyle/>
          <a:p>
            <a:r>
              <a:rPr lang="fa-IR" dirty="0"/>
              <a:t>با توجه به مصوبه </a:t>
            </a:r>
            <a:r>
              <a:rPr lang="fa-IR" dirty="0" smtClean="0"/>
              <a:t>هیئت مدیره </a:t>
            </a:r>
            <a:r>
              <a:rPr lang="fa-IR" dirty="0"/>
              <a:t>سازمان، استفاده از متعهد پذیره نویس اختیاری می باشد. </a:t>
            </a:r>
          </a:p>
        </p:txBody>
      </p:sp>
      <p:sp>
        <p:nvSpPr>
          <p:cNvPr id="16" name="Diamond 15"/>
          <p:cNvSpPr/>
          <p:nvPr/>
        </p:nvSpPr>
        <p:spPr>
          <a:xfrm rot="18908005">
            <a:off x="10205248" y="3115000"/>
            <a:ext cx="1404910" cy="1387772"/>
          </a:xfrm>
          <a:prstGeom prst="diamond">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dirty="0">
              <a:solidFill>
                <a:schemeClr val="tx1"/>
              </a:solidFill>
            </a:endParaRPr>
          </a:p>
        </p:txBody>
      </p:sp>
      <p:sp>
        <p:nvSpPr>
          <p:cNvPr id="17" name="TextBox 16"/>
          <p:cNvSpPr txBox="1"/>
          <p:nvPr/>
        </p:nvSpPr>
        <p:spPr>
          <a:xfrm>
            <a:off x="10277475" y="3629026"/>
            <a:ext cx="1247775" cy="646331"/>
          </a:xfrm>
          <a:prstGeom prst="rect">
            <a:avLst/>
          </a:prstGeom>
          <a:noFill/>
        </p:spPr>
        <p:txBody>
          <a:bodyPr wrap="square" rtlCol="0">
            <a:spAutoFit/>
          </a:bodyPr>
          <a:lstStyle/>
          <a:p>
            <a:pPr algn="ctr"/>
            <a:r>
              <a:rPr lang="fa-IR" b="1" dirty="0" smtClean="0"/>
              <a:t>بازارگردان</a:t>
            </a:r>
          </a:p>
          <a:p>
            <a:pPr algn="ctr"/>
            <a:endParaRPr lang="en-US" b="1" dirty="0"/>
          </a:p>
        </p:txBody>
      </p:sp>
      <p:grpSp>
        <p:nvGrpSpPr>
          <p:cNvPr id="18" name="Group 17"/>
          <p:cNvGrpSpPr/>
          <p:nvPr/>
        </p:nvGrpSpPr>
        <p:grpSpPr>
          <a:xfrm flipH="1">
            <a:off x="1104898" y="3038475"/>
            <a:ext cx="7912099" cy="1371600"/>
            <a:chOff x="1470025" y="1132877"/>
            <a:chExt cx="6438688" cy="694422"/>
          </a:xfrm>
        </p:grpSpPr>
        <p:sp>
          <p:nvSpPr>
            <p:cNvPr id="19" name="Rectangle 18"/>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0" name="Freeform 19"/>
            <p:cNvSpPr/>
            <p:nvPr/>
          </p:nvSpPr>
          <p:spPr>
            <a:xfrm>
              <a:off x="1524000" y="1132877"/>
              <a:ext cx="6330453" cy="646198"/>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3">
                <a:lumMod val="20000"/>
                <a:lumOff val="8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endParaRPr lang="fa-IR" sz="2000" dirty="0">
                <a:solidFill>
                  <a:prstClr val="black"/>
                </a:solidFill>
                <a:latin typeface="Constantia"/>
                <a:cs typeface="B Mitra" panose="00000400000000000000" pitchFamily="2" charset="-78"/>
              </a:endParaRPr>
            </a:p>
          </p:txBody>
        </p:sp>
      </p:grpSp>
      <p:sp>
        <p:nvSpPr>
          <p:cNvPr id="21" name="Rectangle 20"/>
          <p:cNvSpPr/>
          <p:nvPr/>
        </p:nvSpPr>
        <p:spPr>
          <a:xfrm>
            <a:off x="1171575" y="3100685"/>
            <a:ext cx="7772400" cy="1785104"/>
          </a:xfrm>
          <a:prstGeom prst="rect">
            <a:avLst/>
          </a:prstGeom>
        </p:spPr>
        <p:txBody>
          <a:bodyPr wrap="square">
            <a:spAutoFit/>
          </a:bodyPr>
          <a:lstStyle/>
          <a:p>
            <a:pPr lvl="0" algn="just" rtl="1">
              <a:defRPr/>
            </a:pPr>
            <a:r>
              <a:rPr lang="fa-IR" dirty="0"/>
              <a:t>بازارگردان موظف است ضمن عملیات بازارگردانی، تمامی تقاضاهای فروش اوراق را براساس مقررات معاملات اوراق بهادار در بورس اوراق بهادار تهران/ فرابورس ایران خریداری نموده و تقاضاهای خرید اوراق را تا سقف کل اوراق در اختیار به متقاضیان عرضه </a:t>
            </a:r>
            <a:r>
              <a:rPr lang="fa-IR" dirty="0" smtClean="0"/>
              <a:t>نماید؛ </a:t>
            </a:r>
            <a:r>
              <a:rPr lang="fa-IR" dirty="0">
                <a:solidFill>
                  <a:prstClr val="black"/>
                </a:solidFill>
                <a:latin typeface="Constantia"/>
                <a:cs typeface="B Nazanin" panose="00000400000000000000" pitchFamily="2" charset="-78"/>
              </a:rPr>
              <a:t>به عبارت </a:t>
            </a:r>
            <a:r>
              <a:rPr lang="fa-IR" dirty="0" smtClean="0">
                <a:solidFill>
                  <a:prstClr val="black"/>
                </a:solidFill>
                <a:latin typeface="Constantia"/>
                <a:cs typeface="B Nazanin" panose="00000400000000000000" pitchFamily="2" charset="-78"/>
              </a:rPr>
              <a:t>دیگر، بازارگردان با تعهد </a:t>
            </a:r>
            <a:r>
              <a:rPr lang="fa-IR" dirty="0">
                <a:solidFill>
                  <a:prstClr val="black"/>
                </a:solidFill>
                <a:latin typeface="Constantia"/>
                <a:cs typeface="B Nazanin" panose="00000400000000000000" pitchFamily="2" charset="-78"/>
              </a:rPr>
              <a:t>به افزایش </a:t>
            </a:r>
            <a:r>
              <a:rPr lang="fa-IR" dirty="0" smtClean="0">
                <a:solidFill>
                  <a:prstClr val="black"/>
                </a:solidFill>
                <a:latin typeface="Constantia"/>
                <a:cs typeface="B Nazanin" panose="00000400000000000000" pitchFamily="2" charset="-78"/>
              </a:rPr>
              <a:t>نقد </a:t>
            </a:r>
            <a:r>
              <a:rPr lang="fa-IR" dirty="0" err="1" smtClean="0">
                <a:solidFill>
                  <a:prstClr val="black"/>
                </a:solidFill>
                <a:latin typeface="Constantia"/>
                <a:cs typeface="B Nazanin" panose="00000400000000000000" pitchFamily="2" charset="-78"/>
              </a:rPr>
              <a:t>شوندگی</a:t>
            </a:r>
            <a:r>
              <a:rPr lang="fa-IR" dirty="0" smtClean="0">
                <a:solidFill>
                  <a:prstClr val="black"/>
                </a:solidFill>
                <a:latin typeface="Constantia"/>
                <a:cs typeface="B Nazanin" panose="00000400000000000000" pitchFamily="2" charset="-78"/>
              </a:rPr>
              <a:t> </a:t>
            </a:r>
            <a:r>
              <a:rPr lang="fa-IR" dirty="0">
                <a:solidFill>
                  <a:prstClr val="black"/>
                </a:solidFill>
                <a:latin typeface="Constantia"/>
                <a:cs typeface="B Nazanin" panose="00000400000000000000" pitchFamily="2" charset="-78"/>
              </a:rPr>
              <a:t>و تنظیم عرضه و تقاضای اوراق و تحدید دامنه نوسان قیمت آن، به داد و ستد آن اوراق می پردازد.</a:t>
            </a:r>
          </a:p>
          <a:p>
            <a:pPr lvl="0" algn="just" rtl="1">
              <a:defRPr/>
            </a:pPr>
            <a:endParaRPr lang="en-US" sz="2000" dirty="0">
              <a:solidFill>
                <a:prstClr val="black"/>
              </a:solidFill>
              <a:latin typeface="Constantia"/>
            </a:endParaRPr>
          </a:p>
          <a:p>
            <a:pPr algn="r"/>
            <a:endParaRPr lang="en-US" dirty="0"/>
          </a:p>
        </p:txBody>
      </p:sp>
      <p:sp>
        <p:nvSpPr>
          <p:cNvPr id="23" name="Diamond 22"/>
          <p:cNvSpPr/>
          <p:nvPr/>
        </p:nvSpPr>
        <p:spPr>
          <a:xfrm rot="16200000">
            <a:off x="10244046" y="4786017"/>
            <a:ext cx="1407519" cy="1397964"/>
          </a:xfrm>
          <a:prstGeom prst="diamond">
            <a:avLst/>
          </a:prstGeom>
          <a:solidFill>
            <a:schemeClr val="accent2">
              <a:lumMod val="75000"/>
            </a:schemeClr>
          </a:solidFill>
        </p:spPr>
        <p:style>
          <a:lnRef idx="2">
            <a:schemeClr val="lt1">
              <a:hueOff val="0"/>
              <a:satOff val="0"/>
              <a:lumOff val="0"/>
              <a:alphaOff val="0"/>
            </a:schemeClr>
          </a:lnRef>
          <a:fillRef idx="1">
            <a:schemeClr val="accent3">
              <a:hueOff val="4077046"/>
              <a:satOff val="-332"/>
              <a:lumOff val="-863"/>
              <a:alphaOff val="0"/>
            </a:schemeClr>
          </a:fillRef>
          <a:effectRef idx="0">
            <a:schemeClr val="accent3">
              <a:hueOff val="4077046"/>
              <a:satOff val="-332"/>
              <a:lumOff val="-863"/>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dirty="0">
              <a:solidFill>
                <a:schemeClr val="tx1"/>
              </a:solidFill>
            </a:endParaRPr>
          </a:p>
        </p:txBody>
      </p:sp>
      <p:sp>
        <p:nvSpPr>
          <p:cNvPr id="24" name="TextBox 23"/>
          <p:cNvSpPr txBox="1"/>
          <p:nvPr/>
        </p:nvSpPr>
        <p:spPr>
          <a:xfrm>
            <a:off x="10315575" y="5305426"/>
            <a:ext cx="1247775" cy="646331"/>
          </a:xfrm>
          <a:prstGeom prst="rect">
            <a:avLst/>
          </a:prstGeom>
          <a:noFill/>
        </p:spPr>
        <p:txBody>
          <a:bodyPr wrap="square" rtlCol="0">
            <a:spAutoFit/>
          </a:bodyPr>
          <a:lstStyle/>
          <a:p>
            <a:pPr algn="ctr"/>
            <a:r>
              <a:rPr lang="fa-IR" b="1" dirty="0" smtClean="0"/>
              <a:t>حسابرس</a:t>
            </a:r>
          </a:p>
          <a:p>
            <a:pPr algn="ctr"/>
            <a:endParaRPr lang="en-US" b="1" dirty="0"/>
          </a:p>
        </p:txBody>
      </p:sp>
      <p:grpSp>
        <p:nvGrpSpPr>
          <p:cNvPr id="25" name="Group 24"/>
          <p:cNvGrpSpPr/>
          <p:nvPr/>
        </p:nvGrpSpPr>
        <p:grpSpPr>
          <a:xfrm flipH="1">
            <a:off x="1123949" y="5038126"/>
            <a:ext cx="7912099" cy="981673"/>
            <a:chOff x="1470025" y="1132877"/>
            <a:chExt cx="6438688" cy="694422"/>
          </a:xfrm>
        </p:grpSpPr>
        <p:sp>
          <p:nvSpPr>
            <p:cNvPr id="26" name="Rectangle 25"/>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7" name="Freeform 26"/>
            <p:cNvSpPr/>
            <p:nvPr/>
          </p:nvSpPr>
          <p:spPr>
            <a:xfrm>
              <a:off x="1524000" y="1132877"/>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2">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endParaRPr lang="fa-IR" sz="2000" dirty="0">
                <a:solidFill>
                  <a:prstClr val="black"/>
                </a:solidFill>
                <a:latin typeface="Constantia"/>
                <a:cs typeface="B Mitra" panose="00000400000000000000" pitchFamily="2" charset="-78"/>
              </a:endParaRPr>
            </a:p>
          </p:txBody>
        </p:sp>
      </p:grpSp>
      <p:sp>
        <p:nvSpPr>
          <p:cNvPr id="28" name="Rectangle 27"/>
          <p:cNvSpPr/>
          <p:nvPr/>
        </p:nvSpPr>
        <p:spPr>
          <a:xfrm>
            <a:off x="1095375" y="5182285"/>
            <a:ext cx="7829551" cy="646331"/>
          </a:xfrm>
          <a:prstGeom prst="rect">
            <a:avLst/>
          </a:prstGeom>
        </p:spPr>
        <p:txBody>
          <a:bodyPr wrap="square">
            <a:spAutoFit/>
          </a:bodyPr>
          <a:lstStyle/>
          <a:p>
            <a:pPr algn="r"/>
            <a:r>
              <a:rPr lang="fa-IR" dirty="0"/>
              <a:t>حسابرس بانی در زمان </a:t>
            </a:r>
            <a:r>
              <a:rPr lang="fa-IR" dirty="0" smtClean="0"/>
              <a:t>ارائه </a:t>
            </a:r>
            <a:r>
              <a:rPr lang="fa-IR" dirty="0"/>
              <a:t>طرح تأمین مالی از طریق انتشار اوراق </a:t>
            </a:r>
            <a:r>
              <a:rPr lang="fa-IR" dirty="0" smtClean="0"/>
              <a:t>تا </a:t>
            </a:r>
            <a:r>
              <a:rPr lang="fa-IR" dirty="0"/>
              <a:t>پایان </a:t>
            </a:r>
            <a:r>
              <a:rPr lang="fa-IR" dirty="0" smtClean="0"/>
              <a:t>تصفیه </a:t>
            </a:r>
            <a:r>
              <a:rPr lang="fa-IR" dirty="0"/>
              <a:t>اوراق باید از میان مؤسسات حسابرسی معتمد سازمان انتخاب شده باشد.</a:t>
            </a:r>
          </a:p>
        </p:txBody>
      </p:sp>
    </p:spTree>
    <p:extLst>
      <p:ext uri="{BB962C8B-B14F-4D97-AF65-F5344CB8AC3E}">
        <p14:creationId xmlns:p14="http://schemas.microsoft.com/office/powerpoint/2010/main" val="31685542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mond 3"/>
          <p:cNvSpPr/>
          <p:nvPr/>
        </p:nvSpPr>
        <p:spPr>
          <a:xfrm rot="18916198">
            <a:off x="10509234" y="2932378"/>
            <a:ext cx="1338712" cy="1321809"/>
          </a:xfrm>
          <a:prstGeom prst="diamond">
            <a:avLst/>
          </a:prstGeom>
          <a:solidFill>
            <a:schemeClr val="accent2">
              <a:lumMod val="75000"/>
            </a:schemeClr>
          </a:solidFill>
        </p:spPr>
        <p:style>
          <a:lnRef idx="2">
            <a:schemeClr val="lt1">
              <a:hueOff val="0"/>
              <a:satOff val="0"/>
              <a:lumOff val="0"/>
              <a:alphaOff val="0"/>
            </a:schemeClr>
          </a:lnRef>
          <a:fillRef idx="1">
            <a:schemeClr val="accent3">
              <a:hueOff val="8154091"/>
              <a:satOff val="-665"/>
              <a:lumOff val="-1726"/>
              <a:alphaOff val="0"/>
            </a:schemeClr>
          </a:fillRef>
          <a:effectRef idx="0">
            <a:schemeClr val="accent3">
              <a:hueOff val="8154091"/>
              <a:satOff val="-665"/>
              <a:lumOff val="-1726"/>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2000" b="1" dirty="0">
              <a:solidFill>
                <a:schemeClr val="tx1"/>
              </a:solidFill>
            </a:endParaRPr>
          </a:p>
        </p:txBody>
      </p:sp>
      <p:sp>
        <p:nvSpPr>
          <p:cNvPr id="5" name="Diamond 4"/>
          <p:cNvSpPr/>
          <p:nvPr/>
        </p:nvSpPr>
        <p:spPr>
          <a:xfrm>
            <a:off x="10563225" y="4676775"/>
            <a:ext cx="1333500" cy="1295400"/>
          </a:xfrm>
          <a:prstGeom prst="diamond">
            <a:avLst/>
          </a:prstGeom>
        </p:spPr>
        <p:style>
          <a:lnRef idx="2">
            <a:schemeClr val="lt1">
              <a:hueOff val="0"/>
              <a:satOff val="0"/>
              <a:lumOff val="0"/>
              <a:alphaOff val="0"/>
            </a:schemeClr>
          </a:lnRef>
          <a:fillRef idx="1">
            <a:schemeClr val="accent3">
              <a:hueOff val="6115568"/>
              <a:satOff val="-499"/>
              <a:lumOff val="-1294"/>
              <a:alphaOff val="0"/>
            </a:schemeClr>
          </a:fillRef>
          <a:effectRef idx="0">
            <a:schemeClr val="accent3">
              <a:hueOff val="6115568"/>
              <a:satOff val="-499"/>
              <a:lumOff val="-1294"/>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a:solidFill>
                <a:schemeClr val="tx1"/>
              </a:solidFill>
            </a:endParaRPr>
          </a:p>
        </p:txBody>
      </p:sp>
      <p:sp>
        <p:nvSpPr>
          <p:cNvPr id="6" name="Diamond 5"/>
          <p:cNvSpPr/>
          <p:nvPr/>
        </p:nvSpPr>
        <p:spPr>
          <a:xfrm>
            <a:off x="10487024" y="1295400"/>
            <a:ext cx="1343025" cy="1304925"/>
          </a:xfrm>
          <a:prstGeom prst="diamond">
            <a:avLst/>
          </a:prstGeom>
          <a:solidFill>
            <a:schemeClr val="accent2">
              <a:lumMod val="40000"/>
              <a:lumOff val="60000"/>
            </a:schemeClr>
          </a:solidFill>
        </p:spPr>
        <p:style>
          <a:lnRef idx="2">
            <a:schemeClr val="lt1">
              <a:hueOff val="0"/>
              <a:satOff val="0"/>
              <a:lumOff val="0"/>
              <a:alphaOff val="0"/>
            </a:schemeClr>
          </a:lnRef>
          <a:fillRef idx="1">
            <a:schemeClr val="accent3">
              <a:hueOff val="2038523"/>
              <a:satOff val="-166"/>
              <a:lumOff val="-431"/>
              <a:alphaOff val="0"/>
            </a:schemeClr>
          </a:fillRef>
          <a:effectRef idx="0">
            <a:schemeClr val="accent3">
              <a:hueOff val="2038523"/>
              <a:satOff val="-166"/>
              <a:lumOff val="-431"/>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3300" dirty="0">
              <a:solidFill>
                <a:schemeClr val="tx1"/>
              </a:solidFill>
            </a:endParaRPr>
          </a:p>
        </p:txBody>
      </p:sp>
      <p:sp>
        <p:nvSpPr>
          <p:cNvPr id="7" name="TextBox 6"/>
          <p:cNvSpPr txBox="1"/>
          <p:nvPr/>
        </p:nvSpPr>
        <p:spPr>
          <a:xfrm>
            <a:off x="10858500" y="1752600"/>
            <a:ext cx="628650" cy="400110"/>
          </a:xfrm>
          <a:prstGeom prst="rect">
            <a:avLst/>
          </a:prstGeom>
          <a:noFill/>
        </p:spPr>
        <p:txBody>
          <a:bodyPr wrap="square" rtlCol="0">
            <a:spAutoFit/>
          </a:bodyPr>
          <a:lstStyle/>
          <a:p>
            <a:r>
              <a:rPr lang="fa-IR" sz="2000" b="1" dirty="0" smtClean="0"/>
              <a:t>امین</a:t>
            </a:r>
            <a:endParaRPr lang="en-US" b="1" dirty="0"/>
          </a:p>
        </p:txBody>
      </p:sp>
      <p:sp>
        <p:nvSpPr>
          <p:cNvPr id="8" name="TextBox 7"/>
          <p:cNvSpPr txBox="1"/>
          <p:nvPr/>
        </p:nvSpPr>
        <p:spPr>
          <a:xfrm>
            <a:off x="10782300" y="4953000"/>
            <a:ext cx="895350" cy="707886"/>
          </a:xfrm>
          <a:prstGeom prst="rect">
            <a:avLst/>
          </a:prstGeom>
          <a:noFill/>
        </p:spPr>
        <p:txBody>
          <a:bodyPr wrap="square" rtlCol="0">
            <a:spAutoFit/>
          </a:bodyPr>
          <a:lstStyle/>
          <a:p>
            <a:pPr algn="ctr"/>
            <a:r>
              <a:rPr lang="fa-IR" sz="2000" b="1" dirty="0" smtClean="0"/>
              <a:t>عامل پرداخت</a:t>
            </a:r>
            <a:endParaRPr lang="en-US" b="1" dirty="0"/>
          </a:p>
        </p:txBody>
      </p:sp>
      <p:sp>
        <p:nvSpPr>
          <p:cNvPr id="9" name="TextBox 8"/>
          <p:cNvSpPr txBox="1"/>
          <p:nvPr/>
        </p:nvSpPr>
        <p:spPr>
          <a:xfrm>
            <a:off x="10772776" y="3228975"/>
            <a:ext cx="781050" cy="707886"/>
          </a:xfrm>
          <a:prstGeom prst="rect">
            <a:avLst/>
          </a:prstGeom>
          <a:noFill/>
        </p:spPr>
        <p:txBody>
          <a:bodyPr wrap="square" rtlCol="0">
            <a:spAutoFit/>
          </a:bodyPr>
          <a:lstStyle/>
          <a:p>
            <a:pPr algn="ctr"/>
            <a:r>
              <a:rPr lang="fa-IR" sz="2000" b="1" dirty="0" smtClean="0"/>
              <a:t>عامل فروش</a:t>
            </a:r>
            <a:endParaRPr lang="en-US" b="1" dirty="0"/>
          </a:p>
        </p:txBody>
      </p:sp>
      <p:sp>
        <p:nvSpPr>
          <p:cNvPr id="10" name="Rectangle 9"/>
          <p:cNvSpPr/>
          <p:nvPr/>
        </p:nvSpPr>
        <p:spPr>
          <a:xfrm>
            <a:off x="2762250" y="3028861"/>
            <a:ext cx="6096000" cy="369332"/>
          </a:xfrm>
          <a:prstGeom prst="rect">
            <a:avLst/>
          </a:prstGeom>
        </p:spPr>
        <p:txBody>
          <a:bodyPr>
            <a:spAutoFit/>
          </a:bodyPr>
          <a:lstStyle/>
          <a:p>
            <a:endParaRPr lang="fa-IR" dirty="0"/>
          </a:p>
        </p:txBody>
      </p:sp>
      <p:grpSp>
        <p:nvGrpSpPr>
          <p:cNvPr id="11" name="Group 10"/>
          <p:cNvGrpSpPr/>
          <p:nvPr/>
        </p:nvGrpSpPr>
        <p:grpSpPr>
          <a:xfrm flipH="1">
            <a:off x="1657348" y="1323975"/>
            <a:ext cx="7912099" cy="1371600"/>
            <a:chOff x="1470025" y="1132877"/>
            <a:chExt cx="6438688" cy="694422"/>
          </a:xfrm>
        </p:grpSpPr>
        <p:sp>
          <p:nvSpPr>
            <p:cNvPr id="12" name="Rectangle 11"/>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3" name="Freeform 12"/>
            <p:cNvSpPr/>
            <p:nvPr/>
          </p:nvSpPr>
          <p:spPr>
            <a:xfrm>
              <a:off x="1524000" y="1132877"/>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2">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endParaRPr lang="fa-IR" sz="2000" dirty="0">
                <a:solidFill>
                  <a:prstClr val="black"/>
                </a:solidFill>
                <a:latin typeface="Constantia"/>
                <a:cs typeface="B Mitra" panose="00000400000000000000" pitchFamily="2" charset="-78"/>
              </a:endParaRPr>
            </a:p>
          </p:txBody>
        </p:sp>
      </p:grpSp>
      <p:sp>
        <p:nvSpPr>
          <p:cNvPr id="17" name="Rectangle 16"/>
          <p:cNvSpPr/>
          <p:nvPr/>
        </p:nvSpPr>
        <p:spPr>
          <a:xfrm>
            <a:off x="1733550" y="1342936"/>
            <a:ext cx="7667625" cy="1200329"/>
          </a:xfrm>
          <a:prstGeom prst="rect">
            <a:avLst/>
          </a:prstGeom>
        </p:spPr>
        <p:txBody>
          <a:bodyPr wrap="square">
            <a:spAutoFit/>
          </a:bodyPr>
          <a:lstStyle/>
          <a:p>
            <a:pPr algn="r"/>
            <a:r>
              <a:rPr lang="fa-IR" dirty="0"/>
              <a:t>موسسه حسابرسي معتمد سازمان است </a:t>
            </a:r>
            <a:r>
              <a:rPr lang="fa-IR" dirty="0" smtClean="0"/>
              <a:t>كه به</a:t>
            </a:r>
            <a:r>
              <a:rPr lang="fa-IR" dirty="0"/>
              <a:t> منظور حفظ منافع دارندگان اوراق </a:t>
            </a:r>
            <a:r>
              <a:rPr lang="fa-IR" dirty="0" smtClean="0"/>
              <a:t>و </a:t>
            </a:r>
            <a:r>
              <a:rPr lang="fa-IR" dirty="0"/>
              <a:t>حصول اطمينان از صحت عمليات ناشر در طرح، نسبت به مصرف وجوه، نحوه نگه داري حساب ها و صورت هاي مالي و عملكرد </a:t>
            </a:r>
            <a:r>
              <a:rPr lang="fa-IR" dirty="0" smtClean="0"/>
              <a:t>اجرايی </a:t>
            </a:r>
            <a:r>
              <a:rPr lang="fa-IR" dirty="0"/>
              <a:t>ناشر به موجب قرارداد منعقد شده، مستمراً </a:t>
            </a:r>
            <a:r>
              <a:rPr lang="fa-IR" dirty="0" smtClean="0"/>
              <a:t>رسیدگی </a:t>
            </a:r>
            <a:r>
              <a:rPr lang="fa-IR" dirty="0"/>
              <a:t>و اظهارنظر مي نمايد</a:t>
            </a:r>
            <a:r>
              <a:rPr lang="fa-IR" dirty="0" smtClean="0"/>
              <a:t>.</a:t>
            </a:r>
          </a:p>
          <a:p>
            <a:pPr algn="r"/>
            <a:r>
              <a:rPr lang="fa-IR" dirty="0" smtClean="0"/>
              <a:t>رکن امین در خصوص اوراق رهنی، خرید دین، مضاربه، وکالت، بیمه اتکایی، منفعت، جعاله و مشارکت موضوعیت دارد.  </a:t>
            </a:r>
            <a:endParaRPr lang="fa-IR" dirty="0"/>
          </a:p>
        </p:txBody>
      </p:sp>
      <p:grpSp>
        <p:nvGrpSpPr>
          <p:cNvPr id="22" name="Group 21"/>
          <p:cNvGrpSpPr/>
          <p:nvPr/>
        </p:nvGrpSpPr>
        <p:grpSpPr>
          <a:xfrm flipH="1">
            <a:off x="1657346" y="3181349"/>
            <a:ext cx="7912099" cy="771525"/>
            <a:chOff x="1470025" y="1132877"/>
            <a:chExt cx="6438688" cy="694422"/>
          </a:xfrm>
        </p:grpSpPr>
        <p:sp>
          <p:nvSpPr>
            <p:cNvPr id="23" name="Rectangle 22"/>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4" name="Freeform 23"/>
            <p:cNvSpPr/>
            <p:nvPr/>
          </p:nvSpPr>
          <p:spPr>
            <a:xfrm>
              <a:off x="1524000" y="1132877"/>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2">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algn="r" defTabSz="1778000">
                <a:lnSpc>
                  <a:spcPct val="90000"/>
                </a:lnSpc>
                <a:spcBef>
                  <a:spcPct val="0"/>
                </a:spcBef>
                <a:spcAft>
                  <a:spcPct val="35000"/>
                </a:spcAft>
              </a:pPr>
              <a:endParaRPr lang="fa-IR" sz="2000" dirty="0">
                <a:solidFill>
                  <a:prstClr val="black"/>
                </a:solidFill>
                <a:latin typeface="Constantia"/>
                <a:cs typeface="B Mitra" panose="00000400000000000000" pitchFamily="2" charset="-78"/>
              </a:endParaRPr>
            </a:p>
          </p:txBody>
        </p:sp>
      </p:grpSp>
      <p:sp>
        <p:nvSpPr>
          <p:cNvPr id="25" name="Rectangle 24"/>
          <p:cNvSpPr/>
          <p:nvPr/>
        </p:nvSpPr>
        <p:spPr>
          <a:xfrm>
            <a:off x="1685925" y="3210610"/>
            <a:ext cx="7781926" cy="646331"/>
          </a:xfrm>
          <a:prstGeom prst="rect">
            <a:avLst/>
          </a:prstGeom>
        </p:spPr>
        <p:txBody>
          <a:bodyPr wrap="square">
            <a:spAutoFit/>
          </a:bodyPr>
          <a:lstStyle/>
          <a:p>
            <a:pPr algn="r"/>
            <a:r>
              <a:rPr lang="fa-IR" dirty="0">
                <a:solidFill>
                  <a:srgbClr val="000000"/>
                </a:solidFill>
                <a:latin typeface="Vazir"/>
              </a:rPr>
              <a:t> </a:t>
            </a:r>
            <a:r>
              <a:rPr lang="fa-IR" dirty="0" smtClean="0">
                <a:solidFill>
                  <a:srgbClr val="000000"/>
                </a:solidFill>
                <a:latin typeface="Vazir"/>
              </a:rPr>
              <a:t>عامل فروش از بین شرکت ‌هاي </a:t>
            </a:r>
            <a:r>
              <a:rPr lang="fa-IR" dirty="0">
                <a:solidFill>
                  <a:srgbClr val="000000"/>
                </a:solidFill>
                <a:latin typeface="Vazir"/>
              </a:rPr>
              <a:t>كارگزاري عضو بورس اوراق بهادار تهران يا فرابورس </a:t>
            </a:r>
            <a:r>
              <a:rPr lang="fa-IR" dirty="0" smtClean="0">
                <a:solidFill>
                  <a:srgbClr val="000000"/>
                </a:solidFill>
                <a:latin typeface="Vazir"/>
              </a:rPr>
              <a:t>ایران </a:t>
            </a:r>
            <a:r>
              <a:rPr lang="fa-IR" dirty="0">
                <a:solidFill>
                  <a:srgbClr val="000000"/>
                </a:solidFill>
                <a:latin typeface="Vazir"/>
              </a:rPr>
              <a:t>توسط باني انتخاب </a:t>
            </a:r>
            <a:r>
              <a:rPr lang="fa-IR" dirty="0" smtClean="0">
                <a:solidFill>
                  <a:srgbClr val="000000"/>
                </a:solidFill>
                <a:latin typeface="Vazir"/>
              </a:rPr>
              <a:t>مي‌گردد و نسبت </a:t>
            </a:r>
            <a:r>
              <a:rPr lang="fa-IR" dirty="0">
                <a:solidFill>
                  <a:srgbClr val="000000"/>
                </a:solidFill>
                <a:latin typeface="Vazir"/>
              </a:rPr>
              <a:t>به عرضه و فروش </a:t>
            </a:r>
            <a:r>
              <a:rPr lang="fa-IR" dirty="0" smtClean="0">
                <a:solidFill>
                  <a:srgbClr val="000000"/>
                </a:solidFill>
                <a:latin typeface="Vazir"/>
              </a:rPr>
              <a:t>اوراق</a:t>
            </a:r>
            <a:r>
              <a:rPr lang="fa-IR" dirty="0">
                <a:solidFill>
                  <a:srgbClr val="000000"/>
                </a:solidFill>
                <a:latin typeface="Vazir"/>
              </a:rPr>
              <a:t> از طرف نهاد واسط اقدام </a:t>
            </a:r>
            <a:r>
              <a:rPr lang="fa-IR" dirty="0" smtClean="0">
                <a:solidFill>
                  <a:srgbClr val="000000"/>
                </a:solidFill>
                <a:latin typeface="Vazir"/>
              </a:rPr>
              <a:t>مي ‌نمايد</a:t>
            </a:r>
            <a:r>
              <a:rPr lang="fa-IR" dirty="0">
                <a:solidFill>
                  <a:srgbClr val="000000"/>
                </a:solidFill>
                <a:latin typeface="Vazir"/>
              </a:rPr>
              <a:t>.</a:t>
            </a:r>
            <a:endParaRPr lang="en-US" dirty="0"/>
          </a:p>
        </p:txBody>
      </p:sp>
      <p:grpSp>
        <p:nvGrpSpPr>
          <p:cNvPr id="27" name="Group 26"/>
          <p:cNvGrpSpPr/>
          <p:nvPr/>
        </p:nvGrpSpPr>
        <p:grpSpPr>
          <a:xfrm flipH="1">
            <a:off x="1666871" y="4838699"/>
            <a:ext cx="7912099" cy="771525"/>
            <a:chOff x="1470024" y="1132877"/>
            <a:chExt cx="6438687" cy="694422"/>
          </a:xfrm>
        </p:grpSpPr>
        <p:sp>
          <p:nvSpPr>
            <p:cNvPr id="28" name="Rectangle 27"/>
            <p:cNvSpPr/>
            <p:nvPr/>
          </p:nvSpPr>
          <p:spPr>
            <a:xfrm>
              <a:off x="1470024" y="1323299"/>
              <a:ext cx="6438687"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3">
                <a:hueOff val="6115568"/>
                <a:satOff val="-499"/>
                <a:lumOff val="-1294"/>
                <a:alphaOff val="0"/>
              </a:schemeClr>
            </a:fillRef>
            <a:effectRef idx="0">
              <a:schemeClr val="accent3">
                <a:hueOff val="6115568"/>
                <a:satOff val="-499"/>
                <a:lumOff val="-1294"/>
                <a:alphaOff val="0"/>
              </a:schemeClr>
            </a:effectRef>
            <a:fontRef idx="minor">
              <a:schemeClr val="lt1"/>
            </a:fontRef>
          </p:style>
        </p:sp>
        <p:sp>
          <p:nvSpPr>
            <p:cNvPr id="29" name="Freeform 28"/>
            <p:cNvSpPr/>
            <p:nvPr/>
          </p:nvSpPr>
          <p:spPr>
            <a:xfrm>
              <a:off x="1524000" y="1132877"/>
              <a:ext cx="6286500" cy="615133"/>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p:spPr>
          <p:style>
            <a:lnRef idx="2">
              <a:schemeClr val="lt1">
                <a:hueOff val="0"/>
                <a:satOff val="0"/>
                <a:lumOff val="0"/>
                <a:alphaOff val="0"/>
              </a:schemeClr>
            </a:lnRef>
            <a:fillRef idx="1">
              <a:schemeClr val="accent3">
                <a:hueOff val="6115568"/>
                <a:satOff val="-499"/>
                <a:lumOff val="-1294"/>
                <a:alphaOff val="0"/>
              </a:schemeClr>
            </a:fillRef>
            <a:effectRef idx="0">
              <a:schemeClr val="accent3">
                <a:hueOff val="6115568"/>
                <a:satOff val="-499"/>
                <a:lumOff val="-1294"/>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fa-IR" sz="3300" dirty="0">
                <a:solidFill>
                  <a:schemeClr val="tx1"/>
                </a:solidFill>
              </a:endParaRPr>
            </a:p>
          </p:txBody>
        </p:sp>
      </p:grpSp>
      <p:sp>
        <p:nvSpPr>
          <p:cNvPr id="30" name="Rectangle 29"/>
          <p:cNvSpPr/>
          <p:nvPr/>
        </p:nvSpPr>
        <p:spPr>
          <a:xfrm>
            <a:off x="1781175" y="4877485"/>
            <a:ext cx="7715250" cy="646331"/>
          </a:xfrm>
          <a:prstGeom prst="rect">
            <a:avLst/>
          </a:prstGeom>
        </p:spPr>
        <p:txBody>
          <a:bodyPr wrap="square">
            <a:spAutoFit/>
          </a:bodyPr>
          <a:lstStyle/>
          <a:p>
            <a:pPr algn="r"/>
            <a:r>
              <a:rPr lang="fa-IR" dirty="0"/>
              <a:t>شرکت سپرده‌گذاری مرکزی اوراق بهادار و </a:t>
            </a:r>
            <a:r>
              <a:rPr lang="fa-IR" dirty="0" smtClean="0"/>
              <a:t>تسویه </a:t>
            </a:r>
            <a:r>
              <a:rPr lang="fa-IR" dirty="0"/>
              <a:t>وجوه است که نسبت به </a:t>
            </a:r>
            <a:r>
              <a:rPr lang="fa-IR" dirty="0" smtClean="0"/>
              <a:t>پرداخت‌ های </a:t>
            </a:r>
            <a:r>
              <a:rPr lang="fa-IR" dirty="0"/>
              <a:t>مرتبط با اوراق در </a:t>
            </a:r>
            <a:r>
              <a:rPr lang="fa-IR" dirty="0" smtClean="0"/>
              <a:t>سررسید های </a:t>
            </a:r>
            <a:r>
              <a:rPr lang="fa-IR" dirty="0"/>
              <a:t>معین به </a:t>
            </a:r>
            <a:r>
              <a:rPr lang="fa-IR" dirty="0" smtClean="0"/>
              <a:t>سرمایه گذاران </a:t>
            </a:r>
            <a:r>
              <a:rPr lang="fa-IR" dirty="0"/>
              <a:t>اقدام می‌نماید.</a:t>
            </a:r>
          </a:p>
        </p:txBody>
      </p:sp>
    </p:spTree>
    <p:extLst>
      <p:ext uri="{BB962C8B-B14F-4D97-AF65-F5344CB8AC3E}">
        <p14:creationId xmlns:p14="http://schemas.microsoft.com/office/powerpoint/2010/main" val="3794211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mond 3"/>
          <p:cNvSpPr/>
          <p:nvPr/>
        </p:nvSpPr>
        <p:spPr>
          <a:xfrm>
            <a:off x="10010775" y="1362075"/>
            <a:ext cx="1924050" cy="3819525"/>
          </a:xfrm>
          <a:prstGeom prst="diamond">
            <a:avLst/>
          </a:prstGeom>
          <a:solidFill>
            <a:schemeClr val="accent6">
              <a:lumMod val="40000"/>
              <a:lumOff val="60000"/>
            </a:schemeClr>
          </a:solidFill>
        </p:spPr>
        <p:style>
          <a:lnRef idx="2">
            <a:schemeClr val="lt1">
              <a:hueOff val="0"/>
              <a:satOff val="0"/>
              <a:lumOff val="0"/>
              <a:alphaOff val="0"/>
            </a:schemeClr>
          </a:lnRef>
          <a:fillRef idx="1">
            <a:schemeClr val="accent3">
              <a:hueOff val="10192614"/>
              <a:satOff val="-831"/>
              <a:lumOff val="-2157"/>
              <a:alphaOff val="0"/>
            </a:schemeClr>
          </a:fillRef>
          <a:effectRef idx="0">
            <a:schemeClr val="accent3">
              <a:hueOff val="10192614"/>
              <a:satOff val="-831"/>
              <a:lumOff val="-2157"/>
              <a:alphaOff val="0"/>
            </a:schemeClr>
          </a:effectRef>
          <a:fontRef idx="minor">
            <a:schemeClr val="lt1"/>
          </a:fontRef>
        </p:style>
        <p:txBody>
          <a:bodyPr spcFirstLastPara="0" vert="horz" wrap="square" lIns="302578" tIns="267419" rIns="302578" bIns="267419" numCol="1" spcCol="1270" anchor="ctr" anchorCtr="0">
            <a:noAutofit/>
          </a:bodyPr>
          <a:lstStyle/>
          <a:p>
            <a:pPr algn="ctr" defTabSz="1466850">
              <a:lnSpc>
                <a:spcPct val="90000"/>
              </a:lnSpc>
              <a:spcBef>
                <a:spcPct val="0"/>
              </a:spcBef>
              <a:spcAft>
                <a:spcPct val="35000"/>
              </a:spcAft>
            </a:pPr>
            <a:endParaRPr lang="en-US" sz="800" dirty="0">
              <a:solidFill>
                <a:schemeClr val="tx1"/>
              </a:solidFill>
            </a:endParaRPr>
          </a:p>
        </p:txBody>
      </p:sp>
      <p:sp>
        <p:nvSpPr>
          <p:cNvPr id="5" name="TextBox 4"/>
          <p:cNvSpPr txBox="1"/>
          <p:nvPr/>
        </p:nvSpPr>
        <p:spPr>
          <a:xfrm>
            <a:off x="10391775" y="2352675"/>
            <a:ext cx="1181100" cy="1938992"/>
          </a:xfrm>
          <a:prstGeom prst="rect">
            <a:avLst/>
          </a:prstGeom>
          <a:noFill/>
        </p:spPr>
        <p:txBody>
          <a:bodyPr wrap="square" rtlCol="0">
            <a:spAutoFit/>
          </a:bodyPr>
          <a:lstStyle/>
          <a:p>
            <a:pPr algn="ctr"/>
            <a:r>
              <a:rPr lang="fa-IR" sz="2000" dirty="0" smtClean="0"/>
              <a:t>ضمانت: تعهد و تضمین پرداخت های مرتبط با اوراق در سررسید های معین</a:t>
            </a:r>
            <a:endParaRPr lang="en-US" sz="1400" dirty="0"/>
          </a:p>
        </p:txBody>
      </p:sp>
      <p:grpSp>
        <p:nvGrpSpPr>
          <p:cNvPr id="6" name="Group 5"/>
          <p:cNvGrpSpPr/>
          <p:nvPr/>
        </p:nvGrpSpPr>
        <p:grpSpPr>
          <a:xfrm flipH="1">
            <a:off x="1600195" y="609599"/>
            <a:ext cx="7912099" cy="1924051"/>
            <a:chOff x="1470025" y="1132874"/>
            <a:chExt cx="6438688" cy="694425"/>
          </a:xfrm>
        </p:grpSpPr>
        <p:sp>
          <p:nvSpPr>
            <p:cNvPr id="7" name="Rectangle 6"/>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8" name="Freeform 7"/>
            <p:cNvSpPr/>
            <p:nvPr/>
          </p:nvSpPr>
          <p:spPr>
            <a:xfrm>
              <a:off x="1524001" y="1132874"/>
              <a:ext cx="6291694" cy="638776"/>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6">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r" rtl="1"/>
              <a:endParaRPr lang="fa-IR" sz="2000" dirty="0">
                <a:solidFill>
                  <a:prstClr val="black"/>
                </a:solidFill>
                <a:latin typeface="Constantia"/>
                <a:cs typeface="B Mitra" panose="00000400000000000000" pitchFamily="2" charset="-78"/>
              </a:endParaRPr>
            </a:p>
          </p:txBody>
        </p:sp>
      </p:grpSp>
      <p:grpSp>
        <p:nvGrpSpPr>
          <p:cNvPr id="9" name="Group 8"/>
          <p:cNvGrpSpPr/>
          <p:nvPr/>
        </p:nvGrpSpPr>
        <p:grpSpPr>
          <a:xfrm flipH="1">
            <a:off x="1581150" y="2828924"/>
            <a:ext cx="7969246" cy="1438275"/>
            <a:chOff x="1470025" y="1132874"/>
            <a:chExt cx="6438688" cy="694425"/>
          </a:xfrm>
        </p:grpSpPr>
        <p:sp>
          <p:nvSpPr>
            <p:cNvPr id="10" name="Rectangle 9"/>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1" name="Freeform 10"/>
            <p:cNvSpPr/>
            <p:nvPr/>
          </p:nvSpPr>
          <p:spPr>
            <a:xfrm>
              <a:off x="1524000" y="1132874"/>
              <a:ext cx="6286501" cy="638776"/>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6">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r" rtl="1"/>
              <a:endParaRPr lang="fa-IR" sz="2000" dirty="0">
                <a:solidFill>
                  <a:prstClr val="black"/>
                </a:solidFill>
                <a:latin typeface="Constantia"/>
                <a:cs typeface="B Mitra" panose="00000400000000000000" pitchFamily="2" charset="-78"/>
              </a:endParaRPr>
            </a:p>
          </p:txBody>
        </p:sp>
      </p:grpSp>
      <p:grpSp>
        <p:nvGrpSpPr>
          <p:cNvPr id="12" name="Group 11"/>
          <p:cNvGrpSpPr/>
          <p:nvPr/>
        </p:nvGrpSpPr>
        <p:grpSpPr>
          <a:xfrm flipH="1">
            <a:off x="1590674" y="4486274"/>
            <a:ext cx="7940671" cy="1438275"/>
            <a:chOff x="1470025" y="1132874"/>
            <a:chExt cx="6438688" cy="694425"/>
          </a:xfrm>
        </p:grpSpPr>
        <p:sp>
          <p:nvSpPr>
            <p:cNvPr id="13" name="Rectangle 12"/>
            <p:cNvSpPr/>
            <p:nvPr/>
          </p:nvSpPr>
          <p:spPr>
            <a:xfrm>
              <a:off x="1470025" y="1323299"/>
              <a:ext cx="6438688" cy="504000"/>
            </a:xfrm>
            <a:prstGeom prst="rect">
              <a:avLst/>
            </a:prstGeom>
            <a:solidFill>
              <a:schemeClr val="bg1"/>
            </a:solidFill>
            <a:ln>
              <a:solidFill>
                <a:schemeClr val="accent2">
                  <a:lumMod val="5000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4" name="Freeform 13"/>
            <p:cNvSpPr/>
            <p:nvPr/>
          </p:nvSpPr>
          <p:spPr>
            <a:xfrm>
              <a:off x="1524000" y="1132874"/>
              <a:ext cx="6286501" cy="638776"/>
            </a:xfrm>
            <a:custGeom>
              <a:avLst/>
              <a:gdLst>
                <a:gd name="connsiteX0" fmla="*/ 0 w 5689600"/>
                <a:gd name="connsiteY0" fmla="*/ 98402 h 590400"/>
                <a:gd name="connsiteX1" fmla="*/ 98402 w 5689600"/>
                <a:gd name="connsiteY1" fmla="*/ 0 h 590400"/>
                <a:gd name="connsiteX2" fmla="*/ 5591198 w 5689600"/>
                <a:gd name="connsiteY2" fmla="*/ 0 h 590400"/>
                <a:gd name="connsiteX3" fmla="*/ 5689600 w 5689600"/>
                <a:gd name="connsiteY3" fmla="*/ 98402 h 590400"/>
                <a:gd name="connsiteX4" fmla="*/ 5689600 w 5689600"/>
                <a:gd name="connsiteY4" fmla="*/ 491998 h 590400"/>
                <a:gd name="connsiteX5" fmla="*/ 5591198 w 5689600"/>
                <a:gd name="connsiteY5" fmla="*/ 590400 h 590400"/>
                <a:gd name="connsiteX6" fmla="*/ 98402 w 5689600"/>
                <a:gd name="connsiteY6" fmla="*/ 590400 h 590400"/>
                <a:gd name="connsiteX7" fmla="*/ 0 w 5689600"/>
                <a:gd name="connsiteY7" fmla="*/ 491998 h 590400"/>
                <a:gd name="connsiteX8" fmla="*/ 0 w 5689600"/>
                <a:gd name="connsiteY8" fmla="*/ 98402 h 5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9600" h="590400">
                  <a:moveTo>
                    <a:pt x="0" y="98402"/>
                  </a:moveTo>
                  <a:cubicBezTo>
                    <a:pt x="0" y="44056"/>
                    <a:pt x="44056" y="0"/>
                    <a:pt x="98402" y="0"/>
                  </a:cubicBezTo>
                  <a:lnTo>
                    <a:pt x="5591198" y="0"/>
                  </a:lnTo>
                  <a:cubicBezTo>
                    <a:pt x="5645544" y="0"/>
                    <a:pt x="5689600" y="44056"/>
                    <a:pt x="5689600" y="98402"/>
                  </a:cubicBezTo>
                  <a:lnTo>
                    <a:pt x="5689600" y="491998"/>
                  </a:lnTo>
                  <a:cubicBezTo>
                    <a:pt x="5689600" y="546344"/>
                    <a:pt x="5645544" y="590400"/>
                    <a:pt x="5591198" y="590400"/>
                  </a:cubicBezTo>
                  <a:lnTo>
                    <a:pt x="98402" y="590400"/>
                  </a:lnTo>
                  <a:cubicBezTo>
                    <a:pt x="44056" y="590400"/>
                    <a:pt x="0" y="546344"/>
                    <a:pt x="0" y="491998"/>
                  </a:cubicBezTo>
                  <a:lnTo>
                    <a:pt x="0" y="98402"/>
                  </a:lnTo>
                  <a:close/>
                </a:path>
              </a:pathLst>
            </a:custGeom>
            <a:solidFill>
              <a:schemeClr val="accent6">
                <a:lumMod val="40000"/>
                <a:lumOff val="60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8870" tIns="325944" rIns="368870" bIns="325944" numCol="1" spcCol="1270" anchor="ctr" anchorCtr="0">
              <a:noAutofit/>
            </a:bodyPr>
            <a:lstStyle/>
            <a:p>
              <a:pPr lvl="0" algn="r" rtl="1"/>
              <a:endParaRPr lang="fa-IR" sz="2000" dirty="0">
                <a:solidFill>
                  <a:prstClr val="black"/>
                </a:solidFill>
                <a:latin typeface="Constantia"/>
                <a:cs typeface="B Mitra" panose="00000400000000000000" pitchFamily="2" charset="-78"/>
              </a:endParaRPr>
            </a:p>
          </p:txBody>
        </p:sp>
      </p:grpSp>
      <p:sp>
        <p:nvSpPr>
          <p:cNvPr id="15" name="Rectangle 14"/>
          <p:cNvSpPr/>
          <p:nvPr/>
        </p:nvSpPr>
        <p:spPr>
          <a:xfrm>
            <a:off x="1711796" y="843260"/>
            <a:ext cx="7756054" cy="1754326"/>
          </a:xfrm>
          <a:prstGeom prst="rect">
            <a:avLst/>
          </a:prstGeom>
        </p:spPr>
        <p:txBody>
          <a:bodyPr wrap="square">
            <a:spAutoFit/>
          </a:bodyPr>
          <a:lstStyle/>
          <a:p>
            <a:pPr lvl="0" algn="just" rtl="1">
              <a:defRPr/>
            </a:pPr>
            <a:r>
              <a:rPr lang="fa-IR" b="1" dirty="0">
                <a:solidFill>
                  <a:prstClr val="black"/>
                </a:solidFill>
                <a:latin typeface="Constantia"/>
                <a:cs typeface="B Nazanin" panose="00000400000000000000" pitchFamily="2" charset="-78"/>
              </a:rPr>
              <a:t>الف)</a:t>
            </a:r>
            <a:r>
              <a:rPr lang="fa-IR" b="1" u="sng" dirty="0">
                <a:solidFill>
                  <a:prstClr val="black"/>
                </a:solidFill>
                <a:latin typeface="Constantia"/>
                <a:cs typeface="B Nazanin" panose="00000400000000000000" pitchFamily="2" charset="-78"/>
              </a:rPr>
              <a:t> ضمانت اوراق توسط اشخاص حقوقی</a:t>
            </a:r>
            <a:r>
              <a:rPr lang="fa-IR" dirty="0">
                <a:solidFill>
                  <a:prstClr val="black"/>
                </a:solidFill>
                <a:latin typeface="Constantia"/>
                <a:cs typeface="B Nazanin" panose="00000400000000000000" pitchFamily="2" charset="-78"/>
              </a:rPr>
              <a:t> از جمله بانکها، موسسات مالی اعتباری تحت نظارت بانک مرکزی، </a:t>
            </a:r>
            <a:r>
              <a:rPr lang="fa-IR" dirty="0" smtClean="0"/>
              <a:t>بیمه ‌هاي </a:t>
            </a:r>
            <a:r>
              <a:rPr lang="fa-IR" dirty="0"/>
              <a:t>تحت نظارت </a:t>
            </a:r>
            <a:r>
              <a:rPr lang="fa-IR" dirty="0" smtClean="0"/>
              <a:t>بیمه </a:t>
            </a:r>
            <a:r>
              <a:rPr lang="fa-IR" dirty="0"/>
              <a:t>مركزي </a:t>
            </a:r>
            <a:r>
              <a:rPr lang="fa-IR" dirty="0" smtClean="0"/>
              <a:t>جمهوری اسلامی </a:t>
            </a:r>
            <a:r>
              <a:rPr lang="fa-IR" dirty="0"/>
              <a:t>ايران، </a:t>
            </a:r>
            <a:r>
              <a:rPr lang="fa-IR" dirty="0" smtClean="0"/>
              <a:t>شركت ‌هاي </a:t>
            </a:r>
            <a:r>
              <a:rPr lang="fa-IR" dirty="0"/>
              <a:t>تأمين سرمايه، </a:t>
            </a:r>
            <a:r>
              <a:rPr lang="fa-IR" dirty="0" smtClean="0"/>
              <a:t>شركت ‌هاي </a:t>
            </a:r>
            <a:r>
              <a:rPr lang="fa-IR" dirty="0"/>
              <a:t>سرمايه‌گذاري، نهادهاي عمومي و </a:t>
            </a:r>
            <a:r>
              <a:rPr lang="fa-IR" dirty="0" smtClean="0"/>
              <a:t>شركت ‌ها </a:t>
            </a:r>
            <a:r>
              <a:rPr lang="fa-IR" dirty="0"/>
              <a:t>و مؤسسات </a:t>
            </a:r>
            <a:r>
              <a:rPr lang="fa-IR" dirty="0" smtClean="0"/>
              <a:t>دولتی</a:t>
            </a:r>
            <a:r>
              <a:rPr lang="fa-IR" dirty="0" smtClean="0">
                <a:solidFill>
                  <a:prstClr val="black"/>
                </a:solidFill>
                <a:latin typeface="Constantia"/>
                <a:cs typeface="B Nazanin" panose="00000400000000000000" pitchFamily="2" charset="-78"/>
              </a:rPr>
              <a:t> </a:t>
            </a:r>
            <a:r>
              <a:rPr lang="fa-IR" dirty="0">
                <a:solidFill>
                  <a:prstClr val="black"/>
                </a:solidFill>
                <a:latin typeface="Constantia"/>
                <a:cs typeface="B Nazanin" panose="00000400000000000000" pitchFamily="2" charset="-78"/>
              </a:rPr>
              <a:t>و ... به پیشنهاد بانی و با تائید سازمان</a:t>
            </a:r>
            <a:r>
              <a:rPr lang="fa-IR" dirty="0" smtClean="0">
                <a:solidFill>
                  <a:prstClr val="black"/>
                </a:solidFill>
                <a:latin typeface="Constantia"/>
                <a:cs typeface="B Nazanin" panose="00000400000000000000" pitchFamily="2" charset="-78"/>
              </a:rPr>
              <a:t>.</a:t>
            </a:r>
          </a:p>
          <a:p>
            <a:pPr algn="r" rtl="1">
              <a:defRPr/>
            </a:pPr>
            <a:r>
              <a:rPr lang="fa-IR" dirty="0" smtClean="0"/>
              <a:t>       ضمانت </a:t>
            </a:r>
            <a:r>
              <a:rPr lang="fa-IR" dirty="0"/>
              <a:t>اشخاص </a:t>
            </a:r>
            <a:r>
              <a:rPr lang="fa-IR" dirty="0" smtClean="0"/>
              <a:t>حقوقی </a:t>
            </a:r>
            <a:r>
              <a:rPr lang="fa-IR" dirty="0"/>
              <a:t>تحت </a:t>
            </a:r>
            <a:r>
              <a:rPr lang="fa-IR" dirty="0" smtClean="0"/>
              <a:t>کنترل </a:t>
            </a:r>
            <a:r>
              <a:rPr lang="fa-IR" dirty="0"/>
              <a:t>باني </a:t>
            </a:r>
            <a:r>
              <a:rPr lang="fa-IR" dirty="0" smtClean="0"/>
              <a:t>برای </a:t>
            </a:r>
            <a:r>
              <a:rPr lang="fa-IR" dirty="0"/>
              <a:t>پرداخت تعهدات باني قابل قبول </a:t>
            </a:r>
            <a:r>
              <a:rPr lang="fa-IR" dirty="0" smtClean="0"/>
              <a:t>نمي ‌باشد</a:t>
            </a:r>
            <a:r>
              <a:rPr lang="fa-IR" dirty="0"/>
              <a:t>. </a:t>
            </a:r>
            <a:r>
              <a:rPr lang="fa-IR" dirty="0" smtClean="0"/>
              <a:t>رعایت این </a:t>
            </a:r>
            <a:r>
              <a:rPr lang="fa-IR" dirty="0"/>
              <a:t>موضوع بايد توسط حسابرس باني تأييد گردد.</a:t>
            </a:r>
          </a:p>
          <a:p>
            <a:pPr lvl="0" algn="r" rtl="1">
              <a:defRPr/>
            </a:pPr>
            <a:endParaRPr lang="fa-IR" dirty="0">
              <a:solidFill>
                <a:prstClr val="black"/>
              </a:solidFill>
              <a:latin typeface="Constantia"/>
              <a:cs typeface="B Nazanin" panose="00000400000000000000" pitchFamily="2" charset="-78"/>
            </a:endParaRPr>
          </a:p>
        </p:txBody>
      </p:sp>
      <p:sp>
        <p:nvSpPr>
          <p:cNvPr id="18" name="Striped Right Arrow 17"/>
          <p:cNvSpPr/>
          <p:nvPr/>
        </p:nvSpPr>
        <p:spPr>
          <a:xfrm flipH="1">
            <a:off x="9096375" y="1790700"/>
            <a:ext cx="295275" cy="180975"/>
          </a:xfrm>
          <a:prstGeom prst="striped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9" name="Rectangle 18"/>
          <p:cNvSpPr/>
          <p:nvPr/>
        </p:nvSpPr>
        <p:spPr>
          <a:xfrm>
            <a:off x="1695450" y="2895511"/>
            <a:ext cx="7734300" cy="923330"/>
          </a:xfrm>
          <a:prstGeom prst="rect">
            <a:avLst/>
          </a:prstGeom>
        </p:spPr>
        <p:txBody>
          <a:bodyPr wrap="square">
            <a:spAutoFit/>
          </a:bodyPr>
          <a:lstStyle/>
          <a:p>
            <a:pPr lvl="0" algn="r" rtl="1">
              <a:defRPr/>
            </a:pPr>
            <a:r>
              <a:rPr lang="fa-IR" b="1" u="sng" dirty="0" smtClean="0">
                <a:solidFill>
                  <a:prstClr val="black"/>
                </a:solidFill>
                <a:latin typeface="Constantia"/>
                <a:cs typeface="B Nazanin" panose="00000400000000000000" pitchFamily="2" charset="-78"/>
              </a:rPr>
              <a:t>ب) </a:t>
            </a:r>
            <a:r>
              <a:rPr lang="fa-IR" b="1" u="sng" dirty="0">
                <a:solidFill>
                  <a:prstClr val="black"/>
                </a:solidFill>
                <a:latin typeface="Constantia"/>
                <a:cs typeface="B Nazanin" panose="00000400000000000000" pitchFamily="2" charset="-78"/>
              </a:rPr>
              <a:t>ضمانت با تکیه بر رتبه اعتباری</a:t>
            </a:r>
          </a:p>
          <a:p>
            <a:pPr lvl="0" algn="just" rtl="1">
              <a:defRPr/>
            </a:pPr>
            <a:r>
              <a:rPr lang="fa-IR" dirty="0">
                <a:solidFill>
                  <a:prstClr val="black"/>
                </a:solidFill>
                <a:latin typeface="Constantia"/>
                <a:cs typeface="B Nazanin" panose="00000400000000000000" pitchFamily="2" charset="-78"/>
              </a:rPr>
              <a:t>در صورتی که اوراق دارای رتبة اعتباری اعلامی از سوی مؤسسات رتبه بندی دارای مجوز از سازمان باشند، وجود ضامن الزامی نخواهد بود. رتبه‌های اعتباری مورد قبول برای انتشار اوراق توسط سازمان اعلام خواهد شد</a:t>
            </a:r>
            <a:r>
              <a:rPr lang="fa-IR" dirty="0" smtClean="0">
                <a:solidFill>
                  <a:prstClr val="black"/>
                </a:solidFill>
                <a:latin typeface="Constantia"/>
                <a:cs typeface="B Nazanin" panose="00000400000000000000" pitchFamily="2" charset="-78"/>
              </a:rPr>
              <a:t>.</a:t>
            </a:r>
            <a:endParaRPr lang="en-US" dirty="0">
              <a:solidFill>
                <a:prstClr val="black"/>
              </a:solidFill>
              <a:latin typeface="Constantia"/>
              <a:cs typeface="B Nazanin" panose="00000400000000000000" pitchFamily="2" charset="-78"/>
            </a:endParaRPr>
          </a:p>
        </p:txBody>
      </p:sp>
      <p:sp>
        <p:nvSpPr>
          <p:cNvPr id="2" name="Rectangle 1"/>
          <p:cNvSpPr/>
          <p:nvPr/>
        </p:nvSpPr>
        <p:spPr>
          <a:xfrm>
            <a:off x="1711797" y="4508518"/>
            <a:ext cx="7698904" cy="1200329"/>
          </a:xfrm>
          <a:prstGeom prst="rect">
            <a:avLst/>
          </a:prstGeom>
        </p:spPr>
        <p:txBody>
          <a:bodyPr wrap="square">
            <a:spAutoFit/>
          </a:bodyPr>
          <a:lstStyle/>
          <a:p>
            <a:pPr lvl="0" algn="r" rtl="1">
              <a:defRPr/>
            </a:pPr>
            <a:r>
              <a:rPr lang="fa-IR" b="1" u="sng" dirty="0" smtClean="0">
                <a:solidFill>
                  <a:prstClr val="black"/>
                </a:solidFill>
                <a:latin typeface="Constantia"/>
                <a:cs typeface="B Nazanin" panose="00000400000000000000" pitchFamily="2" charset="-78"/>
              </a:rPr>
              <a:t>ج) </a:t>
            </a:r>
            <a:r>
              <a:rPr lang="fa-IR" b="1" u="sng" dirty="0">
                <a:solidFill>
                  <a:prstClr val="black"/>
                </a:solidFill>
                <a:latin typeface="Constantia"/>
                <a:cs typeface="B Nazanin" panose="00000400000000000000" pitchFamily="2" charset="-78"/>
              </a:rPr>
              <a:t>ضمانت از طریق توثیق اوراق بهادار (به استثنای اوراق قرض الحسنه، رهنی و خرید دین)</a:t>
            </a:r>
          </a:p>
          <a:p>
            <a:pPr algn="justLow" rtl="1">
              <a:defRPr/>
            </a:pPr>
            <a:r>
              <a:rPr lang="fa-IR" dirty="0">
                <a:solidFill>
                  <a:prstClr val="black"/>
                </a:solidFill>
                <a:latin typeface="Constantia"/>
                <a:cs typeface="B Nazanin" panose="00000400000000000000" pitchFamily="2" charset="-78"/>
              </a:rPr>
              <a:t> بانی می تواند با تأیید سازمان و با رعایت دستورالعمل انتشار اوراق </a:t>
            </a:r>
            <a:r>
              <a:rPr lang="fa-IR" dirty="0" smtClean="0">
                <a:solidFill>
                  <a:prstClr val="black"/>
                </a:solidFill>
                <a:latin typeface="Constantia"/>
                <a:cs typeface="B Nazanin" panose="00000400000000000000" pitchFamily="2" charset="-78"/>
              </a:rPr>
              <a:t>بدهی </a:t>
            </a:r>
            <a:r>
              <a:rPr lang="fa-IR" dirty="0">
                <a:solidFill>
                  <a:prstClr val="black"/>
                </a:solidFill>
                <a:latin typeface="Constantia"/>
                <a:cs typeface="B Nazanin" panose="00000400000000000000" pitchFamily="2" charset="-78"/>
              </a:rPr>
              <a:t>با استفاده از رتبه اعتباری و توثیق اوراق بهادار نزد شرکت سپرده گذاری مرکزی اوراق بهادار و تسویۀ وجوه، نسبت به توثیق اوراق بهادار با شرایط مشخص به نفع نهاد واسط برای تضمین تعهدات خود بجای معرفی ضامن اقدام نماید.</a:t>
            </a:r>
            <a:endParaRPr lang="en-US" dirty="0"/>
          </a:p>
        </p:txBody>
      </p:sp>
    </p:spTree>
    <p:extLst>
      <p:ext uri="{BB962C8B-B14F-4D97-AF65-F5344CB8AC3E}">
        <p14:creationId xmlns:p14="http://schemas.microsoft.com/office/powerpoint/2010/main" val="3940894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87780" y="1609725"/>
            <a:ext cx="10058400" cy="4857750"/>
          </a:xfrm>
        </p:spPr>
        <p:txBody>
          <a:bodyPr>
            <a:normAutofit/>
          </a:bodyPr>
          <a:lstStyle/>
          <a:p>
            <a:pPr lvl="0" algn="r" rtl="1"/>
            <a:r>
              <a:rPr lang="fa-IR" dirty="0" smtClean="0">
                <a:solidFill>
                  <a:schemeClr val="tx1"/>
                </a:solidFill>
                <a:cs typeface="B Nazanin" panose="00000400000000000000" pitchFamily="2" charset="-78"/>
              </a:rPr>
              <a:t>بر اساس مصوبه هیئت مدیره سازمان:</a:t>
            </a:r>
          </a:p>
          <a:p>
            <a:pPr lvl="0" algn="r" rtl="1"/>
            <a:r>
              <a:rPr lang="fa-IR" dirty="0" smtClean="0">
                <a:solidFill>
                  <a:schemeClr val="tx1"/>
                </a:solidFill>
                <a:cs typeface="B Nazanin" panose="00000400000000000000" pitchFamily="2" charset="-78"/>
              </a:rPr>
              <a:t>علاوه </a:t>
            </a:r>
            <a:r>
              <a:rPr lang="fa-IR" dirty="0">
                <a:solidFill>
                  <a:schemeClr val="tx1"/>
                </a:solidFill>
                <a:cs typeface="B Nazanin" panose="00000400000000000000" pitchFamily="2" charset="-78"/>
              </a:rPr>
              <a:t>بر بانک­ها و مؤسسات مالی و اعتباری و موارد مندرج در دستورالعمل مربوط به هر اوراق، اشخاص حقوقی زیر هم </a:t>
            </a:r>
            <a:r>
              <a:rPr lang="fa-IR" dirty="0" err="1">
                <a:solidFill>
                  <a:schemeClr val="tx1"/>
                </a:solidFill>
                <a:cs typeface="B Nazanin" panose="00000400000000000000" pitchFamily="2" charset="-78"/>
              </a:rPr>
              <a:t>می‌توانند</a:t>
            </a:r>
            <a:r>
              <a:rPr lang="fa-IR" dirty="0">
                <a:solidFill>
                  <a:schemeClr val="tx1"/>
                </a:solidFill>
                <a:cs typeface="B Nazanin" panose="00000400000000000000" pitchFamily="2" charset="-78"/>
              </a:rPr>
              <a:t> به عنوان ضامن اوراق بهاداری که مجوز انتشار آنها توسط سازمان بورس و اوراق بهادار صادر می‌شود قرار گیرند</a:t>
            </a:r>
            <a:r>
              <a:rPr lang="en-US" dirty="0">
                <a:solidFill>
                  <a:schemeClr val="tx1"/>
                </a:solidFill>
                <a:cs typeface="B Nazanin" panose="00000400000000000000" pitchFamily="2" charset="-78"/>
              </a:rPr>
              <a:t>:</a:t>
            </a:r>
          </a:p>
          <a:p>
            <a:pPr algn="r" rtl="1">
              <a:buClrTx/>
              <a:buSzPct val="106000"/>
              <a:buFont typeface="Arial" panose="020B0604020202020204" pitchFamily="34" charset="0"/>
              <a:buChar char="•"/>
            </a:pPr>
            <a:r>
              <a:rPr lang="fa-IR" dirty="0" smtClean="0">
                <a:solidFill>
                  <a:schemeClr val="tx1"/>
                </a:solidFill>
                <a:cs typeface="B Nazanin" panose="00000400000000000000" pitchFamily="2" charset="-78"/>
              </a:rPr>
              <a:t> شرکت­های </a:t>
            </a:r>
            <a:r>
              <a:rPr lang="fa-IR" dirty="0" err="1">
                <a:solidFill>
                  <a:schemeClr val="tx1"/>
                </a:solidFill>
                <a:cs typeface="B Nazanin" panose="00000400000000000000" pitchFamily="2" charset="-78"/>
              </a:rPr>
              <a:t>سرمایه‌گذاری</a:t>
            </a:r>
            <a:r>
              <a:rPr lang="fa-IR" dirty="0">
                <a:solidFill>
                  <a:schemeClr val="tx1"/>
                </a:solidFill>
                <a:cs typeface="B Nazanin" panose="00000400000000000000" pitchFamily="2" charset="-78"/>
              </a:rPr>
              <a:t> و شرکت­های مادر (</a:t>
            </a:r>
            <a:r>
              <a:rPr lang="fa-IR" dirty="0" err="1">
                <a:solidFill>
                  <a:schemeClr val="tx1"/>
                </a:solidFill>
                <a:cs typeface="B Nazanin" panose="00000400000000000000" pitchFamily="2" charset="-78"/>
              </a:rPr>
              <a:t>هلدینگ</a:t>
            </a:r>
            <a:r>
              <a:rPr lang="fa-IR" dirty="0" smtClean="0">
                <a:solidFill>
                  <a:schemeClr val="tx1"/>
                </a:solidFill>
                <a:cs typeface="B Nazanin" panose="00000400000000000000" pitchFamily="2" charset="-78"/>
              </a:rPr>
              <a:t>)؛</a:t>
            </a:r>
          </a:p>
          <a:p>
            <a:pPr algn="r" rtl="1">
              <a:buClrTx/>
              <a:buSzPct val="106000"/>
              <a:buFont typeface="Arial" panose="020B0604020202020204" pitchFamily="34" charset="0"/>
              <a:buChar char="•"/>
            </a:pPr>
            <a:r>
              <a:rPr lang="fa-IR" dirty="0">
                <a:solidFill>
                  <a:schemeClr val="tx1"/>
                </a:solidFill>
                <a:cs typeface="B Nazanin" panose="00000400000000000000" pitchFamily="2" charset="-78"/>
              </a:rPr>
              <a:t> </a:t>
            </a:r>
            <a:r>
              <a:rPr lang="fa-IR" dirty="0" smtClean="0">
                <a:solidFill>
                  <a:schemeClr val="tx1"/>
                </a:solidFill>
                <a:cs typeface="B Nazanin" panose="00000400000000000000" pitchFamily="2" charset="-78"/>
              </a:rPr>
              <a:t>شرکت­های </a:t>
            </a:r>
            <a:r>
              <a:rPr lang="fa-IR" dirty="0" err="1">
                <a:solidFill>
                  <a:schemeClr val="tx1"/>
                </a:solidFill>
                <a:cs typeface="B Nazanin" panose="00000400000000000000" pitchFamily="2" charset="-78"/>
              </a:rPr>
              <a:t>بیمۀ</a:t>
            </a:r>
            <a:r>
              <a:rPr lang="fa-IR" dirty="0">
                <a:solidFill>
                  <a:schemeClr val="tx1"/>
                </a:solidFill>
                <a:cs typeface="B Nazanin" panose="00000400000000000000" pitchFamily="2" charset="-78"/>
              </a:rPr>
              <a:t> تحت نظارت </a:t>
            </a:r>
            <a:r>
              <a:rPr lang="fa-IR" dirty="0" err="1">
                <a:solidFill>
                  <a:schemeClr val="tx1"/>
                </a:solidFill>
                <a:cs typeface="B Nazanin" panose="00000400000000000000" pitchFamily="2" charset="-78"/>
              </a:rPr>
              <a:t>بیمۀ</a:t>
            </a:r>
            <a:r>
              <a:rPr lang="fa-IR" dirty="0">
                <a:solidFill>
                  <a:schemeClr val="tx1"/>
                </a:solidFill>
                <a:cs typeface="B Nazanin" panose="00000400000000000000" pitchFamily="2" charset="-78"/>
              </a:rPr>
              <a:t> مرکزی جمهوری اسلامی </a:t>
            </a:r>
            <a:r>
              <a:rPr lang="fa-IR" dirty="0" smtClean="0">
                <a:solidFill>
                  <a:schemeClr val="tx1"/>
                </a:solidFill>
                <a:cs typeface="B Nazanin" panose="00000400000000000000" pitchFamily="2" charset="-78"/>
              </a:rPr>
              <a:t>ایران؛</a:t>
            </a:r>
          </a:p>
          <a:p>
            <a:pPr algn="r" rtl="1">
              <a:buClrTx/>
              <a:buSzPct val="106000"/>
              <a:buFont typeface="Arial" panose="020B0604020202020204" pitchFamily="34" charset="0"/>
              <a:buChar char="•"/>
            </a:pPr>
            <a:r>
              <a:rPr lang="fa-IR" dirty="0">
                <a:solidFill>
                  <a:schemeClr val="tx1"/>
                </a:solidFill>
                <a:cs typeface="B Nazanin" panose="00000400000000000000" pitchFamily="2" charset="-78"/>
              </a:rPr>
              <a:t> </a:t>
            </a:r>
            <a:r>
              <a:rPr lang="fa-IR" dirty="0" smtClean="0">
                <a:solidFill>
                  <a:schemeClr val="tx1"/>
                </a:solidFill>
                <a:cs typeface="B Nazanin" panose="00000400000000000000" pitchFamily="2" charset="-78"/>
              </a:rPr>
              <a:t>صندوق­های </a:t>
            </a:r>
            <a:r>
              <a:rPr lang="fa-IR" dirty="0">
                <a:solidFill>
                  <a:schemeClr val="tx1"/>
                </a:solidFill>
                <a:cs typeface="B Nazanin" panose="00000400000000000000" pitchFamily="2" charset="-78"/>
              </a:rPr>
              <a:t>بازنشستگی؛ </a:t>
            </a:r>
            <a:endParaRPr lang="fa-IR" dirty="0" smtClean="0">
              <a:solidFill>
                <a:schemeClr val="tx1"/>
              </a:solidFill>
              <a:cs typeface="B Nazanin" panose="00000400000000000000" pitchFamily="2" charset="-78"/>
            </a:endParaRPr>
          </a:p>
          <a:p>
            <a:pPr algn="r" rtl="1">
              <a:buClrTx/>
              <a:buSzPct val="106000"/>
              <a:buFont typeface="Arial" panose="020B0604020202020204" pitchFamily="34" charset="0"/>
              <a:buChar char="•"/>
            </a:pPr>
            <a:r>
              <a:rPr lang="fa-IR" dirty="0">
                <a:solidFill>
                  <a:schemeClr val="tx1"/>
                </a:solidFill>
                <a:cs typeface="B Nazanin" panose="00000400000000000000" pitchFamily="2" charset="-78"/>
              </a:rPr>
              <a:t> </a:t>
            </a:r>
            <a:r>
              <a:rPr lang="fa-IR" dirty="0" smtClean="0">
                <a:solidFill>
                  <a:schemeClr val="tx1"/>
                </a:solidFill>
                <a:cs typeface="B Nazanin" panose="00000400000000000000" pitchFamily="2" charset="-78"/>
              </a:rPr>
              <a:t>شرکت­های </a:t>
            </a:r>
            <a:r>
              <a:rPr lang="fa-IR" dirty="0">
                <a:solidFill>
                  <a:schemeClr val="tx1"/>
                </a:solidFill>
                <a:cs typeface="B Nazanin" panose="00000400000000000000" pitchFamily="2" charset="-78"/>
              </a:rPr>
              <a:t>تأمین </a:t>
            </a:r>
            <a:r>
              <a:rPr lang="fa-IR" dirty="0" smtClean="0">
                <a:solidFill>
                  <a:schemeClr val="tx1"/>
                </a:solidFill>
                <a:cs typeface="B Nazanin" panose="00000400000000000000" pitchFamily="2" charset="-78"/>
              </a:rPr>
              <a:t>سرمایه؛</a:t>
            </a:r>
          </a:p>
          <a:p>
            <a:pPr algn="r" rtl="1">
              <a:buClrTx/>
              <a:buSzPct val="106000"/>
              <a:buFont typeface="Arial" panose="020B0604020202020204" pitchFamily="34" charset="0"/>
              <a:buChar char="•"/>
            </a:pPr>
            <a:r>
              <a:rPr lang="fa-IR" dirty="0">
                <a:solidFill>
                  <a:schemeClr val="tx1"/>
                </a:solidFill>
                <a:cs typeface="B Nazanin" panose="00000400000000000000" pitchFamily="2" charset="-78"/>
              </a:rPr>
              <a:t> </a:t>
            </a:r>
            <a:r>
              <a:rPr lang="fa-IR" dirty="0" smtClean="0">
                <a:solidFill>
                  <a:schemeClr val="tx1"/>
                </a:solidFill>
                <a:cs typeface="B Nazanin" panose="00000400000000000000" pitchFamily="2" charset="-78"/>
              </a:rPr>
              <a:t>هر </a:t>
            </a:r>
            <a:r>
              <a:rPr lang="fa-IR" dirty="0">
                <a:solidFill>
                  <a:schemeClr val="tx1"/>
                </a:solidFill>
                <a:cs typeface="B Nazanin" panose="00000400000000000000" pitchFamily="2" charset="-78"/>
              </a:rPr>
              <a:t>شخص حقوقی که </a:t>
            </a:r>
            <a:r>
              <a:rPr lang="fa-IR" b="1" u="sng" dirty="0">
                <a:solidFill>
                  <a:schemeClr val="tx1"/>
                </a:solidFill>
                <a:cs typeface="B Nazanin" panose="00000400000000000000" pitchFamily="2" charset="-78"/>
              </a:rPr>
              <a:t>بیش از بیست درصد سهام ناشر (در خصوص اوراق مشارکت) </a:t>
            </a:r>
            <a:r>
              <a:rPr lang="fa-IR" dirty="0">
                <a:solidFill>
                  <a:schemeClr val="tx1"/>
                </a:solidFill>
                <a:cs typeface="B Nazanin" panose="00000400000000000000" pitchFamily="2" charset="-78"/>
              </a:rPr>
              <a:t>را در اختیار دارد.</a:t>
            </a:r>
            <a:endParaRPr lang="en-US" dirty="0">
              <a:solidFill>
                <a:schemeClr val="tx1"/>
              </a:solidFill>
              <a:cs typeface="B Nazanin" panose="00000400000000000000" pitchFamily="2" charset="-78"/>
            </a:endParaRPr>
          </a:p>
          <a:p>
            <a:pPr algn="r" rtl="1"/>
            <a:endParaRPr lang="en-US" dirty="0">
              <a:solidFill>
                <a:schemeClr val="tx1"/>
              </a:solidFill>
              <a:cs typeface="B Nazanin" panose="00000400000000000000" pitchFamily="2" charset="-78"/>
            </a:endParaRPr>
          </a:p>
          <a:p>
            <a:pPr algn="r" rtl="1"/>
            <a:r>
              <a:rPr lang="fa-IR" dirty="0" smtClean="0">
                <a:solidFill>
                  <a:schemeClr val="tx1"/>
                </a:solidFill>
                <a:cs typeface="B Nazanin" panose="00000400000000000000" pitchFamily="2" charset="-78"/>
              </a:rPr>
              <a:t>ضمانت هر </a:t>
            </a:r>
            <a:r>
              <a:rPr lang="fa-IR" dirty="0">
                <a:solidFill>
                  <a:schemeClr val="tx1"/>
                </a:solidFill>
                <a:cs typeface="B Nazanin" panose="00000400000000000000" pitchFamily="2" charset="-78"/>
              </a:rPr>
              <a:t>یک از اشخاص حقوقی مذکور در اوراق </a:t>
            </a:r>
            <a:r>
              <a:rPr lang="fa-IR" dirty="0">
                <a:solidFill>
                  <a:schemeClr val="tx1"/>
                </a:solidFill>
                <a:latin typeface="Constantia"/>
                <a:cs typeface="B Nazanin" panose="00000400000000000000" pitchFamily="2" charset="-78"/>
              </a:rPr>
              <a:t>بهاداری که مجوز </a:t>
            </a:r>
            <a:r>
              <a:rPr lang="fa-IR" dirty="0">
                <a:solidFill>
                  <a:schemeClr val="tx1"/>
                </a:solidFill>
                <a:cs typeface="B Nazanin" panose="00000400000000000000" pitchFamily="2" charset="-78"/>
              </a:rPr>
              <a:t>انتشار آنها از سوی سازمان بورس و اوراق بهادار صادر می‌شود منوط به وجود ساختار مالی مناسب در آن­ها و عدم کنترل ضامن توسط ناشر (با تائید حسابرس) به تشخیص سازمان است."</a:t>
            </a:r>
            <a:endParaRPr lang="en-US" dirty="0">
              <a:solidFill>
                <a:schemeClr val="tx1"/>
              </a:solidFill>
              <a:cs typeface="B Nazanin" panose="00000400000000000000" pitchFamily="2" charset="-78"/>
            </a:endParaRPr>
          </a:p>
        </p:txBody>
      </p:sp>
      <p:sp>
        <p:nvSpPr>
          <p:cNvPr id="4" name="Title 1"/>
          <p:cNvSpPr>
            <a:spLocks noGrp="1"/>
          </p:cNvSpPr>
          <p:nvPr>
            <p:ph type="title"/>
          </p:nvPr>
        </p:nvSpPr>
        <p:spPr>
          <a:xfrm>
            <a:off x="3895726" y="615462"/>
            <a:ext cx="3454643" cy="451916"/>
          </a:xfrm>
          <a:solidFill>
            <a:schemeClr val="bg1">
              <a:lumMod val="95000"/>
            </a:schemeClr>
          </a:solidFill>
          <a:effectLst>
            <a:glow rad="139700">
              <a:schemeClr val="accent1">
                <a:satMod val="175000"/>
                <a:alpha val="40000"/>
              </a:schemeClr>
            </a:glow>
            <a:outerShdw blurRad="50800" dist="38100" dir="16200000" rotWithShape="0">
              <a:prstClr val="black">
                <a:alpha val="40000"/>
              </a:prstClr>
            </a:outerShdw>
          </a:effectLst>
        </p:spPr>
        <p:txBody>
          <a:bodyPr>
            <a:normAutofit/>
          </a:bodyPr>
          <a:lstStyle/>
          <a:p>
            <a:pPr algn="ctr" rtl="1"/>
            <a:r>
              <a:rPr lang="fa-IR" sz="2400" b="1" dirty="0">
                <a:solidFill>
                  <a:schemeClr val="tx1"/>
                </a:solidFill>
                <a:effectLst>
                  <a:outerShdw blurRad="38100" dist="38100" dir="2700000" algn="tl">
                    <a:srgbClr val="000000">
                      <a:alpha val="43137"/>
                    </a:srgbClr>
                  </a:outerShdw>
                </a:effectLst>
              </a:rPr>
              <a:t>«</a:t>
            </a:r>
            <a:r>
              <a:rPr lang="fa-IR" sz="2400" b="1" dirty="0" smtClean="0">
                <a:solidFill>
                  <a:schemeClr val="tx1"/>
                </a:solidFill>
                <a:effectLst>
                  <a:outerShdw blurRad="38100" dist="38100" dir="2700000" algn="tl">
                    <a:srgbClr val="000000">
                      <a:alpha val="43137"/>
                    </a:srgbClr>
                  </a:outerShdw>
                </a:effectLst>
              </a:rPr>
              <a:t>ضمانت اشخاص حقوقی»</a:t>
            </a:r>
            <a:endParaRPr lang="en-US" sz="24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225223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18000">
              <a:schemeClr val="accent4">
                <a:lumMod val="5000"/>
                <a:lumOff val="95000"/>
              </a:schemeClr>
            </a:gs>
            <a:gs pos="56000">
              <a:schemeClr val="accent4">
                <a:lumMod val="45000"/>
                <a:lumOff val="55000"/>
              </a:schemeClr>
            </a:gs>
            <a:gs pos="73000">
              <a:schemeClr val="accent4">
                <a:lumMod val="45000"/>
                <a:lumOff val="55000"/>
              </a:schemeClr>
            </a:gs>
            <a:gs pos="90000">
              <a:schemeClr val="accent4">
                <a:lumMod val="20000"/>
                <a:lumOff val="80000"/>
              </a:schemeClr>
            </a:gs>
          </a:gsLst>
          <a:lin ang="5400000" scaled="1"/>
          <a:tileRect/>
        </a:gradFill>
        <a:effectLst/>
      </p:bgPr>
    </p:bg>
    <p:spTree>
      <p:nvGrpSpPr>
        <p:cNvPr id="1" name=""/>
        <p:cNvGrpSpPr/>
        <p:nvPr/>
      </p:nvGrpSpPr>
      <p:grpSpPr>
        <a:xfrm>
          <a:off x="0" y="0"/>
          <a:ext cx="0" cy="0"/>
          <a:chOff x="0" y="0"/>
          <a:chExt cx="0" cy="0"/>
        </a:xfrm>
      </p:grpSpPr>
      <p:grpSp>
        <p:nvGrpSpPr>
          <p:cNvPr id="5" name="Group 4"/>
          <p:cNvGrpSpPr/>
          <p:nvPr/>
        </p:nvGrpSpPr>
        <p:grpSpPr>
          <a:xfrm>
            <a:off x="6688261" y="1377667"/>
            <a:ext cx="5340349" cy="3166532"/>
            <a:chOff x="6642101" y="1943099"/>
            <a:chExt cx="5340349" cy="3166532"/>
          </a:xfrm>
        </p:grpSpPr>
        <p:sp>
          <p:nvSpPr>
            <p:cNvPr id="6" name="Freeform 5"/>
            <p:cNvSpPr/>
            <p:nvPr/>
          </p:nvSpPr>
          <p:spPr>
            <a:xfrm>
              <a:off x="6642101" y="1943099"/>
              <a:ext cx="4539297" cy="1424939"/>
            </a:xfrm>
            <a:custGeom>
              <a:avLst/>
              <a:gdLst>
                <a:gd name="connsiteX0" fmla="*/ 0 w 4539297"/>
                <a:gd name="connsiteY0" fmla="*/ 142494 h 1424939"/>
                <a:gd name="connsiteX1" fmla="*/ 142494 w 4539297"/>
                <a:gd name="connsiteY1" fmla="*/ 0 h 1424939"/>
                <a:gd name="connsiteX2" fmla="*/ 4396803 w 4539297"/>
                <a:gd name="connsiteY2" fmla="*/ 0 h 1424939"/>
                <a:gd name="connsiteX3" fmla="*/ 4539297 w 4539297"/>
                <a:gd name="connsiteY3" fmla="*/ 142494 h 1424939"/>
                <a:gd name="connsiteX4" fmla="*/ 4539297 w 4539297"/>
                <a:gd name="connsiteY4" fmla="*/ 1282445 h 1424939"/>
                <a:gd name="connsiteX5" fmla="*/ 4396803 w 4539297"/>
                <a:gd name="connsiteY5" fmla="*/ 1424939 h 1424939"/>
                <a:gd name="connsiteX6" fmla="*/ 142494 w 4539297"/>
                <a:gd name="connsiteY6" fmla="*/ 1424939 h 1424939"/>
                <a:gd name="connsiteX7" fmla="*/ 0 w 4539297"/>
                <a:gd name="connsiteY7" fmla="*/ 1282445 h 1424939"/>
                <a:gd name="connsiteX8" fmla="*/ 0 w 4539297"/>
                <a:gd name="connsiteY8" fmla="*/ 142494 h 142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9297" h="1424939">
                  <a:moveTo>
                    <a:pt x="0" y="142494"/>
                  </a:moveTo>
                  <a:cubicBezTo>
                    <a:pt x="0" y="63797"/>
                    <a:pt x="63797" y="0"/>
                    <a:pt x="142494" y="0"/>
                  </a:cubicBezTo>
                  <a:lnTo>
                    <a:pt x="4396803" y="0"/>
                  </a:lnTo>
                  <a:cubicBezTo>
                    <a:pt x="4475500" y="0"/>
                    <a:pt x="4539297" y="63797"/>
                    <a:pt x="4539297" y="142494"/>
                  </a:cubicBezTo>
                  <a:lnTo>
                    <a:pt x="4539297" y="1282445"/>
                  </a:lnTo>
                  <a:cubicBezTo>
                    <a:pt x="4539297" y="1361142"/>
                    <a:pt x="4475500" y="1424939"/>
                    <a:pt x="4396803" y="1424939"/>
                  </a:cubicBezTo>
                  <a:lnTo>
                    <a:pt x="142494" y="1424939"/>
                  </a:lnTo>
                  <a:cubicBezTo>
                    <a:pt x="63797" y="1424939"/>
                    <a:pt x="0" y="1361142"/>
                    <a:pt x="0" y="1282445"/>
                  </a:cubicBezTo>
                  <a:lnTo>
                    <a:pt x="0" y="142494"/>
                  </a:ln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955" tIns="277955" rIns="1667271" bIns="277955" numCol="1" spcCol="1270" anchor="ctr" anchorCtr="0">
              <a:noAutofit/>
            </a:bodyPr>
            <a:lstStyle/>
            <a:p>
              <a:pPr defTabSz="2755900">
                <a:lnSpc>
                  <a:spcPct val="90000"/>
                </a:lnSpc>
                <a:spcBef>
                  <a:spcPct val="0"/>
                </a:spcBef>
                <a:spcAft>
                  <a:spcPct val="35000"/>
                </a:spcAft>
              </a:pPr>
              <a:endParaRPr lang="en-US" sz="6200"/>
            </a:p>
          </p:txBody>
        </p:sp>
        <p:sp>
          <p:nvSpPr>
            <p:cNvPr id="7" name="Freeform 6"/>
            <p:cNvSpPr/>
            <p:nvPr/>
          </p:nvSpPr>
          <p:spPr>
            <a:xfrm>
              <a:off x="7443153" y="3684692"/>
              <a:ext cx="4539297" cy="1424939"/>
            </a:xfrm>
            <a:custGeom>
              <a:avLst/>
              <a:gdLst>
                <a:gd name="connsiteX0" fmla="*/ 0 w 4539297"/>
                <a:gd name="connsiteY0" fmla="*/ 142494 h 1424939"/>
                <a:gd name="connsiteX1" fmla="*/ 142494 w 4539297"/>
                <a:gd name="connsiteY1" fmla="*/ 0 h 1424939"/>
                <a:gd name="connsiteX2" fmla="*/ 4396803 w 4539297"/>
                <a:gd name="connsiteY2" fmla="*/ 0 h 1424939"/>
                <a:gd name="connsiteX3" fmla="*/ 4539297 w 4539297"/>
                <a:gd name="connsiteY3" fmla="*/ 142494 h 1424939"/>
                <a:gd name="connsiteX4" fmla="*/ 4539297 w 4539297"/>
                <a:gd name="connsiteY4" fmla="*/ 1282445 h 1424939"/>
                <a:gd name="connsiteX5" fmla="*/ 4396803 w 4539297"/>
                <a:gd name="connsiteY5" fmla="*/ 1424939 h 1424939"/>
                <a:gd name="connsiteX6" fmla="*/ 142494 w 4539297"/>
                <a:gd name="connsiteY6" fmla="*/ 1424939 h 1424939"/>
                <a:gd name="connsiteX7" fmla="*/ 0 w 4539297"/>
                <a:gd name="connsiteY7" fmla="*/ 1282445 h 1424939"/>
                <a:gd name="connsiteX8" fmla="*/ 0 w 4539297"/>
                <a:gd name="connsiteY8" fmla="*/ 142494 h 142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9297" h="1424939">
                  <a:moveTo>
                    <a:pt x="0" y="142494"/>
                  </a:moveTo>
                  <a:cubicBezTo>
                    <a:pt x="0" y="63797"/>
                    <a:pt x="63797" y="0"/>
                    <a:pt x="142494" y="0"/>
                  </a:cubicBezTo>
                  <a:lnTo>
                    <a:pt x="4396803" y="0"/>
                  </a:lnTo>
                  <a:cubicBezTo>
                    <a:pt x="4475500" y="0"/>
                    <a:pt x="4539297" y="63797"/>
                    <a:pt x="4539297" y="142494"/>
                  </a:cubicBezTo>
                  <a:lnTo>
                    <a:pt x="4539297" y="1282445"/>
                  </a:lnTo>
                  <a:cubicBezTo>
                    <a:pt x="4539297" y="1361142"/>
                    <a:pt x="4475500" y="1424939"/>
                    <a:pt x="4396803" y="1424939"/>
                  </a:cubicBezTo>
                  <a:lnTo>
                    <a:pt x="142494" y="1424939"/>
                  </a:lnTo>
                  <a:cubicBezTo>
                    <a:pt x="63797" y="1424939"/>
                    <a:pt x="0" y="1361142"/>
                    <a:pt x="0" y="1282445"/>
                  </a:cubicBezTo>
                  <a:lnTo>
                    <a:pt x="0" y="142494"/>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277955" tIns="277955" rIns="1667271" bIns="277955" numCol="1" spcCol="1270" anchor="ctr" anchorCtr="0">
              <a:noAutofit/>
            </a:bodyPr>
            <a:lstStyle/>
            <a:p>
              <a:pPr defTabSz="2755900">
                <a:lnSpc>
                  <a:spcPct val="90000"/>
                </a:lnSpc>
                <a:spcBef>
                  <a:spcPct val="0"/>
                </a:spcBef>
                <a:spcAft>
                  <a:spcPct val="35000"/>
                </a:spcAft>
              </a:pPr>
              <a:endParaRPr lang="en-US" sz="6200"/>
            </a:p>
          </p:txBody>
        </p:sp>
        <p:sp>
          <p:nvSpPr>
            <p:cNvPr id="8" name="Freeform 7"/>
            <p:cNvSpPr/>
            <p:nvPr/>
          </p:nvSpPr>
          <p:spPr>
            <a:xfrm>
              <a:off x="10487025" y="3101360"/>
              <a:ext cx="790574" cy="889615"/>
            </a:xfrm>
            <a:custGeom>
              <a:avLst/>
              <a:gdLst>
                <a:gd name="connsiteX0" fmla="*/ 0 w 926210"/>
                <a:gd name="connsiteY0" fmla="*/ 509416 h 926210"/>
                <a:gd name="connsiteX1" fmla="*/ 208397 w 926210"/>
                <a:gd name="connsiteY1" fmla="*/ 509416 h 926210"/>
                <a:gd name="connsiteX2" fmla="*/ 208397 w 926210"/>
                <a:gd name="connsiteY2" fmla="*/ 0 h 926210"/>
                <a:gd name="connsiteX3" fmla="*/ 717813 w 926210"/>
                <a:gd name="connsiteY3" fmla="*/ 0 h 926210"/>
                <a:gd name="connsiteX4" fmla="*/ 717813 w 926210"/>
                <a:gd name="connsiteY4" fmla="*/ 509416 h 926210"/>
                <a:gd name="connsiteX5" fmla="*/ 926210 w 926210"/>
                <a:gd name="connsiteY5" fmla="*/ 509416 h 926210"/>
                <a:gd name="connsiteX6" fmla="*/ 463105 w 926210"/>
                <a:gd name="connsiteY6" fmla="*/ 926210 h 926210"/>
                <a:gd name="connsiteX7" fmla="*/ 0 w 926210"/>
                <a:gd name="connsiteY7" fmla="*/ 509416 h 92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210" h="926210">
                  <a:moveTo>
                    <a:pt x="0" y="509416"/>
                  </a:moveTo>
                  <a:lnTo>
                    <a:pt x="208397" y="509416"/>
                  </a:lnTo>
                  <a:lnTo>
                    <a:pt x="208397" y="0"/>
                  </a:lnTo>
                  <a:lnTo>
                    <a:pt x="717813" y="0"/>
                  </a:lnTo>
                  <a:lnTo>
                    <a:pt x="717813" y="509416"/>
                  </a:lnTo>
                  <a:lnTo>
                    <a:pt x="926210" y="509416"/>
                  </a:lnTo>
                  <a:lnTo>
                    <a:pt x="463105" y="926210"/>
                  </a:lnTo>
                  <a:lnTo>
                    <a:pt x="0" y="509416"/>
                  </a:lnTo>
                  <a:close/>
                </a:path>
              </a:pathLst>
            </a:custGeom>
            <a:solidFill>
              <a:schemeClr val="accent1">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955" tIns="277955" rIns="1667271" bIns="277955" numCol="1" spcCol="1270" anchor="ctr" anchorCtr="0">
              <a:noAutofit/>
            </a:bodyPr>
            <a:lstStyle/>
            <a:p>
              <a:pPr defTabSz="2755900">
                <a:lnSpc>
                  <a:spcPct val="90000"/>
                </a:lnSpc>
                <a:spcBef>
                  <a:spcPct val="0"/>
                </a:spcBef>
                <a:spcAft>
                  <a:spcPct val="35000"/>
                </a:spcAft>
              </a:pPr>
              <a:endParaRPr lang="en-US" sz="6200">
                <a:solidFill>
                  <a:schemeClr val="lt1"/>
                </a:solidFill>
              </a:endParaRPr>
            </a:p>
          </p:txBody>
        </p:sp>
      </p:grpSp>
      <p:sp>
        <p:nvSpPr>
          <p:cNvPr id="9" name="Freeform 8"/>
          <p:cNvSpPr/>
          <p:nvPr/>
        </p:nvSpPr>
        <p:spPr>
          <a:xfrm>
            <a:off x="3701563" y="396767"/>
            <a:ext cx="4147038" cy="650983"/>
          </a:xfrm>
          <a:custGeom>
            <a:avLst/>
            <a:gdLst>
              <a:gd name="connsiteX0" fmla="*/ 0 w 4539297"/>
              <a:gd name="connsiteY0" fmla="*/ 142494 h 1424939"/>
              <a:gd name="connsiteX1" fmla="*/ 142494 w 4539297"/>
              <a:gd name="connsiteY1" fmla="*/ 0 h 1424939"/>
              <a:gd name="connsiteX2" fmla="*/ 4396803 w 4539297"/>
              <a:gd name="connsiteY2" fmla="*/ 0 h 1424939"/>
              <a:gd name="connsiteX3" fmla="*/ 4539297 w 4539297"/>
              <a:gd name="connsiteY3" fmla="*/ 142494 h 1424939"/>
              <a:gd name="connsiteX4" fmla="*/ 4539297 w 4539297"/>
              <a:gd name="connsiteY4" fmla="*/ 1282445 h 1424939"/>
              <a:gd name="connsiteX5" fmla="*/ 4396803 w 4539297"/>
              <a:gd name="connsiteY5" fmla="*/ 1424939 h 1424939"/>
              <a:gd name="connsiteX6" fmla="*/ 142494 w 4539297"/>
              <a:gd name="connsiteY6" fmla="*/ 1424939 h 1424939"/>
              <a:gd name="connsiteX7" fmla="*/ 0 w 4539297"/>
              <a:gd name="connsiteY7" fmla="*/ 1282445 h 1424939"/>
              <a:gd name="connsiteX8" fmla="*/ 0 w 4539297"/>
              <a:gd name="connsiteY8" fmla="*/ 142494 h 142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9297" h="1424939">
                <a:moveTo>
                  <a:pt x="0" y="142494"/>
                </a:moveTo>
                <a:cubicBezTo>
                  <a:pt x="0" y="63797"/>
                  <a:pt x="63797" y="0"/>
                  <a:pt x="142494" y="0"/>
                </a:cubicBezTo>
                <a:lnTo>
                  <a:pt x="4396803" y="0"/>
                </a:lnTo>
                <a:cubicBezTo>
                  <a:pt x="4475500" y="0"/>
                  <a:pt x="4539297" y="63797"/>
                  <a:pt x="4539297" y="142494"/>
                </a:cubicBezTo>
                <a:lnTo>
                  <a:pt x="4539297" y="1282445"/>
                </a:lnTo>
                <a:cubicBezTo>
                  <a:pt x="4539297" y="1361142"/>
                  <a:pt x="4475500" y="1424939"/>
                  <a:pt x="4396803" y="1424939"/>
                </a:cubicBezTo>
                <a:lnTo>
                  <a:pt x="142494" y="1424939"/>
                </a:lnTo>
                <a:cubicBezTo>
                  <a:pt x="63797" y="1424939"/>
                  <a:pt x="0" y="1361142"/>
                  <a:pt x="0" y="1282445"/>
                </a:cubicBezTo>
                <a:lnTo>
                  <a:pt x="0" y="142494"/>
                </a:lnTo>
                <a:close/>
              </a:path>
            </a:pathLst>
          </a:custGeom>
          <a:solidFill>
            <a:schemeClr val="accent6">
              <a:lumMod val="20000"/>
              <a:lumOff val="80000"/>
            </a:schemeClr>
          </a:solidFill>
          <a:effectLst>
            <a:glow rad="139700">
              <a:schemeClr val="accent1">
                <a:satMod val="175000"/>
                <a:alpha val="40000"/>
              </a:schemeClr>
            </a:glow>
            <a:outerShdw blurRad="50800" dist="38100" dir="16200000" rotWithShape="0">
              <a:prstClr val="black">
                <a:alpha val="40000"/>
              </a:prstClr>
            </a:outerShdw>
          </a:effectLst>
        </p:spPr>
        <p:txBody>
          <a:bodyPr vert="horz" lIns="91440" tIns="45720" rIns="91440" bIns="45720" rtlCol="0" anchor="b">
            <a:normAutofit fontScale="97500" lnSpcReduction="10000"/>
          </a:bodyPr>
          <a:lstStyle/>
          <a:p>
            <a:pPr>
              <a:lnSpc>
                <a:spcPct val="85000"/>
              </a:lnSpc>
              <a:spcBef>
                <a:spcPct val="0"/>
              </a:spcBef>
            </a:pPr>
            <a:endParaRPr lang="en-US" sz="4800" spc="-50" dirty="0">
              <a:solidFill>
                <a:schemeClr val="tx1"/>
              </a:solidFill>
              <a:effectLst>
                <a:outerShdw blurRad="38100" dist="38100" dir="2700000" algn="tl">
                  <a:srgbClr val="000000">
                    <a:alpha val="43137"/>
                  </a:srgbClr>
                </a:outerShdw>
              </a:effectLst>
              <a:latin typeface="+mj-lt"/>
              <a:ea typeface="+mj-ea"/>
              <a:cs typeface="+mj-cs"/>
            </a:endParaRPr>
          </a:p>
        </p:txBody>
      </p:sp>
      <p:grpSp>
        <p:nvGrpSpPr>
          <p:cNvPr id="10" name="Group 9"/>
          <p:cNvGrpSpPr/>
          <p:nvPr/>
        </p:nvGrpSpPr>
        <p:grpSpPr>
          <a:xfrm flipH="1">
            <a:off x="406696" y="1385569"/>
            <a:ext cx="5340350" cy="3090848"/>
            <a:chOff x="6642101" y="1943099"/>
            <a:chExt cx="5340350" cy="3090848"/>
          </a:xfrm>
        </p:grpSpPr>
        <p:sp>
          <p:nvSpPr>
            <p:cNvPr id="11" name="Freeform 10"/>
            <p:cNvSpPr/>
            <p:nvPr/>
          </p:nvSpPr>
          <p:spPr>
            <a:xfrm>
              <a:off x="6642101" y="1943099"/>
              <a:ext cx="4539297" cy="1424939"/>
            </a:xfrm>
            <a:custGeom>
              <a:avLst/>
              <a:gdLst>
                <a:gd name="connsiteX0" fmla="*/ 0 w 4539297"/>
                <a:gd name="connsiteY0" fmla="*/ 142494 h 1424939"/>
                <a:gd name="connsiteX1" fmla="*/ 142494 w 4539297"/>
                <a:gd name="connsiteY1" fmla="*/ 0 h 1424939"/>
                <a:gd name="connsiteX2" fmla="*/ 4396803 w 4539297"/>
                <a:gd name="connsiteY2" fmla="*/ 0 h 1424939"/>
                <a:gd name="connsiteX3" fmla="*/ 4539297 w 4539297"/>
                <a:gd name="connsiteY3" fmla="*/ 142494 h 1424939"/>
                <a:gd name="connsiteX4" fmla="*/ 4539297 w 4539297"/>
                <a:gd name="connsiteY4" fmla="*/ 1282445 h 1424939"/>
                <a:gd name="connsiteX5" fmla="*/ 4396803 w 4539297"/>
                <a:gd name="connsiteY5" fmla="*/ 1424939 h 1424939"/>
                <a:gd name="connsiteX6" fmla="*/ 142494 w 4539297"/>
                <a:gd name="connsiteY6" fmla="*/ 1424939 h 1424939"/>
                <a:gd name="connsiteX7" fmla="*/ 0 w 4539297"/>
                <a:gd name="connsiteY7" fmla="*/ 1282445 h 1424939"/>
                <a:gd name="connsiteX8" fmla="*/ 0 w 4539297"/>
                <a:gd name="connsiteY8" fmla="*/ 142494 h 142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9297" h="1424939">
                  <a:moveTo>
                    <a:pt x="0" y="142494"/>
                  </a:moveTo>
                  <a:cubicBezTo>
                    <a:pt x="0" y="63797"/>
                    <a:pt x="63797" y="0"/>
                    <a:pt x="142494" y="0"/>
                  </a:cubicBezTo>
                  <a:lnTo>
                    <a:pt x="4396803" y="0"/>
                  </a:lnTo>
                  <a:cubicBezTo>
                    <a:pt x="4475500" y="0"/>
                    <a:pt x="4539297" y="63797"/>
                    <a:pt x="4539297" y="142494"/>
                  </a:cubicBezTo>
                  <a:lnTo>
                    <a:pt x="4539297" y="1282445"/>
                  </a:lnTo>
                  <a:cubicBezTo>
                    <a:pt x="4539297" y="1361142"/>
                    <a:pt x="4475500" y="1424939"/>
                    <a:pt x="4396803" y="1424939"/>
                  </a:cubicBezTo>
                  <a:lnTo>
                    <a:pt x="142494" y="1424939"/>
                  </a:lnTo>
                  <a:cubicBezTo>
                    <a:pt x="63797" y="1424939"/>
                    <a:pt x="0" y="1361142"/>
                    <a:pt x="0" y="1282445"/>
                  </a:cubicBezTo>
                  <a:lnTo>
                    <a:pt x="0" y="142494"/>
                  </a:ln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955" tIns="277955" rIns="1667271" bIns="277955" numCol="1" spcCol="1270" anchor="ctr" anchorCtr="0">
              <a:noAutofit/>
            </a:bodyPr>
            <a:lstStyle/>
            <a:p>
              <a:pPr lvl="0" algn="l" defTabSz="2755900">
                <a:lnSpc>
                  <a:spcPct val="90000"/>
                </a:lnSpc>
                <a:spcBef>
                  <a:spcPct val="0"/>
                </a:spcBef>
                <a:spcAft>
                  <a:spcPct val="35000"/>
                </a:spcAft>
              </a:pPr>
              <a:endParaRPr lang="en-US" sz="6200" kern="1200" dirty="0"/>
            </a:p>
          </p:txBody>
        </p:sp>
        <p:sp>
          <p:nvSpPr>
            <p:cNvPr id="12" name="Freeform 11"/>
            <p:cNvSpPr/>
            <p:nvPr/>
          </p:nvSpPr>
          <p:spPr>
            <a:xfrm>
              <a:off x="7878694" y="3684692"/>
              <a:ext cx="4103757" cy="1349255"/>
            </a:xfrm>
            <a:custGeom>
              <a:avLst/>
              <a:gdLst>
                <a:gd name="connsiteX0" fmla="*/ 0 w 4539297"/>
                <a:gd name="connsiteY0" fmla="*/ 142494 h 1424939"/>
                <a:gd name="connsiteX1" fmla="*/ 142494 w 4539297"/>
                <a:gd name="connsiteY1" fmla="*/ 0 h 1424939"/>
                <a:gd name="connsiteX2" fmla="*/ 4396803 w 4539297"/>
                <a:gd name="connsiteY2" fmla="*/ 0 h 1424939"/>
                <a:gd name="connsiteX3" fmla="*/ 4539297 w 4539297"/>
                <a:gd name="connsiteY3" fmla="*/ 142494 h 1424939"/>
                <a:gd name="connsiteX4" fmla="*/ 4539297 w 4539297"/>
                <a:gd name="connsiteY4" fmla="*/ 1282445 h 1424939"/>
                <a:gd name="connsiteX5" fmla="*/ 4396803 w 4539297"/>
                <a:gd name="connsiteY5" fmla="*/ 1424939 h 1424939"/>
                <a:gd name="connsiteX6" fmla="*/ 142494 w 4539297"/>
                <a:gd name="connsiteY6" fmla="*/ 1424939 h 1424939"/>
                <a:gd name="connsiteX7" fmla="*/ 0 w 4539297"/>
                <a:gd name="connsiteY7" fmla="*/ 1282445 h 1424939"/>
                <a:gd name="connsiteX8" fmla="*/ 0 w 4539297"/>
                <a:gd name="connsiteY8" fmla="*/ 142494 h 142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9297" h="1424939">
                  <a:moveTo>
                    <a:pt x="0" y="142494"/>
                  </a:moveTo>
                  <a:cubicBezTo>
                    <a:pt x="0" y="63797"/>
                    <a:pt x="63797" y="0"/>
                    <a:pt x="142494" y="0"/>
                  </a:cubicBezTo>
                  <a:lnTo>
                    <a:pt x="4396803" y="0"/>
                  </a:lnTo>
                  <a:cubicBezTo>
                    <a:pt x="4475500" y="0"/>
                    <a:pt x="4539297" y="63797"/>
                    <a:pt x="4539297" y="142494"/>
                  </a:cubicBezTo>
                  <a:lnTo>
                    <a:pt x="4539297" y="1282445"/>
                  </a:lnTo>
                  <a:cubicBezTo>
                    <a:pt x="4539297" y="1361142"/>
                    <a:pt x="4475500" y="1424939"/>
                    <a:pt x="4396803" y="1424939"/>
                  </a:cubicBezTo>
                  <a:lnTo>
                    <a:pt x="142494" y="1424939"/>
                  </a:lnTo>
                  <a:cubicBezTo>
                    <a:pt x="63797" y="1424939"/>
                    <a:pt x="0" y="1361142"/>
                    <a:pt x="0" y="1282445"/>
                  </a:cubicBezTo>
                  <a:lnTo>
                    <a:pt x="0" y="142494"/>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277955" tIns="277955" rIns="2005218" bIns="277955" numCol="1" spcCol="1270" anchor="ctr" anchorCtr="0">
              <a:noAutofit/>
            </a:bodyPr>
            <a:lstStyle/>
            <a:p>
              <a:pPr lvl="0" algn="l" defTabSz="2755900">
                <a:lnSpc>
                  <a:spcPct val="90000"/>
                </a:lnSpc>
                <a:spcBef>
                  <a:spcPct val="0"/>
                </a:spcBef>
                <a:spcAft>
                  <a:spcPct val="35000"/>
                </a:spcAft>
              </a:pPr>
              <a:endParaRPr lang="en-US" sz="6200" kern="1200"/>
            </a:p>
          </p:txBody>
        </p:sp>
        <p:sp>
          <p:nvSpPr>
            <p:cNvPr id="13" name="Freeform 12"/>
            <p:cNvSpPr/>
            <p:nvPr/>
          </p:nvSpPr>
          <p:spPr>
            <a:xfrm>
              <a:off x="10528301" y="3063260"/>
              <a:ext cx="748346" cy="926210"/>
            </a:xfrm>
            <a:custGeom>
              <a:avLst/>
              <a:gdLst>
                <a:gd name="connsiteX0" fmla="*/ 0 w 926210"/>
                <a:gd name="connsiteY0" fmla="*/ 509416 h 926210"/>
                <a:gd name="connsiteX1" fmla="*/ 208397 w 926210"/>
                <a:gd name="connsiteY1" fmla="*/ 509416 h 926210"/>
                <a:gd name="connsiteX2" fmla="*/ 208397 w 926210"/>
                <a:gd name="connsiteY2" fmla="*/ 0 h 926210"/>
                <a:gd name="connsiteX3" fmla="*/ 717813 w 926210"/>
                <a:gd name="connsiteY3" fmla="*/ 0 h 926210"/>
                <a:gd name="connsiteX4" fmla="*/ 717813 w 926210"/>
                <a:gd name="connsiteY4" fmla="*/ 509416 h 926210"/>
                <a:gd name="connsiteX5" fmla="*/ 926210 w 926210"/>
                <a:gd name="connsiteY5" fmla="*/ 509416 h 926210"/>
                <a:gd name="connsiteX6" fmla="*/ 463105 w 926210"/>
                <a:gd name="connsiteY6" fmla="*/ 926210 h 926210"/>
                <a:gd name="connsiteX7" fmla="*/ 0 w 926210"/>
                <a:gd name="connsiteY7" fmla="*/ 509416 h 92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210" h="926210">
                  <a:moveTo>
                    <a:pt x="0" y="509416"/>
                  </a:moveTo>
                  <a:lnTo>
                    <a:pt x="208397" y="509416"/>
                  </a:lnTo>
                  <a:lnTo>
                    <a:pt x="208397" y="0"/>
                  </a:lnTo>
                  <a:lnTo>
                    <a:pt x="717813" y="0"/>
                  </a:lnTo>
                  <a:lnTo>
                    <a:pt x="717813" y="509416"/>
                  </a:lnTo>
                  <a:lnTo>
                    <a:pt x="926210" y="509416"/>
                  </a:lnTo>
                  <a:lnTo>
                    <a:pt x="463105" y="926210"/>
                  </a:lnTo>
                  <a:lnTo>
                    <a:pt x="0" y="509416"/>
                  </a:lnTo>
                  <a:close/>
                </a:path>
              </a:pathLst>
            </a:custGeom>
            <a:solidFill>
              <a:schemeClr val="accent1">
                <a:lumMod val="20000"/>
                <a:lumOff val="80000"/>
                <a:alpha val="90000"/>
              </a:schemeClr>
            </a:solidFill>
            <a:ln>
              <a:solidFill>
                <a:schemeClr val="bg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54117" tIns="45720" rIns="254117" bIns="274957" numCol="1" spcCol="1270" anchor="ctr" anchorCtr="0">
              <a:noAutofit/>
            </a:bodyPr>
            <a:lstStyle/>
            <a:p>
              <a:pPr lvl="0" algn="ctr" defTabSz="1600200">
                <a:lnSpc>
                  <a:spcPct val="90000"/>
                </a:lnSpc>
                <a:spcBef>
                  <a:spcPct val="0"/>
                </a:spcBef>
                <a:spcAft>
                  <a:spcPct val="35000"/>
                </a:spcAft>
              </a:pPr>
              <a:endParaRPr lang="en-US" sz="3600" kern="1200"/>
            </a:p>
          </p:txBody>
        </p:sp>
      </p:grpSp>
      <p:sp>
        <p:nvSpPr>
          <p:cNvPr id="14" name="TextBox 13"/>
          <p:cNvSpPr txBox="1"/>
          <p:nvPr/>
        </p:nvSpPr>
        <p:spPr>
          <a:xfrm>
            <a:off x="3569485" y="479575"/>
            <a:ext cx="4355122" cy="738664"/>
          </a:xfrm>
          <a:prstGeom prst="rect">
            <a:avLst/>
          </a:prstGeom>
          <a:noFill/>
        </p:spPr>
        <p:txBody>
          <a:bodyPr wrap="square" rtlCol="0">
            <a:spAutoFit/>
          </a:bodyPr>
          <a:lstStyle/>
          <a:p>
            <a:pPr lvl="0" algn="ctr" rtl="1"/>
            <a:r>
              <a:rPr lang="fa-IR" sz="2400" b="1" dirty="0">
                <a:cs typeface="+mj-cs"/>
              </a:rPr>
              <a:t>«</a:t>
            </a:r>
            <a:r>
              <a:rPr lang="fa-IR" sz="2400" b="1" dirty="0" smtClean="0">
                <a:cs typeface="+mj-cs"/>
              </a:rPr>
              <a:t>انتشار </a:t>
            </a:r>
            <a:r>
              <a:rPr lang="fa-IR" sz="2400" b="1" dirty="0">
                <a:cs typeface="+mj-cs"/>
              </a:rPr>
              <a:t>اوراق با تکیه بر رتبه </a:t>
            </a:r>
            <a:r>
              <a:rPr lang="fa-IR" sz="2400" b="1" dirty="0" smtClean="0">
                <a:cs typeface="+mj-cs"/>
              </a:rPr>
              <a:t>اعتباری»</a:t>
            </a:r>
            <a:endParaRPr lang="en-US" sz="2400" b="1" dirty="0">
              <a:cs typeface="+mj-cs"/>
            </a:endParaRPr>
          </a:p>
          <a:p>
            <a:endParaRPr lang="en-US" dirty="0"/>
          </a:p>
        </p:txBody>
      </p:sp>
      <p:sp>
        <p:nvSpPr>
          <p:cNvPr id="15" name="TextBox 14"/>
          <p:cNvSpPr txBox="1"/>
          <p:nvPr/>
        </p:nvSpPr>
        <p:spPr>
          <a:xfrm>
            <a:off x="1322500" y="1623082"/>
            <a:ext cx="4324349" cy="1107996"/>
          </a:xfrm>
          <a:prstGeom prst="rect">
            <a:avLst/>
          </a:prstGeom>
          <a:noFill/>
        </p:spPr>
        <p:txBody>
          <a:bodyPr wrap="square" rtlCol="0">
            <a:spAutoFit/>
          </a:bodyPr>
          <a:lstStyle/>
          <a:p>
            <a:pPr lvl="0" algn="ctr"/>
            <a:r>
              <a:rPr lang="fa-IR" sz="2200" dirty="0" smtClean="0">
                <a:cs typeface="+mj-cs"/>
              </a:rPr>
              <a:t>شرکت های پذیرفته نشده و سایر اشخاص حقوقی که واجد شرایط مندرج در </a:t>
            </a:r>
            <a:r>
              <a:rPr lang="fa-IR" sz="2200" dirty="0" smtClean="0">
                <a:solidFill>
                  <a:srgbClr val="000000"/>
                </a:solidFill>
              </a:rPr>
              <a:t>ماده 2 دستورالعمل انتشار اوراق بدهی با استفاده از رتبه اعتباری نمی باشند:</a:t>
            </a:r>
            <a:endParaRPr lang="en-US" sz="2200" dirty="0"/>
          </a:p>
        </p:txBody>
      </p:sp>
      <p:sp>
        <p:nvSpPr>
          <p:cNvPr id="16" name="TextBox 15"/>
          <p:cNvSpPr txBox="1"/>
          <p:nvPr/>
        </p:nvSpPr>
        <p:spPr>
          <a:xfrm>
            <a:off x="6781446" y="1545093"/>
            <a:ext cx="4352925" cy="1384995"/>
          </a:xfrm>
          <a:prstGeom prst="rect">
            <a:avLst/>
          </a:prstGeom>
          <a:noFill/>
        </p:spPr>
        <p:txBody>
          <a:bodyPr wrap="square" rtlCol="0">
            <a:spAutoFit/>
          </a:bodyPr>
          <a:lstStyle/>
          <a:p>
            <a:pPr algn="ctr"/>
            <a:r>
              <a:rPr lang="fa-IR" sz="2200" dirty="0">
                <a:cs typeface="+mj-cs"/>
              </a:rPr>
              <a:t>شرکت های پذیرفته شده در بورس و فرابورس</a:t>
            </a:r>
          </a:p>
          <a:p>
            <a:pPr algn="ctr"/>
            <a:r>
              <a:rPr lang="fa-IR" sz="2200" dirty="0">
                <a:cs typeface="+mj-cs"/>
              </a:rPr>
              <a:t> (موضوع ماده 2 دستورالعمل انتشار اوراق بدهی با استفاده از رتبه اعتباری )</a:t>
            </a:r>
          </a:p>
          <a:p>
            <a:pPr algn="ctr"/>
            <a:endParaRPr lang="en-US" dirty="0"/>
          </a:p>
        </p:txBody>
      </p:sp>
      <p:sp>
        <p:nvSpPr>
          <p:cNvPr id="17" name="Rectangle 16"/>
          <p:cNvSpPr/>
          <p:nvPr/>
        </p:nvSpPr>
        <p:spPr>
          <a:xfrm>
            <a:off x="7397404" y="3553087"/>
            <a:ext cx="4794596" cy="923330"/>
          </a:xfrm>
          <a:prstGeom prst="rect">
            <a:avLst/>
          </a:prstGeom>
        </p:spPr>
        <p:txBody>
          <a:bodyPr wrap="square">
            <a:spAutoFit/>
          </a:bodyPr>
          <a:lstStyle/>
          <a:p>
            <a:pPr lvl="0" algn="ctr">
              <a:defRPr/>
            </a:pPr>
            <a:r>
              <a:rPr lang="fa-IR" b="1" dirty="0">
                <a:solidFill>
                  <a:prstClr val="black"/>
                </a:solidFill>
                <a:latin typeface="Constantia"/>
                <a:cs typeface="B Nazanin" panose="00000400000000000000" pitchFamily="2" charset="-78"/>
              </a:rPr>
              <a:t>انتشار اوراق بدون استفاده از رکن </a:t>
            </a:r>
            <a:r>
              <a:rPr lang="fa-IR" b="1" dirty="0" smtClean="0">
                <a:solidFill>
                  <a:prstClr val="black"/>
                </a:solidFill>
                <a:latin typeface="Constantia"/>
                <a:cs typeface="B Nazanin" panose="00000400000000000000" pitchFamily="2" charset="-78"/>
              </a:rPr>
              <a:t>ضامن / توثیق صرفا با ارائه رتبه اعتباری قابل قبول</a:t>
            </a:r>
          </a:p>
          <a:p>
            <a:pPr lvl="0" algn="ctr">
              <a:defRPr/>
            </a:pPr>
            <a:r>
              <a:rPr lang="fa-IR" b="1" dirty="0" smtClean="0">
                <a:solidFill>
                  <a:prstClr val="black"/>
                </a:solidFill>
                <a:latin typeface="Constantia"/>
                <a:cs typeface="B Nazanin" panose="00000400000000000000" pitchFamily="2" charset="-78"/>
              </a:rPr>
              <a:t> به بالا)</a:t>
            </a:r>
            <a:r>
              <a:rPr lang="en-US" b="1" dirty="0" smtClean="0">
                <a:solidFill>
                  <a:prstClr val="black"/>
                </a:solidFill>
                <a:latin typeface="Calibri" panose="020F0502020204030204" pitchFamily="34" charset="0"/>
                <a:cs typeface="Calibri" panose="020F0502020204030204" pitchFamily="34" charset="0"/>
              </a:rPr>
              <a:t>BBB</a:t>
            </a:r>
            <a:r>
              <a:rPr lang="fa-IR" b="1" dirty="0">
                <a:solidFill>
                  <a:prstClr val="black"/>
                </a:solidFill>
                <a:latin typeface="Constantia"/>
                <a:cs typeface="B Nazanin" panose="00000400000000000000" pitchFamily="2" charset="-78"/>
              </a:rPr>
              <a:t>(</a:t>
            </a:r>
            <a:r>
              <a:rPr lang="fa-IR" b="1" dirty="0" smtClean="0">
                <a:solidFill>
                  <a:prstClr val="black"/>
                </a:solidFill>
                <a:latin typeface="Constantia"/>
                <a:cs typeface="B Nazanin" panose="00000400000000000000" pitchFamily="2" charset="-78"/>
              </a:rPr>
              <a:t> </a:t>
            </a:r>
            <a:r>
              <a:rPr lang="fa-IR" b="1" dirty="0">
                <a:solidFill>
                  <a:prstClr val="black"/>
                </a:solidFill>
                <a:latin typeface="Constantia"/>
                <a:cs typeface="B Nazanin" panose="00000400000000000000" pitchFamily="2" charset="-78"/>
              </a:rPr>
              <a:t>-</a:t>
            </a:r>
          </a:p>
        </p:txBody>
      </p:sp>
      <p:sp>
        <p:nvSpPr>
          <p:cNvPr id="19" name="Rectangle 18"/>
          <p:cNvSpPr/>
          <p:nvPr/>
        </p:nvSpPr>
        <p:spPr>
          <a:xfrm>
            <a:off x="291673" y="3276088"/>
            <a:ext cx="4333802" cy="1477328"/>
          </a:xfrm>
          <a:prstGeom prst="rect">
            <a:avLst/>
          </a:prstGeom>
        </p:spPr>
        <p:txBody>
          <a:bodyPr wrap="square">
            <a:spAutoFit/>
          </a:bodyPr>
          <a:lstStyle/>
          <a:p>
            <a:pPr algn="ctr">
              <a:defRPr/>
            </a:pPr>
            <a:r>
              <a:rPr lang="fa-IR" b="1" dirty="0">
                <a:solidFill>
                  <a:prstClr val="black"/>
                </a:solidFill>
                <a:latin typeface="Constantia"/>
                <a:cs typeface="B Nazanin" panose="00000400000000000000" pitchFamily="2" charset="-78"/>
              </a:rPr>
              <a:t>انتشار </a:t>
            </a:r>
            <a:r>
              <a:rPr lang="fa-IR" b="1" dirty="0" smtClean="0">
                <a:solidFill>
                  <a:prstClr val="black"/>
                </a:solidFill>
                <a:latin typeface="Constantia"/>
                <a:cs typeface="B Nazanin" panose="00000400000000000000" pitchFamily="2" charset="-78"/>
              </a:rPr>
              <a:t>اوراق با تخفیف </a:t>
            </a:r>
            <a:r>
              <a:rPr lang="fa-IR" b="1" dirty="0">
                <a:solidFill>
                  <a:prstClr val="black"/>
                </a:solidFill>
                <a:latin typeface="Constantia"/>
                <a:cs typeface="B Nazanin" panose="00000400000000000000" pitchFamily="2" charset="-78"/>
              </a:rPr>
              <a:t>در </a:t>
            </a:r>
            <a:r>
              <a:rPr lang="fa-IR" b="1" dirty="0" smtClean="0">
                <a:solidFill>
                  <a:prstClr val="black"/>
                </a:solidFill>
                <a:latin typeface="Constantia"/>
                <a:cs typeface="B Nazanin" panose="00000400000000000000" pitchFamily="2" charset="-78"/>
              </a:rPr>
              <a:t>وثایق</a:t>
            </a:r>
          </a:p>
          <a:p>
            <a:pPr lvl="0" algn="ctr">
              <a:defRPr/>
            </a:pPr>
            <a:r>
              <a:rPr lang="fa-IR" b="1" dirty="0" smtClean="0">
                <a:solidFill>
                  <a:prstClr val="black"/>
                </a:solidFill>
                <a:latin typeface="Constantia"/>
                <a:cs typeface="B Nazanin" panose="00000400000000000000" pitchFamily="2" charset="-78"/>
              </a:rPr>
              <a:t>از </a:t>
            </a:r>
            <a:r>
              <a:rPr lang="fa-IR" b="1" dirty="0">
                <a:solidFill>
                  <a:prstClr val="black"/>
                </a:solidFill>
                <a:latin typeface="Constantia"/>
                <a:cs typeface="B Nazanin" panose="00000400000000000000" pitchFamily="2" charset="-78"/>
              </a:rPr>
              <a:t>طریق کاهش درصدی از کل وثایق مورد </a:t>
            </a:r>
            <a:r>
              <a:rPr lang="fa-IR" b="1" dirty="0" smtClean="0">
                <a:solidFill>
                  <a:prstClr val="black"/>
                </a:solidFill>
                <a:latin typeface="Constantia"/>
                <a:cs typeface="B Nazanin" panose="00000400000000000000" pitchFamily="2" charset="-78"/>
              </a:rPr>
              <a:t>نیاز </a:t>
            </a:r>
            <a:r>
              <a:rPr lang="fa-IR" b="1" dirty="0">
                <a:solidFill>
                  <a:prstClr val="black"/>
                </a:solidFill>
                <a:latin typeface="Constantia"/>
                <a:cs typeface="B Nazanin" panose="00000400000000000000" pitchFamily="2" charset="-78"/>
              </a:rPr>
              <a:t>با ارائه رتبه اعتباری قابل </a:t>
            </a:r>
            <a:r>
              <a:rPr lang="fa-IR" b="1" dirty="0" smtClean="0">
                <a:solidFill>
                  <a:prstClr val="black"/>
                </a:solidFill>
                <a:latin typeface="Constantia"/>
                <a:cs typeface="B Nazanin" panose="00000400000000000000" pitchFamily="2" charset="-78"/>
              </a:rPr>
              <a:t>قبول</a:t>
            </a:r>
          </a:p>
          <a:p>
            <a:pPr lvl="0" algn="ctr">
              <a:defRPr/>
            </a:pPr>
            <a:r>
              <a:rPr lang="fa-IR" b="1" dirty="0" smtClean="0">
                <a:solidFill>
                  <a:prstClr val="black"/>
                </a:solidFill>
                <a:latin typeface="Constantia"/>
                <a:cs typeface="B Nazanin" panose="00000400000000000000" pitchFamily="2" charset="-78"/>
              </a:rPr>
              <a:t> به بالا)</a:t>
            </a:r>
            <a:r>
              <a:rPr lang="en-US" b="1" dirty="0" smtClean="0">
                <a:solidFill>
                  <a:prstClr val="black"/>
                </a:solidFill>
                <a:latin typeface="Calibri" panose="020F0502020204030204" pitchFamily="34" charset="0"/>
                <a:cs typeface="Calibri" panose="020F0502020204030204" pitchFamily="34" charset="0"/>
              </a:rPr>
              <a:t>BBB</a:t>
            </a:r>
            <a:r>
              <a:rPr lang="fa-IR" b="1" dirty="0" smtClean="0">
                <a:solidFill>
                  <a:prstClr val="black"/>
                </a:solidFill>
                <a:latin typeface="Constantia"/>
                <a:cs typeface="B Nazanin" panose="00000400000000000000" pitchFamily="2" charset="-78"/>
              </a:rPr>
              <a:t>( -</a:t>
            </a:r>
          </a:p>
          <a:p>
            <a:pPr algn="ctr">
              <a:defRPr/>
            </a:pPr>
            <a:r>
              <a:rPr lang="fa-IR" b="1" dirty="0" smtClean="0">
                <a:solidFill>
                  <a:prstClr val="black"/>
                </a:solidFill>
                <a:latin typeface="Constantia"/>
                <a:cs typeface="B Nazanin" panose="00000400000000000000" pitchFamily="2" charset="-78"/>
              </a:rPr>
              <a:t> </a:t>
            </a:r>
            <a:endParaRPr lang="fa-IR" b="1" dirty="0">
              <a:solidFill>
                <a:prstClr val="black"/>
              </a:solidFill>
              <a:latin typeface="Constantia"/>
              <a:cs typeface="B Nazanin" panose="00000400000000000000" pitchFamily="2" charset="-78"/>
            </a:endParaRPr>
          </a:p>
        </p:txBody>
      </p:sp>
      <p:sp>
        <p:nvSpPr>
          <p:cNvPr id="18" name="Freeform 17"/>
          <p:cNvSpPr/>
          <p:nvPr/>
        </p:nvSpPr>
        <p:spPr>
          <a:xfrm flipH="1">
            <a:off x="4898503" y="2851796"/>
            <a:ext cx="748346" cy="1992766"/>
          </a:xfrm>
          <a:custGeom>
            <a:avLst/>
            <a:gdLst>
              <a:gd name="connsiteX0" fmla="*/ 0 w 926210"/>
              <a:gd name="connsiteY0" fmla="*/ 509416 h 926210"/>
              <a:gd name="connsiteX1" fmla="*/ 208397 w 926210"/>
              <a:gd name="connsiteY1" fmla="*/ 509416 h 926210"/>
              <a:gd name="connsiteX2" fmla="*/ 208397 w 926210"/>
              <a:gd name="connsiteY2" fmla="*/ 0 h 926210"/>
              <a:gd name="connsiteX3" fmla="*/ 717813 w 926210"/>
              <a:gd name="connsiteY3" fmla="*/ 0 h 926210"/>
              <a:gd name="connsiteX4" fmla="*/ 717813 w 926210"/>
              <a:gd name="connsiteY4" fmla="*/ 509416 h 926210"/>
              <a:gd name="connsiteX5" fmla="*/ 926210 w 926210"/>
              <a:gd name="connsiteY5" fmla="*/ 509416 h 926210"/>
              <a:gd name="connsiteX6" fmla="*/ 463105 w 926210"/>
              <a:gd name="connsiteY6" fmla="*/ 926210 h 926210"/>
              <a:gd name="connsiteX7" fmla="*/ 0 w 926210"/>
              <a:gd name="connsiteY7" fmla="*/ 509416 h 926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210" h="926210">
                <a:moveTo>
                  <a:pt x="0" y="509416"/>
                </a:moveTo>
                <a:lnTo>
                  <a:pt x="208397" y="509416"/>
                </a:lnTo>
                <a:lnTo>
                  <a:pt x="208397" y="0"/>
                </a:lnTo>
                <a:lnTo>
                  <a:pt x="717813" y="0"/>
                </a:lnTo>
                <a:lnTo>
                  <a:pt x="717813" y="509416"/>
                </a:lnTo>
                <a:lnTo>
                  <a:pt x="926210" y="509416"/>
                </a:lnTo>
                <a:lnTo>
                  <a:pt x="463105" y="926210"/>
                </a:lnTo>
                <a:lnTo>
                  <a:pt x="0" y="509416"/>
                </a:lnTo>
                <a:close/>
              </a:path>
            </a:pathLst>
          </a:custGeom>
          <a:solidFill>
            <a:schemeClr val="accent1">
              <a:lumMod val="20000"/>
              <a:lumOff val="80000"/>
              <a:alpha val="90000"/>
            </a:schemeClr>
          </a:solidFill>
          <a:ln>
            <a:solidFill>
              <a:schemeClr val="bg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54117" tIns="45720" rIns="254117" bIns="274957" numCol="1" spcCol="1270" anchor="ctr" anchorCtr="0">
            <a:noAutofit/>
          </a:bodyPr>
          <a:lstStyle/>
          <a:p>
            <a:pPr lvl="0" algn="ctr" defTabSz="1600200">
              <a:lnSpc>
                <a:spcPct val="90000"/>
              </a:lnSpc>
              <a:spcBef>
                <a:spcPct val="0"/>
              </a:spcBef>
              <a:spcAft>
                <a:spcPct val="35000"/>
              </a:spcAft>
            </a:pPr>
            <a:endParaRPr lang="en-US" sz="3600" kern="1200"/>
          </a:p>
        </p:txBody>
      </p:sp>
      <p:sp>
        <p:nvSpPr>
          <p:cNvPr id="21" name="Freeform 20"/>
          <p:cNvSpPr/>
          <p:nvPr/>
        </p:nvSpPr>
        <p:spPr>
          <a:xfrm flipH="1">
            <a:off x="1860846" y="4870999"/>
            <a:ext cx="4103757" cy="1349255"/>
          </a:xfrm>
          <a:custGeom>
            <a:avLst/>
            <a:gdLst>
              <a:gd name="connsiteX0" fmla="*/ 0 w 4539297"/>
              <a:gd name="connsiteY0" fmla="*/ 142494 h 1424939"/>
              <a:gd name="connsiteX1" fmla="*/ 142494 w 4539297"/>
              <a:gd name="connsiteY1" fmla="*/ 0 h 1424939"/>
              <a:gd name="connsiteX2" fmla="*/ 4396803 w 4539297"/>
              <a:gd name="connsiteY2" fmla="*/ 0 h 1424939"/>
              <a:gd name="connsiteX3" fmla="*/ 4539297 w 4539297"/>
              <a:gd name="connsiteY3" fmla="*/ 142494 h 1424939"/>
              <a:gd name="connsiteX4" fmla="*/ 4539297 w 4539297"/>
              <a:gd name="connsiteY4" fmla="*/ 1282445 h 1424939"/>
              <a:gd name="connsiteX5" fmla="*/ 4396803 w 4539297"/>
              <a:gd name="connsiteY5" fmla="*/ 1424939 h 1424939"/>
              <a:gd name="connsiteX6" fmla="*/ 142494 w 4539297"/>
              <a:gd name="connsiteY6" fmla="*/ 1424939 h 1424939"/>
              <a:gd name="connsiteX7" fmla="*/ 0 w 4539297"/>
              <a:gd name="connsiteY7" fmla="*/ 1282445 h 1424939"/>
              <a:gd name="connsiteX8" fmla="*/ 0 w 4539297"/>
              <a:gd name="connsiteY8" fmla="*/ 142494 h 142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39297" h="1424939">
                <a:moveTo>
                  <a:pt x="0" y="142494"/>
                </a:moveTo>
                <a:cubicBezTo>
                  <a:pt x="0" y="63797"/>
                  <a:pt x="63797" y="0"/>
                  <a:pt x="142494" y="0"/>
                </a:cubicBezTo>
                <a:lnTo>
                  <a:pt x="4396803" y="0"/>
                </a:lnTo>
                <a:cubicBezTo>
                  <a:pt x="4475500" y="0"/>
                  <a:pt x="4539297" y="63797"/>
                  <a:pt x="4539297" y="142494"/>
                </a:cubicBezTo>
                <a:lnTo>
                  <a:pt x="4539297" y="1282445"/>
                </a:lnTo>
                <a:cubicBezTo>
                  <a:pt x="4539297" y="1361142"/>
                  <a:pt x="4475500" y="1424939"/>
                  <a:pt x="4396803" y="1424939"/>
                </a:cubicBezTo>
                <a:lnTo>
                  <a:pt x="142494" y="1424939"/>
                </a:lnTo>
                <a:cubicBezTo>
                  <a:pt x="63797" y="1424939"/>
                  <a:pt x="0" y="1361142"/>
                  <a:pt x="0" y="1282445"/>
                </a:cubicBezTo>
                <a:lnTo>
                  <a:pt x="0" y="142494"/>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277955" tIns="277955" rIns="2005218" bIns="277955" numCol="1" spcCol="1270" anchor="ctr" anchorCtr="0">
            <a:noAutofit/>
          </a:bodyPr>
          <a:lstStyle/>
          <a:p>
            <a:pPr lvl="0" algn="l" defTabSz="2755900">
              <a:lnSpc>
                <a:spcPct val="90000"/>
              </a:lnSpc>
              <a:spcBef>
                <a:spcPct val="0"/>
              </a:spcBef>
              <a:spcAft>
                <a:spcPct val="35000"/>
              </a:spcAft>
            </a:pPr>
            <a:endParaRPr lang="en-US" sz="6200" kern="1200"/>
          </a:p>
        </p:txBody>
      </p:sp>
      <p:sp>
        <p:nvSpPr>
          <p:cNvPr id="20" name="Rectangle 19"/>
          <p:cNvSpPr/>
          <p:nvPr/>
        </p:nvSpPr>
        <p:spPr>
          <a:xfrm>
            <a:off x="1757435" y="5019925"/>
            <a:ext cx="4333802" cy="1200329"/>
          </a:xfrm>
          <a:prstGeom prst="rect">
            <a:avLst/>
          </a:prstGeom>
        </p:spPr>
        <p:txBody>
          <a:bodyPr wrap="square">
            <a:spAutoFit/>
          </a:bodyPr>
          <a:lstStyle/>
          <a:p>
            <a:pPr algn="ctr">
              <a:defRPr/>
            </a:pPr>
            <a:r>
              <a:rPr lang="fa-IR" b="1" dirty="0">
                <a:solidFill>
                  <a:prstClr val="black"/>
                </a:solidFill>
                <a:latin typeface="Constantia"/>
                <a:cs typeface="B Nazanin" panose="00000400000000000000" pitchFamily="2" charset="-78"/>
              </a:rPr>
              <a:t>انتشار </a:t>
            </a:r>
            <a:r>
              <a:rPr lang="fa-IR" b="1" dirty="0" smtClean="0">
                <a:solidFill>
                  <a:prstClr val="black"/>
                </a:solidFill>
                <a:latin typeface="Constantia"/>
                <a:cs typeface="B Nazanin" panose="00000400000000000000" pitchFamily="2" charset="-78"/>
              </a:rPr>
              <a:t>اوراق بدون تخفیف </a:t>
            </a:r>
            <a:r>
              <a:rPr lang="fa-IR" b="1" dirty="0">
                <a:solidFill>
                  <a:prstClr val="black"/>
                </a:solidFill>
                <a:latin typeface="Constantia"/>
                <a:cs typeface="B Nazanin" panose="00000400000000000000" pitchFamily="2" charset="-78"/>
              </a:rPr>
              <a:t>در </a:t>
            </a:r>
            <a:r>
              <a:rPr lang="fa-IR" b="1" dirty="0" smtClean="0">
                <a:solidFill>
                  <a:prstClr val="black"/>
                </a:solidFill>
                <a:latin typeface="Constantia"/>
                <a:cs typeface="B Nazanin" panose="00000400000000000000" pitchFamily="2" charset="-78"/>
              </a:rPr>
              <a:t>وثایق</a:t>
            </a:r>
          </a:p>
          <a:p>
            <a:pPr lvl="0" algn="ctr">
              <a:defRPr/>
            </a:pPr>
            <a:r>
              <a:rPr lang="fa-IR" b="1" dirty="0" smtClean="0">
                <a:solidFill>
                  <a:prstClr val="black"/>
                </a:solidFill>
                <a:latin typeface="Constantia"/>
                <a:cs typeface="B Nazanin" panose="00000400000000000000" pitchFamily="2" charset="-78"/>
              </a:rPr>
              <a:t>با </a:t>
            </a:r>
            <a:r>
              <a:rPr lang="fa-IR" b="1" dirty="0">
                <a:solidFill>
                  <a:prstClr val="black"/>
                </a:solidFill>
                <a:latin typeface="Constantia"/>
                <a:cs typeface="B Nazanin" panose="00000400000000000000" pitchFamily="2" charset="-78"/>
              </a:rPr>
              <a:t>ارائه رتبه اعتباری </a:t>
            </a:r>
            <a:r>
              <a:rPr lang="fa-IR" b="1" dirty="0" smtClean="0">
                <a:solidFill>
                  <a:prstClr val="black"/>
                </a:solidFill>
                <a:latin typeface="Constantia"/>
                <a:cs typeface="B Nazanin" panose="00000400000000000000" pitchFamily="2" charset="-78"/>
              </a:rPr>
              <a:t>نامناسب</a:t>
            </a:r>
          </a:p>
          <a:p>
            <a:pPr lvl="0" algn="ctr">
              <a:defRPr/>
            </a:pPr>
            <a:r>
              <a:rPr lang="fa-IR" b="1" dirty="0" smtClean="0">
                <a:solidFill>
                  <a:prstClr val="black"/>
                </a:solidFill>
                <a:latin typeface="Constantia"/>
                <a:cs typeface="B Nazanin" panose="00000400000000000000" pitchFamily="2" charset="-78"/>
              </a:rPr>
              <a:t> به پایین)</a:t>
            </a:r>
            <a:r>
              <a:rPr lang="en-US" b="1" dirty="0" smtClean="0">
                <a:solidFill>
                  <a:prstClr val="black"/>
                </a:solidFill>
                <a:latin typeface="Calibri" panose="020F0502020204030204" pitchFamily="34" charset="0"/>
                <a:cs typeface="Calibri" panose="020F0502020204030204" pitchFamily="34" charset="0"/>
              </a:rPr>
              <a:t>BBB</a:t>
            </a:r>
            <a:r>
              <a:rPr lang="fa-IR" b="1" dirty="0" smtClean="0">
                <a:solidFill>
                  <a:prstClr val="black"/>
                </a:solidFill>
                <a:latin typeface="Constantia"/>
                <a:cs typeface="B Nazanin" panose="00000400000000000000" pitchFamily="2" charset="-78"/>
              </a:rPr>
              <a:t>( -</a:t>
            </a:r>
          </a:p>
          <a:p>
            <a:pPr algn="ctr">
              <a:defRPr/>
            </a:pPr>
            <a:r>
              <a:rPr lang="fa-IR" b="1" dirty="0" smtClean="0">
                <a:solidFill>
                  <a:prstClr val="black"/>
                </a:solidFill>
                <a:latin typeface="Constantia"/>
                <a:cs typeface="B Nazanin" panose="00000400000000000000" pitchFamily="2" charset="-78"/>
              </a:rPr>
              <a:t> </a:t>
            </a:r>
            <a:endParaRPr lang="fa-IR" b="1" dirty="0">
              <a:solidFill>
                <a:prstClr val="black"/>
              </a:solidFill>
              <a:latin typeface="Constantia"/>
              <a:cs typeface="B Nazanin" panose="00000400000000000000" pitchFamily="2" charset="-78"/>
            </a:endParaRPr>
          </a:p>
        </p:txBody>
      </p:sp>
    </p:spTree>
    <p:extLst>
      <p:ext uri="{BB962C8B-B14F-4D97-AF65-F5344CB8AC3E}">
        <p14:creationId xmlns:p14="http://schemas.microsoft.com/office/powerpoint/2010/main" val="31949411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333876" y="455816"/>
            <a:ext cx="3390900" cy="455795"/>
          </a:xfrm>
          <a:solidFill>
            <a:schemeClr val="accent6">
              <a:lumMod val="20000"/>
              <a:lumOff val="80000"/>
            </a:schemeClr>
          </a:solidFill>
          <a:effectLst>
            <a:glow rad="139700">
              <a:schemeClr val="accent1">
                <a:satMod val="175000"/>
                <a:alpha val="40000"/>
              </a:schemeClr>
            </a:glow>
            <a:outerShdw blurRad="50800" dist="38100" dir="16200000" rotWithShape="0">
              <a:prstClr val="black">
                <a:alpha val="40000"/>
              </a:prstClr>
            </a:outerShdw>
          </a:effectLst>
        </p:spPr>
        <p:txBody>
          <a:bodyPr>
            <a:normAutofit fontScale="90000"/>
          </a:bodyPr>
          <a:lstStyle/>
          <a:p>
            <a:pPr algn="ctr" rtl="1">
              <a:lnSpc>
                <a:spcPct val="100000"/>
              </a:lnSpc>
            </a:pPr>
            <a:r>
              <a:rPr lang="fa-IR" sz="2400" b="1" dirty="0" smtClean="0">
                <a:solidFill>
                  <a:schemeClr val="tx1"/>
                </a:solidFill>
              </a:rPr>
              <a:t>«توثیق اوراق بهادار»</a:t>
            </a:r>
            <a:endParaRPr lang="en-US" sz="2400" b="1" dirty="0">
              <a:solidFill>
                <a:schemeClr val="tx1"/>
              </a:solidFill>
            </a:endParaRPr>
          </a:p>
        </p:txBody>
      </p:sp>
      <p:sp>
        <p:nvSpPr>
          <p:cNvPr id="5" name="Rounded Rectangle 4"/>
          <p:cNvSpPr/>
          <p:nvPr/>
        </p:nvSpPr>
        <p:spPr>
          <a:xfrm>
            <a:off x="6524625" y="1463083"/>
            <a:ext cx="5329178" cy="489542"/>
          </a:xfrm>
          <a:prstGeom prst="roundRect">
            <a:avLst/>
          </a:prstGeo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a-IR" sz="2000" b="0" i="0" strike="noStrike" kern="1200" cap="none" spc="0" normalizeH="0" baseline="0" noProof="0" dirty="0" smtClean="0">
                <a:ln>
                  <a:noFill/>
                </a:ln>
                <a:solidFill>
                  <a:prstClr val="black"/>
                </a:solidFill>
                <a:effectLst/>
                <a:uLnTx/>
                <a:uFillTx/>
                <a:latin typeface="Constantia"/>
                <a:cs typeface="B Mitra" panose="00000400000000000000" pitchFamily="2" charset="-78"/>
              </a:rPr>
              <a:t>اوراق‌بهادار مورد وثیقه می‌تواند متعلق به بانی یا هر شخص دیگری باشد. </a:t>
            </a:r>
            <a:endParaRPr kumimoji="0" lang="en-US" sz="2000" b="0" i="0" strike="noStrike" kern="1200" cap="none" spc="0" normalizeH="0" baseline="0" noProof="0" dirty="0">
              <a:ln>
                <a:noFill/>
              </a:ln>
              <a:solidFill>
                <a:prstClr val="black"/>
              </a:solidFill>
              <a:effectLst/>
              <a:uLnTx/>
              <a:uFillTx/>
              <a:latin typeface="Constantia"/>
              <a:cs typeface="B Mitra" panose="00000400000000000000" pitchFamily="2" charset="-78"/>
            </a:endParaRPr>
          </a:p>
        </p:txBody>
      </p:sp>
      <p:sp>
        <p:nvSpPr>
          <p:cNvPr id="6" name="Rounded Rectangle 5"/>
          <p:cNvSpPr/>
          <p:nvPr/>
        </p:nvSpPr>
        <p:spPr>
          <a:xfrm>
            <a:off x="6524624" y="2121692"/>
            <a:ext cx="5319653" cy="656311"/>
          </a:xfrm>
          <a:prstGeom prst="roundRect">
            <a:avLst/>
          </a:prstGeo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r" rtl="1"/>
            <a:r>
              <a:rPr lang="fa-IR" sz="2000" dirty="0">
                <a:solidFill>
                  <a:prstClr val="black"/>
                </a:solidFill>
                <a:latin typeface="Constantia"/>
                <a:cs typeface="B Mitra" panose="00000400000000000000" pitchFamily="2" charset="-78"/>
              </a:rPr>
              <a:t>سهام معرفی شده برای وثیقه، حداقل معادل 80 درصد روزهای معاملاتی بازار در یك سال منتهی به تاریخ درخواست، معامله شده باشد.</a:t>
            </a:r>
          </a:p>
        </p:txBody>
      </p:sp>
      <p:sp>
        <p:nvSpPr>
          <p:cNvPr id="7" name="Rounded Rectangle 6"/>
          <p:cNvSpPr/>
          <p:nvPr/>
        </p:nvSpPr>
        <p:spPr>
          <a:xfrm>
            <a:off x="6524624" y="4114799"/>
            <a:ext cx="5319653" cy="1552575"/>
          </a:xfrm>
          <a:prstGeom prst="roundRect">
            <a:avLst/>
          </a:prstGeo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justLow" rtl="1"/>
            <a:r>
              <a:rPr lang="fa-IR" sz="2000" dirty="0">
                <a:solidFill>
                  <a:prstClr val="black"/>
                </a:solidFill>
                <a:latin typeface="Constantia"/>
                <a:cs typeface="B Mitra" panose="00000400000000000000" pitchFamily="2" charset="-78"/>
              </a:rPr>
              <a:t>اوراق مذکور باید به نفع نهاد واسط توثیق گشته و مالك وثیقه باید نسبت به اعطای وکالت با اختیار فروش وثیقه به نهاد واسط به صورت بلاعزل تام الاختیار با حق توکیل به غیر و با سلب حق ضم امین و با سلب حق انجام موضوع وکالت از خود تا پایان ایفای تعهدات مرتبط با اوراق بهادار منتشره اقدام نماید.</a:t>
            </a:r>
          </a:p>
        </p:txBody>
      </p:sp>
      <p:sp>
        <p:nvSpPr>
          <p:cNvPr id="9" name="Rounded Rectangle 8"/>
          <p:cNvSpPr/>
          <p:nvPr/>
        </p:nvSpPr>
        <p:spPr>
          <a:xfrm>
            <a:off x="6524624" y="2959892"/>
            <a:ext cx="5319653" cy="907258"/>
          </a:xfrm>
          <a:prstGeom prst="roundRect">
            <a:avLst/>
          </a:prstGeom>
          <a:solidFill>
            <a:schemeClr val="accent6">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ctr"/>
          <a:lstStyle/>
          <a:p>
            <a:pPr lvl="0" algn="r"/>
            <a:r>
              <a:rPr lang="fa-IR" dirty="0">
                <a:solidFill>
                  <a:srgbClr val="000000"/>
                </a:solidFill>
              </a:rPr>
              <a:t>ضریب ارزش </a:t>
            </a:r>
            <a:r>
              <a:rPr lang="fa-IR" dirty="0" err="1">
                <a:solidFill>
                  <a:srgbClr val="000000"/>
                </a:solidFill>
              </a:rPr>
              <a:t>اوراق­بهادار</a:t>
            </a:r>
            <a:r>
              <a:rPr lang="fa-IR" dirty="0">
                <a:solidFill>
                  <a:srgbClr val="000000"/>
                </a:solidFill>
              </a:rPr>
              <a:t> وثیقه شده نسبت به مجموع اصل و سود اوراق منتشره و حد تعیین شده برای جبران وثیقه تعیین می شود. ارزش وثیقه با احتساب میانگین 6 ماهه قیمت </a:t>
            </a:r>
            <a:r>
              <a:rPr lang="fa-IR" dirty="0" err="1">
                <a:solidFill>
                  <a:srgbClr val="000000"/>
                </a:solidFill>
              </a:rPr>
              <a:t>اوراق‌بهادار</a:t>
            </a:r>
            <a:r>
              <a:rPr lang="fa-IR" dirty="0">
                <a:solidFill>
                  <a:srgbClr val="000000"/>
                </a:solidFill>
              </a:rPr>
              <a:t> محاسبه </a:t>
            </a:r>
            <a:r>
              <a:rPr lang="fa-IR" dirty="0" err="1">
                <a:solidFill>
                  <a:srgbClr val="000000"/>
                </a:solidFill>
              </a:rPr>
              <a:t>می‌گردد</a:t>
            </a:r>
            <a:r>
              <a:rPr lang="fa-IR" dirty="0">
                <a:solidFill>
                  <a:srgbClr val="000000"/>
                </a:solidFill>
              </a:rPr>
              <a:t>. </a:t>
            </a:r>
            <a:endParaRPr lang="en-US" dirty="0">
              <a:solidFill>
                <a:srgbClr val="000000"/>
              </a:solidFill>
            </a:endParaRPr>
          </a:p>
        </p:txBody>
      </p:sp>
      <p:grpSp>
        <p:nvGrpSpPr>
          <p:cNvPr id="16" name="Group 15"/>
          <p:cNvGrpSpPr/>
          <p:nvPr/>
        </p:nvGrpSpPr>
        <p:grpSpPr>
          <a:xfrm>
            <a:off x="381001" y="2219325"/>
            <a:ext cx="4933951" cy="3381832"/>
            <a:chOff x="2081345" y="1056816"/>
            <a:chExt cx="8029309" cy="4744366"/>
          </a:xfrm>
        </p:grpSpPr>
        <p:sp>
          <p:nvSpPr>
            <p:cNvPr id="17" name="Freeform 16"/>
            <p:cNvSpPr/>
            <p:nvPr/>
          </p:nvSpPr>
          <p:spPr>
            <a:xfrm rot="16200000">
              <a:off x="164205" y="3491763"/>
              <a:ext cx="4226560" cy="392277"/>
            </a:xfrm>
            <a:custGeom>
              <a:avLst/>
              <a:gdLst>
                <a:gd name="connsiteX0" fmla="*/ 0 w 4226560"/>
                <a:gd name="connsiteY0" fmla="*/ 0 h 392277"/>
                <a:gd name="connsiteX1" fmla="*/ 4226560 w 4226560"/>
                <a:gd name="connsiteY1" fmla="*/ 0 h 392277"/>
                <a:gd name="connsiteX2" fmla="*/ 4226560 w 4226560"/>
                <a:gd name="connsiteY2" fmla="*/ 392277 h 392277"/>
                <a:gd name="connsiteX3" fmla="*/ 0 w 4226560"/>
                <a:gd name="connsiteY3" fmla="*/ 392277 h 392277"/>
                <a:gd name="connsiteX4" fmla="*/ 0 w 4226560"/>
                <a:gd name="connsiteY4" fmla="*/ 0 h 39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392277">
                  <a:moveTo>
                    <a:pt x="0" y="0"/>
                  </a:moveTo>
                  <a:lnTo>
                    <a:pt x="4226560" y="0"/>
                  </a:lnTo>
                  <a:lnTo>
                    <a:pt x="4226560" y="392277"/>
                  </a:lnTo>
                  <a:lnTo>
                    <a:pt x="0" y="3922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5967" bIns="0" numCol="1" spcCol="1270" anchor="t" anchorCtr="0">
              <a:noAutofit/>
            </a:bodyPr>
            <a:lstStyle/>
            <a:p>
              <a:pPr lvl="0" algn="r" defTabSz="1244600">
                <a:lnSpc>
                  <a:spcPct val="90000"/>
                </a:lnSpc>
                <a:spcBef>
                  <a:spcPct val="0"/>
                </a:spcBef>
                <a:spcAft>
                  <a:spcPct val="35000"/>
                </a:spcAft>
              </a:pPr>
              <a:endParaRPr lang="en-US" sz="2800" kern="1200"/>
            </a:p>
          </p:txBody>
        </p:sp>
        <p:sp>
          <p:nvSpPr>
            <p:cNvPr id="18" name="Freeform 17"/>
            <p:cNvSpPr/>
            <p:nvPr/>
          </p:nvSpPr>
          <p:spPr>
            <a:xfrm>
              <a:off x="2205350" y="1574623"/>
              <a:ext cx="2222233" cy="3985392"/>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0040" tIns="345967" rIns="320040" bIns="320040" numCol="1" spcCol="1270" anchor="t" anchorCtr="0">
              <a:noAutofit/>
            </a:bodyPr>
            <a:lstStyle/>
            <a:p>
              <a:pPr marL="285750" lvl="1" indent="-285750" algn="l" defTabSz="1555750">
                <a:lnSpc>
                  <a:spcPct val="90000"/>
                </a:lnSpc>
                <a:spcBef>
                  <a:spcPct val="0"/>
                </a:spcBef>
                <a:spcAft>
                  <a:spcPct val="15000"/>
                </a:spcAft>
                <a:buChar char="••"/>
              </a:pPr>
              <a:endParaRPr lang="en-US" sz="3500" kern="1200"/>
            </a:p>
            <a:p>
              <a:pPr marL="285750" lvl="1" indent="-285750" algn="l" defTabSz="1555750">
                <a:lnSpc>
                  <a:spcPct val="90000"/>
                </a:lnSpc>
                <a:spcBef>
                  <a:spcPct val="0"/>
                </a:spcBef>
                <a:spcAft>
                  <a:spcPct val="15000"/>
                </a:spcAft>
                <a:buChar char="••"/>
              </a:pPr>
              <a:endParaRPr lang="en-US" sz="3500" kern="1200"/>
            </a:p>
          </p:txBody>
        </p:sp>
        <p:sp>
          <p:nvSpPr>
            <p:cNvPr id="19" name="Rectangle 18"/>
            <p:cNvSpPr/>
            <p:nvPr/>
          </p:nvSpPr>
          <p:spPr>
            <a:xfrm>
              <a:off x="2081345" y="1056816"/>
              <a:ext cx="784555" cy="784555"/>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0" name="Freeform 19"/>
            <p:cNvSpPr/>
            <p:nvPr/>
          </p:nvSpPr>
          <p:spPr>
            <a:xfrm rot="16200000">
              <a:off x="3005740" y="3491763"/>
              <a:ext cx="4226560" cy="392277"/>
            </a:xfrm>
            <a:custGeom>
              <a:avLst/>
              <a:gdLst>
                <a:gd name="connsiteX0" fmla="*/ 0 w 4226560"/>
                <a:gd name="connsiteY0" fmla="*/ 0 h 392277"/>
                <a:gd name="connsiteX1" fmla="*/ 4226560 w 4226560"/>
                <a:gd name="connsiteY1" fmla="*/ 0 h 392277"/>
                <a:gd name="connsiteX2" fmla="*/ 4226560 w 4226560"/>
                <a:gd name="connsiteY2" fmla="*/ 392277 h 392277"/>
                <a:gd name="connsiteX3" fmla="*/ 0 w 4226560"/>
                <a:gd name="connsiteY3" fmla="*/ 392277 h 392277"/>
                <a:gd name="connsiteX4" fmla="*/ 0 w 4226560"/>
                <a:gd name="connsiteY4" fmla="*/ 0 h 39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392277">
                  <a:moveTo>
                    <a:pt x="0" y="0"/>
                  </a:moveTo>
                  <a:lnTo>
                    <a:pt x="4226560" y="0"/>
                  </a:lnTo>
                  <a:lnTo>
                    <a:pt x="4226560" y="392277"/>
                  </a:lnTo>
                  <a:lnTo>
                    <a:pt x="0" y="3922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5967" bIns="0" numCol="1" spcCol="1270" anchor="t" anchorCtr="0">
              <a:noAutofit/>
            </a:bodyPr>
            <a:lstStyle/>
            <a:p>
              <a:pPr lvl="0" algn="r" defTabSz="1244600">
                <a:lnSpc>
                  <a:spcPct val="90000"/>
                </a:lnSpc>
                <a:spcBef>
                  <a:spcPct val="0"/>
                </a:spcBef>
                <a:spcAft>
                  <a:spcPct val="35000"/>
                </a:spcAft>
              </a:pPr>
              <a:endParaRPr lang="en-US" sz="2800" kern="1200"/>
            </a:p>
          </p:txBody>
        </p:sp>
        <p:sp>
          <p:nvSpPr>
            <p:cNvPr id="21" name="Freeform 20"/>
            <p:cNvSpPr/>
            <p:nvPr/>
          </p:nvSpPr>
          <p:spPr>
            <a:xfrm>
              <a:off x="5041958" y="1591320"/>
              <a:ext cx="2196160" cy="3941969"/>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0040" tIns="345967" rIns="320040" bIns="320040" numCol="1" spcCol="1270" anchor="t" anchorCtr="0">
              <a:noAutofit/>
            </a:bodyPr>
            <a:lstStyle/>
            <a:p>
              <a:pPr marL="285750" lvl="1" indent="-285750" algn="l" defTabSz="1555750">
                <a:lnSpc>
                  <a:spcPct val="90000"/>
                </a:lnSpc>
                <a:spcBef>
                  <a:spcPct val="0"/>
                </a:spcBef>
                <a:spcAft>
                  <a:spcPct val="15000"/>
                </a:spcAft>
                <a:buChar char="••"/>
              </a:pPr>
              <a:endParaRPr lang="en-US" sz="3500" kern="1200"/>
            </a:p>
            <a:p>
              <a:pPr marL="285750" lvl="1" indent="-285750" algn="l" defTabSz="1555750">
                <a:lnSpc>
                  <a:spcPct val="90000"/>
                </a:lnSpc>
                <a:spcBef>
                  <a:spcPct val="0"/>
                </a:spcBef>
                <a:spcAft>
                  <a:spcPct val="15000"/>
                </a:spcAft>
                <a:buChar char="••"/>
              </a:pPr>
              <a:endParaRPr lang="en-US" sz="3500" kern="1200"/>
            </a:p>
          </p:txBody>
        </p:sp>
        <p:sp>
          <p:nvSpPr>
            <p:cNvPr id="22" name="Rectangle 21"/>
            <p:cNvSpPr/>
            <p:nvPr/>
          </p:nvSpPr>
          <p:spPr>
            <a:xfrm>
              <a:off x="4922881" y="1056816"/>
              <a:ext cx="784555" cy="784555"/>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3" name="Freeform 22"/>
            <p:cNvSpPr/>
            <p:nvPr/>
          </p:nvSpPr>
          <p:spPr>
            <a:xfrm rot="16200000">
              <a:off x="5847276" y="3491763"/>
              <a:ext cx="4226560" cy="392277"/>
            </a:xfrm>
            <a:custGeom>
              <a:avLst/>
              <a:gdLst>
                <a:gd name="connsiteX0" fmla="*/ 0 w 4226560"/>
                <a:gd name="connsiteY0" fmla="*/ 0 h 392277"/>
                <a:gd name="connsiteX1" fmla="*/ 4226560 w 4226560"/>
                <a:gd name="connsiteY1" fmla="*/ 0 h 392277"/>
                <a:gd name="connsiteX2" fmla="*/ 4226560 w 4226560"/>
                <a:gd name="connsiteY2" fmla="*/ 392277 h 392277"/>
                <a:gd name="connsiteX3" fmla="*/ 0 w 4226560"/>
                <a:gd name="connsiteY3" fmla="*/ 392277 h 392277"/>
                <a:gd name="connsiteX4" fmla="*/ 0 w 4226560"/>
                <a:gd name="connsiteY4" fmla="*/ 0 h 39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392277">
                  <a:moveTo>
                    <a:pt x="0" y="0"/>
                  </a:moveTo>
                  <a:lnTo>
                    <a:pt x="4226560" y="0"/>
                  </a:lnTo>
                  <a:lnTo>
                    <a:pt x="4226560" y="392277"/>
                  </a:lnTo>
                  <a:lnTo>
                    <a:pt x="0" y="3922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5967" bIns="0" numCol="1" spcCol="1270" anchor="t" anchorCtr="0">
              <a:noAutofit/>
            </a:bodyPr>
            <a:lstStyle/>
            <a:p>
              <a:pPr lvl="0" algn="r" defTabSz="1244600">
                <a:lnSpc>
                  <a:spcPct val="90000"/>
                </a:lnSpc>
                <a:spcBef>
                  <a:spcPct val="0"/>
                </a:spcBef>
                <a:spcAft>
                  <a:spcPct val="35000"/>
                </a:spcAft>
              </a:pPr>
              <a:endParaRPr lang="en-US" sz="2800" kern="1200"/>
            </a:p>
          </p:txBody>
        </p:sp>
        <p:sp>
          <p:nvSpPr>
            <p:cNvPr id="24" name="Freeform 23"/>
            <p:cNvSpPr/>
            <p:nvPr/>
          </p:nvSpPr>
          <p:spPr>
            <a:xfrm>
              <a:off x="7925069" y="1574622"/>
              <a:ext cx="2185585" cy="3972030"/>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0040" tIns="345967" rIns="320040" bIns="320040" numCol="1" spcCol="1270" anchor="t"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25" name="Rectangle 24"/>
            <p:cNvSpPr/>
            <p:nvPr/>
          </p:nvSpPr>
          <p:spPr>
            <a:xfrm>
              <a:off x="7764418" y="1056816"/>
              <a:ext cx="784555" cy="784555"/>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26" name="Rectangle 25"/>
          <p:cNvSpPr/>
          <p:nvPr/>
        </p:nvSpPr>
        <p:spPr>
          <a:xfrm>
            <a:off x="1339956" y="1367909"/>
            <a:ext cx="3127269" cy="646331"/>
          </a:xfrm>
          <a:prstGeom prst="rect">
            <a:avLst/>
          </a:prstGeom>
          <a:ln>
            <a:solidFill>
              <a:schemeClr val="accent6">
                <a:lumMod val="50000"/>
              </a:schemeClr>
            </a:solidFill>
          </a:ln>
        </p:spPr>
        <p:txBody>
          <a:bodyPr wrap="square">
            <a:spAutoFit/>
          </a:bodyPr>
          <a:lstStyle/>
          <a:p>
            <a:pPr algn="justLow" rtl="1"/>
            <a:r>
              <a:rPr lang="fa-IR" dirty="0">
                <a:solidFill>
                  <a:prstClr val="black"/>
                </a:solidFill>
                <a:latin typeface="Constantia"/>
                <a:cs typeface="B Mitra" panose="00000400000000000000" pitchFamily="2" charset="-78"/>
              </a:rPr>
              <a:t>جهت توثيق سهام </a:t>
            </a:r>
            <a:r>
              <a:rPr lang="fa-IR" dirty="0" err="1">
                <a:solidFill>
                  <a:prstClr val="black"/>
                </a:solidFill>
                <a:latin typeface="Constantia"/>
                <a:cs typeface="B Mitra" panose="00000400000000000000" pitchFamily="2" charset="-78"/>
              </a:rPr>
              <a:t>شركت‌هاي</a:t>
            </a:r>
            <a:r>
              <a:rPr lang="fa-IR" dirty="0">
                <a:solidFill>
                  <a:prstClr val="black"/>
                </a:solidFill>
                <a:latin typeface="Constantia"/>
                <a:cs typeface="B Mitra" panose="00000400000000000000" pitchFamily="2" charset="-78"/>
              </a:rPr>
              <a:t> پذيرفته شده در بورس اوراق بهادار تهران يا فرابورس ايران:</a:t>
            </a:r>
          </a:p>
        </p:txBody>
      </p:sp>
      <p:sp>
        <p:nvSpPr>
          <p:cNvPr id="27" name="TextBox 26"/>
          <p:cNvSpPr txBox="1"/>
          <p:nvPr/>
        </p:nvSpPr>
        <p:spPr>
          <a:xfrm>
            <a:off x="2486026" y="2733676"/>
            <a:ext cx="781050" cy="2862322"/>
          </a:xfrm>
          <a:prstGeom prst="rect">
            <a:avLst/>
          </a:prstGeom>
          <a:noFill/>
        </p:spPr>
        <p:txBody>
          <a:bodyPr wrap="square" rtlCol="0">
            <a:spAutoFit/>
          </a:bodyPr>
          <a:lstStyle/>
          <a:p>
            <a:pPr algn="ctr"/>
            <a:r>
              <a:rPr lang="fa-IR" dirty="0">
                <a:solidFill>
                  <a:prstClr val="black"/>
                </a:solidFill>
                <a:latin typeface="Constantia"/>
                <a:cs typeface="B Mitra" panose="00000400000000000000" pitchFamily="2" charset="-78"/>
              </a:rPr>
              <a:t>ارزش </a:t>
            </a:r>
            <a:r>
              <a:rPr lang="fa-IR" dirty="0" smtClean="0">
                <a:solidFill>
                  <a:prstClr val="black"/>
                </a:solidFill>
                <a:latin typeface="Constantia"/>
                <a:cs typeface="B Mitra" panose="00000400000000000000" pitchFamily="2" charset="-78"/>
              </a:rPr>
              <a:t>هیچکدام </a:t>
            </a:r>
            <a:r>
              <a:rPr lang="fa-IR" dirty="0">
                <a:solidFill>
                  <a:prstClr val="black"/>
                </a:solidFill>
                <a:latin typeface="Constantia"/>
                <a:cs typeface="B Mitra" panose="00000400000000000000" pitchFamily="2" charset="-78"/>
              </a:rPr>
              <a:t>نبايد </a:t>
            </a:r>
            <a:r>
              <a:rPr lang="fa-IR" dirty="0" smtClean="0">
                <a:solidFill>
                  <a:prstClr val="black"/>
                </a:solidFill>
                <a:latin typeface="Constantia"/>
                <a:cs typeface="B Mitra" panose="00000400000000000000" pitchFamily="2" charset="-78"/>
              </a:rPr>
              <a:t>بیشتر </a:t>
            </a:r>
            <a:r>
              <a:rPr lang="fa-IR" dirty="0">
                <a:solidFill>
                  <a:prstClr val="black"/>
                </a:solidFill>
                <a:latin typeface="Constantia"/>
                <a:cs typeface="B Mitra" panose="00000400000000000000" pitchFamily="2" charset="-78"/>
              </a:rPr>
              <a:t>از </a:t>
            </a:r>
            <a:r>
              <a:rPr lang="fa-IR" dirty="0" smtClean="0">
                <a:solidFill>
                  <a:prstClr val="black"/>
                </a:solidFill>
                <a:latin typeface="Constantia"/>
                <a:cs typeface="B Mitra" panose="00000400000000000000" pitchFamily="2" charset="-78"/>
              </a:rPr>
              <a:t>40 </a:t>
            </a:r>
            <a:r>
              <a:rPr lang="fa-IR" dirty="0">
                <a:solidFill>
                  <a:prstClr val="black"/>
                </a:solidFill>
                <a:latin typeface="Constantia"/>
                <a:cs typeface="B Mitra" panose="00000400000000000000" pitchFamily="2" charset="-78"/>
              </a:rPr>
              <a:t>درصد كل </a:t>
            </a:r>
            <a:r>
              <a:rPr lang="fa-IR" dirty="0" smtClean="0">
                <a:solidFill>
                  <a:prstClr val="black"/>
                </a:solidFill>
                <a:latin typeface="Constantia"/>
                <a:cs typeface="B Mitra" panose="00000400000000000000" pitchFamily="2" charset="-78"/>
              </a:rPr>
              <a:t>وثیقه </a:t>
            </a:r>
            <a:r>
              <a:rPr lang="fa-IR" dirty="0">
                <a:solidFill>
                  <a:prstClr val="black"/>
                </a:solidFill>
                <a:latin typeface="Constantia"/>
                <a:cs typeface="B Mitra" panose="00000400000000000000" pitchFamily="2" charset="-78"/>
              </a:rPr>
              <a:t>اخذ شده سهام باشد.</a:t>
            </a:r>
          </a:p>
          <a:p>
            <a:pPr algn="ctr"/>
            <a:endParaRPr lang="en-US" dirty="0"/>
          </a:p>
        </p:txBody>
      </p:sp>
      <p:sp>
        <p:nvSpPr>
          <p:cNvPr id="28" name="TextBox 27"/>
          <p:cNvSpPr txBox="1"/>
          <p:nvPr/>
        </p:nvSpPr>
        <p:spPr>
          <a:xfrm>
            <a:off x="4333876" y="2952751"/>
            <a:ext cx="781050" cy="2585323"/>
          </a:xfrm>
          <a:prstGeom prst="rect">
            <a:avLst/>
          </a:prstGeom>
          <a:noFill/>
        </p:spPr>
        <p:txBody>
          <a:bodyPr wrap="square" rtlCol="0">
            <a:spAutoFit/>
          </a:bodyPr>
          <a:lstStyle/>
          <a:p>
            <a:pPr algn="ctr"/>
            <a:r>
              <a:rPr lang="fa-IR" dirty="0">
                <a:solidFill>
                  <a:prstClr val="black"/>
                </a:solidFill>
                <a:latin typeface="Constantia"/>
                <a:cs typeface="B Mitra" panose="00000400000000000000" pitchFamily="2" charset="-78"/>
              </a:rPr>
              <a:t>پرتفوي </a:t>
            </a:r>
            <a:r>
              <a:rPr lang="fa-IR" dirty="0" smtClean="0">
                <a:solidFill>
                  <a:prstClr val="black"/>
                </a:solidFill>
                <a:latin typeface="Constantia"/>
                <a:cs typeface="B Mitra" panose="00000400000000000000" pitchFamily="2" charset="-78"/>
              </a:rPr>
              <a:t>وثيقه‌شده </a:t>
            </a:r>
            <a:r>
              <a:rPr lang="fa-IR" dirty="0">
                <a:solidFill>
                  <a:prstClr val="black"/>
                </a:solidFill>
                <a:latin typeface="Constantia"/>
                <a:cs typeface="B Mitra" panose="00000400000000000000" pitchFamily="2" charset="-78"/>
              </a:rPr>
              <a:t>بايد حداقل </a:t>
            </a:r>
            <a:r>
              <a:rPr lang="fa-IR" dirty="0" smtClean="0">
                <a:solidFill>
                  <a:prstClr val="black"/>
                </a:solidFill>
                <a:latin typeface="Constantia"/>
                <a:cs typeface="B Mitra" panose="00000400000000000000" pitchFamily="2" charset="-78"/>
              </a:rPr>
              <a:t>متشکل </a:t>
            </a:r>
            <a:r>
              <a:rPr lang="fa-IR" dirty="0">
                <a:solidFill>
                  <a:prstClr val="black"/>
                </a:solidFill>
                <a:latin typeface="Constantia"/>
                <a:cs typeface="B Mitra" panose="00000400000000000000" pitchFamily="2" charset="-78"/>
              </a:rPr>
              <a:t>از </a:t>
            </a:r>
            <a:r>
              <a:rPr lang="fa-IR" dirty="0" smtClean="0">
                <a:solidFill>
                  <a:prstClr val="black"/>
                </a:solidFill>
                <a:latin typeface="Constantia"/>
                <a:cs typeface="B Mitra" panose="00000400000000000000" pitchFamily="2" charset="-78"/>
              </a:rPr>
              <a:t>سه </a:t>
            </a:r>
            <a:r>
              <a:rPr lang="fa-IR" dirty="0">
                <a:solidFill>
                  <a:prstClr val="black"/>
                </a:solidFill>
                <a:latin typeface="Constantia"/>
                <a:cs typeface="B Mitra" panose="00000400000000000000" pitchFamily="2" charset="-78"/>
              </a:rPr>
              <a:t>سهم باشد.</a:t>
            </a:r>
          </a:p>
          <a:p>
            <a:pPr algn="ctr"/>
            <a:endParaRPr lang="en-US" dirty="0"/>
          </a:p>
        </p:txBody>
      </p:sp>
      <p:sp>
        <p:nvSpPr>
          <p:cNvPr id="29" name="TextBox 28"/>
          <p:cNvSpPr txBox="1"/>
          <p:nvPr/>
        </p:nvSpPr>
        <p:spPr>
          <a:xfrm>
            <a:off x="552450" y="2752726"/>
            <a:ext cx="1333500" cy="2862322"/>
          </a:xfrm>
          <a:prstGeom prst="rect">
            <a:avLst/>
          </a:prstGeom>
          <a:noFill/>
        </p:spPr>
        <p:txBody>
          <a:bodyPr wrap="square" rtlCol="0">
            <a:spAutoFit/>
          </a:bodyPr>
          <a:lstStyle/>
          <a:p>
            <a:pPr algn="ctr"/>
            <a:r>
              <a:rPr lang="fa-IR" dirty="0">
                <a:solidFill>
                  <a:prstClr val="black"/>
                </a:solidFill>
                <a:latin typeface="Constantia"/>
                <a:cs typeface="B Mitra" panose="00000400000000000000" pitchFamily="2" charset="-78"/>
              </a:rPr>
              <a:t>در خصوص اوراق اجاره سهام، </a:t>
            </a:r>
            <a:r>
              <a:rPr lang="fa-IR" dirty="0" smtClean="0">
                <a:solidFill>
                  <a:prstClr val="black"/>
                </a:solidFill>
                <a:latin typeface="Constantia"/>
                <a:cs typeface="B Mitra" panose="00000400000000000000" pitchFamily="2" charset="-78"/>
              </a:rPr>
              <a:t>در صورتي كه </a:t>
            </a:r>
            <a:r>
              <a:rPr lang="fa-IR" dirty="0">
                <a:solidFill>
                  <a:prstClr val="black"/>
                </a:solidFill>
                <a:latin typeface="Constantia"/>
                <a:cs typeface="B Mitra" panose="00000400000000000000" pitchFamily="2" charset="-78"/>
              </a:rPr>
              <a:t>سهم </a:t>
            </a:r>
            <a:r>
              <a:rPr lang="fa-IR" dirty="0" smtClean="0">
                <a:solidFill>
                  <a:prstClr val="black"/>
                </a:solidFill>
                <a:latin typeface="Constantia"/>
                <a:cs typeface="B Mitra" panose="00000400000000000000" pitchFamily="2" charset="-78"/>
              </a:rPr>
              <a:t>مبنای </a:t>
            </a:r>
            <a:r>
              <a:rPr lang="fa-IR" dirty="0">
                <a:solidFill>
                  <a:prstClr val="black"/>
                </a:solidFill>
                <a:latin typeface="Constantia"/>
                <a:cs typeface="B Mitra" panose="00000400000000000000" pitchFamily="2" charset="-78"/>
              </a:rPr>
              <a:t>انتشار اوراق با سهم </a:t>
            </a:r>
            <a:r>
              <a:rPr lang="fa-IR" dirty="0" smtClean="0">
                <a:solidFill>
                  <a:prstClr val="black"/>
                </a:solidFill>
                <a:latin typeface="Constantia"/>
                <a:cs typeface="B Mitra" panose="00000400000000000000" pitchFamily="2" charset="-78"/>
              </a:rPr>
              <a:t>وثیقه </a:t>
            </a:r>
            <a:r>
              <a:rPr lang="fa-IR" dirty="0">
                <a:solidFill>
                  <a:prstClr val="black"/>
                </a:solidFill>
                <a:latin typeface="Constantia"/>
                <a:cs typeface="B Mitra" panose="00000400000000000000" pitchFamily="2" charset="-78"/>
              </a:rPr>
              <a:t>شده يكسان باشد اين نسبت به </a:t>
            </a:r>
            <a:r>
              <a:rPr lang="fa-IR" dirty="0" smtClean="0">
                <a:solidFill>
                  <a:prstClr val="black"/>
                </a:solidFill>
                <a:latin typeface="Constantia"/>
                <a:cs typeface="B Mitra" panose="00000400000000000000" pitchFamily="2" charset="-78"/>
              </a:rPr>
              <a:t>30 </a:t>
            </a:r>
            <a:r>
              <a:rPr lang="fa-IR" dirty="0">
                <a:solidFill>
                  <a:prstClr val="black"/>
                </a:solidFill>
                <a:latin typeface="Constantia"/>
                <a:cs typeface="B Mitra" panose="00000400000000000000" pitchFamily="2" charset="-78"/>
              </a:rPr>
              <a:t>درصد </a:t>
            </a:r>
            <a:r>
              <a:rPr lang="fa-IR" dirty="0" smtClean="0">
                <a:solidFill>
                  <a:prstClr val="black"/>
                </a:solidFill>
                <a:latin typeface="Constantia"/>
                <a:cs typeface="B Mitra" panose="00000400000000000000" pitchFamily="2" charset="-78"/>
              </a:rPr>
              <a:t>تقلیل </a:t>
            </a:r>
            <a:r>
              <a:rPr lang="fa-IR" dirty="0">
                <a:solidFill>
                  <a:prstClr val="black"/>
                </a:solidFill>
                <a:latin typeface="Constantia"/>
                <a:cs typeface="B Mitra" panose="00000400000000000000" pitchFamily="2" charset="-78"/>
              </a:rPr>
              <a:t>مي‌يابد.</a:t>
            </a:r>
          </a:p>
          <a:p>
            <a:pPr algn="ctr"/>
            <a:endParaRPr lang="en-US" dirty="0"/>
          </a:p>
        </p:txBody>
      </p:sp>
    </p:spTree>
    <p:extLst>
      <p:ext uri="{BB962C8B-B14F-4D97-AF65-F5344CB8AC3E}">
        <p14:creationId xmlns:p14="http://schemas.microsoft.com/office/powerpoint/2010/main" val="31853534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762126" y="247650"/>
            <a:ext cx="8020050" cy="543503"/>
          </a:xfrm>
          <a:solidFill>
            <a:schemeClr val="bg2"/>
          </a:solidFill>
          <a:effectLst>
            <a:glow rad="139700">
              <a:schemeClr val="accent1">
                <a:satMod val="175000"/>
                <a:alpha val="40000"/>
              </a:schemeClr>
            </a:glow>
            <a:outerShdw blurRad="50800" dist="38100" dir="16200000" rotWithShape="0">
              <a:prstClr val="black">
                <a:alpha val="40000"/>
              </a:prstClr>
            </a:outerShdw>
          </a:effectLst>
        </p:spPr>
        <p:txBody>
          <a:bodyPr>
            <a:noAutofit/>
          </a:bodyPr>
          <a:lstStyle/>
          <a:p>
            <a:r>
              <a:rPr lang="fa-IR" sz="3200" dirty="0">
                <a:solidFill>
                  <a:srgbClr val="000000"/>
                </a:solidFill>
              </a:rPr>
              <a:t>ضرایب ارزش </a:t>
            </a:r>
            <a:r>
              <a:rPr lang="fa-IR" sz="3200" dirty="0" smtClean="0">
                <a:solidFill>
                  <a:srgbClr val="000000"/>
                </a:solidFill>
              </a:rPr>
              <a:t>اوراق ­</a:t>
            </a:r>
            <a:r>
              <a:rPr lang="fa-IR" sz="3200" dirty="0">
                <a:solidFill>
                  <a:srgbClr val="000000"/>
                </a:solidFill>
              </a:rPr>
              <a:t>بهادار وثیقه شده نسبت به مجموع اصل و سود اوراق </a:t>
            </a:r>
            <a:endParaRPr lang="en-US" sz="3200" dirty="0"/>
          </a:p>
        </p:txBody>
      </p:sp>
      <p:pic>
        <p:nvPicPr>
          <p:cNvPr id="8" name="Picture 7"/>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344490" y="929787"/>
            <a:ext cx="8630202" cy="5591175"/>
          </a:xfrm>
          <a:prstGeom prst="rect">
            <a:avLst/>
          </a:prstGeom>
        </p:spPr>
      </p:pic>
    </p:spTree>
    <p:extLst>
      <p:ext uri="{BB962C8B-B14F-4D97-AF65-F5344CB8AC3E}">
        <p14:creationId xmlns:p14="http://schemas.microsoft.com/office/powerpoint/2010/main" val="31962771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781550" y="76199"/>
            <a:ext cx="2581275" cy="523220"/>
          </a:xfrm>
          <a:prstGeom prst="rect">
            <a:avLst/>
          </a:prstGeom>
          <a:noFill/>
        </p:spPr>
        <p:txBody>
          <a:bodyPr wrap="square" rtlCol="0">
            <a:spAutoFit/>
          </a:bodyPr>
          <a:lstStyle/>
          <a:p>
            <a:r>
              <a:rPr lang="fa-IR" sz="2800" i="1" dirty="0" smtClean="0">
                <a:effectLst>
                  <a:outerShdw blurRad="38100" dist="38100" dir="2700000" algn="tl">
                    <a:srgbClr val="000000">
                      <a:alpha val="43137"/>
                    </a:srgbClr>
                  </a:outerShdw>
                </a:effectLst>
              </a:rPr>
              <a:t>جدول تخفیف در وثایق</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585" y="599419"/>
            <a:ext cx="8335107" cy="5635703"/>
          </a:xfrm>
          <a:prstGeom prst="rect">
            <a:avLst/>
          </a:prstGeom>
        </p:spPr>
      </p:pic>
    </p:spTree>
    <p:extLst>
      <p:ext uri="{BB962C8B-B14F-4D97-AF65-F5344CB8AC3E}">
        <p14:creationId xmlns:p14="http://schemas.microsoft.com/office/powerpoint/2010/main" val="38961586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14626" y="2152651"/>
            <a:ext cx="2981324" cy="840230"/>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a:solidFill>
                  <a:srgbClr val="000000"/>
                </a:solidFill>
                <a:effectLst>
                  <a:outerShdw blurRad="38100" dist="38100" dir="2700000" algn="tl">
                    <a:srgbClr val="000000">
                      <a:alpha val="43137"/>
                    </a:srgbClr>
                  </a:outerShdw>
                </a:effectLst>
              </a:rPr>
              <a:t>اوراق اجاره</a:t>
            </a:r>
            <a:endParaRPr lang="en-US" sz="5400" b="1" i="1" dirty="0">
              <a:solidFill>
                <a:srgbClr val="000000"/>
              </a:solidFill>
              <a:effectLst>
                <a:outerShdw blurRad="38100" dist="38100" dir="2700000" algn="tl">
                  <a:srgbClr val="000000">
                    <a:alpha val="43137"/>
                  </a:srgbClr>
                </a:outerShdw>
              </a:effectLst>
            </a:endParaRPr>
          </a:p>
        </p:txBody>
      </p:sp>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46331"/>
            <a:ext cx="7305676" cy="5597320"/>
          </a:xfrm>
          <a:prstGeom prst="rect">
            <a:avLst/>
          </a:prstGeom>
        </p:spPr>
      </p:pic>
    </p:spTree>
    <p:extLst>
      <p:ext uri="{BB962C8B-B14F-4D97-AF65-F5344CB8AC3E}">
        <p14:creationId xmlns:p14="http://schemas.microsoft.com/office/powerpoint/2010/main" val="16317802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1550" y="1779059"/>
            <a:ext cx="10620375" cy="4023360"/>
          </a:xfrm>
        </p:spPr>
        <p:txBody>
          <a:bodyPr/>
          <a:lstStyle/>
          <a:p>
            <a:r>
              <a:rPr lang="fa-IR" b="1" dirty="0" smtClean="0">
                <a:solidFill>
                  <a:schemeClr val="tx1"/>
                </a:solidFill>
              </a:rPr>
              <a:t>اوراق </a:t>
            </a:r>
            <a:r>
              <a:rPr lang="fa-IR" b="1" dirty="0">
                <a:solidFill>
                  <a:schemeClr val="tx1"/>
                </a:solidFill>
              </a:rPr>
              <a:t>بهادار با نام قابل نقل و انتقالی است که </a:t>
            </a:r>
            <a:r>
              <a:rPr lang="fa-IR" b="1" dirty="0" smtClean="0">
                <a:solidFill>
                  <a:schemeClr val="tx1"/>
                </a:solidFill>
              </a:rPr>
              <a:t>نشان ‌دهنده </a:t>
            </a:r>
            <a:r>
              <a:rPr lang="fa-IR" b="1" dirty="0">
                <a:solidFill>
                  <a:schemeClr val="tx1"/>
                </a:solidFill>
              </a:rPr>
              <a:t>مالکیت مشاع </a:t>
            </a:r>
            <a:r>
              <a:rPr lang="fa-IR" b="1" dirty="0" smtClean="0">
                <a:solidFill>
                  <a:schemeClr val="tx1"/>
                </a:solidFill>
              </a:rPr>
              <a:t>دارنده </a:t>
            </a:r>
            <a:r>
              <a:rPr lang="fa-IR" b="1" dirty="0">
                <a:solidFill>
                  <a:schemeClr val="tx1"/>
                </a:solidFill>
              </a:rPr>
              <a:t>آن در دارایی مبنای انتشار اوراق اجاره است.</a:t>
            </a:r>
          </a:p>
          <a:p>
            <a:endParaRPr lang="en-US" dirty="0"/>
          </a:p>
        </p:txBody>
      </p:sp>
      <p:grpSp>
        <p:nvGrpSpPr>
          <p:cNvPr id="7" name="Group 6"/>
          <p:cNvGrpSpPr/>
          <p:nvPr/>
        </p:nvGrpSpPr>
        <p:grpSpPr>
          <a:xfrm flipH="1">
            <a:off x="1952624" y="2428875"/>
            <a:ext cx="8029575" cy="3695700"/>
            <a:chOff x="2032644" y="1681840"/>
            <a:chExt cx="5364639" cy="4196040"/>
          </a:xfrm>
        </p:grpSpPr>
        <p:sp>
          <p:nvSpPr>
            <p:cNvPr id="8" name="Freeform 7"/>
            <p:cNvSpPr/>
            <p:nvPr/>
          </p:nvSpPr>
          <p:spPr>
            <a:xfrm>
              <a:off x="2032644" y="1681840"/>
              <a:ext cx="2347515" cy="1173757"/>
            </a:xfrm>
            <a:custGeom>
              <a:avLst/>
              <a:gdLst>
                <a:gd name="connsiteX0" fmla="*/ 0 w 2347515"/>
                <a:gd name="connsiteY0" fmla="*/ 117376 h 1173757"/>
                <a:gd name="connsiteX1" fmla="*/ 117376 w 2347515"/>
                <a:gd name="connsiteY1" fmla="*/ 0 h 1173757"/>
                <a:gd name="connsiteX2" fmla="*/ 2230139 w 2347515"/>
                <a:gd name="connsiteY2" fmla="*/ 0 h 1173757"/>
                <a:gd name="connsiteX3" fmla="*/ 2347515 w 2347515"/>
                <a:gd name="connsiteY3" fmla="*/ 117376 h 1173757"/>
                <a:gd name="connsiteX4" fmla="*/ 2347515 w 2347515"/>
                <a:gd name="connsiteY4" fmla="*/ 1056381 h 1173757"/>
                <a:gd name="connsiteX5" fmla="*/ 2230139 w 2347515"/>
                <a:gd name="connsiteY5" fmla="*/ 1173757 h 1173757"/>
                <a:gd name="connsiteX6" fmla="*/ 117376 w 2347515"/>
                <a:gd name="connsiteY6" fmla="*/ 1173757 h 1173757"/>
                <a:gd name="connsiteX7" fmla="*/ 0 w 2347515"/>
                <a:gd name="connsiteY7" fmla="*/ 1056381 h 1173757"/>
                <a:gd name="connsiteX8" fmla="*/ 0 w 2347515"/>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7515" h="1173757">
                  <a:moveTo>
                    <a:pt x="0" y="117376"/>
                  </a:moveTo>
                  <a:cubicBezTo>
                    <a:pt x="0" y="52551"/>
                    <a:pt x="52551" y="0"/>
                    <a:pt x="117376" y="0"/>
                  </a:cubicBezTo>
                  <a:lnTo>
                    <a:pt x="2230139" y="0"/>
                  </a:lnTo>
                  <a:cubicBezTo>
                    <a:pt x="2294964" y="0"/>
                    <a:pt x="2347515" y="52551"/>
                    <a:pt x="2347515" y="117376"/>
                  </a:cubicBezTo>
                  <a:lnTo>
                    <a:pt x="2347515" y="1056381"/>
                  </a:lnTo>
                  <a:cubicBezTo>
                    <a:pt x="2347515" y="1121206"/>
                    <a:pt x="2294964" y="1173757"/>
                    <a:pt x="2230139" y="1173757"/>
                  </a:cubicBezTo>
                  <a:lnTo>
                    <a:pt x="117376" y="1173757"/>
                  </a:lnTo>
                  <a:cubicBezTo>
                    <a:pt x="52551" y="1173757"/>
                    <a:pt x="0" y="1121206"/>
                    <a:pt x="0" y="1056381"/>
                  </a:cubicBezTo>
                  <a:lnTo>
                    <a:pt x="0" y="117376"/>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8203" tIns="116928" rIns="158203" bIns="116928" numCol="1" spcCol="1270" anchor="ctr" anchorCtr="0">
              <a:noAutofit/>
            </a:bodyPr>
            <a:lstStyle/>
            <a:p>
              <a:pPr lvl="0" algn="ctr" defTabSz="2889250">
                <a:lnSpc>
                  <a:spcPct val="90000"/>
                </a:lnSpc>
                <a:spcBef>
                  <a:spcPct val="0"/>
                </a:spcBef>
                <a:spcAft>
                  <a:spcPct val="35000"/>
                </a:spcAft>
              </a:pPr>
              <a:endParaRPr lang="en-US" sz="6500" kern="1200"/>
            </a:p>
          </p:txBody>
        </p:sp>
        <p:sp>
          <p:nvSpPr>
            <p:cNvPr id="9" name="Freeform 8"/>
            <p:cNvSpPr/>
            <p:nvPr/>
          </p:nvSpPr>
          <p:spPr>
            <a:xfrm>
              <a:off x="2267396" y="2855598"/>
              <a:ext cx="234751" cy="880318"/>
            </a:xfrm>
            <a:custGeom>
              <a:avLst/>
              <a:gdLst/>
              <a:ahLst/>
              <a:cxnLst/>
              <a:rect l="0" t="0" r="0" b="0"/>
              <a:pathLst>
                <a:path>
                  <a:moveTo>
                    <a:pt x="0" y="0"/>
                  </a:moveTo>
                  <a:lnTo>
                    <a:pt x="0" y="880318"/>
                  </a:lnTo>
                  <a:lnTo>
                    <a:pt x="234751" y="88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2413055" y="3203110"/>
              <a:ext cx="2056903" cy="1333768"/>
            </a:xfrm>
            <a:custGeom>
              <a:avLst/>
              <a:gdLst>
                <a:gd name="connsiteX0" fmla="*/ 0 w 1878012"/>
                <a:gd name="connsiteY0" fmla="*/ 117376 h 1173757"/>
                <a:gd name="connsiteX1" fmla="*/ 117376 w 1878012"/>
                <a:gd name="connsiteY1" fmla="*/ 0 h 1173757"/>
                <a:gd name="connsiteX2" fmla="*/ 1760636 w 1878012"/>
                <a:gd name="connsiteY2" fmla="*/ 0 h 1173757"/>
                <a:gd name="connsiteX3" fmla="*/ 1878012 w 1878012"/>
                <a:gd name="connsiteY3" fmla="*/ 117376 h 1173757"/>
                <a:gd name="connsiteX4" fmla="*/ 1878012 w 1878012"/>
                <a:gd name="connsiteY4" fmla="*/ 1056381 h 1173757"/>
                <a:gd name="connsiteX5" fmla="*/ 1760636 w 1878012"/>
                <a:gd name="connsiteY5" fmla="*/ 1173757 h 1173757"/>
                <a:gd name="connsiteX6" fmla="*/ 117376 w 1878012"/>
                <a:gd name="connsiteY6" fmla="*/ 1173757 h 1173757"/>
                <a:gd name="connsiteX7" fmla="*/ 0 w 1878012"/>
                <a:gd name="connsiteY7" fmla="*/ 1056381 h 1173757"/>
                <a:gd name="connsiteX8" fmla="*/ 0 w 1878012"/>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12" h="1173757">
                  <a:moveTo>
                    <a:pt x="0" y="117376"/>
                  </a:moveTo>
                  <a:cubicBezTo>
                    <a:pt x="0" y="52551"/>
                    <a:pt x="52551" y="0"/>
                    <a:pt x="117376" y="0"/>
                  </a:cubicBezTo>
                  <a:lnTo>
                    <a:pt x="1760636" y="0"/>
                  </a:lnTo>
                  <a:cubicBezTo>
                    <a:pt x="1825461" y="0"/>
                    <a:pt x="1878012" y="52551"/>
                    <a:pt x="1878012" y="117376"/>
                  </a:cubicBezTo>
                  <a:lnTo>
                    <a:pt x="1878012" y="1056381"/>
                  </a:lnTo>
                  <a:cubicBezTo>
                    <a:pt x="1878012" y="1121206"/>
                    <a:pt x="1825461" y="1173757"/>
                    <a:pt x="1760636" y="1173757"/>
                  </a:cubicBezTo>
                  <a:lnTo>
                    <a:pt x="117376" y="1173757"/>
                  </a:lnTo>
                  <a:cubicBezTo>
                    <a:pt x="52551" y="1173757"/>
                    <a:pt x="0" y="1121206"/>
                    <a:pt x="0" y="1056381"/>
                  </a:cubicBezTo>
                  <a:lnTo>
                    <a:pt x="0" y="117376"/>
                  </a:lnTo>
                  <a:close/>
                </a:path>
              </a:pathLst>
            </a:custGeom>
            <a:solidFill>
              <a:schemeClr val="accent6">
                <a:lumMod val="20000"/>
                <a:lumOff val="80000"/>
                <a:alpha val="90000"/>
              </a:scheme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153" tIns="104228" rIns="139153" bIns="104228" numCol="1" spcCol="1270" anchor="ctr" anchorCtr="0">
              <a:noAutofit/>
            </a:bodyPr>
            <a:lstStyle/>
            <a:p>
              <a:pPr lvl="0" algn="ctr" defTabSz="2444750">
                <a:lnSpc>
                  <a:spcPct val="90000"/>
                </a:lnSpc>
                <a:spcBef>
                  <a:spcPct val="0"/>
                </a:spcBef>
                <a:spcAft>
                  <a:spcPct val="35000"/>
                </a:spcAft>
              </a:pPr>
              <a:endParaRPr lang="en-US" sz="5500" kern="1200"/>
            </a:p>
          </p:txBody>
        </p:sp>
        <p:sp>
          <p:nvSpPr>
            <p:cNvPr id="11" name="Freeform 10"/>
            <p:cNvSpPr/>
            <p:nvPr/>
          </p:nvSpPr>
          <p:spPr>
            <a:xfrm>
              <a:off x="2267396" y="2855598"/>
              <a:ext cx="234751" cy="2347515"/>
            </a:xfrm>
            <a:custGeom>
              <a:avLst/>
              <a:gdLst/>
              <a:ahLst/>
              <a:cxnLst/>
              <a:rect l="0" t="0" r="0" b="0"/>
              <a:pathLst>
                <a:path>
                  <a:moveTo>
                    <a:pt x="0" y="0"/>
                  </a:moveTo>
                  <a:lnTo>
                    <a:pt x="0" y="2347515"/>
                  </a:lnTo>
                  <a:lnTo>
                    <a:pt x="234751" y="23475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3" name="Freeform 12"/>
            <p:cNvSpPr/>
            <p:nvPr/>
          </p:nvSpPr>
          <p:spPr>
            <a:xfrm>
              <a:off x="4967039" y="1681840"/>
              <a:ext cx="2347515" cy="1173757"/>
            </a:xfrm>
            <a:custGeom>
              <a:avLst/>
              <a:gdLst>
                <a:gd name="connsiteX0" fmla="*/ 0 w 2347515"/>
                <a:gd name="connsiteY0" fmla="*/ 117376 h 1173757"/>
                <a:gd name="connsiteX1" fmla="*/ 117376 w 2347515"/>
                <a:gd name="connsiteY1" fmla="*/ 0 h 1173757"/>
                <a:gd name="connsiteX2" fmla="*/ 2230139 w 2347515"/>
                <a:gd name="connsiteY2" fmla="*/ 0 h 1173757"/>
                <a:gd name="connsiteX3" fmla="*/ 2347515 w 2347515"/>
                <a:gd name="connsiteY3" fmla="*/ 117376 h 1173757"/>
                <a:gd name="connsiteX4" fmla="*/ 2347515 w 2347515"/>
                <a:gd name="connsiteY4" fmla="*/ 1056381 h 1173757"/>
                <a:gd name="connsiteX5" fmla="*/ 2230139 w 2347515"/>
                <a:gd name="connsiteY5" fmla="*/ 1173757 h 1173757"/>
                <a:gd name="connsiteX6" fmla="*/ 117376 w 2347515"/>
                <a:gd name="connsiteY6" fmla="*/ 1173757 h 1173757"/>
                <a:gd name="connsiteX7" fmla="*/ 0 w 2347515"/>
                <a:gd name="connsiteY7" fmla="*/ 1056381 h 1173757"/>
                <a:gd name="connsiteX8" fmla="*/ 0 w 2347515"/>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7515" h="1173757">
                  <a:moveTo>
                    <a:pt x="0" y="117376"/>
                  </a:moveTo>
                  <a:cubicBezTo>
                    <a:pt x="0" y="52551"/>
                    <a:pt x="52551" y="0"/>
                    <a:pt x="117376" y="0"/>
                  </a:cubicBezTo>
                  <a:lnTo>
                    <a:pt x="2230139" y="0"/>
                  </a:lnTo>
                  <a:cubicBezTo>
                    <a:pt x="2294964" y="0"/>
                    <a:pt x="2347515" y="52551"/>
                    <a:pt x="2347515" y="117376"/>
                  </a:cubicBezTo>
                  <a:lnTo>
                    <a:pt x="2347515" y="1056381"/>
                  </a:lnTo>
                  <a:cubicBezTo>
                    <a:pt x="2347515" y="1121206"/>
                    <a:pt x="2294964" y="1173757"/>
                    <a:pt x="2230139" y="1173757"/>
                  </a:cubicBezTo>
                  <a:lnTo>
                    <a:pt x="117376" y="1173757"/>
                  </a:lnTo>
                  <a:cubicBezTo>
                    <a:pt x="52551" y="1173757"/>
                    <a:pt x="0" y="1121206"/>
                    <a:pt x="0" y="1056381"/>
                  </a:cubicBezTo>
                  <a:lnTo>
                    <a:pt x="0" y="117376"/>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8203" tIns="116928" rIns="158203" bIns="116928" numCol="1" spcCol="1270" anchor="ctr" anchorCtr="0">
              <a:noAutofit/>
            </a:bodyPr>
            <a:lstStyle/>
            <a:p>
              <a:pPr lvl="0" algn="ctr" defTabSz="2889250">
                <a:lnSpc>
                  <a:spcPct val="90000"/>
                </a:lnSpc>
                <a:spcBef>
                  <a:spcPct val="0"/>
                </a:spcBef>
                <a:spcAft>
                  <a:spcPct val="35000"/>
                </a:spcAft>
              </a:pPr>
              <a:endParaRPr lang="en-US" sz="6500" kern="1200"/>
            </a:p>
          </p:txBody>
        </p:sp>
        <p:sp>
          <p:nvSpPr>
            <p:cNvPr id="14" name="Freeform 13"/>
            <p:cNvSpPr/>
            <p:nvPr/>
          </p:nvSpPr>
          <p:spPr>
            <a:xfrm>
              <a:off x="5201791" y="2855598"/>
              <a:ext cx="234751" cy="880318"/>
            </a:xfrm>
            <a:custGeom>
              <a:avLst/>
              <a:gdLst/>
              <a:ahLst/>
              <a:cxnLst/>
              <a:rect l="0" t="0" r="0" b="0"/>
              <a:pathLst>
                <a:path>
                  <a:moveTo>
                    <a:pt x="0" y="0"/>
                  </a:moveTo>
                  <a:lnTo>
                    <a:pt x="0" y="880318"/>
                  </a:lnTo>
                  <a:lnTo>
                    <a:pt x="234751" y="88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5" name="Freeform 14"/>
            <p:cNvSpPr/>
            <p:nvPr/>
          </p:nvSpPr>
          <p:spPr>
            <a:xfrm>
              <a:off x="5372905" y="3203110"/>
              <a:ext cx="2024378" cy="1322953"/>
            </a:xfrm>
            <a:custGeom>
              <a:avLst/>
              <a:gdLst>
                <a:gd name="connsiteX0" fmla="*/ 0 w 1878012"/>
                <a:gd name="connsiteY0" fmla="*/ 117376 h 1173757"/>
                <a:gd name="connsiteX1" fmla="*/ 117376 w 1878012"/>
                <a:gd name="connsiteY1" fmla="*/ 0 h 1173757"/>
                <a:gd name="connsiteX2" fmla="*/ 1760636 w 1878012"/>
                <a:gd name="connsiteY2" fmla="*/ 0 h 1173757"/>
                <a:gd name="connsiteX3" fmla="*/ 1878012 w 1878012"/>
                <a:gd name="connsiteY3" fmla="*/ 117376 h 1173757"/>
                <a:gd name="connsiteX4" fmla="*/ 1878012 w 1878012"/>
                <a:gd name="connsiteY4" fmla="*/ 1056381 h 1173757"/>
                <a:gd name="connsiteX5" fmla="*/ 1760636 w 1878012"/>
                <a:gd name="connsiteY5" fmla="*/ 1173757 h 1173757"/>
                <a:gd name="connsiteX6" fmla="*/ 117376 w 1878012"/>
                <a:gd name="connsiteY6" fmla="*/ 1173757 h 1173757"/>
                <a:gd name="connsiteX7" fmla="*/ 0 w 1878012"/>
                <a:gd name="connsiteY7" fmla="*/ 1056381 h 1173757"/>
                <a:gd name="connsiteX8" fmla="*/ 0 w 1878012"/>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12" h="1173757">
                  <a:moveTo>
                    <a:pt x="0" y="117376"/>
                  </a:moveTo>
                  <a:cubicBezTo>
                    <a:pt x="0" y="52551"/>
                    <a:pt x="52551" y="0"/>
                    <a:pt x="117376" y="0"/>
                  </a:cubicBezTo>
                  <a:lnTo>
                    <a:pt x="1760636" y="0"/>
                  </a:lnTo>
                  <a:cubicBezTo>
                    <a:pt x="1825461" y="0"/>
                    <a:pt x="1878012" y="52551"/>
                    <a:pt x="1878012" y="117376"/>
                  </a:cubicBezTo>
                  <a:lnTo>
                    <a:pt x="1878012" y="1056381"/>
                  </a:lnTo>
                  <a:cubicBezTo>
                    <a:pt x="1878012" y="1121206"/>
                    <a:pt x="1825461" y="1173757"/>
                    <a:pt x="1760636" y="1173757"/>
                  </a:cubicBezTo>
                  <a:lnTo>
                    <a:pt x="117376" y="1173757"/>
                  </a:lnTo>
                  <a:cubicBezTo>
                    <a:pt x="52551" y="1173757"/>
                    <a:pt x="0" y="1121206"/>
                    <a:pt x="0" y="1056381"/>
                  </a:cubicBezTo>
                  <a:lnTo>
                    <a:pt x="0" y="117376"/>
                  </a:lnTo>
                  <a:close/>
                </a:path>
              </a:pathLst>
            </a:custGeom>
            <a:solidFill>
              <a:schemeClr val="accent6">
                <a:lumMod val="20000"/>
                <a:lumOff val="80000"/>
                <a:alpha val="90000"/>
              </a:scheme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153" tIns="104228" rIns="139153" bIns="104228" numCol="1" spcCol="1270" anchor="ctr" anchorCtr="0">
              <a:noAutofit/>
            </a:bodyPr>
            <a:lstStyle/>
            <a:p>
              <a:pPr algn="ctr" defTabSz="2444750">
                <a:lnSpc>
                  <a:spcPct val="90000"/>
                </a:lnSpc>
                <a:spcBef>
                  <a:spcPct val="0"/>
                </a:spcBef>
                <a:spcAft>
                  <a:spcPct val="35000"/>
                </a:spcAft>
              </a:pPr>
              <a:endParaRPr lang="en-US" sz="5500"/>
            </a:p>
          </p:txBody>
        </p:sp>
        <p:sp>
          <p:nvSpPr>
            <p:cNvPr id="16" name="Freeform 15"/>
            <p:cNvSpPr/>
            <p:nvPr/>
          </p:nvSpPr>
          <p:spPr>
            <a:xfrm>
              <a:off x="5201791" y="2855598"/>
              <a:ext cx="234751" cy="2347515"/>
            </a:xfrm>
            <a:custGeom>
              <a:avLst/>
              <a:gdLst/>
              <a:ahLst/>
              <a:cxnLst/>
              <a:rect l="0" t="0" r="0" b="0"/>
              <a:pathLst>
                <a:path>
                  <a:moveTo>
                    <a:pt x="0" y="0"/>
                  </a:moveTo>
                  <a:lnTo>
                    <a:pt x="0" y="2347515"/>
                  </a:lnTo>
                  <a:lnTo>
                    <a:pt x="234751" y="2347515"/>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7" name="Freeform 16"/>
            <p:cNvSpPr/>
            <p:nvPr/>
          </p:nvSpPr>
          <p:spPr>
            <a:xfrm>
              <a:off x="5372904" y="4616234"/>
              <a:ext cx="2024379" cy="1261646"/>
            </a:xfrm>
            <a:custGeom>
              <a:avLst/>
              <a:gdLst>
                <a:gd name="connsiteX0" fmla="*/ 0 w 1878012"/>
                <a:gd name="connsiteY0" fmla="*/ 117376 h 1173757"/>
                <a:gd name="connsiteX1" fmla="*/ 117376 w 1878012"/>
                <a:gd name="connsiteY1" fmla="*/ 0 h 1173757"/>
                <a:gd name="connsiteX2" fmla="*/ 1760636 w 1878012"/>
                <a:gd name="connsiteY2" fmla="*/ 0 h 1173757"/>
                <a:gd name="connsiteX3" fmla="*/ 1878012 w 1878012"/>
                <a:gd name="connsiteY3" fmla="*/ 117376 h 1173757"/>
                <a:gd name="connsiteX4" fmla="*/ 1878012 w 1878012"/>
                <a:gd name="connsiteY4" fmla="*/ 1056381 h 1173757"/>
                <a:gd name="connsiteX5" fmla="*/ 1760636 w 1878012"/>
                <a:gd name="connsiteY5" fmla="*/ 1173757 h 1173757"/>
                <a:gd name="connsiteX6" fmla="*/ 117376 w 1878012"/>
                <a:gd name="connsiteY6" fmla="*/ 1173757 h 1173757"/>
                <a:gd name="connsiteX7" fmla="*/ 0 w 1878012"/>
                <a:gd name="connsiteY7" fmla="*/ 1056381 h 1173757"/>
                <a:gd name="connsiteX8" fmla="*/ 0 w 1878012"/>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12" h="1173757">
                  <a:moveTo>
                    <a:pt x="0" y="117376"/>
                  </a:moveTo>
                  <a:cubicBezTo>
                    <a:pt x="0" y="52551"/>
                    <a:pt x="52551" y="0"/>
                    <a:pt x="117376" y="0"/>
                  </a:cubicBezTo>
                  <a:lnTo>
                    <a:pt x="1760636" y="0"/>
                  </a:lnTo>
                  <a:cubicBezTo>
                    <a:pt x="1825461" y="0"/>
                    <a:pt x="1878012" y="52551"/>
                    <a:pt x="1878012" y="117376"/>
                  </a:cubicBezTo>
                  <a:lnTo>
                    <a:pt x="1878012" y="1056381"/>
                  </a:lnTo>
                  <a:cubicBezTo>
                    <a:pt x="1878012" y="1121206"/>
                    <a:pt x="1825461" y="1173757"/>
                    <a:pt x="1760636" y="1173757"/>
                  </a:cubicBezTo>
                  <a:lnTo>
                    <a:pt x="117376" y="1173757"/>
                  </a:lnTo>
                  <a:cubicBezTo>
                    <a:pt x="52551" y="1173757"/>
                    <a:pt x="0" y="1121206"/>
                    <a:pt x="0" y="1056381"/>
                  </a:cubicBezTo>
                  <a:lnTo>
                    <a:pt x="0" y="117376"/>
                  </a:lnTo>
                  <a:close/>
                </a:path>
              </a:pathLst>
            </a:custGeom>
            <a:solidFill>
              <a:schemeClr val="accent6">
                <a:lumMod val="20000"/>
                <a:lumOff val="80000"/>
                <a:alpha val="90000"/>
              </a:scheme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153" tIns="104228" rIns="139153" bIns="104228" numCol="1" spcCol="1270" anchor="ctr" anchorCtr="0">
              <a:noAutofit/>
            </a:bodyPr>
            <a:lstStyle/>
            <a:p>
              <a:pPr algn="ctr" defTabSz="2444750">
                <a:lnSpc>
                  <a:spcPct val="90000"/>
                </a:lnSpc>
                <a:spcBef>
                  <a:spcPct val="0"/>
                </a:spcBef>
                <a:spcAft>
                  <a:spcPct val="35000"/>
                </a:spcAft>
              </a:pPr>
              <a:endParaRPr lang="en-US" sz="5500" dirty="0"/>
            </a:p>
          </p:txBody>
        </p:sp>
      </p:grpSp>
      <p:sp>
        <p:nvSpPr>
          <p:cNvPr id="18" name="Rectangle 17"/>
          <p:cNvSpPr/>
          <p:nvPr/>
        </p:nvSpPr>
        <p:spPr>
          <a:xfrm>
            <a:off x="3002391" y="2718257"/>
            <a:ext cx="1519968" cy="43088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smtClean="0">
                <a:ln>
                  <a:noFill/>
                </a:ln>
                <a:solidFill>
                  <a:prstClr val="black"/>
                </a:solidFill>
                <a:effectLst/>
                <a:uLnTx/>
                <a:uFillTx/>
                <a:latin typeface=" b titr"/>
                <a:cs typeface="B Titr" panose="00000700000000000000" pitchFamily="2" charset="-78"/>
              </a:rPr>
              <a:t>تأمین دارایی </a:t>
            </a: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19" name="Rectangle 18"/>
          <p:cNvSpPr/>
          <p:nvPr/>
        </p:nvSpPr>
        <p:spPr>
          <a:xfrm>
            <a:off x="7383891" y="2718257"/>
            <a:ext cx="1649811" cy="43088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smtClean="0">
                <a:ln>
                  <a:noFill/>
                </a:ln>
                <a:solidFill>
                  <a:prstClr val="black"/>
                </a:solidFill>
                <a:effectLst/>
                <a:uLnTx/>
                <a:uFillTx/>
                <a:latin typeface=" b titr"/>
                <a:cs typeface="B Titr" panose="00000700000000000000" pitchFamily="2" charset="-78"/>
              </a:rPr>
              <a:t>تأمین نقدینگی </a:t>
            </a: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23" name="Freeform 22"/>
          <p:cNvSpPr/>
          <p:nvPr/>
        </p:nvSpPr>
        <p:spPr>
          <a:xfrm flipH="1">
            <a:off x="6324598" y="5010150"/>
            <a:ext cx="3067049" cy="1095375"/>
          </a:xfrm>
          <a:custGeom>
            <a:avLst/>
            <a:gdLst>
              <a:gd name="connsiteX0" fmla="*/ 0 w 1878012"/>
              <a:gd name="connsiteY0" fmla="*/ 117376 h 1173757"/>
              <a:gd name="connsiteX1" fmla="*/ 117376 w 1878012"/>
              <a:gd name="connsiteY1" fmla="*/ 0 h 1173757"/>
              <a:gd name="connsiteX2" fmla="*/ 1760636 w 1878012"/>
              <a:gd name="connsiteY2" fmla="*/ 0 h 1173757"/>
              <a:gd name="connsiteX3" fmla="*/ 1878012 w 1878012"/>
              <a:gd name="connsiteY3" fmla="*/ 117376 h 1173757"/>
              <a:gd name="connsiteX4" fmla="*/ 1878012 w 1878012"/>
              <a:gd name="connsiteY4" fmla="*/ 1056381 h 1173757"/>
              <a:gd name="connsiteX5" fmla="*/ 1760636 w 1878012"/>
              <a:gd name="connsiteY5" fmla="*/ 1173757 h 1173757"/>
              <a:gd name="connsiteX6" fmla="*/ 117376 w 1878012"/>
              <a:gd name="connsiteY6" fmla="*/ 1173757 h 1173757"/>
              <a:gd name="connsiteX7" fmla="*/ 0 w 1878012"/>
              <a:gd name="connsiteY7" fmla="*/ 1056381 h 1173757"/>
              <a:gd name="connsiteX8" fmla="*/ 0 w 1878012"/>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12" h="1173757">
                <a:moveTo>
                  <a:pt x="0" y="117376"/>
                </a:moveTo>
                <a:cubicBezTo>
                  <a:pt x="0" y="52551"/>
                  <a:pt x="52551" y="0"/>
                  <a:pt x="117376" y="0"/>
                </a:cubicBezTo>
                <a:lnTo>
                  <a:pt x="1760636" y="0"/>
                </a:lnTo>
                <a:cubicBezTo>
                  <a:pt x="1825461" y="0"/>
                  <a:pt x="1878012" y="52551"/>
                  <a:pt x="1878012" y="117376"/>
                </a:cubicBezTo>
                <a:lnTo>
                  <a:pt x="1878012" y="1056381"/>
                </a:lnTo>
                <a:cubicBezTo>
                  <a:pt x="1878012" y="1121206"/>
                  <a:pt x="1825461" y="1173757"/>
                  <a:pt x="1760636" y="1173757"/>
                </a:cubicBezTo>
                <a:lnTo>
                  <a:pt x="117376" y="1173757"/>
                </a:lnTo>
                <a:cubicBezTo>
                  <a:pt x="52551" y="1173757"/>
                  <a:pt x="0" y="1121206"/>
                  <a:pt x="0" y="1056381"/>
                </a:cubicBezTo>
                <a:lnTo>
                  <a:pt x="0" y="117376"/>
                </a:lnTo>
                <a:close/>
              </a:path>
            </a:pathLst>
          </a:custGeom>
          <a:solidFill>
            <a:schemeClr val="accent6">
              <a:lumMod val="20000"/>
              <a:lumOff val="80000"/>
              <a:alpha val="90000"/>
            </a:scheme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153" tIns="104228" rIns="139153" bIns="104228" numCol="1" spcCol="1270" anchor="ctr" anchorCtr="0">
            <a:noAutofit/>
          </a:bodyPr>
          <a:lstStyle/>
          <a:p>
            <a:pPr algn="ctr" defTabSz="2444750">
              <a:lnSpc>
                <a:spcPct val="90000"/>
              </a:lnSpc>
              <a:spcBef>
                <a:spcPct val="0"/>
              </a:spcBef>
              <a:spcAft>
                <a:spcPct val="35000"/>
              </a:spcAft>
            </a:pPr>
            <a:endParaRPr lang="en-US" sz="5500" dirty="0"/>
          </a:p>
        </p:txBody>
      </p:sp>
      <p:sp>
        <p:nvSpPr>
          <p:cNvPr id="24" name="Rectangle 23"/>
          <p:cNvSpPr/>
          <p:nvPr/>
        </p:nvSpPr>
        <p:spPr>
          <a:xfrm>
            <a:off x="6712619" y="5385257"/>
            <a:ext cx="2291012" cy="43088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2200" b="0" i="0" u="none" strike="noStrike" kern="0" cap="none" spc="0" normalizeH="0" baseline="0" noProof="0" dirty="0" smtClean="0">
                <a:ln>
                  <a:noFill/>
                </a:ln>
                <a:solidFill>
                  <a:prstClr val="black"/>
                </a:solidFill>
                <a:effectLst/>
                <a:uLnTx/>
                <a:uFillTx/>
                <a:latin typeface=" b titr"/>
                <a:cs typeface="B Titr" panose="00000700000000000000" pitchFamily="2" charset="-78"/>
              </a:rPr>
              <a:t>اتحاد بانی و فروشنده</a:t>
            </a:r>
            <a:endParaRPr kumimoji="0" lang="en-US" sz="1800" b="0" i="0" u="none" strike="noStrike" kern="0" cap="none" spc="0" normalizeH="0" baseline="0" noProof="0" dirty="0" smtClean="0">
              <a:ln>
                <a:noFill/>
              </a:ln>
              <a:solidFill>
                <a:sysClr val="windowText" lastClr="000000"/>
              </a:solidFill>
              <a:effectLst/>
              <a:uLnTx/>
              <a:uFillTx/>
            </a:endParaRPr>
          </a:p>
        </p:txBody>
      </p:sp>
      <p:sp>
        <p:nvSpPr>
          <p:cNvPr id="25" name="Rectangle 24"/>
          <p:cNvSpPr/>
          <p:nvPr/>
        </p:nvSpPr>
        <p:spPr>
          <a:xfrm>
            <a:off x="6334125" y="3800475"/>
            <a:ext cx="3124200" cy="1200329"/>
          </a:xfrm>
          <a:prstGeom prst="rect">
            <a:avLst/>
          </a:prstGeom>
        </p:spPr>
        <p:txBody>
          <a:bodyPr wrap="square">
            <a:spAutoFit/>
          </a:bodyPr>
          <a:lstStyle/>
          <a:p>
            <a:pPr algn="ctr"/>
            <a:r>
              <a:rPr lang="fa-IR" dirty="0" smtClean="0"/>
              <a:t>بانی </a:t>
            </a:r>
            <a:r>
              <a:rPr lang="fa-IR" dirty="0"/>
              <a:t>مالک دارایی مبنای انتشار </a:t>
            </a:r>
            <a:r>
              <a:rPr lang="fa-IR" dirty="0" smtClean="0"/>
              <a:t>است </a:t>
            </a:r>
            <a:r>
              <a:rPr lang="fa-IR" dirty="0"/>
              <a:t>و برای تامین </a:t>
            </a:r>
            <a:r>
              <a:rPr lang="fa-IR" dirty="0" smtClean="0"/>
              <a:t>نقدینگی، </a:t>
            </a:r>
            <a:r>
              <a:rPr lang="fa-IR" dirty="0"/>
              <a:t>دارایی خود را به </a:t>
            </a:r>
            <a:r>
              <a:rPr lang="fa-IR" dirty="0" smtClean="0"/>
              <a:t>نهاد واسط </a:t>
            </a:r>
            <a:r>
              <a:rPr lang="fa-IR" dirty="0"/>
              <a:t>می فروشد و بعد اجاره به شرط تملیک می نماید. </a:t>
            </a:r>
          </a:p>
        </p:txBody>
      </p:sp>
      <p:sp>
        <p:nvSpPr>
          <p:cNvPr id="26" name="Rectangle 25"/>
          <p:cNvSpPr/>
          <p:nvPr/>
        </p:nvSpPr>
        <p:spPr>
          <a:xfrm>
            <a:off x="1943100" y="3763060"/>
            <a:ext cx="3105150" cy="1200329"/>
          </a:xfrm>
          <a:prstGeom prst="rect">
            <a:avLst/>
          </a:prstGeom>
        </p:spPr>
        <p:txBody>
          <a:bodyPr wrap="square">
            <a:spAutoFit/>
          </a:bodyPr>
          <a:lstStyle/>
          <a:p>
            <a:pPr algn="ctr"/>
            <a:r>
              <a:rPr lang="fa-IR" dirty="0"/>
              <a:t>بانی مالک دارایی نیست و </a:t>
            </a:r>
            <a:r>
              <a:rPr lang="fa-IR" dirty="0" smtClean="0"/>
              <a:t>نهاد واسط </a:t>
            </a:r>
            <a:r>
              <a:rPr lang="fa-IR" dirty="0"/>
              <a:t>از طریق انتشار اوراق اجاره، دارایی را از شخص ثالث خریده و طی قرارداد اجاره به شرط تملیک به بانی اجاره می دهد. </a:t>
            </a:r>
          </a:p>
        </p:txBody>
      </p:sp>
      <p:sp>
        <p:nvSpPr>
          <p:cNvPr id="20" name="Rectangle 19"/>
          <p:cNvSpPr/>
          <p:nvPr/>
        </p:nvSpPr>
        <p:spPr>
          <a:xfrm>
            <a:off x="2169194" y="5375732"/>
            <a:ext cx="2462534" cy="43088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a-IR" sz="2200" b="0" i="0" u="none" strike="noStrike" kern="0" cap="none" spc="0" normalizeH="0" baseline="0" noProof="0" dirty="0" smtClean="0">
                <a:ln>
                  <a:noFill/>
                </a:ln>
                <a:solidFill>
                  <a:prstClr val="black"/>
                </a:solidFill>
                <a:effectLst/>
                <a:uLnTx/>
                <a:uFillTx/>
                <a:latin typeface=" b titr"/>
                <a:cs typeface="B Titr" panose="00000700000000000000" pitchFamily="2" charset="-78"/>
              </a:rPr>
              <a:t>جدایی</a:t>
            </a:r>
            <a:r>
              <a:rPr kumimoji="0" lang="ar-SA" sz="2200" b="0" i="0" u="none" strike="noStrike" kern="0" cap="none" spc="0" normalizeH="0" baseline="0" noProof="0" dirty="0" smtClean="0">
                <a:ln>
                  <a:noFill/>
                </a:ln>
                <a:solidFill>
                  <a:prstClr val="black"/>
                </a:solidFill>
                <a:effectLst/>
                <a:uLnTx/>
                <a:uFillTx/>
                <a:latin typeface=" b titr"/>
                <a:cs typeface="B Titr" panose="00000700000000000000" pitchFamily="2" charset="-78"/>
              </a:rPr>
              <a:t> بانی و فروشنده</a:t>
            </a:r>
            <a:endParaRPr kumimoji="0" lang="en-US"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9533719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5924551" y="207992"/>
            <a:ext cx="4270808" cy="487333"/>
          </a:xfrm>
          <a:prstGeom prst="roundRect">
            <a:avLst>
              <a:gd name="adj" fmla="val 20443"/>
            </a:avLst>
          </a:prstGeom>
          <a:solidFill>
            <a:schemeClr val="accent4">
              <a:lumMod val="20000"/>
              <a:lumOff val="8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عملیاتی انتشار اوراق با هدف تأمین دارایی</a:t>
            </a:r>
            <a:endParaRPr lang="en-US" sz="2000" b="1" dirty="0">
              <a:solidFill>
                <a:prstClr val="black"/>
              </a:solidFill>
              <a:latin typeface="Calibri" pitchFamily="34" charset="0"/>
              <a:cs typeface="B Mitra" panose="00000400000000000000" pitchFamily="2" charset="-78"/>
            </a:endParaRPr>
          </a:p>
        </p:txBody>
      </p:sp>
      <p:grpSp>
        <p:nvGrpSpPr>
          <p:cNvPr id="26" name="Content Placeholder 7"/>
          <p:cNvGrpSpPr>
            <a:grpSpLocks noGrp="1"/>
          </p:cNvGrpSpPr>
          <p:nvPr/>
        </p:nvGrpSpPr>
        <p:grpSpPr>
          <a:xfrm>
            <a:off x="1562100" y="1104887"/>
            <a:ext cx="7943850" cy="4857765"/>
            <a:chOff x="785786" y="1643050"/>
            <a:chExt cx="7293925" cy="4429138"/>
          </a:xfrm>
        </p:grpSpPr>
        <p:sp>
          <p:nvSpPr>
            <p:cNvPr id="27" name="Rectangle 3"/>
            <p:cNvSpPr>
              <a:spLocks noChangeArrowheads="1"/>
            </p:cNvSpPr>
            <p:nvPr/>
          </p:nvSpPr>
          <p:spPr bwMode="auto">
            <a:xfrm>
              <a:off x="785786" y="5004653"/>
              <a:ext cx="1373647" cy="533262"/>
            </a:xfrm>
            <a:prstGeom prst="rect">
              <a:avLst/>
            </a:prstGeom>
            <a:solidFill>
              <a:srgbClr val="809EC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400" b="0" i="0" u="none" strike="noStrike" kern="0" cap="none" spc="0" normalizeH="0" baseline="0" noProof="0" dirty="0" smtClean="0">
                  <a:ln>
                    <a:noFill/>
                  </a:ln>
                  <a:solidFill>
                    <a:prstClr val="black"/>
                  </a:solidFill>
                  <a:effectLst/>
                  <a:uLnTx/>
                  <a:uFillTx/>
                  <a:cs typeface="B Titr" pitchFamily="2" charset="-78"/>
                </a:rPr>
                <a:t>فروشنده</a:t>
              </a:r>
              <a:endParaRPr kumimoji="0" lang="fa-IR" sz="14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sp>
          <p:nvSpPr>
            <p:cNvPr id="28" name="Rectangle 4"/>
            <p:cNvSpPr>
              <a:spLocks noChangeArrowheads="1"/>
            </p:cNvSpPr>
            <p:nvPr/>
          </p:nvSpPr>
          <p:spPr bwMode="auto">
            <a:xfrm>
              <a:off x="3390830" y="5004653"/>
              <a:ext cx="1373647" cy="533262"/>
            </a:xfrm>
            <a:prstGeom prst="rect">
              <a:avLst/>
            </a:prstGeom>
            <a:solidFill>
              <a:srgbClr val="809EC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400" b="0" i="0" u="none" strike="noStrike" kern="0" cap="none" spc="0" normalizeH="0" baseline="0" noProof="0" dirty="0" smtClean="0">
                  <a:ln>
                    <a:noFill/>
                  </a:ln>
                  <a:solidFill>
                    <a:prstClr val="black"/>
                  </a:solidFill>
                  <a:effectLst/>
                  <a:uLnTx/>
                  <a:uFillTx/>
                  <a:cs typeface="B Titr" pitchFamily="2" charset="-78"/>
                </a:rPr>
                <a:t>نهاد واسط</a:t>
              </a:r>
              <a:endParaRPr kumimoji="0" lang="fa-IR" sz="14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29" name="AutoShape 5"/>
            <p:cNvCxnSpPr>
              <a:cxnSpLocks noChangeShapeType="1"/>
            </p:cNvCxnSpPr>
            <p:nvPr/>
          </p:nvCxnSpPr>
          <p:spPr bwMode="auto">
            <a:xfrm>
              <a:off x="2201820" y="5044802"/>
              <a:ext cx="1163146" cy="1029"/>
            </a:xfrm>
            <a:prstGeom prst="straightConnector1">
              <a:avLst/>
            </a:prstGeom>
            <a:noFill/>
            <a:ln w="9525">
              <a:solidFill>
                <a:srgbClr val="000000"/>
              </a:solidFill>
              <a:round/>
              <a:headEnd/>
              <a:tailEnd type="triangle" w="med" len="med"/>
            </a:ln>
          </p:spPr>
        </p:cxnSp>
        <p:cxnSp>
          <p:nvCxnSpPr>
            <p:cNvPr id="30" name="AutoShape 6"/>
            <p:cNvCxnSpPr>
              <a:cxnSpLocks noChangeShapeType="1"/>
            </p:cNvCxnSpPr>
            <p:nvPr/>
          </p:nvCxnSpPr>
          <p:spPr bwMode="auto">
            <a:xfrm flipH="1">
              <a:off x="2201820" y="5491589"/>
              <a:ext cx="1163146" cy="0"/>
            </a:xfrm>
            <a:prstGeom prst="straightConnector1">
              <a:avLst/>
            </a:prstGeom>
            <a:noFill/>
            <a:ln w="9525">
              <a:solidFill>
                <a:srgbClr val="000000"/>
              </a:solidFill>
              <a:round/>
              <a:headEnd/>
              <a:tailEnd type="triangle" w="med" len="med"/>
            </a:ln>
          </p:spPr>
        </p:cxnSp>
        <p:sp>
          <p:nvSpPr>
            <p:cNvPr id="31" name="Text Box 7"/>
            <p:cNvSpPr txBox="1">
              <a:spLocks noChangeArrowheads="1"/>
            </p:cNvSpPr>
            <p:nvPr/>
          </p:nvSpPr>
          <p:spPr bwMode="auto">
            <a:xfrm>
              <a:off x="2199665" y="4524923"/>
              <a:ext cx="1122913" cy="453993"/>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3-فروش دارایی</a:t>
              </a:r>
            </a:p>
          </p:txBody>
        </p:sp>
        <p:sp>
          <p:nvSpPr>
            <p:cNvPr id="32" name="Rectangle 8"/>
            <p:cNvSpPr>
              <a:spLocks noChangeArrowheads="1"/>
            </p:cNvSpPr>
            <p:nvPr/>
          </p:nvSpPr>
          <p:spPr bwMode="auto">
            <a:xfrm>
              <a:off x="6000902" y="5024212"/>
              <a:ext cx="1373647" cy="533262"/>
            </a:xfrm>
            <a:prstGeom prst="rect">
              <a:avLst/>
            </a:prstGeom>
            <a:solidFill>
              <a:srgbClr val="809EC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400" b="0" i="0" u="none" strike="noStrike" kern="0" cap="none" spc="0" normalizeH="0" baseline="0" noProof="0" dirty="0" smtClean="0">
                  <a:ln>
                    <a:noFill/>
                  </a:ln>
                  <a:solidFill>
                    <a:prstClr val="black"/>
                  </a:solidFill>
                  <a:effectLst/>
                  <a:uLnTx/>
                  <a:uFillTx/>
                  <a:ea typeface="Arial" pitchFamily="34" charset="0"/>
                  <a:cs typeface="B Titr" pitchFamily="2" charset="-78"/>
                </a:rPr>
                <a:t>خریداران اوراق</a:t>
              </a:r>
              <a:endParaRPr kumimoji="0" lang="fa-IR" sz="14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33" name="AutoShape 9"/>
            <p:cNvCxnSpPr>
              <a:cxnSpLocks noChangeShapeType="1"/>
            </p:cNvCxnSpPr>
            <p:nvPr/>
          </p:nvCxnSpPr>
          <p:spPr bwMode="auto">
            <a:xfrm>
              <a:off x="4811893" y="5064361"/>
              <a:ext cx="1163146" cy="1029"/>
            </a:xfrm>
            <a:prstGeom prst="straightConnector1">
              <a:avLst/>
            </a:prstGeom>
            <a:noFill/>
            <a:ln w="9525">
              <a:solidFill>
                <a:srgbClr val="000000"/>
              </a:solidFill>
              <a:round/>
              <a:headEnd/>
              <a:tailEnd type="triangle" w="med" len="med"/>
            </a:ln>
          </p:spPr>
        </p:cxnSp>
        <p:cxnSp>
          <p:nvCxnSpPr>
            <p:cNvPr id="34" name="AutoShape 10"/>
            <p:cNvCxnSpPr>
              <a:cxnSpLocks noChangeShapeType="1"/>
            </p:cNvCxnSpPr>
            <p:nvPr/>
          </p:nvCxnSpPr>
          <p:spPr bwMode="auto">
            <a:xfrm flipH="1">
              <a:off x="4811893" y="5511149"/>
              <a:ext cx="1163146" cy="0"/>
            </a:xfrm>
            <a:prstGeom prst="straightConnector1">
              <a:avLst/>
            </a:prstGeom>
            <a:noFill/>
            <a:ln w="9525">
              <a:solidFill>
                <a:srgbClr val="000000"/>
              </a:solidFill>
              <a:round/>
              <a:headEnd/>
              <a:tailEnd type="triangle" w="med" len="med"/>
            </a:ln>
          </p:spPr>
        </p:cxnSp>
        <p:sp>
          <p:nvSpPr>
            <p:cNvPr id="35" name="Text Box 11"/>
            <p:cNvSpPr txBox="1">
              <a:spLocks noChangeArrowheads="1"/>
            </p:cNvSpPr>
            <p:nvPr/>
          </p:nvSpPr>
          <p:spPr bwMode="auto">
            <a:xfrm>
              <a:off x="4748174" y="4531495"/>
              <a:ext cx="1360715" cy="379872"/>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1-انتشار اوراق</a:t>
              </a:r>
            </a:p>
          </p:txBody>
        </p:sp>
        <p:sp>
          <p:nvSpPr>
            <p:cNvPr id="36" name="Text Box 12"/>
            <p:cNvSpPr txBox="1">
              <a:spLocks noChangeArrowheads="1"/>
            </p:cNvSpPr>
            <p:nvPr/>
          </p:nvSpPr>
          <p:spPr bwMode="auto">
            <a:xfrm>
              <a:off x="2142909" y="5644320"/>
              <a:ext cx="1246484" cy="41049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4-پرداخت وجه</a:t>
              </a:r>
            </a:p>
          </p:txBody>
        </p:sp>
        <p:sp>
          <p:nvSpPr>
            <p:cNvPr id="37" name="Text Box 13"/>
            <p:cNvSpPr txBox="1">
              <a:spLocks noChangeArrowheads="1"/>
            </p:cNvSpPr>
            <p:nvPr/>
          </p:nvSpPr>
          <p:spPr bwMode="auto">
            <a:xfrm>
              <a:off x="4794401" y="5637378"/>
              <a:ext cx="1260134" cy="434810"/>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2-پرداخت وجه</a:t>
              </a:r>
            </a:p>
          </p:txBody>
        </p:sp>
        <p:sp>
          <p:nvSpPr>
            <p:cNvPr id="38" name="Rectangle 14"/>
            <p:cNvSpPr>
              <a:spLocks noChangeArrowheads="1"/>
            </p:cNvSpPr>
            <p:nvPr/>
          </p:nvSpPr>
          <p:spPr bwMode="auto">
            <a:xfrm>
              <a:off x="6000902" y="3510901"/>
              <a:ext cx="1373647" cy="533262"/>
            </a:xfrm>
            <a:prstGeom prst="rect">
              <a:avLst/>
            </a:prstGeom>
            <a:solidFill>
              <a:srgbClr val="809EC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400" b="0" i="0" u="none" strike="noStrike" kern="0" cap="none" spc="0" normalizeH="0" baseline="0" noProof="0" dirty="0" smtClean="0">
                  <a:ln>
                    <a:noFill/>
                  </a:ln>
                  <a:solidFill>
                    <a:prstClr val="black"/>
                  </a:solidFill>
                  <a:effectLst/>
                  <a:uLnTx/>
                  <a:uFillTx/>
                  <a:ea typeface="Arial" pitchFamily="34" charset="0"/>
                  <a:cs typeface="B Titr" pitchFamily="2" charset="-78"/>
                </a:rPr>
                <a:t>عامل پرداخت</a:t>
              </a:r>
              <a:endParaRPr kumimoji="0" lang="fa-IR" sz="14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39" name="AutoShape 15"/>
            <p:cNvCxnSpPr>
              <a:cxnSpLocks noChangeShapeType="1"/>
            </p:cNvCxnSpPr>
            <p:nvPr/>
          </p:nvCxnSpPr>
          <p:spPr bwMode="auto">
            <a:xfrm rot="5400000" flipH="1" flipV="1">
              <a:off x="2711809" y="3645323"/>
              <a:ext cx="2719456" cy="794"/>
            </a:xfrm>
            <a:prstGeom prst="straightConnector1">
              <a:avLst/>
            </a:prstGeom>
            <a:noFill/>
            <a:ln w="9525">
              <a:solidFill>
                <a:srgbClr val="000000"/>
              </a:solidFill>
              <a:round/>
              <a:headEnd/>
              <a:tailEnd/>
            </a:ln>
          </p:spPr>
        </p:cxnSp>
        <p:cxnSp>
          <p:nvCxnSpPr>
            <p:cNvPr id="40" name="AutoShape 16"/>
            <p:cNvCxnSpPr>
              <a:cxnSpLocks noChangeShapeType="1"/>
            </p:cNvCxnSpPr>
            <p:nvPr/>
          </p:nvCxnSpPr>
          <p:spPr bwMode="auto">
            <a:xfrm flipV="1">
              <a:off x="4074850" y="2298194"/>
              <a:ext cx="1887975" cy="7041"/>
            </a:xfrm>
            <a:prstGeom prst="straightConnector1">
              <a:avLst/>
            </a:prstGeom>
            <a:noFill/>
            <a:ln w="9525">
              <a:solidFill>
                <a:srgbClr val="000000"/>
              </a:solidFill>
              <a:round/>
              <a:headEnd/>
              <a:tailEnd type="triangle" w="med" len="med"/>
            </a:ln>
          </p:spPr>
        </p:cxnSp>
        <p:cxnSp>
          <p:nvCxnSpPr>
            <p:cNvPr id="41" name="AutoShape 17"/>
            <p:cNvCxnSpPr>
              <a:cxnSpLocks noChangeShapeType="1"/>
            </p:cNvCxnSpPr>
            <p:nvPr/>
          </p:nvCxnSpPr>
          <p:spPr bwMode="auto">
            <a:xfrm>
              <a:off x="6681978" y="4095637"/>
              <a:ext cx="718" cy="918281"/>
            </a:xfrm>
            <a:prstGeom prst="straightConnector1">
              <a:avLst/>
            </a:prstGeom>
            <a:noFill/>
            <a:ln w="9525">
              <a:solidFill>
                <a:srgbClr val="000000"/>
              </a:solidFill>
              <a:round/>
              <a:headEnd/>
              <a:tailEnd type="triangle" w="med" len="med"/>
            </a:ln>
          </p:spPr>
        </p:cxnSp>
        <p:sp>
          <p:nvSpPr>
            <p:cNvPr id="42" name="Text Box 18"/>
            <p:cNvSpPr txBox="1">
              <a:spLocks noChangeArrowheads="1"/>
            </p:cNvSpPr>
            <p:nvPr/>
          </p:nvSpPr>
          <p:spPr bwMode="auto">
            <a:xfrm>
              <a:off x="6752385" y="4178953"/>
              <a:ext cx="1309834" cy="784521"/>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1400" b="0" i="0" u="none" strike="noStrike" kern="0" cap="none" spc="0" normalizeH="0" baseline="0" noProof="0" dirty="0" smtClean="0">
                  <a:ln>
                    <a:noFill/>
                  </a:ln>
                  <a:solidFill>
                    <a:prstClr val="black"/>
                  </a:solidFill>
                  <a:effectLst/>
                  <a:uLnTx/>
                  <a:uFillTx/>
                </a:rPr>
                <a:t>7</a:t>
              </a:r>
              <a:r>
                <a:rPr lang="fa-IR" kern="0" dirty="0">
                  <a:solidFill>
                    <a:prstClr val="black"/>
                  </a:solidFill>
                  <a:ea typeface="Arial" pitchFamily="34" charset="0"/>
                </a:rPr>
                <a:t>-پرداخت اجاره‌بها به نمایندگی از نهاد واسط </a:t>
              </a:r>
              <a:endParaRPr lang="en-US" kern="0" dirty="0">
                <a:solidFill>
                  <a:prstClr val="black"/>
                </a:solidFill>
                <a:ea typeface="Arial" pitchFamily="34" charset="0"/>
              </a:endParaRPr>
            </a:p>
          </p:txBody>
        </p:sp>
        <p:sp>
          <p:nvSpPr>
            <p:cNvPr id="43" name="Rectangle 19"/>
            <p:cNvSpPr>
              <a:spLocks noChangeArrowheads="1"/>
            </p:cNvSpPr>
            <p:nvPr/>
          </p:nvSpPr>
          <p:spPr bwMode="auto">
            <a:xfrm>
              <a:off x="5990126" y="2028474"/>
              <a:ext cx="1373647" cy="533262"/>
            </a:xfrm>
            <a:prstGeom prst="rect">
              <a:avLst/>
            </a:prstGeom>
            <a:solidFill>
              <a:srgbClr val="809EC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400" b="0" i="0" u="none" strike="noStrike" kern="0" cap="none" spc="0" normalizeH="0" baseline="0" noProof="0" dirty="0" smtClean="0">
                  <a:ln>
                    <a:noFill/>
                  </a:ln>
                  <a:solidFill>
                    <a:prstClr val="black"/>
                  </a:solidFill>
                  <a:effectLst/>
                  <a:uLnTx/>
                  <a:uFillTx/>
                  <a:cs typeface="B Titr" pitchFamily="2" charset="-78"/>
                </a:rPr>
                <a:t>بانی</a:t>
              </a:r>
              <a:endParaRPr kumimoji="0" lang="fa-IR" sz="14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44" name="AutoShape 20"/>
            <p:cNvCxnSpPr>
              <a:cxnSpLocks noChangeShapeType="1"/>
            </p:cNvCxnSpPr>
            <p:nvPr/>
          </p:nvCxnSpPr>
          <p:spPr bwMode="auto">
            <a:xfrm>
              <a:off x="6681978" y="2597768"/>
              <a:ext cx="718" cy="918281"/>
            </a:xfrm>
            <a:prstGeom prst="straightConnector1">
              <a:avLst/>
            </a:prstGeom>
            <a:noFill/>
            <a:ln w="9525">
              <a:solidFill>
                <a:srgbClr val="000000"/>
              </a:solidFill>
              <a:round/>
              <a:headEnd/>
              <a:tailEnd type="triangle" w="med" len="med"/>
            </a:ln>
          </p:spPr>
        </p:cxnSp>
        <p:sp>
          <p:nvSpPr>
            <p:cNvPr id="45" name="Text Box 21"/>
            <p:cNvSpPr txBox="1">
              <a:spLocks noChangeArrowheads="1"/>
            </p:cNvSpPr>
            <p:nvPr/>
          </p:nvSpPr>
          <p:spPr bwMode="auto">
            <a:xfrm>
              <a:off x="6752385" y="2828366"/>
              <a:ext cx="1327326" cy="447393"/>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defPPr>
                <a:defRPr lang="en-US"/>
              </a:defPPr>
              <a:lvl1pPr marR="0" lvl="0" indent="0" algn="ctr" rtl="1" fontAlgn="base">
                <a:lnSpc>
                  <a:spcPct val="100000"/>
                </a:lnSpc>
                <a:spcBef>
                  <a:spcPct val="0"/>
                </a:spcBef>
                <a:spcAft>
                  <a:spcPts val="1000"/>
                </a:spcAft>
                <a:buClrTx/>
                <a:buSzTx/>
                <a:buFontTx/>
                <a:buNone/>
                <a:tabLst/>
                <a:defRPr kumimoji="0" b="0" i="0" u="none" strike="noStrike" kern="0" cap="none" spc="0" normalizeH="0" baseline="0">
                  <a:ln>
                    <a:noFill/>
                  </a:ln>
                  <a:solidFill>
                    <a:prstClr val="black"/>
                  </a:solidFill>
                  <a:effectLst/>
                  <a:uLnTx/>
                  <a:uFillTx/>
                  <a:ea typeface="Arial" pitchFamily="34" charset="0"/>
                </a:defRPr>
              </a:lvl1pPr>
            </a:lstStyle>
            <a:p>
              <a:r>
                <a:rPr lang="fa-IR" dirty="0"/>
                <a:t>6-پرداخت اجاره‌بها</a:t>
              </a:r>
              <a:endParaRPr lang="en-US" dirty="0"/>
            </a:p>
            <a:p>
              <a:endParaRPr lang="fa-IR" dirty="0"/>
            </a:p>
          </p:txBody>
        </p:sp>
        <p:sp>
          <p:nvSpPr>
            <p:cNvPr id="46" name="Text Box 22"/>
            <p:cNvSpPr txBox="1">
              <a:spLocks noChangeArrowheads="1"/>
            </p:cNvSpPr>
            <p:nvPr/>
          </p:nvSpPr>
          <p:spPr bwMode="auto">
            <a:xfrm>
              <a:off x="4143372" y="1643050"/>
              <a:ext cx="1741286" cy="567015"/>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b="0" i="0" u="none" strike="noStrike" kern="0" cap="none" spc="0" normalizeH="0" baseline="0" noProof="0" dirty="0" smtClean="0">
                  <a:ln>
                    <a:noFill/>
                  </a:ln>
                  <a:solidFill>
                    <a:prstClr val="black"/>
                  </a:solidFill>
                  <a:effectLst/>
                  <a:uLnTx/>
                  <a:uFillTx/>
                  <a:ea typeface="Arial" pitchFamily="34" charset="0"/>
                </a:rPr>
                <a:t>5-اجاره دارایی به نمایندگی از خریداران اوراق</a:t>
              </a:r>
              <a:endParaRPr kumimoji="0" lang="fa-IR" b="0" i="0" u="none" strike="noStrike" kern="0" cap="none" spc="0" normalizeH="0" baseline="0" noProof="0" dirty="0" smtClean="0">
                <a:ln>
                  <a:noFill/>
                </a:ln>
                <a:solidFill>
                  <a:prstClr val="black"/>
                </a:solidFill>
                <a:effectLst/>
                <a:uLnTx/>
                <a:uFillTx/>
                <a:latin typeface="Arial" panose="020B0604020202020204" pitchFamily="34" charset="0"/>
              </a:endParaRPr>
            </a:p>
          </p:txBody>
        </p:sp>
      </p:grpSp>
    </p:spTree>
    <p:extLst>
      <p:ext uri="{BB962C8B-B14F-4D97-AF65-F5344CB8AC3E}">
        <p14:creationId xmlns:p14="http://schemas.microsoft.com/office/powerpoint/2010/main" val="2552256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ontent Placeholder 2"/>
          <p:cNvGrpSpPr>
            <a:grpSpLocks noGrp="1"/>
          </p:cNvGrpSpPr>
          <p:nvPr/>
        </p:nvGrpSpPr>
        <p:grpSpPr bwMode="auto">
          <a:xfrm>
            <a:off x="2381250" y="1614490"/>
            <a:ext cx="7772305" cy="4043135"/>
            <a:chOff x="893" y="13159"/>
            <a:chExt cx="10525" cy="3650"/>
          </a:xfrm>
        </p:grpSpPr>
        <p:sp>
          <p:nvSpPr>
            <p:cNvPr id="5" name="Rectangle 3"/>
            <p:cNvSpPr>
              <a:spLocks noChangeArrowheads="1"/>
            </p:cNvSpPr>
            <p:nvPr/>
          </p:nvSpPr>
          <p:spPr bwMode="auto">
            <a:xfrm>
              <a:off x="893" y="14774"/>
              <a:ext cx="1912" cy="518"/>
            </a:xfrm>
            <a:prstGeom prst="rect">
              <a:avLst/>
            </a:prstGeom>
            <a:solidFill>
              <a:srgbClr val="A5B59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600" b="0" i="0" u="none" strike="noStrike" kern="0" cap="none" spc="0" normalizeH="0" baseline="0" noProof="0" dirty="0" smtClean="0">
                  <a:ln>
                    <a:noFill/>
                  </a:ln>
                  <a:solidFill>
                    <a:prstClr val="black"/>
                  </a:solidFill>
                  <a:effectLst/>
                  <a:uLnTx/>
                  <a:uFillTx/>
                  <a:cs typeface="B Titr" pitchFamily="2" charset="-78"/>
                </a:rPr>
                <a:t>بانی</a:t>
              </a:r>
              <a:endParaRPr kumimoji="0" lang="fa-IR" sz="16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sp>
          <p:nvSpPr>
            <p:cNvPr id="6" name="Rectangle 4"/>
            <p:cNvSpPr>
              <a:spLocks noChangeArrowheads="1"/>
            </p:cNvSpPr>
            <p:nvPr/>
          </p:nvSpPr>
          <p:spPr bwMode="auto">
            <a:xfrm>
              <a:off x="4519" y="14774"/>
              <a:ext cx="1912" cy="518"/>
            </a:xfrm>
            <a:prstGeom prst="rect">
              <a:avLst/>
            </a:prstGeom>
            <a:solidFill>
              <a:srgbClr val="A5B59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600" b="0" i="0" u="none" strike="noStrike" kern="0" cap="none" spc="0" normalizeH="0" baseline="0" noProof="0" dirty="0" smtClean="0">
                  <a:ln>
                    <a:noFill/>
                  </a:ln>
                  <a:solidFill>
                    <a:prstClr val="black"/>
                  </a:solidFill>
                  <a:effectLst/>
                  <a:uLnTx/>
                  <a:uFillTx/>
                  <a:cs typeface="B Titr" pitchFamily="2" charset="-78"/>
                </a:rPr>
                <a:t>نهاد واسط</a:t>
              </a:r>
              <a:endParaRPr kumimoji="0" lang="fa-IR" sz="16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7" name="AutoShape 5"/>
            <p:cNvCxnSpPr>
              <a:cxnSpLocks noChangeShapeType="1"/>
            </p:cNvCxnSpPr>
            <p:nvPr/>
          </p:nvCxnSpPr>
          <p:spPr bwMode="auto">
            <a:xfrm>
              <a:off x="2864" y="14813"/>
              <a:ext cx="1619" cy="1"/>
            </a:xfrm>
            <a:prstGeom prst="straightConnector1">
              <a:avLst/>
            </a:prstGeom>
            <a:noFill/>
            <a:ln w="9525">
              <a:solidFill>
                <a:srgbClr val="000000"/>
              </a:solidFill>
              <a:round/>
              <a:headEnd/>
              <a:tailEnd type="triangle" w="med" len="med"/>
            </a:ln>
          </p:spPr>
        </p:cxnSp>
        <p:cxnSp>
          <p:nvCxnSpPr>
            <p:cNvPr id="8" name="AutoShape 6"/>
            <p:cNvCxnSpPr>
              <a:cxnSpLocks noChangeShapeType="1"/>
            </p:cNvCxnSpPr>
            <p:nvPr/>
          </p:nvCxnSpPr>
          <p:spPr bwMode="auto">
            <a:xfrm flipH="1">
              <a:off x="2864" y="15247"/>
              <a:ext cx="1619" cy="0"/>
            </a:xfrm>
            <a:prstGeom prst="straightConnector1">
              <a:avLst/>
            </a:prstGeom>
            <a:noFill/>
            <a:ln w="9525">
              <a:solidFill>
                <a:srgbClr val="000000"/>
              </a:solidFill>
              <a:round/>
              <a:headEnd/>
              <a:tailEnd type="triangle" w="med" len="med"/>
            </a:ln>
          </p:spPr>
        </p:cxnSp>
        <p:sp>
          <p:nvSpPr>
            <p:cNvPr id="9" name="Text Box 7"/>
            <p:cNvSpPr txBox="1">
              <a:spLocks noChangeArrowheads="1"/>
            </p:cNvSpPr>
            <p:nvPr/>
          </p:nvSpPr>
          <p:spPr bwMode="auto">
            <a:xfrm>
              <a:off x="2861" y="14427"/>
              <a:ext cx="1760" cy="322"/>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3-فروش دارایی</a:t>
              </a:r>
            </a:p>
          </p:txBody>
        </p:sp>
        <p:sp>
          <p:nvSpPr>
            <p:cNvPr id="10" name="Rectangle 8"/>
            <p:cNvSpPr>
              <a:spLocks noChangeArrowheads="1"/>
            </p:cNvSpPr>
            <p:nvPr/>
          </p:nvSpPr>
          <p:spPr bwMode="auto">
            <a:xfrm>
              <a:off x="8152" y="14793"/>
              <a:ext cx="2094" cy="518"/>
            </a:xfrm>
            <a:prstGeom prst="rect">
              <a:avLst/>
            </a:prstGeom>
            <a:solidFill>
              <a:srgbClr val="A5B59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600" b="0" i="0" u="none" strike="noStrike" kern="0" cap="none" spc="0" normalizeH="0" baseline="0" noProof="0" dirty="0" smtClean="0">
                  <a:ln>
                    <a:noFill/>
                  </a:ln>
                  <a:solidFill>
                    <a:prstClr val="black"/>
                  </a:solidFill>
                  <a:effectLst/>
                  <a:uLnTx/>
                  <a:uFillTx/>
                  <a:ea typeface="Arial" pitchFamily="34" charset="0"/>
                  <a:cs typeface="B Titr" pitchFamily="2" charset="-78"/>
                </a:rPr>
                <a:t>خریداران اوراق</a:t>
              </a:r>
              <a:endParaRPr kumimoji="0" lang="fa-IR" sz="16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11" name="AutoShape 9"/>
            <p:cNvCxnSpPr>
              <a:cxnSpLocks noChangeShapeType="1"/>
            </p:cNvCxnSpPr>
            <p:nvPr/>
          </p:nvCxnSpPr>
          <p:spPr bwMode="auto">
            <a:xfrm>
              <a:off x="6497" y="14832"/>
              <a:ext cx="1619" cy="1"/>
            </a:xfrm>
            <a:prstGeom prst="straightConnector1">
              <a:avLst/>
            </a:prstGeom>
            <a:noFill/>
            <a:ln w="9525">
              <a:solidFill>
                <a:srgbClr val="000000"/>
              </a:solidFill>
              <a:round/>
              <a:headEnd/>
              <a:tailEnd type="triangle" w="med" len="med"/>
            </a:ln>
          </p:spPr>
        </p:cxnSp>
        <p:cxnSp>
          <p:nvCxnSpPr>
            <p:cNvPr id="12" name="AutoShape 10"/>
            <p:cNvCxnSpPr>
              <a:cxnSpLocks noChangeShapeType="1"/>
            </p:cNvCxnSpPr>
            <p:nvPr/>
          </p:nvCxnSpPr>
          <p:spPr bwMode="auto">
            <a:xfrm flipH="1">
              <a:off x="6497" y="15266"/>
              <a:ext cx="1619" cy="0"/>
            </a:xfrm>
            <a:prstGeom prst="straightConnector1">
              <a:avLst/>
            </a:prstGeom>
            <a:noFill/>
            <a:ln w="9525">
              <a:solidFill>
                <a:srgbClr val="000000"/>
              </a:solidFill>
              <a:round/>
              <a:headEnd/>
              <a:tailEnd type="triangle" w="med" len="med"/>
            </a:ln>
          </p:spPr>
        </p:cxnSp>
        <p:sp>
          <p:nvSpPr>
            <p:cNvPr id="13" name="Text Box 11"/>
            <p:cNvSpPr txBox="1">
              <a:spLocks noChangeArrowheads="1"/>
            </p:cNvSpPr>
            <p:nvPr/>
          </p:nvSpPr>
          <p:spPr bwMode="auto">
            <a:xfrm>
              <a:off x="6308" y="14427"/>
              <a:ext cx="2010" cy="30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1-انتشار اوراق</a:t>
              </a:r>
            </a:p>
          </p:txBody>
        </p:sp>
        <p:sp>
          <p:nvSpPr>
            <p:cNvPr id="14" name="Text Box 12"/>
            <p:cNvSpPr txBox="1">
              <a:spLocks noChangeArrowheads="1"/>
            </p:cNvSpPr>
            <p:nvPr/>
          </p:nvSpPr>
          <p:spPr bwMode="auto">
            <a:xfrm>
              <a:off x="2841" y="15311"/>
              <a:ext cx="1767" cy="33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4-پرداخت وجه</a:t>
              </a:r>
            </a:p>
          </p:txBody>
        </p:sp>
        <p:sp>
          <p:nvSpPr>
            <p:cNvPr id="15" name="Text Box 13"/>
            <p:cNvSpPr txBox="1">
              <a:spLocks noChangeArrowheads="1"/>
            </p:cNvSpPr>
            <p:nvPr/>
          </p:nvSpPr>
          <p:spPr bwMode="auto">
            <a:xfrm>
              <a:off x="6362" y="15338"/>
              <a:ext cx="1972" cy="319"/>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defPPr>
                <a:defRPr lang="en-US"/>
              </a:defPPr>
              <a:lvl1pPr marR="0" lvl="0" indent="0" algn="ctr" rtl="1" fontAlgn="base">
                <a:lnSpc>
                  <a:spcPct val="100000"/>
                </a:lnSpc>
                <a:spcBef>
                  <a:spcPct val="0"/>
                </a:spcBef>
                <a:spcAft>
                  <a:spcPts val="1000"/>
                </a:spcAft>
                <a:buClrTx/>
                <a:buSzTx/>
                <a:buFontTx/>
                <a:buNone/>
                <a:tabLst/>
                <a:defRPr kern="0">
                  <a:solidFill>
                    <a:prstClr val="black"/>
                  </a:solidFill>
                  <a:ea typeface="Arial" pitchFamily="34" charset="0"/>
                </a:defRPr>
              </a:lvl1pPr>
            </a:lstStyle>
            <a:p>
              <a:r>
                <a:rPr lang="fa-IR" dirty="0"/>
                <a:t>2-پرداخت وجه</a:t>
              </a:r>
            </a:p>
          </p:txBody>
        </p:sp>
        <p:sp>
          <p:nvSpPr>
            <p:cNvPr id="16" name="Rectangle 14"/>
            <p:cNvSpPr>
              <a:spLocks noChangeArrowheads="1"/>
            </p:cNvSpPr>
            <p:nvPr/>
          </p:nvSpPr>
          <p:spPr bwMode="auto">
            <a:xfrm>
              <a:off x="8152" y="13323"/>
              <a:ext cx="2094" cy="518"/>
            </a:xfrm>
            <a:prstGeom prst="rect">
              <a:avLst/>
            </a:prstGeom>
            <a:solidFill>
              <a:srgbClr val="A5B592">
                <a:lumMod val="60000"/>
                <a:lumOff val="40000"/>
              </a:srgb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kumimoji="0" lang="fa-IR" sz="1600" b="0" i="0" u="none" strike="noStrike" kern="0" cap="none" spc="0" normalizeH="0" baseline="0" noProof="0" dirty="0" smtClean="0">
                  <a:ln>
                    <a:noFill/>
                  </a:ln>
                  <a:solidFill>
                    <a:prstClr val="black"/>
                  </a:solidFill>
                  <a:effectLst/>
                  <a:uLnTx/>
                  <a:uFillTx/>
                  <a:ea typeface="Arial" pitchFamily="34" charset="0"/>
                  <a:cs typeface="B Titr" pitchFamily="2" charset="-78"/>
                </a:rPr>
                <a:t>عامل پرداخت</a:t>
              </a:r>
              <a:endParaRPr kumimoji="0" lang="fa-IR" sz="1600" b="0" i="0" u="none" strike="noStrike" kern="0" cap="none" spc="0" normalizeH="0" baseline="0" noProof="0" dirty="0" smtClean="0">
                <a:ln>
                  <a:noFill/>
                </a:ln>
                <a:solidFill>
                  <a:prstClr val="black"/>
                </a:solidFill>
                <a:effectLst/>
                <a:uLnTx/>
                <a:uFillTx/>
                <a:latin typeface="Arial" panose="020B0604020202020204" pitchFamily="34" charset="0"/>
                <a:cs typeface="B Titr" pitchFamily="2" charset="-78"/>
              </a:endParaRPr>
            </a:p>
          </p:txBody>
        </p:sp>
        <p:cxnSp>
          <p:nvCxnSpPr>
            <p:cNvPr id="17" name="AutoShape 15"/>
            <p:cNvCxnSpPr>
              <a:cxnSpLocks noChangeShapeType="1"/>
            </p:cNvCxnSpPr>
            <p:nvPr/>
          </p:nvCxnSpPr>
          <p:spPr bwMode="auto">
            <a:xfrm>
              <a:off x="5423" y="15338"/>
              <a:ext cx="0" cy="1064"/>
            </a:xfrm>
            <a:prstGeom prst="straightConnector1">
              <a:avLst/>
            </a:prstGeom>
            <a:noFill/>
            <a:ln w="9525">
              <a:solidFill>
                <a:srgbClr val="000000"/>
              </a:solidFill>
              <a:round/>
              <a:headEnd/>
              <a:tailEnd/>
            </a:ln>
          </p:spPr>
        </p:cxnSp>
        <p:cxnSp>
          <p:nvCxnSpPr>
            <p:cNvPr id="18" name="AutoShape 16"/>
            <p:cNvCxnSpPr>
              <a:cxnSpLocks noChangeShapeType="1"/>
            </p:cNvCxnSpPr>
            <p:nvPr/>
          </p:nvCxnSpPr>
          <p:spPr bwMode="auto">
            <a:xfrm flipH="1">
              <a:off x="1881" y="16402"/>
              <a:ext cx="3542" cy="0"/>
            </a:xfrm>
            <a:prstGeom prst="straightConnector1">
              <a:avLst/>
            </a:prstGeom>
            <a:noFill/>
            <a:ln w="9525">
              <a:solidFill>
                <a:srgbClr val="000000"/>
              </a:solidFill>
              <a:round/>
              <a:headEnd/>
              <a:tailEnd/>
            </a:ln>
          </p:spPr>
        </p:cxnSp>
        <p:cxnSp>
          <p:nvCxnSpPr>
            <p:cNvPr id="19" name="AutoShape 17"/>
            <p:cNvCxnSpPr>
              <a:cxnSpLocks noChangeShapeType="1"/>
            </p:cNvCxnSpPr>
            <p:nvPr/>
          </p:nvCxnSpPr>
          <p:spPr bwMode="auto">
            <a:xfrm flipV="1">
              <a:off x="1881" y="15338"/>
              <a:ext cx="0" cy="1064"/>
            </a:xfrm>
            <a:prstGeom prst="straightConnector1">
              <a:avLst/>
            </a:prstGeom>
            <a:noFill/>
            <a:ln w="9525">
              <a:solidFill>
                <a:srgbClr val="000000"/>
              </a:solidFill>
              <a:round/>
              <a:headEnd/>
              <a:tailEnd type="triangle" w="med" len="med"/>
            </a:ln>
          </p:spPr>
        </p:cxnSp>
        <p:cxnSp>
          <p:nvCxnSpPr>
            <p:cNvPr id="20" name="AutoShape 18"/>
            <p:cNvCxnSpPr>
              <a:cxnSpLocks noChangeShapeType="1"/>
            </p:cNvCxnSpPr>
            <p:nvPr/>
          </p:nvCxnSpPr>
          <p:spPr bwMode="auto">
            <a:xfrm flipV="1">
              <a:off x="1881" y="13570"/>
              <a:ext cx="0" cy="1204"/>
            </a:xfrm>
            <a:prstGeom prst="straightConnector1">
              <a:avLst/>
            </a:prstGeom>
            <a:noFill/>
            <a:ln w="9525">
              <a:solidFill>
                <a:srgbClr val="000000"/>
              </a:solidFill>
              <a:round/>
              <a:headEnd/>
              <a:tailEnd/>
            </a:ln>
          </p:spPr>
        </p:cxnSp>
        <p:cxnSp>
          <p:nvCxnSpPr>
            <p:cNvPr id="21" name="AutoShape 19"/>
            <p:cNvCxnSpPr>
              <a:cxnSpLocks noChangeShapeType="1"/>
            </p:cNvCxnSpPr>
            <p:nvPr/>
          </p:nvCxnSpPr>
          <p:spPr bwMode="auto">
            <a:xfrm>
              <a:off x="1881" y="13570"/>
              <a:ext cx="6218" cy="0"/>
            </a:xfrm>
            <a:prstGeom prst="straightConnector1">
              <a:avLst/>
            </a:prstGeom>
            <a:noFill/>
            <a:ln w="9525">
              <a:solidFill>
                <a:srgbClr val="000000"/>
              </a:solidFill>
              <a:round/>
              <a:headEnd/>
              <a:tailEnd type="triangle" w="med" len="med"/>
            </a:ln>
          </p:spPr>
        </p:cxnSp>
        <p:cxnSp>
          <p:nvCxnSpPr>
            <p:cNvPr id="22" name="AutoShape 20"/>
            <p:cNvCxnSpPr>
              <a:cxnSpLocks noChangeShapeType="1"/>
            </p:cNvCxnSpPr>
            <p:nvPr/>
          </p:nvCxnSpPr>
          <p:spPr bwMode="auto">
            <a:xfrm>
              <a:off x="9100" y="13891"/>
              <a:ext cx="1" cy="892"/>
            </a:xfrm>
            <a:prstGeom prst="straightConnector1">
              <a:avLst/>
            </a:prstGeom>
            <a:noFill/>
            <a:ln w="9525">
              <a:solidFill>
                <a:srgbClr val="000000"/>
              </a:solidFill>
              <a:round/>
              <a:headEnd/>
              <a:tailEnd type="triangle" w="med" len="med"/>
            </a:ln>
          </p:spPr>
        </p:cxnSp>
        <p:sp>
          <p:nvSpPr>
            <p:cNvPr id="23" name="Text Box 21"/>
            <p:cNvSpPr txBox="1">
              <a:spLocks noChangeArrowheads="1"/>
            </p:cNvSpPr>
            <p:nvPr/>
          </p:nvSpPr>
          <p:spPr bwMode="auto">
            <a:xfrm>
              <a:off x="1281" y="16474"/>
              <a:ext cx="4500" cy="335"/>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5-اجاره دارایی به نمایندگی از خریداران اوراق</a:t>
              </a:r>
            </a:p>
          </p:txBody>
        </p:sp>
        <p:sp>
          <p:nvSpPr>
            <p:cNvPr id="24" name="Text Box 22"/>
            <p:cNvSpPr txBox="1">
              <a:spLocks noChangeArrowheads="1"/>
            </p:cNvSpPr>
            <p:nvPr/>
          </p:nvSpPr>
          <p:spPr bwMode="auto">
            <a:xfrm>
              <a:off x="3646" y="13159"/>
              <a:ext cx="2785" cy="340"/>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defRPr/>
              </a:pPr>
              <a:r>
                <a:rPr lang="fa-IR" kern="0" dirty="0">
                  <a:solidFill>
                    <a:prstClr val="black"/>
                  </a:solidFill>
                  <a:ea typeface="Arial" pitchFamily="34" charset="0"/>
                </a:rPr>
                <a:t>6-پرداخت اجاره‌بها</a:t>
              </a:r>
              <a:endParaRPr lang="en-US" kern="0" dirty="0">
                <a:solidFill>
                  <a:prstClr val="black"/>
                </a:solidFill>
                <a:ea typeface="Arial" pitchFamily="34" charset="0"/>
              </a:endParaRPr>
            </a:p>
          </p:txBody>
        </p:sp>
        <p:sp>
          <p:nvSpPr>
            <p:cNvPr id="25" name="Text Box 23"/>
            <p:cNvSpPr txBox="1">
              <a:spLocks noChangeArrowheads="1"/>
            </p:cNvSpPr>
            <p:nvPr/>
          </p:nvSpPr>
          <p:spPr bwMode="auto">
            <a:xfrm>
              <a:off x="9183" y="14015"/>
              <a:ext cx="2235" cy="656"/>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fa-IR" kern="0" dirty="0">
                  <a:solidFill>
                    <a:prstClr val="black"/>
                  </a:solidFill>
                  <a:ea typeface="Arial" pitchFamily="34" charset="0"/>
                </a:rPr>
                <a:t>7-پرداخت اجاره‌بها به نمایندگی از نهاد واسط </a:t>
              </a:r>
              <a:endParaRPr lang="en-US" kern="0" dirty="0">
                <a:solidFill>
                  <a:prstClr val="black"/>
                </a:solidFill>
                <a:ea typeface="Arial" pitchFamily="34" charset="0"/>
              </a:endParaRPr>
            </a:p>
          </p:txBody>
        </p:sp>
      </p:grpSp>
      <p:sp>
        <p:nvSpPr>
          <p:cNvPr id="26" name="Rounded Rectangle 25"/>
          <p:cNvSpPr/>
          <p:nvPr/>
        </p:nvSpPr>
        <p:spPr>
          <a:xfrm>
            <a:off x="5524500" y="360392"/>
            <a:ext cx="4404159" cy="487333"/>
          </a:xfrm>
          <a:prstGeom prst="roundRect">
            <a:avLst>
              <a:gd name="adj" fmla="val 20443"/>
            </a:avLst>
          </a:prstGeom>
          <a:solidFill>
            <a:schemeClr val="accent2">
              <a:lumMod val="40000"/>
              <a:lumOff val="6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عملیاتی انتشار اوراق با هدف تأمین </a:t>
            </a:r>
            <a:r>
              <a:rPr lang="fa-IR" sz="2000" b="1" dirty="0" smtClean="0">
                <a:solidFill>
                  <a:prstClr val="black"/>
                </a:solidFill>
                <a:latin typeface="Calibri" pitchFamily="34" charset="0"/>
                <a:cs typeface="B Mitra" panose="00000400000000000000" pitchFamily="2" charset="-78"/>
              </a:rPr>
              <a:t>نقدینگی</a:t>
            </a:r>
            <a:endParaRPr lang="en-US" sz="2000" b="1" dirty="0">
              <a:solidFill>
                <a:prstClr val="black"/>
              </a:solidFill>
              <a:latin typeface="Calibri" pitchFamily="34" charset="0"/>
              <a:cs typeface="B Mitra" panose="00000400000000000000" pitchFamily="2" charset="-78"/>
            </a:endParaRPr>
          </a:p>
        </p:txBody>
      </p:sp>
    </p:spTree>
    <p:extLst>
      <p:ext uri="{BB962C8B-B14F-4D97-AF65-F5344CB8AC3E}">
        <p14:creationId xmlns:p14="http://schemas.microsoft.com/office/powerpoint/2010/main" val="386115520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flipH="1">
            <a:off x="4695824" y="466725"/>
            <a:ext cx="10029825" cy="5108972"/>
            <a:chOff x="-3450674" y="1148955"/>
            <a:chExt cx="15416371" cy="5417342"/>
          </a:xfrm>
        </p:grpSpPr>
        <p:sp>
          <p:nvSpPr>
            <p:cNvPr id="7" name="Block Arc 6"/>
            <p:cNvSpPr/>
            <p:nvPr/>
          </p:nvSpPr>
          <p:spPr>
            <a:xfrm>
              <a:off x="-3450674" y="1148955"/>
              <a:ext cx="5417342" cy="5417342"/>
            </a:xfrm>
            <a:prstGeom prst="blockArc">
              <a:avLst>
                <a:gd name="adj1" fmla="val 18900000"/>
                <a:gd name="adj2" fmla="val 2700000"/>
                <a:gd name="adj3" fmla="val 399"/>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1477689" y="2097602"/>
              <a:ext cx="10488008" cy="503001"/>
            </a:xfrm>
            <a:custGeom>
              <a:avLst/>
              <a:gdLst>
                <a:gd name="connsiteX0" fmla="*/ 0 w 6945028"/>
                <a:gd name="connsiteY0" fmla="*/ 0 h 503001"/>
                <a:gd name="connsiteX1" fmla="*/ 6945028 w 6945028"/>
                <a:gd name="connsiteY1" fmla="*/ 0 h 503001"/>
                <a:gd name="connsiteX2" fmla="*/ 6945028 w 6945028"/>
                <a:gd name="connsiteY2" fmla="*/ 503001 h 503001"/>
                <a:gd name="connsiteX3" fmla="*/ 0 w 6945028"/>
                <a:gd name="connsiteY3" fmla="*/ 503001 h 503001"/>
                <a:gd name="connsiteX4" fmla="*/ 0 w 6945028"/>
                <a:gd name="connsiteY4" fmla="*/ 0 h 503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5028" h="503001">
                  <a:moveTo>
                    <a:pt x="0" y="0"/>
                  </a:moveTo>
                  <a:lnTo>
                    <a:pt x="6945028" y="0"/>
                  </a:lnTo>
                  <a:lnTo>
                    <a:pt x="6945028" y="503001"/>
                  </a:lnTo>
                  <a:lnTo>
                    <a:pt x="0" y="503001"/>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399257" tIns="66040" rIns="66040" bIns="66040" numCol="1" spcCol="1270" anchor="ctr" anchorCtr="0">
              <a:noAutofit/>
            </a:bodyPr>
            <a:lstStyle/>
            <a:p>
              <a:pPr lvl="0" algn="ctr" defTabSz="1155700">
                <a:lnSpc>
                  <a:spcPct val="90000"/>
                </a:lnSpc>
                <a:spcBef>
                  <a:spcPct val="0"/>
                </a:spcBef>
                <a:spcAft>
                  <a:spcPct val="35000"/>
                </a:spcAft>
              </a:pPr>
              <a:r>
                <a:rPr lang="fa-IR" sz="2800" dirty="0" smtClean="0">
                  <a:solidFill>
                    <a:schemeClr val="tx1"/>
                  </a:solidFill>
                </a:rPr>
                <a:t>زمین</a:t>
              </a:r>
              <a:r>
                <a:rPr lang="fa-IR" sz="2600" kern="1200" dirty="0" smtClean="0"/>
                <a:t>	</a:t>
              </a:r>
              <a:endParaRPr lang="en-US" sz="2600" kern="1200" dirty="0"/>
            </a:p>
          </p:txBody>
        </p:sp>
        <p:sp>
          <p:nvSpPr>
            <p:cNvPr id="9" name="Oval 8"/>
            <p:cNvSpPr/>
            <p:nvPr/>
          </p:nvSpPr>
          <p:spPr>
            <a:xfrm>
              <a:off x="1163311" y="2034727"/>
              <a:ext cx="628751" cy="628751"/>
            </a:xfrm>
            <a:prstGeom prst="ellipse">
              <a:avLst/>
            </a:prstGeom>
            <a:solidFill>
              <a:schemeClr val="accent2">
                <a:lumMod val="20000"/>
                <a:lumOff val="80000"/>
              </a:schemeClr>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0" name="Freeform 9"/>
            <p:cNvSpPr/>
            <p:nvPr/>
          </p:nvSpPr>
          <p:spPr>
            <a:xfrm>
              <a:off x="1838125" y="2851863"/>
              <a:ext cx="10127571" cy="503001"/>
            </a:xfrm>
            <a:custGeom>
              <a:avLst/>
              <a:gdLst>
                <a:gd name="connsiteX0" fmla="*/ 0 w 6584591"/>
                <a:gd name="connsiteY0" fmla="*/ 0 h 503001"/>
                <a:gd name="connsiteX1" fmla="*/ 6584591 w 6584591"/>
                <a:gd name="connsiteY1" fmla="*/ 0 h 503001"/>
                <a:gd name="connsiteX2" fmla="*/ 6584591 w 6584591"/>
                <a:gd name="connsiteY2" fmla="*/ 503001 h 503001"/>
                <a:gd name="connsiteX3" fmla="*/ 0 w 6584591"/>
                <a:gd name="connsiteY3" fmla="*/ 503001 h 503001"/>
                <a:gd name="connsiteX4" fmla="*/ 0 w 6584591"/>
                <a:gd name="connsiteY4" fmla="*/ 0 h 503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591" h="503001">
                  <a:moveTo>
                    <a:pt x="0" y="0"/>
                  </a:moveTo>
                  <a:lnTo>
                    <a:pt x="6584591" y="0"/>
                  </a:lnTo>
                  <a:lnTo>
                    <a:pt x="6584591" y="503001"/>
                  </a:lnTo>
                  <a:lnTo>
                    <a:pt x="0" y="503001"/>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399257" tIns="66040" rIns="66040" bIns="66040" numCol="1" spcCol="1270" anchor="ctr" anchorCtr="0">
              <a:noAutofit/>
            </a:bodyPr>
            <a:lstStyle/>
            <a:p>
              <a:pPr algn="ctr" defTabSz="1155700">
                <a:lnSpc>
                  <a:spcPct val="90000"/>
                </a:lnSpc>
                <a:spcBef>
                  <a:spcPct val="0"/>
                </a:spcBef>
                <a:spcAft>
                  <a:spcPct val="35000"/>
                </a:spcAft>
              </a:pPr>
              <a:r>
                <a:rPr lang="fa-IR" sz="2800" dirty="0">
                  <a:solidFill>
                    <a:schemeClr val="tx1"/>
                  </a:solidFill>
                </a:rPr>
                <a:t>ساختمان و تاسیسات</a:t>
              </a:r>
              <a:endParaRPr lang="en-US" sz="2800" dirty="0">
                <a:solidFill>
                  <a:schemeClr val="tx1"/>
                </a:solidFill>
              </a:endParaRPr>
            </a:p>
          </p:txBody>
        </p:sp>
        <p:sp>
          <p:nvSpPr>
            <p:cNvPr id="11" name="Oval 10"/>
            <p:cNvSpPr/>
            <p:nvPr/>
          </p:nvSpPr>
          <p:spPr>
            <a:xfrm>
              <a:off x="1523747" y="2788988"/>
              <a:ext cx="628751" cy="628751"/>
            </a:xfrm>
            <a:prstGeom prst="ellipse">
              <a:avLst/>
            </a:prstGeom>
            <a:solidFill>
              <a:schemeClr val="accent2">
                <a:lumMod val="20000"/>
                <a:lumOff val="80000"/>
              </a:schemeClr>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2" name="Freeform 11"/>
            <p:cNvSpPr/>
            <p:nvPr/>
          </p:nvSpPr>
          <p:spPr>
            <a:xfrm>
              <a:off x="1948750" y="3606124"/>
              <a:ext cx="9994997" cy="503001"/>
            </a:xfrm>
            <a:custGeom>
              <a:avLst/>
              <a:gdLst>
                <a:gd name="connsiteX0" fmla="*/ 0 w 6473967"/>
                <a:gd name="connsiteY0" fmla="*/ 0 h 503001"/>
                <a:gd name="connsiteX1" fmla="*/ 6473967 w 6473967"/>
                <a:gd name="connsiteY1" fmla="*/ 0 h 503001"/>
                <a:gd name="connsiteX2" fmla="*/ 6473967 w 6473967"/>
                <a:gd name="connsiteY2" fmla="*/ 503001 h 503001"/>
                <a:gd name="connsiteX3" fmla="*/ 0 w 6473967"/>
                <a:gd name="connsiteY3" fmla="*/ 503001 h 503001"/>
                <a:gd name="connsiteX4" fmla="*/ 0 w 6473967"/>
                <a:gd name="connsiteY4" fmla="*/ 0 h 503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3967" h="503001">
                  <a:moveTo>
                    <a:pt x="0" y="0"/>
                  </a:moveTo>
                  <a:lnTo>
                    <a:pt x="6473967" y="0"/>
                  </a:lnTo>
                  <a:lnTo>
                    <a:pt x="6473967" y="503001"/>
                  </a:lnTo>
                  <a:lnTo>
                    <a:pt x="0" y="503001"/>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399257" tIns="66040" rIns="66040" bIns="66040" numCol="1" spcCol="1270" anchor="ctr" anchorCtr="0">
              <a:noAutofit/>
            </a:bodyPr>
            <a:lstStyle/>
            <a:p>
              <a:pPr lvl="0" algn="ctr" defTabSz="1155700">
                <a:lnSpc>
                  <a:spcPct val="90000"/>
                </a:lnSpc>
                <a:spcBef>
                  <a:spcPct val="0"/>
                </a:spcBef>
                <a:spcAft>
                  <a:spcPct val="35000"/>
                </a:spcAft>
              </a:pPr>
              <a:r>
                <a:rPr lang="fa-IR" sz="2800" dirty="0">
                  <a:solidFill>
                    <a:schemeClr val="tx1"/>
                  </a:solidFill>
                </a:rPr>
                <a:t>ماشین آلات و تجهیزات</a:t>
              </a:r>
              <a:endParaRPr lang="en-US" sz="2800" dirty="0">
                <a:solidFill>
                  <a:schemeClr val="tx1"/>
                </a:solidFill>
              </a:endParaRPr>
            </a:p>
          </p:txBody>
        </p:sp>
        <p:sp>
          <p:nvSpPr>
            <p:cNvPr id="13" name="Oval 12"/>
            <p:cNvSpPr/>
            <p:nvPr/>
          </p:nvSpPr>
          <p:spPr>
            <a:xfrm>
              <a:off x="1634372" y="3543249"/>
              <a:ext cx="628751" cy="628751"/>
            </a:xfrm>
            <a:prstGeom prst="ellipse">
              <a:avLst/>
            </a:prstGeom>
            <a:solidFill>
              <a:schemeClr val="accent2">
                <a:lumMod val="20000"/>
                <a:lumOff val="80000"/>
              </a:schemeClr>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4" name="Freeform 13"/>
            <p:cNvSpPr/>
            <p:nvPr/>
          </p:nvSpPr>
          <p:spPr>
            <a:xfrm>
              <a:off x="1838125" y="4360385"/>
              <a:ext cx="10098291" cy="503001"/>
            </a:xfrm>
            <a:custGeom>
              <a:avLst/>
              <a:gdLst>
                <a:gd name="connsiteX0" fmla="*/ 0 w 6584591"/>
                <a:gd name="connsiteY0" fmla="*/ 0 h 503001"/>
                <a:gd name="connsiteX1" fmla="*/ 6584591 w 6584591"/>
                <a:gd name="connsiteY1" fmla="*/ 0 h 503001"/>
                <a:gd name="connsiteX2" fmla="*/ 6584591 w 6584591"/>
                <a:gd name="connsiteY2" fmla="*/ 503001 h 503001"/>
                <a:gd name="connsiteX3" fmla="*/ 0 w 6584591"/>
                <a:gd name="connsiteY3" fmla="*/ 503001 h 503001"/>
                <a:gd name="connsiteX4" fmla="*/ 0 w 6584591"/>
                <a:gd name="connsiteY4" fmla="*/ 0 h 503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4591" h="503001">
                  <a:moveTo>
                    <a:pt x="0" y="0"/>
                  </a:moveTo>
                  <a:lnTo>
                    <a:pt x="6584591" y="0"/>
                  </a:lnTo>
                  <a:lnTo>
                    <a:pt x="6584591" y="503001"/>
                  </a:lnTo>
                  <a:lnTo>
                    <a:pt x="0" y="503001"/>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399257" tIns="66040" rIns="66040" bIns="66040" numCol="1" spcCol="1270" anchor="ctr" anchorCtr="0">
              <a:noAutofit/>
            </a:bodyPr>
            <a:lstStyle/>
            <a:p>
              <a:pPr algn="ctr" defTabSz="1155700">
                <a:lnSpc>
                  <a:spcPct val="90000"/>
                </a:lnSpc>
                <a:spcBef>
                  <a:spcPct val="0"/>
                </a:spcBef>
                <a:spcAft>
                  <a:spcPct val="35000"/>
                </a:spcAft>
              </a:pPr>
              <a:r>
                <a:rPr lang="fa-IR" sz="2800" dirty="0">
                  <a:solidFill>
                    <a:schemeClr val="tx1"/>
                  </a:solidFill>
                </a:rPr>
                <a:t>وسایل حمل و نقل</a:t>
              </a:r>
              <a:endParaRPr lang="en-US" sz="2800" dirty="0">
                <a:solidFill>
                  <a:schemeClr val="tx1"/>
                </a:solidFill>
              </a:endParaRPr>
            </a:p>
          </p:txBody>
        </p:sp>
        <p:sp>
          <p:nvSpPr>
            <p:cNvPr id="15" name="Oval 14"/>
            <p:cNvSpPr/>
            <p:nvPr/>
          </p:nvSpPr>
          <p:spPr>
            <a:xfrm>
              <a:off x="1523747" y="4297510"/>
              <a:ext cx="628751" cy="628751"/>
            </a:xfrm>
            <a:prstGeom prst="ellipse">
              <a:avLst/>
            </a:prstGeom>
            <a:solidFill>
              <a:schemeClr val="accent2">
                <a:lumMod val="20000"/>
                <a:lumOff val="80000"/>
              </a:schemeClr>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6" name="Freeform 15"/>
            <p:cNvSpPr/>
            <p:nvPr/>
          </p:nvSpPr>
          <p:spPr>
            <a:xfrm>
              <a:off x="1477689" y="5114646"/>
              <a:ext cx="10444085" cy="503001"/>
            </a:xfrm>
            <a:custGeom>
              <a:avLst/>
              <a:gdLst>
                <a:gd name="connsiteX0" fmla="*/ 0 w 6945028"/>
                <a:gd name="connsiteY0" fmla="*/ 0 h 503001"/>
                <a:gd name="connsiteX1" fmla="*/ 6945028 w 6945028"/>
                <a:gd name="connsiteY1" fmla="*/ 0 h 503001"/>
                <a:gd name="connsiteX2" fmla="*/ 6945028 w 6945028"/>
                <a:gd name="connsiteY2" fmla="*/ 503001 h 503001"/>
                <a:gd name="connsiteX3" fmla="*/ 0 w 6945028"/>
                <a:gd name="connsiteY3" fmla="*/ 503001 h 503001"/>
                <a:gd name="connsiteX4" fmla="*/ 0 w 6945028"/>
                <a:gd name="connsiteY4" fmla="*/ 0 h 503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45028" h="503001">
                  <a:moveTo>
                    <a:pt x="0" y="0"/>
                  </a:moveTo>
                  <a:lnTo>
                    <a:pt x="6945028" y="0"/>
                  </a:lnTo>
                  <a:lnTo>
                    <a:pt x="6945028" y="503001"/>
                  </a:lnTo>
                  <a:lnTo>
                    <a:pt x="0" y="503001"/>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399257" tIns="66040" rIns="66040" bIns="66040" numCol="1" spcCol="1270" anchor="ctr" anchorCtr="0">
              <a:noAutofit/>
            </a:bodyPr>
            <a:lstStyle/>
            <a:p>
              <a:pPr lvl="0" algn="ctr" defTabSz="1155700">
                <a:lnSpc>
                  <a:spcPct val="90000"/>
                </a:lnSpc>
                <a:spcBef>
                  <a:spcPct val="0"/>
                </a:spcBef>
                <a:spcAft>
                  <a:spcPct val="35000"/>
                </a:spcAft>
              </a:pPr>
              <a:endParaRPr lang="en-US" sz="2600" kern="1200"/>
            </a:p>
          </p:txBody>
        </p:sp>
        <p:sp>
          <p:nvSpPr>
            <p:cNvPr id="17" name="Oval 16"/>
            <p:cNvSpPr/>
            <p:nvPr/>
          </p:nvSpPr>
          <p:spPr>
            <a:xfrm>
              <a:off x="1163311" y="5051771"/>
              <a:ext cx="628751" cy="628751"/>
            </a:xfrm>
            <a:prstGeom prst="ellipse">
              <a:avLst/>
            </a:prstGeom>
            <a:solidFill>
              <a:schemeClr val="accent2">
                <a:lumMod val="20000"/>
                <a:lumOff val="80000"/>
              </a:schemeClr>
            </a:solidFill>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4" name="Rounded Rectangle 3"/>
          <p:cNvSpPr/>
          <p:nvPr/>
        </p:nvSpPr>
        <p:spPr>
          <a:xfrm>
            <a:off x="5715001" y="341342"/>
            <a:ext cx="4270808" cy="487333"/>
          </a:xfrm>
          <a:prstGeom prst="roundRect">
            <a:avLst>
              <a:gd name="adj" fmla="val 20443"/>
            </a:avLst>
          </a:prstGeom>
          <a:solidFill>
            <a:schemeClr val="accent4">
              <a:lumMod val="20000"/>
              <a:lumOff val="8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دارایی های قابل قبول جهت انتشار اوراق اجاره</a:t>
            </a:r>
            <a:endParaRPr lang="en-US" sz="2000" b="1" dirty="0">
              <a:solidFill>
                <a:prstClr val="black"/>
              </a:solidFill>
              <a:latin typeface="Calibri" pitchFamily="34" charset="0"/>
              <a:cs typeface="B Mitra" panose="00000400000000000000" pitchFamily="2" charset="-78"/>
            </a:endParaRPr>
          </a:p>
        </p:txBody>
      </p:sp>
      <p:sp>
        <p:nvSpPr>
          <p:cNvPr id="19" name="Rectangle 18"/>
          <p:cNvSpPr/>
          <p:nvPr/>
        </p:nvSpPr>
        <p:spPr>
          <a:xfrm>
            <a:off x="4689615" y="4209672"/>
            <a:ext cx="6759906" cy="461665"/>
          </a:xfrm>
          <a:prstGeom prst="rect">
            <a:avLst/>
          </a:prstGeom>
        </p:spPr>
        <p:txBody>
          <a:bodyPr wrap="square">
            <a:spAutoFit/>
          </a:bodyPr>
          <a:lstStyle/>
          <a:p>
            <a:r>
              <a:rPr lang="fa-IR" sz="2400" dirty="0"/>
              <a:t>سهام </a:t>
            </a:r>
            <a:r>
              <a:rPr lang="fa-IR" sz="2400" dirty="0" err="1" smtClean="0"/>
              <a:t>شركت</a:t>
            </a:r>
            <a:r>
              <a:rPr lang="fa-IR" sz="2400" dirty="0" smtClean="0"/>
              <a:t> ‌</a:t>
            </a:r>
            <a:r>
              <a:rPr lang="fa-IR" sz="2400" dirty="0" err="1" smtClean="0"/>
              <a:t>هاي</a:t>
            </a:r>
            <a:r>
              <a:rPr lang="fa-IR" sz="2400" dirty="0" smtClean="0"/>
              <a:t> </a:t>
            </a:r>
            <a:r>
              <a:rPr lang="fa-IR" sz="2400" dirty="0"/>
              <a:t>پذيرفته شده در بورس اوراق بهادار تهران يا فرابورس </a:t>
            </a:r>
            <a:r>
              <a:rPr lang="fa-IR" sz="2400" dirty="0" smtClean="0"/>
              <a:t>ایران</a:t>
            </a:r>
            <a:endParaRPr lang="fa-IR" sz="2400" dirty="0"/>
          </a:p>
        </p:txBody>
      </p:sp>
      <p:sp>
        <p:nvSpPr>
          <p:cNvPr id="20" name="Rectangle 19"/>
          <p:cNvSpPr/>
          <p:nvPr/>
        </p:nvSpPr>
        <p:spPr>
          <a:xfrm>
            <a:off x="-36443" y="4959483"/>
            <a:ext cx="12228443" cy="1308050"/>
          </a:xfrm>
          <a:prstGeom prst="rect">
            <a:avLst/>
          </a:prstGeom>
        </p:spPr>
        <p:txBody>
          <a:bodyPr wrap="square">
            <a:spAutoFit/>
          </a:bodyPr>
          <a:lstStyle/>
          <a:p>
            <a:pPr marL="285750" indent="-285750" algn="r" rtl="1">
              <a:buFont typeface="Wingdings" panose="05000000000000000000" pitchFamily="2" charset="2"/>
              <a:buChar char="ü"/>
            </a:pPr>
            <a:r>
              <a:rPr lang="fa-IR" sz="2200" dirty="0" smtClean="0">
                <a:solidFill>
                  <a:srgbClr val="000000"/>
                </a:solidFill>
                <a:latin typeface="Vazir"/>
              </a:rPr>
              <a:t> ارزش دارايي های ثابت و عمر </a:t>
            </a:r>
            <a:r>
              <a:rPr lang="fa-IR" sz="2200" dirty="0" err="1" smtClean="0">
                <a:solidFill>
                  <a:srgbClr val="000000"/>
                </a:solidFill>
                <a:latin typeface="Vazir"/>
              </a:rPr>
              <a:t>اقتصادي</a:t>
            </a:r>
            <a:r>
              <a:rPr lang="fa-IR" sz="2200" dirty="0" smtClean="0">
                <a:solidFill>
                  <a:srgbClr val="000000"/>
                </a:solidFill>
                <a:latin typeface="Vazir"/>
              </a:rPr>
              <a:t> آن توسط هیئت سه نفره </a:t>
            </a:r>
            <a:r>
              <a:rPr lang="fa-IR" sz="2200" dirty="0" err="1" smtClean="0">
                <a:solidFill>
                  <a:srgbClr val="000000"/>
                </a:solidFill>
                <a:latin typeface="Vazir"/>
              </a:rPr>
              <a:t>كارشناسان</a:t>
            </a:r>
            <a:r>
              <a:rPr lang="fa-IR" sz="2200" dirty="0" smtClean="0">
                <a:solidFill>
                  <a:srgbClr val="000000"/>
                </a:solidFill>
                <a:latin typeface="Vazir"/>
              </a:rPr>
              <a:t> منتخب </a:t>
            </a:r>
            <a:r>
              <a:rPr lang="fa-IR" sz="2200" dirty="0" err="1" smtClean="0">
                <a:solidFill>
                  <a:srgbClr val="000000"/>
                </a:solidFill>
                <a:latin typeface="Vazir"/>
              </a:rPr>
              <a:t>كانون</a:t>
            </a:r>
            <a:r>
              <a:rPr lang="fa-IR" sz="2200" dirty="0" smtClean="0">
                <a:solidFill>
                  <a:srgbClr val="000000"/>
                </a:solidFill>
                <a:latin typeface="Vazir"/>
              </a:rPr>
              <a:t> </a:t>
            </a:r>
            <a:r>
              <a:rPr lang="fa-IR" sz="2200" dirty="0" err="1" smtClean="0">
                <a:solidFill>
                  <a:srgbClr val="000000"/>
                </a:solidFill>
                <a:latin typeface="Vazir"/>
              </a:rPr>
              <a:t>كارشناسان</a:t>
            </a:r>
            <a:r>
              <a:rPr lang="fa-IR" sz="2200" dirty="0" smtClean="0">
                <a:solidFill>
                  <a:srgbClr val="000000"/>
                </a:solidFill>
                <a:latin typeface="Vazir"/>
              </a:rPr>
              <a:t> </a:t>
            </a:r>
            <a:r>
              <a:rPr lang="fa-IR" sz="2200" dirty="0" err="1" smtClean="0">
                <a:solidFill>
                  <a:srgbClr val="000000"/>
                </a:solidFill>
                <a:latin typeface="Vazir"/>
              </a:rPr>
              <a:t>رسمي</a:t>
            </a:r>
            <a:r>
              <a:rPr lang="fa-IR" sz="2200" dirty="0" smtClean="0">
                <a:solidFill>
                  <a:srgbClr val="000000"/>
                </a:solidFill>
                <a:latin typeface="Vazir"/>
              </a:rPr>
              <a:t> </a:t>
            </a:r>
            <a:r>
              <a:rPr lang="fa-IR" sz="2200" dirty="0" err="1" smtClean="0">
                <a:solidFill>
                  <a:srgbClr val="000000"/>
                </a:solidFill>
                <a:latin typeface="Vazir"/>
              </a:rPr>
              <a:t>دادگستري</a:t>
            </a:r>
            <a:r>
              <a:rPr lang="fa-IR" sz="2200" dirty="0" smtClean="0">
                <a:solidFill>
                  <a:srgbClr val="000000"/>
                </a:solidFill>
                <a:latin typeface="Vazir"/>
              </a:rPr>
              <a:t> </a:t>
            </a:r>
            <a:r>
              <a:rPr lang="fa-IR" sz="2200" dirty="0" err="1" smtClean="0">
                <a:solidFill>
                  <a:srgbClr val="000000"/>
                </a:solidFill>
                <a:latin typeface="Vazir"/>
              </a:rPr>
              <a:t>تعيين</a:t>
            </a:r>
            <a:r>
              <a:rPr lang="fa-IR" sz="2200" dirty="0" smtClean="0">
                <a:solidFill>
                  <a:srgbClr val="000000"/>
                </a:solidFill>
                <a:latin typeface="Vazir"/>
              </a:rPr>
              <a:t> شده </a:t>
            </a:r>
            <a:r>
              <a:rPr lang="fa-IR" sz="2200" dirty="0">
                <a:solidFill>
                  <a:srgbClr val="000000"/>
                </a:solidFill>
                <a:latin typeface="Vazir"/>
              </a:rPr>
              <a:t>و ناشر بايد اسناد، </a:t>
            </a:r>
            <a:r>
              <a:rPr lang="fa-IR" sz="2200" dirty="0" smtClean="0">
                <a:solidFill>
                  <a:srgbClr val="000000"/>
                </a:solidFill>
                <a:latin typeface="Vazir"/>
              </a:rPr>
              <a:t>مدارك </a:t>
            </a:r>
            <a:r>
              <a:rPr lang="fa-IR" sz="2200" dirty="0">
                <a:solidFill>
                  <a:srgbClr val="000000"/>
                </a:solidFill>
                <a:latin typeface="Vazir"/>
              </a:rPr>
              <a:t>و </a:t>
            </a:r>
            <a:r>
              <a:rPr lang="fa-IR" sz="2200" dirty="0" err="1">
                <a:solidFill>
                  <a:srgbClr val="000000"/>
                </a:solidFill>
                <a:latin typeface="Vazir"/>
              </a:rPr>
              <a:t>قراردادهاي</a:t>
            </a:r>
            <a:r>
              <a:rPr lang="fa-IR" sz="2200" dirty="0">
                <a:solidFill>
                  <a:srgbClr val="000000"/>
                </a:solidFill>
                <a:latin typeface="Vazir"/>
              </a:rPr>
              <a:t> مالكيت دارايي را به </a:t>
            </a:r>
            <a:r>
              <a:rPr lang="fa-IR" sz="2200" dirty="0" err="1">
                <a:solidFill>
                  <a:srgbClr val="000000"/>
                </a:solidFill>
                <a:latin typeface="Vazir"/>
              </a:rPr>
              <a:t>وكالت</a:t>
            </a:r>
            <a:r>
              <a:rPr lang="fa-IR" sz="2200" dirty="0">
                <a:solidFill>
                  <a:srgbClr val="000000"/>
                </a:solidFill>
                <a:latin typeface="Vazir"/>
              </a:rPr>
              <a:t> از دارندگان اوراق در </a:t>
            </a:r>
            <a:r>
              <a:rPr lang="fa-IR" sz="2200" dirty="0" err="1">
                <a:solidFill>
                  <a:srgbClr val="000000"/>
                </a:solidFill>
                <a:latin typeface="Vazir"/>
              </a:rPr>
              <a:t>اختيار</a:t>
            </a:r>
            <a:r>
              <a:rPr lang="fa-IR" sz="2200" dirty="0">
                <a:solidFill>
                  <a:srgbClr val="000000"/>
                </a:solidFill>
                <a:latin typeface="Vazir"/>
              </a:rPr>
              <a:t> </a:t>
            </a:r>
            <a:r>
              <a:rPr lang="fa-IR" sz="2200" dirty="0" err="1">
                <a:solidFill>
                  <a:srgbClr val="000000"/>
                </a:solidFill>
                <a:latin typeface="Vazir"/>
              </a:rPr>
              <a:t>شركت</a:t>
            </a:r>
            <a:r>
              <a:rPr lang="fa-IR" sz="2200" dirty="0">
                <a:solidFill>
                  <a:srgbClr val="000000"/>
                </a:solidFill>
                <a:latin typeface="Vazir"/>
              </a:rPr>
              <a:t> </a:t>
            </a:r>
            <a:r>
              <a:rPr lang="fa-IR" sz="2200" dirty="0" err="1">
                <a:solidFill>
                  <a:srgbClr val="000000"/>
                </a:solidFill>
                <a:latin typeface="Vazir"/>
              </a:rPr>
              <a:t>سپرده‌گذاري</a:t>
            </a:r>
            <a:r>
              <a:rPr lang="fa-IR" sz="2200" dirty="0">
                <a:solidFill>
                  <a:srgbClr val="000000"/>
                </a:solidFill>
                <a:latin typeface="Vazir"/>
              </a:rPr>
              <a:t> مركزي </a:t>
            </a:r>
            <a:r>
              <a:rPr lang="fa-IR" sz="2200" dirty="0" smtClean="0">
                <a:solidFill>
                  <a:srgbClr val="000000"/>
                </a:solidFill>
                <a:latin typeface="Vazir"/>
              </a:rPr>
              <a:t>قرار </a:t>
            </a:r>
            <a:r>
              <a:rPr lang="fa-IR" sz="2200" dirty="0">
                <a:solidFill>
                  <a:srgbClr val="000000"/>
                </a:solidFill>
                <a:latin typeface="Vazir"/>
              </a:rPr>
              <a:t>دهد</a:t>
            </a:r>
            <a:r>
              <a:rPr lang="fa-IR" sz="2200" dirty="0" smtClean="0">
                <a:solidFill>
                  <a:srgbClr val="000000"/>
                </a:solidFill>
                <a:latin typeface="Vazir"/>
              </a:rPr>
              <a:t>.</a:t>
            </a:r>
          </a:p>
          <a:p>
            <a:pPr algn="r" rtl="1"/>
            <a:endParaRPr lang="fa-IR" sz="1100" dirty="0" smtClean="0">
              <a:solidFill>
                <a:srgbClr val="000000"/>
              </a:solidFill>
              <a:latin typeface="Vazir"/>
            </a:endParaRPr>
          </a:p>
          <a:p>
            <a:pPr marL="285750" indent="-285750" algn="r" rtl="1">
              <a:buFont typeface="Wingdings" panose="05000000000000000000" pitchFamily="2" charset="2"/>
              <a:buChar char="ü"/>
            </a:pPr>
            <a:r>
              <a:rPr lang="fa-IR" sz="2200" dirty="0" smtClean="0"/>
              <a:t> ارزش </a:t>
            </a:r>
            <a:r>
              <a:rPr lang="fa-IR" sz="2200" dirty="0" err="1"/>
              <a:t>تقريبي</a:t>
            </a:r>
            <a:r>
              <a:rPr lang="fa-IR" sz="2200" dirty="0"/>
              <a:t> </a:t>
            </a:r>
            <a:r>
              <a:rPr lang="fa-IR" sz="2200" dirty="0" err="1" smtClean="0"/>
              <a:t>دارايي</a:t>
            </a:r>
            <a:r>
              <a:rPr lang="fa-IR" sz="2200" dirty="0" smtClean="0"/>
              <a:t>‌ </a:t>
            </a:r>
            <a:r>
              <a:rPr lang="fa-IR" sz="2200" dirty="0" err="1" smtClean="0"/>
              <a:t>هاي</a:t>
            </a:r>
            <a:r>
              <a:rPr lang="fa-IR" sz="2200" dirty="0" smtClean="0"/>
              <a:t> </a:t>
            </a:r>
            <a:r>
              <a:rPr lang="fa-IR" sz="2200" dirty="0" err="1"/>
              <a:t>مبناي</a:t>
            </a:r>
            <a:r>
              <a:rPr lang="fa-IR" sz="2200" dirty="0"/>
              <a:t> انتشار اوراق اجاره </a:t>
            </a:r>
            <a:r>
              <a:rPr lang="fa-IR" sz="2200" dirty="0" smtClean="0"/>
              <a:t>حداقل </a:t>
            </a:r>
            <a:r>
              <a:rPr lang="fa-IR" sz="2200" b="1" dirty="0" smtClean="0"/>
              <a:t>پنجاه </a:t>
            </a:r>
            <a:r>
              <a:rPr lang="fa-IR" sz="2200" b="1" dirty="0" err="1"/>
              <a:t>ميليارد</a:t>
            </a:r>
            <a:r>
              <a:rPr lang="fa-IR" sz="2200" b="1" dirty="0"/>
              <a:t> </a:t>
            </a:r>
            <a:r>
              <a:rPr lang="fa-IR" sz="2200" b="1" dirty="0" err="1"/>
              <a:t>ريال</a:t>
            </a:r>
            <a:r>
              <a:rPr lang="fa-IR" sz="2200" dirty="0"/>
              <a:t> </a:t>
            </a:r>
            <a:r>
              <a:rPr lang="fa-IR" sz="2200" dirty="0" smtClean="0"/>
              <a:t>می باشد</a:t>
            </a:r>
            <a:r>
              <a:rPr lang="fa-IR" sz="2200" dirty="0"/>
              <a:t>. </a:t>
            </a:r>
          </a:p>
        </p:txBody>
      </p:sp>
    </p:spTree>
    <p:extLst>
      <p:ext uri="{BB962C8B-B14F-4D97-AF65-F5344CB8AC3E}">
        <p14:creationId xmlns:p14="http://schemas.microsoft.com/office/powerpoint/2010/main" val="35000489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496339" y="341342"/>
            <a:ext cx="4489470"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مشخصات عمومی دارایی های مبنای انتشار اوراق</a:t>
            </a:r>
            <a:endParaRPr lang="en-US" sz="2000" b="1" dirty="0">
              <a:solidFill>
                <a:prstClr val="black"/>
              </a:solidFill>
              <a:latin typeface="Calibri" pitchFamily="34" charset="0"/>
              <a:cs typeface="B Mitra" panose="00000400000000000000" pitchFamily="2" charset="-78"/>
            </a:endParaRPr>
          </a:p>
        </p:txBody>
      </p:sp>
      <p:grpSp>
        <p:nvGrpSpPr>
          <p:cNvPr id="7" name="Group 6"/>
          <p:cNvGrpSpPr/>
          <p:nvPr/>
        </p:nvGrpSpPr>
        <p:grpSpPr>
          <a:xfrm flipH="1">
            <a:off x="2609850" y="1215887"/>
            <a:ext cx="8715375" cy="2508388"/>
            <a:chOff x="2631720" y="722753"/>
            <a:chExt cx="14440603" cy="4891038"/>
          </a:xfrm>
        </p:grpSpPr>
        <p:sp>
          <p:nvSpPr>
            <p:cNvPr id="8" name="Freeform 7"/>
            <p:cNvSpPr/>
            <p:nvPr/>
          </p:nvSpPr>
          <p:spPr>
            <a:xfrm>
              <a:off x="2647505" y="722753"/>
              <a:ext cx="736519" cy="145512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03" y="729213"/>
              <a:ext cx="13672520"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0" name="Freeform 9"/>
            <p:cNvSpPr/>
            <p:nvPr/>
          </p:nvSpPr>
          <p:spPr>
            <a:xfrm>
              <a:off x="2631720" y="2463270"/>
              <a:ext cx="752301" cy="14232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1" name="Freeform 10"/>
            <p:cNvSpPr/>
            <p:nvPr/>
          </p:nvSpPr>
          <p:spPr>
            <a:xfrm>
              <a:off x="3399806" y="2469732"/>
              <a:ext cx="13653580"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2" name="Freeform 11"/>
            <p:cNvSpPr/>
            <p:nvPr/>
          </p:nvSpPr>
          <p:spPr>
            <a:xfrm>
              <a:off x="2631720" y="4203787"/>
              <a:ext cx="752301" cy="141000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3" name="Freeform 12"/>
            <p:cNvSpPr/>
            <p:nvPr/>
          </p:nvSpPr>
          <p:spPr>
            <a:xfrm>
              <a:off x="3399809" y="4210249"/>
              <a:ext cx="13634642"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4" name="Group 13"/>
          <p:cNvGrpSpPr/>
          <p:nvPr/>
        </p:nvGrpSpPr>
        <p:grpSpPr>
          <a:xfrm flipH="1">
            <a:off x="2628900" y="3892825"/>
            <a:ext cx="8699711" cy="2317475"/>
            <a:chOff x="2602094" y="722753"/>
            <a:chExt cx="14414649" cy="4518782"/>
          </a:xfrm>
        </p:grpSpPr>
        <p:sp>
          <p:nvSpPr>
            <p:cNvPr id="15" name="Freeform 14"/>
            <p:cNvSpPr/>
            <p:nvPr/>
          </p:nvSpPr>
          <p:spPr>
            <a:xfrm>
              <a:off x="2607705" y="722753"/>
              <a:ext cx="776316" cy="1435742"/>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6" name="Freeform 15"/>
            <p:cNvSpPr/>
            <p:nvPr/>
          </p:nvSpPr>
          <p:spPr>
            <a:xfrm>
              <a:off x="3384022" y="722755"/>
              <a:ext cx="13632721" cy="93428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7" name="Freeform 16"/>
            <p:cNvSpPr/>
            <p:nvPr/>
          </p:nvSpPr>
          <p:spPr>
            <a:xfrm>
              <a:off x="2607709" y="2442383"/>
              <a:ext cx="776318"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8" name="Freeform 17"/>
            <p:cNvSpPr/>
            <p:nvPr/>
          </p:nvSpPr>
          <p:spPr>
            <a:xfrm>
              <a:off x="3384022" y="2463272"/>
              <a:ext cx="13613837"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9" name="Freeform 18"/>
            <p:cNvSpPr/>
            <p:nvPr/>
          </p:nvSpPr>
          <p:spPr>
            <a:xfrm>
              <a:off x="2602094" y="3978602"/>
              <a:ext cx="781926"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20" name="Freeform 19"/>
            <p:cNvSpPr/>
            <p:nvPr/>
          </p:nvSpPr>
          <p:spPr>
            <a:xfrm>
              <a:off x="3384022" y="3999491"/>
              <a:ext cx="13594953"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sp>
        <p:nvSpPr>
          <p:cNvPr id="21" name="Rectangle 20"/>
          <p:cNvSpPr/>
          <p:nvPr/>
        </p:nvSpPr>
        <p:spPr>
          <a:xfrm>
            <a:off x="3570218" y="1282833"/>
            <a:ext cx="7374835" cy="400110"/>
          </a:xfrm>
          <a:prstGeom prst="rect">
            <a:avLst/>
          </a:prstGeom>
        </p:spPr>
        <p:txBody>
          <a:bodyPr wrap="square">
            <a:spAutoFit/>
          </a:bodyPr>
          <a:lstStyle/>
          <a:p>
            <a:r>
              <a:rPr lang="fa-IR" sz="2000" dirty="0" err="1"/>
              <a:t>به‌كارگيري</a:t>
            </a:r>
            <a:r>
              <a:rPr lang="fa-IR" sz="2000" dirty="0"/>
              <a:t> آن در </a:t>
            </a:r>
            <a:r>
              <a:rPr lang="fa-IR" sz="2000" dirty="0" err="1"/>
              <a:t>فعاليت</a:t>
            </a:r>
            <a:r>
              <a:rPr lang="fa-IR" sz="2000" dirty="0"/>
              <a:t> باني، منجر به ايجاد </a:t>
            </a:r>
            <a:r>
              <a:rPr lang="fa-IR" sz="2000" dirty="0" err="1"/>
              <a:t>جريانات</a:t>
            </a:r>
            <a:r>
              <a:rPr lang="fa-IR" sz="2000" dirty="0"/>
              <a:t> </a:t>
            </a:r>
            <a:r>
              <a:rPr lang="fa-IR" sz="2000" dirty="0" err="1"/>
              <a:t>نقدي</a:t>
            </a:r>
            <a:r>
              <a:rPr lang="fa-IR" sz="2000" dirty="0"/>
              <a:t> شده يا از خروج وجوه نقد </a:t>
            </a:r>
            <a:r>
              <a:rPr lang="fa-IR" sz="2000" dirty="0" err="1"/>
              <a:t>جلوگيري</a:t>
            </a:r>
            <a:r>
              <a:rPr lang="fa-IR" sz="2000" dirty="0"/>
              <a:t> نمايد.</a:t>
            </a:r>
          </a:p>
        </p:txBody>
      </p:sp>
      <p:sp>
        <p:nvSpPr>
          <p:cNvPr id="22" name="Rectangle 21"/>
          <p:cNvSpPr/>
          <p:nvPr/>
        </p:nvSpPr>
        <p:spPr>
          <a:xfrm>
            <a:off x="3226490" y="2165344"/>
            <a:ext cx="7732644" cy="369332"/>
          </a:xfrm>
          <a:prstGeom prst="rect">
            <a:avLst/>
          </a:prstGeom>
        </p:spPr>
        <p:txBody>
          <a:bodyPr wrap="square">
            <a:spAutoFit/>
          </a:bodyPr>
          <a:lstStyle/>
          <a:p>
            <a:r>
              <a:rPr lang="fa-IR" dirty="0" err="1"/>
              <a:t>هيچگونه</a:t>
            </a:r>
            <a:r>
              <a:rPr lang="fa-IR" dirty="0"/>
              <a:t> </a:t>
            </a:r>
            <a:r>
              <a:rPr lang="fa-IR" dirty="0" err="1"/>
              <a:t>محدوديت</a:t>
            </a:r>
            <a:r>
              <a:rPr lang="fa-IR" dirty="0"/>
              <a:t> يا منع </a:t>
            </a:r>
            <a:r>
              <a:rPr lang="fa-IR" dirty="0" err="1"/>
              <a:t>قانوني</a:t>
            </a:r>
            <a:r>
              <a:rPr lang="fa-IR" dirty="0"/>
              <a:t>، قراردادي يا قضايي براي انتقال دارايي، منافع و حقوق </a:t>
            </a:r>
            <a:r>
              <a:rPr lang="fa-IR" dirty="0" err="1"/>
              <a:t>ناشي</a:t>
            </a:r>
            <a:r>
              <a:rPr lang="fa-IR" dirty="0"/>
              <a:t> از آن وجود نداشته باشد.</a:t>
            </a:r>
          </a:p>
        </p:txBody>
      </p:sp>
      <p:sp>
        <p:nvSpPr>
          <p:cNvPr id="23" name="Rectangle 22"/>
          <p:cNvSpPr/>
          <p:nvPr/>
        </p:nvSpPr>
        <p:spPr>
          <a:xfrm>
            <a:off x="5160346" y="3070399"/>
            <a:ext cx="5682966" cy="369332"/>
          </a:xfrm>
          <a:prstGeom prst="rect">
            <a:avLst/>
          </a:prstGeom>
        </p:spPr>
        <p:txBody>
          <a:bodyPr wrap="none">
            <a:spAutoFit/>
          </a:bodyPr>
          <a:lstStyle/>
          <a:p>
            <a:r>
              <a:rPr lang="fa-IR" dirty="0"/>
              <a:t>تصرف و اعمال حقوق مالكيت در آن براي نهاد واسط </a:t>
            </a:r>
            <a:r>
              <a:rPr lang="fa-IR" dirty="0" err="1"/>
              <a:t>داراي</a:t>
            </a:r>
            <a:r>
              <a:rPr lang="fa-IR" dirty="0"/>
              <a:t> </a:t>
            </a:r>
            <a:r>
              <a:rPr lang="fa-IR" dirty="0" err="1"/>
              <a:t>هيچگونه</a:t>
            </a:r>
            <a:r>
              <a:rPr lang="fa-IR" dirty="0"/>
              <a:t> </a:t>
            </a:r>
            <a:r>
              <a:rPr lang="fa-IR" dirty="0" err="1"/>
              <a:t>محدوديتي</a:t>
            </a:r>
            <a:r>
              <a:rPr lang="fa-IR" dirty="0"/>
              <a:t> نباشد.</a:t>
            </a:r>
          </a:p>
        </p:txBody>
      </p:sp>
      <p:sp>
        <p:nvSpPr>
          <p:cNvPr id="24" name="Rectangle 23"/>
          <p:cNvSpPr/>
          <p:nvPr/>
        </p:nvSpPr>
        <p:spPr>
          <a:xfrm>
            <a:off x="2718892" y="3979416"/>
            <a:ext cx="8262198" cy="369332"/>
          </a:xfrm>
          <a:prstGeom prst="rect">
            <a:avLst/>
          </a:prstGeom>
        </p:spPr>
        <p:txBody>
          <a:bodyPr wrap="none">
            <a:spAutoFit/>
          </a:bodyPr>
          <a:lstStyle/>
          <a:p>
            <a:r>
              <a:rPr lang="fa-IR" dirty="0"/>
              <a:t>مالكيت آن به صورت مشاع </a:t>
            </a:r>
            <a:r>
              <a:rPr lang="fa-IR" dirty="0" smtClean="0"/>
              <a:t>نباشد</a:t>
            </a:r>
            <a:r>
              <a:rPr lang="fa-IR" dirty="0"/>
              <a:t>؛ دارايي‌ مشاع به شرط </a:t>
            </a:r>
            <a:r>
              <a:rPr lang="fa-IR" dirty="0" err="1"/>
              <a:t>واگذاري</a:t>
            </a:r>
            <a:r>
              <a:rPr lang="fa-IR" dirty="0"/>
              <a:t> مالكيت كل دارايي، </a:t>
            </a:r>
            <a:r>
              <a:rPr lang="fa-IR" dirty="0" err="1"/>
              <a:t>مي‌تواند</a:t>
            </a:r>
            <a:r>
              <a:rPr lang="fa-IR" dirty="0"/>
              <a:t> </a:t>
            </a:r>
            <a:r>
              <a:rPr lang="fa-IR" dirty="0" err="1"/>
              <a:t>مبناي</a:t>
            </a:r>
            <a:r>
              <a:rPr lang="fa-IR" dirty="0"/>
              <a:t> انتشار اوراق اجاره قرار گيرد.</a:t>
            </a:r>
          </a:p>
        </p:txBody>
      </p:sp>
      <p:sp>
        <p:nvSpPr>
          <p:cNvPr id="25" name="Rectangle 24"/>
          <p:cNvSpPr/>
          <p:nvPr/>
        </p:nvSpPr>
        <p:spPr>
          <a:xfrm>
            <a:off x="8377429" y="4821757"/>
            <a:ext cx="2489784" cy="369332"/>
          </a:xfrm>
          <a:prstGeom prst="rect">
            <a:avLst/>
          </a:prstGeom>
        </p:spPr>
        <p:txBody>
          <a:bodyPr wrap="none">
            <a:spAutoFit/>
          </a:bodyPr>
          <a:lstStyle/>
          <a:p>
            <a:r>
              <a:rPr lang="fa-IR" dirty="0" err="1"/>
              <a:t>امكان</a:t>
            </a:r>
            <a:r>
              <a:rPr lang="fa-IR" dirty="0"/>
              <a:t> </a:t>
            </a:r>
            <a:r>
              <a:rPr lang="fa-IR" dirty="0" err="1"/>
              <a:t>واگذاري</a:t>
            </a:r>
            <a:r>
              <a:rPr lang="fa-IR" dirty="0"/>
              <a:t> به غير را داشته باشد.</a:t>
            </a:r>
          </a:p>
        </p:txBody>
      </p:sp>
      <p:sp>
        <p:nvSpPr>
          <p:cNvPr id="26" name="Rectangle 25"/>
          <p:cNvSpPr/>
          <p:nvPr/>
        </p:nvSpPr>
        <p:spPr>
          <a:xfrm>
            <a:off x="4847418" y="5611504"/>
            <a:ext cx="6014788" cy="369332"/>
          </a:xfrm>
          <a:prstGeom prst="rect">
            <a:avLst/>
          </a:prstGeom>
        </p:spPr>
        <p:txBody>
          <a:bodyPr wrap="none">
            <a:spAutoFit/>
          </a:bodyPr>
          <a:lstStyle/>
          <a:p>
            <a:r>
              <a:rPr lang="fa-IR" dirty="0"/>
              <a:t>تا زمان انتقال مالكيت دارايي به ناشر، دارايي از پوشش بيمه‌اي مناسب و كافي برخوردار باشد.</a:t>
            </a:r>
          </a:p>
        </p:txBody>
      </p:sp>
    </p:spTree>
    <p:extLst>
      <p:ext uri="{BB962C8B-B14F-4D97-AF65-F5344CB8AC3E}">
        <p14:creationId xmlns:p14="http://schemas.microsoft.com/office/powerpoint/2010/main" val="20258740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943476" y="341342"/>
            <a:ext cx="2324100" cy="487333"/>
          </a:xfrm>
          <a:prstGeom prst="roundRect">
            <a:avLst>
              <a:gd name="adj" fmla="val 20443"/>
            </a:avLst>
          </a:prstGeom>
          <a:solidFill>
            <a:schemeClr val="accent4">
              <a:lumMod val="60000"/>
              <a:lumOff val="4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اوراق اجاره سهام</a:t>
            </a:r>
            <a:endParaRPr lang="en-US" sz="2000" b="1" dirty="0">
              <a:solidFill>
                <a:prstClr val="black"/>
              </a:solidFill>
              <a:latin typeface="Calibri" pitchFamily="34" charset="0"/>
              <a:cs typeface="B Mitra" panose="00000400000000000000" pitchFamily="2" charset="-78"/>
            </a:endParaRPr>
          </a:p>
        </p:txBody>
      </p:sp>
      <p:sp>
        <p:nvSpPr>
          <p:cNvPr id="8" name="Freeform 7"/>
          <p:cNvSpPr/>
          <p:nvPr/>
        </p:nvSpPr>
        <p:spPr>
          <a:xfrm>
            <a:off x="1885950" y="1428751"/>
            <a:ext cx="8153877" cy="514349"/>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lvl="0" algn="ctr" defTabSz="977900" rtl="1">
              <a:lnSpc>
                <a:spcPct val="90000"/>
              </a:lnSpc>
              <a:spcAft>
                <a:spcPct val="35000"/>
              </a:spcAft>
              <a:defRPr/>
            </a:pPr>
            <a:r>
              <a:rPr lang="fa-IR" dirty="0"/>
              <a:t>ارزش سهام </a:t>
            </a:r>
            <a:r>
              <a:rPr lang="fa-IR" dirty="0" err="1"/>
              <a:t>مبناي</a:t>
            </a:r>
            <a:r>
              <a:rPr lang="fa-IR" dirty="0"/>
              <a:t> انتشار اوراق اجاره براساس حداقل </a:t>
            </a:r>
            <a:r>
              <a:rPr lang="fa-IR" dirty="0" err="1"/>
              <a:t>قيمت</a:t>
            </a:r>
            <a:r>
              <a:rPr lang="fa-IR" dirty="0"/>
              <a:t> </a:t>
            </a:r>
            <a:r>
              <a:rPr lang="fa-IR" dirty="0" err="1"/>
              <a:t>پاياني</a:t>
            </a:r>
            <a:r>
              <a:rPr lang="fa-IR" dirty="0"/>
              <a:t> سهام در سه </a:t>
            </a:r>
            <a:r>
              <a:rPr lang="fa-IR" dirty="0" err="1"/>
              <a:t>ماهۀ</a:t>
            </a:r>
            <a:r>
              <a:rPr lang="fa-IR" dirty="0"/>
              <a:t> </a:t>
            </a:r>
            <a:r>
              <a:rPr lang="fa-IR" dirty="0" err="1"/>
              <a:t>اخير</a:t>
            </a:r>
            <a:r>
              <a:rPr lang="fa-IR" dirty="0"/>
              <a:t> </a:t>
            </a:r>
            <a:r>
              <a:rPr lang="fa-IR" dirty="0" err="1"/>
              <a:t>تعيين</a:t>
            </a:r>
            <a:r>
              <a:rPr lang="fa-IR" dirty="0"/>
              <a:t> </a:t>
            </a:r>
            <a:r>
              <a:rPr lang="fa-IR" dirty="0" err="1"/>
              <a:t>مي‌گردد</a:t>
            </a:r>
            <a:r>
              <a:rPr lang="fa-IR" dirty="0"/>
              <a:t>.</a:t>
            </a:r>
            <a:endParaRPr kumimoji="0" lang="fa-IR" sz="1800" b="0" i="0" u="none" strike="noStrike" kern="0" cap="none" spc="0" normalizeH="0" baseline="0" noProof="0" dirty="0">
              <a:ln>
                <a:noFill/>
              </a:ln>
              <a:solidFill>
                <a:prstClr val="black"/>
              </a:solidFill>
              <a:effectLst/>
              <a:uLnTx/>
              <a:uFillTx/>
              <a:latin typeface="Arial"/>
              <a:ea typeface="+mn-ea"/>
              <a:cs typeface="B Titr" pitchFamily="2" charset="-78"/>
            </a:endParaRPr>
          </a:p>
        </p:txBody>
      </p:sp>
      <p:sp>
        <p:nvSpPr>
          <p:cNvPr id="11" name="Freeform 10"/>
          <p:cNvSpPr/>
          <p:nvPr/>
        </p:nvSpPr>
        <p:spPr>
          <a:xfrm>
            <a:off x="1895475" y="2095500"/>
            <a:ext cx="8153877" cy="933449"/>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algn="ctr"/>
            <a:r>
              <a:rPr lang="fa-IR" dirty="0"/>
              <a:t>سهام </a:t>
            </a:r>
            <a:r>
              <a:rPr lang="fa-IR" dirty="0" err="1"/>
              <a:t>مذكور</a:t>
            </a:r>
            <a:r>
              <a:rPr lang="fa-IR" dirty="0"/>
              <a:t> نبايد در سه ماهه </a:t>
            </a:r>
            <a:r>
              <a:rPr lang="fa-IR" dirty="0" err="1"/>
              <a:t>منتهي</a:t>
            </a:r>
            <a:r>
              <a:rPr lang="fa-IR" dirty="0"/>
              <a:t> به ارائه درخواست بيش از ده روز </a:t>
            </a:r>
            <a:r>
              <a:rPr lang="fa-IR" dirty="0" err="1"/>
              <a:t>معاملاتي</a:t>
            </a:r>
            <a:r>
              <a:rPr lang="fa-IR" dirty="0"/>
              <a:t> متوقف بوده باشد مگر در صورتي كه توقف نماد خارج از اراده ناشر سهام </a:t>
            </a:r>
            <a:r>
              <a:rPr lang="fa-IR" dirty="0" err="1"/>
              <a:t>مبناي</a:t>
            </a:r>
            <a:r>
              <a:rPr lang="fa-IR" dirty="0"/>
              <a:t> انتشار اوراق و </a:t>
            </a:r>
            <a:r>
              <a:rPr lang="fa-IR" dirty="0" err="1"/>
              <a:t>كمتر</a:t>
            </a:r>
            <a:r>
              <a:rPr lang="fa-IR" dirty="0"/>
              <a:t> از 30 روز </a:t>
            </a:r>
            <a:r>
              <a:rPr lang="fa-IR" dirty="0" err="1"/>
              <a:t>معاملاتي</a:t>
            </a:r>
            <a:r>
              <a:rPr lang="fa-IR" dirty="0"/>
              <a:t> بوده و نماد در 10 روز </a:t>
            </a:r>
            <a:r>
              <a:rPr lang="fa-IR" dirty="0" err="1"/>
              <a:t>معاملاتي</a:t>
            </a:r>
            <a:r>
              <a:rPr lang="fa-IR" dirty="0"/>
              <a:t> </a:t>
            </a:r>
            <a:r>
              <a:rPr lang="fa-IR" dirty="0" err="1"/>
              <a:t>منتهي</a:t>
            </a:r>
            <a:r>
              <a:rPr lang="fa-IR" dirty="0"/>
              <a:t> به درخواست متوقف نباشد كه در اين صورت، به تعداد </a:t>
            </a:r>
            <a:r>
              <a:rPr lang="fa-IR" dirty="0" err="1"/>
              <a:t>روزهاي</a:t>
            </a:r>
            <a:r>
              <a:rPr lang="fa-IR" dirty="0"/>
              <a:t> توقف نماد به </a:t>
            </a:r>
            <a:r>
              <a:rPr lang="fa-IR" dirty="0" err="1"/>
              <a:t>ابتداي</a:t>
            </a:r>
            <a:r>
              <a:rPr lang="fa-IR" dirty="0"/>
              <a:t> دوره 3 ماهه اضافه </a:t>
            </a:r>
            <a:r>
              <a:rPr lang="fa-IR" dirty="0" err="1"/>
              <a:t>مي‌گردد</a:t>
            </a:r>
            <a:r>
              <a:rPr lang="fa-IR" dirty="0"/>
              <a:t>.</a:t>
            </a:r>
            <a:endParaRPr lang="en-US" dirty="0"/>
          </a:p>
        </p:txBody>
      </p:sp>
      <p:sp>
        <p:nvSpPr>
          <p:cNvPr id="12" name="Freeform 11"/>
          <p:cNvSpPr/>
          <p:nvPr/>
        </p:nvSpPr>
        <p:spPr>
          <a:xfrm>
            <a:off x="1905000" y="3743326"/>
            <a:ext cx="8153877" cy="600074"/>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algn="ctr" defTabSz="977900" rtl="1">
              <a:lnSpc>
                <a:spcPct val="90000"/>
              </a:lnSpc>
              <a:spcAft>
                <a:spcPct val="35000"/>
              </a:spcAft>
              <a:defRPr/>
            </a:pPr>
            <a:r>
              <a:rPr lang="fa-IR" dirty="0"/>
              <a:t>سهام موضوع انتشار اوراق اجاره </a:t>
            </a:r>
            <a:r>
              <a:rPr lang="fa-IR" dirty="0" smtClean="0"/>
              <a:t>بايد بر اساس آخرین صورت های مالی </a:t>
            </a:r>
            <a:r>
              <a:rPr lang="fa-IR" dirty="0" err="1" smtClean="0"/>
              <a:t>حسابرسی</a:t>
            </a:r>
            <a:r>
              <a:rPr lang="fa-IR" dirty="0" smtClean="0"/>
              <a:t> شده، شرایط و مصوبات </a:t>
            </a:r>
            <a:r>
              <a:rPr lang="fa-IR" dirty="0" err="1" smtClean="0"/>
              <a:t>كميته</a:t>
            </a:r>
            <a:r>
              <a:rPr lang="fa-IR" dirty="0" smtClean="0"/>
              <a:t> </a:t>
            </a:r>
            <a:r>
              <a:rPr lang="fa-IR" dirty="0" err="1"/>
              <a:t>تخصصي</a:t>
            </a:r>
            <a:r>
              <a:rPr lang="fa-IR" dirty="0"/>
              <a:t> </a:t>
            </a:r>
            <a:r>
              <a:rPr lang="fa-IR" dirty="0" err="1"/>
              <a:t>فقهي</a:t>
            </a:r>
            <a:r>
              <a:rPr lang="fa-IR" dirty="0"/>
              <a:t> </a:t>
            </a:r>
            <a:r>
              <a:rPr lang="fa-IR" dirty="0" smtClean="0"/>
              <a:t>سازمان را احراز نماید.</a:t>
            </a:r>
            <a:endParaRPr lang="fa-IR" dirty="0"/>
          </a:p>
        </p:txBody>
      </p:sp>
      <p:sp>
        <p:nvSpPr>
          <p:cNvPr id="13" name="Freeform 12"/>
          <p:cNvSpPr/>
          <p:nvPr/>
        </p:nvSpPr>
        <p:spPr>
          <a:xfrm>
            <a:off x="1914526" y="3124201"/>
            <a:ext cx="8134350" cy="514349"/>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algn="ctr"/>
            <a:r>
              <a:rPr lang="fa-IR" dirty="0"/>
              <a:t>اتحاد </a:t>
            </a:r>
            <a:r>
              <a:rPr lang="fa-IR" dirty="0" err="1"/>
              <a:t>شخصيت</a:t>
            </a:r>
            <a:r>
              <a:rPr lang="fa-IR" dirty="0"/>
              <a:t> حقوقي فروشنده و باني </a:t>
            </a:r>
            <a:r>
              <a:rPr lang="fa-IR" dirty="0" err="1"/>
              <a:t>الزامي</a:t>
            </a:r>
            <a:r>
              <a:rPr lang="fa-IR" dirty="0"/>
              <a:t> </a:t>
            </a:r>
            <a:r>
              <a:rPr lang="fa-IR" dirty="0" smtClean="0"/>
              <a:t>است.</a:t>
            </a:r>
            <a:endParaRPr lang="fa-IR" dirty="0"/>
          </a:p>
        </p:txBody>
      </p:sp>
      <p:sp>
        <p:nvSpPr>
          <p:cNvPr id="14" name="Down Arrow 13"/>
          <p:cNvSpPr/>
          <p:nvPr/>
        </p:nvSpPr>
        <p:spPr>
          <a:xfrm>
            <a:off x="5924550" y="4476750"/>
            <a:ext cx="190500" cy="676275"/>
          </a:xfrm>
          <a:prstGeom prst="downArrow">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Freeform 15"/>
          <p:cNvSpPr/>
          <p:nvPr/>
        </p:nvSpPr>
        <p:spPr>
          <a:xfrm>
            <a:off x="1952625" y="5353051"/>
            <a:ext cx="8153877" cy="600074"/>
          </a:xfrm>
          <a:custGeom>
            <a:avLst/>
            <a:gdLst>
              <a:gd name="connsiteX0" fmla="*/ 0 w 3931920"/>
              <a:gd name="connsiteY0" fmla="*/ 87947 h 527670"/>
              <a:gd name="connsiteX1" fmla="*/ 25759 w 3931920"/>
              <a:gd name="connsiteY1" fmla="*/ 25759 h 527670"/>
              <a:gd name="connsiteX2" fmla="*/ 87947 w 3931920"/>
              <a:gd name="connsiteY2" fmla="*/ 0 h 527670"/>
              <a:gd name="connsiteX3" fmla="*/ 3843973 w 3931920"/>
              <a:gd name="connsiteY3" fmla="*/ 0 h 527670"/>
              <a:gd name="connsiteX4" fmla="*/ 3906161 w 3931920"/>
              <a:gd name="connsiteY4" fmla="*/ 25759 h 527670"/>
              <a:gd name="connsiteX5" fmla="*/ 3931920 w 3931920"/>
              <a:gd name="connsiteY5" fmla="*/ 87947 h 527670"/>
              <a:gd name="connsiteX6" fmla="*/ 3931920 w 3931920"/>
              <a:gd name="connsiteY6" fmla="*/ 439723 h 527670"/>
              <a:gd name="connsiteX7" fmla="*/ 3906161 w 3931920"/>
              <a:gd name="connsiteY7" fmla="*/ 501911 h 527670"/>
              <a:gd name="connsiteX8" fmla="*/ 3843973 w 3931920"/>
              <a:gd name="connsiteY8" fmla="*/ 527670 h 527670"/>
              <a:gd name="connsiteX9" fmla="*/ 87947 w 3931920"/>
              <a:gd name="connsiteY9" fmla="*/ 527670 h 527670"/>
              <a:gd name="connsiteX10" fmla="*/ 25759 w 3931920"/>
              <a:gd name="connsiteY10" fmla="*/ 501911 h 527670"/>
              <a:gd name="connsiteX11" fmla="*/ 0 w 3931920"/>
              <a:gd name="connsiteY11" fmla="*/ 439723 h 527670"/>
              <a:gd name="connsiteX12" fmla="*/ 0 w 3931920"/>
              <a:gd name="connsiteY12" fmla="*/ 87947 h 527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1920" h="527670">
                <a:moveTo>
                  <a:pt x="0" y="87947"/>
                </a:moveTo>
                <a:cubicBezTo>
                  <a:pt x="0" y="64622"/>
                  <a:pt x="9266" y="42252"/>
                  <a:pt x="25759" y="25759"/>
                </a:cubicBezTo>
                <a:cubicBezTo>
                  <a:pt x="42252" y="9266"/>
                  <a:pt x="64622" y="0"/>
                  <a:pt x="87947" y="0"/>
                </a:cubicBezTo>
                <a:lnTo>
                  <a:pt x="3843973" y="0"/>
                </a:lnTo>
                <a:cubicBezTo>
                  <a:pt x="3867298" y="0"/>
                  <a:pt x="3889668" y="9266"/>
                  <a:pt x="3906161" y="25759"/>
                </a:cubicBezTo>
                <a:cubicBezTo>
                  <a:pt x="3922654" y="42252"/>
                  <a:pt x="3931920" y="64622"/>
                  <a:pt x="3931920" y="87947"/>
                </a:cubicBezTo>
                <a:lnTo>
                  <a:pt x="3931920" y="439723"/>
                </a:lnTo>
                <a:cubicBezTo>
                  <a:pt x="3931920" y="463048"/>
                  <a:pt x="3922654" y="485418"/>
                  <a:pt x="3906161" y="501911"/>
                </a:cubicBezTo>
                <a:cubicBezTo>
                  <a:pt x="3889668" y="518404"/>
                  <a:pt x="3867298" y="527670"/>
                  <a:pt x="3843973" y="527670"/>
                </a:cubicBezTo>
                <a:lnTo>
                  <a:pt x="87947" y="527670"/>
                </a:lnTo>
                <a:cubicBezTo>
                  <a:pt x="64622" y="527670"/>
                  <a:pt x="42252" y="518404"/>
                  <a:pt x="25759" y="501911"/>
                </a:cubicBezTo>
                <a:cubicBezTo>
                  <a:pt x="9266" y="485418"/>
                  <a:pt x="0" y="463048"/>
                  <a:pt x="0" y="439723"/>
                </a:cubicBezTo>
                <a:lnTo>
                  <a:pt x="0" y="87947"/>
                </a:lnTo>
                <a:close/>
              </a:path>
            </a:pathLst>
          </a:custGeom>
          <a:solidFill>
            <a:srgbClr val="5B9BD5">
              <a:lumMod val="60000"/>
              <a:lumOff val="40000"/>
            </a:srgbClr>
          </a:solidFill>
          <a:ln w="38100">
            <a:solidFill>
              <a:schemeClr val="accent4">
                <a:lumMod val="50000"/>
              </a:schemeClr>
            </a:solid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p:spPr>
        <p:txBody>
          <a:bodyPr spcFirstLastPara="0" vert="horz" wrap="square" lIns="109579" tIns="109579" rIns="109579" bIns="109579" numCol="1" spcCol="1270" anchor="ctr" anchorCtr="0">
            <a:noAutofit/>
          </a:bodyPr>
          <a:lstStyle/>
          <a:p>
            <a:pPr algn="ctr" defTabSz="977900" rtl="1">
              <a:lnSpc>
                <a:spcPct val="90000"/>
              </a:lnSpc>
              <a:spcAft>
                <a:spcPct val="35000"/>
              </a:spcAft>
              <a:defRPr/>
            </a:pPr>
            <a:r>
              <a:rPr lang="fa-IR" dirty="0" smtClean="0"/>
              <a:t>سهام‌ </a:t>
            </a:r>
            <a:r>
              <a:rPr lang="fa-IR" dirty="0" err="1" smtClean="0"/>
              <a:t>مبناي</a:t>
            </a:r>
            <a:r>
              <a:rPr lang="fa-IR" dirty="0" smtClean="0"/>
              <a:t> </a:t>
            </a:r>
            <a:r>
              <a:rPr lang="fa-IR" dirty="0"/>
              <a:t>انتشار اوراق </a:t>
            </a:r>
            <a:r>
              <a:rPr lang="fa-IR" dirty="0" smtClean="0"/>
              <a:t>از کد مالکیت بانی </a:t>
            </a:r>
            <a:r>
              <a:rPr lang="fa-IR" dirty="0"/>
              <a:t>به </a:t>
            </a:r>
            <a:r>
              <a:rPr lang="fa-IR" dirty="0" err="1"/>
              <a:t>كد</a:t>
            </a:r>
            <a:r>
              <a:rPr lang="fa-IR" dirty="0"/>
              <a:t> مالكيت </a:t>
            </a:r>
            <a:r>
              <a:rPr lang="fa-IR" dirty="0" smtClean="0"/>
              <a:t>نهاد واسط </a:t>
            </a:r>
            <a:r>
              <a:rPr lang="fa-IR" dirty="0"/>
              <a:t>منتقل مي‌شود، تا زمان </a:t>
            </a:r>
            <a:r>
              <a:rPr lang="fa-IR" dirty="0" err="1"/>
              <a:t>ايفاي</a:t>
            </a:r>
            <a:r>
              <a:rPr lang="fa-IR" dirty="0"/>
              <a:t> </a:t>
            </a:r>
            <a:r>
              <a:rPr lang="fa-IR" dirty="0" err="1"/>
              <a:t>كامل</a:t>
            </a:r>
            <a:r>
              <a:rPr lang="fa-IR" dirty="0"/>
              <a:t> تعهدات </a:t>
            </a:r>
            <a:r>
              <a:rPr lang="fa-IR" dirty="0" err="1"/>
              <a:t>مالي</a:t>
            </a:r>
            <a:r>
              <a:rPr lang="fa-IR" dirty="0"/>
              <a:t> باني، ممنوع </a:t>
            </a:r>
            <a:r>
              <a:rPr lang="fa-IR" dirty="0" err="1"/>
              <a:t>المعامله</a:t>
            </a:r>
            <a:r>
              <a:rPr lang="fa-IR" dirty="0"/>
              <a:t> بوده و هرگونه </a:t>
            </a:r>
            <a:r>
              <a:rPr lang="fa-IR" dirty="0" err="1"/>
              <a:t>تغيير</a:t>
            </a:r>
            <a:r>
              <a:rPr lang="fa-IR" dirty="0"/>
              <a:t> </a:t>
            </a:r>
            <a:r>
              <a:rPr lang="fa-IR" dirty="0" err="1"/>
              <a:t>وضعيت</a:t>
            </a:r>
            <a:r>
              <a:rPr lang="fa-IR" dirty="0"/>
              <a:t> سهام با مجوز سازمان </a:t>
            </a:r>
            <a:r>
              <a:rPr lang="fa-IR" dirty="0" err="1"/>
              <a:t>امكان‌پذير</a:t>
            </a:r>
            <a:r>
              <a:rPr lang="fa-IR" dirty="0"/>
              <a:t> است.</a:t>
            </a:r>
          </a:p>
        </p:txBody>
      </p:sp>
    </p:spTree>
    <p:extLst>
      <p:ext uri="{BB962C8B-B14F-4D97-AF65-F5344CB8AC3E}">
        <p14:creationId xmlns:p14="http://schemas.microsoft.com/office/powerpoint/2010/main" val="3894350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62225" y="2324101"/>
            <a:ext cx="3238500" cy="1878976"/>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a:t>
            </a:r>
            <a:r>
              <a:rPr lang="fa-IR" sz="5400" b="1" i="1" dirty="0" err="1" smtClean="0">
                <a:solidFill>
                  <a:srgbClr val="000000"/>
                </a:solidFill>
                <a:effectLst>
                  <a:outerShdw blurRad="38100" dist="38100" dir="2700000" algn="tl">
                    <a:srgbClr val="000000">
                      <a:alpha val="43137"/>
                    </a:srgbClr>
                  </a:outerShdw>
                </a:effectLst>
              </a:rPr>
              <a:t>مرابحه</a:t>
            </a:r>
            <a:endParaRPr lang="fa-IR" sz="5400" b="1" i="1" dirty="0" smtClean="0">
              <a:solidFill>
                <a:srgbClr val="000000"/>
              </a:solidFill>
              <a:effectLst>
                <a:outerShdw blurRad="38100" dist="38100" dir="2700000" algn="tl">
                  <a:srgbClr val="000000">
                    <a:alpha val="43137"/>
                  </a:srgbClr>
                </a:outerShdw>
              </a:effectLst>
            </a:endParaRP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55856"/>
            <a:ext cx="7305676" cy="5597320"/>
          </a:xfrm>
          <a:prstGeom prst="rect">
            <a:avLst/>
          </a:prstGeom>
        </p:spPr>
      </p:pic>
    </p:spTree>
    <p:extLst>
      <p:ext uri="{BB962C8B-B14F-4D97-AF65-F5344CB8AC3E}">
        <p14:creationId xmlns:p14="http://schemas.microsoft.com/office/powerpoint/2010/main" val="28842407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6200" y="1521884"/>
            <a:ext cx="11915775"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r" rtl="1"/>
            <a:r>
              <a:rPr lang="fa-IR" b="1" dirty="0">
                <a:solidFill>
                  <a:schemeClr val="tx1"/>
                </a:solidFill>
              </a:rPr>
              <a:t>اوراق بهادار با نام قابل نقل و انتقالی است که </a:t>
            </a:r>
            <a:r>
              <a:rPr lang="fa-IR" b="1" dirty="0" err="1">
                <a:solidFill>
                  <a:schemeClr val="tx1"/>
                </a:solidFill>
              </a:rPr>
              <a:t>نشان‌دهندۀ</a:t>
            </a:r>
            <a:r>
              <a:rPr lang="fa-IR" b="1" dirty="0">
                <a:solidFill>
                  <a:schemeClr val="tx1"/>
                </a:solidFill>
              </a:rPr>
              <a:t> مالکیت مشاع </a:t>
            </a:r>
            <a:r>
              <a:rPr lang="fa-IR" b="1" dirty="0" err="1">
                <a:solidFill>
                  <a:schemeClr val="tx1"/>
                </a:solidFill>
              </a:rPr>
              <a:t>دارندۀ</a:t>
            </a:r>
            <a:r>
              <a:rPr lang="fa-IR" b="1" dirty="0">
                <a:solidFill>
                  <a:schemeClr val="tx1"/>
                </a:solidFill>
              </a:rPr>
              <a:t> آن در دارایی مالی (طلب) است که براساس قرارداد </a:t>
            </a:r>
            <a:r>
              <a:rPr lang="fa-IR" b="1" dirty="0" err="1">
                <a:solidFill>
                  <a:schemeClr val="tx1"/>
                </a:solidFill>
              </a:rPr>
              <a:t>مرابحه</a:t>
            </a:r>
            <a:r>
              <a:rPr lang="fa-IR" b="1" dirty="0">
                <a:solidFill>
                  <a:schemeClr val="tx1"/>
                </a:solidFill>
              </a:rPr>
              <a:t> حاصل شده </a:t>
            </a:r>
            <a:r>
              <a:rPr lang="fa-IR" b="1" dirty="0" smtClean="0">
                <a:solidFill>
                  <a:schemeClr val="tx1"/>
                </a:solidFill>
              </a:rPr>
              <a:t>است؛  بیشترین کاربرد این اوراق، تامین سرمایه </a:t>
            </a:r>
            <a:r>
              <a:rPr lang="fa-IR" b="1" dirty="0" err="1" smtClean="0">
                <a:solidFill>
                  <a:schemeClr val="tx1"/>
                </a:solidFill>
              </a:rPr>
              <a:t>درگردش</a:t>
            </a:r>
            <a:r>
              <a:rPr lang="fa-IR" b="1" dirty="0" smtClean="0">
                <a:solidFill>
                  <a:schemeClr val="tx1"/>
                </a:solidFill>
              </a:rPr>
              <a:t> جهت خرید مواد اولیه بانی می باشد. </a:t>
            </a:r>
            <a:endParaRPr lang="fa-IR" b="1" dirty="0">
              <a:solidFill>
                <a:schemeClr val="tx1"/>
              </a:solidFill>
            </a:endParaRPr>
          </a:p>
          <a:p>
            <a:pPr algn="r" rtl="1"/>
            <a:endParaRPr lang="en-US" dirty="0"/>
          </a:p>
        </p:txBody>
      </p:sp>
      <p:grpSp>
        <p:nvGrpSpPr>
          <p:cNvPr id="28" name="Content Placeholder 7"/>
          <p:cNvGrpSpPr>
            <a:grpSpLocks noGrp="1"/>
          </p:cNvGrpSpPr>
          <p:nvPr/>
        </p:nvGrpSpPr>
        <p:grpSpPr>
          <a:xfrm>
            <a:off x="1242864" y="3034006"/>
            <a:ext cx="8158311" cy="2957218"/>
            <a:chOff x="3390830" y="2028474"/>
            <a:chExt cx="4433350" cy="4122137"/>
          </a:xfrm>
        </p:grpSpPr>
        <p:sp>
          <p:nvSpPr>
            <p:cNvPr id="29" name="Rectangle 4"/>
            <p:cNvSpPr>
              <a:spLocks noChangeArrowheads="1"/>
            </p:cNvSpPr>
            <p:nvPr/>
          </p:nvSpPr>
          <p:spPr bwMode="auto">
            <a:xfrm>
              <a:off x="3390830" y="5004653"/>
              <a:ext cx="1373647" cy="533262"/>
            </a:xfrm>
            <a:prstGeom prst="rect">
              <a:avLst/>
            </a:prstGeom>
            <a:solidFill>
              <a:schemeClr val="accent2">
                <a:lumMod val="60000"/>
                <a:lumOff val="4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pitchFamily="34" charset="0"/>
                  <a:cs typeface="B Titr" pitchFamily="2" charset="-78"/>
                </a:rPr>
                <a:t>نهاد واسط</a:t>
              </a:r>
              <a:endParaRPr lang="fa-IR" dirty="0" smtClean="0">
                <a:solidFill>
                  <a:prstClr val="black"/>
                </a:solidFill>
                <a:cs typeface="B Titr" pitchFamily="2" charset="-78"/>
              </a:endParaRPr>
            </a:p>
          </p:txBody>
        </p:sp>
        <p:sp>
          <p:nvSpPr>
            <p:cNvPr id="30" name="Rectangle 8"/>
            <p:cNvSpPr>
              <a:spLocks noChangeArrowheads="1"/>
            </p:cNvSpPr>
            <p:nvPr/>
          </p:nvSpPr>
          <p:spPr bwMode="auto">
            <a:xfrm>
              <a:off x="6000902" y="5024212"/>
              <a:ext cx="1373647" cy="533262"/>
            </a:xfrm>
            <a:prstGeom prst="rect">
              <a:avLst/>
            </a:prstGeom>
            <a:solidFill>
              <a:schemeClr val="accent2">
                <a:lumMod val="60000"/>
                <a:lumOff val="4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pitchFamily="34" charset="0"/>
                  <a:ea typeface="Arial" pitchFamily="34" charset="0"/>
                  <a:cs typeface="B Titr" pitchFamily="2" charset="-78"/>
                </a:rPr>
                <a:t>خریداران اوراق</a:t>
              </a:r>
              <a:endParaRPr lang="fa-IR" dirty="0" smtClean="0">
                <a:solidFill>
                  <a:prstClr val="black"/>
                </a:solidFill>
                <a:cs typeface="B Titr" pitchFamily="2" charset="-78"/>
              </a:endParaRPr>
            </a:p>
          </p:txBody>
        </p:sp>
        <p:cxnSp>
          <p:nvCxnSpPr>
            <p:cNvPr id="31" name="AutoShape 9"/>
            <p:cNvCxnSpPr>
              <a:cxnSpLocks noChangeShapeType="1"/>
            </p:cNvCxnSpPr>
            <p:nvPr/>
          </p:nvCxnSpPr>
          <p:spPr bwMode="auto">
            <a:xfrm>
              <a:off x="4811893" y="5064361"/>
              <a:ext cx="1163146" cy="1029"/>
            </a:xfrm>
            <a:prstGeom prst="straightConnector1">
              <a:avLst/>
            </a:prstGeom>
            <a:noFill/>
            <a:ln w="9525">
              <a:solidFill>
                <a:srgbClr val="000000"/>
              </a:solidFill>
              <a:round/>
              <a:headEnd/>
              <a:tailEnd type="triangle" w="med" len="med"/>
            </a:ln>
          </p:spPr>
        </p:cxnSp>
        <p:cxnSp>
          <p:nvCxnSpPr>
            <p:cNvPr id="32" name="AutoShape 10"/>
            <p:cNvCxnSpPr>
              <a:cxnSpLocks noChangeShapeType="1"/>
            </p:cNvCxnSpPr>
            <p:nvPr/>
          </p:nvCxnSpPr>
          <p:spPr bwMode="auto">
            <a:xfrm flipH="1">
              <a:off x="4811893" y="5511149"/>
              <a:ext cx="1163146" cy="0"/>
            </a:xfrm>
            <a:prstGeom prst="straightConnector1">
              <a:avLst/>
            </a:prstGeom>
            <a:noFill/>
            <a:ln w="9525">
              <a:solidFill>
                <a:srgbClr val="000000"/>
              </a:solidFill>
              <a:round/>
              <a:headEnd/>
              <a:tailEnd type="triangle" w="med" len="med"/>
            </a:ln>
          </p:spPr>
        </p:cxnSp>
        <p:sp>
          <p:nvSpPr>
            <p:cNvPr id="33" name="Text Box 11"/>
            <p:cNvSpPr txBox="1">
              <a:spLocks noChangeArrowheads="1"/>
            </p:cNvSpPr>
            <p:nvPr/>
          </p:nvSpPr>
          <p:spPr bwMode="auto">
            <a:xfrm>
              <a:off x="4872362" y="4444529"/>
              <a:ext cx="990103" cy="471311"/>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b="1" dirty="0" smtClean="0">
                  <a:solidFill>
                    <a:prstClr val="black"/>
                  </a:solidFill>
                  <a:latin typeface="Calibri" pitchFamily="34" charset="0"/>
                  <a:ea typeface="Arial" pitchFamily="34" charset="0"/>
                  <a:cs typeface="B Mitra" pitchFamily="2" charset="-78"/>
                </a:rPr>
                <a:t>1-انتشار اوراق</a:t>
              </a:r>
              <a:endParaRPr lang="fa-IR" b="1" dirty="0" smtClean="0">
                <a:solidFill>
                  <a:prstClr val="black"/>
                </a:solidFill>
                <a:cs typeface="B Mitra" pitchFamily="2" charset="-78"/>
              </a:endParaRPr>
            </a:p>
          </p:txBody>
        </p:sp>
        <p:sp>
          <p:nvSpPr>
            <p:cNvPr id="34" name="Text Box 13"/>
            <p:cNvSpPr txBox="1">
              <a:spLocks noChangeArrowheads="1"/>
            </p:cNvSpPr>
            <p:nvPr/>
          </p:nvSpPr>
          <p:spPr bwMode="auto">
            <a:xfrm>
              <a:off x="4874006" y="5664933"/>
              <a:ext cx="993635" cy="485678"/>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defPPr>
                <a:defRPr lang="en-US"/>
              </a:defPPr>
              <a:lvl1pPr algn="ctr" rtl="1">
                <a:spcAft>
                  <a:spcPts val="1000"/>
                </a:spcAft>
                <a:defRPr b="1">
                  <a:solidFill>
                    <a:prstClr val="black"/>
                  </a:solidFill>
                  <a:latin typeface="Calibri" pitchFamily="34" charset="0"/>
                  <a:ea typeface="Arial" pitchFamily="34" charset="0"/>
                  <a:cs typeface="B Mitra" pitchFamily="2" charset="-78"/>
                </a:defRPr>
              </a:lvl1pPr>
            </a:lstStyle>
            <a:p>
              <a:r>
                <a:rPr lang="fa-IR" dirty="0" smtClean="0"/>
                <a:t>2-پرداخت </a:t>
              </a:r>
              <a:r>
                <a:rPr lang="fa-IR" dirty="0"/>
                <a:t>وجه</a:t>
              </a:r>
            </a:p>
          </p:txBody>
        </p:sp>
        <p:sp>
          <p:nvSpPr>
            <p:cNvPr id="35" name="Rectangle 14"/>
            <p:cNvSpPr>
              <a:spLocks noChangeArrowheads="1"/>
            </p:cNvSpPr>
            <p:nvPr/>
          </p:nvSpPr>
          <p:spPr bwMode="auto">
            <a:xfrm>
              <a:off x="6000902" y="3510901"/>
              <a:ext cx="1373647" cy="533262"/>
            </a:xfrm>
            <a:prstGeom prst="rect">
              <a:avLst/>
            </a:prstGeom>
            <a:solidFill>
              <a:schemeClr val="accent2">
                <a:lumMod val="60000"/>
                <a:lumOff val="4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pitchFamily="34" charset="0"/>
                  <a:ea typeface="Arial" pitchFamily="34" charset="0"/>
                  <a:cs typeface="B Titr" pitchFamily="2" charset="-78"/>
                </a:rPr>
                <a:t>عامل پرداخت</a:t>
              </a:r>
              <a:endParaRPr lang="fa-IR" dirty="0" smtClean="0">
                <a:solidFill>
                  <a:prstClr val="black"/>
                </a:solidFill>
                <a:cs typeface="B Titr" pitchFamily="2" charset="-78"/>
              </a:endParaRPr>
            </a:p>
          </p:txBody>
        </p:sp>
        <p:cxnSp>
          <p:nvCxnSpPr>
            <p:cNvPr id="36" name="AutoShape 17"/>
            <p:cNvCxnSpPr>
              <a:cxnSpLocks noChangeShapeType="1"/>
            </p:cNvCxnSpPr>
            <p:nvPr/>
          </p:nvCxnSpPr>
          <p:spPr bwMode="auto">
            <a:xfrm>
              <a:off x="6681978" y="4095637"/>
              <a:ext cx="718" cy="918281"/>
            </a:xfrm>
            <a:prstGeom prst="straightConnector1">
              <a:avLst/>
            </a:prstGeom>
            <a:noFill/>
            <a:ln w="9525">
              <a:solidFill>
                <a:srgbClr val="000000"/>
              </a:solidFill>
              <a:round/>
              <a:headEnd/>
              <a:tailEnd type="triangle" w="med" len="med"/>
            </a:ln>
          </p:spPr>
        </p:cxnSp>
        <p:sp>
          <p:nvSpPr>
            <p:cNvPr id="37" name="Text Box 18"/>
            <p:cNvSpPr txBox="1">
              <a:spLocks noChangeArrowheads="1"/>
            </p:cNvSpPr>
            <p:nvPr/>
          </p:nvSpPr>
          <p:spPr bwMode="auto">
            <a:xfrm>
              <a:off x="6729601" y="4167491"/>
              <a:ext cx="1094579" cy="695240"/>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fontAlgn="auto">
                <a:spcBef>
                  <a:spcPts val="0"/>
                </a:spcBef>
                <a:spcAft>
                  <a:spcPts val="0"/>
                </a:spcAft>
              </a:pPr>
              <a:r>
                <a:rPr lang="fa-IR" sz="1600" b="1" dirty="0" smtClean="0">
                  <a:solidFill>
                    <a:prstClr val="black"/>
                  </a:solidFill>
                  <a:latin typeface="Calibri" pitchFamily="34" charset="0"/>
                  <a:ea typeface="Arial" pitchFamily="34" charset="0"/>
                  <a:cs typeface="B Mitra" pitchFamily="2" charset="-78"/>
                </a:rPr>
                <a:t>6-پرداخت </a:t>
              </a:r>
              <a:r>
                <a:rPr lang="fa-IR" sz="1600" b="1" dirty="0">
                  <a:solidFill>
                    <a:prstClr val="black"/>
                  </a:solidFill>
                  <a:latin typeface="Calibri" pitchFamily="34" charset="0"/>
                  <a:ea typeface="Arial" pitchFamily="34" charset="0"/>
                  <a:cs typeface="B Mitra" pitchFamily="2" charset="-78"/>
                </a:rPr>
                <a:t>اقساط به سرمایه گذاران</a:t>
              </a:r>
              <a:endParaRPr lang="en-US" sz="1600" b="1" dirty="0">
                <a:solidFill>
                  <a:prstClr val="black"/>
                </a:solidFill>
                <a:latin typeface="Calibri" pitchFamily="34" charset="0"/>
                <a:ea typeface="Arial" pitchFamily="34" charset="0"/>
                <a:cs typeface="B Mitra" pitchFamily="2" charset="-78"/>
              </a:endParaRPr>
            </a:p>
          </p:txBody>
        </p:sp>
        <p:sp>
          <p:nvSpPr>
            <p:cNvPr id="38" name="Rectangle 19"/>
            <p:cNvSpPr>
              <a:spLocks noChangeArrowheads="1"/>
            </p:cNvSpPr>
            <p:nvPr/>
          </p:nvSpPr>
          <p:spPr bwMode="auto">
            <a:xfrm>
              <a:off x="5990126" y="2028474"/>
              <a:ext cx="1373647" cy="533262"/>
            </a:xfrm>
            <a:prstGeom prst="rect">
              <a:avLst/>
            </a:prstGeom>
            <a:solidFill>
              <a:schemeClr val="accent2">
                <a:lumMod val="60000"/>
                <a:lumOff val="4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pitchFamily="34" charset="0"/>
                  <a:cs typeface="B Titr" pitchFamily="2" charset="-78"/>
                </a:rPr>
                <a:t>بانی</a:t>
              </a:r>
              <a:endParaRPr lang="fa-IR" dirty="0" smtClean="0">
                <a:solidFill>
                  <a:prstClr val="black"/>
                </a:solidFill>
                <a:cs typeface="B Titr" pitchFamily="2" charset="-78"/>
              </a:endParaRPr>
            </a:p>
          </p:txBody>
        </p:sp>
        <p:cxnSp>
          <p:nvCxnSpPr>
            <p:cNvPr id="39" name="AutoShape 20"/>
            <p:cNvCxnSpPr>
              <a:cxnSpLocks noChangeShapeType="1"/>
            </p:cNvCxnSpPr>
            <p:nvPr/>
          </p:nvCxnSpPr>
          <p:spPr bwMode="auto">
            <a:xfrm>
              <a:off x="6681978" y="2597768"/>
              <a:ext cx="718" cy="918281"/>
            </a:xfrm>
            <a:prstGeom prst="straightConnector1">
              <a:avLst/>
            </a:prstGeom>
            <a:noFill/>
            <a:ln w="9525">
              <a:solidFill>
                <a:srgbClr val="000000"/>
              </a:solidFill>
              <a:round/>
              <a:headEnd/>
              <a:tailEnd type="triangle" w="med" len="med"/>
            </a:ln>
          </p:spPr>
        </p:cxnSp>
        <p:sp>
          <p:nvSpPr>
            <p:cNvPr id="40" name="Text Box 21"/>
            <p:cNvSpPr txBox="1">
              <a:spLocks noChangeArrowheads="1"/>
            </p:cNvSpPr>
            <p:nvPr/>
          </p:nvSpPr>
          <p:spPr bwMode="auto">
            <a:xfrm>
              <a:off x="6747566" y="2842680"/>
              <a:ext cx="771228" cy="493181"/>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r" rtl="1">
                <a:spcAft>
                  <a:spcPts val="1000"/>
                </a:spcAft>
              </a:pPr>
              <a:r>
                <a:rPr lang="fa-IR" sz="1600" b="1" dirty="0">
                  <a:solidFill>
                    <a:prstClr val="black"/>
                  </a:solidFill>
                  <a:latin typeface="Calibri" pitchFamily="34" charset="0"/>
                  <a:ea typeface="Arial" pitchFamily="34" charset="0"/>
                  <a:cs typeface="B Mitra" pitchFamily="2" charset="-78"/>
                </a:rPr>
                <a:t>5-پرداخت اقساط</a:t>
              </a:r>
              <a:endParaRPr lang="en-US" sz="1600" b="1" dirty="0">
                <a:solidFill>
                  <a:prstClr val="black"/>
                </a:solidFill>
                <a:latin typeface="Calibri" pitchFamily="34" charset="0"/>
                <a:ea typeface="Arial" pitchFamily="34" charset="0"/>
                <a:cs typeface="B Mitra" pitchFamily="2" charset="-78"/>
              </a:endParaRPr>
            </a:p>
            <a:p>
              <a:pPr rtl="1">
                <a:spcAft>
                  <a:spcPts val="1000"/>
                </a:spcAft>
              </a:pPr>
              <a:endParaRPr lang="fa-IR" dirty="0" smtClean="0">
                <a:solidFill>
                  <a:prstClr val="black"/>
                </a:solidFill>
                <a:cs typeface="Arial" pitchFamily="34" charset="0"/>
              </a:endParaRPr>
            </a:p>
          </p:txBody>
        </p:sp>
      </p:grpSp>
      <p:sp>
        <p:nvSpPr>
          <p:cNvPr id="41" name="Rectangle 40"/>
          <p:cNvSpPr/>
          <p:nvPr/>
        </p:nvSpPr>
        <p:spPr>
          <a:xfrm>
            <a:off x="6284552" y="2447925"/>
            <a:ext cx="2059348" cy="552449"/>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600" b="1" dirty="0" smtClean="0">
                <a:solidFill>
                  <a:prstClr val="black"/>
                </a:solidFill>
                <a:latin typeface="Calibri" pitchFamily="34" charset="0"/>
                <a:ea typeface="Arial" pitchFamily="34" charset="0"/>
                <a:cs typeface="B Mitra" pitchFamily="2" charset="-78"/>
              </a:rPr>
              <a:t>4-</a:t>
            </a:r>
            <a:r>
              <a:rPr lang="ar-SA" sz="1600" b="1" dirty="0" smtClean="0">
                <a:solidFill>
                  <a:prstClr val="black"/>
                </a:solidFill>
                <a:latin typeface="Calibri" pitchFamily="34" charset="0"/>
                <a:ea typeface="Arial" pitchFamily="34" charset="0"/>
                <a:cs typeface="B Mitra" pitchFamily="2" charset="-78"/>
              </a:rPr>
              <a:t>خريد </a:t>
            </a:r>
            <a:r>
              <a:rPr lang="ar-SA" sz="1600" b="1" dirty="0">
                <a:solidFill>
                  <a:prstClr val="black"/>
                </a:solidFill>
                <a:latin typeface="Calibri" pitchFamily="34" charset="0"/>
                <a:ea typeface="Arial" pitchFamily="34" charset="0"/>
                <a:cs typeface="B Mitra" pitchFamily="2" charset="-78"/>
              </a:rPr>
              <a:t>دارايي موضوع انتشار</a:t>
            </a:r>
            <a:r>
              <a:rPr lang="fa-IR" sz="1600" b="1" dirty="0">
                <a:solidFill>
                  <a:prstClr val="black"/>
                </a:solidFill>
                <a:latin typeface="Calibri" pitchFamily="34" charset="0"/>
                <a:ea typeface="Arial" pitchFamily="34" charset="0"/>
                <a:cs typeface="B Mitra" pitchFamily="2" charset="-78"/>
              </a:rPr>
              <a:t> اوراق توسط بانی</a:t>
            </a:r>
            <a:r>
              <a:rPr lang="ar-SA" sz="1600" b="1" dirty="0">
                <a:solidFill>
                  <a:prstClr val="black"/>
                </a:solidFill>
                <a:latin typeface="Calibri" pitchFamily="34" charset="0"/>
                <a:ea typeface="Arial" pitchFamily="34" charset="0"/>
                <a:cs typeface="B Mitra" pitchFamily="2" charset="-78"/>
              </a:rPr>
              <a:t> </a:t>
            </a:r>
            <a:endParaRPr lang="fa-IR" sz="1600" b="1" dirty="0">
              <a:solidFill>
                <a:prstClr val="black"/>
              </a:solidFill>
              <a:latin typeface="Calibri" pitchFamily="34" charset="0"/>
              <a:ea typeface="Arial" pitchFamily="34" charset="0"/>
              <a:cs typeface="B Mitra" pitchFamily="2" charset="-78"/>
            </a:endParaRPr>
          </a:p>
        </p:txBody>
      </p:sp>
      <p:cxnSp>
        <p:nvCxnSpPr>
          <p:cNvPr id="42" name="AutoShape 15"/>
          <p:cNvCxnSpPr>
            <a:cxnSpLocks noChangeShapeType="1"/>
            <a:stCxn id="29" idx="0"/>
          </p:cNvCxnSpPr>
          <p:nvPr/>
        </p:nvCxnSpPr>
        <p:spPr bwMode="auto">
          <a:xfrm flipH="1" flipV="1">
            <a:off x="2505075" y="3257550"/>
            <a:ext cx="1691" cy="1911565"/>
          </a:xfrm>
          <a:prstGeom prst="straightConnector1">
            <a:avLst/>
          </a:prstGeom>
          <a:noFill/>
          <a:ln w="9525">
            <a:solidFill>
              <a:srgbClr val="000000"/>
            </a:solidFill>
            <a:round/>
            <a:headEnd/>
            <a:tailEnd/>
          </a:ln>
        </p:spPr>
      </p:cxnSp>
      <p:cxnSp>
        <p:nvCxnSpPr>
          <p:cNvPr id="43" name="AutoShape 16"/>
          <p:cNvCxnSpPr>
            <a:cxnSpLocks noChangeShapeType="1"/>
          </p:cNvCxnSpPr>
          <p:nvPr/>
        </p:nvCxnSpPr>
        <p:spPr bwMode="auto">
          <a:xfrm flipV="1">
            <a:off x="2496117" y="3257550"/>
            <a:ext cx="3447483" cy="10625"/>
          </a:xfrm>
          <a:prstGeom prst="straightConnector1">
            <a:avLst/>
          </a:prstGeom>
          <a:noFill/>
          <a:ln w="9525">
            <a:solidFill>
              <a:srgbClr val="000000"/>
            </a:solidFill>
            <a:round/>
            <a:headEnd/>
            <a:tailEnd type="triangle" w="med" len="med"/>
          </a:ln>
        </p:spPr>
      </p:cxnSp>
      <p:sp>
        <p:nvSpPr>
          <p:cNvPr id="52" name="Text Box 22"/>
          <p:cNvSpPr txBox="1">
            <a:spLocks noChangeArrowheads="1"/>
          </p:cNvSpPr>
          <p:nvPr/>
        </p:nvSpPr>
        <p:spPr bwMode="auto">
          <a:xfrm>
            <a:off x="762000" y="3806035"/>
            <a:ext cx="1633761" cy="804065"/>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fontAlgn="base">
              <a:spcBef>
                <a:spcPct val="0"/>
              </a:spcBef>
              <a:spcAft>
                <a:spcPts val="1000"/>
              </a:spcAft>
            </a:pPr>
            <a:r>
              <a:rPr lang="fa-IR" sz="1600" b="1" dirty="0" smtClean="0">
                <a:solidFill>
                  <a:prstClr val="black"/>
                </a:solidFill>
                <a:latin typeface="Calibri" pitchFamily="34" charset="0"/>
                <a:ea typeface="Arial" pitchFamily="34" charset="0"/>
                <a:cs typeface="B Mitra" pitchFamily="2" charset="-78"/>
              </a:rPr>
              <a:t>3-پرداخت </a:t>
            </a:r>
            <a:r>
              <a:rPr lang="fa-IR" sz="1600" b="1" dirty="0">
                <a:solidFill>
                  <a:prstClr val="black"/>
                </a:solidFill>
                <a:latin typeface="Calibri" pitchFamily="34" charset="0"/>
                <a:ea typeface="Arial" pitchFamily="34" charset="0"/>
                <a:cs typeface="B Mitra" pitchFamily="2" charset="-78"/>
              </a:rPr>
              <a:t>وجوه ناشی از انتشار اوراق توسط ناشر به بانی</a:t>
            </a:r>
          </a:p>
        </p:txBody>
      </p:sp>
    </p:spTree>
    <p:extLst>
      <p:ext uri="{BB962C8B-B14F-4D97-AF65-F5344CB8AC3E}">
        <p14:creationId xmlns:p14="http://schemas.microsoft.com/office/powerpoint/2010/main" val="22917407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5426765" y="341342"/>
            <a:ext cx="4559044" cy="487333"/>
          </a:xfrm>
          <a:prstGeom prst="roundRect">
            <a:avLst>
              <a:gd name="adj" fmla="val 20443"/>
            </a:avLst>
          </a:prstGeom>
          <a:solidFill>
            <a:schemeClr val="accent4">
              <a:lumMod val="20000"/>
              <a:lumOff val="80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دارایی های قابل قبول جهت انتشار اوراق </a:t>
            </a:r>
            <a:r>
              <a:rPr lang="fa-IR" sz="2000" b="1" dirty="0" err="1" smtClean="0">
                <a:solidFill>
                  <a:prstClr val="black"/>
                </a:solidFill>
                <a:latin typeface="Calibri" pitchFamily="34" charset="0"/>
                <a:cs typeface="B Mitra" panose="00000400000000000000" pitchFamily="2" charset="-78"/>
              </a:rPr>
              <a:t>مرابحه</a:t>
            </a:r>
            <a:endParaRPr lang="en-US" sz="2000" b="1" dirty="0">
              <a:solidFill>
                <a:prstClr val="black"/>
              </a:solidFill>
              <a:latin typeface="Calibri" pitchFamily="34" charset="0"/>
              <a:cs typeface="B Mitra" panose="00000400000000000000" pitchFamily="2" charset="-78"/>
            </a:endParaRPr>
          </a:p>
        </p:txBody>
      </p:sp>
      <p:grpSp>
        <p:nvGrpSpPr>
          <p:cNvPr id="24" name="Group 23"/>
          <p:cNvGrpSpPr/>
          <p:nvPr/>
        </p:nvGrpSpPr>
        <p:grpSpPr>
          <a:xfrm flipH="1">
            <a:off x="5095873" y="346628"/>
            <a:ext cx="10197549" cy="5903843"/>
            <a:chOff x="-5253527" y="101500"/>
            <a:chExt cx="14150814" cy="7293488"/>
          </a:xfrm>
        </p:grpSpPr>
        <p:sp>
          <p:nvSpPr>
            <p:cNvPr id="25" name="Block Arc 24"/>
            <p:cNvSpPr/>
            <p:nvPr/>
          </p:nvSpPr>
          <p:spPr>
            <a:xfrm>
              <a:off x="-5253527" y="101500"/>
              <a:ext cx="7293488" cy="7293488"/>
            </a:xfrm>
            <a:prstGeom prst="blockArc">
              <a:avLst>
                <a:gd name="adj1" fmla="val 18900000"/>
                <a:gd name="adj2" fmla="val 2700000"/>
                <a:gd name="adj3" fmla="val 296"/>
              </a:avLst>
            </a:prstGeom>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26" name="Freeform 25"/>
            <p:cNvSpPr/>
            <p:nvPr/>
          </p:nvSpPr>
          <p:spPr>
            <a:xfrm>
              <a:off x="1280268" y="1324257"/>
              <a:ext cx="7617019" cy="570477"/>
            </a:xfrm>
            <a:custGeom>
              <a:avLst/>
              <a:gdLst>
                <a:gd name="connsiteX0" fmla="*/ 0 w 7617019"/>
                <a:gd name="connsiteY0" fmla="*/ 0 h 570477"/>
                <a:gd name="connsiteX1" fmla="*/ 7617019 w 7617019"/>
                <a:gd name="connsiteY1" fmla="*/ 0 h 570477"/>
                <a:gd name="connsiteX2" fmla="*/ 7617019 w 7617019"/>
                <a:gd name="connsiteY2" fmla="*/ 570477 h 570477"/>
                <a:gd name="connsiteX3" fmla="*/ 0 w 7617019"/>
                <a:gd name="connsiteY3" fmla="*/ 570477 h 570477"/>
                <a:gd name="connsiteX4" fmla="*/ 0 w 7617019"/>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019" h="570477">
                  <a:moveTo>
                    <a:pt x="0" y="0"/>
                  </a:moveTo>
                  <a:lnTo>
                    <a:pt x="7617019" y="0"/>
                  </a:lnTo>
                  <a:lnTo>
                    <a:pt x="7617019" y="570477"/>
                  </a:lnTo>
                  <a:lnTo>
                    <a:pt x="0" y="570477"/>
                  </a:lnTo>
                  <a:lnTo>
                    <a:pt x="0" y="0"/>
                  </a:lnTo>
                  <a:close/>
                </a:path>
              </a:pathLst>
            </a:custGeom>
            <a:solidFill>
              <a:schemeClr val="accent3">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a:p>
          </p:txBody>
        </p:sp>
        <p:sp>
          <p:nvSpPr>
            <p:cNvPr id="27" name="Oval 26"/>
            <p:cNvSpPr/>
            <p:nvPr/>
          </p:nvSpPr>
          <p:spPr>
            <a:xfrm>
              <a:off x="923717" y="1252947"/>
              <a:ext cx="713096" cy="71309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28" name="Freeform 27"/>
            <p:cNvSpPr/>
            <p:nvPr/>
          </p:nvSpPr>
          <p:spPr>
            <a:xfrm>
              <a:off x="1749525" y="2179865"/>
              <a:ext cx="7147762" cy="570477"/>
            </a:xfrm>
            <a:custGeom>
              <a:avLst/>
              <a:gdLst>
                <a:gd name="connsiteX0" fmla="*/ 0 w 7147763"/>
                <a:gd name="connsiteY0" fmla="*/ 0 h 570477"/>
                <a:gd name="connsiteX1" fmla="*/ 7147763 w 7147763"/>
                <a:gd name="connsiteY1" fmla="*/ 0 h 570477"/>
                <a:gd name="connsiteX2" fmla="*/ 7147763 w 7147763"/>
                <a:gd name="connsiteY2" fmla="*/ 570477 h 570477"/>
                <a:gd name="connsiteX3" fmla="*/ 0 w 7147763"/>
                <a:gd name="connsiteY3" fmla="*/ 570477 h 570477"/>
                <a:gd name="connsiteX4" fmla="*/ 0 w 7147763"/>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7763" h="570477">
                  <a:moveTo>
                    <a:pt x="0" y="0"/>
                  </a:moveTo>
                  <a:lnTo>
                    <a:pt x="7147763" y="0"/>
                  </a:lnTo>
                  <a:lnTo>
                    <a:pt x="7147763" y="570477"/>
                  </a:lnTo>
                  <a:lnTo>
                    <a:pt x="0" y="570477"/>
                  </a:lnTo>
                  <a:lnTo>
                    <a:pt x="0" y="0"/>
                  </a:lnTo>
                  <a:close/>
                </a:path>
              </a:pathLst>
            </a:custGeom>
            <a:solidFill>
              <a:schemeClr val="accent3">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dirty="0"/>
            </a:p>
          </p:txBody>
        </p:sp>
        <p:sp>
          <p:nvSpPr>
            <p:cNvPr id="29" name="Oval 28"/>
            <p:cNvSpPr/>
            <p:nvPr/>
          </p:nvSpPr>
          <p:spPr>
            <a:xfrm>
              <a:off x="1392973" y="2108554"/>
              <a:ext cx="713096" cy="71309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0" name="Freeform 29"/>
            <p:cNvSpPr/>
            <p:nvPr/>
          </p:nvSpPr>
          <p:spPr>
            <a:xfrm>
              <a:off x="1964103" y="3035471"/>
              <a:ext cx="6933183" cy="570477"/>
            </a:xfrm>
            <a:custGeom>
              <a:avLst/>
              <a:gdLst>
                <a:gd name="connsiteX0" fmla="*/ 0 w 6933183"/>
                <a:gd name="connsiteY0" fmla="*/ 0 h 570477"/>
                <a:gd name="connsiteX1" fmla="*/ 6933183 w 6933183"/>
                <a:gd name="connsiteY1" fmla="*/ 0 h 570477"/>
                <a:gd name="connsiteX2" fmla="*/ 6933183 w 6933183"/>
                <a:gd name="connsiteY2" fmla="*/ 570477 h 570477"/>
                <a:gd name="connsiteX3" fmla="*/ 0 w 6933183"/>
                <a:gd name="connsiteY3" fmla="*/ 570477 h 570477"/>
                <a:gd name="connsiteX4" fmla="*/ 0 w 6933183"/>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3183" h="570477">
                  <a:moveTo>
                    <a:pt x="0" y="0"/>
                  </a:moveTo>
                  <a:lnTo>
                    <a:pt x="6933183" y="0"/>
                  </a:lnTo>
                  <a:lnTo>
                    <a:pt x="6933183" y="570477"/>
                  </a:lnTo>
                  <a:lnTo>
                    <a:pt x="0" y="570477"/>
                  </a:lnTo>
                  <a:lnTo>
                    <a:pt x="0" y="0"/>
                  </a:lnTo>
                  <a:close/>
                </a:path>
              </a:pathLst>
            </a:custGeom>
            <a:solidFill>
              <a:schemeClr val="accent3">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a:p>
          </p:txBody>
        </p:sp>
        <p:sp>
          <p:nvSpPr>
            <p:cNvPr id="31" name="Oval 30"/>
            <p:cNvSpPr/>
            <p:nvPr/>
          </p:nvSpPr>
          <p:spPr>
            <a:xfrm>
              <a:off x="1607554" y="2964161"/>
              <a:ext cx="713096" cy="71309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2" name="Freeform 31"/>
            <p:cNvSpPr/>
            <p:nvPr/>
          </p:nvSpPr>
          <p:spPr>
            <a:xfrm>
              <a:off x="1964103" y="3890536"/>
              <a:ext cx="6933183" cy="570477"/>
            </a:xfrm>
            <a:custGeom>
              <a:avLst/>
              <a:gdLst>
                <a:gd name="connsiteX0" fmla="*/ 0 w 6933183"/>
                <a:gd name="connsiteY0" fmla="*/ 0 h 570477"/>
                <a:gd name="connsiteX1" fmla="*/ 6933183 w 6933183"/>
                <a:gd name="connsiteY1" fmla="*/ 0 h 570477"/>
                <a:gd name="connsiteX2" fmla="*/ 6933183 w 6933183"/>
                <a:gd name="connsiteY2" fmla="*/ 570477 h 570477"/>
                <a:gd name="connsiteX3" fmla="*/ 0 w 6933183"/>
                <a:gd name="connsiteY3" fmla="*/ 570477 h 570477"/>
                <a:gd name="connsiteX4" fmla="*/ 0 w 6933183"/>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33183" h="570477">
                  <a:moveTo>
                    <a:pt x="0" y="0"/>
                  </a:moveTo>
                  <a:lnTo>
                    <a:pt x="6933183" y="0"/>
                  </a:lnTo>
                  <a:lnTo>
                    <a:pt x="6933183" y="570477"/>
                  </a:lnTo>
                  <a:lnTo>
                    <a:pt x="0" y="570477"/>
                  </a:lnTo>
                  <a:lnTo>
                    <a:pt x="0" y="0"/>
                  </a:lnTo>
                  <a:close/>
                </a:path>
              </a:pathLst>
            </a:custGeom>
            <a:solidFill>
              <a:schemeClr val="accent3">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a:p>
          </p:txBody>
        </p:sp>
        <p:sp>
          <p:nvSpPr>
            <p:cNvPr id="33" name="Oval 32"/>
            <p:cNvSpPr/>
            <p:nvPr/>
          </p:nvSpPr>
          <p:spPr>
            <a:xfrm>
              <a:off x="1607554" y="3819228"/>
              <a:ext cx="713096" cy="71309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4" name="Freeform 33"/>
            <p:cNvSpPr/>
            <p:nvPr/>
          </p:nvSpPr>
          <p:spPr>
            <a:xfrm>
              <a:off x="1749525" y="4746145"/>
              <a:ext cx="7147762" cy="570477"/>
            </a:xfrm>
            <a:custGeom>
              <a:avLst/>
              <a:gdLst>
                <a:gd name="connsiteX0" fmla="*/ 0 w 7147763"/>
                <a:gd name="connsiteY0" fmla="*/ 0 h 570477"/>
                <a:gd name="connsiteX1" fmla="*/ 7147763 w 7147763"/>
                <a:gd name="connsiteY1" fmla="*/ 0 h 570477"/>
                <a:gd name="connsiteX2" fmla="*/ 7147763 w 7147763"/>
                <a:gd name="connsiteY2" fmla="*/ 570477 h 570477"/>
                <a:gd name="connsiteX3" fmla="*/ 0 w 7147763"/>
                <a:gd name="connsiteY3" fmla="*/ 570477 h 570477"/>
                <a:gd name="connsiteX4" fmla="*/ 0 w 7147763"/>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47763" h="570477">
                  <a:moveTo>
                    <a:pt x="0" y="0"/>
                  </a:moveTo>
                  <a:lnTo>
                    <a:pt x="7147763" y="0"/>
                  </a:lnTo>
                  <a:lnTo>
                    <a:pt x="7147763" y="570477"/>
                  </a:lnTo>
                  <a:lnTo>
                    <a:pt x="0" y="570477"/>
                  </a:lnTo>
                  <a:lnTo>
                    <a:pt x="0" y="0"/>
                  </a:lnTo>
                  <a:close/>
                </a:path>
              </a:pathLst>
            </a:custGeom>
            <a:solidFill>
              <a:schemeClr val="accent3">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a:p>
          </p:txBody>
        </p:sp>
        <p:sp>
          <p:nvSpPr>
            <p:cNvPr id="35" name="Oval 34"/>
            <p:cNvSpPr/>
            <p:nvPr/>
          </p:nvSpPr>
          <p:spPr>
            <a:xfrm>
              <a:off x="1392973" y="4674836"/>
              <a:ext cx="713096" cy="71309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36" name="Freeform 35"/>
            <p:cNvSpPr/>
            <p:nvPr/>
          </p:nvSpPr>
          <p:spPr>
            <a:xfrm>
              <a:off x="1280268" y="5601752"/>
              <a:ext cx="7617019" cy="570477"/>
            </a:xfrm>
            <a:custGeom>
              <a:avLst/>
              <a:gdLst>
                <a:gd name="connsiteX0" fmla="*/ 0 w 7617019"/>
                <a:gd name="connsiteY0" fmla="*/ 0 h 570477"/>
                <a:gd name="connsiteX1" fmla="*/ 7617019 w 7617019"/>
                <a:gd name="connsiteY1" fmla="*/ 0 h 570477"/>
                <a:gd name="connsiteX2" fmla="*/ 7617019 w 7617019"/>
                <a:gd name="connsiteY2" fmla="*/ 570477 h 570477"/>
                <a:gd name="connsiteX3" fmla="*/ 0 w 7617019"/>
                <a:gd name="connsiteY3" fmla="*/ 570477 h 570477"/>
                <a:gd name="connsiteX4" fmla="*/ 0 w 7617019"/>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019" h="570477">
                  <a:moveTo>
                    <a:pt x="0" y="0"/>
                  </a:moveTo>
                  <a:lnTo>
                    <a:pt x="7617019" y="0"/>
                  </a:lnTo>
                  <a:lnTo>
                    <a:pt x="7617019" y="570477"/>
                  </a:lnTo>
                  <a:lnTo>
                    <a:pt x="0" y="570477"/>
                  </a:lnTo>
                  <a:lnTo>
                    <a:pt x="0" y="0"/>
                  </a:lnTo>
                  <a:close/>
                </a:path>
              </a:pathLst>
            </a:custGeom>
            <a:solidFill>
              <a:schemeClr val="accent3">
                <a:lumMod val="40000"/>
                <a:lumOff val="60000"/>
              </a:schemeClr>
            </a:solidFill>
            <a:ln>
              <a:solidFill>
                <a:schemeClr val="accent5">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dirty="0"/>
            </a:p>
          </p:txBody>
        </p:sp>
        <p:sp>
          <p:nvSpPr>
            <p:cNvPr id="37" name="Oval 36"/>
            <p:cNvSpPr/>
            <p:nvPr/>
          </p:nvSpPr>
          <p:spPr>
            <a:xfrm>
              <a:off x="923718" y="5530444"/>
              <a:ext cx="713096" cy="713096"/>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50" name="Rectangle 49"/>
          <p:cNvSpPr/>
          <p:nvPr/>
        </p:nvSpPr>
        <p:spPr>
          <a:xfrm>
            <a:off x="7667945" y="1225034"/>
            <a:ext cx="678391" cy="523220"/>
          </a:xfrm>
          <a:prstGeom prst="rect">
            <a:avLst/>
          </a:prstGeom>
        </p:spPr>
        <p:txBody>
          <a:bodyPr wrap="none">
            <a:spAutoFit/>
          </a:bodyPr>
          <a:lstStyle/>
          <a:p>
            <a:r>
              <a:rPr lang="fa-IR" sz="2800" dirty="0">
                <a:solidFill>
                  <a:srgbClr val="000000"/>
                </a:solidFill>
              </a:rPr>
              <a:t>زمین</a:t>
            </a:r>
            <a:endParaRPr lang="en-US" sz="2800" dirty="0">
              <a:solidFill>
                <a:srgbClr val="000000"/>
              </a:solidFill>
            </a:endParaRPr>
          </a:p>
        </p:txBody>
      </p:sp>
      <p:sp>
        <p:nvSpPr>
          <p:cNvPr id="51" name="Rectangle 50"/>
          <p:cNvSpPr/>
          <p:nvPr/>
        </p:nvSpPr>
        <p:spPr>
          <a:xfrm>
            <a:off x="6739777" y="1999966"/>
            <a:ext cx="2206052" cy="480131"/>
          </a:xfrm>
          <a:prstGeom prst="rect">
            <a:avLst/>
          </a:prstGeom>
        </p:spPr>
        <p:txBody>
          <a:bodyPr wrap="none">
            <a:spAutoFit/>
          </a:bodyPr>
          <a:lstStyle/>
          <a:p>
            <a:pPr lvl="0" algn="ctr" defTabSz="1155700">
              <a:lnSpc>
                <a:spcPct val="90000"/>
              </a:lnSpc>
              <a:spcBef>
                <a:spcPct val="0"/>
              </a:spcBef>
              <a:spcAft>
                <a:spcPct val="35000"/>
              </a:spcAft>
            </a:pPr>
            <a:r>
              <a:rPr lang="fa-IR" sz="2800" dirty="0">
                <a:solidFill>
                  <a:srgbClr val="000000"/>
                </a:solidFill>
              </a:rPr>
              <a:t>ساختمان و تاسیسات</a:t>
            </a:r>
            <a:endParaRPr lang="en-US" sz="2800" dirty="0">
              <a:solidFill>
                <a:srgbClr val="000000"/>
              </a:solidFill>
            </a:endParaRPr>
          </a:p>
        </p:txBody>
      </p:sp>
      <p:sp>
        <p:nvSpPr>
          <p:cNvPr id="52" name="Rectangle 51"/>
          <p:cNvSpPr/>
          <p:nvPr/>
        </p:nvSpPr>
        <p:spPr>
          <a:xfrm>
            <a:off x="6574720" y="2684524"/>
            <a:ext cx="2539477" cy="480131"/>
          </a:xfrm>
          <a:prstGeom prst="rect">
            <a:avLst/>
          </a:prstGeom>
        </p:spPr>
        <p:txBody>
          <a:bodyPr wrap="none">
            <a:spAutoFit/>
          </a:bodyPr>
          <a:lstStyle/>
          <a:p>
            <a:pPr lvl="0" algn="ctr" defTabSz="1155700">
              <a:lnSpc>
                <a:spcPct val="90000"/>
              </a:lnSpc>
              <a:spcBef>
                <a:spcPct val="0"/>
              </a:spcBef>
              <a:spcAft>
                <a:spcPct val="35000"/>
              </a:spcAft>
            </a:pPr>
            <a:r>
              <a:rPr lang="fa-IR" sz="2800" dirty="0">
                <a:solidFill>
                  <a:srgbClr val="000000"/>
                </a:solidFill>
              </a:rPr>
              <a:t>ماشین آلات و تجهیزات</a:t>
            </a:r>
            <a:endParaRPr lang="en-US" sz="2800" dirty="0">
              <a:solidFill>
                <a:srgbClr val="000000"/>
              </a:solidFill>
            </a:endParaRPr>
          </a:p>
        </p:txBody>
      </p:sp>
      <p:sp>
        <p:nvSpPr>
          <p:cNvPr id="53" name="Rectangle 52"/>
          <p:cNvSpPr/>
          <p:nvPr/>
        </p:nvSpPr>
        <p:spPr>
          <a:xfrm>
            <a:off x="6813231" y="3340507"/>
            <a:ext cx="2016899" cy="480131"/>
          </a:xfrm>
          <a:prstGeom prst="rect">
            <a:avLst/>
          </a:prstGeom>
        </p:spPr>
        <p:txBody>
          <a:bodyPr wrap="none">
            <a:spAutoFit/>
          </a:bodyPr>
          <a:lstStyle/>
          <a:p>
            <a:pPr lvl="0" algn="ctr" defTabSz="1155700">
              <a:lnSpc>
                <a:spcPct val="90000"/>
              </a:lnSpc>
              <a:spcBef>
                <a:spcPct val="0"/>
              </a:spcBef>
              <a:spcAft>
                <a:spcPct val="35000"/>
              </a:spcAft>
            </a:pPr>
            <a:r>
              <a:rPr lang="fa-IR" sz="2800" dirty="0">
                <a:solidFill>
                  <a:srgbClr val="000000"/>
                </a:solidFill>
              </a:rPr>
              <a:t>وسایل حمل و نقل</a:t>
            </a:r>
            <a:endParaRPr lang="en-US" sz="2800" dirty="0">
              <a:solidFill>
                <a:srgbClr val="000000"/>
              </a:solidFill>
            </a:endParaRPr>
          </a:p>
        </p:txBody>
      </p:sp>
      <p:sp>
        <p:nvSpPr>
          <p:cNvPr id="54" name="Rectangle 53"/>
          <p:cNvSpPr/>
          <p:nvPr/>
        </p:nvSpPr>
        <p:spPr>
          <a:xfrm>
            <a:off x="5336415" y="4088609"/>
            <a:ext cx="4520788" cy="452432"/>
          </a:xfrm>
          <a:prstGeom prst="rect">
            <a:avLst/>
          </a:prstGeom>
        </p:spPr>
        <p:txBody>
          <a:bodyPr wrap="none">
            <a:spAutoFit/>
          </a:bodyPr>
          <a:lstStyle/>
          <a:p>
            <a:pPr lvl="0" algn="ctr" defTabSz="1155700">
              <a:lnSpc>
                <a:spcPct val="90000"/>
              </a:lnSpc>
              <a:spcBef>
                <a:spcPct val="0"/>
              </a:spcBef>
              <a:spcAft>
                <a:spcPct val="35000"/>
              </a:spcAft>
            </a:pPr>
            <a:r>
              <a:rPr lang="fa-IR" sz="2600" dirty="0">
                <a:solidFill>
                  <a:srgbClr val="000000"/>
                </a:solidFill>
              </a:rPr>
              <a:t>نرم </a:t>
            </a:r>
            <a:r>
              <a:rPr lang="fa-IR" sz="2600" dirty="0" err="1">
                <a:solidFill>
                  <a:srgbClr val="000000"/>
                </a:solidFill>
              </a:rPr>
              <a:t>افزارهاي</a:t>
            </a:r>
            <a:r>
              <a:rPr lang="fa-IR" sz="2600" dirty="0">
                <a:solidFill>
                  <a:srgbClr val="000000"/>
                </a:solidFill>
              </a:rPr>
              <a:t> </a:t>
            </a:r>
            <a:r>
              <a:rPr lang="fa-IR" sz="2600" dirty="0" err="1">
                <a:solidFill>
                  <a:srgbClr val="000000"/>
                </a:solidFill>
              </a:rPr>
              <a:t>الكترونيكي</a:t>
            </a:r>
            <a:r>
              <a:rPr lang="fa-IR" sz="2600" dirty="0">
                <a:solidFill>
                  <a:srgbClr val="000000"/>
                </a:solidFill>
              </a:rPr>
              <a:t> و </a:t>
            </a:r>
            <a:r>
              <a:rPr lang="fa-IR" sz="2600" dirty="0" err="1">
                <a:solidFill>
                  <a:srgbClr val="000000"/>
                </a:solidFill>
              </a:rPr>
              <a:t>بانك</a:t>
            </a:r>
            <a:r>
              <a:rPr lang="fa-IR" sz="2600" dirty="0">
                <a:solidFill>
                  <a:srgbClr val="000000"/>
                </a:solidFill>
              </a:rPr>
              <a:t> </a:t>
            </a:r>
            <a:r>
              <a:rPr lang="fa-IR" sz="2600" dirty="0" err="1">
                <a:solidFill>
                  <a:srgbClr val="000000"/>
                </a:solidFill>
              </a:rPr>
              <a:t>هاي</a:t>
            </a:r>
            <a:r>
              <a:rPr lang="fa-IR" sz="2600" dirty="0">
                <a:solidFill>
                  <a:srgbClr val="000000"/>
                </a:solidFill>
              </a:rPr>
              <a:t> </a:t>
            </a:r>
            <a:r>
              <a:rPr lang="fa-IR" sz="2600" dirty="0" err="1">
                <a:solidFill>
                  <a:srgbClr val="000000"/>
                </a:solidFill>
              </a:rPr>
              <a:t>اطلاعاتي</a:t>
            </a:r>
            <a:endParaRPr lang="fa-IR" sz="2600" dirty="0">
              <a:solidFill>
                <a:srgbClr val="000000"/>
              </a:solidFill>
            </a:endParaRPr>
          </a:p>
        </p:txBody>
      </p:sp>
      <p:sp>
        <p:nvSpPr>
          <p:cNvPr id="55" name="Rectangle 54"/>
          <p:cNvSpPr/>
          <p:nvPr/>
        </p:nvSpPr>
        <p:spPr>
          <a:xfrm>
            <a:off x="7321981" y="4752692"/>
            <a:ext cx="1234633" cy="490904"/>
          </a:xfrm>
          <a:prstGeom prst="rect">
            <a:avLst/>
          </a:prstGeom>
        </p:spPr>
        <p:txBody>
          <a:bodyPr wrap="none">
            <a:spAutoFit/>
          </a:bodyPr>
          <a:lstStyle/>
          <a:p>
            <a:pPr lvl="0" algn="ctr" defTabSz="1155700">
              <a:lnSpc>
                <a:spcPct val="90000"/>
              </a:lnSpc>
              <a:spcBef>
                <a:spcPct val="0"/>
              </a:spcBef>
              <a:spcAft>
                <a:spcPct val="35000"/>
              </a:spcAft>
            </a:pPr>
            <a:r>
              <a:rPr lang="fa-IR" sz="2800" dirty="0" smtClean="0">
                <a:solidFill>
                  <a:srgbClr val="000000"/>
                </a:solidFill>
              </a:rPr>
              <a:t>مواد و کالا</a:t>
            </a:r>
            <a:endParaRPr lang="en-US" sz="2800" dirty="0">
              <a:solidFill>
                <a:srgbClr val="000000"/>
              </a:solidFill>
            </a:endParaRPr>
          </a:p>
        </p:txBody>
      </p:sp>
      <p:sp>
        <p:nvSpPr>
          <p:cNvPr id="56" name="Freeform 55"/>
          <p:cNvSpPr/>
          <p:nvPr/>
        </p:nvSpPr>
        <p:spPr>
          <a:xfrm flipH="1">
            <a:off x="5153024" y="5510598"/>
            <a:ext cx="5675243" cy="424719"/>
          </a:xfrm>
          <a:custGeom>
            <a:avLst/>
            <a:gdLst>
              <a:gd name="connsiteX0" fmla="*/ 0 w 7617019"/>
              <a:gd name="connsiteY0" fmla="*/ 0 h 570477"/>
              <a:gd name="connsiteX1" fmla="*/ 7617019 w 7617019"/>
              <a:gd name="connsiteY1" fmla="*/ 0 h 570477"/>
              <a:gd name="connsiteX2" fmla="*/ 7617019 w 7617019"/>
              <a:gd name="connsiteY2" fmla="*/ 570477 h 570477"/>
              <a:gd name="connsiteX3" fmla="*/ 0 w 7617019"/>
              <a:gd name="connsiteY3" fmla="*/ 570477 h 570477"/>
              <a:gd name="connsiteX4" fmla="*/ 0 w 7617019"/>
              <a:gd name="connsiteY4" fmla="*/ 0 h 5704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7019" h="570477">
                <a:moveTo>
                  <a:pt x="0" y="0"/>
                </a:moveTo>
                <a:lnTo>
                  <a:pt x="7617019" y="0"/>
                </a:lnTo>
                <a:lnTo>
                  <a:pt x="7617019" y="570477"/>
                </a:lnTo>
                <a:lnTo>
                  <a:pt x="0" y="570477"/>
                </a:lnTo>
                <a:lnTo>
                  <a:pt x="0" y="0"/>
                </a:lnTo>
                <a:close/>
              </a:path>
            </a:pathLst>
          </a:custGeom>
          <a:solidFill>
            <a:schemeClr val="accent3">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2816" tIns="73660" rIns="73660" bIns="73660" numCol="1" spcCol="1270" anchor="ctr" anchorCtr="0">
            <a:noAutofit/>
          </a:bodyPr>
          <a:lstStyle/>
          <a:p>
            <a:pPr lvl="0" algn="l" defTabSz="1289050">
              <a:lnSpc>
                <a:spcPct val="90000"/>
              </a:lnSpc>
              <a:spcBef>
                <a:spcPct val="0"/>
              </a:spcBef>
              <a:spcAft>
                <a:spcPct val="35000"/>
              </a:spcAft>
            </a:pPr>
            <a:endParaRPr lang="en-US" sz="2900" kern="1200" dirty="0"/>
          </a:p>
        </p:txBody>
      </p:sp>
      <p:sp>
        <p:nvSpPr>
          <p:cNvPr id="57" name="Oval 56"/>
          <p:cNvSpPr/>
          <p:nvPr/>
        </p:nvSpPr>
        <p:spPr>
          <a:xfrm flipH="1">
            <a:off x="10660973" y="5474181"/>
            <a:ext cx="530901" cy="564669"/>
          </a:xfrm>
          <a:prstGeom prst="ellipse">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64" name="Rectangle 63"/>
          <p:cNvSpPr/>
          <p:nvPr/>
        </p:nvSpPr>
        <p:spPr>
          <a:xfrm>
            <a:off x="7891990" y="5436327"/>
            <a:ext cx="692818" cy="523220"/>
          </a:xfrm>
          <a:prstGeom prst="rect">
            <a:avLst/>
          </a:prstGeom>
        </p:spPr>
        <p:txBody>
          <a:bodyPr wrap="none">
            <a:spAutoFit/>
          </a:bodyPr>
          <a:lstStyle/>
          <a:p>
            <a:r>
              <a:rPr lang="fa-IR" sz="2800" dirty="0" smtClean="0">
                <a:solidFill>
                  <a:srgbClr val="000000"/>
                </a:solidFill>
              </a:rPr>
              <a:t>سهام</a:t>
            </a:r>
            <a:endParaRPr lang="en-US" sz="2800" dirty="0">
              <a:solidFill>
                <a:srgbClr val="000000"/>
              </a:solidFill>
            </a:endParaRPr>
          </a:p>
        </p:txBody>
      </p:sp>
      <p:cxnSp>
        <p:nvCxnSpPr>
          <p:cNvPr id="66" name="Straight Connector 65"/>
          <p:cNvCxnSpPr/>
          <p:nvPr/>
        </p:nvCxnSpPr>
        <p:spPr>
          <a:xfrm>
            <a:off x="10647294" y="5287618"/>
            <a:ext cx="156320" cy="22466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5" name="Rectangle 74"/>
          <p:cNvSpPr/>
          <p:nvPr/>
        </p:nvSpPr>
        <p:spPr>
          <a:xfrm>
            <a:off x="-79513" y="4081580"/>
            <a:ext cx="4747592" cy="1754326"/>
          </a:xfrm>
          <a:prstGeom prst="rect">
            <a:avLst/>
          </a:prstGeom>
        </p:spPr>
        <p:txBody>
          <a:bodyPr wrap="square">
            <a:spAutoFit/>
          </a:bodyPr>
          <a:lstStyle/>
          <a:p>
            <a:pPr algn="r"/>
            <a:r>
              <a:rPr lang="fa-IR" dirty="0"/>
              <a:t>الف) براي فروش در روال </a:t>
            </a:r>
            <a:r>
              <a:rPr lang="fa-IR" dirty="0" err="1"/>
              <a:t>عادي</a:t>
            </a:r>
            <a:r>
              <a:rPr lang="fa-IR" dirty="0"/>
              <a:t> </a:t>
            </a:r>
            <a:r>
              <a:rPr lang="fa-IR" dirty="0" err="1"/>
              <a:t>عمليات</a:t>
            </a:r>
            <a:r>
              <a:rPr lang="fa-IR" dirty="0"/>
              <a:t> واحد </a:t>
            </a:r>
            <a:r>
              <a:rPr lang="fa-IR" dirty="0" err="1"/>
              <a:t>تجاري</a:t>
            </a:r>
            <a:r>
              <a:rPr lang="fa-IR" dirty="0"/>
              <a:t> </a:t>
            </a:r>
            <a:r>
              <a:rPr lang="fa-IR" dirty="0" err="1"/>
              <a:t>نگهداري</a:t>
            </a:r>
            <a:r>
              <a:rPr lang="fa-IR" dirty="0"/>
              <a:t> مي‌شود، </a:t>
            </a:r>
            <a:br>
              <a:rPr lang="fa-IR" dirty="0"/>
            </a:br>
            <a:r>
              <a:rPr lang="fa-IR" dirty="0"/>
              <a:t>ب) به منظور ساخت محصول يا ارائه خدمات در </a:t>
            </a:r>
            <a:r>
              <a:rPr lang="fa-IR" dirty="0" err="1"/>
              <a:t>فرآيند</a:t>
            </a:r>
            <a:r>
              <a:rPr lang="fa-IR" dirty="0"/>
              <a:t> </a:t>
            </a:r>
            <a:r>
              <a:rPr lang="fa-IR" dirty="0" err="1"/>
              <a:t>توليد</a:t>
            </a:r>
            <a:r>
              <a:rPr lang="fa-IR" dirty="0"/>
              <a:t> قرار دارد، </a:t>
            </a:r>
            <a:br>
              <a:rPr lang="fa-IR" dirty="0"/>
            </a:br>
            <a:r>
              <a:rPr lang="fa-IR" dirty="0"/>
              <a:t>ج) به منظور ساخت محصول يا ارائه خدمات، </a:t>
            </a:r>
            <a:r>
              <a:rPr lang="fa-IR" dirty="0" err="1"/>
              <a:t>خريداري</a:t>
            </a:r>
            <a:r>
              <a:rPr lang="fa-IR" dirty="0"/>
              <a:t> شده و </a:t>
            </a:r>
            <a:r>
              <a:rPr lang="fa-IR" dirty="0" err="1"/>
              <a:t>نگهداري</a:t>
            </a:r>
            <a:r>
              <a:rPr lang="fa-IR" dirty="0"/>
              <a:t> مي‌شود، </a:t>
            </a:r>
            <a:br>
              <a:rPr lang="fa-IR" dirty="0"/>
            </a:br>
            <a:r>
              <a:rPr lang="fa-IR" dirty="0"/>
              <a:t>د) </a:t>
            </a:r>
            <a:r>
              <a:rPr lang="fa-IR" dirty="0" err="1"/>
              <a:t>ماهيت</a:t>
            </a:r>
            <a:r>
              <a:rPr lang="fa-IR" dirty="0"/>
              <a:t> </a:t>
            </a:r>
            <a:r>
              <a:rPr lang="fa-IR" dirty="0" err="1"/>
              <a:t>مصرفي</a:t>
            </a:r>
            <a:r>
              <a:rPr lang="fa-IR" dirty="0"/>
              <a:t> دارد و به طور غير </a:t>
            </a:r>
            <a:r>
              <a:rPr lang="fa-IR" dirty="0" err="1"/>
              <a:t>مستقيم</a:t>
            </a:r>
            <a:r>
              <a:rPr lang="fa-IR" dirty="0"/>
              <a:t> در جهت </a:t>
            </a:r>
            <a:r>
              <a:rPr lang="fa-IR" dirty="0" err="1"/>
              <a:t>فعاليت</a:t>
            </a:r>
            <a:r>
              <a:rPr lang="fa-IR" dirty="0"/>
              <a:t> واحد </a:t>
            </a:r>
            <a:r>
              <a:rPr lang="fa-IR" dirty="0" err="1"/>
              <a:t>تجاري</a:t>
            </a:r>
            <a:r>
              <a:rPr lang="fa-IR" dirty="0"/>
              <a:t> مصرف مي‌شود،</a:t>
            </a:r>
          </a:p>
        </p:txBody>
      </p:sp>
      <p:sp>
        <p:nvSpPr>
          <p:cNvPr id="76" name="Right Brace 75"/>
          <p:cNvSpPr/>
          <p:nvPr/>
        </p:nvSpPr>
        <p:spPr>
          <a:xfrm>
            <a:off x="4522304" y="4094922"/>
            <a:ext cx="487017" cy="1789044"/>
          </a:xfrm>
          <a:prstGeom prst="rightBrace">
            <a:avLst/>
          </a:prstGeom>
          <a:ln w="28575">
            <a:solidFill>
              <a:schemeClr val="accent5">
                <a:lumMod val="75000"/>
              </a:schemeClr>
            </a:solidFill>
          </a:ln>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0737130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496339" y="341342"/>
            <a:ext cx="4489470"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مشخصات عمومی دارایی های مبنای انتشار اوراق</a:t>
            </a:r>
            <a:endParaRPr lang="en-US" sz="2000" b="1" dirty="0">
              <a:solidFill>
                <a:prstClr val="black"/>
              </a:solidFill>
              <a:latin typeface="Calibri" pitchFamily="34" charset="0"/>
              <a:cs typeface="B Mitra" panose="00000400000000000000" pitchFamily="2" charset="-78"/>
            </a:endParaRPr>
          </a:p>
        </p:txBody>
      </p:sp>
      <p:grpSp>
        <p:nvGrpSpPr>
          <p:cNvPr id="7" name="Group 6"/>
          <p:cNvGrpSpPr/>
          <p:nvPr/>
        </p:nvGrpSpPr>
        <p:grpSpPr>
          <a:xfrm flipH="1">
            <a:off x="3590924" y="1206362"/>
            <a:ext cx="7734301" cy="2508388"/>
            <a:chOff x="2631720" y="722753"/>
            <a:chExt cx="12815050" cy="4891038"/>
          </a:xfrm>
        </p:grpSpPr>
        <p:sp>
          <p:nvSpPr>
            <p:cNvPr id="8" name="Freeform 7"/>
            <p:cNvSpPr/>
            <p:nvPr/>
          </p:nvSpPr>
          <p:spPr>
            <a:xfrm>
              <a:off x="2647505" y="722753"/>
              <a:ext cx="736519" cy="145512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04" y="729213"/>
              <a:ext cx="12046966"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0" name="Freeform 9"/>
            <p:cNvSpPr/>
            <p:nvPr/>
          </p:nvSpPr>
          <p:spPr>
            <a:xfrm>
              <a:off x="2631720" y="2463270"/>
              <a:ext cx="752301" cy="14232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1" name="Freeform 10"/>
            <p:cNvSpPr/>
            <p:nvPr/>
          </p:nvSpPr>
          <p:spPr>
            <a:xfrm>
              <a:off x="3399809" y="2469732"/>
              <a:ext cx="12046961"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2" name="Freeform 11"/>
            <p:cNvSpPr/>
            <p:nvPr/>
          </p:nvSpPr>
          <p:spPr>
            <a:xfrm>
              <a:off x="2631720" y="4203787"/>
              <a:ext cx="752301" cy="141000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3" name="Freeform 12"/>
            <p:cNvSpPr/>
            <p:nvPr/>
          </p:nvSpPr>
          <p:spPr>
            <a:xfrm>
              <a:off x="3399811" y="4210249"/>
              <a:ext cx="12046959"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4" name="Group 13"/>
          <p:cNvGrpSpPr/>
          <p:nvPr/>
        </p:nvGrpSpPr>
        <p:grpSpPr>
          <a:xfrm flipH="1">
            <a:off x="3590924" y="3892825"/>
            <a:ext cx="7734301" cy="1603100"/>
            <a:chOff x="2607705" y="722753"/>
            <a:chExt cx="12815050" cy="3125842"/>
          </a:xfrm>
        </p:grpSpPr>
        <p:sp>
          <p:nvSpPr>
            <p:cNvPr id="15" name="Freeform 14"/>
            <p:cNvSpPr/>
            <p:nvPr/>
          </p:nvSpPr>
          <p:spPr>
            <a:xfrm>
              <a:off x="2607705" y="722753"/>
              <a:ext cx="776316" cy="1435742"/>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6" name="Freeform 15"/>
            <p:cNvSpPr/>
            <p:nvPr/>
          </p:nvSpPr>
          <p:spPr>
            <a:xfrm>
              <a:off x="3384024" y="722755"/>
              <a:ext cx="12038731" cy="93428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9" name="Freeform 18"/>
            <p:cNvSpPr/>
            <p:nvPr/>
          </p:nvSpPr>
          <p:spPr>
            <a:xfrm>
              <a:off x="2649440" y="2585662"/>
              <a:ext cx="781926"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20" name="Freeform 19"/>
            <p:cNvSpPr/>
            <p:nvPr/>
          </p:nvSpPr>
          <p:spPr>
            <a:xfrm>
              <a:off x="3431369" y="2606551"/>
              <a:ext cx="11991385"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sp>
        <p:nvSpPr>
          <p:cNvPr id="21" name="Rectangle 20"/>
          <p:cNvSpPr/>
          <p:nvPr/>
        </p:nvSpPr>
        <p:spPr>
          <a:xfrm>
            <a:off x="3598793" y="2149608"/>
            <a:ext cx="7374835" cy="400110"/>
          </a:xfrm>
          <a:prstGeom prst="rect">
            <a:avLst/>
          </a:prstGeom>
        </p:spPr>
        <p:txBody>
          <a:bodyPr wrap="square">
            <a:spAutoFit/>
          </a:bodyPr>
          <a:lstStyle/>
          <a:p>
            <a:r>
              <a:rPr lang="fa-IR" sz="2000" dirty="0" err="1"/>
              <a:t>به‌كارگيري</a:t>
            </a:r>
            <a:r>
              <a:rPr lang="fa-IR" sz="2000" dirty="0"/>
              <a:t> آن در </a:t>
            </a:r>
            <a:r>
              <a:rPr lang="fa-IR" sz="2000" dirty="0" err="1"/>
              <a:t>فعاليت</a:t>
            </a:r>
            <a:r>
              <a:rPr lang="fa-IR" sz="2000" dirty="0"/>
              <a:t> باني، منجر به ايجاد </a:t>
            </a:r>
            <a:r>
              <a:rPr lang="fa-IR" sz="2000" dirty="0" err="1"/>
              <a:t>جريانات</a:t>
            </a:r>
            <a:r>
              <a:rPr lang="fa-IR" sz="2000" dirty="0"/>
              <a:t> </a:t>
            </a:r>
            <a:r>
              <a:rPr lang="fa-IR" sz="2000" dirty="0" err="1"/>
              <a:t>نقدي</a:t>
            </a:r>
            <a:r>
              <a:rPr lang="fa-IR" sz="2000" dirty="0"/>
              <a:t> شده يا از خروج وجوه نقد </a:t>
            </a:r>
            <a:r>
              <a:rPr lang="fa-IR" sz="2000" dirty="0" err="1"/>
              <a:t>جلوگيري</a:t>
            </a:r>
            <a:r>
              <a:rPr lang="fa-IR" sz="2000" dirty="0"/>
              <a:t> نمايد.</a:t>
            </a:r>
          </a:p>
        </p:txBody>
      </p:sp>
      <p:sp>
        <p:nvSpPr>
          <p:cNvPr id="22" name="Rectangle 21"/>
          <p:cNvSpPr/>
          <p:nvPr/>
        </p:nvSpPr>
        <p:spPr>
          <a:xfrm>
            <a:off x="4931465" y="3041644"/>
            <a:ext cx="5946085" cy="369332"/>
          </a:xfrm>
          <a:prstGeom prst="rect">
            <a:avLst/>
          </a:prstGeom>
        </p:spPr>
        <p:txBody>
          <a:bodyPr wrap="square">
            <a:spAutoFit/>
          </a:bodyPr>
          <a:lstStyle/>
          <a:p>
            <a:r>
              <a:rPr lang="fa-IR" dirty="0" err="1"/>
              <a:t>هيچگونه</a:t>
            </a:r>
            <a:r>
              <a:rPr lang="fa-IR" dirty="0"/>
              <a:t> </a:t>
            </a:r>
            <a:r>
              <a:rPr lang="fa-IR" dirty="0" err="1"/>
              <a:t>محدوديت</a:t>
            </a:r>
            <a:r>
              <a:rPr lang="fa-IR" dirty="0"/>
              <a:t> يا منع </a:t>
            </a:r>
            <a:r>
              <a:rPr lang="fa-IR" dirty="0" err="1"/>
              <a:t>قانوني</a:t>
            </a:r>
            <a:r>
              <a:rPr lang="fa-IR" dirty="0"/>
              <a:t>، قراردادي يا قضايي براي انتقال </a:t>
            </a:r>
            <a:r>
              <a:rPr lang="fa-IR" dirty="0" smtClean="0"/>
              <a:t>دارايي وجود </a:t>
            </a:r>
            <a:r>
              <a:rPr lang="fa-IR" dirty="0"/>
              <a:t>نداشته باشد.</a:t>
            </a:r>
          </a:p>
        </p:txBody>
      </p:sp>
      <p:sp>
        <p:nvSpPr>
          <p:cNvPr id="23" name="Rectangle 22"/>
          <p:cNvSpPr/>
          <p:nvPr/>
        </p:nvSpPr>
        <p:spPr>
          <a:xfrm>
            <a:off x="4750771" y="3946699"/>
            <a:ext cx="6090129" cy="369332"/>
          </a:xfrm>
          <a:prstGeom prst="rect">
            <a:avLst/>
          </a:prstGeom>
        </p:spPr>
        <p:txBody>
          <a:bodyPr wrap="none">
            <a:spAutoFit/>
          </a:bodyPr>
          <a:lstStyle/>
          <a:p>
            <a:r>
              <a:rPr lang="fa-IR" dirty="0"/>
              <a:t>تصرف و اعمال حقوق </a:t>
            </a:r>
            <a:r>
              <a:rPr lang="fa-IR" dirty="0" err="1" smtClean="0"/>
              <a:t>مالكانه</a:t>
            </a:r>
            <a:r>
              <a:rPr lang="fa-IR" dirty="0" smtClean="0"/>
              <a:t> </a:t>
            </a:r>
            <a:r>
              <a:rPr lang="fa-IR" dirty="0"/>
              <a:t>در آن براي نهاد </a:t>
            </a:r>
            <a:r>
              <a:rPr lang="fa-IR" dirty="0" smtClean="0"/>
              <a:t>واسط یا بانی </a:t>
            </a:r>
            <a:r>
              <a:rPr lang="fa-IR" dirty="0" err="1"/>
              <a:t>داراي</a:t>
            </a:r>
            <a:r>
              <a:rPr lang="fa-IR" dirty="0"/>
              <a:t> </a:t>
            </a:r>
            <a:r>
              <a:rPr lang="fa-IR" dirty="0" err="1"/>
              <a:t>هيچگونه</a:t>
            </a:r>
            <a:r>
              <a:rPr lang="fa-IR" dirty="0"/>
              <a:t> </a:t>
            </a:r>
            <a:r>
              <a:rPr lang="fa-IR" dirty="0" err="1"/>
              <a:t>محدوديتي</a:t>
            </a:r>
            <a:r>
              <a:rPr lang="fa-IR" dirty="0"/>
              <a:t> نباشد.</a:t>
            </a:r>
          </a:p>
        </p:txBody>
      </p:sp>
      <p:sp>
        <p:nvSpPr>
          <p:cNvPr id="24" name="Rectangle 23"/>
          <p:cNvSpPr/>
          <p:nvPr/>
        </p:nvSpPr>
        <p:spPr>
          <a:xfrm>
            <a:off x="2718892" y="3979416"/>
            <a:ext cx="184731" cy="369332"/>
          </a:xfrm>
          <a:prstGeom prst="rect">
            <a:avLst/>
          </a:prstGeom>
        </p:spPr>
        <p:txBody>
          <a:bodyPr wrap="none">
            <a:spAutoFit/>
          </a:bodyPr>
          <a:lstStyle/>
          <a:p>
            <a:endParaRPr lang="fa-IR" dirty="0"/>
          </a:p>
        </p:txBody>
      </p:sp>
      <p:sp>
        <p:nvSpPr>
          <p:cNvPr id="25" name="Rectangle 24"/>
          <p:cNvSpPr/>
          <p:nvPr/>
        </p:nvSpPr>
        <p:spPr>
          <a:xfrm>
            <a:off x="8329804" y="4869382"/>
            <a:ext cx="2489784" cy="369332"/>
          </a:xfrm>
          <a:prstGeom prst="rect">
            <a:avLst/>
          </a:prstGeom>
        </p:spPr>
        <p:txBody>
          <a:bodyPr wrap="none">
            <a:spAutoFit/>
          </a:bodyPr>
          <a:lstStyle/>
          <a:p>
            <a:r>
              <a:rPr lang="fa-IR" dirty="0" err="1"/>
              <a:t>امكان</a:t>
            </a:r>
            <a:r>
              <a:rPr lang="fa-IR" dirty="0"/>
              <a:t> </a:t>
            </a:r>
            <a:r>
              <a:rPr lang="fa-IR" dirty="0" err="1"/>
              <a:t>واگذاري</a:t>
            </a:r>
            <a:r>
              <a:rPr lang="fa-IR" dirty="0"/>
              <a:t> به غير را داشته باشد.</a:t>
            </a:r>
          </a:p>
        </p:txBody>
      </p:sp>
      <p:sp>
        <p:nvSpPr>
          <p:cNvPr id="2" name="Rectangle 1"/>
          <p:cNvSpPr/>
          <p:nvPr/>
        </p:nvSpPr>
        <p:spPr>
          <a:xfrm>
            <a:off x="3943350" y="1248460"/>
            <a:ext cx="7105650" cy="369332"/>
          </a:xfrm>
          <a:prstGeom prst="rect">
            <a:avLst/>
          </a:prstGeom>
        </p:spPr>
        <p:txBody>
          <a:bodyPr wrap="square">
            <a:spAutoFit/>
          </a:bodyPr>
          <a:lstStyle/>
          <a:p>
            <a:r>
              <a:rPr lang="fa-IR" dirty="0"/>
              <a:t>دارايي در زمان انتشار اوراق موجود بوده يا </a:t>
            </a:r>
            <a:r>
              <a:rPr lang="fa-IR" dirty="0" err="1"/>
              <a:t>شرايط</a:t>
            </a:r>
            <a:r>
              <a:rPr lang="fa-IR" dirty="0"/>
              <a:t> تحويل آن در مواعد زماني مورد نظر باني وجود داشته باشد</a:t>
            </a:r>
            <a:endParaRPr lang="en-US" dirty="0"/>
          </a:p>
        </p:txBody>
      </p:sp>
      <p:sp>
        <p:nvSpPr>
          <p:cNvPr id="3" name="Rectangle 2"/>
          <p:cNvSpPr/>
          <p:nvPr/>
        </p:nvSpPr>
        <p:spPr>
          <a:xfrm>
            <a:off x="3562350" y="5768430"/>
            <a:ext cx="7820025" cy="430887"/>
          </a:xfrm>
          <a:prstGeom prst="rect">
            <a:avLst/>
          </a:prstGeom>
        </p:spPr>
        <p:txBody>
          <a:bodyPr wrap="square">
            <a:spAutoFit/>
          </a:bodyPr>
          <a:lstStyle/>
          <a:p>
            <a:pPr marL="285750" lvl="0" indent="-285750" algn="r" rtl="1">
              <a:buFont typeface="Wingdings" panose="05000000000000000000" pitchFamily="2" charset="2"/>
              <a:buChar char="ü"/>
            </a:pPr>
            <a:r>
              <a:rPr lang="fa-IR" sz="2200" dirty="0">
                <a:solidFill>
                  <a:srgbClr val="000000"/>
                </a:solidFill>
              </a:rPr>
              <a:t> ارزش تقريبي دارايي‌ هاي مبناي انتشار اوراق </a:t>
            </a:r>
            <a:r>
              <a:rPr lang="fa-IR" sz="2200" dirty="0" smtClean="0">
                <a:solidFill>
                  <a:srgbClr val="000000"/>
                </a:solidFill>
              </a:rPr>
              <a:t>مرابحه</a:t>
            </a:r>
            <a:r>
              <a:rPr lang="fa-IR" sz="2200" dirty="0" smtClean="0">
                <a:solidFill>
                  <a:srgbClr val="000000"/>
                </a:solidFill>
              </a:rPr>
              <a:t> </a:t>
            </a:r>
            <a:r>
              <a:rPr lang="fa-IR" sz="2200" dirty="0">
                <a:solidFill>
                  <a:srgbClr val="000000"/>
                </a:solidFill>
              </a:rPr>
              <a:t>حداقل </a:t>
            </a:r>
            <a:r>
              <a:rPr lang="fa-IR" sz="2200" b="1" dirty="0" smtClean="0">
                <a:solidFill>
                  <a:srgbClr val="000000"/>
                </a:solidFill>
              </a:rPr>
              <a:t>ده </a:t>
            </a:r>
            <a:r>
              <a:rPr lang="fa-IR" sz="2200" b="1" dirty="0">
                <a:solidFill>
                  <a:srgbClr val="000000"/>
                </a:solidFill>
              </a:rPr>
              <a:t>ميليارد ريال</a:t>
            </a:r>
            <a:r>
              <a:rPr lang="fa-IR" sz="2200" dirty="0">
                <a:solidFill>
                  <a:srgbClr val="000000"/>
                </a:solidFill>
              </a:rPr>
              <a:t> می باشد. </a:t>
            </a:r>
          </a:p>
        </p:txBody>
      </p:sp>
    </p:spTree>
    <p:extLst>
      <p:ext uri="{BB962C8B-B14F-4D97-AF65-F5344CB8AC3E}">
        <p14:creationId xmlns:p14="http://schemas.microsoft.com/office/powerpoint/2010/main" val="16439518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19250" y="923925"/>
            <a:ext cx="8664029" cy="2838450"/>
            <a:chOff x="1600200" y="979049"/>
            <a:chExt cx="8664029" cy="3620607"/>
          </a:xfrm>
        </p:grpSpPr>
        <p:sp>
          <p:nvSpPr>
            <p:cNvPr id="7" name="Freeform 6"/>
            <p:cNvSpPr/>
            <p:nvPr/>
          </p:nvSpPr>
          <p:spPr>
            <a:xfrm>
              <a:off x="6200775" y="2167193"/>
              <a:ext cx="2875309" cy="499020"/>
            </a:xfrm>
            <a:custGeom>
              <a:avLst/>
              <a:gdLst/>
              <a:ahLst/>
              <a:cxnLst/>
              <a:rect l="0" t="0" r="0" b="0"/>
              <a:pathLst>
                <a:path>
                  <a:moveTo>
                    <a:pt x="0" y="0"/>
                  </a:moveTo>
                  <a:lnTo>
                    <a:pt x="0" y="249510"/>
                  </a:lnTo>
                  <a:lnTo>
                    <a:pt x="2875309" y="249510"/>
                  </a:lnTo>
                  <a:lnTo>
                    <a:pt x="2875309" y="4990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8" name="Freeform 7"/>
            <p:cNvSpPr/>
            <p:nvPr/>
          </p:nvSpPr>
          <p:spPr>
            <a:xfrm>
              <a:off x="6155055" y="2167193"/>
              <a:ext cx="91440" cy="499020"/>
            </a:xfrm>
            <a:custGeom>
              <a:avLst/>
              <a:gdLst/>
              <a:ahLst/>
              <a:cxnLst/>
              <a:rect l="0" t="0" r="0" b="0"/>
              <a:pathLst>
                <a:path>
                  <a:moveTo>
                    <a:pt x="45720" y="0"/>
                  </a:moveTo>
                  <a:lnTo>
                    <a:pt x="45720" y="4990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Freeform 8"/>
            <p:cNvSpPr/>
            <p:nvPr/>
          </p:nvSpPr>
          <p:spPr>
            <a:xfrm>
              <a:off x="3325465" y="2167193"/>
              <a:ext cx="2875309" cy="499020"/>
            </a:xfrm>
            <a:custGeom>
              <a:avLst/>
              <a:gdLst/>
              <a:ahLst/>
              <a:cxnLst/>
              <a:rect l="0" t="0" r="0" b="0"/>
              <a:pathLst>
                <a:path>
                  <a:moveTo>
                    <a:pt x="2875309" y="0"/>
                  </a:moveTo>
                  <a:lnTo>
                    <a:pt x="2875309" y="249510"/>
                  </a:lnTo>
                  <a:lnTo>
                    <a:pt x="0" y="249510"/>
                  </a:lnTo>
                  <a:lnTo>
                    <a:pt x="0" y="49902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0" name="Freeform 9"/>
            <p:cNvSpPr/>
            <p:nvPr/>
          </p:nvSpPr>
          <p:spPr>
            <a:xfrm>
              <a:off x="5012630" y="979049"/>
              <a:ext cx="2376289" cy="1188144"/>
            </a:xfrm>
            <a:custGeom>
              <a:avLst/>
              <a:gdLst>
                <a:gd name="connsiteX0" fmla="*/ 0 w 2376289"/>
                <a:gd name="connsiteY0" fmla="*/ 0 h 1188144"/>
                <a:gd name="connsiteX1" fmla="*/ 2376289 w 2376289"/>
                <a:gd name="connsiteY1" fmla="*/ 0 h 1188144"/>
                <a:gd name="connsiteX2" fmla="*/ 2376289 w 2376289"/>
                <a:gd name="connsiteY2" fmla="*/ 1188144 h 1188144"/>
                <a:gd name="connsiteX3" fmla="*/ 0 w 2376289"/>
                <a:gd name="connsiteY3" fmla="*/ 1188144 h 1188144"/>
                <a:gd name="connsiteX4" fmla="*/ 0 w 2376289"/>
                <a:gd name="connsiteY4" fmla="*/ 0 h 118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89" h="1188144">
                  <a:moveTo>
                    <a:pt x="0" y="0"/>
                  </a:moveTo>
                  <a:lnTo>
                    <a:pt x="2376289" y="0"/>
                  </a:lnTo>
                  <a:lnTo>
                    <a:pt x="2376289" y="1188144"/>
                  </a:lnTo>
                  <a:lnTo>
                    <a:pt x="0" y="1188144"/>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US" sz="6500" kern="1200"/>
            </a:p>
          </p:txBody>
        </p:sp>
        <p:sp>
          <p:nvSpPr>
            <p:cNvPr id="11" name="Freeform 10"/>
            <p:cNvSpPr/>
            <p:nvPr/>
          </p:nvSpPr>
          <p:spPr>
            <a:xfrm>
              <a:off x="1600200" y="2666213"/>
              <a:ext cx="2913410" cy="1933443"/>
            </a:xfrm>
            <a:custGeom>
              <a:avLst/>
              <a:gdLst>
                <a:gd name="connsiteX0" fmla="*/ 0 w 2376289"/>
                <a:gd name="connsiteY0" fmla="*/ 0 h 1188144"/>
                <a:gd name="connsiteX1" fmla="*/ 2376289 w 2376289"/>
                <a:gd name="connsiteY1" fmla="*/ 0 h 1188144"/>
                <a:gd name="connsiteX2" fmla="*/ 2376289 w 2376289"/>
                <a:gd name="connsiteY2" fmla="*/ 1188144 h 1188144"/>
                <a:gd name="connsiteX3" fmla="*/ 0 w 2376289"/>
                <a:gd name="connsiteY3" fmla="*/ 1188144 h 1188144"/>
                <a:gd name="connsiteX4" fmla="*/ 0 w 2376289"/>
                <a:gd name="connsiteY4" fmla="*/ 0 h 118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89" h="1188144">
                  <a:moveTo>
                    <a:pt x="0" y="0"/>
                  </a:moveTo>
                  <a:lnTo>
                    <a:pt x="2376289" y="0"/>
                  </a:lnTo>
                  <a:lnTo>
                    <a:pt x="2376289" y="1188144"/>
                  </a:lnTo>
                  <a:lnTo>
                    <a:pt x="0" y="1188144"/>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US" sz="6500" kern="1200"/>
            </a:p>
          </p:txBody>
        </p:sp>
        <p:sp>
          <p:nvSpPr>
            <p:cNvPr id="12" name="Freeform 11"/>
            <p:cNvSpPr/>
            <p:nvPr/>
          </p:nvSpPr>
          <p:spPr>
            <a:xfrm>
              <a:off x="5010150" y="2666213"/>
              <a:ext cx="2378769" cy="1933443"/>
            </a:xfrm>
            <a:custGeom>
              <a:avLst/>
              <a:gdLst>
                <a:gd name="connsiteX0" fmla="*/ 0 w 2376289"/>
                <a:gd name="connsiteY0" fmla="*/ 0 h 1188144"/>
                <a:gd name="connsiteX1" fmla="*/ 2376289 w 2376289"/>
                <a:gd name="connsiteY1" fmla="*/ 0 h 1188144"/>
                <a:gd name="connsiteX2" fmla="*/ 2376289 w 2376289"/>
                <a:gd name="connsiteY2" fmla="*/ 1188144 h 1188144"/>
                <a:gd name="connsiteX3" fmla="*/ 0 w 2376289"/>
                <a:gd name="connsiteY3" fmla="*/ 1188144 h 1188144"/>
                <a:gd name="connsiteX4" fmla="*/ 0 w 2376289"/>
                <a:gd name="connsiteY4" fmla="*/ 0 h 118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89" h="1188144">
                  <a:moveTo>
                    <a:pt x="0" y="0"/>
                  </a:moveTo>
                  <a:lnTo>
                    <a:pt x="2376289" y="0"/>
                  </a:lnTo>
                  <a:lnTo>
                    <a:pt x="2376289" y="1188144"/>
                  </a:lnTo>
                  <a:lnTo>
                    <a:pt x="0" y="1188144"/>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US" sz="6500" kern="1200"/>
            </a:p>
          </p:txBody>
        </p:sp>
        <p:sp>
          <p:nvSpPr>
            <p:cNvPr id="13" name="Freeform 12"/>
            <p:cNvSpPr/>
            <p:nvPr/>
          </p:nvSpPr>
          <p:spPr>
            <a:xfrm>
              <a:off x="7905750" y="2666213"/>
              <a:ext cx="2358479" cy="1933443"/>
            </a:xfrm>
            <a:custGeom>
              <a:avLst/>
              <a:gdLst>
                <a:gd name="connsiteX0" fmla="*/ 0 w 2376289"/>
                <a:gd name="connsiteY0" fmla="*/ 0 h 1188144"/>
                <a:gd name="connsiteX1" fmla="*/ 2376289 w 2376289"/>
                <a:gd name="connsiteY1" fmla="*/ 0 h 1188144"/>
                <a:gd name="connsiteX2" fmla="*/ 2376289 w 2376289"/>
                <a:gd name="connsiteY2" fmla="*/ 1188144 h 1188144"/>
                <a:gd name="connsiteX3" fmla="*/ 0 w 2376289"/>
                <a:gd name="connsiteY3" fmla="*/ 1188144 h 1188144"/>
                <a:gd name="connsiteX4" fmla="*/ 0 w 2376289"/>
                <a:gd name="connsiteY4" fmla="*/ 0 h 1188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6289" h="1188144">
                  <a:moveTo>
                    <a:pt x="0" y="0"/>
                  </a:moveTo>
                  <a:lnTo>
                    <a:pt x="2376289" y="0"/>
                  </a:lnTo>
                  <a:lnTo>
                    <a:pt x="2376289" y="1188144"/>
                  </a:lnTo>
                  <a:lnTo>
                    <a:pt x="0" y="1188144"/>
                  </a:lnTo>
                  <a:lnTo>
                    <a:pt x="0" y="0"/>
                  </a:lnTo>
                  <a:close/>
                </a:path>
              </a:pathLst>
            </a:custGeom>
            <a:solidFill>
              <a:schemeClr val="accent2">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endParaRPr lang="en-US" sz="6500" kern="1200" dirty="0"/>
            </a:p>
          </p:txBody>
        </p:sp>
      </p:grpSp>
      <p:sp>
        <p:nvSpPr>
          <p:cNvPr id="14" name="Rectangle 13"/>
          <p:cNvSpPr/>
          <p:nvPr/>
        </p:nvSpPr>
        <p:spPr>
          <a:xfrm>
            <a:off x="5105400" y="1044059"/>
            <a:ext cx="2190749" cy="646331"/>
          </a:xfrm>
          <a:prstGeom prst="rect">
            <a:avLst/>
          </a:prstGeom>
        </p:spPr>
        <p:txBody>
          <a:bodyPr wrap="square">
            <a:spAutoFit/>
          </a:bodyPr>
          <a:lstStyle/>
          <a:p>
            <a:pPr algn="ctr"/>
            <a:r>
              <a:rPr lang="fa-IR" b="1" dirty="0" err="1"/>
              <a:t>نحوۀ</a:t>
            </a:r>
            <a:r>
              <a:rPr lang="fa-IR" b="1" dirty="0"/>
              <a:t> </a:t>
            </a:r>
            <a:r>
              <a:rPr lang="fa-IR" b="1" dirty="0" err="1"/>
              <a:t>تعيين</a:t>
            </a:r>
            <a:r>
              <a:rPr lang="fa-IR" b="1" dirty="0"/>
              <a:t> ارزش دارايي </a:t>
            </a:r>
            <a:r>
              <a:rPr lang="fa-IR" b="1" dirty="0" err="1"/>
              <a:t>هاي</a:t>
            </a:r>
            <a:r>
              <a:rPr lang="fa-IR" b="1" dirty="0"/>
              <a:t> موضوع انتشار</a:t>
            </a:r>
            <a:endParaRPr lang="en-US" b="1" dirty="0"/>
          </a:p>
        </p:txBody>
      </p:sp>
      <p:sp>
        <p:nvSpPr>
          <p:cNvPr id="15" name="Rectangle 14"/>
          <p:cNvSpPr/>
          <p:nvPr/>
        </p:nvSpPr>
        <p:spPr>
          <a:xfrm>
            <a:off x="8029575" y="2291834"/>
            <a:ext cx="2171699" cy="1200329"/>
          </a:xfrm>
          <a:prstGeom prst="rect">
            <a:avLst/>
          </a:prstGeom>
        </p:spPr>
        <p:txBody>
          <a:bodyPr wrap="square">
            <a:spAutoFit/>
          </a:bodyPr>
          <a:lstStyle/>
          <a:p>
            <a:pPr algn="ctr"/>
            <a:r>
              <a:rPr lang="fa-IR" b="1" dirty="0" smtClean="0"/>
              <a:t>مواد و کالا و خدمات:</a:t>
            </a:r>
          </a:p>
          <a:p>
            <a:pPr algn="ctr"/>
            <a:r>
              <a:rPr lang="fa-IR" dirty="0"/>
              <a:t>بر اساس رويه متداول در </a:t>
            </a:r>
            <a:r>
              <a:rPr lang="fa-IR" dirty="0" err="1"/>
              <a:t>عمليات</a:t>
            </a:r>
            <a:r>
              <a:rPr lang="fa-IR" dirty="0"/>
              <a:t> </a:t>
            </a:r>
            <a:r>
              <a:rPr lang="fa-IR" dirty="0" err="1"/>
              <a:t>تجاري</a:t>
            </a:r>
            <a:r>
              <a:rPr lang="fa-IR" dirty="0"/>
              <a:t> باني، با تأييد حسابرس</a:t>
            </a:r>
            <a:endParaRPr lang="en-US" b="1" dirty="0"/>
          </a:p>
        </p:txBody>
      </p:sp>
      <p:sp>
        <p:nvSpPr>
          <p:cNvPr id="16" name="Rectangle 15"/>
          <p:cNvSpPr/>
          <p:nvPr/>
        </p:nvSpPr>
        <p:spPr>
          <a:xfrm>
            <a:off x="5172075" y="2301359"/>
            <a:ext cx="2190749" cy="1200329"/>
          </a:xfrm>
          <a:prstGeom prst="rect">
            <a:avLst/>
          </a:prstGeom>
        </p:spPr>
        <p:txBody>
          <a:bodyPr wrap="square">
            <a:spAutoFit/>
          </a:bodyPr>
          <a:lstStyle/>
          <a:p>
            <a:pPr algn="ctr"/>
            <a:r>
              <a:rPr lang="fa-IR" b="1" dirty="0" smtClean="0"/>
              <a:t>ارزش سهام شرکت های </a:t>
            </a:r>
            <a:r>
              <a:rPr lang="fa-IR" b="1" dirty="0" err="1" smtClean="0"/>
              <a:t>بورسی</a:t>
            </a:r>
            <a:r>
              <a:rPr lang="fa-IR" b="1" dirty="0" smtClean="0"/>
              <a:t> و </a:t>
            </a:r>
            <a:r>
              <a:rPr lang="fa-IR" b="1" dirty="0" err="1" smtClean="0"/>
              <a:t>فرابورسی</a:t>
            </a:r>
            <a:r>
              <a:rPr lang="fa-IR" b="1" dirty="0" smtClean="0"/>
              <a:t>:</a:t>
            </a:r>
          </a:p>
          <a:p>
            <a:pPr algn="ctr"/>
            <a:endParaRPr lang="fa-IR" b="1" dirty="0" smtClean="0"/>
          </a:p>
          <a:p>
            <a:pPr algn="ctr"/>
            <a:r>
              <a:rPr lang="fa-IR" dirty="0"/>
              <a:t>بر اساس </a:t>
            </a:r>
            <a:r>
              <a:rPr lang="fa-IR" dirty="0" smtClean="0"/>
              <a:t>قیمت بازار</a:t>
            </a:r>
          </a:p>
        </p:txBody>
      </p:sp>
      <p:sp>
        <p:nvSpPr>
          <p:cNvPr id="19" name="Rectangle 18"/>
          <p:cNvSpPr/>
          <p:nvPr/>
        </p:nvSpPr>
        <p:spPr>
          <a:xfrm>
            <a:off x="1619251" y="2301359"/>
            <a:ext cx="2943224" cy="1477328"/>
          </a:xfrm>
          <a:prstGeom prst="rect">
            <a:avLst/>
          </a:prstGeom>
        </p:spPr>
        <p:txBody>
          <a:bodyPr wrap="square">
            <a:spAutoFit/>
          </a:bodyPr>
          <a:lstStyle/>
          <a:p>
            <a:pPr algn="ctr"/>
            <a:r>
              <a:rPr lang="fa-IR" b="1" dirty="0" smtClean="0"/>
              <a:t>سایر دارایی ها:</a:t>
            </a:r>
          </a:p>
          <a:p>
            <a:pPr algn="ctr"/>
            <a:r>
              <a:rPr lang="fa-IR" dirty="0"/>
              <a:t>توسط </a:t>
            </a:r>
            <a:r>
              <a:rPr lang="fa-IR" dirty="0" err="1"/>
              <a:t>هيئت</a:t>
            </a:r>
            <a:r>
              <a:rPr lang="fa-IR" dirty="0"/>
              <a:t> 3 نفره </a:t>
            </a:r>
            <a:r>
              <a:rPr lang="fa-IR" dirty="0" err="1"/>
              <a:t>كارشناسان</a:t>
            </a:r>
            <a:r>
              <a:rPr lang="fa-IR" dirty="0"/>
              <a:t> منتخب </a:t>
            </a:r>
            <a:r>
              <a:rPr lang="fa-IR" dirty="0" err="1"/>
              <a:t>كانون</a:t>
            </a:r>
            <a:r>
              <a:rPr lang="fa-IR" dirty="0"/>
              <a:t> </a:t>
            </a:r>
            <a:r>
              <a:rPr lang="fa-IR" dirty="0" err="1" smtClean="0"/>
              <a:t>كارشناسان</a:t>
            </a:r>
            <a:r>
              <a:rPr lang="fa-IR" dirty="0" smtClean="0"/>
              <a:t>، </a:t>
            </a:r>
            <a:r>
              <a:rPr lang="fa-IR" dirty="0"/>
              <a:t>يا </a:t>
            </a:r>
            <a:r>
              <a:rPr lang="fa-IR" dirty="0" err="1"/>
              <a:t>مركز</a:t>
            </a:r>
            <a:r>
              <a:rPr lang="fa-IR" dirty="0"/>
              <a:t> مشاوران قوه </a:t>
            </a:r>
            <a:r>
              <a:rPr lang="fa-IR" dirty="0" err="1"/>
              <a:t>قضاييه</a:t>
            </a:r>
            <a:r>
              <a:rPr lang="fa-IR" dirty="0"/>
              <a:t> </a:t>
            </a:r>
            <a:r>
              <a:rPr lang="fa-IR" dirty="0" smtClean="0"/>
              <a:t>يا </a:t>
            </a:r>
            <a:r>
              <a:rPr lang="fa-IR" dirty="0"/>
              <a:t>حسب مورد به </a:t>
            </a:r>
            <a:r>
              <a:rPr lang="fa-IR" dirty="0" err="1"/>
              <a:t>تشخيص</a:t>
            </a:r>
            <a:r>
              <a:rPr lang="fa-IR" dirty="0"/>
              <a:t> سازمان براساس </a:t>
            </a:r>
            <a:r>
              <a:rPr lang="fa-IR" dirty="0" err="1"/>
              <a:t>ساير</a:t>
            </a:r>
            <a:r>
              <a:rPr lang="fa-IR" dirty="0"/>
              <a:t> روش </a:t>
            </a:r>
            <a:r>
              <a:rPr lang="fa-IR" dirty="0" err="1"/>
              <a:t>هاي</a:t>
            </a:r>
            <a:r>
              <a:rPr lang="fa-IR" dirty="0"/>
              <a:t> قابل </a:t>
            </a:r>
            <a:r>
              <a:rPr lang="fa-IR" dirty="0" err="1"/>
              <a:t>اتكا</a:t>
            </a:r>
            <a:r>
              <a:rPr lang="fa-IR" dirty="0" smtClean="0"/>
              <a:t> </a:t>
            </a:r>
            <a:endParaRPr lang="en-US" b="1" dirty="0"/>
          </a:p>
        </p:txBody>
      </p:sp>
      <p:sp>
        <p:nvSpPr>
          <p:cNvPr id="20" name="Rectangle 19"/>
          <p:cNvSpPr/>
          <p:nvPr/>
        </p:nvSpPr>
        <p:spPr>
          <a:xfrm>
            <a:off x="3124200" y="4872335"/>
            <a:ext cx="8382000" cy="923330"/>
          </a:xfrm>
          <a:prstGeom prst="rect">
            <a:avLst/>
          </a:prstGeom>
        </p:spPr>
        <p:txBody>
          <a:bodyPr wrap="square">
            <a:spAutoFit/>
          </a:bodyPr>
          <a:lstStyle/>
          <a:p>
            <a:pPr marL="285750" indent="-285750" algn="r" rtl="1">
              <a:buFont typeface="Wingdings" panose="05000000000000000000" pitchFamily="2" charset="2"/>
              <a:buChar char="q"/>
            </a:pPr>
            <a:r>
              <a:rPr lang="fa-IR" b="1" dirty="0"/>
              <a:t>باني و فروشنده نبايد </a:t>
            </a:r>
            <a:r>
              <a:rPr lang="fa-IR" b="1" dirty="0" err="1"/>
              <a:t>داراي</a:t>
            </a:r>
            <a:r>
              <a:rPr lang="fa-IR" b="1" dirty="0"/>
              <a:t> اتحاد </a:t>
            </a:r>
            <a:r>
              <a:rPr lang="fa-IR" b="1" dirty="0" err="1"/>
              <a:t>مالكيتي</a:t>
            </a:r>
            <a:r>
              <a:rPr lang="fa-IR" b="1" dirty="0"/>
              <a:t> باشند. </a:t>
            </a:r>
            <a:endParaRPr lang="fa-IR" b="1" dirty="0" smtClean="0"/>
          </a:p>
          <a:p>
            <a:pPr algn="r" rtl="1"/>
            <a:endParaRPr lang="fa-IR" b="1" dirty="0"/>
          </a:p>
          <a:p>
            <a:pPr marL="285750" indent="-285750" algn="r" rtl="1">
              <a:buFont typeface="Wingdings" panose="05000000000000000000" pitchFamily="2" charset="2"/>
              <a:buChar char="q"/>
            </a:pPr>
            <a:r>
              <a:rPr lang="fa-IR" b="1" dirty="0" smtClean="0"/>
              <a:t>دورۀ </a:t>
            </a:r>
            <a:r>
              <a:rPr lang="fa-IR" b="1" dirty="0"/>
              <a:t>عمر اوراق </a:t>
            </a:r>
            <a:r>
              <a:rPr lang="fa-IR" b="1" dirty="0" err="1"/>
              <a:t>مرابحه</a:t>
            </a:r>
            <a:r>
              <a:rPr lang="fa-IR" b="1" dirty="0"/>
              <a:t> نمي‌تواند بيش از </a:t>
            </a:r>
            <a:r>
              <a:rPr lang="fa-IR" b="1" dirty="0" err="1"/>
              <a:t>باقيماندۀ</a:t>
            </a:r>
            <a:r>
              <a:rPr lang="fa-IR" b="1" dirty="0"/>
              <a:t> عمر </a:t>
            </a:r>
            <a:r>
              <a:rPr lang="fa-IR" b="1" dirty="0" err="1"/>
              <a:t>اقتصادي</a:t>
            </a:r>
            <a:r>
              <a:rPr lang="fa-IR" b="1" dirty="0"/>
              <a:t> دارايي باشد.</a:t>
            </a:r>
          </a:p>
        </p:txBody>
      </p:sp>
    </p:spTree>
    <p:extLst>
      <p:ext uri="{BB962C8B-B14F-4D97-AF65-F5344CB8AC3E}">
        <p14:creationId xmlns:p14="http://schemas.microsoft.com/office/powerpoint/2010/main" val="8534885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66975" y="2371726"/>
            <a:ext cx="3724275" cy="1878976"/>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مشارکت</a:t>
            </a: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Tree>
    <p:extLst>
      <p:ext uri="{BB962C8B-B14F-4D97-AF65-F5344CB8AC3E}">
        <p14:creationId xmlns:p14="http://schemas.microsoft.com/office/powerpoint/2010/main" val="488851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flipH="1">
            <a:off x="2266950" y="1019174"/>
            <a:ext cx="8029575" cy="4916605"/>
            <a:chOff x="3017182" y="722191"/>
            <a:chExt cx="6678655" cy="5413614"/>
          </a:xfrm>
        </p:grpSpPr>
        <p:sp>
          <p:nvSpPr>
            <p:cNvPr id="7" name="Freeform 6"/>
            <p:cNvSpPr/>
            <p:nvPr/>
          </p:nvSpPr>
          <p:spPr>
            <a:xfrm>
              <a:off x="3769697" y="722191"/>
              <a:ext cx="5918217" cy="1505031"/>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1" numCol="1" spcCol="1270" anchor="ctr" anchorCtr="0">
              <a:noAutofit/>
            </a:bodyPr>
            <a:lstStyle/>
            <a:p>
              <a:pPr lvl="0" algn="ctr" defTabSz="2889250">
                <a:lnSpc>
                  <a:spcPct val="90000"/>
                </a:lnSpc>
                <a:spcBef>
                  <a:spcPct val="0"/>
                </a:spcBef>
                <a:spcAft>
                  <a:spcPct val="35000"/>
                </a:spcAft>
              </a:pPr>
              <a:endParaRPr lang="en-US" sz="6500" kern="1200"/>
            </a:p>
          </p:txBody>
        </p:sp>
        <p:sp>
          <p:nvSpPr>
            <p:cNvPr id="8" name="Oval 7"/>
            <p:cNvSpPr/>
            <p:nvPr/>
          </p:nvSpPr>
          <p:spPr>
            <a:xfrm>
              <a:off x="3017182" y="722192"/>
              <a:ext cx="1505029" cy="1505029"/>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fa-IR" dirty="0" smtClean="0"/>
            </a:p>
          </p:txBody>
        </p:sp>
        <p:sp>
          <p:nvSpPr>
            <p:cNvPr id="9" name="Freeform 8"/>
            <p:cNvSpPr/>
            <p:nvPr/>
          </p:nvSpPr>
          <p:spPr>
            <a:xfrm>
              <a:off x="3769697" y="2676483"/>
              <a:ext cx="5926140" cy="1505030"/>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0" numCol="1" spcCol="1270" anchor="ctr" anchorCtr="0">
              <a:noAutofit/>
            </a:bodyPr>
            <a:lstStyle/>
            <a:p>
              <a:pPr lvl="0" algn="ctr" defTabSz="2889250">
                <a:lnSpc>
                  <a:spcPct val="90000"/>
                </a:lnSpc>
                <a:spcBef>
                  <a:spcPct val="0"/>
                </a:spcBef>
                <a:spcAft>
                  <a:spcPct val="35000"/>
                </a:spcAft>
              </a:pPr>
              <a:endParaRPr lang="en-US" sz="6500" kern="1200"/>
            </a:p>
          </p:txBody>
        </p:sp>
        <p:sp>
          <p:nvSpPr>
            <p:cNvPr id="10" name="Oval 9"/>
            <p:cNvSpPr/>
            <p:nvPr/>
          </p:nvSpPr>
          <p:spPr>
            <a:xfrm>
              <a:off x="3017182" y="2676484"/>
              <a:ext cx="1505029" cy="1505029"/>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en-US" dirty="0"/>
            </a:p>
          </p:txBody>
        </p:sp>
        <p:sp>
          <p:nvSpPr>
            <p:cNvPr id="11" name="Freeform 10"/>
            <p:cNvSpPr/>
            <p:nvPr/>
          </p:nvSpPr>
          <p:spPr>
            <a:xfrm>
              <a:off x="3769697" y="4630775"/>
              <a:ext cx="5926140" cy="1505030"/>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1" bIns="247650" numCol="1" spcCol="1270" anchor="ctr" anchorCtr="0">
              <a:noAutofit/>
            </a:bodyPr>
            <a:lstStyle/>
            <a:p>
              <a:pPr lvl="0" algn="ctr" defTabSz="2889250">
                <a:lnSpc>
                  <a:spcPct val="90000"/>
                </a:lnSpc>
                <a:spcBef>
                  <a:spcPct val="0"/>
                </a:spcBef>
                <a:spcAft>
                  <a:spcPct val="35000"/>
                </a:spcAft>
              </a:pPr>
              <a:endParaRPr lang="en-US" sz="6500" kern="1200"/>
            </a:p>
          </p:txBody>
        </p:sp>
        <p:sp>
          <p:nvSpPr>
            <p:cNvPr id="12" name="Oval 11"/>
            <p:cNvSpPr/>
            <p:nvPr/>
          </p:nvSpPr>
          <p:spPr>
            <a:xfrm>
              <a:off x="3017182" y="4630776"/>
              <a:ext cx="1505029" cy="1505029"/>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sp>
      </p:grpSp>
      <p:sp>
        <p:nvSpPr>
          <p:cNvPr id="13" name="TextBox 12"/>
          <p:cNvSpPr txBox="1"/>
          <p:nvPr/>
        </p:nvSpPr>
        <p:spPr>
          <a:xfrm>
            <a:off x="8743950" y="1266825"/>
            <a:ext cx="1162050" cy="830997"/>
          </a:xfrm>
          <a:prstGeom prst="rect">
            <a:avLst/>
          </a:prstGeom>
          <a:noFill/>
        </p:spPr>
        <p:txBody>
          <a:bodyPr wrap="square" rtlCol="0">
            <a:spAutoFit/>
          </a:bodyPr>
          <a:lstStyle/>
          <a:p>
            <a:pPr lvl="0" algn="ctr"/>
            <a:r>
              <a:rPr lang="fa-IR" sz="2400" b="1" dirty="0">
                <a:solidFill>
                  <a:srgbClr val="000000"/>
                </a:solidFill>
              </a:rPr>
              <a:t>اوراق مشارکت</a:t>
            </a:r>
            <a:endParaRPr lang="en-US" sz="2400" b="1" dirty="0">
              <a:solidFill>
                <a:srgbClr val="000000"/>
              </a:solidFill>
            </a:endParaRPr>
          </a:p>
        </p:txBody>
      </p:sp>
      <p:sp>
        <p:nvSpPr>
          <p:cNvPr id="14" name="Rectangle 13"/>
          <p:cNvSpPr/>
          <p:nvPr/>
        </p:nvSpPr>
        <p:spPr>
          <a:xfrm>
            <a:off x="2295525" y="1195685"/>
            <a:ext cx="6162675" cy="923330"/>
          </a:xfrm>
          <a:prstGeom prst="rect">
            <a:avLst/>
          </a:prstGeom>
        </p:spPr>
        <p:txBody>
          <a:bodyPr wrap="square">
            <a:spAutoFit/>
          </a:bodyPr>
          <a:lstStyle/>
          <a:p>
            <a:pPr lvl="0" algn="justLow" rtl="1"/>
            <a:r>
              <a:rPr lang="fa-IR" dirty="0">
                <a:solidFill>
                  <a:sysClr val="windowText" lastClr="000000"/>
                </a:solidFill>
                <a:latin typeface="Century Gothic" panose="020B0502020202020204"/>
                <a:cs typeface="B Nazanin" panose="00000400000000000000" pitchFamily="2" charset="-78"/>
              </a:rPr>
              <a:t>اوراق بهاداری که مطابق قوانین و با مجوز بانک مرکزی یا سازمان بورس، به قیمت اسمی مشخص برای مدتی معین و برای تامین بخشی از منابع مالی مورد نیاز </a:t>
            </a:r>
            <a:r>
              <a:rPr lang="fa-IR" u="sng" dirty="0">
                <a:solidFill>
                  <a:sysClr val="windowText" lastClr="000000"/>
                </a:solidFill>
                <a:latin typeface="Century Gothic" panose="020B0502020202020204"/>
                <a:cs typeface="B Nazanin" panose="00000400000000000000" pitchFamily="2" charset="-78"/>
              </a:rPr>
              <a:t>طرح</a:t>
            </a:r>
            <a:r>
              <a:rPr lang="fa-IR" dirty="0">
                <a:solidFill>
                  <a:sysClr val="windowText" lastClr="000000"/>
                </a:solidFill>
                <a:latin typeface="Century Gothic" panose="020B0502020202020204"/>
                <a:cs typeface="B Nazanin" panose="00000400000000000000" pitchFamily="2" charset="-78"/>
              </a:rPr>
              <a:t> های موضوع آئین نامه اوراق مشارکت منتشر و عرضه عمومی می گردد. </a:t>
            </a:r>
            <a:endParaRPr lang="en-US" dirty="0">
              <a:solidFill>
                <a:sysClr val="windowText" lastClr="000000"/>
              </a:solidFill>
              <a:latin typeface="Century Gothic" panose="020B0502020202020204"/>
              <a:cs typeface="B Nazanin" panose="00000400000000000000" pitchFamily="2" charset="-78"/>
            </a:endParaRPr>
          </a:p>
        </p:txBody>
      </p:sp>
      <p:sp>
        <p:nvSpPr>
          <p:cNvPr id="15" name="Rectangle 14"/>
          <p:cNvSpPr/>
          <p:nvPr/>
        </p:nvSpPr>
        <p:spPr>
          <a:xfrm>
            <a:off x="2286000" y="3009811"/>
            <a:ext cx="6153150" cy="923330"/>
          </a:xfrm>
          <a:prstGeom prst="rect">
            <a:avLst/>
          </a:prstGeom>
        </p:spPr>
        <p:txBody>
          <a:bodyPr wrap="square">
            <a:spAutoFit/>
          </a:bodyPr>
          <a:lstStyle/>
          <a:p>
            <a:pPr lvl="0" algn="r"/>
            <a:r>
              <a:rPr lang="fa-IR" dirty="0" smtClean="0">
                <a:solidFill>
                  <a:sysClr val="windowText" lastClr="000000"/>
                </a:solidFill>
                <a:latin typeface="Century Gothic" panose="020B0502020202020204"/>
                <a:cs typeface="B Nazanin" panose="00000400000000000000" pitchFamily="2" charset="-78"/>
              </a:rPr>
              <a:t>طرح </a:t>
            </a:r>
            <a:r>
              <a:rPr lang="fa-IR" dirty="0">
                <a:solidFill>
                  <a:sysClr val="windowText" lastClr="000000"/>
                </a:solidFill>
                <a:latin typeface="Century Gothic" panose="020B0502020202020204"/>
                <a:cs typeface="B Nazanin" panose="00000400000000000000" pitchFamily="2" charset="-78"/>
              </a:rPr>
              <a:t>های عمرانی انتفاعی دولت مندرج در قوانین بودجه </a:t>
            </a:r>
            <a:r>
              <a:rPr lang="fa-IR" dirty="0" smtClean="0">
                <a:solidFill>
                  <a:sysClr val="windowText" lastClr="000000"/>
                </a:solidFill>
                <a:latin typeface="Century Gothic" panose="020B0502020202020204"/>
                <a:cs typeface="B Nazanin" panose="00000400000000000000" pitchFamily="2" charset="-78"/>
              </a:rPr>
              <a:t>سالانه کل کشور </a:t>
            </a:r>
            <a:r>
              <a:rPr lang="fa-IR" dirty="0">
                <a:solidFill>
                  <a:sysClr val="windowText" lastClr="000000"/>
                </a:solidFill>
                <a:latin typeface="Century Gothic" panose="020B0502020202020204"/>
                <a:cs typeface="B Nazanin" panose="00000400000000000000" pitchFamily="2" charset="-78"/>
              </a:rPr>
              <a:t>و طرح های </a:t>
            </a:r>
            <a:r>
              <a:rPr lang="fa-IR" dirty="0" smtClean="0">
                <a:solidFill>
                  <a:sysClr val="windowText" lastClr="000000"/>
                </a:solidFill>
                <a:latin typeface="Century Gothic" panose="020B0502020202020204"/>
                <a:cs typeface="B Nazanin" panose="00000400000000000000" pitchFamily="2" charset="-78"/>
              </a:rPr>
              <a:t>سودآور تولیدی</a:t>
            </a:r>
            <a:r>
              <a:rPr lang="fa-IR" dirty="0">
                <a:solidFill>
                  <a:sysClr val="windowText" lastClr="000000"/>
                </a:solidFill>
                <a:latin typeface="Century Gothic" panose="020B0502020202020204"/>
                <a:cs typeface="B Nazanin" panose="00000400000000000000" pitchFamily="2" charset="-78"/>
              </a:rPr>
              <a:t>، ساختمانی و خدماتی که در مدت معین پس از شروع بهره برداری علاوه بر تامین هزینه های جاری و استهلاک سرمایه سود متناسبی را نیز حاصل </a:t>
            </a:r>
            <a:r>
              <a:rPr lang="fa-IR" dirty="0" smtClean="0">
                <a:solidFill>
                  <a:sysClr val="windowText" lastClr="000000"/>
                </a:solidFill>
                <a:latin typeface="Century Gothic" panose="020B0502020202020204"/>
                <a:cs typeface="B Nazanin" panose="00000400000000000000" pitchFamily="2" charset="-78"/>
              </a:rPr>
              <a:t>نماید. </a:t>
            </a:r>
            <a:endParaRPr lang="en-US" dirty="0">
              <a:solidFill>
                <a:sysClr val="windowText" lastClr="000000"/>
              </a:solidFill>
              <a:latin typeface="Century Gothic" panose="020B0502020202020204"/>
              <a:cs typeface="B Nazanin" panose="00000400000000000000" pitchFamily="2" charset="-78"/>
            </a:endParaRPr>
          </a:p>
        </p:txBody>
      </p:sp>
      <p:sp>
        <p:nvSpPr>
          <p:cNvPr id="16" name="TextBox 15"/>
          <p:cNvSpPr txBox="1"/>
          <p:nvPr/>
        </p:nvSpPr>
        <p:spPr>
          <a:xfrm>
            <a:off x="8782050" y="3181350"/>
            <a:ext cx="1162050" cy="461665"/>
          </a:xfrm>
          <a:prstGeom prst="rect">
            <a:avLst/>
          </a:prstGeom>
          <a:noFill/>
        </p:spPr>
        <p:txBody>
          <a:bodyPr wrap="square" rtlCol="0">
            <a:spAutoFit/>
          </a:bodyPr>
          <a:lstStyle/>
          <a:p>
            <a:pPr lvl="0" algn="ctr"/>
            <a:r>
              <a:rPr lang="fa-IR" sz="2400" b="1" dirty="0" smtClean="0">
                <a:solidFill>
                  <a:srgbClr val="000000"/>
                </a:solidFill>
              </a:rPr>
              <a:t>طرح</a:t>
            </a:r>
            <a:endParaRPr lang="en-US" sz="2400" b="1" dirty="0">
              <a:solidFill>
                <a:srgbClr val="000000"/>
              </a:solidFill>
            </a:endParaRPr>
          </a:p>
        </p:txBody>
      </p:sp>
      <p:sp>
        <p:nvSpPr>
          <p:cNvPr id="17" name="TextBox 16"/>
          <p:cNvSpPr txBox="1"/>
          <p:nvPr/>
        </p:nvSpPr>
        <p:spPr>
          <a:xfrm>
            <a:off x="8782050" y="4981575"/>
            <a:ext cx="1162050" cy="461665"/>
          </a:xfrm>
          <a:prstGeom prst="rect">
            <a:avLst/>
          </a:prstGeom>
          <a:noFill/>
        </p:spPr>
        <p:txBody>
          <a:bodyPr wrap="square" rtlCol="0">
            <a:spAutoFit/>
          </a:bodyPr>
          <a:lstStyle/>
          <a:p>
            <a:pPr lvl="0" algn="ctr"/>
            <a:r>
              <a:rPr lang="fa-IR" sz="2400" b="1" dirty="0" smtClean="0">
                <a:solidFill>
                  <a:srgbClr val="000000"/>
                </a:solidFill>
              </a:rPr>
              <a:t>ناشر</a:t>
            </a:r>
            <a:endParaRPr lang="en-US" sz="2400" b="1" dirty="0">
              <a:solidFill>
                <a:srgbClr val="000000"/>
              </a:solidFill>
            </a:endParaRPr>
          </a:p>
        </p:txBody>
      </p:sp>
      <p:sp>
        <p:nvSpPr>
          <p:cNvPr id="18" name="Rectangle 17"/>
          <p:cNvSpPr/>
          <p:nvPr/>
        </p:nvSpPr>
        <p:spPr>
          <a:xfrm>
            <a:off x="2333625" y="4629061"/>
            <a:ext cx="6096000" cy="1200329"/>
          </a:xfrm>
          <a:prstGeom prst="rect">
            <a:avLst/>
          </a:prstGeom>
        </p:spPr>
        <p:txBody>
          <a:bodyPr>
            <a:spAutoFit/>
          </a:bodyPr>
          <a:lstStyle/>
          <a:p>
            <a:pPr lvl="0" algn="just" rtl="1">
              <a:lnSpc>
                <a:spcPct val="100000"/>
              </a:lnSpc>
            </a:pPr>
            <a:r>
              <a:rPr lang="fa-IR" dirty="0" smtClean="0">
                <a:solidFill>
                  <a:sysClr val="windowText" lastClr="000000"/>
                </a:solidFill>
                <a:latin typeface="Century Gothic" panose="020B0502020202020204"/>
                <a:cs typeface="B Nazanin" panose="00000400000000000000" pitchFamily="2" charset="-78"/>
              </a:rPr>
              <a:t>وزارت </a:t>
            </a:r>
            <a:r>
              <a:rPr lang="fa-IR" dirty="0">
                <a:solidFill>
                  <a:sysClr val="windowText" lastClr="000000"/>
                </a:solidFill>
                <a:latin typeface="Century Gothic" panose="020B0502020202020204"/>
                <a:cs typeface="B Nazanin" panose="00000400000000000000" pitchFamily="2" charset="-78"/>
              </a:rPr>
              <a:t>امور اقتصادی و دارایی (به </a:t>
            </a:r>
            <a:r>
              <a:rPr lang="fa-IR" dirty="0" err="1">
                <a:solidFill>
                  <a:sysClr val="windowText" lastClr="000000"/>
                </a:solidFill>
                <a:latin typeface="Century Gothic" panose="020B0502020202020204"/>
                <a:cs typeface="B Nazanin" panose="00000400000000000000" pitchFamily="2" charset="-78"/>
              </a:rPr>
              <a:t>نیابت</a:t>
            </a:r>
            <a:r>
              <a:rPr lang="fa-IR" dirty="0">
                <a:solidFill>
                  <a:sysClr val="windowText" lastClr="000000"/>
                </a:solidFill>
                <a:latin typeface="Century Gothic" panose="020B0502020202020204"/>
                <a:cs typeface="B Nazanin" panose="00000400000000000000" pitchFamily="2" charset="-78"/>
              </a:rPr>
              <a:t> از دولت)، شرکت‌ های دولتی، شهرداری ‌ها، مؤسسه‌ ها، نهادهای عمومی غیردولتی، مؤسسه‌ های عام‌ </a:t>
            </a:r>
            <a:r>
              <a:rPr lang="fa-IR" dirty="0" err="1">
                <a:solidFill>
                  <a:sysClr val="windowText" lastClr="000000"/>
                </a:solidFill>
                <a:latin typeface="Century Gothic" panose="020B0502020202020204"/>
                <a:cs typeface="B Nazanin" panose="00000400000000000000" pitchFamily="2" charset="-78"/>
              </a:rPr>
              <a:t>المنفعه</a:t>
            </a:r>
            <a:r>
              <a:rPr lang="fa-IR" dirty="0">
                <a:solidFill>
                  <a:sysClr val="windowText" lastClr="000000"/>
                </a:solidFill>
                <a:latin typeface="Century Gothic" panose="020B0502020202020204"/>
                <a:cs typeface="B Nazanin" panose="00000400000000000000" pitchFamily="2" charset="-78"/>
              </a:rPr>
              <a:t> و شرکت‌ های وابسته به دستگاه‌ های مذکور و همچنین شرکت‌ های سهامی عام و خاص و شرکت ‌های تعاونی تولیدی.</a:t>
            </a:r>
            <a:endParaRPr lang="en-US" dirty="0">
              <a:solidFill>
                <a:sysClr val="windowText" lastClr="000000"/>
              </a:solidFill>
              <a:latin typeface="Century Gothic" panose="020B0502020202020204"/>
              <a:cs typeface="B Nazanin" panose="00000400000000000000" pitchFamily="2" charset="-78"/>
            </a:endParaRPr>
          </a:p>
        </p:txBody>
      </p:sp>
    </p:spTree>
    <p:extLst>
      <p:ext uri="{BB962C8B-B14F-4D97-AF65-F5344CB8AC3E}">
        <p14:creationId xmlns:p14="http://schemas.microsoft.com/office/powerpoint/2010/main" val="7891076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914400" y="1734716"/>
            <a:ext cx="9856467" cy="3997318"/>
          </a:xfrm>
          <a:prstGeom prst="rect">
            <a:avLst/>
          </a:prstGeom>
        </p:spPr>
        <p:txBody>
          <a:bodyPr vert="horz" lIns="91440" tIns="45720" rIns="91440" bIns="45720" rtlCol="1">
            <a:no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45720" lvl="3" indent="-342900" algn="just" defTabSz="685800" fontAlgn="base">
              <a:lnSpc>
                <a:spcPct val="150000"/>
              </a:lnSpc>
              <a:spcAft>
                <a:spcPct val="0"/>
              </a:spcAft>
              <a:buSzPct val="100000"/>
              <a:buFont typeface="Wingdings" panose="05000000000000000000" pitchFamily="2" charset="2"/>
              <a:buChar char="v"/>
              <a:tabLst>
                <a:tab pos="539750" algn="l"/>
              </a:tabLst>
              <a:defRPr/>
            </a:pPr>
            <a:r>
              <a:rPr lang="fa-IR" sz="2200" b="1" dirty="0">
                <a:solidFill>
                  <a:prstClr val="black"/>
                </a:solidFill>
                <a:latin typeface="2Zar"/>
                <a:ea typeface="Times New Roman" panose="02020603050405020304" pitchFamily="18" charset="0"/>
                <a:cs typeface="B Titr" panose="00000700000000000000" pitchFamily="2" charset="-78"/>
              </a:rPr>
              <a:t>قانون نحوه انتشار اوراق مشارکت و آیین نامه اجرایی آن</a:t>
            </a:r>
          </a:p>
          <a:p>
            <a:pPr marL="342900" marR="45720" lvl="3" indent="-342900" algn="just" defTabSz="685800" fontAlgn="base">
              <a:lnSpc>
                <a:spcPct val="150000"/>
              </a:lnSpc>
              <a:spcAft>
                <a:spcPct val="0"/>
              </a:spcAft>
              <a:buSzPct val="100000"/>
              <a:buFont typeface="Wingdings" panose="05000000000000000000" pitchFamily="2" charset="2"/>
              <a:buChar char="v"/>
              <a:tabLst>
                <a:tab pos="539750" algn="l"/>
              </a:tabLst>
              <a:defRPr/>
            </a:pPr>
            <a:r>
              <a:rPr lang="fa-IR" sz="2200" b="1" dirty="0">
                <a:solidFill>
                  <a:prstClr val="black"/>
                </a:solidFill>
                <a:latin typeface="2Zar"/>
                <a:ea typeface="Times New Roman" panose="02020603050405020304" pitchFamily="18" charset="0"/>
                <a:cs typeface="B Titr" panose="00000700000000000000" pitchFamily="2" charset="-78"/>
              </a:rPr>
              <a:t>مادۀ 17 «قانون تنظیم بخشی از مقررات تسهیل و نوسازی صنایع کشور و اصلاح مادۀ 13 قانون برنامۀ سوم توسعۀ اقتصادی، اجتماعی و فرهنگی جمهوری اسلامی ایران» و آيين‌نامة اجرايي آن برای انتشار اوراق مشارکت شرکت‌های پذیرفته‌شده در بورس،</a:t>
            </a:r>
          </a:p>
          <a:p>
            <a:pPr marL="342900" marR="45720" lvl="3" indent="-342900" algn="just" defTabSz="685800" fontAlgn="base">
              <a:lnSpc>
                <a:spcPct val="150000"/>
              </a:lnSpc>
              <a:spcAft>
                <a:spcPct val="0"/>
              </a:spcAft>
              <a:buSzPct val="100000"/>
              <a:buFont typeface="Wingdings" panose="05000000000000000000" pitchFamily="2" charset="2"/>
              <a:buChar char="v"/>
              <a:tabLst>
                <a:tab pos="539750" algn="l"/>
              </a:tabLst>
              <a:defRPr/>
            </a:pPr>
            <a:r>
              <a:rPr lang="fa-IR" sz="2200" b="1" dirty="0">
                <a:solidFill>
                  <a:prstClr val="black"/>
                </a:solidFill>
                <a:latin typeface="2Zar"/>
                <a:ea typeface="Times New Roman" panose="02020603050405020304" pitchFamily="18" charset="0"/>
                <a:cs typeface="B Titr" panose="00000700000000000000" pitchFamily="2" charset="-78"/>
              </a:rPr>
              <a:t>قانون بازار اوراق بهادار جمهوری اسلامی ایران </a:t>
            </a:r>
          </a:p>
          <a:p>
            <a:pPr marL="342900" marR="45720" lvl="3" indent="-342900" algn="just" defTabSz="685800" fontAlgn="base">
              <a:lnSpc>
                <a:spcPct val="150000"/>
              </a:lnSpc>
              <a:spcAft>
                <a:spcPct val="0"/>
              </a:spcAft>
              <a:buSzPct val="100000"/>
              <a:buFont typeface="Wingdings" panose="05000000000000000000" pitchFamily="2" charset="2"/>
              <a:buChar char="v"/>
              <a:tabLst>
                <a:tab pos="539750" algn="l"/>
              </a:tabLst>
              <a:defRPr/>
            </a:pPr>
            <a:r>
              <a:rPr lang="fa-IR" sz="2200" b="1" dirty="0">
                <a:solidFill>
                  <a:prstClr val="black"/>
                </a:solidFill>
                <a:latin typeface="2Zar"/>
                <a:ea typeface="Times New Roman" panose="02020603050405020304" pitchFamily="18" charset="0"/>
                <a:cs typeface="B Titr" panose="00000700000000000000" pitchFamily="2" charset="-78"/>
              </a:rPr>
              <a:t>دستورالعمل ثبت و عرضۀ عمومی اوراق بهادار </a:t>
            </a:r>
            <a:endParaRPr lang="en-US" sz="2200" b="1" dirty="0">
              <a:solidFill>
                <a:prstClr val="black"/>
              </a:solidFill>
              <a:latin typeface="2Zar"/>
              <a:ea typeface="Times New Roman" panose="02020603050405020304" pitchFamily="18" charset="0"/>
              <a:cs typeface="B Titr" panose="00000700000000000000" pitchFamily="2" charset="-78"/>
            </a:endParaRPr>
          </a:p>
          <a:p>
            <a:pPr marL="0" indent="0" algn="justLow">
              <a:lnSpc>
                <a:spcPct val="150000"/>
              </a:lnSpc>
              <a:buClr>
                <a:srgbClr val="9BBB59"/>
              </a:buClr>
              <a:buNone/>
              <a:defRPr/>
            </a:pPr>
            <a:endParaRPr lang="en-US" sz="2200" b="1" dirty="0">
              <a:ln w="11430"/>
              <a:solidFill>
                <a:srgbClr val="1F497D"/>
              </a:solidFill>
              <a:cs typeface="B Mitra" pitchFamily="2" charset="-78"/>
            </a:endParaRPr>
          </a:p>
        </p:txBody>
      </p:sp>
      <p:sp>
        <p:nvSpPr>
          <p:cNvPr id="6" name="Rounded Rectangle 5"/>
          <p:cNvSpPr/>
          <p:nvPr/>
        </p:nvSpPr>
        <p:spPr>
          <a:xfrm>
            <a:off x="4295800" y="592020"/>
            <a:ext cx="5692214" cy="527332"/>
          </a:xfrm>
          <a:prstGeom prst="roundRect">
            <a:avLst>
              <a:gd name="adj" fmla="val 20443"/>
            </a:avLst>
          </a:prstGeom>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bodyPr>
          <a:lstStyle/>
          <a:p>
            <a:pPr algn="ctr"/>
            <a:r>
              <a:rPr lang="fa-IR" sz="2400" kern="0" dirty="0">
                <a:ln w="0"/>
                <a:solidFill>
                  <a:schemeClr val="tx1"/>
                </a:solidFill>
                <a:effectLst>
                  <a:outerShdw blurRad="38100" dist="19050" dir="2700000" algn="tl" rotWithShape="0">
                    <a:schemeClr val="dk1">
                      <a:alpha val="40000"/>
                    </a:schemeClr>
                  </a:outerShdw>
                </a:effectLst>
                <a:latin typeface="Calibri Light" pitchFamily="34" charset="0"/>
                <a:cs typeface="B Titr" pitchFamily="2" charset="-78"/>
              </a:rPr>
              <a:t>قوانین و مقررات حاکم بر انتشار اوراق مشارکت</a:t>
            </a:r>
          </a:p>
        </p:txBody>
      </p:sp>
    </p:spTree>
    <p:extLst>
      <p:ext uri="{BB962C8B-B14F-4D97-AF65-F5344CB8AC3E}">
        <p14:creationId xmlns:p14="http://schemas.microsoft.com/office/powerpoint/2010/main" val="22887146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Connector 3"/>
          <p:cNvSpPr/>
          <p:nvPr/>
        </p:nvSpPr>
        <p:spPr>
          <a:xfrm>
            <a:off x="9645527" y="2076449"/>
            <a:ext cx="1479673" cy="1272133"/>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45720" lvl="1" algn="ctr" defTabSz="685800" rtl="1">
              <a:lnSpc>
                <a:spcPct val="160000"/>
              </a:lnSpc>
              <a:spcBef>
                <a:spcPct val="20000"/>
              </a:spcBef>
              <a:buClr>
                <a:srgbClr val="4F81BD"/>
              </a:buClr>
              <a:buSzPct val="100000"/>
              <a:tabLst>
                <a:tab pos="539750" algn="l"/>
              </a:tabLst>
              <a:defRPr/>
            </a:pPr>
            <a:endParaRPr lang="fa-IR" sz="1400" dirty="0" smtClean="0">
              <a:solidFill>
                <a:prstClr val="black"/>
              </a:solidFill>
              <a:latin typeface="2Zar"/>
              <a:ea typeface="Times New Roman" panose="02020603050405020304" pitchFamily="18" charset="0"/>
              <a:cs typeface="B Titr" panose="00000700000000000000" pitchFamily="2" charset="-78"/>
            </a:endParaRPr>
          </a:p>
          <a:p>
            <a:pPr marL="0" marR="45720" lvl="1" algn="ctr" defTabSz="685800" rtl="1">
              <a:lnSpc>
                <a:spcPct val="160000"/>
              </a:lnSpc>
              <a:spcBef>
                <a:spcPct val="20000"/>
              </a:spcBef>
              <a:buClr>
                <a:srgbClr val="4F81BD"/>
              </a:buClr>
              <a:buSzPct val="100000"/>
              <a:tabLst>
                <a:tab pos="539750" algn="l"/>
              </a:tabLst>
              <a:defRPr/>
            </a:pPr>
            <a:r>
              <a:rPr lang="fa-IR" sz="1400" dirty="0" smtClean="0">
                <a:solidFill>
                  <a:prstClr val="black"/>
                </a:solidFill>
                <a:latin typeface="2Zar"/>
                <a:ea typeface="Times New Roman" panose="02020603050405020304" pitchFamily="18" charset="0"/>
                <a:cs typeface="B Titr" panose="00000700000000000000" pitchFamily="2" charset="-78"/>
              </a:rPr>
              <a:t>ناشران اوراق مشارکت</a:t>
            </a:r>
            <a:endParaRPr lang="fa-IR" sz="1400" dirty="0">
              <a:solidFill>
                <a:prstClr val="black"/>
              </a:solidFill>
              <a:latin typeface="2Zar"/>
              <a:ea typeface="Times New Roman" panose="02020603050405020304" pitchFamily="18" charset="0"/>
              <a:cs typeface="B Titr" panose="00000700000000000000" pitchFamily="2" charset="-78"/>
            </a:endParaRPr>
          </a:p>
          <a:p>
            <a:pPr marL="0" marR="45720" lvl="1" algn="ctr" defTabSz="685800" rtl="1">
              <a:lnSpc>
                <a:spcPct val="160000"/>
              </a:lnSpc>
              <a:spcBef>
                <a:spcPct val="20000"/>
              </a:spcBef>
              <a:buClr>
                <a:srgbClr val="4F81BD"/>
              </a:buClr>
              <a:buSzPct val="100000"/>
              <a:tabLst>
                <a:tab pos="539750" algn="l"/>
              </a:tabLst>
              <a:defRPr/>
            </a:pPr>
            <a:endParaRPr lang="fa-IR" sz="1400" b="1" dirty="0">
              <a:solidFill>
                <a:prstClr val="black"/>
              </a:solidFill>
              <a:latin typeface="2Zar"/>
              <a:ea typeface="Times New Roman" panose="02020603050405020304" pitchFamily="18" charset="0"/>
              <a:cs typeface="B Titr" panose="00000700000000000000" pitchFamily="2" charset="-78"/>
            </a:endParaRPr>
          </a:p>
        </p:txBody>
      </p:sp>
      <p:grpSp>
        <p:nvGrpSpPr>
          <p:cNvPr id="8" name="Group 7"/>
          <p:cNvGrpSpPr/>
          <p:nvPr/>
        </p:nvGrpSpPr>
        <p:grpSpPr>
          <a:xfrm>
            <a:off x="4638674" y="1365808"/>
            <a:ext cx="4112401" cy="967817"/>
            <a:chOff x="216024" y="755615"/>
            <a:chExt cx="4662453" cy="1306983"/>
          </a:xfrm>
          <a:solidFill>
            <a:schemeClr val="accent4">
              <a:lumMod val="60000"/>
              <a:lumOff val="40000"/>
            </a:schemeClr>
          </a:solidFill>
        </p:grpSpPr>
        <p:sp>
          <p:nvSpPr>
            <p:cNvPr id="9" name="Rounded Rectangle 8"/>
            <p:cNvSpPr/>
            <p:nvPr/>
          </p:nvSpPr>
          <p:spPr>
            <a:xfrm>
              <a:off x="216024" y="755615"/>
              <a:ext cx="4662453" cy="130698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txBox="1"/>
            <p:nvPr/>
          </p:nvSpPr>
          <p:spPr>
            <a:xfrm>
              <a:off x="279826" y="819417"/>
              <a:ext cx="4534849" cy="117937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9791" tIns="0" rIns="129791" bIns="0" numCol="1" spcCol="1270" anchor="ctr" anchorCtr="0">
              <a:noAutofit/>
            </a:bodyPr>
            <a:lstStyle/>
            <a:p>
              <a:pPr lvl="0" algn="r" defTabSz="622300" rtl="1">
                <a:lnSpc>
                  <a:spcPct val="90000"/>
                </a:lnSpc>
                <a:spcBef>
                  <a:spcPct val="0"/>
                </a:spcBef>
                <a:spcAft>
                  <a:spcPct val="35000"/>
                </a:spcAft>
              </a:pPr>
              <a:r>
                <a:rPr lang="fa-IR" kern="1200" dirty="0" smtClean="0">
                  <a:solidFill>
                    <a:schemeClr val="tx1"/>
                  </a:solidFill>
                </a:rPr>
                <a:t>دولت، شرکتهای دولتی، شهرداری ها، موسسه ها و نهادهای عمومی غیر دولتی، موسسه های عام </a:t>
              </a:r>
              <a:r>
                <a:rPr lang="fa-IR" kern="1200" dirty="0" err="1" smtClean="0">
                  <a:solidFill>
                    <a:schemeClr val="tx1"/>
                  </a:solidFill>
                </a:rPr>
                <a:t>المنفعه</a:t>
              </a:r>
              <a:r>
                <a:rPr lang="fa-IR" kern="1200" dirty="0" smtClean="0">
                  <a:solidFill>
                    <a:schemeClr val="tx1"/>
                  </a:solidFill>
                </a:rPr>
                <a:t>، شرکت های وابسته به دستگاه های مذکور </a:t>
              </a:r>
              <a:endParaRPr lang="en-US" kern="1200" dirty="0">
                <a:solidFill>
                  <a:schemeClr val="tx1"/>
                </a:solidFill>
              </a:endParaRPr>
            </a:p>
          </p:txBody>
        </p:sp>
      </p:grpSp>
      <p:sp>
        <p:nvSpPr>
          <p:cNvPr id="12" name="Rounded Rectangle 11"/>
          <p:cNvSpPr/>
          <p:nvPr/>
        </p:nvSpPr>
        <p:spPr>
          <a:xfrm>
            <a:off x="4689675" y="3171825"/>
            <a:ext cx="4069949" cy="657225"/>
          </a:xfrm>
          <a:prstGeom prst="roundRect">
            <a:avLst/>
          </a:prstGeom>
          <a:solidFill>
            <a:schemeClr val="accent4">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lowchart: Connector 13"/>
          <p:cNvSpPr/>
          <p:nvPr/>
        </p:nvSpPr>
        <p:spPr>
          <a:xfrm>
            <a:off x="1485901" y="161925"/>
            <a:ext cx="1409700" cy="986382"/>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45720" lvl="1" algn="ctr" defTabSz="685800" rtl="1">
              <a:lnSpc>
                <a:spcPct val="160000"/>
              </a:lnSpc>
              <a:spcBef>
                <a:spcPct val="20000"/>
              </a:spcBef>
              <a:buClr>
                <a:srgbClr val="4F81BD"/>
              </a:buClr>
              <a:buSzPct val="100000"/>
              <a:tabLst>
                <a:tab pos="539750" algn="l"/>
              </a:tabLst>
              <a:defRPr/>
            </a:pPr>
            <a:endParaRPr lang="fa-IR" sz="1400" dirty="0" smtClean="0">
              <a:solidFill>
                <a:prstClr val="black"/>
              </a:solidFill>
              <a:latin typeface="2Zar"/>
              <a:ea typeface="Times New Roman" panose="02020603050405020304" pitchFamily="18" charset="0"/>
              <a:cs typeface="B Titr" panose="00000700000000000000" pitchFamily="2" charset="-78"/>
            </a:endParaRPr>
          </a:p>
          <a:p>
            <a:pPr marL="0" marR="45720" lvl="1" algn="ctr" defTabSz="685800" rtl="1">
              <a:lnSpc>
                <a:spcPct val="160000"/>
              </a:lnSpc>
              <a:spcBef>
                <a:spcPct val="20000"/>
              </a:spcBef>
              <a:buClr>
                <a:srgbClr val="4F81BD"/>
              </a:buClr>
              <a:buSzPct val="100000"/>
              <a:tabLst>
                <a:tab pos="539750" algn="l"/>
              </a:tabLst>
              <a:defRPr/>
            </a:pPr>
            <a:r>
              <a:rPr lang="fa-IR" sz="1400" dirty="0" smtClean="0">
                <a:solidFill>
                  <a:prstClr val="black"/>
                </a:solidFill>
                <a:latin typeface="2Zar"/>
                <a:ea typeface="Times New Roman" panose="02020603050405020304" pitchFamily="18" charset="0"/>
                <a:cs typeface="B Titr" panose="00000700000000000000" pitchFamily="2" charset="-78"/>
              </a:rPr>
              <a:t>مرجع صدور مجوز</a:t>
            </a:r>
            <a:endParaRPr lang="fa-IR" sz="1400" dirty="0">
              <a:solidFill>
                <a:prstClr val="black"/>
              </a:solidFill>
              <a:latin typeface="2Zar"/>
              <a:ea typeface="Times New Roman" panose="02020603050405020304" pitchFamily="18" charset="0"/>
              <a:cs typeface="B Titr" panose="00000700000000000000" pitchFamily="2" charset="-78"/>
            </a:endParaRPr>
          </a:p>
          <a:p>
            <a:pPr marL="0" marR="45720" lvl="1" algn="ctr" defTabSz="685800" rtl="1">
              <a:lnSpc>
                <a:spcPct val="160000"/>
              </a:lnSpc>
              <a:spcBef>
                <a:spcPct val="20000"/>
              </a:spcBef>
              <a:buClr>
                <a:srgbClr val="4F81BD"/>
              </a:buClr>
              <a:buSzPct val="100000"/>
              <a:tabLst>
                <a:tab pos="539750" algn="l"/>
              </a:tabLst>
              <a:defRPr/>
            </a:pPr>
            <a:endParaRPr lang="fa-IR" sz="1400" b="1" dirty="0">
              <a:solidFill>
                <a:prstClr val="black"/>
              </a:solidFill>
              <a:latin typeface="2Zar"/>
              <a:ea typeface="Times New Roman" panose="02020603050405020304" pitchFamily="18" charset="0"/>
              <a:cs typeface="B Titr" panose="00000700000000000000" pitchFamily="2" charset="-78"/>
            </a:endParaRPr>
          </a:p>
        </p:txBody>
      </p:sp>
      <p:sp>
        <p:nvSpPr>
          <p:cNvPr id="17" name="Rounded Rectangle 16"/>
          <p:cNvSpPr/>
          <p:nvPr/>
        </p:nvSpPr>
        <p:spPr>
          <a:xfrm>
            <a:off x="1447800" y="1419225"/>
            <a:ext cx="1514475" cy="800100"/>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بانک مرکزی</a:t>
            </a:r>
            <a:endParaRPr lang="en-US" dirty="0">
              <a:solidFill>
                <a:schemeClr val="tx1"/>
              </a:solidFill>
            </a:endParaRPr>
          </a:p>
        </p:txBody>
      </p:sp>
      <p:sp>
        <p:nvSpPr>
          <p:cNvPr id="19" name="Rounded Rectangle 18"/>
          <p:cNvSpPr/>
          <p:nvPr/>
        </p:nvSpPr>
        <p:spPr>
          <a:xfrm>
            <a:off x="1476375" y="3124199"/>
            <a:ext cx="1514475" cy="733425"/>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rPr>
              <a:t>سازمان بورس </a:t>
            </a:r>
            <a:endParaRPr lang="en-US" dirty="0">
              <a:solidFill>
                <a:schemeClr val="tx1"/>
              </a:solidFill>
            </a:endParaRPr>
          </a:p>
        </p:txBody>
      </p:sp>
      <p:cxnSp>
        <p:nvCxnSpPr>
          <p:cNvPr id="22" name="Straight Connector 21"/>
          <p:cNvCxnSpPr>
            <a:stCxn id="4" idx="2"/>
            <a:endCxn id="9" idx="3"/>
          </p:cNvCxnSpPr>
          <p:nvPr/>
        </p:nvCxnSpPr>
        <p:spPr>
          <a:xfrm flipH="1" flipV="1">
            <a:off x="8751075" y="1849717"/>
            <a:ext cx="894452" cy="862799"/>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4" idx="2"/>
            <a:endCxn id="12" idx="3"/>
          </p:cNvCxnSpPr>
          <p:nvPr/>
        </p:nvCxnSpPr>
        <p:spPr>
          <a:xfrm flipH="1">
            <a:off x="8759624" y="2712516"/>
            <a:ext cx="885903" cy="787922"/>
          </a:xfrm>
          <a:prstGeom prst="line">
            <a:avLst/>
          </a:prstGeom>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5751961" y="3301484"/>
            <a:ext cx="2993127" cy="369332"/>
          </a:xfrm>
          <a:prstGeom prst="rect">
            <a:avLst/>
          </a:prstGeom>
        </p:spPr>
        <p:txBody>
          <a:bodyPr wrap="none">
            <a:spAutoFit/>
          </a:bodyPr>
          <a:lstStyle/>
          <a:p>
            <a:r>
              <a:rPr lang="fa-IR" dirty="0"/>
              <a:t>شرکتهای سهامی عام، خاص، تعاونی تولیدی</a:t>
            </a:r>
            <a:endParaRPr lang="en-US" dirty="0"/>
          </a:p>
        </p:txBody>
      </p:sp>
      <p:sp>
        <p:nvSpPr>
          <p:cNvPr id="31" name="Rectangle 30"/>
          <p:cNvSpPr/>
          <p:nvPr/>
        </p:nvSpPr>
        <p:spPr>
          <a:xfrm>
            <a:off x="5960993" y="5129384"/>
            <a:ext cx="6096000" cy="369332"/>
          </a:xfrm>
          <a:prstGeom prst="rect">
            <a:avLst/>
          </a:prstGeom>
        </p:spPr>
        <p:txBody>
          <a:bodyPr>
            <a:spAutoFit/>
          </a:bodyPr>
          <a:lstStyle/>
          <a:p>
            <a:pPr algn="r" rtl="1"/>
            <a:r>
              <a:rPr lang="fa-IR" dirty="0" err="1"/>
              <a:t>آيين‌نامة</a:t>
            </a:r>
            <a:r>
              <a:rPr lang="fa-IR" dirty="0"/>
              <a:t> </a:t>
            </a:r>
            <a:r>
              <a:rPr lang="fa-IR" dirty="0" err="1"/>
              <a:t>اجرايي</a:t>
            </a:r>
            <a:r>
              <a:rPr lang="fa-IR" dirty="0"/>
              <a:t> </a:t>
            </a:r>
            <a:r>
              <a:rPr lang="fa-IR" dirty="0" smtClean="0"/>
              <a:t>قانون مشارکت </a:t>
            </a:r>
          </a:p>
        </p:txBody>
      </p:sp>
      <p:cxnSp>
        <p:nvCxnSpPr>
          <p:cNvPr id="33" name="Straight Arrow Connector 32"/>
          <p:cNvCxnSpPr/>
          <p:nvPr/>
        </p:nvCxnSpPr>
        <p:spPr>
          <a:xfrm flipH="1">
            <a:off x="8056493" y="5368372"/>
            <a:ext cx="1695450" cy="952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34" name="TextBox 33"/>
          <p:cNvSpPr txBox="1"/>
          <p:nvPr/>
        </p:nvSpPr>
        <p:spPr>
          <a:xfrm>
            <a:off x="8199368" y="5025472"/>
            <a:ext cx="1524000" cy="369332"/>
          </a:xfrm>
          <a:prstGeom prst="rect">
            <a:avLst/>
          </a:prstGeom>
          <a:noFill/>
        </p:spPr>
        <p:txBody>
          <a:bodyPr wrap="square" rtlCol="0">
            <a:spAutoFit/>
          </a:bodyPr>
          <a:lstStyle/>
          <a:p>
            <a:r>
              <a:rPr lang="fa-IR" dirty="0" smtClean="0"/>
              <a:t>مصوب هیئت وزیران</a:t>
            </a:r>
            <a:endParaRPr lang="en-US" dirty="0"/>
          </a:p>
        </p:txBody>
      </p:sp>
      <p:sp>
        <p:nvSpPr>
          <p:cNvPr id="35" name="TextBox 34"/>
          <p:cNvSpPr txBox="1"/>
          <p:nvPr/>
        </p:nvSpPr>
        <p:spPr>
          <a:xfrm>
            <a:off x="3514311" y="4772025"/>
            <a:ext cx="4314825" cy="1200329"/>
          </a:xfrm>
          <a:prstGeom prst="rect">
            <a:avLst/>
          </a:prstGeom>
          <a:noFill/>
        </p:spPr>
        <p:txBody>
          <a:bodyPr wrap="square" rtlCol="0">
            <a:spAutoFit/>
          </a:bodyPr>
          <a:lstStyle/>
          <a:p>
            <a:pPr marL="285750" indent="-285750" algn="r" rtl="1">
              <a:buFont typeface="Wingdings" panose="05000000000000000000" pitchFamily="2" charset="2"/>
              <a:buChar char="§"/>
            </a:pPr>
            <a:r>
              <a:rPr lang="fa-IR" dirty="0" smtClean="0"/>
              <a:t>مشخصات </a:t>
            </a:r>
            <a:r>
              <a:rPr lang="fa-IR" dirty="0" err="1"/>
              <a:t>طرح‌هاي</a:t>
            </a:r>
            <a:r>
              <a:rPr lang="fa-IR" dirty="0"/>
              <a:t> سودآور </a:t>
            </a:r>
            <a:r>
              <a:rPr lang="fa-IR" dirty="0" err="1"/>
              <a:t>توليدي</a:t>
            </a:r>
            <a:r>
              <a:rPr lang="fa-IR" dirty="0"/>
              <a:t>، </a:t>
            </a:r>
            <a:r>
              <a:rPr lang="fa-IR" dirty="0" err="1"/>
              <a:t>ساختماني</a:t>
            </a:r>
            <a:r>
              <a:rPr lang="fa-IR" dirty="0"/>
              <a:t> و </a:t>
            </a:r>
            <a:r>
              <a:rPr lang="fa-IR" dirty="0" err="1" smtClean="0"/>
              <a:t>خدماتي</a:t>
            </a:r>
            <a:endParaRPr lang="fa-IR" dirty="0" smtClean="0"/>
          </a:p>
          <a:p>
            <a:pPr algn="r" rtl="1"/>
            <a:endParaRPr lang="fa-IR" dirty="0" smtClean="0"/>
          </a:p>
          <a:p>
            <a:pPr algn="r" rtl="1"/>
            <a:endParaRPr lang="fa-IR" dirty="0" smtClean="0"/>
          </a:p>
          <a:p>
            <a:pPr marL="285750" indent="-285750" algn="r" rtl="1">
              <a:buFont typeface="Wingdings" panose="05000000000000000000" pitchFamily="2" charset="2"/>
              <a:buChar char="§"/>
            </a:pPr>
            <a:r>
              <a:rPr lang="fa-IR" dirty="0" err="1" smtClean="0"/>
              <a:t>شرايط</a:t>
            </a:r>
            <a:r>
              <a:rPr lang="fa-IR" dirty="0" smtClean="0"/>
              <a:t> </a:t>
            </a:r>
            <a:r>
              <a:rPr lang="fa-IR" dirty="0"/>
              <a:t>و </a:t>
            </a:r>
            <a:r>
              <a:rPr lang="fa-IR" dirty="0" err="1"/>
              <a:t>ميزان</a:t>
            </a:r>
            <a:r>
              <a:rPr lang="fa-IR" dirty="0"/>
              <a:t> و </a:t>
            </a:r>
            <a:r>
              <a:rPr lang="fa-IR" dirty="0" err="1"/>
              <a:t>نحوة</a:t>
            </a:r>
            <a:r>
              <a:rPr lang="fa-IR" dirty="0"/>
              <a:t> انتشار و </a:t>
            </a:r>
            <a:r>
              <a:rPr lang="fa-IR" dirty="0" err="1"/>
              <a:t>عرضة</a:t>
            </a:r>
            <a:r>
              <a:rPr lang="fa-IR" dirty="0"/>
              <a:t> اوراق </a:t>
            </a:r>
            <a:r>
              <a:rPr lang="fa-IR" dirty="0" err="1" smtClean="0"/>
              <a:t>مشاركت</a:t>
            </a:r>
            <a:endParaRPr lang="fa-IR" dirty="0" smtClean="0"/>
          </a:p>
        </p:txBody>
      </p:sp>
      <p:sp>
        <p:nvSpPr>
          <p:cNvPr id="36" name="Rectangle 35"/>
          <p:cNvSpPr/>
          <p:nvPr/>
        </p:nvSpPr>
        <p:spPr>
          <a:xfrm>
            <a:off x="-1" y="4810810"/>
            <a:ext cx="3476625" cy="1200329"/>
          </a:xfrm>
          <a:prstGeom prst="rect">
            <a:avLst/>
          </a:prstGeom>
        </p:spPr>
        <p:txBody>
          <a:bodyPr wrap="square">
            <a:spAutoFit/>
          </a:bodyPr>
          <a:lstStyle/>
          <a:p>
            <a:pPr marL="285750" indent="-285750" algn="r" rtl="1">
              <a:buFont typeface="Wingdings" panose="05000000000000000000" pitchFamily="2" charset="2"/>
              <a:buChar char="§"/>
            </a:pPr>
            <a:r>
              <a:rPr lang="fa-IR" dirty="0" err="1"/>
              <a:t>چگونگي</a:t>
            </a:r>
            <a:r>
              <a:rPr lang="fa-IR" dirty="0"/>
              <a:t> </a:t>
            </a:r>
            <a:r>
              <a:rPr lang="fa-IR" dirty="0" err="1"/>
              <a:t>تبديل</a:t>
            </a:r>
            <a:r>
              <a:rPr lang="fa-IR" dirty="0"/>
              <a:t> و </a:t>
            </a:r>
            <a:r>
              <a:rPr lang="fa-IR" dirty="0" err="1"/>
              <a:t>تعويض</a:t>
            </a:r>
            <a:r>
              <a:rPr lang="fa-IR" dirty="0"/>
              <a:t> اوراق </a:t>
            </a:r>
            <a:r>
              <a:rPr lang="fa-IR" dirty="0" err="1"/>
              <a:t>مذكور</a:t>
            </a:r>
            <a:r>
              <a:rPr lang="fa-IR" dirty="0"/>
              <a:t> با سهام </a:t>
            </a:r>
            <a:r>
              <a:rPr lang="fa-IR" dirty="0" err="1"/>
              <a:t>شركت‌هاي</a:t>
            </a:r>
            <a:r>
              <a:rPr lang="fa-IR" dirty="0"/>
              <a:t> </a:t>
            </a:r>
            <a:r>
              <a:rPr lang="fa-IR" dirty="0" err="1"/>
              <a:t>سهامي</a:t>
            </a:r>
            <a:r>
              <a:rPr lang="fa-IR" dirty="0"/>
              <a:t> </a:t>
            </a:r>
            <a:r>
              <a:rPr lang="fa-IR" dirty="0" smtClean="0"/>
              <a:t>عام</a:t>
            </a:r>
          </a:p>
          <a:p>
            <a:pPr algn="r" rtl="1"/>
            <a:endParaRPr lang="fa-IR" dirty="0"/>
          </a:p>
          <a:p>
            <a:pPr marL="285750" indent="-285750" algn="r" rtl="1">
              <a:buFont typeface="Wingdings" panose="05000000000000000000" pitchFamily="2" charset="2"/>
              <a:buChar char="§"/>
            </a:pPr>
            <a:r>
              <a:rPr lang="fa-IR" dirty="0" err="1"/>
              <a:t>نحوة</a:t>
            </a:r>
            <a:r>
              <a:rPr lang="fa-IR" dirty="0"/>
              <a:t> اعمال نظارت </a:t>
            </a:r>
            <a:r>
              <a:rPr lang="fa-IR" dirty="0" smtClean="0"/>
              <a:t>بر</a:t>
            </a:r>
            <a:r>
              <a:rPr lang="en-US" dirty="0" smtClean="0"/>
              <a:t> </a:t>
            </a:r>
            <a:r>
              <a:rPr lang="fa-IR" dirty="0" err="1" smtClean="0"/>
              <a:t>اجراي</a:t>
            </a:r>
            <a:r>
              <a:rPr lang="fa-IR" dirty="0" smtClean="0"/>
              <a:t> </a:t>
            </a:r>
            <a:r>
              <a:rPr lang="fa-IR" dirty="0" err="1"/>
              <a:t>صحيح</a:t>
            </a:r>
            <a:r>
              <a:rPr lang="fa-IR" dirty="0"/>
              <a:t> اين قانون</a:t>
            </a:r>
            <a:endParaRPr lang="en-US" dirty="0"/>
          </a:p>
        </p:txBody>
      </p:sp>
    </p:spTree>
    <p:extLst>
      <p:ext uri="{BB962C8B-B14F-4D97-AF65-F5344CB8AC3E}">
        <p14:creationId xmlns:p14="http://schemas.microsoft.com/office/powerpoint/2010/main" val="419619732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p:cNvSpPr/>
          <p:nvPr/>
        </p:nvSpPr>
        <p:spPr>
          <a:xfrm flipH="1">
            <a:off x="1916869" y="1489124"/>
            <a:ext cx="8190433" cy="634952"/>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0" numCol="1" spcCol="1270" anchor="ctr" anchorCtr="0">
            <a:noAutofit/>
          </a:bodyPr>
          <a:lstStyle/>
          <a:p>
            <a:pPr lvl="0" algn="justLow" defTabSz="2889250" rtl="1">
              <a:lnSpc>
                <a:spcPct val="90000"/>
              </a:lnSpc>
              <a:spcBef>
                <a:spcPct val="0"/>
              </a:spcBef>
              <a:spcAft>
                <a:spcPct val="35000"/>
              </a:spcAft>
            </a:pPr>
            <a:endParaRPr lang="en-US" sz="6500" kern="1200" dirty="0"/>
          </a:p>
        </p:txBody>
      </p:sp>
      <p:sp>
        <p:nvSpPr>
          <p:cNvPr id="19" name="Oval 18"/>
          <p:cNvSpPr/>
          <p:nvPr/>
        </p:nvSpPr>
        <p:spPr>
          <a:xfrm flipH="1">
            <a:off x="9179809" y="1479599"/>
            <a:ext cx="945265" cy="702517"/>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pPr algn="ctr"/>
            <a:r>
              <a:rPr lang="fa-IR" dirty="0" smtClean="0"/>
              <a:t>طرح</a:t>
            </a:r>
            <a:endParaRPr lang="en-US" dirty="0"/>
          </a:p>
        </p:txBody>
      </p:sp>
      <p:sp>
        <p:nvSpPr>
          <p:cNvPr id="20" name="TextBox 19"/>
          <p:cNvSpPr txBox="1"/>
          <p:nvPr/>
        </p:nvSpPr>
        <p:spPr>
          <a:xfrm>
            <a:off x="1828800" y="1600200"/>
            <a:ext cx="7305675" cy="341632"/>
          </a:xfrm>
          <a:prstGeom prst="rect">
            <a:avLst/>
          </a:prstGeom>
          <a:noFill/>
        </p:spPr>
        <p:txBody>
          <a:bodyPr wrap="square" rtlCol="0">
            <a:spAutoFit/>
          </a:bodyPr>
          <a:lstStyle/>
          <a:p>
            <a:pPr lvl="0" algn="justLow" defTabSz="2889250" rtl="1">
              <a:lnSpc>
                <a:spcPct val="90000"/>
              </a:lnSpc>
              <a:spcBef>
                <a:spcPct val="0"/>
              </a:spcBef>
              <a:spcAft>
                <a:spcPct val="35000"/>
              </a:spcAft>
            </a:pPr>
            <a:r>
              <a:rPr lang="fa-IR" dirty="0">
                <a:solidFill>
                  <a:sysClr val="windowText" lastClr="000000"/>
                </a:solidFill>
                <a:latin typeface="Century Gothic" panose="020B0502020202020204"/>
                <a:cs typeface="B Nazanin" panose="00000400000000000000" pitchFamily="2" charset="-78"/>
              </a:rPr>
              <a:t>طرح های سودآور تولیدی، ساختمانی و </a:t>
            </a:r>
            <a:r>
              <a:rPr lang="fa-IR" dirty="0" smtClean="0">
                <a:solidFill>
                  <a:sysClr val="windowText" lastClr="000000"/>
                </a:solidFill>
                <a:latin typeface="Century Gothic" panose="020B0502020202020204"/>
                <a:cs typeface="B Nazanin" panose="00000400000000000000" pitchFamily="2" charset="-78"/>
              </a:rPr>
              <a:t>خدماتی ‌</a:t>
            </a:r>
            <a:r>
              <a:rPr lang="fa-IR" dirty="0" err="1" smtClean="0">
                <a:solidFill>
                  <a:sysClr val="windowText" lastClr="000000"/>
                </a:solidFill>
                <a:latin typeface="Century Gothic" panose="020B0502020202020204"/>
                <a:cs typeface="B Nazanin" panose="00000400000000000000" pitchFamily="2" charset="-78"/>
              </a:rPr>
              <a:t>كه</a:t>
            </a:r>
            <a:r>
              <a:rPr lang="fa-IR" dirty="0" smtClean="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داراي</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توجيهات</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كامل</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اقتصادي</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فني</a:t>
            </a:r>
            <a:r>
              <a:rPr lang="fa-IR" dirty="0">
                <a:solidFill>
                  <a:sysClr val="windowText" lastClr="000000"/>
                </a:solidFill>
                <a:latin typeface="Century Gothic" panose="020B0502020202020204"/>
                <a:cs typeface="B Nazanin" panose="00000400000000000000" pitchFamily="2" charset="-78"/>
              </a:rPr>
              <a:t> و </a:t>
            </a:r>
            <a:r>
              <a:rPr lang="fa-IR" dirty="0" err="1">
                <a:solidFill>
                  <a:sysClr val="windowText" lastClr="000000"/>
                </a:solidFill>
                <a:latin typeface="Century Gothic" panose="020B0502020202020204"/>
                <a:cs typeface="B Nazanin" panose="00000400000000000000" pitchFamily="2" charset="-78"/>
              </a:rPr>
              <a:t>مالي</a:t>
            </a:r>
            <a:r>
              <a:rPr lang="fa-IR" dirty="0">
                <a:solidFill>
                  <a:sysClr val="windowText" lastClr="000000"/>
                </a:solidFill>
                <a:latin typeface="Century Gothic" panose="020B0502020202020204"/>
                <a:cs typeface="B Nazanin" panose="00000400000000000000" pitchFamily="2" charset="-78"/>
              </a:rPr>
              <a:t> </a:t>
            </a:r>
            <a:r>
              <a:rPr lang="fa-IR" dirty="0" smtClean="0">
                <a:solidFill>
                  <a:sysClr val="windowText" lastClr="000000"/>
                </a:solidFill>
                <a:latin typeface="Century Gothic" panose="020B0502020202020204"/>
                <a:cs typeface="B Nazanin" panose="00000400000000000000" pitchFamily="2" charset="-78"/>
              </a:rPr>
              <a:t>باشد.</a:t>
            </a:r>
            <a:endParaRPr lang="en-US" dirty="0">
              <a:solidFill>
                <a:sysClr val="windowText" lastClr="000000"/>
              </a:solidFill>
              <a:latin typeface="Century Gothic" panose="020B0502020202020204"/>
              <a:cs typeface="B Nazanin" panose="00000400000000000000" pitchFamily="2" charset="-78"/>
            </a:endParaRPr>
          </a:p>
        </p:txBody>
      </p:sp>
      <p:sp>
        <p:nvSpPr>
          <p:cNvPr id="22" name="Freeform 21"/>
          <p:cNvSpPr/>
          <p:nvPr/>
        </p:nvSpPr>
        <p:spPr>
          <a:xfrm flipH="1">
            <a:off x="1944145" y="2390776"/>
            <a:ext cx="8125057" cy="942974"/>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0" numCol="1" spcCol="1270" anchor="ctr" anchorCtr="0">
            <a:noAutofit/>
          </a:bodyPr>
          <a:lstStyle/>
          <a:p>
            <a:pPr lvl="0" algn="justLow" defTabSz="2889250" rtl="1">
              <a:lnSpc>
                <a:spcPct val="90000"/>
              </a:lnSpc>
              <a:spcBef>
                <a:spcPct val="0"/>
              </a:spcBef>
              <a:spcAft>
                <a:spcPct val="35000"/>
              </a:spcAft>
            </a:pPr>
            <a:endParaRPr lang="en-US" sz="6500" kern="1200" dirty="0"/>
          </a:p>
        </p:txBody>
      </p:sp>
      <p:sp>
        <p:nvSpPr>
          <p:cNvPr id="23" name="Oval 22"/>
          <p:cNvSpPr/>
          <p:nvPr/>
        </p:nvSpPr>
        <p:spPr>
          <a:xfrm flipH="1">
            <a:off x="9118265" y="2489249"/>
            <a:ext cx="949660" cy="702517"/>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pPr algn="ctr"/>
            <a:r>
              <a:rPr lang="fa-IR" dirty="0" smtClean="0"/>
              <a:t>تضمین</a:t>
            </a:r>
            <a:endParaRPr lang="en-US" dirty="0"/>
          </a:p>
        </p:txBody>
      </p:sp>
      <p:sp>
        <p:nvSpPr>
          <p:cNvPr id="24" name="Rectangle 23"/>
          <p:cNvSpPr/>
          <p:nvPr/>
        </p:nvSpPr>
        <p:spPr>
          <a:xfrm>
            <a:off x="1539276" y="2482334"/>
            <a:ext cx="7497363" cy="923330"/>
          </a:xfrm>
          <a:prstGeom prst="rect">
            <a:avLst/>
          </a:prstGeom>
        </p:spPr>
        <p:txBody>
          <a:bodyPr wrap="square">
            <a:spAutoFit/>
          </a:bodyPr>
          <a:lstStyle/>
          <a:p>
            <a:pPr algn="r" rtl="1"/>
            <a:r>
              <a:rPr lang="fa-IR" dirty="0" smtClean="0"/>
              <a:t>مؤسسه </a:t>
            </a:r>
            <a:r>
              <a:rPr lang="fa-IR" dirty="0"/>
              <a:t>و يا </a:t>
            </a:r>
            <a:r>
              <a:rPr lang="fa-IR" dirty="0" err="1"/>
              <a:t>شركت</a:t>
            </a:r>
            <a:r>
              <a:rPr lang="fa-IR" dirty="0"/>
              <a:t> </a:t>
            </a:r>
            <a:r>
              <a:rPr lang="fa-IR" dirty="0" err="1" smtClean="0"/>
              <a:t>متقاضي</a:t>
            </a:r>
            <a:r>
              <a:rPr lang="fa-IR" dirty="0" smtClean="0"/>
              <a:t> </a:t>
            </a:r>
            <a:r>
              <a:rPr lang="fa-IR" dirty="0" err="1" smtClean="0"/>
              <a:t>تضامين</a:t>
            </a:r>
            <a:r>
              <a:rPr lang="fa-IR" dirty="0" smtClean="0"/>
              <a:t> </a:t>
            </a:r>
            <a:r>
              <a:rPr lang="fa-IR" dirty="0"/>
              <a:t>كافي را </a:t>
            </a:r>
            <a:r>
              <a:rPr lang="fa-IR" dirty="0" smtClean="0"/>
              <a:t>به </a:t>
            </a:r>
            <a:r>
              <a:rPr lang="fa-IR" dirty="0" err="1"/>
              <a:t>بانك</a:t>
            </a:r>
            <a:r>
              <a:rPr lang="fa-IR" dirty="0"/>
              <a:t> </a:t>
            </a:r>
            <a:r>
              <a:rPr lang="fa-IR" dirty="0" smtClean="0"/>
              <a:t>عامل ارائه می دهد.</a:t>
            </a:r>
            <a:r>
              <a:rPr lang="fa-IR" dirty="0"/>
              <a:t> در صورت عدم </a:t>
            </a:r>
            <a:r>
              <a:rPr lang="fa-IR" dirty="0" err="1"/>
              <a:t>ايفاي</a:t>
            </a:r>
            <a:r>
              <a:rPr lang="fa-IR" dirty="0"/>
              <a:t> تعهدات </a:t>
            </a:r>
            <a:r>
              <a:rPr lang="fa-IR" dirty="0" smtClean="0"/>
              <a:t>در </a:t>
            </a:r>
            <a:r>
              <a:rPr lang="fa-IR" dirty="0" err="1"/>
              <a:t>سررسيدهاي</a:t>
            </a:r>
            <a:r>
              <a:rPr lang="fa-IR" dirty="0"/>
              <a:t> مقرر، </a:t>
            </a:r>
            <a:r>
              <a:rPr lang="fa-IR" dirty="0" err="1"/>
              <a:t>بانك</a:t>
            </a:r>
            <a:r>
              <a:rPr lang="fa-IR" dirty="0"/>
              <a:t> عامل </a:t>
            </a:r>
            <a:r>
              <a:rPr lang="fa-IR" dirty="0" err="1"/>
              <a:t>مكلف</a:t>
            </a:r>
            <a:r>
              <a:rPr lang="fa-IR" dirty="0"/>
              <a:t> است از محل </a:t>
            </a:r>
            <a:r>
              <a:rPr lang="fa-IR" dirty="0" err="1" smtClean="0"/>
              <a:t>تضامين</a:t>
            </a:r>
            <a:r>
              <a:rPr lang="fa-IR" dirty="0" smtClean="0"/>
              <a:t> </a:t>
            </a:r>
            <a:r>
              <a:rPr lang="fa-IR" dirty="0" err="1"/>
              <a:t>مذكور</a:t>
            </a:r>
            <a:r>
              <a:rPr lang="fa-IR" dirty="0"/>
              <a:t> </a:t>
            </a:r>
            <a:r>
              <a:rPr lang="fa-IR" dirty="0" err="1" smtClean="0"/>
              <a:t>رأساً</a:t>
            </a:r>
            <a:r>
              <a:rPr lang="fa-IR" dirty="0" smtClean="0"/>
              <a:t> </a:t>
            </a:r>
            <a:r>
              <a:rPr lang="fa-IR" dirty="0"/>
              <a:t>اقدام نمايد.</a:t>
            </a:r>
          </a:p>
          <a:p>
            <a:pPr algn="r" rtl="1"/>
            <a:endParaRPr lang="en-US" dirty="0"/>
          </a:p>
        </p:txBody>
      </p:sp>
      <p:sp>
        <p:nvSpPr>
          <p:cNvPr id="25" name="Freeform 24"/>
          <p:cNvSpPr/>
          <p:nvPr/>
        </p:nvSpPr>
        <p:spPr>
          <a:xfrm flipH="1">
            <a:off x="1974127" y="3565573"/>
            <a:ext cx="8076026" cy="1168352"/>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0" numCol="1" spcCol="1270" anchor="ctr" anchorCtr="0">
            <a:noAutofit/>
          </a:bodyPr>
          <a:lstStyle/>
          <a:p>
            <a:pPr lvl="0" algn="ctr">
              <a:defRPr/>
            </a:pPr>
            <a:endParaRPr lang="en-US" sz="1400" b="1" dirty="0">
              <a:solidFill>
                <a:prstClr val="black"/>
              </a:solidFill>
              <a:latin typeface="Constantia"/>
              <a:cs typeface="B Nazanin" panose="00000400000000000000" pitchFamily="2" charset="-78"/>
            </a:endParaRPr>
          </a:p>
        </p:txBody>
      </p:sp>
      <p:sp>
        <p:nvSpPr>
          <p:cNvPr id="26" name="Oval 25"/>
          <p:cNvSpPr/>
          <p:nvPr/>
        </p:nvSpPr>
        <p:spPr>
          <a:xfrm flipH="1">
            <a:off x="9113009" y="3717974"/>
            <a:ext cx="964441" cy="777826"/>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pPr algn="ctr"/>
            <a:r>
              <a:rPr lang="fa-IR" dirty="0" smtClean="0"/>
              <a:t>سقف مبلغ</a:t>
            </a:r>
            <a:endParaRPr lang="en-US" dirty="0"/>
          </a:p>
        </p:txBody>
      </p:sp>
      <p:sp>
        <p:nvSpPr>
          <p:cNvPr id="28" name="TextBox 27"/>
          <p:cNvSpPr txBox="1"/>
          <p:nvPr/>
        </p:nvSpPr>
        <p:spPr>
          <a:xfrm>
            <a:off x="1924050" y="3676650"/>
            <a:ext cx="7134225" cy="1186479"/>
          </a:xfrm>
          <a:prstGeom prst="rect">
            <a:avLst/>
          </a:prstGeom>
          <a:noFill/>
        </p:spPr>
        <p:txBody>
          <a:bodyPr wrap="square" rtlCol="0">
            <a:spAutoFit/>
          </a:bodyPr>
          <a:lstStyle/>
          <a:p>
            <a:pPr algn="justLow" defTabSz="2889250" rtl="1">
              <a:lnSpc>
                <a:spcPct val="90000"/>
              </a:lnSpc>
              <a:spcBef>
                <a:spcPct val="0"/>
              </a:spcBef>
              <a:spcAft>
                <a:spcPct val="35000"/>
              </a:spcAft>
            </a:pPr>
            <a:r>
              <a:rPr lang="fa-IR" dirty="0" err="1">
                <a:solidFill>
                  <a:sysClr val="windowText" lastClr="000000"/>
                </a:solidFill>
                <a:latin typeface="Century Gothic" panose="020B0502020202020204"/>
                <a:cs typeface="B Nazanin" panose="00000400000000000000" pitchFamily="2" charset="-78"/>
              </a:rPr>
              <a:t>بدهی‌های</a:t>
            </a:r>
            <a:r>
              <a:rPr lang="fa-IR" dirty="0">
                <a:solidFill>
                  <a:sysClr val="windowText" lastClr="000000"/>
                </a:solidFill>
                <a:latin typeface="Century Gothic" panose="020B0502020202020204"/>
                <a:cs typeface="B Nazanin" panose="00000400000000000000" pitchFamily="2" charset="-78"/>
              </a:rPr>
              <a:t> ناشر بعلاوه مبلغ اوراق مشارکت حداکثر سه برابر جمع حقوق صاحبان سهام </a:t>
            </a:r>
            <a:r>
              <a:rPr lang="fa-IR" dirty="0" smtClean="0">
                <a:solidFill>
                  <a:sysClr val="windowText" lastClr="000000"/>
                </a:solidFill>
                <a:latin typeface="Century Gothic" panose="020B0502020202020204"/>
                <a:cs typeface="B Nazanin" panose="00000400000000000000" pitchFamily="2" charset="-78"/>
              </a:rPr>
              <a:t>شرکت؛ </a:t>
            </a:r>
            <a:r>
              <a:rPr lang="fa-IR" dirty="0">
                <a:solidFill>
                  <a:sysClr val="windowText" lastClr="000000"/>
                </a:solidFill>
                <a:latin typeface="Century Gothic" panose="020B0502020202020204"/>
                <a:cs typeface="B Nazanin" panose="00000400000000000000" pitchFamily="2" charset="-78"/>
              </a:rPr>
              <a:t>در </a:t>
            </a:r>
            <a:r>
              <a:rPr lang="fa-IR" dirty="0" err="1">
                <a:solidFill>
                  <a:sysClr val="windowText" lastClr="000000"/>
                </a:solidFill>
                <a:latin typeface="Century Gothic" panose="020B0502020202020204"/>
                <a:cs typeface="B Nazanin" panose="00000400000000000000" pitchFamily="2" charset="-78"/>
              </a:rPr>
              <a:t>صورتی‌که</a:t>
            </a:r>
            <a:r>
              <a:rPr lang="fa-IR" dirty="0">
                <a:solidFill>
                  <a:sysClr val="windowText" lastClr="000000"/>
                </a:solidFill>
                <a:latin typeface="Century Gothic" panose="020B0502020202020204"/>
                <a:cs typeface="B Nazanin" panose="00000400000000000000" pitchFamily="2" charset="-78"/>
              </a:rPr>
              <a:t> اصل و سود علی </a:t>
            </a:r>
            <a:r>
              <a:rPr lang="fa-IR" dirty="0" err="1">
                <a:solidFill>
                  <a:sysClr val="windowText" lastClr="000000"/>
                </a:solidFill>
                <a:latin typeface="Century Gothic" panose="020B0502020202020204"/>
                <a:cs typeface="B Nazanin" panose="00000400000000000000" pitchFamily="2" charset="-78"/>
              </a:rPr>
              <a:t>الحساب</a:t>
            </a:r>
            <a:r>
              <a:rPr lang="fa-IR" dirty="0">
                <a:solidFill>
                  <a:sysClr val="windowText" lastClr="000000"/>
                </a:solidFill>
                <a:latin typeface="Century Gothic" panose="020B0502020202020204"/>
                <a:cs typeface="B Nazanin" panose="00000400000000000000" pitchFamily="2" charset="-78"/>
              </a:rPr>
              <a:t> اوراق </a:t>
            </a:r>
            <a:r>
              <a:rPr lang="fa-IR" dirty="0" smtClean="0">
                <a:solidFill>
                  <a:sysClr val="windowText" lastClr="000000"/>
                </a:solidFill>
                <a:latin typeface="Century Gothic" panose="020B0502020202020204"/>
                <a:cs typeface="B Nazanin" panose="00000400000000000000" pitchFamily="2" charset="-78"/>
              </a:rPr>
              <a:t>توسط </a:t>
            </a:r>
            <a:r>
              <a:rPr lang="fa-IR" dirty="0" err="1">
                <a:solidFill>
                  <a:sysClr val="windowText" lastClr="000000"/>
                </a:solidFill>
                <a:latin typeface="Century Gothic" panose="020B0502020202020204"/>
                <a:cs typeface="B Nazanin" panose="00000400000000000000" pitchFamily="2" charset="-78"/>
              </a:rPr>
              <a:t>بانک‌ها</a:t>
            </a:r>
            <a:r>
              <a:rPr lang="fa-IR" dirty="0">
                <a:solidFill>
                  <a:sysClr val="windowText" lastClr="000000"/>
                </a:solidFill>
                <a:latin typeface="Century Gothic" panose="020B0502020202020204"/>
                <a:cs typeface="B Nazanin" panose="00000400000000000000" pitchFamily="2" charset="-78"/>
              </a:rPr>
              <a:t> </a:t>
            </a:r>
            <a:r>
              <a:rPr lang="fa-IR" dirty="0" smtClean="0">
                <a:solidFill>
                  <a:sysClr val="windowText" lastClr="000000"/>
                </a:solidFill>
                <a:latin typeface="Century Gothic" panose="020B0502020202020204"/>
                <a:cs typeface="B Nazanin" panose="00000400000000000000" pitchFamily="2" charset="-78"/>
              </a:rPr>
              <a:t>تضمین </a:t>
            </a:r>
            <a:r>
              <a:rPr lang="fa-IR" dirty="0">
                <a:solidFill>
                  <a:sysClr val="windowText" lastClr="000000"/>
                </a:solidFill>
                <a:latin typeface="Century Gothic" panose="020B0502020202020204"/>
                <a:cs typeface="B Nazanin" panose="00000400000000000000" pitchFamily="2" charset="-78"/>
              </a:rPr>
              <a:t>شده باشد، رعایت </a:t>
            </a:r>
            <a:r>
              <a:rPr lang="fa-IR" dirty="0" smtClean="0">
                <a:solidFill>
                  <a:sysClr val="windowText" lastClr="000000"/>
                </a:solidFill>
                <a:latin typeface="Century Gothic" panose="020B0502020202020204"/>
                <a:cs typeface="B Nazanin" panose="00000400000000000000" pitchFamily="2" charset="-78"/>
              </a:rPr>
              <a:t>نسبت های </a:t>
            </a:r>
            <a:r>
              <a:rPr lang="fa-IR" dirty="0">
                <a:solidFill>
                  <a:sysClr val="windowText" lastClr="000000"/>
                </a:solidFill>
                <a:latin typeface="Century Gothic" panose="020B0502020202020204"/>
                <a:cs typeface="B Nazanin" panose="00000400000000000000" pitchFamily="2" charset="-78"/>
              </a:rPr>
              <a:t>مذکور برای ناشر </a:t>
            </a:r>
            <a:r>
              <a:rPr lang="fa-IR" dirty="0" err="1">
                <a:solidFill>
                  <a:sysClr val="windowText" lastClr="000000"/>
                </a:solidFill>
                <a:latin typeface="Century Gothic" panose="020B0502020202020204"/>
                <a:cs typeface="B Nazanin" panose="00000400000000000000" pitchFamily="2" charset="-78"/>
              </a:rPr>
              <a:t>الزامی</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نمی‌باشد</a:t>
            </a:r>
            <a:r>
              <a:rPr lang="fa-IR" dirty="0">
                <a:solidFill>
                  <a:sysClr val="windowText" lastClr="000000"/>
                </a:solidFill>
                <a:latin typeface="Century Gothic" panose="020B0502020202020204"/>
                <a:cs typeface="B Nazanin" panose="00000400000000000000" pitchFamily="2" charset="-78"/>
              </a:rPr>
              <a:t>.</a:t>
            </a:r>
          </a:p>
          <a:p>
            <a:pPr lvl="0" algn="justLow" defTabSz="2889250" rtl="1">
              <a:lnSpc>
                <a:spcPct val="90000"/>
              </a:lnSpc>
              <a:spcBef>
                <a:spcPct val="0"/>
              </a:spcBef>
              <a:spcAft>
                <a:spcPct val="35000"/>
              </a:spcAft>
            </a:pPr>
            <a:endParaRPr lang="fa-IR" dirty="0">
              <a:solidFill>
                <a:sysClr val="windowText" lastClr="000000"/>
              </a:solidFill>
              <a:latin typeface="Century Gothic" panose="020B0502020202020204"/>
              <a:cs typeface="B Nazanin" panose="00000400000000000000" pitchFamily="2" charset="-78"/>
            </a:endParaRPr>
          </a:p>
        </p:txBody>
      </p:sp>
      <p:sp>
        <p:nvSpPr>
          <p:cNvPr id="29" name="Rectangle 28"/>
          <p:cNvSpPr/>
          <p:nvPr/>
        </p:nvSpPr>
        <p:spPr>
          <a:xfrm>
            <a:off x="1743075" y="5610910"/>
            <a:ext cx="8667750" cy="369332"/>
          </a:xfrm>
          <a:prstGeom prst="rect">
            <a:avLst/>
          </a:prstGeom>
        </p:spPr>
        <p:txBody>
          <a:bodyPr wrap="square">
            <a:spAutoFit/>
          </a:bodyPr>
          <a:lstStyle/>
          <a:p>
            <a:pPr algn="r" rtl="1"/>
            <a:r>
              <a:rPr lang="fa-IR" b="1" dirty="0"/>
              <a:t>طرح‌ های ارایه شده جهت انتشار اوراق مشارکت باید با تأیید عامل </a:t>
            </a:r>
            <a:r>
              <a:rPr lang="fa-IR" b="1" u="sng" dirty="0"/>
              <a:t>حداقل </a:t>
            </a:r>
            <a:r>
              <a:rPr lang="fa-IR" b="1" u="sng" dirty="0" smtClean="0"/>
              <a:t>۲۰% </a:t>
            </a:r>
            <a:r>
              <a:rPr lang="fa-IR" b="1" u="sng" dirty="0"/>
              <a:t>پیشرفت فیزیکی </a:t>
            </a:r>
            <a:r>
              <a:rPr lang="fa-IR" b="1" dirty="0"/>
              <a:t>داشته باشند. </a:t>
            </a:r>
          </a:p>
        </p:txBody>
      </p:sp>
    </p:spTree>
    <p:extLst>
      <p:ext uri="{BB962C8B-B14F-4D97-AF65-F5344CB8AC3E}">
        <p14:creationId xmlns:p14="http://schemas.microsoft.com/office/powerpoint/2010/main" val="33151324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
        <p:nvSpPr>
          <p:cNvPr id="7" name="Rectangle 6"/>
          <p:cNvSpPr/>
          <p:nvPr/>
        </p:nvSpPr>
        <p:spPr>
          <a:xfrm>
            <a:off x="2343151" y="2762251"/>
            <a:ext cx="3867150" cy="2626873"/>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سلف موازی استاندارد</a:t>
            </a: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35022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76250" y="2045759"/>
            <a:ext cx="1133475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71500" indent="-571500" algn="justLow" rtl="1">
              <a:buClrTx/>
              <a:buFont typeface="Wingdings" panose="05000000000000000000" pitchFamily="2" charset="2"/>
              <a:buChar char="v"/>
            </a:pPr>
            <a:r>
              <a:rPr lang="fa-IR" b="1" dirty="0" smtClean="0">
                <a:solidFill>
                  <a:schemeClr val="tx1"/>
                </a:solidFill>
              </a:rPr>
              <a:t>قرارداد سلف، قراردادی </a:t>
            </a:r>
            <a:r>
              <a:rPr lang="fa-IR" b="1" dirty="0">
                <a:solidFill>
                  <a:schemeClr val="tx1"/>
                </a:solidFill>
              </a:rPr>
              <a:t>است که براساس آن عرضه کننده مقدار معینی از دارایی پایه را براساس مشخصات قرارداد </a:t>
            </a:r>
            <a:r>
              <a:rPr lang="fa-IR" b="1" dirty="0" smtClean="0">
                <a:solidFill>
                  <a:schemeClr val="tx1"/>
                </a:solidFill>
              </a:rPr>
              <a:t>در </a:t>
            </a:r>
            <a:r>
              <a:rPr lang="fa-IR" b="1" dirty="0" err="1">
                <a:solidFill>
                  <a:schemeClr val="tx1"/>
                </a:solidFill>
              </a:rPr>
              <a:t>ازای</a:t>
            </a:r>
            <a:r>
              <a:rPr lang="fa-IR" b="1" dirty="0">
                <a:solidFill>
                  <a:schemeClr val="tx1"/>
                </a:solidFill>
              </a:rPr>
              <a:t> بهای نقد </a:t>
            </a:r>
            <a:r>
              <a:rPr lang="fa-IR" b="1" dirty="0" smtClean="0">
                <a:solidFill>
                  <a:schemeClr val="tx1"/>
                </a:solidFill>
              </a:rPr>
              <a:t>به </a:t>
            </a:r>
            <a:r>
              <a:rPr lang="fa-IR" b="1" dirty="0">
                <a:solidFill>
                  <a:schemeClr val="tx1"/>
                </a:solidFill>
              </a:rPr>
              <a:t>فروش </a:t>
            </a:r>
            <a:r>
              <a:rPr lang="fa-IR" b="1" dirty="0" err="1">
                <a:solidFill>
                  <a:schemeClr val="tx1"/>
                </a:solidFill>
              </a:rPr>
              <a:t>می‌رساند</a:t>
            </a:r>
            <a:r>
              <a:rPr lang="fa-IR" b="1" dirty="0">
                <a:solidFill>
                  <a:schemeClr val="tx1"/>
                </a:solidFill>
              </a:rPr>
              <a:t> تا در </a:t>
            </a:r>
            <a:r>
              <a:rPr lang="fa-IR" b="1" dirty="0" err="1">
                <a:solidFill>
                  <a:schemeClr val="tx1"/>
                </a:solidFill>
              </a:rPr>
              <a:t>دورة</a:t>
            </a:r>
            <a:r>
              <a:rPr lang="fa-IR" b="1" dirty="0">
                <a:solidFill>
                  <a:schemeClr val="tx1"/>
                </a:solidFill>
              </a:rPr>
              <a:t> تحویل به خریدار تسلیم </a:t>
            </a:r>
            <a:r>
              <a:rPr lang="fa-IR" b="1" dirty="0" smtClean="0">
                <a:solidFill>
                  <a:schemeClr val="tx1"/>
                </a:solidFill>
              </a:rPr>
              <a:t>کند؛ </a:t>
            </a:r>
            <a:r>
              <a:rPr lang="fa-IR" b="1" dirty="0">
                <a:solidFill>
                  <a:schemeClr val="tx1"/>
                </a:solidFill>
              </a:rPr>
              <a:t>خریدار </a:t>
            </a:r>
            <a:r>
              <a:rPr lang="fa-IR" b="1" dirty="0" err="1">
                <a:solidFill>
                  <a:schemeClr val="tx1"/>
                </a:solidFill>
              </a:rPr>
              <a:t>می‌تواند</a:t>
            </a:r>
            <a:r>
              <a:rPr lang="fa-IR" b="1" dirty="0">
                <a:solidFill>
                  <a:schemeClr val="tx1"/>
                </a:solidFill>
              </a:rPr>
              <a:t> معادل دارایی پایه خریداری شده را طی قرارداد سلف موازی استاندارد به فروش رساند</a:t>
            </a:r>
            <a:r>
              <a:rPr lang="fa-IR" b="1" dirty="0" smtClean="0">
                <a:solidFill>
                  <a:schemeClr val="tx1"/>
                </a:solidFill>
              </a:rPr>
              <a:t>.</a:t>
            </a:r>
          </a:p>
          <a:p>
            <a:pPr marL="0" indent="0" algn="justLow" rtl="1">
              <a:buClrTx/>
              <a:buNone/>
            </a:pPr>
            <a:endParaRPr lang="fa-IR" sz="700" b="1" dirty="0" smtClean="0">
              <a:solidFill>
                <a:schemeClr val="tx1"/>
              </a:solidFill>
            </a:endParaRPr>
          </a:p>
          <a:p>
            <a:pPr marL="0" indent="0" algn="justLow" rtl="1">
              <a:buClrTx/>
              <a:buNone/>
            </a:pPr>
            <a:endParaRPr lang="fa-IR" sz="300" b="1" dirty="0" smtClean="0">
              <a:solidFill>
                <a:schemeClr val="tx1"/>
              </a:solidFill>
            </a:endParaRPr>
          </a:p>
          <a:p>
            <a:pPr marL="571500" indent="-571500" algn="justLow" rtl="1">
              <a:buClrTx/>
              <a:buFont typeface="Wingdings" panose="05000000000000000000" pitchFamily="2" charset="2"/>
              <a:buChar char="v"/>
            </a:pPr>
            <a:r>
              <a:rPr lang="fa-IR" b="1" dirty="0" smtClean="0">
                <a:solidFill>
                  <a:schemeClr val="tx1"/>
                </a:solidFill>
              </a:rPr>
              <a:t>این اوراق پرداخت میان دوره ای نداشته و </a:t>
            </a:r>
            <a:r>
              <a:rPr lang="fa-IR" b="1" dirty="0">
                <a:solidFill>
                  <a:schemeClr val="tx1"/>
                </a:solidFill>
              </a:rPr>
              <a:t>اصل </a:t>
            </a:r>
            <a:r>
              <a:rPr lang="fa-IR" b="1" dirty="0" smtClean="0">
                <a:solidFill>
                  <a:schemeClr val="tx1"/>
                </a:solidFill>
              </a:rPr>
              <a:t>و </a:t>
            </a:r>
            <a:r>
              <a:rPr lang="fa-IR" b="1" dirty="0">
                <a:solidFill>
                  <a:schemeClr val="tx1"/>
                </a:solidFill>
              </a:rPr>
              <a:t>سود </a:t>
            </a:r>
            <a:r>
              <a:rPr lang="fa-IR" b="1" dirty="0" smtClean="0">
                <a:solidFill>
                  <a:schemeClr val="tx1"/>
                </a:solidFill>
              </a:rPr>
              <a:t>آن </a:t>
            </a:r>
            <a:r>
              <a:rPr lang="fa-IR" b="1" dirty="0">
                <a:solidFill>
                  <a:schemeClr val="tx1"/>
                </a:solidFill>
              </a:rPr>
              <a:t>در انتهای دوره </a:t>
            </a:r>
            <a:r>
              <a:rPr lang="fa-IR" b="1" dirty="0" err="1" smtClean="0">
                <a:solidFill>
                  <a:schemeClr val="tx1"/>
                </a:solidFill>
              </a:rPr>
              <a:t>به‌صورت</a:t>
            </a:r>
            <a:r>
              <a:rPr lang="fa-IR" b="1" dirty="0" smtClean="0">
                <a:solidFill>
                  <a:schemeClr val="tx1"/>
                </a:solidFill>
              </a:rPr>
              <a:t> </a:t>
            </a:r>
            <a:r>
              <a:rPr lang="fa-IR" b="1" dirty="0">
                <a:solidFill>
                  <a:schemeClr val="tx1"/>
                </a:solidFill>
              </a:rPr>
              <a:t>یکجا به دارندگان اوراق بازپرداخت می‌شود</a:t>
            </a:r>
            <a:r>
              <a:rPr lang="fa-IR" b="1" dirty="0" smtClean="0">
                <a:solidFill>
                  <a:schemeClr val="tx1"/>
                </a:solidFill>
              </a:rPr>
              <a:t>.</a:t>
            </a:r>
          </a:p>
          <a:p>
            <a:pPr marL="0" indent="0" algn="justLow" rtl="1">
              <a:buClrTx/>
              <a:buNone/>
            </a:pPr>
            <a:endParaRPr lang="fa-IR" sz="800" b="1" dirty="0" smtClean="0">
              <a:solidFill>
                <a:schemeClr val="tx1"/>
              </a:solidFill>
            </a:endParaRPr>
          </a:p>
          <a:p>
            <a:pPr marL="571500" indent="-571500" algn="justLow" rtl="1">
              <a:buClrTx/>
              <a:buFont typeface="Wingdings" panose="05000000000000000000" pitchFamily="2" charset="2"/>
              <a:buChar char="v"/>
            </a:pPr>
            <a:r>
              <a:rPr lang="fa-IR" b="1" dirty="0" smtClean="0">
                <a:solidFill>
                  <a:schemeClr val="tx1"/>
                </a:solidFill>
              </a:rPr>
              <a:t>دارایی پایه قرارداد سلف از بین کالاهای پذیرفته ‌شده در بورس یا دارای بازار نقدی قوی انتخاب می‌شود. (باید مرجع قیمتی قابل </a:t>
            </a:r>
            <a:r>
              <a:rPr lang="fa-IR" b="1" dirty="0" err="1" smtClean="0">
                <a:solidFill>
                  <a:schemeClr val="tx1"/>
                </a:solidFill>
              </a:rPr>
              <a:t>اتکایی</a:t>
            </a:r>
            <a:r>
              <a:rPr lang="fa-IR" b="1" dirty="0" smtClean="0">
                <a:solidFill>
                  <a:schemeClr val="tx1"/>
                </a:solidFill>
              </a:rPr>
              <a:t> وجود </a:t>
            </a:r>
            <a:r>
              <a:rPr lang="fa-IR" b="1" dirty="0" err="1" smtClean="0">
                <a:solidFill>
                  <a:schemeClr val="tx1"/>
                </a:solidFill>
              </a:rPr>
              <a:t>داشـته</a:t>
            </a:r>
            <a:r>
              <a:rPr lang="fa-IR" b="1" dirty="0" smtClean="0">
                <a:solidFill>
                  <a:schemeClr val="tx1"/>
                </a:solidFill>
              </a:rPr>
              <a:t> </a:t>
            </a:r>
            <a:r>
              <a:rPr lang="fa-IR" b="1" dirty="0" err="1" smtClean="0">
                <a:solidFill>
                  <a:schemeClr val="tx1"/>
                </a:solidFill>
              </a:rPr>
              <a:t>باشـد</a:t>
            </a:r>
            <a:r>
              <a:rPr lang="fa-IR" b="1" dirty="0" smtClean="0">
                <a:solidFill>
                  <a:schemeClr val="tx1"/>
                </a:solidFill>
              </a:rPr>
              <a:t> </a:t>
            </a:r>
            <a:r>
              <a:rPr lang="fa-IR" b="1" dirty="0" err="1" smtClean="0">
                <a:solidFill>
                  <a:schemeClr val="tx1"/>
                </a:solidFill>
              </a:rPr>
              <a:t>تـا</a:t>
            </a:r>
            <a:r>
              <a:rPr lang="fa-IR" b="1" dirty="0" smtClean="0">
                <a:solidFill>
                  <a:schemeClr val="tx1"/>
                </a:solidFill>
              </a:rPr>
              <a:t> قیمت پایه عادلانه برای این دارایی تعریف </a:t>
            </a:r>
            <a:r>
              <a:rPr lang="fa-IR" b="1" dirty="0" err="1" smtClean="0">
                <a:solidFill>
                  <a:schemeClr val="tx1"/>
                </a:solidFill>
              </a:rPr>
              <a:t>شـود</a:t>
            </a:r>
            <a:r>
              <a:rPr lang="fa-IR" b="1" dirty="0" smtClean="0">
                <a:solidFill>
                  <a:schemeClr val="tx1"/>
                </a:solidFill>
              </a:rPr>
              <a:t>.)</a:t>
            </a:r>
          </a:p>
          <a:p>
            <a:pPr marL="571500" indent="-571500" algn="justLow" rtl="1">
              <a:buClrTx/>
              <a:buFont typeface="Wingdings" panose="05000000000000000000" pitchFamily="2" charset="2"/>
              <a:buChar char="v"/>
            </a:pPr>
            <a:endParaRPr lang="fa-IR" b="1" dirty="0">
              <a:solidFill>
                <a:schemeClr val="tx1"/>
              </a:solidFill>
            </a:endParaRPr>
          </a:p>
          <a:p>
            <a:pPr marL="571500" indent="-571500" algn="justLow" rtl="1">
              <a:buClrTx/>
              <a:buFont typeface="Wingdings" panose="05000000000000000000" pitchFamily="2" charset="2"/>
              <a:buChar char="v"/>
            </a:pPr>
            <a:endParaRPr lang="fa-IR" b="1" dirty="0">
              <a:solidFill>
                <a:schemeClr val="tx1"/>
              </a:solidFill>
            </a:endParaRPr>
          </a:p>
          <a:p>
            <a:pPr marL="571500" indent="-571500" algn="justLow" rtl="1">
              <a:buClrTx/>
              <a:buFont typeface="Wingdings" panose="05000000000000000000" pitchFamily="2" charset="2"/>
              <a:buChar char="v"/>
            </a:pPr>
            <a:endParaRPr lang="fa-IR" b="1" dirty="0">
              <a:solidFill>
                <a:schemeClr val="tx1"/>
              </a:solidFill>
            </a:endParaRPr>
          </a:p>
          <a:p>
            <a:pPr marL="571500" indent="-571500" algn="justLow" rtl="1">
              <a:buClrTx/>
              <a:buFont typeface="Wingdings" panose="05000000000000000000" pitchFamily="2" charset="2"/>
              <a:buChar char="v"/>
            </a:pPr>
            <a:endParaRPr lang="fa-IR" b="1" dirty="0">
              <a:solidFill>
                <a:schemeClr val="tx1"/>
              </a:solidFill>
            </a:endParaRPr>
          </a:p>
          <a:p>
            <a:pPr marL="571500" indent="-571500" algn="justLow" rtl="1">
              <a:buClrTx/>
              <a:buFont typeface="Wingdings" panose="05000000000000000000" pitchFamily="2" charset="2"/>
              <a:buChar char="v"/>
            </a:pPr>
            <a:endParaRPr lang="fa-IR" b="1" dirty="0">
              <a:solidFill>
                <a:schemeClr val="tx1"/>
              </a:solidFill>
            </a:endParaRPr>
          </a:p>
          <a:p>
            <a:pPr marL="571500" indent="-571500" algn="justLow" rtl="1">
              <a:buClrTx/>
              <a:buFont typeface="Wingdings" panose="05000000000000000000" pitchFamily="2" charset="2"/>
              <a:buChar char="v"/>
            </a:pPr>
            <a:endParaRPr lang="fa-IR" b="1" dirty="0">
              <a:solidFill>
                <a:schemeClr val="tx1"/>
              </a:solidFill>
            </a:endParaRPr>
          </a:p>
        </p:txBody>
      </p:sp>
    </p:spTree>
    <p:extLst>
      <p:ext uri="{BB962C8B-B14F-4D97-AF65-F5344CB8AC3E}">
        <p14:creationId xmlns:p14="http://schemas.microsoft.com/office/powerpoint/2010/main" val="5768834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3575" y="3455938"/>
            <a:ext cx="7019925" cy="646331"/>
          </a:xfrm>
          <a:prstGeom prst="rect">
            <a:avLst/>
          </a:prstGeom>
        </p:spPr>
        <p:txBody>
          <a:bodyPr wrap="square">
            <a:spAutoFit/>
          </a:bodyPr>
          <a:lstStyle/>
          <a:p>
            <a:pPr algn="r" rtl="1"/>
            <a:endParaRPr lang="fa-IR" dirty="0"/>
          </a:p>
          <a:p>
            <a:pPr algn="r" rtl="1"/>
            <a:endParaRPr lang="fa-IR" dirty="0"/>
          </a:p>
        </p:txBody>
      </p:sp>
      <p:sp>
        <p:nvSpPr>
          <p:cNvPr id="5" name="Rectangle 4"/>
          <p:cNvSpPr/>
          <p:nvPr/>
        </p:nvSpPr>
        <p:spPr>
          <a:xfrm>
            <a:off x="561975" y="1518761"/>
            <a:ext cx="11382375" cy="3139321"/>
          </a:xfrm>
          <a:prstGeom prst="rect">
            <a:avLst/>
          </a:prstGeom>
        </p:spPr>
        <p:txBody>
          <a:bodyPr wrap="square">
            <a:spAutoFit/>
          </a:bodyPr>
          <a:lstStyle/>
          <a:p>
            <a:pPr marL="571500" indent="-571500" algn="justLow" rtl="1">
              <a:buClrTx/>
              <a:buFont typeface="Wingdings" panose="05000000000000000000" pitchFamily="2" charset="2"/>
              <a:buChar char="v"/>
            </a:pPr>
            <a:r>
              <a:rPr lang="fa-IR" b="1" dirty="0" err="1"/>
              <a:t>گواهي</a:t>
            </a:r>
            <a:r>
              <a:rPr lang="fa-IR" b="1" dirty="0"/>
              <a:t> سلف: سندی است که مشتمل بر مجموع دارایی خریدار از قراردادهای سلف </a:t>
            </a:r>
            <a:r>
              <a:rPr lang="fa-IR" b="1" dirty="0" err="1"/>
              <a:t>می‌باشد</a:t>
            </a:r>
            <a:r>
              <a:rPr lang="fa-IR" b="1" dirty="0"/>
              <a:t>. این گواهی در طول دورۀ </a:t>
            </a:r>
            <a:r>
              <a:rPr lang="fa-IR" b="1" dirty="0" err="1"/>
              <a:t>معاملاتی</a:t>
            </a:r>
            <a:r>
              <a:rPr lang="fa-IR" b="1" dirty="0"/>
              <a:t> مبنای انجام </a:t>
            </a:r>
            <a:r>
              <a:rPr lang="fa-IR" b="1" dirty="0" err="1"/>
              <a:t>معاملات</a:t>
            </a:r>
            <a:r>
              <a:rPr lang="fa-IR" b="1" dirty="0"/>
              <a:t> و پس از پایان آن دوره، مبنای تسویه نقدی یا تحویل فیزیکی قرارداد سلف خواهد </a:t>
            </a:r>
            <a:r>
              <a:rPr lang="fa-IR" b="1" dirty="0" smtClean="0"/>
              <a:t>بود.</a:t>
            </a:r>
          </a:p>
          <a:p>
            <a:pPr marL="571500" indent="-571500" algn="justLow" rtl="1">
              <a:buClrTx/>
              <a:buFont typeface="Wingdings" panose="05000000000000000000" pitchFamily="2" charset="2"/>
              <a:buChar char="v"/>
            </a:pPr>
            <a:endParaRPr lang="fa-IR" b="1" dirty="0"/>
          </a:p>
          <a:p>
            <a:pPr marL="571500" indent="-571500" algn="justLow" rtl="1">
              <a:buClrTx/>
              <a:buFont typeface="Wingdings" panose="05000000000000000000" pitchFamily="2" charset="2"/>
              <a:buChar char="v"/>
            </a:pPr>
            <a:r>
              <a:rPr lang="fa-IR" b="1" dirty="0"/>
              <a:t>هم زمان با عقد قرارداد سلف موازی استاندارد، عقد </a:t>
            </a:r>
            <a:r>
              <a:rPr lang="fa-IR" b="1" dirty="0" err="1"/>
              <a:t>حواله‌ای</a:t>
            </a:r>
            <a:r>
              <a:rPr lang="fa-IR" b="1" dirty="0"/>
              <a:t> به شرح زیر منعقد </a:t>
            </a:r>
            <a:r>
              <a:rPr lang="fa-IR" b="1" dirty="0" err="1"/>
              <a:t>می‌گردد</a:t>
            </a:r>
            <a:r>
              <a:rPr lang="fa-IR" b="1" dirty="0"/>
              <a:t>:</a:t>
            </a:r>
          </a:p>
          <a:p>
            <a:pPr algn="justLow" rtl="1">
              <a:lnSpc>
                <a:spcPct val="150000"/>
              </a:lnSpc>
              <a:buClrTx/>
            </a:pPr>
            <a:r>
              <a:rPr lang="fa-IR" b="1" dirty="0" smtClean="0"/>
              <a:t>                      - فروشنده </a:t>
            </a:r>
            <a:r>
              <a:rPr lang="fa-IR" b="1" dirty="0"/>
              <a:t>تحویل دارایی پایه را به </a:t>
            </a:r>
            <a:r>
              <a:rPr lang="fa-IR" b="1" dirty="0" err="1"/>
              <a:t>عرضه‌کننده</a:t>
            </a:r>
            <a:r>
              <a:rPr lang="fa-IR" b="1" dirty="0"/>
              <a:t> حواله </a:t>
            </a:r>
            <a:r>
              <a:rPr lang="fa-IR" b="1" dirty="0" err="1"/>
              <a:t>می‌کند</a:t>
            </a:r>
            <a:r>
              <a:rPr lang="fa-IR" b="1" dirty="0"/>
              <a:t>.</a:t>
            </a:r>
          </a:p>
          <a:p>
            <a:pPr algn="justLow" rtl="1">
              <a:lnSpc>
                <a:spcPct val="150000"/>
              </a:lnSpc>
              <a:buClrTx/>
            </a:pPr>
            <a:r>
              <a:rPr lang="fa-IR" b="1" dirty="0" smtClean="0"/>
              <a:t>                      - </a:t>
            </a:r>
            <a:r>
              <a:rPr lang="fa-IR" b="1" dirty="0" err="1" smtClean="0"/>
              <a:t>عرضه‌کننده</a:t>
            </a:r>
            <a:r>
              <a:rPr lang="fa-IR" b="1" dirty="0" smtClean="0"/>
              <a:t> </a:t>
            </a:r>
            <a:r>
              <a:rPr lang="fa-IR" b="1" dirty="0"/>
              <a:t>متعهد به تحویل دارایی پایه براساس حواله مذکور خواهد بود.</a:t>
            </a:r>
          </a:p>
          <a:p>
            <a:pPr algn="justLow" rtl="1">
              <a:buClrTx/>
            </a:pPr>
            <a:endParaRPr lang="fa-IR" b="1" dirty="0" smtClean="0"/>
          </a:p>
          <a:p>
            <a:pPr algn="justLow" rtl="1">
              <a:buClrTx/>
            </a:pPr>
            <a:endParaRPr lang="fa-IR" b="1" dirty="0" smtClean="0"/>
          </a:p>
          <a:p>
            <a:pPr algn="justLow" rtl="1">
              <a:buClrTx/>
            </a:pPr>
            <a:endParaRPr lang="fa-IR" b="1" dirty="0"/>
          </a:p>
          <a:p>
            <a:pPr algn="justLow" rtl="1">
              <a:buClrTx/>
            </a:pPr>
            <a:endParaRPr lang="fa-IR" b="1" dirty="0"/>
          </a:p>
        </p:txBody>
      </p:sp>
      <p:sp>
        <p:nvSpPr>
          <p:cNvPr id="6" name="Rounded Rectangle 5"/>
          <p:cNvSpPr/>
          <p:nvPr/>
        </p:nvSpPr>
        <p:spPr>
          <a:xfrm>
            <a:off x="2876550" y="3856067"/>
            <a:ext cx="6623484"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buClrTx/>
            </a:pPr>
            <a:r>
              <a:rPr lang="fa-IR" sz="2000" b="1" dirty="0"/>
              <a:t>ابزار های پوشش ریسک ناشی از نوسانات قیمت برای ناشر / دارنده اوراق </a:t>
            </a:r>
          </a:p>
        </p:txBody>
      </p:sp>
      <p:grpSp>
        <p:nvGrpSpPr>
          <p:cNvPr id="8" name="Group 7"/>
          <p:cNvGrpSpPr/>
          <p:nvPr/>
        </p:nvGrpSpPr>
        <p:grpSpPr>
          <a:xfrm>
            <a:off x="6467475" y="4509058"/>
            <a:ext cx="4933949" cy="1720292"/>
            <a:chOff x="216024" y="755615"/>
            <a:chExt cx="4662453" cy="1306983"/>
          </a:xfrm>
          <a:solidFill>
            <a:schemeClr val="accent4">
              <a:lumMod val="60000"/>
              <a:lumOff val="40000"/>
            </a:schemeClr>
          </a:solidFill>
        </p:grpSpPr>
        <p:sp>
          <p:nvSpPr>
            <p:cNvPr id="9" name="Rounded Rectangle 8"/>
            <p:cNvSpPr/>
            <p:nvPr/>
          </p:nvSpPr>
          <p:spPr>
            <a:xfrm>
              <a:off x="216024" y="755615"/>
              <a:ext cx="4662453" cy="130698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4"/>
            <p:cNvSpPr txBox="1"/>
            <p:nvPr/>
          </p:nvSpPr>
          <p:spPr>
            <a:xfrm>
              <a:off x="279826" y="819417"/>
              <a:ext cx="4534849" cy="117937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9791" tIns="0" rIns="129791" bIns="0" numCol="1" spcCol="1270" anchor="ctr" anchorCtr="0">
              <a:noAutofit/>
            </a:bodyPr>
            <a:lstStyle/>
            <a:p>
              <a:pPr algn="just" rtl="1">
                <a:spcBef>
                  <a:spcPct val="20000"/>
                </a:spcBef>
                <a:buClr>
                  <a:srgbClr val="C00000"/>
                </a:buClr>
                <a:buSzPct val="70000"/>
              </a:pPr>
              <a:endParaRPr lang="fa-IR" dirty="0">
                <a:solidFill>
                  <a:sysClr val="windowText" lastClr="000000"/>
                </a:solidFill>
                <a:latin typeface="Candara" panose="020E0502030303020204" pitchFamily="34" charset="0"/>
                <a:cs typeface="B Mitra" panose="00000400000000000000" pitchFamily="2" charset="-78"/>
              </a:endParaRPr>
            </a:p>
          </p:txBody>
        </p:sp>
      </p:grpSp>
      <p:sp>
        <p:nvSpPr>
          <p:cNvPr id="12" name="Rectangle 11"/>
          <p:cNvSpPr/>
          <p:nvPr/>
        </p:nvSpPr>
        <p:spPr>
          <a:xfrm>
            <a:off x="6524625" y="4586585"/>
            <a:ext cx="4610100" cy="1532727"/>
          </a:xfrm>
          <a:prstGeom prst="rect">
            <a:avLst/>
          </a:prstGeom>
        </p:spPr>
        <p:txBody>
          <a:bodyPr wrap="square">
            <a:spAutoFit/>
          </a:bodyPr>
          <a:lstStyle/>
          <a:p>
            <a:pPr algn="just" rtl="1">
              <a:spcBef>
                <a:spcPct val="20000"/>
              </a:spcBef>
              <a:buClr>
                <a:srgbClr val="C00000"/>
              </a:buClr>
              <a:buSzPct val="70000"/>
            </a:pPr>
            <a:r>
              <a:rPr lang="ar-SA" b="1" dirty="0">
                <a:solidFill>
                  <a:sysClr val="windowText" lastClr="000000"/>
                </a:solidFill>
                <a:latin typeface="Candara" panose="020E0502030303020204" pitchFamily="34" charset="0"/>
                <a:cs typeface="B Mitra" panose="00000400000000000000" pitchFamily="2" charset="-78"/>
              </a:rPr>
              <a:t>اختيار خريد </a:t>
            </a:r>
            <a:r>
              <a:rPr lang="ar-SA" b="1" dirty="0" err="1" smtClean="0">
                <a:solidFill>
                  <a:sysClr val="windowText" lastClr="000000"/>
                </a:solidFill>
                <a:latin typeface="Candara" panose="020E0502030303020204" pitchFamily="34" charset="0"/>
                <a:cs typeface="B Mitra" panose="00000400000000000000" pitchFamily="2" charset="-78"/>
              </a:rPr>
              <a:t>تبعی</a:t>
            </a:r>
            <a:r>
              <a:rPr lang="fa-IR" b="1" dirty="0" smtClean="0">
                <a:solidFill>
                  <a:sysClr val="windowText" lastClr="000000"/>
                </a:solidFill>
                <a:latin typeface="Candara" panose="020E0502030303020204" pitchFamily="34" charset="0"/>
                <a:cs typeface="B Mitra" panose="00000400000000000000" pitchFamily="2" charset="-78"/>
              </a:rPr>
              <a:t> (</a:t>
            </a:r>
            <a:r>
              <a:rPr lang="fa-IR" b="1" dirty="0" smtClean="0"/>
              <a:t>جلوگیری از </a:t>
            </a:r>
            <a:r>
              <a:rPr lang="fa-IR" b="1" dirty="0"/>
              <a:t>زیان </a:t>
            </a:r>
            <a:r>
              <a:rPr lang="fa-IR" b="1" dirty="0" err="1"/>
              <a:t>منتشرکننده</a:t>
            </a:r>
            <a:r>
              <a:rPr lang="fa-IR" b="1" dirty="0"/>
              <a:t> اوراق در صورت افزایش قیمت </a:t>
            </a:r>
            <a:r>
              <a:rPr lang="fa-IR" b="1" dirty="0" smtClean="0"/>
              <a:t>کالا)</a:t>
            </a:r>
            <a:endParaRPr lang="fa-IR" b="1" dirty="0">
              <a:latin typeface="Candara" panose="020E0502030303020204" pitchFamily="34" charset="0"/>
              <a:cs typeface="B Mitra" panose="00000400000000000000" pitchFamily="2" charset="-78"/>
            </a:endParaRPr>
          </a:p>
          <a:p>
            <a:pPr algn="just" rtl="1">
              <a:spcBef>
                <a:spcPct val="20000"/>
              </a:spcBef>
              <a:buClr>
                <a:srgbClr val="C00000"/>
              </a:buClr>
              <a:buSzPct val="70000"/>
            </a:pPr>
            <a:r>
              <a:rPr lang="ar-SA" dirty="0" smtClean="0">
                <a:solidFill>
                  <a:sysClr val="windowText" lastClr="000000"/>
                </a:solidFill>
                <a:latin typeface="Candara" panose="020E0502030303020204" pitchFamily="34" charset="0"/>
                <a:cs typeface="B Mitra" panose="00000400000000000000" pitchFamily="2" charset="-78"/>
              </a:rPr>
              <a:t>اختيار </a:t>
            </a:r>
            <a:r>
              <a:rPr lang="ar-SA" dirty="0" err="1">
                <a:solidFill>
                  <a:sysClr val="windowText" lastClr="000000"/>
                </a:solidFill>
                <a:latin typeface="Candara" panose="020E0502030303020204" pitchFamily="34" charset="0"/>
                <a:cs typeface="B Mitra" panose="00000400000000000000" pitchFamily="2" charset="-78"/>
              </a:rPr>
              <a:t>معامله‌اي</a:t>
            </a:r>
            <a:r>
              <a:rPr lang="ar-SA" dirty="0">
                <a:solidFill>
                  <a:sysClr val="windowText" lastClr="000000"/>
                </a:solidFill>
                <a:latin typeface="Candara" panose="020E0502030303020204" pitchFamily="34" charset="0"/>
                <a:cs typeface="B Mitra" panose="00000400000000000000" pitchFamily="2" charset="-78"/>
              </a:rPr>
              <a:t> است كه از سوي </a:t>
            </a:r>
            <a:r>
              <a:rPr lang="ar-SA" dirty="0" err="1">
                <a:solidFill>
                  <a:sysClr val="windowText" lastClr="000000"/>
                </a:solidFill>
                <a:latin typeface="Candara" panose="020E0502030303020204" pitchFamily="34" charset="0"/>
                <a:cs typeface="B Mitra" panose="00000400000000000000" pitchFamily="2" charset="-78"/>
              </a:rPr>
              <a:t>خريدار</a:t>
            </a:r>
            <a:r>
              <a:rPr lang="ar-SA" dirty="0">
                <a:solidFill>
                  <a:sysClr val="windowText" lastClr="000000"/>
                </a:solidFill>
                <a:latin typeface="Candara" panose="020E0502030303020204" pitchFamily="34" charset="0"/>
                <a:cs typeface="B Mitra" panose="00000400000000000000" pitchFamily="2" charset="-78"/>
              </a:rPr>
              <a:t> به عرضه</a:t>
            </a:r>
            <a:r>
              <a:rPr lang="fa-IR" dirty="0">
                <a:solidFill>
                  <a:sysClr val="windowText" lastClr="000000"/>
                </a:solidFill>
                <a:latin typeface="Candara" panose="020E0502030303020204" pitchFamily="34" charset="0"/>
                <a:cs typeface="B Mitra" panose="00000400000000000000" pitchFamily="2" charset="-78"/>
              </a:rPr>
              <a:t>‌</a:t>
            </a:r>
            <a:r>
              <a:rPr lang="ar-SA" dirty="0" err="1">
                <a:solidFill>
                  <a:sysClr val="windowText" lastClr="000000"/>
                </a:solidFill>
                <a:latin typeface="Candara" panose="020E0502030303020204" pitchFamily="34" charset="0"/>
                <a:cs typeface="B Mitra" panose="00000400000000000000" pitchFamily="2" charset="-78"/>
              </a:rPr>
              <a:t>كننده</a:t>
            </a:r>
            <a:r>
              <a:rPr lang="ar-SA" dirty="0">
                <a:solidFill>
                  <a:sysClr val="windowText" lastClr="000000"/>
                </a:solidFill>
                <a:latin typeface="Candara" panose="020E0502030303020204" pitchFamily="34" charset="0"/>
                <a:cs typeface="B Mitra" panose="00000400000000000000" pitchFamily="2" charset="-78"/>
              </a:rPr>
              <a:t> داده </a:t>
            </a:r>
            <a:r>
              <a:rPr lang="ar-SA" dirty="0" err="1">
                <a:solidFill>
                  <a:sysClr val="windowText" lastClr="000000"/>
                </a:solidFill>
                <a:latin typeface="Candara" panose="020E0502030303020204" pitchFamily="34" charset="0"/>
                <a:cs typeface="B Mitra" panose="00000400000000000000" pitchFamily="2" charset="-78"/>
              </a:rPr>
              <a:t>مي‌شود</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که</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براساس</a:t>
            </a:r>
            <a:r>
              <a:rPr lang="ar-SA" dirty="0">
                <a:solidFill>
                  <a:sysClr val="windowText" lastClr="000000"/>
                </a:solidFill>
                <a:latin typeface="Candara" panose="020E0502030303020204" pitchFamily="34" charset="0"/>
                <a:cs typeface="B Mitra" panose="00000400000000000000" pitchFamily="2" charset="-78"/>
              </a:rPr>
              <a:t> آن عرضه </a:t>
            </a:r>
            <a:r>
              <a:rPr lang="ar-SA" dirty="0" err="1">
                <a:solidFill>
                  <a:sysClr val="windowText" lastClr="000000"/>
                </a:solidFill>
                <a:latin typeface="Candara" panose="020E0502030303020204" pitchFamily="34" charset="0"/>
                <a:cs typeface="B Mitra" panose="00000400000000000000" pitchFamily="2" charset="-78"/>
              </a:rPr>
              <a:t>کننده</a:t>
            </a:r>
            <a:r>
              <a:rPr lang="ar-SA" dirty="0">
                <a:solidFill>
                  <a:sysClr val="windowText" lastClr="000000"/>
                </a:solidFill>
                <a:latin typeface="Candara" panose="020E0502030303020204" pitchFamily="34" charset="0"/>
                <a:cs typeface="B Mitra" panose="00000400000000000000" pitchFamily="2" charset="-78"/>
              </a:rPr>
              <a:t>، ‌اختيار خريد مقدار </a:t>
            </a:r>
            <a:r>
              <a:rPr lang="ar-SA" dirty="0" err="1">
                <a:solidFill>
                  <a:sysClr val="windowText" lastClr="000000"/>
                </a:solidFill>
                <a:latin typeface="Candara" panose="020E0502030303020204" pitchFamily="34" charset="0"/>
                <a:cs typeface="B Mitra" panose="00000400000000000000" pitchFamily="2" charset="-78"/>
              </a:rPr>
              <a:t>مشخصی</a:t>
            </a:r>
            <a:r>
              <a:rPr lang="ar-SA" dirty="0">
                <a:solidFill>
                  <a:sysClr val="windowText" lastClr="000000"/>
                </a:solidFill>
                <a:latin typeface="Candara" panose="020E0502030303020204" pitchFamily="34" charset="0"/>
                <a:cs typeface="B Mitra" panose="00000400000000000000" pitchFamily="2" charset="-78"/>
              </a:rPr>
              <a:t> از </a:t>
            </a:r>
            <a:r>
              <a:rPr lang="ar-SA" dirty="0" err="1">
                <a:solidFill>
                  <a:sysClr val="windowText" lastClr="000000"/>
                </a:solidFill>
                <a:latin typeface="Candara" panose="020E0502030303020204" pitchFamily="34" charset="0"/>
                <a:cs typeface="B Mitra" panose="00000400000000000000" pitchFamily="2" charset="-78"/>
              </a:rPr>
              <a:t>دارايي</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پايه</a:t>
            </a:r>
            <a:r>
              <a:rPr lang="ar-SA" dirty="0">
                <a:solidFill>
                  <a:sysClr val="windowText" lastClr="000000"/>
                </a:solidFill>
                <a:latin typeface="Candara" panose="020E0502030303020204" pitchFamily="34" charset="0"/>
                <a:cs typeface="B Mitra" panose="00000400000000000000" pitchFamily="2" charset="-78"/>
              </a:rPr>
              <a:t> به "قيمت اعمال" را در تاريخ </a:t>
            </a:r>
            <a:r>
              <a:rPr lang="ar-SA" dirty="0" err="1">
                <a:solidFill>
                  <a:sysClr val="windowText" lastClr="000000"/>
                </a:solidFill>
                <a:latin typeface="Candara" panose="020E0502030303020204" pitchFamily="34" charset="0"/>
                <a:cs typeface="B Mitra" panose="00000400000000000000" pitchFamily="2" charset="-78"/>
              </a:rPr>
              <a:t>سررسيد</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خواهد</a:t>
            </a:r>
            <a:r>
              <a:rPr lang="ar-SA" dirty="0">
                <a:solidFill>
                  <a:sysClr val="windowText" lastClr="000000"/>
                </a:solidFill>
                <a:latin typeface="Candara" panose="020E0502030303020204" pitchFamily="34" charset="0"/>
                <a:cs typeface="B Mitra" panose="00000400000000000000" pitchFamily="2" charset="-78"/>
              </a:rPr>
              <a:t> داشت.</a:t>
            </a:r>
            <a:endParaRPr lang="fa-IR" dirty="0">
              <a:solidFill>
                <a:sysClr val="windowText" lastClr="000000"/>
              </a:solidFill>
              <a:latin typeface="Candara" panose="020E0502030303020204" pitchFamily="34" charset="0"/>
              <a:cs typeface="B Mitra" panose="00000400000000000000" pitchFamily="2" charset="-78"/>
            </a:endParaRPr>
          </a:p>
        </p:txBody>
      </p:sp>
      <p:grpSp>
        <p:nvGrpSpPr>
          <p:cNvPr id="13" name="Group 12"/>
          <p:cNvGrpSpPr/>
          <p:nvPr/>
        </p:nvGrpSpPr>
        <p:grpSpPr>
          <a:xfrm>
            <a:off x="952501" y="4518583"/>
            <a:ext cx="4798200" cy="1720292"/>
            <a:chOff x="216024" y="755615"/>
            <a:chExt cx="4662453" cy="1306983"/>
          </a:xfrm>
          <a:solidFill>
            <a:schemeClr val="accent4">
              <a:lumMod val="60000"/>
              <a:lumOff val="40000"/>
            </a:schemeClr>
          </a:solidFill>
        </p:grpSpPr>
        <p:sp>
          <p:nvSpPr>
            <p:cNvPr id="14" name="Rounded Rectangle 13"/>
            <p:cNvSpPr/>
            <p:nvPr/>
          </p:nvSpPr>
          <p:spPr>
            <a:xfrm>
              <a:off x="216024" y="755615"/>
              <a:ext cx="4662453" cy="1306983"/>
            </a:xfrm>
            <a:prstGeom prst="round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ounded Rectangle 4"/>
            <p:cNvSpPr txBox="1"/>
            <p:nvPr/>
          </p:nvSpPr>
          <p:spPr>
            <a:xfrm>
              <a:off x="279826" y="819417"/>
              <a:ext cx="4534849" cy="117937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9791" tIns="0" rIns="129791" bIns="0" numCol="1" spcCol="1270" anchor="ctr" anchorCtr="0">
              <a:noAutofit/>
            </a:bodyPr>
            <a:lstStyle/>
            <a:p>
              <a:pPr algn="just" rtl="1">
                <a:spcBef>
                  <a:spcPct val="20000"/>
                </a:spcBef>
                <a:buClr>
                  <a:srgbClr val="C00000"/>
                </a:buClr>
                <a:buSzPct val="70000"/>
              </a:pPr>
              <a:endParaRPr lang="fa-IR" dirty="0">
                <a:solidFill>
                  <a:sysClr val="windowText" lastClr="000000"/>
                </a:solidFill>
                <a:latin typeface="Candara" panose="020E0502030303020204" pitchFamily="34" charset="0"/>
                <a:cs typeface="B Mitra" panose="00000400000000000000" pitchFamily="2" charset="-78"/>
              </a:endParaRPr>
            </a:p>
          </p:txBody>
        </p:sp>
      </p:grpSp>
      <p:sp>
        <p:nvSpPr>
          <p:cNvPr id="16" name="Rectangle 15"/>
          <p:cNvSpPr/>
          <p:nvPr/>
        </p:nvSpPr>
        <p:spPr>
          <a:xfrm>
            <a:off x="1009650" y="4596110"/>
            <a:ext cx="4610100" cy="1532727"/>
          </a:xfrm>
          <a:prstGeom prst="rect">
            <a:avLst/>
          </a:prstGeom>
        </p:spPr>
        <p:txBody>
          <a:bodyPr wrap="square">
            <a:spAutoFit/>
          </a:bodyPr>
          <a:lstStyle/>
          <a:p>
            <a:pPr algn="just" rtl="1">
              <a:spcBef>
                <a:spcPct val="20000"/>
              </a:spcBef>
              <a:buClr>
                <a:srgbClr val="C00000"/>
              </a:buClr>
              <a:buSzPct val="70000"/>
            </a:pPr>
            <a:r>
              <a:rPr lang="ar-SA" b="1" dirty="0">
                <a:solidFill>
                  <a:sysClr val="windowText" lastClr="000000"/>
                </a:solidFill>
                <a:latin typeface="Candara" panose="020E0502030303020204" pitchFamily="34" charset="0"/>
                <a:cs typeface="B Mitra" panose="00000400000000000000" pitchFamily="2" charset="-78"/>
              </a:rPr>
              <a:t>اختيار </a:t>
            </a:r>
            <a:r>
              <a:rPr lang="fa-IR" b="1" dirty="0" smtClean="0">
                <a:solidFill>
                  <a:sysClr val="windowText" lastClr="000000"/>
                </a:solidFill>
                <a:latin typeface="Candara" panose="020E0502030303020204" pitchFamily="34" charset="0"/>
                <a:cs typeface="B Mitra" panose="00000400000000000000" pitchFamily="2" charset="-78"/>
              </a:rPr>
              <a:t>فروش</a:t>
            </a:r>
            <a:r>
              <a:rPr lang="ar-SA" b="1" dirty="0" smtClean="0">
                <a:solidFill>
                  <a:sysClr val="windowText" lastClr="000000"/>
                </a:solidFill>
                <a:latin typeface="Candara" panose="020E0502030303020204" pitchFamily="34" charset="0"/>
                <a:cs typeface="B Mitra" panose="00000400000000000000" pitchFamily="2" charset="-78"/>
              </a:rPr>
              <a:t> </a:t>
            </a:r>
            <a:r>
              <a:rPr lang="ar-SA" b="1" dirty="0" err="1"/>
              <a:t>تبعی</a:t>
            </a:r>
            <a:r>
              <a:rPr lang="fa-IR" b="1" dirty="0"/>
              <a:t> (تضمین حداقل سود دارنده اوراق</a:t>
            </a:r>
            <a:r>
              <a:rPr lang="fa-IR" dirty="0" smtClean="0"/>
              <a:t> </a:t>
            </a:r>
            <a:r>
              <a:rPr lang="fa-IR" b="1" dirty="0" smtClean="0"/>
              <a:t>در </a:t>
            </a:r>
            <a:r>
              <a:rPr lang="fa-IR" b="1" dirty="0"/>
              <a:t>صورت </a:t>
            </a:r>
            <a:r>
              <a:rPr lang="fa-IR" b="1" dirty="0" smtClean="0"/>
              <a:t>کاهش </a:t>
            </a:r>
            <a:r>
              <a:rPr lang="fa-IR" b="1" dirty="0"/>
              <a:t>قیمت </a:t>
            </a:r>
            <a:r>
              <a:rPr lang="fa-IR" b="1" dirty="0" smtClean="0"/>
              <a:t>کالا)</a:t>
            </a:r>
            <a:endParaRPr lang="fa-IR" b="1" dirty="0">
              <a:latin typeface="Candara" panose="020E0502030303020204" pitchFamily="34" charset="0"/>
              <a:cs typeface="B Mitra" panose="00000400000000000000" pitchFamily="2" charset="-78"/>
            </a:endParaRPr>
          </a:p>
          <a:p>
            <a:pPr algn="just" rtl="1">
              <a:spcBef>
                <a:spcPct val="20000"/>
              </a:spcBef>
              <a:buClr>
                <a:srgbClr val="C00000"/>
              </a:buClr>
              <a:buSzPct val="70000"/>
            </a:pPr>
            <a:r>
              <a:rPr lang="ar-SA" dirty="0">
                <a:solidFill>
                  <a:sysClr val="windowText" lastClr="000000"/>
                </a:solidFill>
                <a:latin typeface="Candara" panose="020E0502030303020204" pitchFamily="34" charset="0"/>
                <a:cs typeface="B Mitra" panose="00000400000000000000" pitchFamily="2" charset="-78"/>
              </a:rPr>
              <a:t>اختيار </a:t>
            </a:r>
            <a:r>
              <a:rPr lang="ar-SA" dirty="0" err="1">
                <a:solidFill>
                  <a:sysClr val="windowText" lastClr="000000"/>
                </a:solidFill>
                <a:latin typeface="Candara" panose="020E0502030303020204" pitchFamily="34" charset="0"/>
                <a:cs typeface="B Mitra" panose="00000400000000000000" pitchFamily="2" charset="-78"/>
              </a:rPr>
              <a:t>معامله‌اي</a:t>
            </a:r>
            <a:r>
              <a:rPr lang="ar-SA" dirty="0">
                <a:solidFill>
                  <a:sysClr val="windowText" lastClr="000000"/>
                </a:solidFill>
                <a:latin typeface="Candara" panose="020E0502030303020204" pitchFamily="34" charset="0"/>
                <a:cs typeface="B Mitra" panose="00000400000000000000" pitchFamily="2" charset="-78"/>
              </a:rPr>
              <a:t> است كه </a:t>
            </a:r>
            <a:r>
              <a:rPr lang="ar-SA" dirty="0" smtClean="0">
                <a:solidFill>
                  <a:sysClr val="windowText" lastClr="000000"/>
                </a:solidFill>
                <a:latin typeface="Candara" panose="020E0502030303020204" pitchFamily="34" charset="0"/>
                <a:cs typeface="B Mitra" panose="00000400000000000000" pitchFamily="2" charset="-78"/>
              </a:rPr>
              <a:t>از </a:t>
            </a:r>
            <a:r>
              <a:rPr lang="ar-SA" dirty="0">
                <a:solidFill>
                  <a:sysClr val="windowText" lastClr="000000"/>
                </a:solidFill>
                <a:latin typeface="Candara" panose="020E0502030303020204" pitchFamily="34" charset="0"/>
                <a:cs typeface="B Mitra" panose="00000400000000000000" pitchFamily="2" charset="-78"/>
              </a:rPr>
              <a:t>سوي </a:t>
            </a:r>
            <a:r>
              <a:rPr lang="ar-SA" dirty="0" err="1">
                <a:solidFill>
                  <a:sysClr val="windowText" lastClr="000000"/>
                </a:solidFill>
                <a:latin typeface="Candara" panose="020E0502030303020204" pitchFamily="34" charset="0"/>
                <a:cs typeface="B Mitra" panose="00000400000000000000" pitchFamily="2" charset="-78"/>
              </a:rPr>
              <a:t>عرضه‌كننده</a:t>
            </a:r>
            <a:r>
              <a:rPr lang="ar-SA" dirty="0">
                <a:solidFill>
                  <a:sysClr val="windowText" lastClr="000000"/>
                </a:solidFill>
                <a:latin typeface="Candara" panose="020E0502030303020204" pitchFamily="34" charset="0"/>
                <a:cs typeface="B Mitra" panose="00000400000000000000" pitchFamily="2" charset="-78"/>
              </a:rPr>
              <a:t> به </a:t>
            </a:r>
            <a:r>
              <a:rPr lang="ar-SA" dirty="0" err="1">
                <a:solidFill>
                  <a:sysClr val="windowText" lastClr="000000"/>
                </a:solidFill>
                <a:latin typeface="Candara" panose="020E0502030303020204" pitchFamily="34" charset="0"/>
                <a:cs typeface="B Mitra" panose="00000400000000000000" pitchFamily="2" charset="-78"/>
              </a:rPr>
              <a:t>خريدار</a:t>
            </a:r>
            <a:r>
              <a:rPr lang="ar-SA" dirty="0">
                <a:solidFill>
                  <a:sysClr val="windowText" lastClr="000000"/>
                </a:solidFill>
                <a:latin typeface="Candara" panose="020E0502030303020204" pitchFamily="34" charset="0"/>
                <a:cs typeface="B Mitra" panose="00000400000000000000" pitchFamily="2" charset="-78"/>
              </a:rPr>
              <a:t> داده </a:t>
            </a:r>
            <a:r>
              <a:rPr lang="ar-SA" dirty="0" err="1">
                <a:solidFill>
                  <a:sysClr val="windowText" lastClr="000000"/>
                </a:solidFill>
                <a:latin typeface="Candara" panose="020E0502030303020204" pitchFamily="34" charset="0"/>
                <a:cs typeface="B Mitra" panose="00000400000000000000" pitchFamily="2" charset="-78"/>
              </a:rPr>
              <a:t>مي‌شود</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که</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براساس</a:t>
            </a:r>
            <a:r>
              <a:rPr lang="ar-SA" dirty="0">
                <a:solidFill>
                  <a:sysClr val="windowText" lastClr="000000"/>
                </a:solidFill>
                <a:latin typeface="Candara" panose="020E0502030303020204" pitchFamily="34" charset="0"/>
                <a:cs typeface="B Mitra" panose="00000400000000000000" pitchFamily="2" charset="-78"/>
              </a:rPr>
              <a:t> آن </a:t>
            </a:r>
            <a:r>
              <a:rPr lang="ar-SA" dirty="0" err="1">
                <a:solidFill>
                  <a:sysClr val="windowText" lastClr="000000"/>
                </a:solidFill>
                <a:latin typeface="Candara" panose="020E0502030303020204" pitchFamily="34" charset="0"/>
                <a:cs typeface="B Mitra" panose="00000400000000000000" pitchFamily="2" charset="-78"/>
              </a:rPr>
              <a:t>خریدار</a:t>
            </a:r>
            <a:r>
              <a:rPr lang="ar-SA" dirty="0">
                <a:solidFill>
                  <a:sysClr val="windowText" lastClr="000000"/>
                </a:solidFill>
                <a:latin typeface="Candara" panose="020E0502030303020204" pitchFamily="34" charset="0"/>
                <a:cs typeface="B Mitra" panose="00000400000000000000" pitchFamily="2" charset="-78"/>
              </a:rPr>
              <a:t> اختيار فروش مقدار </a:t>
            </a:r>
            <a:r>
              <a:rPr lang="ar-SA" dirty="0" err="1">
                <a:solidFill>
                  <a:sysClr val="windowText" lastClr="000000"/>
                </a:solidFill>
                <a:latin typeface="Candara" panose="020E0502030303020204" pitchFamily="34" charset="0"/>
                <a:cs typeface="B Mitra" panose="00000400000000000000" pitchFamily="2" charset="-78"/>
              </a:rPr>
              <a:t>مشخصی</a:t>
            </a:r>
            <a:r>
              <a:rPr lang="ar-SA" dirty="0">
                <a:solidFill>
                  <a:sysClr val="windowText" lastClr="000000"/>
                </a:solidFill>
                <a:latin typeface="Candara" panose="020E0502030303020204" pitchFamily="34" charset="0"/>
                <a:cs typeface="B Mitra" panose="00000400000000000000" pitchFamily="2" charset="-78"/>
              </a:rPr>
              <a:t> از </a:t>
            </a:r>
            <a:r>
              <a:rPr lang="ar-SA" dirty="0" err="1">
                <a:solidFill>
                  <a:sysClr val="windowText" lastClr="000000"/>
                </a:solidFill>
                <a:latin typeface="Candara" panose="020E0502030303020204" pitchFamily="34" charset="0"/>
                <a:cs typeface="B Mitra" panose="00000400000000000000" pitchFamily="2" charset="-78"/>
              </a:rPr>
              <a:t>دارايي</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پايه</a:t>
            </a:r>
            <a:r>
              <a:rPr lang="ar-SA" dirty="0">
                <a:solidFill>
                  <a:sysClr val="windowText" lastClr="000000"/>
                </a:solidFill>
                <a:latin typeface="Candara" panose="020E0502030303020204" pitchFamily="34" charset="0"/>
                <a:cs typeface="B Mitra" panose="00000400000000000000" pitchFamily="2" charset="-78"/>
              </a:rPr>
              <a:t> به "قيمت اعمال" را در تاريخ </a:t>
            </a:r>
            <a:r>
              <a:rPr lang="ar-SA" dirty="0" err="1">
                <a:solidFill>
                  <a:sysClr val="windowText" lastClr="000000"/>
                </a:solidFill>
                <a:latin typeface="Candara" panose="020E0502030303020204" pitchFamily="34" charset="0"/>
                <a:cs typeface="B Mitra" panose="00000400000000000000" pitchFamily="2" charset="-78"/>
              </a:rPr>
              <a:t>سررسيد</a:t>
            </a:r>
            <a:r>
              <a:rPr lang="ar-SA" dirty="0">
                <a:solidFill>
                  <a:sysClr val="windowText" lastClr="000000"/>
                </a:solidFill>
                <a:latin typeface="Candara" panose="020E0502030303020204" pitchFamily="34" charset="0"/>
                <a:cs typeface="B Mitra" panose="00000400000000000000" pitchFamily="2" charset="-78"/>
              </a:rPr>
              <a:t> </a:t>
            </a:r>
            <a:r>
              <a:rPr lang="ar-SA" dirty="0" err="1">
                <a:solidFill>
                  <a:sysClr val="windowText" lastClr="000000"/>
                </a:solidFill>
                <a:latin typeface="Candara" panose="020E0502030303020204" pitchFamily="34" charset="0"/>
                <a:cs typeface="B Mitra" panose="00000400000000000000" pitchFamily="2" charset="-78"/>
              </a:rPr>
              <a:t>خواهد</a:t>
            </a:r>
            <a:r>
              <a:rPr lang="ar-SA" dirty="0">
                <a:solidFill>
                  <a:sysClr val="windowText" lastClr="000000"/>
                </a:solidFill>
                <a:latin typeface="Candara" panose="020E0502030303020204" pitchFamily="34" charset="0"/>
                <a:cs typeface="B Mitra" panose="00000400000000000000" pitchFamily="2" charset="-78"/>
              </a:rPr>
              <a:t> داشت. </a:t>
            </a:r>
          </a:p>
        </p:txBody>
      </p:sp>
    </p:spTree>
    <p:extLst>
      <p:ext uri="{BB962C8B-B14F-4D97-AF65-F5344CB8AC3E}">
        <p14:creationId xmlns:p14="http://schemas.microsoft.com/office/powerpoint/2010/main" val="25034327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clrChange>
              <a:clrFrom>
                <a:srgbClr val="FFFFFF"/>
              </a:clrFrom>
              <a:clrTo>
                <a:srgbClr val="FFFFFF">
                  <a:alpha val="0"/>
                </a:srgbClr>
              </a:clrTo>
            </a:clrChange>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847851" y="1123951"/>
            <a:ext cx="8081962" cy="5241524"/>
          </a:xfrm>
          <a:prstGeom prst="rect">
            <a:avLst/>
          </a:prstGeom>
        </p:spPr>
      </p:pic>
      <p:sp>
        <p:nvSpPr>
          <p:cNvPr id="5" name="Rounded Rectangle 4"/>
          <p:cNvSpPr/>
          <p:nvPr/>
        </p:nvSpPr>
        <p:spPr>
          <a:xfrm>
            <a:off x="6581775" y="636617"/>
            <a:ext cx="3337359" cy="487333"/>
          </a:xfrm>
          <a:prstGeom prst="roundRect">
            <a:avLst>
              <a:gd name="adj" fmla="val 20443"/>
            </a:avLst>
          </a:prstGeom>
          <a:solidFill>
            <a:schemeClr val="bg1">
              <a:lumMod val="95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عملیاتی انتشار اوراق </a:t>
            </a:r>
            <a:r>
              <a:rPr lang="fa-IR" sz="2000" b="1" dirty="0" smtClean="0">
                <a:solidFill>
                  <a:prstClr val="black"/>
                </a:solidFill>
                <a:latin typeface="Calibri" pitchFamily="34" charset="0"/>
                <a:cs typeface="B Mitra" panose="00000400000000000000" pitchFamily="2" charset="-78"/>
              </a:rPr>
              <a:t>سلف</a:t>
            </a:r>
            <a:endParaRPr lang="en-US" sz="2000" b="1" dirty="0">
              <a:solidFill>
                <a:prstClr val="black"/>
              </a:solidFill>
              <a:latin typeface="Calibri" pitchFamily="34" charset="0"/>
              <a:cs typeface="B Mitra" panose="00000400000000000000" pitchFamily="2" charset="-78"/>
            </a:endParaRPr>
          </a:p>
        </p:txBody>
      </p:sp>
    </p:spTree>
    <p:extLst>
      <p:ext uri="{BB962C8B-B14F-4D97-AF65-F5344CB8AC3E}">
        <p14:creationId xmlns:p14="http://schemas.microsoft.com/office/powerpoint/2010/main" val="151265803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
        <p:nvSpPr>
          <p:cNvPr id="7" name="Rectangle 6"/>
          <p:cNvSpPr/>
          <p:nvPr/>
        </p:nvSpPr>
        <p:spPr>
          <a:xfrm>
            <a:off x="1323975" y="2762251"/>
            <a:ext cx="4886326" cy="1878976"/>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قرض </a:t>
            </a:r>
            <a:r>
              <a:rPr lang="fa-IR" sz="5400" b="1" i="1" dirty="0" err="1" smtClean="0">
                <a:solidFill>
                  <a:srgbClr val="000000"/>
                </a:solidFill>
                <a:effectLst>
                  <a:outerShdw blurRad="38100" dist="38100" dir="2700000" algn="tl">
                    <a:srgbClr val="000000">
                      <a:alpha val="43137"/>
                    </a:srgbClr>
                  </a:outerShdw>
                </a:effectLst>
              </a:rPr>
              <a:t>الحسنه</a:t>
            </a:r>
            <a:endParaRPr lang="fa-IR" sz="5400" b="1" i="1" dirty="0" smtClean="0">
              <a:solidFill>
                <a:srgbClr val="000000"/>
              </a:solidFill>
              <a:effectLst>
                <a:outerShdw blurRad="38100" dist="38100" dir="2700000" algn="tl">
                  <a:srgbClr val="000000">
                    <a:alpha val="43137"/>
                  </a:srgbClr>
                </a:outerShdw>
              </a:effectLst>
            </a:endParaRP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55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42875" y="1521884"/>
            <a:ext cx="117729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628650" indent="-514350" algn="r" rtl="1">
              <a:buClrTx/>
              <a:buSzPct val="120000"/>
              <a:buFont typeface="Wingdings" panose="05000000000000000000" pitchFamily="2" charset="2"/>
              <a:buChar char="q"/>
            </a:pPr>
            <a:r>
              <a:rPr lang="fa-IR" b="1" dirty="0">
                <a:solidFill>
                  <a:schemeClr val="tx1"/>
                </a:solidFill>
              </a:rPr>
              <a:t>اوراق بهادار با نام قابل نقل و </a:t>
            </a:r>
            <a:r>
              <a:rPr lang="fa-IR" b="1" dirty="0" err="1">
                <a:solidFill>
                  <a:schemeClr val="tx1"/>
                </a:solidFill>
              </a:rPr>
              <a:t>انتقالي</a:t>
            </a:r>
            <a:r>
              <a:rPr lang="fa-IR" b="1" dirty="0">
                <a:solidFill>
                  <a:schemeClr val="tx1"/>
                </a:solidFill>
              </a:rPr>
              <a:t> است كه براساس قرارداد قرض بدون بهره منتشر می‌شود و </a:t>
            </a:r>
            <a:r>
              <a:rPr lang="fa-IR" b="1" dirty="0" err="1">
                <a:solidFill>
                  <a:schemeClr val="tx1"/>
                </a:solidFill>
              </a:rPr>
              <a:t>نشان‌دهندۀ</a:t>
            </a:r>
            <a:r>
              <a:rPr lang="fa-IR" b="1" dirty="0">
                <a:solidFill>
                  <a:schemeClr val="tx1"/>
                </a:solidFill>
              </a:rPr>
              <a:t> </a:t>
            </a:r>
            <a:r>
              <a:rPr lang="fa-IR" b="1" dirty="0" err="1">
                <a:solidFill>
                  <a:schemeClr val="tx1"/>
                </a:solidFill>
              </a:rPr>
              <a:t>ميزان</a:t>
            </a:r>
            <a:r>
              <a:rPr lang="fa-IR" b="1" dirty="0">
                <a:solidFill>
                  <a:schemeClr val="tx1"/>
                </a:solidFill>
              </a:rPr>
              <a:t> </a:t>
            </a:r>
            <a:r>
              <a:rPr lang="fa-IR" b="1" dirty="0" err="1">
                <a:solidFill>
                  <a:schemeClr val="tx1"/>
                </a:solidFill>
              </a:rPr>
              <a:t>بدهي</a:t>
            </a:r>
            <a:r>
              <a:rPr lang="fa-IR" b="1" dirty="0">
                <a:solidFill>
                  <a:schemeClr val="tx1"/>
                </a:solidFill>
              </a:rPr>
              <a:t> باني به دارندگان اوراق است كه بايد در </a:t>
            </a:r>
            <a:r>
              <a:rPr lang="fa-IR" b="1" dirty="0" err="1">
                <a:solidFill>
                  <a:schemeClr val="tx1"/>
                </a:solidFill>
              </a:rPr>
              <a:t>سررسيد</a:t>
            </a:r>
            <a:r>
              <a:rPr lang="fa-IR" b="1" dirty="0">
                <a:solidFill>
                  <a:schemeClr val="tx1"/>
                </a:solidFill>
              </a:rPr>
              <a:t> </a:t>
            </a:r>
            <a:r>
              <a:rPr lang="fa-IR" b="1" dirty="0" smtClean="0">
                <a:solidFill>
                  <a:schemeClr val="tx1"/>
                </a:solidFill>
              </a:rPr>
              <a:t>معين </a:t>
            </a:r>
            <a:r>
              <a:rPr lang="fa-IR" b="1" dirty="0">
                <a:solidFill>
                  <a:schemeClr val="tx1"/>
                </a:solidFill>
              </a:rPr>
              <a:t>پرداخت گردد</a:t>
            </a:r>
            <a:r>
              <a:rPr lang="fa-IR" b="1" dirty="0" smtClean="0">
                <a:solidFill>
                  <a:schemeClr val="tx1"/>
                </a:solidFill>
              </a:rPr>
              <a:t>.</a:t>
            </a:r>
          </a:p>
          <a:p>
            <a:pPr marL="628650" indent="-514350" algn="r" rtl="1">
              <a:buClrTx/>
              <a:buSzPct val="120000"/>
              <a:buFont typeface="Wingdings" panose="05000000000000000000" pitchFamily="2" charset="2"/>
              <a:buChar char="q"/>
            </a:pPr>
            <a:endParaRPr lang="fa-IR" sz="1050" b="1" dirty="0">
              <a:solidFill>
                <a:schemeClr val="tx1"/>
              </a:solidFill>
            </a:endParaRPr>
          </a:p>
          <a:p>
            <a:pPr marL="628650" indent="-514350" algn="r" rtl="1">
              <a:buClrTx/>
              <a:buSzPct val="120000"/>
              <a:buFont typeface="Wingdings" panose="05000000000000000000" pitchFamily="2" charset="2"/>
              <a:buChar char="q"/>
            </a:pPr>
            <a:r>
              <a:rPr lang="fa-IR" b="1" dirty="0" smtClean="0">
                <a:solidFill>
                  <a:schemeClr val="tx1"/>
                </a:solidFill>
              </a:rPr>
              <a:t>بانی (دولت / بانک / </a:t>
            </a:r>
            <a:r>
              <a:rPr lang="fa-IR" b="1" dirty="0">
                <a:solidFill>
                  <a:schemeClr val="tx1"/>
                </a:solidFill>
              </a:rPr>
              <a:t>مؤسسه </a:t>
            </a:r>
            <a:r>
              <a:rPr lang="fa-IR" b="1" dirty="0" smtClean="0">
                <a:solidFill>
                  <a:schemeClr val="tx1"/>
                </a:solidFill>
              </a:rPr>
              <a:t>خیریه) </a:t>
            </a:r>
            <a:r>
              <a:rPr lang="fa-IR" b="1" dirty="0">
                <a:solidFill>
                  <a:schemeClr val="tx1"/>
                </a:solidFill>
              </a:rPr>
              <a:t>با انتشار اوراق قرض </a:t>
            </a:r>
            <a:r>
              <a:rPr lang="fa-IR" b="1" dirty="0" err="1">
                <a:solidFill>
                  <a:schemeClr val="tx1"/>
                </a:solidFill>
              </a:rPr>
              <a:t>الحسنه</a:t>
            </a:r>
            <a:r>
              <a:rPr lang="fa-IR" b="1" dirty="0">
                <a:solidFill>
                  <a:schemeClr val="tx1"/>
                </a:solidFill>
              </a:rPr>
              <a:t> با </a:t>
            </a:r>
            <a:r>
              <a:rPr lang="fa-IR" b="1" dirty="0" smtClean="0">
                <a:solidFill>
                  <a:schemeClr val="tx1"/>
                </a:solidFill>
              </a:rPr>
              <a:t>سررسید </a:t>
            </a:r>
            <a:r>
              <a:rPr lang="fa-IR" b="1" dirty="0">
                <a:solidFill>
                  <a:schemeClr val="tx1"/>
                </a:solidFill>
              </a:rPr>
              <a:t>معین وجوه </a:t>
            </a:r>
            <a:r>
              <a:rPr lang="fa-IR" b="1" dirty="0" smtClean="0">
                <a:solidFill>
                  <a:schemeClr val="tx1"/>
                </a:solidFill>
              </a:rPr>
              <a:t>حاصل از انتشار را </a:t>
            </a:r>
            <a:r>
              <a:rPr lang="fa-IR" b="1" dirty="0">
                <a:solidFill>
                  <a:schemeClr val="tx1"/>
                </a:solidFill>
              </a:rPr>
              <a:t>جمع آوری کرده در طرح خاص سرمایه گذاری </a:t>
            </a:r>
            <a:r>
              <a:rPr lang="fa-IR" b="1" dirty="0" err="1">
                <a:solidFill>
                  <a:schemeClr val="tx1"/>
                </a:solidFill>
              </a:rPr>
              <a:t>می‌کند</a:t>
            </a:r>
            <a:r>
              <a:rPr lang="fa-IR" b="1" dirty="0">
                <a:solidFill>
                  <a:schemeClr val="tx1"/>
                </a:solidFill>
              </a:rPr>
              <a:t> و یا </a:t>
            </a:r>
            <a:r>
              <a:rPr lang="fa-IR" b="1" dirty="0" smtClean="0">
                <a:solidFill>
                  <a:schemeClr val="tx1"/>
                </a:solidFill>
              </a:rPr>
              <a:t>به </a:t>
            </a:r>
            <a:r>
              <a:rPr lang="fa-IR" b="1" dirty="0">
                <a:solidFill>
                  <a:schemeClr val="tx1"/>
                </a:solidFill>
              </a:rPr>
              <a:t>افراد نیازمند وام قرض </a:t>
            </a:r>
            <a:r>
              <a:rPr lang="fa-IR" b="1" dirty="0" err="1">
                <a:solidFill>
                  <a:schemeClr val="tx1"/>
                </a:solidFill>
              </a:rPr>
              <a:t>الحسنه</a:t>
            </a:r>
            <a:r>
              <a:rPr lang="fa-IR" b="1" dirty="0">
                <a:solidFill>
                  <a:schemeClr val="tx1"/>
                </a:solidFill>
              </a:rPr>
              <a:t> </a:t>
            </a:r>
            <a:r>
              <a:rPr lang="fa-IR" b="1" dirty="0" err="1">
                <a:solidFill>
                  <a:schemeClr val="tx1"/>
                </a:solidFill>
              </a:rPr>
              <a:t>می‌پردازد</a:t>
            </a:r>
            <a:r>
              <a:rPr lang="fa-IR" b="1" dirty="0">
                <a:solidFill>
                  <a:schemeClr val="tx1"/>
                </a:solidFill>
              </a:rPr>
              <a:t>. سپس از طریق محل بودجه سالانه یا از طریق جمع آوری اقساط </a:t>
            </a:r>
            <a:r>
              <a:rPr lang="fa-IR" b="1" dirty="0" err="1">
                <a:solidFill>
                  <a:schemeClr val="tx1"/>
                </a:solidFill>
              </a:rPr>
              <a:t>وام‌های</a:t>
            </a:r>
            <a:r>
              <a:rPr lang="fa-IR" b="1" dirty="0">
                <a:solidFill>
                  <a:schemeClr val="tx1"/>
                </a:solidFill>
              </a:rPr>
              <a:t> قرض </a:t>
            </a:r>
            <a:r>
              <a:rPr lang="fa-IR" b="1" dirty="0" err="1">
                <a:solidFill>
                  <a:schemeClr val="tx1"/>
                </a:solidFill>
              </a:rPr>
              <a:t>الحسنه</a:t>
            </a:r>
            <a:r>
              <a:rPr lang="fa-IR" b="1" dirty="0">
                <a:solidFill>
                  <a:schemeClr val="tx1"/>
                </a:solidFill>
              </a:rPr>
              <a:t>، </a:t>
            </a:r>
            <a:r>
              <a:rPr lang="fa-IR" b="1" dirty="0" smtClean="0">
                <a:solidFill>
                  <a:schemeClr val="tx1"/>
                </a:solidFill>
              </a:rPr>
              <a:t>اصل اوراق را در سررسید بازپرداخت می کند.</a:t>
            </a:r>
          </a:p>
          <a:p>
            <a:pPr marL="628650" indent="-514350" algn="r" rtl="1">
              <a:buClrTx/>
              <a:buSzPct val="120000"/>
              <a:buFont typeface="Wingdings" panose="05000000000000000000" pitchFamily="2" charset="2"/>
              <a:buChar char="q"/>
            </a:pPr>
            <a:endParaRPr lang="fa-IR" b="1" dirty="0" smtClean="0">
              <a:solidFill>
                <a:schemeClr val="tx1"/>
              </a:solidFill>
            </a:endParaRPr>
          </a:p>
          <a:p>
            <a:pPr marL="628650" indent="-514350" algn="r" rtl="1">
              <a:buClrTx/>
              <a:buSzPct val="120000"/>
              <a:buFont typeface="Wingdings" panose="05000000000000000000" pitchFamily="2" charset="2"/>
              <a:buChar char="q"/>
            </a:pPr>
            <a:r>
              <a:rPr lang="fa-IR" b="1" dirty="0" smtClean="0">
                <a:solidFill>
                  <a:schemeClr val="tx1"/>
                </a:solidFill>
              </a:rPr>
              <a:t> </a:t>
            </a:r>
            <a:r>
              <a:rPr lang="fa-IR" b="1" dirty="0" err="1" smtClean="0">
                <a:solidFill>
                  <a:schemeClr val="tx1"/>
                </a:solidFill>
              </a:rPr>
              <a:t>باني</a:t>
            </a:r>
            <a:r>
              <a:rPr lang="fa-IR" b="1" dirty="0" smtClean="0">
                <a:solidFill>
                  <a:schemeClr val="tx1"/>
                </a:solidFill>
              </a:rPr>
              <a:t> </a:t>
            </a:r>
            <a:r>
              <a:rPr lang="fa-IR" b="1" dirty="0" err="1" smtClean="0">
                <a:solidFill>
                  <a:schemeClr val="tx1"/>
                </a:solidFill>
              </a:rPr>
              <a:t>مي‌تواند</a:t>
            </a:r>
            <a:r>
              <a:rPr lang="fa-IR" b="1" dirty="0" smtClean="0">
                <a:solidFill>
                  <a:schemeClr val="tx1"/>
                </a:solidFill>
              </a:rPr>
              <a:t> بدون </a:t>
            </a:r>
            <a:r>
              <a:rPr lang="fa-IR" b="1" dirty="0" err="1" smtClean="0">
                <a:solidFill>
                  <a:schemeClr val="tx1"/>
                </a:solidFill>
              </a:rPr>
              <a:t>ذكر</a:t>
            </a:r>
            <a:r>
              <a:rPr lang="fa-IR" b="1" dirty="0" smtClean="0">
                <a:solidFill>
                  <a:schemeClr val="tx1"/>
                </a:solidFill>
              </a:rPr>
              <a:t> شرط و تعهد </a:t>
            </a:r>
            <a:r>
              <a:rPr lang="fa-IR" b="1" dirty="0" err="1" smtClean="0">
                <a:solidFill>
                  <a:schemeClr val="tx1"/>
                </a:solidFill>
              </a:rPr>
              <a:t>قبلي</a:t>
            </a:r>
            <a:r>
              <a:rPr lang="fa-IR" b="1" dirty="0" smtClean="0">
                <a:solidFill>
                  <a:schemeClr val="tx1"/>
                </a:solidFill>
              </a:rPr>
              <a:t>، از محل منابع خود نسبت به </a:t>
            </a:r>
            <a:r>
              <a:rPr lang="fa-IR" b="1" dirty="0" err="1" smtClean="0">
                <a:solidFill>
                  <a:schemeClr val="tx1"/>
                </a:solidFill>
              </a:rPr>
              <a:t>اعطاي</a:t>
            </a:r>
            <a:r>
              <a:rPr lang="fa-IR" b="1" dirty="0" smtClean="0">
                <a:solidFill>
                  <a:schemeClr val="tx1"/>
                </a:solidFill>
              </a:rPr>
              <a:t> </a:t>
            </a:r>
            <a:r>
              <a:rPr lang="fa-IR" b="1" dirty="0" err="1" smtClean="0">
                <a:solidFill>
                  <a:schemeClr val="tx1"/>
                </a:solidFill>
              </a:rPr>
              <a:t>جايزه</a:t>
            </a:r>
            <a:r>
              <a:rPr lang="fa-IR" b="1" dirty="0" smtClean="0">
                <a:solidFill>
                  <a:schemeClr val="tx1"/>
                </a:solidFill>
              </a:rPr>
              <a:t> به </a:t>
            </a:r>
            <a:r>
              <a:rPr lang="fa-IR" b="1" dirty="0" err="1" smtClean="0">
                <a:solidFill>
                  <a:schemeClr val="tx1"/>
                </a:solidFill>
              </a:rPr>
              <a:t>قيد</a:t>
            </a:r>
            <a:r>
              <a:rPr lang="fa-IR" b="1" dirty="0" smtClean="0">
                <a:solidFill>
                  <a:schemeClr val="tx1"/>
                </a:solidFill>
              </a:rPr>
              <a:t> قرعه به </a:t>
            </a:r>
            <a:r>
              <a:rPr lang="fa-IR" b="1" dirty="0" err="1" smtClean="0">
                <a:solidFill>
                  <a:schemeClr val="tx1"/>
                </a:solidFill>
              </a:rPr>
              <a:t>تعدادي</a:t>
            </a:r>
            <a:r>
              <a:rPr lang="fa-IR" b="1" dirty="0" smtClean="0">
                <a:solidFill>
                  <a:schemeClr val="tx1"/>
                </a:solidFill>
              </a:rPr>
              <a:t> از دارندگان اوراق اقدام </a:t>
            </a:r>
            <a:r>
              <a:rPr lang="fa-IR" b="1" dirty="0" err="1" smtClean="0">
                <a:solidFill>
                  <a:schemeClr val="tx1"/>
                </a:solidFill>
              </a:rPr>
              <a:t>نمايد</a:t>
            </a:r>
            <a:r>
              <a:rPr lang="fa-IR" b="1" dirty="0" smtClean="0">
                <a:solidFill>
                  <a:schemeClr val="tx1"/>
                </a:solidFill>
              </a:rPr>
              <a:t>.</a:t>
            </a:r>
            <a:endParaRPr lang="en-US" b="1" dirty="0">
              <a:solidFill>
                <a:schemeClr val="tx1"/>
              </a:solidFill>
            </a:endParaRPr>
          </a:p>
        </p:txBody>
      </p:sp>
    </p:spTree>
    <p:extLst>
      <p:ext uri="{BB962C8B-B14F-4D97-AF65-F5344CB8AC3E}">
        <p14:creationId xmlns:p14="http://schemas.microsoft.com/office/powerpoint/2010/main" val="11754595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443170" y="600074"/>
            <a:ext cx="5995855" cy="4667250"/>
            <a:chOff x="1652720" y="1209216"/>
            <a:chExt cx="8029308" cy="5165537"/>
          </a:xfrm>
        </p:grpSpPr>
        <p:sp>
          <p:nvSpPr>
            <p:cNvPr id="12" name="Freeform 11"/>
            <p:cNvSpPr/>
            <p:nvPr/>
          </p:nvSpPr>
          <p:spPr>
            <a:xfrm rot="16200000">
              <a:off x="-264420" y="3644163"/>
              <a:ext cx="4226560" cy="392277"/>
            </a:xfrm>
            <a:custGeom>
              <a:avLst/>
              <a:gdLst>
                <a:gd name="connsiteX0" fmla="*/ 0 w 4226560"/>
                <a:gd name="connsiteY0" fmla="*/ 0 h 392277"/>
                <a:gd name="connsiteX1" fmla="*/ 4226560 w 4226560"/>
                <a:gd name="connsiteY1" fmla="*/ 0 h 392277"/>
                <a:gd name="connsiteX2" fmla="*/ 4226560 w 4226560"/>
                <a:gd name="connsiteY2" fmla="*/ 392277 h 392277"/>
                <a:gd name="connsiteX3" fmla="*/ 0 w 4226560"/>
                <a:gd name="connsiteY3" fmla="*/ 392277 h 392277"/>
                <a:gd name="connsiteX4" fmla="*/ 0 w 4226560"/>
                <a:gd name="connsiteY4" fmla="*/ 0 h 39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392277">
                  <a:moveTo>
                    <a:pt x="0" y="0"/>
                  </a:moveTo>
                  <a:lnTo>
                    <a:pt x="4226560" y="0"/>
                  </a:lnTo>
                  <a:lnTo>
                    <a:pt x="4226560" y="392277"/>
                  </a:lnTo>
                  <a:lnTo>
                    <a:pt x="0" y="3922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5967" bIns="0" numCol="1" spcCol="1270" anchor="t" anchorCtr="0">
              <a:noAutofit/>
            </a:bodyPr>
            <a:lstStyle/>
            <a:p>
              <a:pPr lvl="0" algn="r" defTabSz="1244600">
                <a:lnSpc>
                  <a:spcPct val="90000"/>
                </a:lnSpc>
                <a:spcBef>
                  <a:spcPct val="0"/>
                </a:spcBef>
                <a:spcAft>
                  <a:spcPct val="35000"/>
                </a:spcAft>
              </a:pPr>
              <a:endParaRPr lang="en-US" sz="2800" kern="1200"/>
            </a:p>
          </p:txBody>
        </p:sp>
        <p:sp>
          <p:nvSpPr>
            <p:cNvPr id="13" name="Freeform 12"/>
            <p:cNvSpPr/>
            <p:nvPr/>
          </p:nvSpPr>
          <p:spPr>
            <a:xfrm>
              <a:off x="2044998" y="1727020"/>
              <a:ext cx="1953958" cy="4647733"/>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320040" tIns="345967" rIns="320040" bIns="320040" numCol="1" spcCol="1270" anchor="t" anchorCtr="0">
              <a:noAutofit/>
            </a:bodyPr>
            <a:lstStyle/>
            <a:p>
              <a:pPr marL="285750" lvl="1" indent="-285750" algn="l" defTabSz="1555750">
                <a:lnSpc>
                  <a:spcPct val="90000"/>
                </a:lnSpc>
                <a:spcBef>
                  <a:spcPct val="0"/>
                </a:spcBef>
                <a:spcAft>
                  <a:spcPct val="15000"/>
                </a:spcAft>
                <a:buChar char="••"/>
              </a:pPr>
              <a:endParaRPr lang="en-US" sz="3500" kern="1200"/>
            </a:p>
            <a:p>
              <a:pPr marL="285750" lvl="1" indent="-285750" algn="l" defTabSz="1555750">
                <a:lnSpc>
                  <a:spcPct val="90000"/>
                </a:lnSpc>
                <a:spcBef>
                  <a:spcPct val="0"/>
                </a:spcBef>
                <a:spcAft>
                  <a:spcPct val="15000"/>
                </a:spcAft>
                <a:buChar char="••"/>
              </a:pPr>
              <a:endParaRPr lang="en-US" sz="3500" kern="1200"/>
            </a:p>
          </p:txBody>
        </p:sp>
        <p:sp>
          <p:nvSpPr>
            <p:cNvPr id="14" name="Rectangle 13"/>
            <p:cNvSpPr/>
            <p:nvPr/>
          </p:nvSpPr>
          <p:spPr>
            <a:xfrm>
              <a:off x="1652720" y="1209216"/>
              <a:ext cx="784555" cy="784555"/>
            </a:xfrm>
            <a:prstGeom prst="rect">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5" name="Freeform 14"/>
            <p:cNvSpPr/>
            <p:nvPr/>
          </p:nvSpPr>
          <p:spPr>
            <a:xfrm rot="16200000">
              <a:off x="2577115" y="3644163"/>
              <a:ext cx="4226560" cy="392277"/>
            </a:xfrm>
            <a:custGeom>
              <a:avLst/>
              <a:gdLst>
                <a:gd name="connsiteX0" fmla="*/ 0 w 4226560"/>
                <a:gd name="connsiteY0" fmla="*/ 0 h 392277"/>
                <a:gd name="connsiteX1" fmla="*/ 4226560 w 4226560"/>
                <a:gd name="connsiteY1" fmla="*/ 0 h 392277"/>
                <a:gd name="connsiteX2" fmla="*/ 4226560 w 4226560"/>
                <a:gd name="connsiteY2" fmla="*/ 392277 h 392277"/>
                <a:gd name="connsiteX3" fmla="*/ 0 w 4226560"/>
                <a:gd name="connsiteY3" fmla="*/ 392277 h 392277"/>
                <a:gd name="connsiteX4" fmla="*/ 0 w 4226560"/>
                <a:gd name="connsiteY4" fmla="*/ 0 h 39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392277">
                  <a:moveTo>
                    <a:pt x="0" y="0"/>
                  </a:moveTo>
                  <a:lnTo>
                    <a:pt x="4226560" y="0"/>
                  </a:lnTo>
                  <a:lnTo>
                    <a:pt x="4226560" y="392277"/>
                  </a:lnTo>
                  <a:lnTo>
                    <a:pt x="0" y="3922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5967" bIns="0" numCol="1" spcCol="1270" anchor="t" anchorCtr="0">
              <a:noAutofit/>
            </a:bodyPr>
            <a:lstStyle/>
            <a:p>
              <a:pPr lvl="0" algn="r" defTabSz="1244600">
                <a:lnSpc>
                  <a:spcPct val="90000"/>
                </a:lnSpc>
                <a:spcBef>
                  <a:spcPct val="0"/>
                </a:spcBef>
                <a:spcAft>
                  <a:spcPct val="35000"/>
                </a:spcAft>
              </a:pPr>
              <a:endParaRPr lang="en-US" sz="2800" kern="1200"/>
            </a:p>
          </p:txBody>
        </p:sp>
        <p:sp>
          <p:nvSpPr>
            <p:cNvPr id="16" name="Freeform 15"/>
            <p:cNvSpPr/>
            <p:nvPr/>
          </p:nvSpPr>
          <p:spPr>
            <a:xfrm>
              <a:off x="4886534" y="1727020"/>
              <a:ext cx="1953958" cy="4626649"/>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320040" tIns="345967" rIns="320040" bIns="320040" numCol="1" spcCol="1270" anchor="t" anchorCtr="0">
              <a:noAutofit/>
            </a:bodyPr>
            <a:lstStyle/>
            <a:p>
              <a:pPr marL="285750" lvl="1" indent="-285750" algn="l" defTabSz="1555750">
                <a:lnSpc>
                  <a:spcPct val="90000"/>
                </a:lnSpc>
                <a:spcBef>
                  <a:spcPct val="0"/>
                </a:spcBef>
                <a:spcAft>
                  <a:spcPct val="15000"/>
                </a:spcAft>
                <a:buChar char="••"/>
              </a:pPr>
              <a:endParaRPr lang="en-US" sz="3500" kern="1200"/>
            </a:p>
            <a:p>
              <a:pPr marL="285750" lvl="1" indent="-285750" algn="l" defTabSz="1555750">
                <a:lnSpc>
                  <a:spcPct val="90000"/>
                </a:lnSpc>
                <a:spcBef>
                  <a:spcPct val="0"/>
                </a:spcBef>
                <a:spcAft>
                  <a:spcPct val="15000"/>
                </a:spcAft>
                <a:buChar char="••"/>
              </a:pPr>
              <a:endParaRPr lang="en-US" sz="3500" kern="1200"/>
            </a:p>
          </p:txBody>
        </p:sp>
        <p:sp>
          <p:nvSpPr>
            <p:cNvPr id="17" name="Rectangle 16"/>
            <p:cNvSpPr/>
            <p:nvPr/>
          </p:nvSpPr>
          <p:spPr>
            <a:xfrm>
              <a:off x="4494256" y="1209216"/>
              <a:ext cx="784555" cy="784555"/>
            </a:xfrm>
            <a:prstGeom prst="rect">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8" name="Freeform 17"/>
            <p:cNvSpPr/>
            <p:nvPr/>
          </p:nvSpPr>
          <p:spPr>
            <a:xfrm rot="16200000">
              <a:off x="5418651" y="3644163"/>
              <a:ext cx="4226560" cy="392277"/>
            </a:xfrm>
            <a:custGeom>
              <a:avLst/>
              <a:gdLst>
                <a:gd name="connsiteX0" fmla="*/ 0 w 4226560"/>
                <a:gd name="connsiteY0" fmla="*/ 0 h 392277"/>
                <a:gd name="connsiteX1" fmla="*/ 4226560 w 4226560"/>
                <a:gd name="connsiteY1" fmla="*/ 0 h 392277"/>
                <a:gd name="connsiteX2" fmla="*/ 4226560 w 4226560"/>
                <a:gd name="connsiteY2" fmla="*/ 392277 h 392277"/>
                <a:gd name="connsiteX3" fmla="*/ 0 w 4226560"/>
                <a:gd name="connsiteY3" fmla="*/ 392277 h 392277"/>
                <a:gd name="connsiteX4" fmla="*/ 0 w 4226560"/>
                <a:gd name="connsiteY4" fmla="*/ 0 h 392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60" h="392277">
                  <a:moveTo>
                    <a:pt x="0" y="0"/>
                  </a:moveTo>
                  <a:lnTo>
                    <a:pt x="4226560" y="0"/>
                  </a:lnTo>
                  <a:lnTo>
                    <a:pt x="4226560" y="392277"/>
                  </a:lnTo>
                  <a:lnTo>
                    <a:pt x="0" y="39227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 tIns="-1" rIns="345967" bIns="0" numCol="1" spcCol="1270" anchor="t" anchorCtr="0">
              <a:noAutofit/>
            </a:bodyPr>
            <a:lstStyle/>
            <a:p>
              <a:pPr lvl="0" algn="r" defTabSz="1244600">
                <a:lnSpc>
                  <a:spcPct val="90000"/>
                </a:lnSpc>
                <a:spcBef>
                  <a:spcPct val="0"/>
                </a:spcBef>
                <a:spcAft>
                  <a:spcPct val="35000"/>
                </a:spcAft>
              </a:pPr>
              <a:endParaRPr lang="en-US" sz="2800" kern="1200"/>
            </a:p>
          </p:txBody>
        </p:sp>
        <p:sp>
          <p:nvSpPr>
            <p:cNvPr id="19" name="Freeform 18"/>
            <p:cNvSpPr/>
            <p:nvPr/>
          </p:nvSpPr>
          <p:spPr>
            <a:xfrm>
              <a:off x="7728070" y="1769190"/>
              <a:ext cx="1953958" cy="4584480"/>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320040" tIns="345967" rIns="320040" bIns="320040" numCol="1" spcCol="1270" anchor="t"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20" name="Rectangle 19"/>
            <p:cNvSpPr/>
            <p:nvPr/>
          </p:nvSpPr>
          <p:spPr>
            <a:xfrm>
              <a:off x="7335793" y="1209216"/>
              <a:ext cx="784555" cy="784555"/>
            </a:xfrm>
            <a:prstGeom prst="rect">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21" name="Freeform 20"/>
          <p:cNvSpPr/>
          <p:nvPr/>
        </p:nvSpPr>
        <p:spPr>
          <a:xfrm>
            <a:off x="8113514" y="1096506"/>
            <a:ext cx="1459111" cy="4161294"/>
          </a:xfrm>
          <a:custGeom>
            <a:avLst/>
            <a:gdLst>
              <a:gd name="connsiteX0" fmla="*/ 0 w 1953958"/>
              <a:gd name="connsiteY0" fmla="*/ 0 h 4226560"/>
              <a:gd name="connsiteX1" fmla="*/ 1953958 w 1953958"/>
              <a:gd name="connsiteY1" fmla="*/ 0 h 4226560"/>
              <a:gd name="connsiteX2" fmla="*/ 1953958 w 1953958"/>
              <a:gd name="connsiteY2" fmla="*/ 4226560 h 4226560"/>
              <a:gd name="connsiteX3" fmla="*/ 0 w 1953958"/>
              <a:gd name="connsiteY3" fmla="*/ 4226560 h 4226560"/>
              <a:gd name="connsiteX4" fmla="*/ 0 w 1953958"/>
              <a:gd name="connsiteY4" fmla="*/ 0 h 422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3958" h="4226560">
                <a:moveTo>
                  <a:pt x="0" y="0"/>
                </a:moveTo>
                <a:lnTo>
                  <a:pt x="1953958" y="0"/>
                </a:lnTo>
                <a:lnTo>
                  <a:pt x="1953958" y="4226560"/>
                </a:lnTo>
                <a:lnTo>
                  <a:pt x="0" y="4226560"/>
                </a:lnTo>
                <a:lnTo>
                  <a:pt x="0" y="0"/>
                </a:lnTo>
                <a:close/>
              </a:path>
            </a:pathLst>
          </a:cu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320040" tIns="345967" rIns="320040" bIns="320040" numCol="1" spcCol="1270" anchor="t" anchorCtr="0">
            <a:noAutofit/>
          </a:bodyPr>
          <a:lstStyle/>
          <a:p>
            <a:pPr lvl="0" algn="ctr"/>
            <a:endParaRPr lang="fa-IR" sz="2000" dirty="0">
              <a:solidFill>
                <a:srgbClr val="000000"/>
              </a:solidFill>
            </a:endParaRPr>
          </a:p>
        </p:txBody>
      </p:sp>
      <p:sp>
        <p:nvSpPr>
          <p:cNvPr id="22" name="Rectangle 21"/>
          <p:cNvSpPr/>
          <p:nvPr/>
        </p:nvSpPr>
        <p:spPr>
          <a:xfrm>
            <a:off x="7801533" y="581024"/>
            <a:ext cx="585863" cy="708874"/>
          </a:xfrm>
          <a:prstGeom prst="rect">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3" name="TextBox 22"/>
          <p:cNvSpPr txBox="1"/>
          <p:nvPr/>
        </p:nvSpPr>
        <p:spPr>
          <a:xfrm>
            <a:off x="8248650" y="1466850"/>
            <a:ext cx="1219200" cy="3754874"/>
          </a:xfrm>
          <a:prstGeom prst="rect">
            <a:avLst/>
          </a:prstGeom>
          <a:noFill/>
        </p:spPr>
        <p:txBody>
          <a:bodyPr wrap="square" rtlCol="0">
            <a:spAutoFit/>
          </a:bodyPr>
          <a:lstStyle/>
          <a:p>
            <a:pPr lvl="0" algn="ctr"/>
            <a:r>
              <a:rPr lang="fa-IR" sz="2000" dirty="0">
                <a:solidFill>
                  <a:srgbClr val="000000"/>
                </a:solidFill>
              </a:rPr>
              <a:t>موضوع طرح </a:t>
            </a:r>
            <a:r>
              <a:rPr lang="fa-IR" sz="2000" dirty="0" err="1">
                <a:solidFill>
                  <a:srgbClr val="000000"/>
                </a:solidFill>
              </a:rPr>
              <a:t>تأمين</a:t>
            </a:r>
            <a:r>
              <a:rPr lang="fa-IR" sz="2000" dirty="0">
                <a:solidFill>
                  <a:srgbClr val="000000"/>
                </a:solidFill>
              </a:rPr>
              <a:t> </a:t>
            </a:r>
            <a:r>
              <a:rPr lang="fa-IR" sz="2000" dirty="0" err="1">
                <a:solidFill>
                  <a:srgbClr val="000000"/>
                </a:solidFill>
              </a:rPr>
              <a:t>مالي</a:t>
            </a:r>
            <a:r>
              <a:rPr lang="fa-IR" sz="2000" dirty="0">
                <a:solidFill>
                  <a:srgbClr val="000000"/>
                </a:solidFill>
              </a:rPr>
              <a:t> باني، انجام امور غير </a:t>
            </a:r>
            <a:r>
              <a:rPr lang="fa-IR" sz="2000" dirty="0" err="1">
                <a:solidFill>
                  <a:srgbClr val="000000"/>
                </a:solidFill>
              </a:rPr>
              <a:t>انتفاعي</a:t>
            </a:r>
            <a:r>
              <a:rPr lang="fa-IR" sz="2000" dirty="0">
                <a:solidFill>
                  <a:srgbClr val="000000"/>
                </a:solidFill>
              </a:rPr>
              <a:t> از جمله </a:t>
            </a:r>
            <a:r>
              <a:rPr lang="fa-IR" sz="2000" dirty="0" err="1">
                <a:solidFill>
                  <a:srgbClr val="000000"/>
                </a:solidFill>
              </a:rPr>
              <a:t>عام‌المنفعه</a:t>
            </a:r>
            <a:r>
              <a:rPr lang="fa-IR" sz="2000" dirty="0">
                <a:solidFill>
                  <a:srgbClr val="000000"/>
                </a:solidFill>
              </a:rPr>
              <a:t> و يا </a:t>
            </a:r>
            <a:r>
              <a:rPr lang="fa-IR" sz="2000" dirty="0" err="1">
                <a:solidFill>
                  <a:srgbClr val="000000"/>
                </a:solidFill>
              </a:rPr>
              <a:t>خيريه</a:t>
            </a:r>
            <a:r>
              <a:rPr lang="fa-IR" sz="2000" dirty="0">
                <a:solidFill>
                  <a:srgbClr val="000000"/>
                </a:solidFill>
              </a:rPr>
              <a:t> و در </a:t>
            </a:r>
            <a:r>
              <a:rPr lang="fa-IR" sz="2000" dirty="0" err="1">
                <a:solidFill>
                  <a:srgbClr val="000000"/>
                </a:solidFill>
              </a:rPr>
              <a:t>راستاي</a:t>
            </a:r>
            <a:r>
              <a:rPr lang="fa-IR" sz="2000" dirty="0">
                <a:solidFill>
                  <a:srgbClr val="000000"/>
                </a:solidFill>
              </a:rPr>
              <a:t> موضوع </a:t>
            </a:r>
            <a:r>
              <a:rPr lang="fa-IR" sz="2000" dirty="0" err="1">
                <a:solidFill>
                  <a:srgbClr val="000000"/>
                </a:solidFill>
              </a:rPr>
              <a:t>فعاليت</a:t>
            </a:r>
            <a:r>
              <a:rPr lang="fa-IR" sz="2000" dirty="0">
                <a:solidFill>
                  <a:srgbClr val="000000"/>
                </a:solidFill>
              </a:rPr>
              <a:t> </a:t>
            </a:r>
            <a:r>
              <a:rPr lang="fa-IR" sz="2000" dirty="0" smtClean="0">
                <a:solidFill>
                  <a:srgbClr val="000000"/>
                </a:solidFill>
              </a:rPr>
              <a:t>باني می </a:t>
            </a:r>
            <a:r>
              <a:rPr lang="fa-IR" sz="2000" dirty="0">
                <a:solidFill>
                  <a:srgbClr val="000000"/>
                </a:solidFill>
              </a:rPr>
              <a:t>باشد.</a:t>
            </a:r>
          </a:p>
          <a:p>
            <a:pPr algn="ctr"/>
            <a:endParaRPr lang="en-US" sz="2000" dirty="0"/>
          </a:p>
        </p:txBody>
      </p:sp>
      <p:sp>
        <p:nvSpPr>
          <p:cNvPr id="24" name="TextBox 23"/>
          <p:cNvSpPr txBox="1"/>
          <p:nvPr/>
        </p:nvSpPr>
        <p:spPr>
          <a:xfrm>
            <a:off x="1809750" y="1285875"/>
            <a:ext cx="1390650" cy="4278094"/>
          </a:xfrm>
          <a:prstGeom prst="rect">
            <a:avLst/>
          </a:prstGeom>
          <a:noFill/>
        </p:spPr>
        <p:txBody>
          <a:bodyPr wrap="square" rtlCol="0">
            <a:spAutoFit/>
          </a:bodyPr>
          <a:lstStyle/>
          <a:p>
            <a:pPr algn="ctr"/>
            <a:r>
              <a:rPr lang="fa-IR" dirty="0"/>
              <a:t>در </a:t>
            </a:r>
            <a:r>
              <a:rPr lang="fa-IR" dirty="0" err="1"/>
              <a:t>صورتي‌كه</a:t>
            </a:r>
            <a:r>
              <a:rPr lang="fa-IR" dirty="0"/>
              <a:t> باني، </a:t>
            </a:r>
            <a:r>
              <a:rPr lang="fa-IR" dirty="0" err="1"/>
              <a:t>بانك</a:t>
            </a:r>
            <a:r>
              <a:rPr lang="fa-IR" dirty="0"/>
              <a:t> يا مؤسسه </a:t>
            </a:r>
            <a:r>
              <a:rPr lang="fa-IR" dirty="0" err="1"/>
              <a:t>اعتباري</a:t>
            </a:r>
            <a:r>
              <a:rPr lang="fa-IR" dirty="0"/>
              <a:t> تحت نظارت </a:t>
            </a:r>
            <a:r>
              <a:rPr lang="fa-IR" dirty="0" err="1"/>
              <a:t>بانك</a:t>
            </a:r>
            <a:r>
              <a:rPr lang="fa-IR" dirty="0"/>
              <a:t> مركزي جمهوري </a:t>
            </a:r>
            <a:r>
              <a:rPr lang="fa-IR" dirty="0" err="1"/>
              <a:t>اسلامي</a:t>
            </a:r>
            <a:r>
              <a:rPr lang="fa-IR" dirty="0"/>
              <a:t> </a:t>
            </a:r>
            <a:r>
              <a:rPr lang="fa-IR" dirty="0" err="1"/>
              <a:t>ايران</a:t>
            </a:r>
            <a:r>
              <a:rPr lang="fa-IR" dirty="0"/>
              <a:t> باشد، براي انتشار اوراق تا </a:t>
            </a:r>
            <a:r>
              <a:rPr lang="fa-IR" dirty="0" err="1"/>
              <a:t>ميزان</a:t>
            </a:r>
            <a:r>
              <a:rPr lang="fa-IR" dirty="0"/>
              <a:t> 5 درصد </a:t>
            </a:r>
            <a:r>
              <a:rPr lang="fa-IR" dirty="0" err="1"/>
              <a:t>سرمايه</a:t>
            </a:r>
            <a:r>
              <a:rPr lang="fa-IR" dirty="0"/>
              <a:t> ثبت شده </a:t>
            </a:r>
            <a:r>
              <a:rPr lang="fa-IR" dirty="0" err="1"/>
              <a:t>معرفي</a:t>
            </a:r>
            <a:r>
              <a:rPr lang="fa-IR" dirty="0"/>
              <a:t> ضامن </a:t>
            </a:r>
            <a:r>
              <a:rPr lang="fa-IR" dirty="0" err="1"/>
              <a:t>الزامي</a:t>
            </a:r>
            <a:r>
              <a:rPr lang="fa-IR" dirty="0"/>
              <a:t> نبوده و مبلغ مازاد بر آن بايد توسط ضامن، تعهد و </a:t>
            </a:r>
            <a:r>
              <a:rPr lang="fa-IR" dirty="0" err="1"/>
              <a:t>تضمين</a:t>
            </a:r>
            <a:r>
              <a:rPr lang="fa-IR" dirty="0"/>
              <a:t> گردد.</a:t>
            </a:r>
            <a:endParaRPr lang="en-US" dirty="0"/>
          </a:p>
          <a:p>
            <a:pPr algn="ctr"/>
            <a:endParaRPr lang="en-US" sz="2000" dirty="0"/>
          </a:p>
        </p:txBody>
      </p:sp>
      <p:sp>
        <p:nvSpPr>
          <p:cNvPr id="25" name="TextBox 24"/>
          <p:cNvSpPr txBox="1"/>
          <p:nvPr/>
        </p:nvSpPr>
        <p:spPr>
          <a:xfrm>
            <a:off x="3914775" y="1209675"/>
            <a:ext cx="1333500" cy="4401205"/>
          </a:xfrm>
          <a:prstGeom prst="rect">
            <a:avLst/>
          </a:prstGeom>
          <a:noFill/>
        </p:spPr>
        <p:txBody>
          <a:bodyPr wrap="square" rtlCol="0">
            <a:spAutoFit/>
          </a:bodyPr>
          <a:lstStyle/>
          <a:p>
            <a:pPr algn="ctr"/>
            <a:r>
              <a:rPr lang="fa-IR" sz="2000" dirty="0"/>
              <a:t>در صورتي كه طرح موضوع انتشار اوراق </a:t>
            </a:r>
            <a:r>
              <a:rPr lang="fa-IR" sz="2000" dirty="0" err="1"/>
              <a:t>قرض‌الحسنه</a:t>
            </a:r>
            <a:r>
              <a:rPr lang="fa-IR" sz="2000" dirty="0"/>
              <a:t> مستلزم </a:t>
            </a:r>
            <a:r>
              <a:rPr lang="fa-IR" sz="2000" dirty="0" err="1"/>
              <a:t>جمع‌آوري</a:t>
            </a:r>
            <a:r>
              <a:rPr lang="fa-IR" sz="2000" dirty="0"/>
              <a:t> </a:t>
            </a:r>
            <a:r>
              <a:rPr lang="fa-IR" sz="2000" dirty="0" err="1"/>
              <a:t>تمامي</a:t>
            </a:r>
            <a:r>
              <a:rPr lang="fa-IR" sz="2000" dirty="0"/>
              <a:t> وجوه باشد، در اين صورت استفاده از متعهد </a:t>
            </a:r>
            <a:r>
              <a:rPr lang="fa-IR" sz="2000" dirty="0" err="1"/>
              <a:t>پذيره‌نويسي</a:t>
            </a:r>
            <a:r>
              <a:rPr lang="fa-IR" sz="2000" dirty="0"/>
              <a:t> به </a:t>
            </a:r>
            <a:r>
              <a:rPr lang="fa-IR" sz="2000" dirty="0" err="1"/>
              <a:t>تشخيص</a:t>
            </a:r>
            <a:r>
              <a:rPr lang="fa-IR" sz="2000" dirty="0"/>
              <a:t> سازمان </a:t>
            </a:r>
            <a:r>
              <a:rPr lang="fa-IR" sz="2000" dirty="0" err="1"/>
              <a:t>الزامي</a:t>
            </a:r>
            <a:r>
              <a:rPr lang="fa-IR" sz="2000" dirty="0"/>
              <a:t> است.</a:t>
            </a:r>
            <a:endParaRPr lang="en-US" sz="2000" dirty="0"/>
          </a:p>
          <a:p>
            <a:pPr algn="ctr"/>
            <a:endParaRPr lang="en-US" sz="2000" dirty="0"/>
          </a:p>
        </p:txBody>
      </p:sp>
      <p:sp>
        <p:nvSpPr>
          <p:cNvPr id="26" name="TextBox 25"/>
          <p:cNvSpPr txBox="1"/>
          <p:nvPr/>
        </p:nvSpPr>
        <p:spPr>
          <a:xfrm>
            <a:off x="6153150" y="2057400"/>
            <a:ext cx="1219200" cy="2246769"/>
          </a:xfrm>
          <a:prstGeom prst="rect">
            <a:avLst/>
          </a:prstGeom>
          <a:noFill/>
        </p:spPr>
        <p:txBody>
          <a:bodyPr wrap="square" rtlCol="0">
            <a:spAutoFit/>
          </a:bodyPr>
          <a:lstStyle/>
          <a:p>
            <a:r>
              <a:rPr lang="fa-IR" sz="2000" dirty="0"/>
              <a:t>باني ملزم به مصرف وجوه </a:t>
            </a:r>
            <a:r>
              <a:rPr lang="fa-IR" sz="2000" dirty="0" err="1"/>
              <a:t>ناشي</a:t>
            </a:r>
            <a:r>
              <a:rPr lang="fa-IR" sz="2000" dirty="0"/>
              <a:t> از انتشار اوراق در طرح موضوع </a:t>
            </a:r>
            <a:r>
              <a:rPr lang="fa-IR" sz="2000" dirty="0" err="1"/>
              <a:t>تأمين</a:t>
            </a:r>
            <a:r>
              <a:rPr lang="fa-IR" sz="2000" dirty="0"/>
              <a:t> </a:t>
            </a:r>
            <a:r>
              <a:rPr lang="fa-IR" sz="2000" dirty="0" err="1"/>
              <a:t>مالي</a:t>
            </a:r>
            <a:r>
              <a:rPr lang="fa-IR" sz="2000" dirty="0"/>
              <a:t> </a:t>
            </a:r>
            <a:r>
              <a:rPr lang="fa-IR" sz="2000" dirty="0" err="1"/>
              <a:t>مي‌باشد</a:t>
            </a:r>
            <a:r>
              <a:rPr lang="fa-IR" sz="2000" dirty="0"/>
              <a:t>.</a:t>
            </a:r>
          </a:p>
          <a:p>
            <a:pPr algn="ctr"/>
            <a:endParaRPr lang="en-US" sz="2000" dirty="0"/>
          </a:p>
        </p:txBody>
      </p:sp>
    </p:spTree>
    <p:extLst>
      <p:ext uri="{BB962C8B-B14F-4D97-AF65-F5344CB8AC3E}">
        <p14:creationId xmlns:p14="http://schemas.microsoft.com/office/powerpoint/2010/main" val="39533806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
        <p:nvSpPr>
          <p:cNvPr id="7" name="Rectangle 6"/>
          <p:cNvSpPr/>
          <p:nvPr/>
        </p:nvSpPr>
        <p:spPr>
          <a:xfrm>
            <a:off x="2981325" y="2771776"/>
            <a:ext cx="4886326" cy="1878976"/>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منفعت</a:t>
            </a: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214197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76225" y="1190625"/>
            <a:ext cx="11525250" cy="4525963"/>
          </a:xfrm>
          <a:prstGeom prst="rect">
            <a:avLst/>
          </a:prstGeom>
        </p:spPr>
        <p:txBody>
          <a:bodyPr vert="horz" lIns="91440" tIns="45720" rIns="91440" bIns="45720" rtlCol="1">
            <a:normAutofit/>
          </a:bodyPr>
          <a:lst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45720" lvl="0" indent="0" algn="just" defTabSz="685800" rtl="1" eaLnBrk="1" fontAlgn="base" latinLnBrk="0" hangingPunct="1">
              <a:spcBef>
                <a:spcPct val="20000"/>
              </a:spcBef>
              <a:spcAft>
                <a:spcPct val="0"/>
              </a:spcAft>
              <a:buClr>
                <a:srgbClr val="4F81BD"/>
              </a:buClr>
              <a:buSzPct val="100000"/>
              <a:buNone/>
              <a:tabLst>
                <a:tab pos="539750" algn="l"/>
              </a:tabLst>
              <a:defRPr/>
            </a:pPr>
            <a:r>
              <a:rPr kumimoji="0" lang="fa-IR" sz="2000" i="0" u="none" strike="noStrike" kern="1200" cap="none" spc="0" normalizeH="0" baseline="0" noProof="0" dirty="0" smtClean="0">
                <a:ln>
                  <a:noFill/>
                </a:ln>
                <a:solidFill>
                  <a:sysClr val="windowText" lastClr="000000"/>
                </a:solidFill>
                <a:effectLst/>
                <a:uLnTx/>
                <a:uFillTx/>
                <a:latin typeface="2Zar"/>
                <a:ea typeface="Times New Roman" panose="02020603050405020304" pitchFamily="18" charset="0"/>
                <a:cs typeface="B Mitra" panose="00000400000000000000" pitchFamily="2" charset="-78"/>
              </a:rPr>
              <a:t>اوراق بهادار با نامی است که نشان ‌</a:t>
            </a:r>
            <a:r>
              <a:rPr kumimoji="0" lang="fa-IR" sz="2000" i="0" u="none" strike="noStrike" kern="1200" cap="none" spc="0" normalizeH="0" baseline="0" noProof="0" dirty="0" err="1" smtClean="0">
                <a:ln>
                  <a:noFill/>
                </a:ln>
                <a:solidFill>
                  <a:sysClr val="windowText" lastClr="000000"/>
                </a:solidFill>
                <a:effectLst/>
                <a:uLnTx/>
                <a:uFillTx/>
                <a:latin typeface="2Zar"/>
                <a:ea typeface="Times New Roman" panose="02020603050405020304" pitchFamily="18" charset="0"/>
                <a:cs typeface="B Mitra" panose="00000400000000000000" pitchFamily="2" charset="-78"/>
              </a:rPr>
              <a:t>دهندۀ</a:t>
            </a:r>
            <a:r>
              <a:rPr kumimoji="0" lang="fa-IR" sz="2000" i="0" u="none" strike="noStrike" kern="1200" cap="none" spc="0" normalizeH="0" baseline="0" noProof="0" dirty="0" smtClean="0">
                <a:ln>
                  <a:noFill/>
                </a:ln>
                <a:solidFill>
                  <a:sysClr val="windowText" lastClr="000000"/>
                </a:solidFill>
                <a:effectLst/>
                <a:uLnTx/>
                <a:uFillTx/>
                <a:latin typeface="2Zar"/>
                <a:ea typeface="Times New Roman" panose="02020603050405020304" pitchFamily="18" charset="0"/>
                <a:cs typeface="B Mitra" panose="00000400000000000000" pitchFamily="2" charset="-78"/>
              </a:rPr>
              <a:t> مالکیت مشاع </a:t>
            </a:r>
            <a:r>
              <a:rPr kumimoji="0" lang="fa-IR" sz="2000" i="0" u="none" strike="noStrike" kern="1200" cap="none" spc="0" normalizeH="0" baseline="0" noProof="0" dirty="0" err="1" smtClean="0">
                <a:ln>
                  <a:noFill/>
                </a:ln>
                <a:solidFill>
                  <a:sysClr val="windowText" lastClr="000000"/>
                </a:solidFill>
                <a:effectLst/>
                <a:uLnTx/>
                <a:uFillTx/>
                <a:latin typeface="2Zar"/>
                <a:ea typeface="Times New Roman" panose="02020603050405020304" pitchFamily="18" charset="0"/>
                <a:cs typeface="B Mitra" panose="00000400000000000000" pitchFamily="2" charset="-78"/>
              </a:rPr>
              <a:t>دارندۀ</a:t>
            </a:r>
            <a:r>
              <a:rPr kumimoji="0" lang="fa-IR" sz="2000" i="0" u="none" strike="noStrike" kern="1200" cap="none" spc="0" normalizeH="0" baseline="0" noProof="0" dirty="0" smtClean="0">
                <a:ln>
                  <a:noFill/>
                </a:ln>
                <a:solidFill>
                  <a:sysClr val="windowText" lastClr="000000"/>
                </a:solidFill>
                <a:effectLst/>
                <a:uLnTx/>
                <a:uFillTx/>
                <a:latin typeface="2Zar"/>
                <a:ea typeface="Times New Roman" panose="02020603050405020304" pitchFamily="18" charset="0"/>
                <a:cs typeface="B Mitra" panose="00000400000000000000" pitchFamily="2" charset="-78"/>
              </a:rPr>
              <a:t> آن بر مقدار معینی از منافع آتی حاصل از  بکارگیری دارایی ‌ها یا ارائه خدمات معین و هرگونه حقوق معین قابل نقل و انتقال برای یک دوره زمانی مشخص است. این اوراق قابل معامله در بورس‌ ها یا بازارهای خارج از بورس می ‌باشند. </a:t>
            </a:r>
          </a:p>
          <a:p>
            <a:pPr marL="0" marR="45720" indent="0" algn="just" defTabSz="685800" fontAlgn="base">
              <a:spcAft>
                <a:spcPct val="0"/>
              </a:spcAft>
              <a:buClr>
                <a:srgbClr val="4F81BD"/>
              </a:buClr>
              <a:buSzPct val="100000"/>
              <a:buNone/>
              <a:tabLst>
                <a:tab pos="539750" algn="l"/>
              </a:tabLst>
              <a:defRPr/>
            </a:pPr>
            <a:endParaRPr lang="fa-IR" sz="1050" b="1" dirty="0">
              <a:solidFill>
                <a:sysClr val="windowText" lastClr="000000"/>
              </a:solidFill>
              <a:latin typeface="2Zar"/>
              <a:ea typeface="Times New Roman" panose="02020603050405020304" pitchFamily="18" charset="0"/>
              <a:cs typeface="B Titr" panose="00000700000000000000" pitchFamily="2" charset="-78"/>
            </a:endParaRPr>
          </a:p>
          <a:p>
            <a:pPr marL="0" marR="45720" indent="0" algn="just" defTabSz="685800" fontAlgn="base">
              <a:spcAft>
                <a:spcPct val="0"/>
              </a:spcAft>
              <a:buClr>
                <a:srgbClr val="4F81BD"/>
              </a:buClr>
              <a:buSzPct val="100000"/>
              <a:buNone/>
              <a:tabLst>
                <a:tab pos="539750" algn="l"/>
              </a:tabLst>
              <a:defRPr/>
            </a:pPr>
            <a:r>
              <a:rPr kumimoji="0" lang="fa-IR" sz="2400" b="1" i="0" u="none" strike="noStrike" kern="1200" cap="none" spc="0" normalizeH="0" baseline="0" noProof="0" dirty="0" smtClean="0">
                <a:ln>
                  <a:noFill/>
                </a:ln>
                <a:solidFill>
                  <a:sysClr val="windowText" lastClr="000000"/>
                </a:solidFill>
                <a:effectLst/>
                <a:uLnTx/>
                <a:uFillTx/>
                <a:latin typeface="2Zar"/>
                <a:ea typeface="Times New Roman" panose="02020603050405020304" pitchFamily="18" charset="0"/>
                <a:cs typeface="B Titr" panose="00000700000000000000" pitchFamily="2" charset="-78"/>
              </a:rPr>
              <a:t>منفعت: </a:t>
            </a:r>
            <a:r>
              <a:rPr lang="fa-IR" sz="2000" dirty="0">
                <a:solidFill>
                  <a:sysClr val="windowText" lastClr="000000"/>
                </a:solidFill>
                <a:latin typeface="2Zar"/>
                <a:ea typeface="Times New Roman" panose="02020603050405020304" pitchFamily="18" charset="0"/>
                <a:cs typeface="B Mitra" panose="00000400000000000000" pitchFamily="2" charset="-78"/>
              </a:rPr>
              <a:t>عواید مستمر حاصل از دارایی معین یا حق استفاده از خدمات یا سایر حقوق قابل نقل و انتقالی است که مبنای انتشار اوراق منفعت قرار می­گیرد. </a:t>
            </a:r>
            <a:endParaRPr lang="en-US" sz="2000" dirty="0">
              <a:solidFill>
                <a:sysClr val="windowText" lastClr="000000"/>
              </a:solidFill>
              <a:latin typeface="2Zar"/>
              <a:ea typeface="Times New Roman" panose="02020603050405020304" pitchFamily="18" charset="0"/>
              <a:cs typeface="B Mitra" panose="00000400000000000000" pitchFamily="2" charset="-78"/>
            </a:endParaRPr>
          </a:p>
          <a:p>
            <a:pPr marL="0" marR="45720" indent="0" algn="just" defTabSz="685800" fontAlgn="base">
              <a:spcAft>
                <a:spcPct val="0"/>
              </a:spcAft>
              <a:buClr>
                <a:srgbClr val="4F81BD"/>
              </a:buClr>
              <a:buSzPct val="100000"/>
              <a:buNone/>
              <a:tabLst>
                <a:tab pos="539750" algn="l"/>
              </a:tabLst>
              <a:defRPr/>
            </a:pPr>
            <a:endParaRPr lang="fa-IR" sz="1050" dirty="0" smtClean="0">
              <a:solidFill>
                <a:sysClr val="windowText" lastClr="000000"/>
              </a:solidFill>
              <a:latin typeface="2Zar"/>
              <a:ea typeface="Times New Roman" panose="02020603050405020304" pitchFamily="18" charset="0"/>
              <a:cs typeface="B Mitra" panose="00000400000000000000" pitchFamily="2" charset="-78"/>
            </a:endParaRPr>
          </a:p>
          <a:p>
            <a:pPr marL="0" marR="45720" indent="0" algn="just" defTabSz="685800" fontAlgn="base">
              <a:spcAft>
                <a:spcPct val="0"/>
              </a:spcAft>
              <a:buClr>
                <a:srgbClr val="4F81BD"/>
              </a:buClr>
              <a:buSzPct val="100000"/>
              <a:buNone/>
              <a:tabLst>
                <a:tab pos="539750" algn="l"/>
              </a:tabLst>
              <a:defRPr/>
            </a:pPr>
            <a:r>
              <a:rPr lang="fa-IR" sz="2000" dirty="0" smtClean="0">
                <a:solidFill>
                  <a:sysClr val="windowText" lastClr="000000"/>
                </a:solidFill>
                <a:latin typeface="2Zar"/>
                <a:ea typeface="Times New Roman" panose="02020603050405020304" pitchFamily="18" charset="0"/>
                <a:cs typeface="B Mitra" panose="00000400000000000000" pitchFamily="2" charset="-78"/>
              </a:rPr>
              <a:t>بنگاه ‌های </a:t>
            </a:r>
            <a:r>
              <a:rPr lang="fa-IR" sz="2000" dirty="0">
                <a:solidFill>
                  <a:sysClr val="windowText" lastClr="000000"/>
                </a:solidFill>
                <a:latin typeface="2Zar"/>
                <a:ea typeface="Times New Roman" panose="02020603050405020304" pitchFamily="18" charset="0"/>
                <a:cs typeface="B Mitra" panose="00000400000000000000" pitchFamily="2" charset="-78"/>
              </a:rPr>
              <a:t>اقتصادی یا </a:t>
            </a:r>
            <a:r>
              <a:rPr lang="fa-IR" sz="2000" dirty="0" smtClean="0">
                <a:solidFill>
                  <a:sysClr val="windowText" lastClr="000000"/>
                </a:solidFill>
                <a:latin typeface="2Zar"/>
                <a:ea typeface="Times New Roman" panose="02020603050405020304" pitchFamily="18" charset="0"/>
                <a:cs typeface="B Mitra" panose="00000400000000000000" pitchFamily="2" charset="-78"/>
              </a:rPr>
              <a:t>شرکت‌ ها </a:t>
            </a:r>
            <a:r>
              <a:rPr lang="fa-IR" sz="2000" dirty="0">
                <a:solidFill>
                  <a:sysClr val="windowText" lastClr="000000"/>
                </a:solidFill>
                <a:latin typeface="2Zar"/>
                <a:ea typeface="Times New Roman" panose="02020603050405020304" pitchFamily="18" charset="0"/>
                <a:cs typeface="B Mitra" panose="00000400000000000000" pitchFamily="2" charset="-78"/>
              </a:rPr>
              <a:t>مانند </a:t>
            </a:r>
            <a:r>
              <a:rPr lang="fa-IR" sz="2000" dirty="0" smtClean="0">
                <a:solidFill>
                  <a:sysClr val="windowText" lastClr="000000"/>
                </a:solidFill>
                <a:latin typeface="2Zar"/>
                <a:ea typeface="Times New Roman" panose="02020603050405020304" pitchFamily="18" charset="0"/>
                <a:cs typeface="B Mitra" panose="00000400000000000000" pitchFamily="2" charset="-78"/>
              </a:rPr>
              <a:t>بهره‌ </a:t>
            </a:r>
            <a:r>
              <a:rPr lang="fa-IR" sz="2000" dirty="0" err="1" smtClean="0">
                <a:solidFill>
                  <a:sysClr val="windowText" lastClr="000000"/>
                </a:solidFill>
                <a:latin typeface="2Zar"/>
                <a:ea typeface="Times New Roman" panose="02020603050405020304" pitchFamily="18" charset="0"/>
                <a:cs typeface="B Mitra" panose="00000400000000000000" pitchFamily="2" charset="-78"/>
              </a:rPr>
              <a:t>برداران</a:t>
            </a:r>
            <a:r>
              <a:rPr lang="fa-IR" sz="2000" dirty="0" smtClean="0">
                <a:solidFill>
                  <a:sysClr val="windowText" lastClr="000000"/>
                </a:solidFill>
                <a:latin typeface="2Zar"/>
                <a:ea typeface="Times New Roman" panose="02020603050405020304" pitchFamily="18" charset="0"/>
                <a:cs typeface="B Mitra" panose="00000400000000000000" pitchFamily="2" charset="-78"/>
              </a:rPr>
              <a:t> دارایی‌ های </a:t>
            </a:r>
            <a:r>
              <a:rPr lang="fa-IR" sz="2000" dirty="0">
                <a:solidFill>
                  <a:sysClr val="windowText" lastClr="000000"/>
                </a:solidFill>
                <a:latin typeface="2Zar"/>
                <a:ea typeface="Times New Roman" panose="02020603050405020304" pitchFamily="18" charset="0"/>
                <a:cs typeface="B Mitra" panose="00000400000000000000" pitchFamily="2" charset="-78"/>
              </a:rPr>
              <a:t>زیرساختی از جمله </a:t>
            </a:r>
            <a:r>
              <a:rPr lang="fa-IR" sz="2000" dirty="0" err="1" smtClean="0">
                <a:solidFill>
                  <a:sysClr val="windowText" lastClr="000000"/>
                </a:solidFill>
                <a:latin typeface="2Zar"/>
                <a:ea typeface="Times New Roman" panose="02020603050405020304" pitchFamily="18" charset="0"/>
                <a:cs typeface="B Mitra" panose="00000400000000000000" pitchFamily="2" charset="-78"/>
              </a:rPr>
              <a:t>آزادراه</a:t>
            </a:r>
            <a:r>
              <a:rPr lang="fa-IR" sz="2000" dirty="0" smtClean="0">
                <a:solidFill>
                  <a:sysClr val="windowText" lastClr="000000"/>
                </a:solidFill>
                <a:latin typeface="2Zar"/>
                <a:ea typeface="Times New Roman" panose="02020603050405020304" pitchFamily="18" charset="0"/>
                <a:cs typeface="B Mitra" panose="00000400000000000000" pitchFamily="2" charset="-78"/>
              </a:rPr>
              <a:t>‌ ها</a:t>
            </a:r>
            <a:r>
              <a:rPr lang="fa-IR" sz="2000" dirty="0">
                <a:solidFill>
                  <a:sysClr val="windowText" lastClr="000000"/>
                </a:solidFill>
                <a:latin typeface="2Zar"/>
                <a:ea typeface="Times New Roman" panose="02020603050405020304" pitchFamily="18" charset="0"/>
                <a:cs typeface="B Mitra" panose="00000400000000000000" pitchFamily="2" charset="-78"/>
              </a:rPr>
              <a:t>، </a:t>
            </a:r>
            <a:r>
              <a:rPr lang="fa-IR" sz="2000" dirty="0" smtClean="0">
                <a:solidFill>
                  <a:sysClr val="windowText" lastClr="000000"/>
                </a:solidFill>
                <a:latin typeface="2Zar"/>
                <a:ea typeface="Times New Roman" panose="02020603050405020304" pitchFamily="18" charset="0"/>
                <a:cs typeface="B Mitra" panose="00000400000000000000" pitchFamily="2" charset="-78"/>
              </a:rPr>
              <a:t>بزرگراه ‌ها، خدمات شرکت های هواپیمایی، هتل ها، خدمات گردشگری </a:t>
            </a:r>
            <a:r>
              <a:rPr lang="fa-IR" sz="2000" dirty="0">
                <a:solidFill>
                  <a:sysClr val="windowText" lastClr="000000"/>
                </a:solidFill>
                <a:latin typeface="2Zar"/>
                <a:ea typeface="Times New Roman" panose="02020603050405020304" pitchFamily="18" charset="0"/>
                <a:cs typeface="B Mitra" panose="00000400000000000000" pitchFamily="2" charset="-78"/>
              </a:rPr>
              <a:t>و ... </a:t>
            </a:r>
            <a:r>
              <a:rPr lang="fa-IR" sz="2000" dirty="0" err="1">
                <a:solidFill>
                  <a:sysClr val="windowText" lastClr="000000"/>
                </a:solidFill>
                <a:latin typeface="2Zar"/>
                <a:ea typeface="Times New Roman" panose="02020603050405020304" pitchFamily="18" charset="0"/>
                <a:cs typeface="B Mitra" panose="00000400000000000000" pitchFamily="2" charset="-78"/>
              </a:rPr>
              <a:t>می‌توانند</a:t>
            </a:r>
            <a:r>
              <a:rPr lang="fa-IR" sz="2000" dirty="0">
                <a:solidFill>
                  <a:sysClr val="windowText" lastClr="000000"/>
                </a:solidFill>
                <a:latin typeface="2Zar"/>
                <a:ea typeface="Times New Roman" panose="02020603050405020304" pitchFamily="18" charset="0"/>
                <a:cs typeface="B Mitra" panose="00000400000000000000" pitchFamily="2" charset="-78"/>
              </a:rPr>
              <a:t> اوراق منفعت منتشر کنند و منابع مالی مورد نیاز برای اجرای این </a:t>
            </a:r>
            <a:r>
              <a:rPr lang="fa-IR" sz="2000" dirty="0" err="1">
                <a:solidFill>
                  <a:sysClr val="windowText" lastClr="000000"/>
                </a:solidFill>
                <a:latin typeface="2Zar"/>
                <a:ea typeface="Times New Roman" panose="02020603050405020304" pitchFamily="18" charset="0"/>
                <a:cs typeface="B Mitra" panose="00000400000000000000" pitchFamily="2" charset="-78"/>
              </a:rPr>
              <a:t>طرح‌ها</a:t>
            </a:r>
            <a:r>
              <a:rPr lang="fa-IR" sz="2000" dirty="0">
                <a:solidFill>
                  <a:sysClr val="windowText" lastClr="000000"/>
                </a:solidFill>
                <a:latin typeface="2Zar"/>
                <a:ea typeface="Times New Roman" panose="02020603050405020304" pitchFamily="18" charset="0"/>
                <a:cs typeface="B Mitra" panose="00000400000000000000" pitchFamily="2" charset="-78"/>
              </a:rPr>
              <a:t> را </a:t>
            </a:r>
            <a:r>
              <a:rPr lang="fa-IR" sz="2000" dirty="0" err="1">
                <a:solidFill>
                  <a:sysClr val="windowText" lastClr="000000"/>
                </a:solidFill>
                <a:latin typeface="2Zar"/>
                <a:ea typeface="Times New Roman" panose="02020603050405020304" pitchFamily="18" charset="0"/>
                <a:cs typeface="B Mitra" panose="00000400000000000000" pitchFamily="2" charset="-78"/>
              </a:rPr>
              <a:t>جمع‌آوری</a:t>
            </a:r>
            <a:r>
              <a:rPr lang="fa-IR" sz="2000" dirty="0">
                <a:solidFill>
                  <a:sysClr val="windowText" lastClr="000000"/>
                </a:solidFill>
                <a:latin typeface="2Zar"/>
                <a:ea typeface="Times New Roman" panose="02020603050405020304" pitchFamily="18" charset="0"/>
                <a:cs typeface="B Mitra" panose="00000400000000000000" pitchFamily="2" charset="-78"/>
              </a:rPr>
              <a:t> کنند. </a:t>
            </a:r>
          </a:p>
        </p:txBody>
      </p:sp>
      <p:grpSp>
        <p:nvGrpSpPr>
          <p:cNvPr id="27" name="Group 26"/>
          <p:cNvGrpSpPr/>
          <p:nvPr/>
        </p:nvGrpSpPr>
        <p:grpSpPr>
          <a:xfrm flipH="1">
            <a:off x="647700" y="3762375"/>
            <a:ext cx="8486777" cy="2438400"/>
            <a:chOff x="2433559" y="1930574"/>
            <a:chExt cx="5670101" cy="2768521"/>
          </a:xfrm>
        </p:grpSpPr>
        <p:sp>
          <p:nvSpPr>
            <p:cNvPr id="28" name="Freeform 27"/>
            <p:cNvSpPr/>
            <p:nvPr/>
          </p:nvSpPr>
          <p:spPr>
            <a:xfrm>
              <a:off x="2433559" y="1930574"/>
              <a:ext cx="1571846" cy="486655"/>
            </a:xfrm>
            <a:custGeom>
              <a:avLst/>
              <a:gdLst>
                <a:gd name="connsiteX0" fmla="*/ 0 w 2347515"/>
                <a:gd name="connsiteY0" fmla="*/ 117376 h 1173757"/>
                <a:gd name="connsiteX1" fmla="*/ 117376 w 2347515"/>
                <a:gd name="connsiteY1" fmla="*/ 0 h 1173757"/>
                <a:gd name="connsiteX2" fmla="*/ 2230139 w 2347515"/>
                <a:gd name="connsiteY2" fmla="*/ 0 h 1173757"/>
                <a:gd name="connsiteX3" fmla="*/ 2347515 w 2347515"/>
                <a:gd name="connsiteY3" fmla="*/ 117376 h 1173757"/>
                <a:gd name="connsiteX4" fmla="*/ 2347515 w 2347515"/>
                <a:gd name="connsiteY4" fmla="*/ 1056381 h 1173757"/>
                <a:gd name="connsiteX5" fmla="*/ 2230139 w 2347515"/>
                <a:gd name="connsiteY5" fmla="*/ 1173757 h 1173757"/>
                <a:gd name="connsiteX6" fmla="*/ 117376 w 2347515"/>
                <a:gd name="connsiteY6" fmla="*/ 1173757 h 1173757"/>
                <a:gd name="connsiteX7" fmla="*/ 0 w 2347515"/>
                <a:gd name="connsiteY7" fmla="*/ 1056381 h 1173757"/>
                <a:gd name="connsiteX8" fmla="*/ 0 w 2347515"/>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7515" h="1173757">
                  <a:moveTo>
                    <a:pt x="0" y="117376"/>
                  </a:moveTo>
                  <a:cubicBezTo>
                    <a:pt x="0" y="52551"/>
                    <a:pt x="52551" y="0"/>
                    <a:pt x="117376" y="0"/>
                  </a:cubicBezTo>
                  <a:lnTo>
                    <a:pt x="2230139" y="0"/>
                  </a:lnTo>
                  <a:cubicBezTo>
                    <a:pt x="2294964" y="0"/>
                    <a:pt x="2347515" y="52551"/>
                    <a:pt x="2347515" y="117376"/>
                  </a:cubicBezTo>
                  <a:lnTo>
                    <a:pt x="2347515" y="1056381"/>
                  </a:lnTo>
                  <a:cubicBezTo>
                    <a:pt x="2347515" y="1121206"/>
                    <a:pt x="2294964" y="1173757"/>
                    <a:pt x="2230139" y="1173757"/>
                  </a:cubicBezTo>
                  <a:lnTo>
                    <a:pt x="117376" y="1173757"/>
                  </a:lnTo>
                  <a:cubicBezTo>
                    <a:pt x="52551" y="1173757"/>
                    <a:pt x="0" y="1121206"/>
                    <a:pt x="0" y="1056381"/>
                  </a:cubicBezTo>
                  <a:lnTo>
                    <a:pt x="0" y="117376"/>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8203" tIns="116928" rIns="158203" bIns="116928" numCol="1" spcCol="1270" anchor="ctr" anchorCtr="0">
              <a:noAutofit/>
            </a:bodyPr>
            <a:lstStyle/>
            <a:p>
              <a:pPr lvl="0" algn="ctr" defTabSz="2889250">
                <a:lnSpc>
                  <a:spcPct val="90000"/>
                </a:lnSpc>
                <a:spcBef>
                  <a:spcPct val="0"/>
                </a:spcBef>
                <a:spcAft>
                  <a:spcPct val="35000"/>
                </a:spcAft>
              </a:pPr>
              <a:endParaRPr lang="en-US" sz="6500" kern="1200"/>
            </a:p>
          </p:txBody>
        </p:sp>
        <p:sp>
          <p:nvSpPr>
            <p:cNvPr id="29" name="Freeform 28"/>
            <p:cNvSpPr/>
            <p:nvPr/>
          </p:nvSpPr>
          <p:spPr>
            <a:xfrm>
              <a:off x="2560128" y="2401387"/>
              <a:ext cx="234751" cy="880318"/>
            </a:xfrm>
            <a:custGeom>
              <a:avLst/>
              <a:gdLst/>
              <a:ahLst/>
              <a:cxnLst/>
              <a:rect l="0" t="0" r="0" b="0"/>
              <a:pathLst>
                <a:path>
                  <a:moveTo>
                    <a:pt x="0" y="0"/>
                  </a:moveTo>
                  <a:lnTo>
                    <a:pt x="0" y="880318"/>
                  </a:lnTo>
                  <a:lnTo>
                    <a:pt x="234751" y="88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29"/>
            <p:cNvSpPr/>
            <p:nvPr/>
          </p:nvSpPr>
          <p:spPr>
            <a:xfrm>
              <a:off x="2693060" y="2738085"/>
              <a:ext cx="2311455" cy="1928566"/>
            </a:xfrm>
            <a:custGeom>
              <a:avLst/>
              <a:gdLst>
                <a:gd name="connsiteX0" fmla="*/ 0 w 1878012"/>
                <a:gd name="connsiteY0" fmla="*/ 117376 h 1173757"/>
                <a:gd name="connsiteX1" fmla="*/ 117376 w 1878012"/>
                <a:gd name="connsiteY1" fmla="*/ 0 h 1173757"/>
                <a:gd name="connsiteX2" fmla="*/ 1760636 w 1878012"/>
                <a:gd name="connsiteY2" fmla="*/ 0 h 1173757"/>
                <a:gd name="connsiteX3" fmla="*/ 1878012 w 1878012"/>
                <a:gd name="connsiteY3" fmla="*/ 117376 h 1173757"/>
                <a:gd name="connsiteX4" fmla="*/ 1878012 w 1878012"/>
                <a:gd name="connsiteY4" fmla="*/ 1056381 h 1173757"/>
                <a:gd name="connsiteX5" fmla="*/ 1760636 w 1878012"/>
                <a:gd name="connsiteY5" fmla="*/ 1173757 h 1173757"/>
                <a:gd name="connsiteX6" fmla="*/ 117376 w 1878012"/>
                <a:gd name="connsiteY6" fmla="*/ 1173757 h 1173757"/>
                <a:gd name="connsiteX7" fmla="*/ 0 w 1878012"/>
                <a:gd name="connsiteY7" fmla="*/ 1056381 h 1173757"/>
                <a:gd name="connsiteX8" fmla="*/ 0 w 1878012"/>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12" h="1173757">
                  <a:moveTo>
                    <a:pt x="0" y="117376"/>
                  </a:moveTo>
                  <a:cubicBezTo>
                    <a:pt x="0" y="52551"/>
                    <a:pt x="52551" y="0"/>
                    <a:pt x="117376" y="0"/>
                  </a:cubicBezTo>
                  <a:lnTo>
                    <a:pt x="1760636" y="0"/>
                  </a:lnTo>
                  <a:cubicBezTo>
                    <a:pt x="1825461" y="0"/>
                    <a:pt x="1878012" y="52551"/>
                    <a:pt x="1878012" y="117376"/>
                  </a:cubicBezTo>
                  <a:lnTo>
                    <a:pt x="1878012" y="1056381"/>
                  </a:lnTo>
                  <a:cubicBezTo>
                    <a:pt x="1878012" y="1121206"/>
                    <a:pt x="1825461" y="1173757"/>
                    <a:pt x="1760636" y="1173757"/>
                  </a:cubicBezTo>
                  <a:lnTo>
                    <a:pt x="117376" y="1173757"/>
                  </a:lnTo>
                  <a:cubicBezTo>
                    <a:pt x="52551" y="1173757"/>
                    <a:pt x="0" y="1121206"/>
                    <a:pt x="0" y="1056381"/>
                  </a:cubicBezTo>
                  <a:lnTo>
                    <a:pt x="0" y="117376"/>
                  </a:lnTo>
                  <a:close/>
                </a:path>
              </a:pathLst>
            </a:custGeom>
            <a:solidFill>
              <a:schemeClr val="accent6">
                <a:lumMod val="20000"/>
                <a:lumOff val="80000"/>
                <a:alpha val="90000"/>
              </a:scheme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153" tIns="104228" rIns="139153" bIns="104228" numCol="1" spcCol="1270" anchor="ctr" anchorCtr="0">
              <a:noAutofit/>
            </a:bodyPr>
            <a:lstStyle/>
            <a:p>
              <a:pPr lvl="0" algn="ctr" defTabSz="2444750">
                <a:lnSpc>
                  <a:spcPct val="90000"/>
                </a:lnSpc>
                <a:spcBef>
                  <a:spcPct val="0"/>
                </a:spcBef>
                <a:spcAft>
                  <a:spcPct val="35000"/>
                </a:spcAft>
              </a:pPr>
              <a:endParaRPr lang="en-US" sz="5500" kern="1200"/>
            </a:p>
          </p:txBody>
        </p:sp>
        <p:sp>
          <p:nvSpPr>
            <p:cNvPr id="32" name="Freeform 31"/>
            <p:cNvSpPr/>
            <p:nvPr/>
          </p:nvSpPr>
          <p:spPr>
            <a:xfrm>
              <a:off x="5278155" y="1930574"/>
              <a:ext cx="1597301" cy="519098"/>
            </a:xfrm>
            <a:custGeom>
              <a:avLst/>
              <a:gdLst>
                <a:gd name="connsiteX0" fmla="*/ 0 w 2347515"/>
                <a:gd name="connsiteY0" fmla="*/ 117376 h 1173757"/>
                <a:gd name="connsiteX1" fmla="*/ 117376 w 2347515"/>
                <a:gd name="connsiteY1" fmla="*/ 0 h 1173757"/>
                <a:gd name="connsiteX2" fmla="*/ 2230139 w 2347515"/>
                <a:gd name="connsiteY2" fmla="*/ 0 h 1173757"/>
                <a:gd name="connsiteX3" fmla="*/ 2347515 w 2347515"/>
                <a:gd name="connsiteY3" fmla="*/ 117376 h 1173757"/>
                <a:gd name="connsiteX4" fmla="*/ 2347515 w 2347515"/>
                <a:gd name="connsiteY4" fmla="*/ 1056381 h 1173757"/>
                <a:gd name="connsiteX5" fmla="*/ 2230139 w 2347515"/>
                <a:gd name="connsiteY5" fmla="*/ 1173757 h 1173757"/>
                <a:gd name="connsiteX6" fmla="*/ 117376 w 2347515"/>
                <a:gd name="connsiteY6" fmla="*/ 1173757 h 1173757"/>
                <a:gd name="connsiteX7" fmla="*/ 0 w 2347515"/>
                <a:gd name="connsiteY7" fmla="*/ 1056381 h 1173757"/>
                <a:gd name="connsiteX8" fmla="*/ 0 w 2347515"/>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7515" h="1173757">
                  <a:moveTo>
                    <a:pt x="0" y="117376"/>
                  </a:moveTo>
                  <a:cubicBezTo>
                    <a:pt x="0" y="52551"/>
                    <a:pt x="52551" y="0"/>
                    <a:pt x="117376" y="0"/>
                  </a:cubicBezTo>
                  <a:lnTo>
                    <a:pt x="2230139" y="0"/>
                  </a:lnTo>
                  <a:cubicBezTo>
                    <a:pt x="2294964" y="0"/>
                    <a:pt x="2347515" y="52551"/>
                    <a:pt x="2347515" y="117376"/>
                  </a:cubicBezTo>
                  <a:lnTo>
                    <a:pt x="2347515" y="1056381"/>
                  </a:lnTo>
                  <a:cubicBezTo>
                    <a:pt x="2347515" y="1121206"/>
                    <a:pt x="2294964" y="1173757"/>
                    <a:pt x="2230139" y="1173757"/>
                  </a:cubicBezTo>
                  <a:lnTo>
                    <a:pt x="117376" y="1173757"/>
                  </a:lnTo>
                  <a:cubicBezTo>
                    <a:pt x="52551" y="1173757"/>
                    <a:pt x="0" y="1121206"/>
                    <a:pt x="0" y="1056381"/>
                  </a:cubicBezTo>
                  <a:lnTo>
                    <a:pt x="0" y="117376"/>
                  </a:lnTo>
                  <a:close/>
                </a:path>
              </a:pathLst>
            </a:custGeom>
            <a:solidFill>
              <a:schemeClr val="accent6">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8203" tIns="116928" rIns="158203" bIns="116928" numCol="1" spcCol="1270" anchor="ctr" anchorCtr="0">
              <a:noAutofit/>
            </a:bodyPr>
            <a:lstStyle/>
            <a:p>
              <a:pPr algn="ctr" defTabSz="2889250">
                <a:lnSpc>
                  <a:spcPct val="90000"/>
                </a:lnSpc>
                <a:spcBef>
                  <a:spcPct val="0"/>
                </a:spcBef>
                <a:spcAft>
                  <a:spcPct val="35000"/>
                </a:spcAft>
              </a:pPr>
              <a:endParaRPr lang="en-US" sz="6500"/>
            </a:p>
          </p:txBody>
        </p:sp>
        <p:sp>
          <p:nvSpPr>
            <p:cNvPr id="33" name="Freeform 32"/>
            <p:cNvSpPr/>
            <p:nvPr/>
          </p:nvSpPr>
          <p:spPr>
            <a:xfrm>
              <a:off x="5405431" y="2433831"/>
              <a:ext cx="234751" cy="880318"/>
            </a:xfrm>
            <a:custGeom>
              <a:avLst/>
              <a:gdLst/>
              <a:ahLst/>
              <a:cxnLst/>
              <a:rect l="0" t="0" r="0" b="0"/>
              <a:pathLst>
                <a:path>
                  <a:moveTo>
                    <a:pt x="0" y="0"/>
                  </a:moveTo>
                  <a:lnTo>
                    <a:pt x="0" y="880318"/>
                  </a:lnTo>
                  <a:lnTo>
                    <a:pt x="234751" y="880318"/>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Freeform 33"/>
            <p:cNvSpPr/>
            <p:nvPr/>
          </p:nvSpPr>
          <p:spPr>
            <a:xfrm>
              <a:off x="5563818" y="2738085"/>
              <a:ext cx="2539842" cy="1961010"/>
            </a:xfrm>
            <a:custGeom>
              <a:avLst/>
              <a:gdLst>
                <a:gd name="connsiteX0" fmla="*/ 0 w 1878012"/>
                <a:gd name="connsiteY0" fmla="*/ 117376 h 1173757"/>
                <a:gd name="connsiteX1" fmla="*/ 117376 w 1878012"/>
                <a:gd name="connsiteY1" fmla="*/ 0 h 1173757"/>
                <a:gd name="connsiteX2" fmla="*/ 1760636 w 1878012"/>
                <a:gd name="connsiteY2" fmla="*/ 0 h 1173757"/>
                <a:gd name="connsiteX3" fmla="*/ 1878012 w 1878012"/>
                <a:gd name="connsiteY3" fmla="*/ 117376 h 1173757"/>
                <a:gd name="connsiteX4" fmla="*/ 1878012 w 1878012"/>
                <a:gd name="connsiteY4" fmla="*/ 1056381 h 1173757"/>
                <a:gd name="connsiteX5" fmla="*/ 1760636 w 1878012"/>
                <a:gd name="connsiteY5" fmla="*/ 1173757 h 1173757"/>
                <a:gd name="connsiteX6" fmla="*/ 117376 w 1878012"/>
                <a:gd name="connsiteY6" fmla="*/ 1173757 h 1173757"/>
                <a:gd name="connsiteX7" fmla="*/ 0 w 1878012"/>
                <a:gd name="connsiteY7" fmla="*/ 1056381 h 1173757"/>
                <a:gd name="connsiteX8" fmla="*/ 0 w 1878012"/>
                <a:gd name="connsiteY8" fmla="*/ 117376 h 117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8012" h="1173757">
                  <a:moveTo>
                    <a:pt x="0" y="117376"/>
                  </a:moveTo>
                  <a:cubicBezTo>
                    <a:pt x="0" y="52551"/>
                    <a:pt x="52551" y="0"/>
                    <a:pt x="117376" y="0"/>
                  </a:cubicBezTo>
                  <a:lnTo>
                    <a:pt x="1760636" y="0"/>
                  </a:lnTo>
                  <a:cubicBezTo>
                    <a:pt x="1825461" y="0"/>
                    <a:pt x="1878012" y="52551"/>
                    <a:pt x="1878012" y="117376"/>
                  </a:cubicBezTo>
                  <a:lnTo>
                    <a:pt x="1878012" y="1056381"/>
                  </a:lnTo>
                  <a:cubicBezTo>
                    <a:pt x="1878012" y="1121206"/>
                    <a:pt x="1825461" y="1173757"/>
                    <a:pt x="1760636" y="1173757"/>
                  </a:cubicBezTo>
                  <a:lnTo>
                    <a:pt x="117376" y="1173757"/>
                  </a:lnTo>
                  <a:cubicBezTo>
                    <a:pt x="52551" y="1173757"/>
                    <a:pt x="0" y="1121206"/>
                    <a:pt x="0" y="1056381"/>
                  </a:cubicBezTo>
                  <a:lnTo>
                    <a:pt x="0" y="117376"/>
                  </a:lnTo>
                  <a:close/>
                </a:path>
              </a:pathLst>
            </a:custGeom>
            <a:solidFill>
              <a:schemeClr val="accent6">
                <a:lumMod val="20000"/>
                <a:lumOff val="80000"/>
                <a:alpha val="90000"/>
              </a:scheme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39153" tIns="104228" rIns="139153" bIns="104228" numCol="1" spcCol="1270" anchor="ctr" anchorCtr="0">
              <a:noAutofit/>
            </a:bodyPr>
            <a:lstStyle/>
            <a:p>
              <a:pPr algn="ctr" defTabSz="2444750">
                <a:lnSpc>
                  <a:spcPct val="90000"/>
                </a:lnSpc>
                <a:spcBef>
                  <a:spcPct val="0"/>
                </a:spcBef>
                <a:spcAft>
                  <a:spcPct val="35000"/>
                </a:spcAft>
              </a:pPr>
              <a:endParaRPr lang="en-US" sz="5500"/>
            </a:p>
          </p:txBody>
        </p:sp>
      </p:grpSp>
      <p:sp>
        <p:nvSpPr>
          <p:cNvPr id="37" name="Rectangle 36"/>
          <p:cNvSpPr/>
          <p:nvPr/>
        </p:nvSpPr>
        <p:spPr>
          <a:xfrm>
            <a:off x="9858376" y="4429126"/>
            <a:ext cx="2219324" cy="1966692"/>
          </a:xfrm>
          <a:prstGeom prst="rect">
            <a:avLst/>
          </a:prstGeom>
        </p:spPr>
        <p:txBody>
          <a:bodyPr wrap="square">
            <a:spAutoFit/>
          </a:bodyPr>
          <a:lstStyle/>
          <a:p>
            <a:pPr lvl="0" algn="ctr" defTabSz="2755900">
              <a:lnSpc>
                <a:spcPct val="90000"/>
              </a:lnSpc>
              <a:spcBef>
                <a:spcPct val="0"/>
              </a:spcBef>
              <a:spcAft>
                <a:spcPct val="35000"/>
              </a:spcAft>
            </a:pPr>
            <a:r>
              <a:rPr lang="fa-IR" sz="2400" b="1" i="1" dirty="0" smtClean="0">
                <a:solidFill>
                  <a:srgbClr val="000000"/>
                </a:solidFill>
                <a:effectLst>
                  <a:outerShdw blurRad="38100" dist="38100" dir="2700000" algn="tl">
                    <a:srgbClr val="000000">
                      <a:alpha val="43137"/>
                    </a:srgbClr>
                  </a:outerShdw>
                </a:effectLst>
              </a:rPr>
              <a:t>انواع اوراق منفعت بر اساس مصوبات کمیته فقهی</a:t>
            </a:r>
          </a:p>
          <a:p>
            <a:pPr lvl="0" algn="ctr"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
        <p:nvSpPr>
          <p:cNvPr id="38" name="Rectangle 37"/>
          <p:cNvSpPr/>
          <p:nvPr/>
        </p:nvSpPr>
        <p:spPr>
          <a:xfrm>
            <a:off x="6772276" y="3749159"/>
            <a:ext cx="2473138" cy="369332"/>
          </a:xfrm>
          <a:prstGeom prst="rect">
            <a:avLst/>
          </a:prstGeom>
        </p:spPr>
        <p:txBody>
          <a:bodyPr wrap="square">
            <a:spAutoFit/>
          </a:bodyPr>
          <a:lstStyle/>
          <a:p>
            <a:r>
              <a:rPr lang="fa-IR" b="1" dirty="0"/>
              <a:t>منافع آتی </a:t>
            </a:r>
            <a:r>
              <a:rPr lang="fa-IR" b="1" dirty="0" err="1"/>
              <a:t>دارایی‌های</a:t>
            </a:r>
            <a:r>
              <a:rPr lang="fa-IR" b="1" dirty="0"/>
              <a:t> بادوام</a:t>
            </a:r>
            <a:endParaRPr lang="en-US" b="1" dirty="0"/>
          </a:p>
        </p:txBody>
      </p:sp>
      <p:sp>
        <p:nvSpPr>
          <p:cNvPr id="39" name="Rectangle 38"/>
          <p:cNvSpPr/>
          <p:nvPr/>
        </p:nvSpPr>
        <p:spPr>
          <a:xfrm>
            <a:off x="2447926" y="3749159"/>
            <a:ext cx="2473138" cy="369332"/>
          </a:xfrm>
          <a:prstGeom prst="rect">
            <a:avLst/>
          </a:prstGeom>
        </p:spPr>
        <p:txBody>
          <a:bodyPr wrap="square">
            <a:spAutoFit/>
          </a:bodyPr>
          <a:lstStyle/>
          <a:p>
            <a:r>
              <a:rPr lang="fa-IR" b="1" dirty="0" smtClean="0"/>
              <a:t>خدمات </a:t>
            </a:r>
            <a:r>
              <a:rPr lang="fa-IR" b="1" dirty="0"/>
              <a:t>آتی </a:t>
            </a:r>
            <a:r>
              <a:rPr lang="fa-IR" b="1" dirty="0" err="1"/>
              <a:t>دارایی‌های</a:t>
            </a:r>
            <a:r>
              <a:rPr lang="fa-IR" b="1" dirty="0"/>
              <a:t> بادوام</a:t>
            </a:r>
            <a:endParaRPr lang="en-US" b="1" dirty="0"/>
          </a:p>
        </p:txBody>
      </p:sp>
      <p:sp>
        <p:nvSpPr>
          <p:cNvPr id="41" name="Rectangle 40"/>
          <p:cNvSpPr/>
          <p:nvPr/>
        </p:nvSpPr>
        <p:spPr>
          <a:xfrm>
            <a:off x="5381625" y="4448175"/>
            <a:ext cx="3409950" cy="1754326"/>
          </a:xfrm>
          <a:prstGeom prst="rect">
            <a:avLst/>
          </a:prstGeom>
        </p:spPr>
        <p:txBody>
          <a:bodyPr wrap="square">
            <a:spAutoFit/>
          </a:bodyPr>
          <a:lstStyle/>
          <a:p>
            <a:pPr algn="ctr"/>
            <a:r>
              <a:rPr lang="ar-SA" dirty="0" err="1">
                <a:latin typeface="Arial" panose="020B0604020202020204" pitchFamily="34" charset="0"/>
                <a:ea typeface="Times New Roman" panose="02020603050405020304" pitchFamily="18" charset="0"/>
                <a:cs typeface="B Mitra" panose="00000400000000000000" pitchFamily="2" charset="-78"/>
              </a:rPr>
              <a:t>بانی</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smtClean="0">
                <a:latin typeface="Arial" panose="020B0604020202020204" pitchFamily="34" charset="0"/>
                <a:ea typeface="Times New Roman" panose="02020603050405020304" pitchFamily="18" charset="0"/>
                <a:cs typeface="B Mitra" panose="00000400000000000000" pitchFamily="2" charset="-78"/>
              </a:rPr>
              <a:t>می</a:t>
            </a:r>
            <a:r>
              <a:rPr lang="ar-SA" dirty="0" smtClean="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تواند</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برای</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بخشی</a:t>
            </a:r>
            <a:r>
              <a:rPr lang="ar-SA" dirty="0">
                <a:latin typeface="Arial" panose="020B0604020202020204" pitchFamily="34" charset="0"/>
                <a:ea typeface="Times New Roman" panose="02020603050405020304" pitchFamily="18" charset="0"/>
                <a:cs typeface="B Mitra" panose="00000400000000000000" pitchFamily="2" charset="-78"/>
              </a:rPr>
              <a:t> از منافع حاصل از </a:t>
            </a:r>
            <a:r>
              <a:rPr lang="ar-SA" dirty="0" err="1">
                <a:latin typeface="Arial" panose="020B0604020202020204" pitchFamily="34" charset="0"/>
                <a:ea typeface="Times New Roman" panose="02020603050405020304" pitchFamily="18" charset="0"/>
                <a:cs typeface="B Mitra" panose="00000400000000000000" pitchFamily="2" charset="-78"/>
              </a:rPr>
              <a:t>دارایی</a:t>
            </a:r>
            <a:r>
              <a:rPr lang="ar-SA" dirty="0">
                <a:latin typeface="Arial" panose="020B0604020202020204" pitchFamily="34" charset="0"/>
                <a:ea typeface="Times New Roman" panose="02020603050405020304" pitchFamily="18" charset="0"/>
                <a:cs typeface="B Mitra" panose="00000400000000000000" pitchFamily="2" charset="-78"/>
              </a:rPr>
              <a:t>، اوراق </a:t>
            </a:r>
            <a:r>
              <a:rPr lang="ar-SA" dirty="0" err="1">
                <a:latin typeface="Arial" panose="020B0604020202020204" pitchFamily="34" charset="0"/>
                <a:ea typeface="Times New Roman" panose="02020603050405020304" pitchFamily="18" charset="0"/>
                <a:cs typeface="B Mitra" panose="00000400000000000000" pitchFamily="2" charset="-78"/>
              </a:rPr>
              <a:t>منفعت</a:t>
            </a:r>
            <a:r>
              <a:rPr lang="ar-SA" dirty="0">
                <a:latin typeface="Arial" panose="020B0604020202020204" pitchFamily="34" charset="0"/>
                <a:ea typeface="Times New Roman" panose="02020603050405020304" pitchFamily="18" charset="0"/>
                <a:cs typeface="B Mitra" panose="00000400000000000000" pitchFamily="2" charset="-78"/>
              </a:rPr>
              <a:t> منتشر </a:t>
            </a:r>
            <a:r>
              <a:rPr lang="ar-SA" dirty="0" err="1">
                <a:latin typeface="Arial" panose="020B0604020202020204" pitchFamily="34" charset="0"/>
                <a:ea typeface="Times New Roman" panose="02020603050405020304" pitchFamily="18" charset="0"/>
                <a:cs typeface="B Mitra" panose="00000400000000000000" pitchFamily="2" charset="-78"/>
              </a:rPr>
              <a:t>نماید</a:t>
            </a:r>
            <a:r>
              <a:rPr lang="ar-SA" dirty="0">
                <a:latin typeface="Arial" panose="020B0604020202020204" pitchFamily="34" charset="0"/>
                <a:ea typeface="Times New Roman" panose="02020603050405020304" pitchFamily="18" charset="0"/>
                <a:cs typeface="B Mitra" panose="00000400000000000000" pitchFamily="2" charset="-78"/>
              </a:rPr>
              <a:t>. در </a:t>
            </a:r>
            <a:r>
              <a:rPr lang="ar-SA" dirty="0" err="1">
                <a:latin typeface="Arial" panose="020B0604020202020204" pitchFamily="34" charset="0"/>
                <a:ea typeface="Times New Roman" panose="02020603050405020304" pitchFamily="18" charset="0"/>
                <a:cs typeface="B Mitra" panose="00000400000000000000" pitchFamily="2" charset="-78"/>
              </a:rPr>
              <a:t>این</a:t>
            </a:r>
            <a:r>
              <a:rPr lang="ar-SA" dirty="0">
                <a:latin typeface="Arial" panose="020B0604020202020204" pitchFamily="34" charset="0"/>
                <a:ea typeface="Times New Roman" panose="02020603050405020304" pitchFamily="18" charset="0"/>
                <a:cs typeface="B Mitra" panose="00000400000000000000" pitchFamily="2" charset="-78"/>
              </a:rPr>
              <a:t> حالت </a:t>
            </a:r>
            <a:r>
              <a:rPr lang="ar-SA" dirty="0" err="1">
                <a:latin typeface="Arial" panose="020B0604020202020204" pitchFamily="34" charset="0"/>
                <a:ea typeface="Times New Roman" panose="02020603050405020304" pitchFamily="18" charset="0"/>
                <a:cs typeface="B Mitra" panose="00000400000000000000" pitchFamily="2" charset="-78"/>
              </a:rPr>
              <a:t>بانی</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smtClean="0">
                <a:latin typeface="Arial" panose="020B0604020202020204" pitchFamily="34" charset="0"/>
                <a:ea typeface="Times New Roman" panose="02020603050405020304" pitchFamily="18" charset="0"/>
                <a:cs typeface="B Mitra" panose="00000400000000000000" pitchFamily="2" charset="-78"/>
              </a:rPr>
              <a:t>به </a:t>
            </a:r>
            <a:r>
              <a:rPr lang="ar-SA" dirty="0" err="1">
                <a:latin typeface="Arial" panose="020B0604020202020204" pitchFamily="34" charset="0"/>
                <a:ea typeface="Times New Roman" panose="02020603050405020304" pitchFamily="18" charset="0"/>
                <a:cs typeface="B Mitra" panose="00000400000000000000" pitchFamily="2" charset="-78"/>
              </a:rPr>
              <a:t>وکالت</a:t>
            </a:r>
            <a:r>
              <a:rPr lang="ar-SA" dirty="0">
                <a:latin typeface="Arial" panose="020B0604020202020204" pitchFamily="34" charset="0"/>
                <a:ea typeface="Times New Roman" panose="02020603050405020304" pitchFamily="18" charset="0"/>
                <a:cs typeface="B Mitra" panose="00000400000000000000" pitchFamily="2" charset="-78"/>
              </a:rPr>
              <a:t> از طرف </a:t>
            </a:r>
            <a:r>
              <a:rPr lang="fa-IR" dirty="0" smtClean="0">
                <a:latin typeface="Arial" panose="020B0604020202020204" pitchFamily="34" charset="0"/>
                <a:ea typeface="Times New Roman" panose="02020603050405020304" pitchFamily="18" charset="0"/>
                <a:cs typeface="B Mitra" panose="00000400000000000000" pitchFamily="2" charset="-78"/>
              </a:rPr>
              <a:t>دارنده اوراق</a:t>
            </a:r>
            <a:r>
              <a:rPr lang="ar-SA" dirty="0" smtClean="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دارایی</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بادوام</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مانند</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بزرگراه</a:t>
            </a:r>
            <a:r>
              <a:rPr lang="ar-SA" dirty="0">
                <a:latin typeface="Arial" panose="020B0604020202020204" pitchFamily="34" charset="0"/>
                <a:ea typeface="Times New Roman" panose="02020603050405020304" pitchFamily="18" charset="0"/>
                <a:cs typeface="B Mitra" panose="00000400000000000000" pitchFamily="2" charset="-78"/>
              </a:rPr>
              <a:t>) را به مبلغ </a:t>
            </a:r>
            <a:r>
              <a:rPr lang="ar-SA" dirty="0" err="1">
                <a:latin typeface="Arial" panose="020B0604020202020204" pitchFamily="34" charset="0"/>
                <a:ea typeface="Times New Roman" panose="02020603050405020304" pitchFamily="18" charset="0"/>
                <a:cs typeface="B Mitra" panose="00000400000000000000" pitchFamily="2" charset="-78"/>
              </a:rPr>
              <a:t>معینی</a:t>
            </a:r>
            <a:r>
              <a:rPr lang="ar-SA" dirty="0">
                <a:latin typeface="Arial" panose="020B0604020202020204" pitchFamily="34" charset="0"/>
                <a:ea typeface="Times New Roman" panose="02020603050405020304" pitchFamily="18" charset="0"/>
                <a:cs typeface="B Mitra" panose="00000400000000000000" pitchFamily="2" charset="-78"/>
              </a:rPr>
              <a:t> اجاره </a:t>
            </a:r>
            <a:r>
              <a:rPr lang="ar-SA" dirty="0" err="1">
                <a:latin typeface="Arial" panose="020B0604020202020204" pitchFamily="34" charset="0"/>
                <a:ea typeface="Times New Roman" panose="02020603050405020304" pitchFamily="18" charset="0"/>
                <a:cs typeface="B Mitra" panose="00000400000000000000" pitchFamily="2" charset="-78"/>
              </a:rPr>
              <a:t>می‌کند</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a:latin typeface="Arial" panose="020B0604020202020204" pitchFamily="34" charset="0"/>
                <a:ea typeface="Times New Roman" panose="02020603050405020304" pitchFamily="18" charset="0"/>
                <a:cs typeface="B Mitra" panose="00000400000000000000" pitchFamily="2" charset="-78"/>
              </a:rPr>
              <a:t>سپس</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smtClean="0">
                <a:latin typeface="Arial" panose="020B0604020202020204" pitchFamily="34" charset="0"/>
                <a:ea typeface="Times New Roman" panose="02020603050405020304" pitchFamily="18" charset="0"/>
                <a:cs typeface="B Mitra" panose="00000400000000000000" pitchFamily="2" charset="-78"/>
              </a:rPr>
              <a:t>خالص </a:t>
            </a:r>
            <a:r>
              <a:rPr lang="ar-SA" dirty="0" err="1">
                <a:latin typeface="Arial" panose="020B0604020202020204" pitchFamily="34" charset="0"/>
                <a:ea typeface="Times New Roman" panose="02020603050405020304" pitchFamily="18" charset="0"/>
                <a:cs typeface="B Mitra" panose="00000400000000000000" pitchFamily="2" charset="-78"/>
              </a:rPr>
              <a:t>درآمد</a:t>
            </a:r>
            <a:r>
              <a:rPr lang="ar-SA" dirty="0">
                <a:latin typeface="Arial" panose="020B0604020202020204" pitchFamily="34" charset="0"/>
                <a:ea typeface="Times New Roman" panose="02020603050405020304" pitchFamily="18" charset="0"/>
                <a:cs typeface="B Mitra" panose="00000400000000000000" pitchFamily="2" charset="-78"/>
              </a:rPr>
              <a:t> حاصل از آن </a:t>
            </a:r>
            <a:r>
              <a:rPr lang="ar-SA" dirty="0" err="1">
                <a:latin typeface="Arial" panose="020B0604020202020204" pitchFamily="34" charset="0"/>
                <a:ea typeface="Times New Roman" panose="02020603050405020304" pitchFamily="18" charset="0"/>
                <a:cs typeface="B Mitra" panose="00000400000000000000" pitchFamily="2" charset="-78"/>
              </a:rPr>
              <a:t>دارایی</a:t>
            </a:r>
            <a:r>
              <a:rPr lang="ar-SA" dirty="0">
                <a:latin typeface="Arial" panose="020B0604020202020204" pitchFamily="34" charset="0"/>
                <a:ea typeface="Times New Roman" panose="02020603050405020304" pitchFamily="18" charset="0"/>
                <a:cs typeface="B Mitra" panose="00000400000000000000" pitchFamily="2" charset="-78"/>
              </a:rPr>
              <a:t> را از طریق ناشر در </a:t>
            </a:r>
            <a:r>
              <a:rPr lang="ar-SA" dirty="0" err="1">
                <a:latin typeface="Arial" panose="020B0604020202020204" pitchFamily="34" charset="0"/>
                <a:ea typeface="Times New Roman" panose="02020603050405020304" pitchFamily="18" charset="0"/>
                <a:cs typeface="B Mitra" panose="00000400000000000000" pitchFamily="2" charset="-78"/>
              </a:rPr>
              <a:t>اختیار</a:t>
            </a:r>
            <a:r>
              <a:rPr lang="ar-SA" dirty="0">
                <a:latin typeface="Arial" panose="020B0604020202020204" pitchFamily="34" charset="0"/>
                <a:ea typeface="Times New Roman" panose="02020603050405020304" pitchFamily="18" charset="0"/>
                <a:cs typeface="B Mitra" panose="00000400000000000000" pitchFamily="2" charset="-78"/>
              </a:rPr>
              <a:t> </a:t>
            </a:r>
            <a:r>
              <a:rPr lang="ar-SA" dirty="0" err="1" smtClean="0">
                <a:latin typeface="Arial" panose="020B0604020202020204" pitchFamily="34" charset="0"/>
                <a:ea typeface="Times New Roman" panose="02020603050405020304" pitchFamily="18" charset="0"/>
                <a:cs typeface="B Mitra" panose="00000400000000000000" pitchFamily="2" charset="-78"/>
              </a:rPr>
              <a:t>سرمایه</a:t>
            </a:r>
            <a:r>
              <a:rPr lang="ar-SA" dirty="0" smtClean="0">
                <a:latin typeface="Arial" panose="020B0604020202020204" pitchFamily="34" charset="0"/>
                <a:ea typeface="Times New Roman" panose="02020603050405020304" pitchFamily="18" charset="0"/>
                <a:cs typeface="B Mitra" panose="00000400000000000000" pitchFamily="2" charset="-78"/>
              </a:rPr>
              <a:t> </a:t>
            </a:r>
            <a:r>
              <a:rPr lang="ar-SA" dirty="0" err="1" smtClean="0">
                <a:latin typeface="Arial" panose="020B0604020202020204" pitchFamily="34" charset="0"/>
                <a:ea typeface="Times New Roman" panose="02020603050405020304" pitchFamily="18" charset="0"/>
                <a:cs typeface="B Mitra" panose="00000400000000000000" pitchFamily="2" charset="-78"/>
              </a:rPr>
              <a:t>گذاران</a:t>
            </a:r>
            <a:r>
              <a:rPr lang="ar-SA" dirty="0" smtClean="0">
                <a:latin typeface="Arial" panose="020B0604020202020204" pitchFamily="34" charset="0"/>
                <a:ea typeface="Times New Roman" panose="02020603050405020304" pitchFamily="18" charset="0"/>
                <a:cs typeface="B Mitra" panose="00000400000000000000" pitchFamily="2" charset="-78"/>
              </a:rPr>
              <a:t> </a:t>
            </a:r>
            <a:r>
              <a:rPr lang="ar-SA" dirty="0">
                <a:latin typeface="Arial" panose="020B0604020202020204" pitchFamily="34" charset="0"/>
                <a:ea typeface="Times New Roman" panose="02020603050405020304" pitchFamily="18" charset="0"/>
                <a:cs typeface="B Mitra" panose="00000400000000000000" pitchFamily="2" charset="-78"/>
              </a:rPr>
              <a:t>قرار </a:t>
            </a:r>
            <a:r>
              <a:rPr lang="ar-SA" dirty="0" err="1">
                <a:latin typeface="Arial" panose="020B0604020202020204" pitchFamily="34" charset="0"/>
                <a:ea typeface="Times New Roman" panose="02020603050405020304" pitchFamily="18" charset="0"/>
                <a:cs typeface="B Mitra" panose="00000400000000000000" pitchFamily="2" charset="-78"/>
              </a:rPr>
              <a:t>می‌دهد</a:t>
            </a:r>
            <a:r>
              <a:rPr lang="ar-SA" dirty="0">
                <a:latin typeface="Arial" panose="020B0604020202020204" pitchFamily="34" charset="0"/>
                <a:ea typeface="Times New Roman" panose="02020603050405020304" pitchFamily="18" charset="0"/>
                <a:cs typeface="B Mitra" panose="00000400000000000000" pitchFamily="2" charset="-78"/>
              </a:rPr>
              <a:t>. </a:t>
            </a:r>
            <a:endParaRPr lang="en-US" dirty="0"/>
          </a:p>
        </p:txBody>
      </p:sp>
      <p:sp>
        <p:nvSpPr>
          <p:cNvPr id="42" name="Diamond 41"/>
          <p:cNvSpPr/>
          <p:nvPr/>
        </p:nvSpPr>
        <p:spPr>
          <a:xfrm>
            <a:off x="11839575" y="2790825"/>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619126" y="4495711"/>
            <a:ext cx="3867150" cy="1754326"/>
          </a:xfrm>
          <a:prstGeom prst="rect">
            <a:avLst/>
          </a:prstGeom>
        </p:spPr>
        <p:txBody>
          <a:bodyPr wrap="square">
            <a:spAutoFit/>
          </a:bodyPr>
          <a:lstStyle/>
          <a:p>
            <a:pPr algn="ctr"/>
            <a:r>
              <a:rPr lang="fa-IR" dirty="0">
                <a:latin typeface="Arial" panose="020B0604020202020204" pitchFamily="34" charset="0"/>
                <a:ea typeface="Times New Roman" panose="02020603050405020304" pitchFamily="18" charset="0"/>
                <a:cs typeface="B Mitra" panose="00000400000000000000" pitchFamily="2" charset="-78"/>
              </a:rPr>
              <a:t>شرکت های مختلف خدماتی </a:t>
            </a:r>
            <a:r>
              <a:rPr lang="fa-IR" dirty="0" err="1">
                <a:latin typeface="Arial" panose="020B0604020202020204" pitchFamily="34" charset="0"/>
                <a:ea typeface="Times New Roman" panose="02020603050405020304" pitchFamily="18" charset="0"/>
                <a:cs typeface="B Mitra" panose="00000400000000000000" pitchFamily="2" charset="-78"/>
              </a:rPr>
              <a:t>می‌توانند</a:t>
            </a:r>
            <a:r>
              <a:rPr lang="fa-IR" dirty="0">
                <a:latin typeface="Arial" panose="020B0604020202020204" pitchFamily="34" charset="0"/>
                <a:ea typeface="Times New Roman" panose="02020603050405020304" pitchFamily="18" charset="0"/>
                <a:cs typeface="B Mitra" panose="00000400000000000000" pitchFamily="2" charset="-78"/>
              </a:rPr>
              <a:t> خدمات آینده خود را از طریق انتشار اوراق منفعت واگذار نمایند. در این حالت بانی با جمع آوری پول از </a:t>
            </a:r>
            <a:r>
              <a:rPr lang="fa-IR" dirty="0" smtClean="0">
                <a:latin typeface="Arial" panose="020B0604020202020204" pitchFamily="34" charset="0"/>
                <a:ea typeface="Times New Roman" panose="02020603050405020304" pitchFamily="18" charset="0"/>
                <a:cs typeface="B Mitra" panose="00000400000000000000" pitchFamily="2" charset="-78"/>
              </a:rPr>
              <a:t>سرمایه گذاران، </a:t>
            </a:r>
            <a:r>
              <a:rPr lang="fa-IR" dirty="0">
                <a:latin typeface="Arial" panose="020B0604020202020204" pitchFamily="34" charset="0"/>
                <a:ea typeface="Times New Roman" panose="02020603050405020304" pitchFamily="18" charset="0"/>
                <a:cs typeface="B Mitra" panose="00000400000000000000" pitchFamily="2" charset="-78"/>
              </a:rPr>
              <a:t>خدمات آتی را اجاره </a:t>
            </a:r>
            <a:r>
              <a:rPr lang="fa-IR" dirty="0" err="1">
                <a:latin typeface="Arial" panose="020B0604020202020204" pitchFamily="34" charset="0"/>
                <a:ea typeface="Times New Roman" panose="02020603050405020304" pitchFamily="18" charset="0"/>
                <a:cs typeface="B Mitra" panose="00000400000000000000" pitchFamily="2" charset="-78"/>
              </a:rPr>
              <a:t>می‌دهد</a:t>
            </a:r>
            <a:r>
              <a:rPr lang="fa-IR" dirty="0">
                <a:latin typeface="Arial" panose="020B0604020202020204" pitchFamily="34" charset="0"/>
                <a:ea typeface="Times New Roman" panose="02020603050405020304" pitchFamily="18" charset="0"/>
                <a:cs typeface="B Mitra" panose="00000400000000000000" pitchFamily="2" charset="-78"/>
              </a:rPr>
              <a:t>. دارندگان اوراق حق دارند در تاریخ معین خودشان برای استفاده از خدمات مراجعه کنند یا این که آن اوراق را قبل از سررسید به دیگران واگذار نمایند. </a:t>
            </a:r>
            <a:endParaRPr lang="en-US" dirty="0"/>
          </a:p>
        </p:txBody>
      </p:sp>
    </p:spTree>
    <p:extLst>
      <p:ext uri="{BB962C8B-B14F-4D97-AF65-F5344CB8AC3E}">
        <p14:creationId xmlns:p14="http://schemas.microsoft.com/office/powerpoint/2010/main" val="20052307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701209" y="341342"/>
            <a:ext cx="5009321"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lvl="0" algn="just">
              <a:buSzPts val="1200"/>
            </a:pPr>
            <a:r>
              <a:rPr lang="fa-IR" sz="2000" b="1" dirty="0">
                <a:latin typeface="Times New Roman"/>
                <a:ea typeface="Calibri"/>
                <a:cs typeface="B Titr" pitchFamily="2" charset="-78"/>
              </a:rPr>
              <a:t>منفعت مبنای انتشار اوراق باید دارای شرایط زیر باشد:</a:t>
            </a:r>
            <a:endParaRPr lang="en-US" sz="2000" b="1" dirty="0">
              <a:latin typeface="Times New Roman"/>
              <a:ea typeface="Calibri"/>
              <a:cs typeface="B Titr" pitchFamily="2" charset="-78"/>
            </a:endParaRPr>
          </a:p>
        </p:txBody>
      </p:sp>
      <p:grpSp>
        <p:nvGrpSpPr>
          <p:cNvPr id="7" name="Group 6"/>
          <p:cNvGrpSpPr/>
          <p:nvPr/>
        </p:nvGrpSpPr>
        <p:grpSpPr>
          <a:xfrm flipH="1">
            <a:off x="2609850" y="1219200"/>
            <a:ext cx="8715787" cy="2505075"/>
            <a:chOff x="2631037" y="729213"/>
            <a:chExt cx="14441286" cy="4884578"/>
          </a:xfrm>
        </p:grpSpPr>
        <p:sp>
          <p:nvSpPr>
            <p:cNvPr id="8" name="Freeform 7"/>
            <p:cNvSpPr/>
            <p:nvPr/>
          </p:nvSpPr>
          <p:spPr>
            <a:xfrm>
              <a:off x="2631037" y="819654"/>
              <a:ext cx="736519" cy="145512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03" y="729213"/>
              <a:ext cx="13672520" cy="1188643"/>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0" name="Freeform 9"/>
            <p:cNvSpPr/>
            <p:nvPr/>
          </p:nvSpPr>
          <p:spPr>
            <a:xfrm>
              <a:off x="2631720" y="2463270"/>
              <a:ext cx="752301" cy="14232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1" name="Freeform 10"/>
            <p:cNvSpPr/>
            <p:nvPr/>
          </p:nvSpPr>
          <p:spPr>
            <a:xfrm>
              <a:off x="3399806" y="2469732"/>
              <a:ext cx="13653580"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2" name="Freeform 11"/>
            <p:cNvSpPr/>
            <p:nvPr/>
          </p:nvSpPr>
          <p:spPr>
            <a:xfrm>
              <a:off x="2631720" y="4203787"/>
              <a:ext cx="752301" cy="141000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3" name="Freeform 12"/>
            <p:cNvSpPr/>
            <p:nvPr/>
          </p:nvSpPr>
          <p:spPr>
            <a:xfrm>
              <a:off x="3399809" y="4210249"/>
              <a:ext cx="13634642"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4" name="Group 13"/>
          <p:cNvGrpSpPr/>
          <p:nvPr/>
        </p:nvGrpSpPr>
        <p:grpSpPr>
          <a:xfrm flipH="1">
            <a:off x="2628900" y="3892825"/>
            <a:ext cx="8699711" cy="2317475"/>
            <a:chOff x="2602094" y="722753"/>
            <a:chExt cx="14414649" cy="4518782"/>
          </a:xfrm>
        </p:grpSpPr>
        <p:sp>
          <p:nvSpPr>
            <p:cNvPr id="15" name="Freeform 14"/>
            <p:cNvSpPr/>
            <p:nvPr/>
          </p:nvSpPr>
          <p:spPr>
            <a:xfrm>
              <a:off x="2607705" y="722753"/>
              <a:ext cx="776316" cy="1435742"/>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6" name="Freeform 15"/>
            <p:cNvSpPr/>
            <p:nvPr/>
          </p:nvSpPr>
          <p:spPr>
            <a:xfrm>
              <a:off x="3384022" y="722755"/>
              <a:ext cx="13632721" cy="93428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7" name="Freeform 16"/>
            <p:cNvSpPr/>
            <p:nvPr/>
          </p:nvSpPr>
          <p:spPr>
            <a:xfrm>
              <a:off x="2607709" y="2442383"/>
              <a:ext cx="776318"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8" name="Freeform 17"/>
            <p:cNvSpPr/>
            <p:nvPr/>
          </p:nvSpPr>
          <p:spPr>
            <a:xfrm>
              <a:off x="3384022" y="2463272"/>
              <a:ext cx="13613837"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9" name="Freeform 18"/>
            <p:cNvSpPr/>
            <p:nvPr/>
          </p:nvSpPr>
          <p:spPr>
            <a:xfrm>
              <a:off x="2602094" y="3978602"/>
              <a:ext cx="781926"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20" name="Freeform 19"/>
            <p:cNvSpPr/>
            <p:nvPr/>
          </p:nvSpPr>
          <p:spPr>
            <a:xfrm>
              <a:off x="3384022" y="3999491"/>
              <a:ext cx="13594953"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sp>
        <p:nvSpPr>
          <p:cNvPr id="21" name="Rectangle 20"/>
          <p:cNvSpPr/>
          <p:nvPr/>
        </p:nvSpPr>
        <p:spPr>
          <a:xfrm>
            <a:off x="2647951" y="1197108"/>
            <a:ext cx="8173278" cy="707886"/>
          </a:xfrm>
          <a:prstGeom prst="rect">
            <a:avLst/>
          </a:prstGeom>
        </p:spPr>
        <p:txBody>
          <a:bodyPr wrap="square">
            <a:spAutoFit/>
          </a:bodyPr>
          <a:lstStyle/>
          <a:p>
            <a:pPr algn="r" rtl="1"/>
            <a:r>
              <a:rPr lang="fa-IR" sz="2000" dirty="0"/>
              <a:t>در زمان انتشار اوراق، دارای جریانات نقدی باشد. </a:t>
            </a:r>
            <a:r>
              <a:rPr lang="fa-IR" sz="2000" dirty="0" err="1"/>
              <a:t>درخصوص</a:t>
            </a:r>
            <a:r>
              <a:rPr lang="fa-IR" sz="2000" dirty="0"/>
              <a:t> منفعت سهام، 80 درصد سود تقسیم شده دو سال مالی اخیر در مهلت مقرر قانونی پرداخت شده باشد.</a:t>
            </a:r>
          </a:p>
        </p:txBody>
      </p:sp>
      <p:sp>
        <p:nvSpPr>
          <p:cNvPr id="22" name="Rectangle 21"/>
          <p:cNvSpPr/>
          <p:nvPr/>
        </p:nvSpPr>
        <p:spPr>
          <a:xfrm>
            <a:off x="6141140" y="2165344"/>
            <a:ext cx="4660210" cy="369332"/>
          </a:xfrm>
          <a:prstGeom prst="rect">
            <a:avLst/>
          </a:prstGeom>
        </p:spPr>
        <p:txBody>
          <a:bodyPr wrap="square">
            <a:spAutoFit/>
          </a:bodyPr>
          <a:lstStyle/>
          <a:p>
            <a:r>
              <a:rPr lang="fa-IR" dirty="0"/>
              <a:t>تعلق آن به بانی محرز شده و تداوم آن در آینده بیش از عمر اوراق باشد.</a:t>
            </a:r>
          </a:p>
        </p:txBody>
      </p:sp>
      <p:sp>
        <p:nvSpPr>
          <p:cNvPr id="23" name="Rectangle 22"/>
          <p:cNvSpPr/>
          <p:nvPr/>
        </p:nvSpPr>
        <p:spPr>
          <a:xfrm>
            <a:off x="3874471" y="3032299"/>
            <a:ext cx="7026282" cy="369332"/>
          </a:xfrm>
          <a:prstGeom prst="rect">
            <a:avLst/>
          </a:prstGeom>
        </p:spPr>
        <p:txBody>
          <a:bodyPr wrap="none">
            <a:spAutoFit/>
          </a:bodyPr>
          <a:lstStyle/>
          <a:p>
            <a:r>
              <a:rPr lang="fa-IR" dirty="0"/>
              <a:t>هیچگونه محدودیت یا منع قانونی، قراردادی یا قضایی برای انتقال، تصرف و استفاده از آن وجود نداشته باشد.</a:t>
            </a:r>
          </a:p>
        </p:txBody>
      </p:sp>
      <p:sp>
        <p:nvSpPr>
          <p:cNvPr id="24" name="Rectangle 23"/>
          <p:cNvSpPr/>
          <p:nvPr/>
        </p:nvSpPr>
        <p:spPr>
          <a:xfrm>
            <a:off x="4195267" y="3931791"/>
            <a:ext cx="6651180" cy="369332"/>
          </a:xfrm>
          <a:prstGeom prst="rect">
            <a:avLst/>
          </a:prstGeom>
        </p:spPr>
        <p:txBody>
          <a:bodyPr wrap="none">
            <a:spAutoFit/>
          </a:bodyPr>
          <a:lstStyle/>
          <a:p>
            <a:r>
              <a:rPr lang="fa-IR" dirty="0"/>
              <a:t>تمام مجوزهای قانونی لازم برای استفاده از منافع و تداوم آن توسط بانی از مراجع ذیربط اخذ شده باشد.</a:t>
            </a:r>
          </a:p>
        </p:txBody>
      </p:sp>
      <p:sp>
        <p:nvSpPr>
          <p:cNvPr id="25" name="Rectangle 24"/>
          <p:cNvSpPr/>
          <p:nvPr/>
        </p:nvSpPr>
        <p:spPr>
          <a:xfrm>
            <a:off x="2543159" y="4791940"/>
            <a:ext cx="8597225" cy="369332"/>
          </a:xfrm>
          <a:prstGeom prst="rect">
            <a:avLst/>
          </a:prstGeom>
        </p:spPr>
        <p:txBody>
          <a:bodyPr wrap="none">
            <a:spAutoFit/>
          </a:bodyPr>
          <a:lstStyle/>
          <a:p>
            <a:r>
              <a:rPr lang="fa-IR" dirty="0"/>
              <a:t>در صورتی­­که منفعت مورد نظر ناشی از دارایی معینی است، تأمین مالی </a:t>
            </a:r>
            <a:r>
              <a:rPr lang="fa-IR" dirty="0" err="1" smtClean="0"/>
              <a:t>برمبنای</a:t>
            </a:r>
            <a:r>
              <a:rPr lang="fa-IR" dirty="0" smtClean="0"/>
              <a:t> </a:t>
            </a:r>
            <a:r>
              <a:rPr lang="fa-IR" dirty="0"/>
              <a:t>عین دارایی </a:t>
            </a:r>
            <a:r>
              <a:rPr lang="fa-IR" dirty="0" smtClean="0"/>
              <a:t>یا </a:t>
            </a:r>
            <a:r>
              <a:rPr lang="fa-IR" dirty="0"/>
              <a:t>توثیق آن برای بانی انجام نشده باشد.</a:t>
            </a:r>
          </a:p>
        </p:txBody>
      </p:sp>
      <p:sp>
        <p:nvSpPr>
          <p:cNvPr id="26" name="Rectangle 25"/>
          <p:cNvSpPr/>
          <p:nvPr/>
        </p:nvSpPr>
        <p:spPr>
          <a:xfrm>
            <a:off x="4847418" y="5611504"/>
            <a:ext cx="6014788" cy="369332"/>
          </a:xfrm>
          <a:prstGeom prst="rect">
            <a:avLst/>
          </a:prstGeom>
        </p:spPr>
        <p:txBody>
          <a:bodyPr wrap="none">
            <a:spAutoFit/>
          </a:bodyPr>
          <a:lstStyle/>
          <a:p>
            <a:r>
              <a:rPr lang="fa-IR" dirty="0"/>
              <a:t>تا زمان انتقال مالكيت دارايي به ناشر، دارايي از پوشش بيمه‌اي مناسب و كافي برخوردار باشد.</a:t>
            </a:r>
          </a:p>
        </p:txBody>
      </p:sp>
    </p:spTree>
    <p:extLst>
      <p:ext uri="{BB962C8B-B14F-4D97-AF65-F5344CB8AC3E}">
        <p14:creationId xmlns:p14="http://schemas.microsoft.com/office/powerpoint/2010/main" val="42322069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Content Placeholder 2"/>
          <p:cNvGrpSpPr>
            <a:grpSpLocks noGrp="1"/>
          </p:cNvGrpSpPr>
          <p:nvPr/>
        </p:nvGrpSpPr>
        <p:grpSpPr bwMode="auto">
          <a:xfrm>
            <a:off x="2255920" y="2211043"/>
            <a:ext cx="8297351" cy="3371717"/>
            <a:chOff x="893" y="13156"/>
            <a:chExt cx="11236" cy="3674"/>
          </a:xfrm>
        </p:grpSpPr>
        <p:sp>
          <p:nvSpPr>
            <p:cNvPr id="29" name="Rectangle 3"/>
            <p:cNvSpPr>
              <a:spLocks noChangeArrowheads="1"/>
            </p:cNvSpPr>
            <p:nvPr/>
          </p:nvSpPr>
          <p:spPr bwMode="auto">
            <a:xfrm>
              <a:off x="893" y="14774"/>
              <a:ext cx="1912" cy="518"/>
            </a:xfrm>
            <a:prstGeom prst="rect">
              <a:avLst/>
            </a:prstGeom>
            <a:solidFill>
              <a:srgbClr val="4BACC6"/>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a:cs typeface="B Mitra" pitchFamily="2" charset="-78"/>
                </a:rPr>
                <a:t>بانی</a:t>
              </a:r>
              <a:endParaRPr lang="fa-IR" dirty="0" smtClean="0">
                <a:solidFill>
                  <a:prstClr val="black"/>
                </a:solidFill>
                <a:cs typeface="B Mitra" pitchFamily="2" charset="-78"/>
              </a:endParaRPr>
            </a:p>
          </p:txBody>
        </p:sp>
        <p:sp>
          <p:nvSpPr>
            <p:cNvPr id="30" name="Rectangle 4"/>
            <p:cNvSpPr>
              <a:spLocks noChangeArrowheads="1"/>
            </p:cNvSpPr>
            <p:nvPr/>
          </p:nvSpPr>
          <p:spPr bwMode="auto">
            <a:xfrm>
              <a:off x="4519" y="14774"/>
              <a:ext cx="1912" cy="518"/>
            </a:xfrm>
            <a:prstGeom prst="rect">
              <a:avLst/>
            </a:prstGeom>
            <a:solidFill>
              <a:srgbClr val="4BACC6"/>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a:cs typeface="B Mitra" pitchFamily="2" charset="-78"/>
                </a:rPr>
                <a:t>نهاد واسط</a:t>
              </a:r>
              <a:endParaRPr lang="fa-IR" dirty="0" smtClean="0">
                <a:solidFill>
                  <a:prstClr val="black"/>
                </a:solidFill>
                <a:cs typeface="B Mitra" pitchFamily="2" charset="-78"/>
              </a:endParaRPr>
            </a:p>
          </p:txBody>
        </p:sp>
        <p:cxnSp>
          <p:nvCxnSpPr>
            <p:cNvPr id="31" name="AutoShape 5"/>
            <p:cNvCxnSpPr>
              <a:cxnSpLocks noChangeShapeType="1"/>
            </p:cNvCxnSpPr>
            <p:nvPr/>
          </p:nvCxnSpPr>
          <p:spPr bwMode="auto">
            <a:xfrm>
              <a:off x="2864" y="14813"/>
              <a:ext cx="1619" cy="1"/>
            </a:xfrm>
            <a:prstGeom prst="straightConnector1">
              <a:avLst/>
            </a:prstGeom>
            <a:noFill/>
            <a:ln w="9525">
              <a:solidFill>
                <a:srgbClr val="000000"/>
              </a:solidFill>
              <a:round/>
              <a:headEnd/>
              <a:tailEnd type="triangle" w="med" len="med"/>
            </a:ln>
          </p:spPr>
        </p:cxnSp>
        <p:cxnSp>
          <p:nvCxnSpPr>
            <p:cNvPr id="32" name="AutoShape 6"/>
            <p:cNvCxnSpPr>
              <a:cxnSpLocks noChangeShapeType="1"/>
            </p:cNvCxnSpPr>
            <p:nvPr/>
          </p:nvCxnSpPr>
          <p:spPr bwMode="auto">
            <a:xfrm flipH="1">
              <a:off x="2864" y="15247"/>
              <a:ext cx="1619" cy="0"/>
            </a:xfrm>
            <a:prstGeom prst="straightConnector1">
              <a:avLst/>
            </a:prstGeom>
            <a:noFill/>
            <a:ln w="9525">
              <a:solidFill>
                <a:srgbClr val="000000"/>
              </a:solidFill>
              <a:round/>
              <a:headEnd/>
              <a:tailEnd type="triangle" w="med" len="med"/>
            </a:ln>
          </p:spPr>
        </p:cxnSp>
        <p:sp>
          <p:nvSpPr>
            <p:cNvPr id="33" name="Text Box 7"/>
            <p:cNvSpPr txBox="1">
              <a:spLocks noChangeArrowheads="1"/>
            </p:cNvSpPr>
            <p:nvPr/>
          </p:nvSpPr>
          <p:spPr bwMode="auto">
            <a:xfrm>
              <a:off x="2429" y="14406"/>
              <a:ext cx="2437" cy="358"/>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400" b="1" dirty="0" smtClean="0">
                  <a:solidFill>
                    <a:prstClr val="black"/>
                  </a:solidFill>
                  <a:latin typeface="Calibri"/>
                  <a:ea typeface="Arial" pitchFamily="34" charset="0"/>
                  <a:cs typeface="B Mitra" pitchFamily="2" charset="-78"/>
                </a:rPr>
                <a:t>3-فروش و واگذاری منافع</a:t>
              </a:r>
              <a:endParaRPr lang="fa-IR" sz="1400" b="1" dirty="0" smtClean="0">
                <a:solidFill>
                  <a:prstClr val="black"/>
                </a:solidFill>
                <a:cs typeface="B Mitra" pitchFamily="2" charset="-78"/>
              </a:endParaRPr>
            </a:p>
          </p:txBody>
        </p:sp>
        <p:sp>
          <p:nvSpPr>
            <p:cNvPr id="34" name="Rectangle 8"/>
            <p:cNvSpPr>
              <a:spLocks noChangeArrowheads="1"/>
            </p:cNvSpPr>
            <p:nvPr/>
          </p:nvSpPr>
          <p:spPr bwMode="auto">
            <a:xfrm>
              <a:off x="8152" y="14793"/>
              <a:ext cx="2094" cy="518"/>
            </a:xfrm>
            <a:prstGeom prst="rect">
              <a:avLst/>
            </a:prstGeom>
            <a:solidFill>
              <a:srgbClr val="4BACC6"/>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a:ea typeface="Arial" pitchFamily="34" charset="0"/>
                  <a:cs typeface="B Mitra" pitchFamily="2" charset="-78"/>
                </a:rPr>
                <a:t>خریداران اوراق</a:t>
              </a:r>
              <a:endParaRPr lang="fa-IR" dirty="0" smtClean="0">
                <a:solidFill>
                  <a:prstClr val="black"/>
                </a:solidFill>
                <a:cs typeface="B Mitra" pitchFamily="2" charset="-78"/>
              </a:endParaRPr>
            </a:p>
          </p:txBody>
        </p:sp>
        <p:cxnSp>
          <p:nvCxnSpPr>
            <p:cNvPr id="35" name="AutoShape 9"/>
            <p:cNvCxnSpPr>
              <a:cxnSpLocks noChangeShapeType="1"/>
            </p:cNvCxnSpPr>
            <p:nvPr/>
          </p:nvCxnSpPr>
          <p:spPr bwMode="auto">
            <a:xfrm>
              <a:off x="6497" y="14832"/>
              <a:ext cx="1619" cy="1"/>
            </a:xfrm>
            <a:prstGeom prst="straightConnector1">
              <a:avLst/>
            </a:prstGeom>
            <a:noFill/>
            <a:ln w="9525">
              <a:solidFill>
                <a:srgbClr val="000000"/>
              </a:solidFill>
              <a:round/>
              <a:headEnd/>
              <a:tailEnd type="triangle" w="med" len="med"/>
            </a:ln>
          </p:spPr>
        </p:cxnSp>
        <p:cxnSp>
          <p:nvCxnSpPr>
            <p:cNvPr id="36" name="AutoShape 10"/>
            <p:cNvCxnSpPr>
              <a:cxnSpLocks noChangeShapeType="1"/>
            </p:cNvCxnSpPr>
            <p:nvPr/>
          </p:nvCxnSpPr>
          <p:spPr bwMode="auto">
            <a:xfrm flipH="1">
              <a:off x="6497" y="15266"/>
              <a:ext cx="1619" cy="0"/>
            </a:xfrm>
            <a:prstGeom prst="straightConnector1">
              <a:avLst/>
            </a:prstGeom>
            <a:noFill/>
            <a:ln w="9525">
              <a:solidFill>
                <a:srgbClr val="000000"/>
              </a:solidFill>
              <a:round/>
              <a:headEnd/>
              <a:tailEnd type="triangle" w="med" len="med"/>
            </a:ln>
          </p:spPr>
        </p:cxnSp>
        <p:sp>
          <p:nvSpPr>
            <p:cNvPr id="37" name="Text Box 11"/>
            <p:cNvSpPr txBox="1">
              <a:spLocks noChangeArrowheads="1"/>
            </p:cNvSpPr>
            <p:nvPr/>
          </p:nvSpPr>
          <p:spPr bwMode="auto">
            <a:xfrm>
              <a:off x="6308" y="14453"/>
              <a:ext cx="2171" cy="281"/>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400" b="1" dirty="0" smtClean="0">
                  <a:solidFill>
                    <a:prstClr val="black"/>
                  </a:solidFill>
                  <a:latin typeface="Calibri"/>
                  <a:ea typeface="Arial" pitchFamily="34" charset="0"/>
                  <a:cs typeface="B Mitra" pitchFamily="2" charset="-78"/>
                </a:rPr>
                <a:t>1-انتشار اوراق منفعت</a:t>
              </a:r>
              <a:endParaRPr lang="fa-IR" sz="1400" b="1" dirty="0" smtClean="0">
                <a:solidFill>
                  <a:prstClr val="black"/>
                </a:solidFill>
                <a:cs typeface="B Mitra" pitchFamily="2" charset="-78"/>
              </a:endParaRPr>
            </a:p>
          </p:txBody>
        </p:sp>
        <p:sp>
          <p:nvSpPr>
            <p:cNvPr id="38" name="Text Box 12"/>
            <p:cNvSpPr txBox="1">
              <a:spLocks noChangeArrowheads="1"/>
            </p:cNvSpPr>
            <p:nvPr/>
          </p:nvSpPr>
          <p:spPr bwMode="auto">
            <a:xfrm>
              <a:off x="2708" y="15311"/>
              <a:ext cx="2025" cy="35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400" b="1" dirty="0" smtClean="0">
                  <a:solidFill>
                    <a:prstClr val="black"/>
                  </a:solidFill>
                  <a:latin typeface="Calibri"/>
                  <a:ea typeface="Arial" pitchFamily="34" charset="0"/>
                  <a:cs typeface="B Mitra" pitchFamily="2" charset="-78"/>
                </a:rPr>
                <a:t>4-پرداخت وجه</a:t>
              </a:r>
              <a:endParaRPr lang="fa-IR" sz="1400" b="1" dirty="0" smtClean="0">
                <a:solidFill>
                  <a:prstClr val="black"/>
                </a:solidFill>
                <a:cs typeface="B Mitra" pitchFamily="2" charset="-78"/>
              </a:endParaRPr>
            </a:p>
          </p:txBody>
        </p:sp>
        <p:sp>
          <p:nvSpPr>
            <p:cNvPr id="39" name="Text Box 13"/>
            <p:cNvSpPr txBox="1">
              <a:spLocks noChangeArrowheads="1"/>
            </p:cNvSpPr>
            <p:nvPr/>
          </p:nvSpPr>
          <p:spPr bwMode="auto">
            <a:xfrm>
              <a:off x="6196" y="15338"/>
              <a:ext cx="2138" cy="361"/>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400" b="1" dirty="0" smtClean="0">
                  <a:solidFill>
                    <a:prstClr val="black"/>
                  </a:solidFill>
                  <a:latin typeface="Calibri"/>
                  <a:ea typeface="Arial" pitchFamily="34" charset="0"/>
                  <a:cs typeface="B Mitra" pitchFamily="2" charset="-78"/>
                </a:rPr>
                <a:t>2-پرداخت وجه</a:t>
              </a:r>
              <a:endParaRPr lang="fa-IR" sz="1400" b="1" dirty="0" smtClean="0">
                <a:solidFill>
                  <a:prstClr val="black"/>
                </a:solidFill>
                <a:cs typeface="B Mitra" pitchFamily="2" charset="-78"/>
              </a:endParaRPr>
            </a:p>
          </p:txBody>
        </p:sp>
        <p:sp>
          <p:nvSpPr>
            <p:cNvPr id="40" name="Rectangle 14"/>
            <p:cNvSpPr>
              <a:spLocks noChangeArrowheads="1"/>
            </p:cNvSpPr>
            <p:nvPr/>
          </p:nvSpPr>
          <p:spPr bwMode="auto">
            <a:xfrm>
              <a:off x="8152" y="13323"/>
              <a:ext cx="2094" cy="518"/>
            </a:xfrm>
            <a:prstGeom prst="rect">
              <a:avLst/>
            </a:prstGeom>
            <a:solidFill>
              <a:srgbClr val="4BACC6"/>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dirty="0" smtClean="0">
                  <a:solidFill>
                    <a:prstClr val="black"/>
                  </a:solidFill>
                  <a:latin typeface="Calibri"/>
                  <a:ea typeface="Arial" pitchFamily="34" charset="0"/>
                  <a:cs typeface="B Mitra" pitchFamily="2" charset="-78"/>
                </a:rPr>
                <a:t>عامل پرداخت</a:t>
              </a:r>
              <a:endParaRPr lang="fa-IR" dirty="0" smtClean="0">
                <a:solidFill>
                  <a:prstClr val="black"/>
                </a:solidFill>
                <a:cs typeface="B Mitra" pitchFamily="2" charset="-78"/>
              </a:endParaRPr>
            </a:p>
          </p:txBody>
        </p:sp>
        <p:cxnSp>
          <p:nvCxnSpPr>
            <p:cNvPr id="41" name="AutoShape 15"/>
            <p:cNvCxnSpPr>
              <a:cxnSpLocks noChangeShapeType="1"/>
            </p:cNvCxnSpPr>
            <p:nvPr/>
          </p:nvCxnSpPr>
          <p:spPr bwMode="auto">
            <a:xfrm>
              <a:off x="1881" y="15338"/>
              <a:ext cx="0" cy="1064"/>
            </a:xfrm>
            <a:prstGeom prst="straightConnector1">
              <a:avLst/>
            </a:prstGeom>
            <a:noFill/>
            <a:ln w="19050">
              <a:solidFill>
                <a:srgbClr val="000000"/>
              </a:solidFill>
              <a:prstDash val="sysDash"/>
              <a:round/>
              <a:headEnd/>
              <a:tailEnd/>
            </a:ln>
          </p:spPr>
        </p:cxnSp>
        <p:cxnSp>
          <p:nvCxnSpPr>
            <p:cNvPr id="42" name="AutoShape 16"/>
            <p:cNvCxnSpPr>
              <a:cxnSpLocks noChangeShapeType="1"/>
            </p:cNvCxnSpPr>
            <p:nvPr/>
          </p:nvCxnSpPr>
          <p:spPr bwMode="auto">
            <a:xfrm flipH="1">
              <a:off x="1881" y="16402"/>
              <a:ext cx="3542" cy="0"/>
            </a:xfrm>
            <a:prstGeom prst="straightConnector1">
              <a:avLst/>
            </a:prstGeom>
            <a:noFill/>
            <a:ln w="19050">
              <a:solidFill>
                <a:srgbClr val="000000"/>
              </a:solidFill>
              <a:prstDash val="sysDash"/>
              <a:round/>
              <a:headEnd/>
              <a:tailEnd/>
            </a:ln>
          </p:spPr>
        </p:cxnSp>
        <p:cxnSp>
          <p:nvCxnSpPr>
            <p:cNvPr id="43" name="AutoShape 17"/>
            <p:cNvCxnSpPr>
              <a:cxnSpLocks noChangeShapeType="1"/>
            </p:cNvCxnSpPr>
            <p:nvPr/>
          </p:nvCxnSpPr>
          <p:spPr bwMode="auto">
            <a:xfrm flipV="1">
              <a:off x="5406" y="15338"/>
              <a:ext cx="0" cy="1064"/>
            </a:xfrm>
            <a:prstGeom prst="straightConnector1">
              <a:avLst/>
            </a:prstGeom>
            <a:noFill/>
            <a:ln w="19050">
              <a:solidFill>
                <a:srgbClr val="000000"/>
              </a:solidFill>
              <a:prstDash val="sysDash"/>
              <a:round/>
              <a:headEnd/>
              <a:tailEnd type="triangle" w="med" len="med"/>
            </a:ln>
          </p:spPr>
        </p:cxnSp>
        <p:cxnSp>
          <p:nvCxnSpPr>
            <p:cNvPr id="44" name="AutoShape 18"/>
            <p:cNvCxnSpPr>
              <a:cxnSpLocks noChangeShapeType="1"/>
            </p:cNvCxnSpPr>
            <p:nvPr/>
          </p:nvCxnSpPr>
          <p:spPr bwMode="auto">
            <a:xfrm flipV="1">
              <a:off x="5475" y="13570"/>
              <a:ext cx="0" cy="1204"/>
            </a:xfrm>
            <a:prstGeom prst="straightConnector1">
              <a:avLst/>
            </a:prstGeom>
            <a:noFill/>
            <a:ln w="9525">
              <a:solidFill>
                <a:srgbClr val="000000"/>
              </a:solidFill>
              <a:round/>
              <a:headEnd/>
              <a:tailEnd/>
            </a:ln>
          </p:spPr>
        </p:cxnSp>
        <p:cxnSp>
          <p:nvCxnSpPr>
            <p:cNvPr id="45" name="AutoShape 19"/>
            <p:cNvCxnSpPr>
              <a:cxnSpLocks noChangeShapeType="1"/>
            </p:cNvCxnSpPr>
            <p:nvPr/>
          </p:nvCxnSpPr>
          <p:spPr bwMode="auto">
            <a:xfrm flipV="1">
              <a:off x="5475" y="13570"/>
              <a:ext cx="2624" cy="12"/>
            </a:xfrm>
            <a:prstGeom prst="straightConnector1">
              <a:avLst/>
            </a:prstGeom>
            <a:noFill/>
            <a:ln w="9525">
              <a:solidFill>
                <a:srgbClr val="000000"/>
              </a:solidFill>
              <a:round/>
              <a:headEnd/>
              <a:tailEnd type="triangle" w="med" len="med"/>
            </a:ln>
          </p:spPr>
        </p:cxnSp>
        <p:cxnSp>
          <p:nvCxnSpPr>
            <p:cNvPr id="46" name="AutoShape 20"/>
            <p:cNvCxnSpPr>
              <a:cxnSpLocks noChangeShapeType="1"/>
            </p:cNvCxnSpPr>
            <p:nvPr/>
          </p:nvCxnSpPr>
          <p:spPr bwMode="auto">
            <a:xfrm>
              <a:off x="9100" y="13891"/>
              <a:ext cx="1" cy="892"/>
            </a:xfrm>
            <a:prstGeom prst="straightConnector1">
              <a:avLst/>
            </a:prstGeom>
            <a:noFill/>
            <a:ln w="9525">
              <a:solidFill>
                <a:srgbClr val="000000"/>
              </a:solidFill>
              <a:round/>
              <a:headEnd/>
              <a:tailEnd type="triangle" w="med" len="med"/>
            </a:ln>
          </p:spPr>
        </p:cxnSp>
        <p:sp>
          <p:nvSpPr>
            <p:cNvPr id="47" name="Text Box 21"/>
            <p:cNvSpPr txBox="1">
              <a:spLocks noChangeArrowheads="1"/>
            </p:cNvSpPr>
            <p:nvPr/>
          </p:nvSpPr>
          <p:spPr bwMode="auto">
            <a:xfrm>
              <a:off x="1152" y="16483"/>
              <a:ext cx="4773" cy="34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600" dirty="0">
                  <a:solidFill>
                    <a:prstClr val="black"/>
                  </a:solidFill>
                  <a:latin typeface="Calibri"/>
                  <a:ea typeface="Arial" pitchFamily="34" charset="0"/>
                  <a:cs typeface="B Mitra" pitchFamily="2" charset="-78"/>
                </a:rPr>
                <a:t>5-دریافت عواید ناشی از منافع و پرداخت آن به نهاد واسط</a:t>
              </a:r>
              <a:endParaRPr lang="fa-IR" sz="1600" dirty="0" smtClean="0">
                <a:solidFill>
                  <a:prstClr val="black"/>
                </a:solidFill>
                <a:cs typeface="B Mitra" pitchFamily="2" charset="-78"/>
              </a:endParaRPr>
            </a:p>
          </p:txBody>
        </p:sp>
        <p:sp>
          <p:nvSpPr>
            <p:cNvPr id="48" name="Text Box 22"/>
            <p:cNvSpPr txBox="1">
              <a:spLocks noChangeArrowheads="1"/>
            </p:cNvSpPr>
            <p:nvPr/>
          </p:nvSpPr>
          <p:spPr bwMode="auto">
            <a:xfrm>
              <a:off x="4111" y="13156"/>
              <a:ext cx="3958" cy="340"/>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lang="fa-IR" sz="1600" b="1" dirty="0">
                  <a:solidFill>
                    <a:prstClr val="black"/>
                  </a:solidFill>
                  <a:latin typeface="Calibri"/>
                  <a:cs typeface="B Mitra" pitchFamily="2" charset="-78"/>
                </a:rPr>
                <a:t>6-پرداخت مبالغ مربوط به اوراق </a:t>
              </a:r>
              <a:r>
                <a:rPr lang="fa-IR" sz="1600" b="1" dirty="0" smtClean="0">
                  <a:solidFill>
                    <a:prstClr val="black"/>
                  </a:solidFill>
                  <a:latin typeface="Calibri"/>
                  <a:cs typeface="B Mitra" pitchFamily="2" charset="-78"/>
                </a:rPr>
                <a:t>منفعت</a:t>
              </a:r>
              <a:endParaRPr lang="en-US" sz="1600" b="1" dirty="0" smtClean="0">
                <a:solidFill>
                  <a:prstClr val="black"/>
                </a:solidFill>
                <a:latin typeface="Calibri"/>
                <a:cs typeface="B Mitra" pitchFamily="2" charset="-78"/>
              </a:endParaRPr>
            </a:p>
          </p:txBody>
        </p:sp>
        <p:sp>
          <p:nvSpPr>
            <p:cNvPr id="49" name="Text Box 23"/>
            <p:cNvSpPr txBox="1">
              <a:spLocks noChangeArrowheads="1"/>
            </p:cNvSpPr>
            <p:nvPr/>
          </p:nvSpPr>
          <p:spPr bwMode="auto">
            <a:xfrm>
              <a:off x="9448" y="13924"/>
              <a:ext cx="2681" cy="830"/>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just" rtl="1" fontAlgn="auto">
                <a:spcBef>
                  <a:spcPts val="0"/>
                </a:spcBef>
                <a:spcAft>
                  <a:spcPts val="0"/>
                </a:spcAft>
              </a:pPr>
              <a:r>
                <a:rPr lang="fa-IR" sz="1600" dirty="0">
                  <a:solidFill>
                    <a:prstClr val="black"/>
                  </a:solidFill>
                  <a:latin typeface="Calibri"/>
                  <a:cs typeface="B Mitra" pitchFamily="2" charset="-78"/>
                </a:rPr>
                <a:t>7-پرداخت مبالغ مربوط به اوراق منفعت </a:t>
              </a:r>
              <a:r>
                <a:rPr lang="fa-IR" sz="1600" dirty="0" smtClean="0">
                  <a:solidFill>
                    <a:prstClr val="black"/>
                  </a:solidFill>
                  <a:latin typeface="Calibri"/>
                  <a:cs typeface="B Mitra" pitchFamily="2" charset="-78"/>
                </a:rPr>
                <a:t>به </a:t>
              </a:r>
              <a:r>
                <a:rPr lang="fa-IR" sz="1600" dirty="0">
                  <a:solidFill>
                    <a:prstClr val="black"/>
                  </a:solidFill>
                  <a:latin typeface="Calibri"/>
                  <a:cs typeface="B Mitra" pitchFamily="2" charset="-78"/>
                </a:rPr>
                <a:t>سرمایه </a:t>
              </a:r>
              <a:r>
                <a:rPr lang="fa-IR" sz="1600" dirty="0" smtClean="0">
                  <a:solidFill>
                    <a:prstClr val="black"/>
                  </a:solidFill>
                  <a:latin typeface="Calibri"/>
                  <a:cs typeface="B Mitra" pitchFamily="2" charset="-78"/>
                </a:rPr>
                <a:t>گذاران به نمایندگی از نهاد واسط </a:t>
              </a:r>
              <a:endParaRPr lang="en-US" sz="1600" dirty="0">
                <a:solidFill>
                  <a:prstClr val="black"/>
                </a:solidFill>
                <a:latin typeface="Calibri"/>
                <a:cs typeface="B Mitra" pitchFamily="2" charset="-78"/>
              </a:endParaRPr>
            </a:p>
          </p:txBody>
        </p:sp>
      </p:grpSp>
      <p:sp>
        <p:nvSpPr>
          <p:cNvPr id="50" name="Rounded Rectangle 49"/>
          <p:cNvSpPr/>
          <p:nvPr/>
        </p:nvSpPr>
        <p:spPr>
          <a:xfrm>
            <a:off x="6477000" y="646142"/>
            <a:ext cx="3337359" cy="487333"/>
          </a:xfrm>
          <a:prstGeom prst="roundRect">
            <a:avLst>
              <a:gd name="adj" fmla="val 20443"/>
            </a:avLst>
          </a:prstGeom>
          <a:solidFill>
            <a:schemeClr val="bg1">
              <a:lumMod val="95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عملیاتی انتشار اوراق </a:t>
            </a:r>
            <a:r>
              <a:rPr lang="fa-IR" sz="2000" b="1" dirty="0" smtClean="0">
                <a:solidFill>
                  <a:prstClr val="black"/>
                </a:solidFill>
                <a:latin typeface="Calibri" pitchFamily="34" charset="0"/>
                <a:cs typeface="B Mitra" panose="00000400000000000000" pitchFamily="2" charset="-78"/>
              </a:rPr>
              <a:t>منفعت</a:t>
            </a:r>
            <a:endParaRPr lang="en-US" sz="2000" b="1" dirty="0">
              <a:solidFill>
                <a:prstClr val="black"/>
              </a:solidFill>
              <a:latin typeface="Calibri" pitchFamily="34" charset="0"/>
              <a:cs typeface="B Mitra" panose="00000400000000000000" pitchFamily="2" charset="-78"/>
            </a:endParaRPr>
          </a:p>
        </p:txBody>
      </p:sp>
    </p:spTree>
    <p:extLst>
      <p:ext uri="{BB962C8B-B14F-4D97-AF65-F5344CB8AC3E}">
        <p14:creationId xmlns:p14="http://schemas.microsoft.com/office/powerpoint/2010/main" val="73602366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
        <p:nvSpPr>
          <p:cNvPr id="7" name="Rectangle 6"/>
          <p:cNvSpPr/>
          <p:nvPr/>
        </p:nvSpPr>
        <p:spPr>
          <a:xfrm>
            <a:off x="2981325" y="2771776"/>
            <a:ext cx="4886326" cy="1878976"/>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رهنی</a:t>
            </a: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287805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7175" y="1323112"/>
            <a:ext cx="11268075" cy="4939814"/>
          </a:xfrm>
          <a:prstGeom prst="rect">
            <a:avLst/>
          </a:prstGeom>
        </p:spPr>
        <p:txBody>
          <a:bodyPr wrap="square">
            <a:spAutoFit/>
          </a:bodyPr>
          <a:lstStyle/>
          <a:p>
            <a:pPr algn="r" rtl="1">
              <a:lnSpc>
                <a:spcPct val="150000"/>
              </a:lnSpc>
            </a:pPr>
            <a:r>
              <a:rPr lang="ar-SA" dirty="0" smtClean="0">
                <a:ea typeface="Calibri"/>
                <a:cs typeface="B Titr" pitchFamily="2" charset="-78"/>
              </a:rPr>
              <a:t>اوراق </a:t>
            </a:r>
            <a:r>
              <a:rPr lang="ar-SA" dirty="0" err="1" smtClean="0">
                <a:ea typeface="Calibri"/>
                <a:cs typeface="B Titr" pitchFamily="2" charset="-78"/>
              </a:rPr>
              <a:t>بهادار</a:t>
            </a:r>
            <a:r>
              <a:rPr lang="fa-IR" dirty="0" smtClean="0">
                <a:ea typeface="Calibri"/>
                <a:cs typeface="B Titr" pitchFamily="2" charset="-78"/>
              </a:rPr>
              <a:t> با نام</a:t>
            </a:r>
            <a:r>
              <a:rPr lang="ar-SA" dirty="0" smtClean="0">
                <a:ea typeface="Calibri"/>
                <a:cs typeface="B Titr" pitchFamily="2" charset="-78"/>
              </a:rPr>
              <a:t>ی </a:t>
            </a:r>
            <a:r>
              <a:rPr lang="ar-SA" dirty="0">
                <a:ea typeface="Calibri"/>
                <a:cs typeface="B Titr" pitchFamily="2" charset="-78"/>
              </a:rPr>
              <a:t>است </a:t>
            </a:r>
            <a:r>
              <a:rPr lang="ar-SA" dirty="0" err="1">
                <a:ea typeface="Calibri"/>
                <a:cs typeface="B Titr" pitchFamily="2" charset="-78"/>
              </a:rPr>
              <a:t>که</a:t>
            </a:r>
            <a:r>
              <a:rPr lang="ar-SA" dirty="0">
                <a:ea typeface="Calibri"/>
                <a:cs typeface="B Titr" pitchFamily="2" charset="-78"/>
              </a:rPr>
              <a:t> به منظور </a:t>
            </a:r>
            <a:r>
              <a:rPr lang="ar-SA" dirty="0" err="1">
                <a:ea typeface="Calibri"/>
                <a:cs typeface="B Titr" pitchFamily="2" charset="-78"/>
              </a:rPr>
              <a:t>خرید</a:t>
            </a:r>
            <a:r>
              <a:rPr lang="ar-SA" dirty="0">
                <a:ea typeface="Calibri"/>
                <a:cs typeface="B Titr" pitchFamily="2" charset="-78"/>
              </a:rPr>
              <a:t> مطالبات </a:t>
            </a:r>
            <a:r>
              <a:rPr lang="ar-SA" dirty="0" err="1">
                <a:ea typeface="Calibri"/>
                <a:cs typeface="B Titr" pitchFamily="2" charset="-78"/>
              </a:rPr>
              <a:t>رهنی</a:t>
            </a:r>
            <a:r>
              <a:rPr lang="ar-SA" dirty="0">
                <a:ea typeface="Calibri"/>
                <a:cs typeface="B Titr" pitchFamily="2" charset="-78"/>
              </a:rPr>
              <a:t> توسط ناشر منتشر </a:t>
            </a:r>
            <a:r>
              <a:rPr lang="ar-SA" dirty="0" smtClean="0">
                <a:ea typeface="Calibri"/>
                <a:cs typeface="B Titr" pitchFamily="2" charset="-78"/>
              </a:rPr>
              <a:t>می‌شود.</a:t>
            </a:r>
            <a:endParaRPr lang="fa-IR" dirty="0" smtClean="0">
              <a:ea typeface="Calibri"/>
              <a:cs typeface="B Titr" pitchFamily="2" charset="-78"/>
            </a:endParaRPr>
          </a:p>
          <a:p>
            <a:pPr algn="r" rtl="1">
              <a:lnSpc>
                <a:spcPct val="150000"/>
              </a:lnSpc>
            </a:pPr>
            <a:endParaRPr lang="fa-IR" sz="1200" dirty="0" smtClean="0">
              <a:ea typeface="Calibri"/>
              <a:cs typeface="B Titr" pitchFamily="2" charset="-78"/>
            </a:endParaRPr>
          </a:p>
          <a:p>
            <a:pPr algn="r" rtl="1">
              <a:lnSpc>
                <a:spcPct val="150000"/>
              </a:lnSpc>
            </a:pPr>
            <a:endParaRPr lang="fa-IR" dirty="0" smtClean="0">
              <a:ea typeface="Calibri"/>
              <a:cs typeface="B Titr" pitchFamily="2" charset="-78"/>
            </a:endParaRPr>
          </a:p>
          <a:p>
            <a:pPr algn="r" rtl="1">
              <a:lnSpc>
                <a:spcPct val="150000"/>
              </a:lnSpc>
            </a:pPr>
            <a:r>
              <a:rPr lang="ar-SA" dirty="0" smtClean="0">
                <a:ea typeface="Calibri"/>
                <a:cs typeface="B Titr" pitchFamily="2" charset="-78"/>
              </a:rPr>
              <a:t>مطالبات </a:t>
            </a:r>
            <a:r>
              <a:rPr lang="ar-SA" dirty="0" err="1">
                <a:ea typeface="Calibri"/>
                <a:cs typeface="B Titr" pitchFamily="2" charset="-78"/>
              </a:rPr>
              <a:t>رهنی</a:t>
            </a:r>
            <a:r>
              <a:rPr lang="ar-SA" dirty="0">
                <a:ea typeface="Calibri"/>
                <a:cs typeface="B Titr" pitchFamily="2" charset="-78"/>
              </a:rPr>
              <a:t> شامل مطالبات </a:t>
            </a:r>
            <a:r>
              <a:rPr lang="ar-SA" dirty="0" err="1">
                <a:ea typeface="Calibri"/>
                <a:cs typeface="B Titr" pitchFamily="2" charset="-78"/>
              </a:rPr>
              <a:t>مدت‌دار</a:t>
            </a:r>
            <a:r>
              <a:rPr lang="ar-SA" dirty="0">
                <a:ea typeface="Calibri"/>
                <a:cs typeface="B Titr" pitchFamily="2" charset="-78"/>
              </a:rPr>
              <a:t> اشخاص </a:t>
            </a:r>
            <a:r>
              <a:rPr lang="ar-SA" dirty="0" err="1">
                <a:ea typeface="Calibri"/>
                <a:cs typeface="B Titr" pitchFamily="2" charset="-78"/>
              </a:rPr>
              <a:t>حقوقی</a:t>
            </a:r>
            <a:r>
              <a:rPr lang="ar-SA" dirty="0">
                <a:ea typeface="Calibri"/>
                <a:cs typeface="B Titr" pitchFamily="2" charset="-78"/>
              </a:rPr>
              <a:t> </a:t>
            </a:r>
            <a:r>
              <a:rPr lang="ar-SA" dirty="0" err="1">
                <a:ea typeface="Calibri"/>
                <a:cs typeface="B Titr" pitchFamily="2" charset="-78"/>
              </a:rPr>
              <a:t>ناشی</a:t>
            </a:r>
            <a:r>
              <a:rPr lang="ar-SA" dirty="0">
                <a:ea typeface="Calibri"/>
                <a:cs typeface="B Titr" pitchFamily="2" charset="-78"/>
              </a:rPr>
              <a:t> از </a:t>
            </a:r>
            <a:r>
              <a:rPr lang="ar-SA" dirty="0" err="1">
                <a:ea typeface="Calibri"/>
                <a:cs typeface="B Titr" pitchFamily="2" charset="-78"/>
              </a:rPr>
              <a:t>قراردادهای</a:t>
            </a:r>
            <a:r>
              <a:rPr lang="ar-SA" dirty="0">
                <a:ea typeface="Calibri"/>
                <a:cs typeface="B Titr" pitchFamily="2" charset="-78"/>
              </a:rPr>
              <a:t> </a:t>
            </a:r>
            <a:r>
              <a:rPr lang="ar-SA" dirty="0" err="1">
                <a:ea typeface="Calibri"/>
                <a:cs typeface="B Titr" pitchFamily="2" charset="-78"/>
              </a:rPr>
              <a:t>مبادله‌ای</a:t>
            </a:r>
            <a:r>
              <a:rPr lang="ar-SA" dirty="0">
                <a:ea typeface="Calibri"/>
                <a:cs typeface="B Titr" pitchFamily="2" charset="-78"/>
              </a:rPr>
              <a:t> از </a:t>
            </a:r>
            <a:r>
              <a:rPr lang="ar-SA" dirty="0" err="1">
                <a:ea typeface="Calibri"/>
                <a:cs typeface="B Titr" pitchFamily="2" charset="-78"/>
              </a:rPr>
              <a:t>قبیل</a:t>
            </a:r>
            <a:r>
              <a:rPr lang="ar-SA" dirty="0">
                <a:ea typeface="Calibri"/>
                <a:cs typeface="B Titr" pitchFamily="2" charset="-78"/>
              </a:rPr>
              <a:t> فروش </a:t>
            </a:r>
            <a:r>
              <a:rPr lang="ar-SA" dirty="0" err="1">
                <a:ea typeface="Calibri"/>
                <a:cs typeface="B Titr" pitchFamily="2" charset="-78"/>
              </a:rPr>
              <a:t>اقساطی</a:t>
            </a:r>
            <a:r>
              <a:rPr lang="ar-SA" dirty="0">
                <a:ea typeface="Calibri"/>
                <a:cs typeface="B Titr" pitchFamily="2" charset="-78"/>
              </a:rPr>
              <a:t>، اجاره به شرط </a:t>
            </a:r>
            <a:r>
              <a:rPr lang="ar-SA" dirty="0" err="1">
                <a:ea typeface="Calibri"/>
                <a:cs typeface="B Titr" pitchFamily="2" charset="-78"/>
              </a:rPr>
              <a:t>تملیک</a:t>
            </a:r>
            <a:r>
              <a:rPr lang="ar-SA" dirty="0">
                <a:ea typeface="Calibri"/>
                <a:cs typeface="B Titr" pitchFamily="2" charset="-78"/>
              </a:rPr>
              <a:t> و جعاله (به </a:t>
            </a:r>
            <a:r>
              <a:rPr lang="ar-SA" dirty="0" err="1">
                <a:ea typeface="Calibri"/>
                <a:cs typeface="B Titr" pitchFamily="2" charset="-78"/>
              </a:rPr>
              <a:t>استثنای</a:t>
            </a:r>
            <a:r>
              <a:rPr lang="ar-SA" dirty="0">
                <a:ea typeface="Calibri"/>
                <a:cs typeface="B Titr" pitchFamily="2" charset="-78"/>
              </a:rPr>
              <a:t> سلف) است </a:t>
            </a:r>
            <a:r>
              <a:rPr lang="ar-SA" dirty="0" err="1">
                <a:ea typeface="Calibri"/>
                <a:cs typeface="B Titr" pitchFamily="2" charset="-78"/>
              </a:rPr>
              <a:t>که</a:t>
            </a:r>
            <a:r>
              <a:rPr lang="ar-SA" dirty="0">
                <a:ea typeface="Calibri"/>
                <a:cs typeface="B Titr" pitchFamily="2" charset="-78"/>
              </a:rPr>
              <a:t> </a:t>
            </a:r>
            <a:r>
              <a:rPr lang="ar-SA" dirty="0" err="1">
                <a:ea typeface="Calibri"/>
                <a:cs typeface="B Titr" pitchFamily="2" charset="-78"/>
              </a:rPr>
              <a:t>دارای</a:t>
            </a:r>
            <a:r>
              <a:rPr lang="ar-SA" dirty="0">
                <a:ea typeface="Calibri"/>
                <a:cs typeface="B Titr" pitchFamily="2" charset="-78"/>
              </a:rPr>
              <a:t> </a:t>
            </a:r>
            <a:r>
              <a:rPr lang="ar-SA" dirty="0" err="1">
                <a:ea typeface="Calibri"/>
                <a:cs typeface="B Titr" pitchFamily="2" charset="-78"/>
              </a:rPr>
              <a:t>وثیقه</a:t>
            </a:r>
            <a:r>
              <a:rPr lang="ar-SA" dirty="0">
                <a:ea typeface="Calibri"/>
                <a:cs typeface="B Titr" pitchFamily="2" charset="-78"/>
              </a:rPr>
              <a:t> </a:t>
            </a:r>
            <a:r>
              <a:rPr lang="ar-SA" dirty="0" err="1">
                <a:ea typeface="Calibri"/>
                <a:cs typeface="B Titr" pitchFamily="2" charset="-78"/>
              </a:rPr>
              <a:t>رهنی</a:t>
            </a:r>
            <a:r>
              <a:rPr lang="ar-SA" dirty="0">
                <a:ea typeface="Calibri"/>
                <a:cs typeface="B Titr" pitchFamily="2" charset="-78"/>
              </a:rPr>
              <a:t> است</a:t>
            </a:r>
            <a:r>
              <a:rPr lang="en-US" dirty="0" smtClean="0">
                <a:ea typeface="Calibri"/>
                <a:cs typeface="B Titr" pitchFamily="2" charset="-78"/>
              </a:rPr>
              <a:t>.</a:t>
            </a:r>
            <a:endParaRPr lang="fa-IR" dirty="0" smtClean="0">
              <a:ea typeface="Calibri"/>
              <a:cs typeface="B Titr" pitchFamily="2" charset="-78"/>
            </a:endParaRPr>
          </a:p>
          <a:p>
            <a:pPr algn="r" rtl="1">
              <a:lnSpc>
                <a:spcPct val="150000"/>
              </a:lnSpc>
            </a:pPr>
            <a:endParaRPr lang="fa-IR" dirty="0" smtClean="0">
              <a:ea typeface="Calibri"/>
              <a:cs typeface="B Titr" pitchFamily="2" charset="-78"/>
            </a:endParaRPr>
          </a:p>
          <a:p>
            <a:pPr algn="r" rtl="1">
              <a:lnSpc>
                <a:spcPct val="150000"/>
              </a:lnSpc>
            </a:pPr>
            <a:endParaRPr lang="fa-IR" sz="1200" dirty="0">
              <a:ea typeface="Calibri"/>
              <a:cs typeface="B Titr" pitchFamily="2" charset="-78"/>
            </a:endParaRPr>
          </a:p>
          <a:p>
            <a:pPr algn="r" rtl="1">
              <a:lnSpc>
                <a:spcPct val="150000"/>
              </a:lnSpc>
            </a:pPr>
            <a:r>
              <a:rPr lang="fa-IR" dirty="0" err="1">
                <a:ea typeface="Calibri"/>
                <a:cs typeface="B Titr" pitchFamily="2" charset="-78"/>
              </a:rPr>
              <a:t>سررسيد</a:t>
            </a:r>
            <a:r>
              <a:rPr lang="fa-IR" dirty="0">
                <a:ea typeface="Calibri"/>
                <a:cs typeface="B Titr" pitchFamily="2" charset="-78"/>
              </a:rPr>
              <a:t> مطالبات </a:t>
            </a:r>
            <a:r>
              <a:rPr lang="fa-IR" dirty="0" err="1">
                <a:ea typeface="Calibri"/>
                <a:cs typeface="B Titr" pitchFamily="2" charset="-78"/>
              </a:rPr>
              <a:t>رهني</a:t>
            </a:r>
            <a:r>
              <a:rPr lang="fa-IR" dirty="0">
                <a:ea typeface="Calibri"/>
                <a:cs typeface="B Titr" pitchFamily="2" charset="-78"/>
              </a:rPr>
              <a:t> لزوماً همزمان با </a:t>
            </a:r>
            <a:r>
              <a:rPr lang="fa-IR" dirty="0" err="1">
                <a:ea typeface="Calibri"/>
                <a:cs typeface="B Titr" pitchFamily="2" charset="-78"/>
              </a:rPr>
              <a:t>سررسيد</a:t>
            </a:r>
            <a:r>
              <a:rPr lang="fa-IR" dirty="0">
                <a:ea typeface="Calibri"/>
                <a:cs typeface="B Titr" pitchFamily="2" charset="-78"/>
              </a:rPr>
              <a:t> اوراق </a:t>
            </a:r>
            <a:r>
              <a:rPr lang="fa-IR" dirty="0" err="1">
                <a:ea typeface="Calibri"/>
                <a:cs typeface="B Titr" pitchFamily="2" charset="-78"/>
              </a:rPr>
              <a:t>رهني</a:t>
            </a:r>
            <a:r>
              <a:rPr lang="fa-IR" dirty="0">
                <a:ea typeface="Calibri"/>
                <a:cs typeface="B Titr" pitchFamily="2" charset="-78"/>
              </a:rPr>
              <a:t> نبوده و انتشار اوراق بر </a:t>
            </a:r>
            <a:r>
              <a:rPr lang="fa-IR" dirty="0" err="1">
                <a:ea typeface="Calibri"/>
                <a:cs typeface="B Titr" pitchFamily="2" charset="-78"/>
              </a:rPr>
              <a:t>مبناي</a:t>
            </a:r>
            <a:r>
              <a:rPr lang="fa-IR" dirty="0">
                <a:ea typeface="Calibri"/>
                <a:cs typeface="B Titr" pitchFamily="2" charset="-78"/>
              </a:rPr>
              <a:t> </a:t>
            </a:r>
            <a:r>
              <a:rPr lang="fa-IR" dirty="0" err="1">
                <a:ea typeface="Calibri"/>
                <a:cs typeface="B Titr" pitchFamily="2" charset="-78"/>
              </a:rPr>
              <a:t>بخشي</a:t>
            </a:r>
            <a:r>
              <a:rPr lang="fa-IR" dirty="0">
                <a:ea typeface="Calibri"/>
                <a:cs typeface="B Titr" pitchFamily="2" charset="-78"/>
              </a:rPr>
              <a:t> از اقساط </a:t>
            </a:r>
            <a:r>
              <a:rPr lang="fa-IR" dirty="0" err="1">
                <a:ea typeface="Calibri"/>
                <a:cs typeface="B Titr" pitchFamily="2" charset="-78"/>
              </a:rPr>
              <a:t>امكان‌پذير</a:t>
            </a:r>
            <a:r>
              <a:rPr lang="fa-IR" dirty="0">
                <a:ea typeface="Calibri"/>
                <a:cs typeface="B Titr" pitchFamily="2" charset="-78"/>
              </a:rPr>
              <a:t> است</a:t>
            </a:r>
            <a:r>
              <a:rPr lang="fa-IR" dirty="0" smtClean="0">
                <a:ea typeface="Calibri"/>
                <a:cs typeface="B Titr" pitchFamily="2" charset="-78"/>
              </a:rPr>
              <a:t>.</a:t>
            </a:r>
          </a:p>
          <a:p>
            <a:pPr algn="r" rtl="1">
              <a:lnSpc>
                <a:spcPct val="150000"/>
              </a:lnSpc>
            </a:pPr>
            <a:endParaRPr lang="fa-IR" dirty="0" smtClean="0">
              <a:ea typeface="Calibri"/>
              <a:cs typeface="B Titr" pitchFamily="2" charset="-78"/>
            </a:endParaRPr>
          </a:p>
          <a:p>
            <a:pPr algn="r" rtl="1">
              <a:lnSpc>
                <a:spcPct val="150000"/>
              </a:lnSpc>
            </a:pPr>
            <a:endParaRPr lang="fa-IR" dirty="0">
              <a:ea typeface="Calibri"/>
              <a:cs typeface="B Titr" pitchFamily="2" charset="-78"/>
            </a:endParaRPr>
          </a:p>
          <a:p>
            <a:pPr algn="r" rtl="1">
              <a:lnSpc>
                <a:spcPct val="150000"/>
              </a:lnSpc>
            </a:pPr>
            <a:r>
              <a:rPr lang="fa-IR" dirty="0">
                <a:ea typeface="Calibri"/>
                <a:cs typeface="B Titr" pitchFamily="2" charset="-78"/>
              </a:rPr>
              <a:t>باني </a:t>
            </a:r>
            <a:r>
              <a:rPr lang="fa-IR" dirty="0" err="1">
                <a:ea typeface="Calibri"/>
                <a:cs typeface="B Titr" pitchFamily="2" charset="-78"/>
              </a:rPr>
              <a:t>مي‌تواند</a:t>
            </a:r>
            <a:r>
              <a:rPr lang="fa-IR" dirty="0">
                <a:ea typeface="Calibri"/>
                <a:cs typeface="B Titr" pitchFamily="2" charset="-78"/>
              </a:rPr>
              <a:t> ضامن باشد. </a:t>
            </a:r>
          </a:p>
          <a:p>
            <a:pPr algn="r" rtl="1">
              <a:lnSpc>
                <a:spcPct val="150000"/>
              </a:lnSpc>
            </a:pPr>
            <a:endParaRPr lang="en-US" dirty="0">
              <a:ea typeface="Calibri"/>
              <a:cs typeface="B Titr" pitchFamily="2" charset="-78"/>
            </a:endParaRPr>
          </a:p>
        </p:txBody>
      </p:sp>
      <p:sp>
        <p:nvSpPr>
          <p:cNvPr id="7" name="Diamond 6"/>
          <p:cNvSpPr/>
          <p:nvPr/>
        </p:nvSpPr>
        <p:spPr>
          <a:xfrm>
            <a:off x="11820525" y="1485900"/>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iamond 7"/>
          <p:cNvSpPr/>
          <p:nvPr/>
        </p:nvSpPr>
        <p:spPr>
          <a:xfrm>
            <a:off x="11839575" y="2571750"/>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iamond 8"/>
          <p:cNvSpPr/>
          <p:nvPr/>
        </p:nvSpPr>
        <p:spPr>
          <a:xfrm>
            <a:off x="11820525" y="4133850"/>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iamond 9"/>
          <p:cNvSpPr/>
          <p:nvPr/>
        </p:nvSpPr>
        <p:spPr>
          <a:xfrm>
            <a:off x="11820525" y="5362575"/>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44606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7048500" y="420577"/>
            <a:ext cx="3156249" cy="611952"/>
          </a:xfrm>
          <a:prstGeom prst="roundRect">
            <a:avLst>
              <a:gd name="adj" fmla="val 20443"/>
            </a:avLst>
          </a:prstGeom>
          <a:solidFill>
            <a:schemeClr val="bg1">
              <a:lumMod val="95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عملیاتی انتشار اوراق رهنی</a:t>
            </a:r>
          </a:p>
        </p:txBody>
      </p:sp>
      <p:sp>
        <p:nvSpPr>
          <p:cNvPr id="6" name="Rectangle 3"/>
          <p:cNvSpPr>
            <a:spLocks noChangeArrowheads="1"/>
          </p:cNvSpPr>
          <p:nvPr/>
        </p:nvSpPr>
        <p:spPr bwMode="auto">
          <a:xfrm>
            <a:off x="3440495" y="3645772"/>
            <a:ext cx="1411938" cy="573793"/>
          </a:xfrm>
          <a:prstGeom prst="rect">
            <a:avLst/>
          </a:prstGeom>
          <a:solidFill>
            <a:srgbClr val="4BACC6"/>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defRPr/>
            </a:pPr>
            <a:r>
              <a:rPr lang="fa-IR" sz="1600" kern="0" dirty="0">
                <a:solidFill>
                  <a:sysClr val="windowText" lastClr="000000"/>
                </a:solidFill>
                <a:latin typeface="Calibri" pitchFamily="34" charset="0"/>
                <a:cs typeface="B Mitra" pitchFamily="2" charset="-78"/>
              </a:rPr>
              <a:t>بانک در نقش بانی</a:t>
            </a:r>
            <a:endParaRPr lang="fa-IR" sz="1600" kern="0" dirty="0">
              <a:solidFill>
                <a:sysClr val="windowText" lastClr="000000"/>
              </a:solidFill>
              <a:latin typeface="Arial" pitchFamily="34" charset="0"/>
              <a:cs typeface="B Mitra" pitchFamily="2" charset="-78"/>
            </a:endParaRPr>
          </a:p>
        </p:txBody>
      </p:sp>
      <p:sp>
        <p:nvSpPr>
          <p:cNvPr id="7" name="Rectangle 4"/>
          <p:cNvSpPr>
            <a:spLocks noChangeArrowheads="1"/>
          </p:cNvSpPr>
          <p:nvPr/>
        </p:nvSpPr>
        <p:spPr bwMode="auto">
          <a:xfrm>
            <a:off x="6067980" y="3645772"/>
            <a:ext cx="1411938" cy="573793"/>
          </a:xfrm>
          <a:prstGeom prst="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fa-IR" sz="1400" dirty="0">
                <a:latin typeface="Calibri" pitchFamily="34" charset="0"/>
                <a:cs typeface="B Titr" pitchFamily="2" charset="-78"/>
              </a:rPr>
              <a:t>نهاد واسط</a:t>
            </a:r>
            <a:endParaRPr lang="fa-IR" sz="1400" dirty="0">
              <a:cs typeface="B Titr" pitchFamily="2" charset="-78"/>
            </a:endParaRPr>
          </a:p>
        </p:txBody>
      </p:sp>
      <p:cxnSp>
        <p:nvCxnSpPr>
          <p:cNvPr id="8" name="AutoShape 5"/>
          <p:cNvCxnSpPr>
            <a:cxnSpLocks noChangeShapeType="1"/>
          </p:cNvCxnSpPr>
          <p:nvPr/>
        </p:nvCxnSpPr>
        <p:spPr bwMode="auto">
          <a:xfrm>
            <a:off x="4876065" y="3688972"/>
            <a:ext cx="1195569" cy="1108"/>
          </a:xfrm>
          <a:prstGeom prst="straightConnector1">
            <a:avLst/>
          </a:prstGeom>
          <a:noFill/>
          <a:ln w="9525">
            <a:solidFill>
              <a:srgbClr val="000000"/>
            </a:solidFill>
            <a:round/>
            <a:headEnd/>
            <a:tailEnd type="triangle" w="med" len="med"/>
          </a:ln>
        </p:spPr>
      </p:cxnSp>
      <p:cxnSp>
        <p:nvCxnSpPr>
          <p:cNvPr id="9" name="AutoShape 6"/>
          <p:cNvCxnSpPr>
            <a:cxnSpLocks noChangeShapeType="1"/>
          </p:cNvCxnSpPr>
          <p:nvPr/>
        </p:nvCxnSpPr>
        <p:spPr bwMode="auto">
          <a:xfrm flipH="1">
            <a:off x="4845827" y="4169717"/>
            <a:ext cx="1195569" cy="0"/>
          </a:xfrm>
          <a:prstGeom prst="straightConnector1">
            <a:avLst/>
          </a:prstGeom>
          <a:noFill/>
          <a:ln w="9525">
            <a:solidFill>
              <a:srgbClr val="000000"/>
            </a:solidFill>
            <a:round/>
            <a:headEnd/>
            <a:tailEnd type="triangle" w="med" len="med"/>
          </a:ln>
        </p:spPr>
      </p:cxnSp>
      <p:sp>
        <p:nvSpPr>
          <p:cNvPr id="10" name="Text Box 7"/>
          <p:cNvSpPr txBox="1">
            <a:spLocks noChangeArrowheads="1"/>
          </p:cNvSpPr>
          <p:nvPr/>
        </p:nvSpPr>
        <p:spPr bwMode="auto">
          <a:xfrm>
            <a:off x="4886241" y="3261397"/>
            <a:ext cx="1190709" cy="356682"/>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sz="1400" b="1" dirty="0">
                <a:solidFill>
                  <a:prstClr val="black"/>
                </a:solidFill>
                <a:latin typeface="Calibri"/>
                <a:ea typeface="Arial" pitchFamily="34" charset="0"/>
                <a:cs typeface="B Mitra" pitchFamily="2" charset="-78"/>
              </a:rPr>
              <a:t>3-خرید مطالبات</a:t>
            </a:r>
          </a:p>
        </p:txBody>
      </p:sp>
      <p:sp>
        <p:nvSpPr>
          <p:cNvPr id="11" name="Rectangle 8"/>
          <p:cNvSpPr>
            <a:spLocks noChangeArrowheads="1"/>
          </p:cNvSpPr>
          <p:nvPr/>
        </p:nvSpPr>
        <p:spPr bwMode="auto">
          <a:xfrm>
            <a:off x="8750810" y="3666819"/>
            <a:ext cx="1546338" cy="573793"/>
          </a:xfrm>
          <a:prstGeom prst="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fa-IR" sz="1400" dirty="0">
                <a:latin typeface="Calibri" pitchFamily="34" charset="0"/>
                <a:ea typeface="Arial" pitchFamily="34" charset="0"/>
                <a:cs typeface="B Titr" pitchFamily="2" charset="-78"/>
              </a:rPr>
              <a:t>خریداران اوراق</a:t>
            </a:r>
            <a:endParaRPr lang="fa-IR" sz="1400" dirty="0">
              <a:cs typeface="B Titr" pitchFamily="2" charset="-78"/>
            </a:endParaRPr>
          </a:p>
        </p:txBody>
      </p:sp>
      <p:cxnSp>
        <p:nvCxnSpPr>
          <p:cNvPr id="12" name="AutoShape 9"/>
          <p:cNvCxnSpPr>
            <a:cxnSpLocks noChangeShapeType="1"/>
          </p:cNvCxnSpPr>
          <p:nvPr/>
        </p:nvCxnSpPr>
        <p:spPr bwMode="auto">
          <a:xfrm>
            <a:off x="7528657" y="3710018"/>
            <a:ext cx="1195569" cy="1108"/>
          </a:xfrm>
          <a:prstGeom prst="straightConnector1">
            <a:avLst/>
          </a:prstGeom>
          <a:noFill/>
          <a:ln w="9525">
            <a:solidFill>
              <a:srgbClr val="000000"/>
            </a:solidFill>
            <a:round/>
            <a:headEnd/>
            <a:tailEnd type="triangle" w="med" len="med"/>
          </a:ln>
        </p:spPr>
      </p:cxnSp>
      <p:cxnSp>
        <p:nvCxnSpPr>
          <p:cNvPr id="13" name="AutoShape 10"/>
          <p:cNvCxnSpPr>
            <a:cxnSpLocks noChangeShapeType="1"/>
          </p:cNvCxnSpPr>
          <p:nvPr/>
        </p:nvCxnSpPr>
        <p:spPr bwMode="auto">
          <a:xfrm flipH="1">
            <a:off x="7528657" y="4190764"/>
            <a:ext cx="1195569" cy="0"/>
          </a:xfrm>
          <a:prstGeom prst="straightConnector1">
            <a:avLst/>
          </a:prstGeom>
          <a:noFill/>
          <a:ln w="9525">
            <a:solidFill>
              <a:srgbClr val="000000"/>
            </a:solidFill>
            <a:round/>
            <a:headEnd/>
            <a:tailEnd type="triangle" w="med" len="med"/>
          </a:ln>
        </p:spPr>
      </p:cxnSp>
      <p:sp>
        <p:nvSpPr>
          <p:cNvPr id="14" name="Text Box 11"/>
          <p:cNvSpPr txBox="1">
            <a:spLocks noChangeArrowheads="1"/>
          </p:cNvSpPr>
          <p:nvPr/>
        </p:nvSpPr>
        <p:spPr bwMode="auto">
          <a:xfrm>
            <a:off x="7281252" y="3255704"/>
            <a:ext cx="1484307" cy="340066"/>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sz="1400" b="1" dirty="0">
                <a:solidFill>
                  <a:prstClr val="black"/>
                </a:solidFill>
                <a:latin typeface="Calibri"/>
                <a:ea typeface="Arial" pitchFamily="34" charset="0"/>
                <a:cs typeface="B Mitra" pitchFamily="2" charset="-78"/>
              </a:rPr>
              <a:t>1-انتشار اوراق</a:t>
            </a:r>
          </a:p>
        </p:txBody>
      </p:sp>
      <p:sp>
        <p:nvSpPr>
          <p:cNvPr id="15" name="Text Box 12"/>
          <p:cNvSpPr txBox="1">
            <a:spLocks noChangeArrowheads="1"/>
          </p:cNvSpPr>
          <p:nvPr/>
        </p:nvSpPr>
        <p:spPr bwMode="auto">
          <a:xfrm>
            <a:off x="4873501" y="4231086"/>
            <a:ext cx="1155824" cy="312339"/>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sz="1400" b="1" dirty="0">
                <a:solidFill>
                  <a:prstClr val="black"/>
                </a:solidFill>
                <a:latin typeface="Calibri"/>
                <a:ea typeface="Arial" pitchFamily="34" charset="0"/>
                <a:cs typeface="B Mitra" pitchFamily="2" charset="-78"/>
              </a:rPr>
              <a:t>4-پرداخت وجه</a:t>
            </a:r>
          </a:p>
        </p:txBody>
      </p:sp>
      <p:sp>
        <p:nvSpPr>
          <p:cNvPr id="16" name="Text Box 13"/>
          <p:cNvSpPr txBox="1">
            <a:spLocks noChangeArrowheads="1"/>
          </p:cNvSpPr>
          <p:nvPr/>
        </p:nvSpPr>
        <p:spPr bwMode="auto">
          <a:xfrm>
            <a:off x="7562849" y="4270519"/>
            <a:ext cx="1123951" cy="291956"/>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sz="1400" b="1" dirty="0">
                <a:solidFill>
                  <a:prstClr val="black"/>
                </a:solidFill>
                <a:latin typeface="Calibri"/>
                <a:ea typeface="Arial" pitchFamily="34" charset="0"/>
                <a:cs typeface="B Mitra" pitchFamily="2" charset="-78"/>
              </a:rPr>
              <a:t>2-پرداخت وجه</a:t>
            </a:r>
          </a:p>
        </p:txBody>
      </p:sp>
      <p:sp>
        <p:nvSpPr>
          <p:cNvPr id="17" name="Rectangle 14"/>
          <p:cNvSpPr>
            <a:spLocks noChangeArrowheads="1"/>
          </p:cNvSpPr>
          <p:nvPr/>
        </p:nvSpPr>
        <p:spPr bwMode="auto">
          <a:xfrm>
            <a:off x="8750810" y="2038488"/>
            <a:ext cx="1546338" cy="573793"/>
          </a:xfrm>
          <a:prstGeom prst="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r>
              <a:rPr lang="fa-IR" sz="1400" dirty="0">
                <a:latin typeface="Calibri" pitchFamily="34" charset="0"/>
                <a:ea typeface="Arial" pitchFamily="34" charset="0"/>
                <a:cs typeface="B Titr" pitchFamily="2" charset="-78"/>
              </a:rPr>
              <a:t>عامل پرداخت</a:t>
            </a:r>
            <a:endParaRPr lang="fa-IR" sz="1400" dirty="0">
              <a:cs typeface="B Titr" pitchFamily="2" charset="-78"/>
            </a:endParaRPr>
          </a:p>
        </p:txBody>
      </p:sp>
      <p:cxnSp>
        <p:nvCxnSpPr>
          <p:cNvPr id="18" name="AutoShape 15"/>
          <p:cNvCxnSpPr>
            <a:cxnSpLocks noChangeShapeType="1"/>
          </p:cNvCxnSpPr>
          <p:nvPr/>
        </p:nvCxnSpPr>
        <p:spPr bwMode="auto">
          <a:xfrm>
            <a:off x="4133190" y="4270518"/>
            <a:ext cx="0" cy="1178601"/>
          </a:xfrm>
          <a:prstGeom prst="straightConnector1">
            <a:avLst/>
          </a:prstGeom>
          <a:noFill/>
          <a:ln w="9525">
            <a:solidFill>
              <a:srgbClr val="000000"/>
            </a:solidFill>
            <a:round/>
            <a:headEnd/>
            <a:tailEnd/>
          </a:ln>
        </p:spPr>
      </p:cxnSp>
      <p:cxnSp>
        <p:nvCxnSpPr>
          <p:cNvPr id="19" name="AutoShape 16"/>
          <p:cNvCxnSpPr>
            <a:cxnSpLocks noChangeShapeType="1"/>
          </p:cNvCxnSpPr>
          <p:nvPr/>
        </p:nvCxnSpPr>
        <p:spPr bwMode="auto">
          <a:xfrm flipH="1">
            <a:off x="4141803" y="5449120"/>
            <a:ext cx="2615630" cy="0"/>
          </a:xfrm>
          <a:prstGeom prst="straightConnector1">
            <a:avLst/>
          </a:prstGeom>
          <a:noFill/>
          <a:ln w="9525">
            <a:solidFill>
              <a:srgbClr val="000000"/>
            </a:solidFill>
            <a:round/>
            <a:headEnd/>
            <a:tailEnd/>
          </a:ln>
        </p:spPr>
      </p:cxnSp>
      <p:cxnSp>
        <p:nvCxnSpPr>
          <p:cNvPr id="20" name="AutoShape 17"/>
          <p:cNvCxnSpPr>
            <a:cxnSpLocks noChangeShapeType="1"/>
          </p:cNvCxnSpPr>
          <p:nvPr/>
        </p:nvCxnSpPr>
        <p:spPr bwMode="auto">
          <a:xfrm flipV="1">
            <a:off x="6750593" y="4270520"/>
            <a:ext cx="0" cy="1178601"/>
          </a:xfrm>
          <a:prstGeom prst="straightConnector1">
            <a:avLst/>
          </a:prstGeom>
          <a:noFill/>
          <a:ln w="9525">
            <a:solidFill>
              <a:srgbClr val="000000"/>
            </a:solidFill>
            <a:round/>
            <a:headEnd/>
            <a:tailEnd type="triangle" w="med" len="med"/>
          </a:ln>
        </p:spPr>
      </p:cxnSp>
      <p:cxnSp>
        <p:nvCxnSpPr>
          <p:cNvPr id="21" name="AutoShape 18"/>
          <p:cNvCxnSpPr>
            <a:cxnSpLocks noChangeShapeType="1"/>
          </p:cNvCxnSpPr>
          <p:nvPr/>
        </p:nvCxnSpPr>
        <p:spPr bwMode="auto">
          <a:xfrm flipV="1">
            <a:off x="6750593" y="2312091"/>
            <a:ext cx="0" cy="1333680"/>
          </a:xfrm>
          <a:prstGeom prst="straightConnector1">
            <a:avLst/>
          </a:prstGeom>
          <a:noFill/>
          <a:ln w="9525">
            <a:solidFill>
              <a:srgbClr val="000000"/>
            </a:solidFill>
            <a:round/>
            <a:headEnd/>
            <a:tailEnd/>
          </a:ln>
        </p:spPr>
      </p:cxnSp>
      <p:cxnSp>
        <p:nvCxnSpPr>
          <p:cNvPr id="22" name="AutoShape 19"/>
          <p:cNvCxnSpPr>
            <a:cxnSpLocks noChangeShapeType="1"/>
            <a:endCxn id="17" idx="1"/>
          </p:cNvCxnSpPr>
          <p:nvPr/>
        </p:nvCxnSpPr>
        <p:spPr bwMode="auto">
          <a:xfrm>
            <a:off x="6757434" y="2325384"/>
            <a:ext cx="1993377" cy="1"/>
          </a:xfrm>
          <a:prstGeom prst="straightConnector1">
            <a:avLst/>
          </a:prstGeom>
          <a:noFill/>
          <a:ln w="9525">
            <a:solidFill>
              <a:srgbClr val="000000"/>
            </a:solidFill>
            <a:round/>
            <a:headEnd/>
            <a:tailEnd type="triangle" w="med" len="med"/>
          </a:ln>
        </p:spPr>
      </p:cxnSp>
      <p:cxnSp>
        <p:nvCxnSpPr>
          <p:cNvPr id="23" name="AutoShape 20"/>
          <p:cNvCxnSpPr>
            <a:cxnSpLocks noChangeShapeType="1"/>
          </p:cNvCxnSpPr>
          <p:nvPr/>
        </p:nvCxnSpPr>
        <p:spPr bwMode="auto">
          <a:xfrm>
            <a:off x="9450871" y="2667666"/>
            <a:ext cx="738" cy="988075"/>
          </a:xfrm>
          <a:prstGeom prst="straightConnector1">
            <a:avLst/>
          </a:prstGeom>
          <a:noFill/>
          <a:ln w="9525">
            <a:solidFill>
              <a:srgbClr val="000000"/>
            </a:solidFill>
            <a:round/>
            <a:headEnd/>
            <a:tailEnd type="triangle" w="med" len="med"/>
          </a:ln>
        </p:spPr>
      </p:cxnSp>
      <p:sp>
        <p:nvSpPr>
          <p:cNvPr id="24" name="Text Box 21"/>
          <p:cNvSpPr txBox="1">
            <a:spLocks noChangeArrowheads="1"/>
          </p:cNvSpPr>
          <p:nvPr/>
        </p:nvSpPr>
        <p:spPr bwMode="auto">
          <a:xfrm>
            <a:off x="3952875" y="5538846"/>
            <a:ext cx="3028951" cy="338080"/>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dirty="0">
                <a:latin typeface="Calibri" pitchFamily="34" charset="0"/>
                <a:ea typeface="Arial" pitchFamily="34" charset="0"/>
                <a:cs typeface="B Mitra" pitchFamily="2" charset="-78"/>
              </a:rPr>
              <a:t>6- پرداخت وجوه دریافتی از محل اقساط وام</a:t>
            </a:r>
          </a:p>
        </p:txBody>
      </p:sp>
      <p:sp>
        <p:nvSpPr>
          <p:cNvPr id="25" name="Text Box 22"/>
          <p:cNvSpPr txBox="1">
            <a:spLocks noChangeArrowheads="1"/>
          </p:cNvSpPr>
          <p:nvPr/>
        </p:nvSpPr>
        <p:spPr bwMode="auto">
          <a:xfrm>
            <a:off x="5309634" y="1735003"/>
            <a:ext cx="3247330" cy="53194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rtl="1" fontAlgn="base">
              <a:spcBef>
                <a:spcPct val="0"/>
              </a:spcBef>
              <a:spcAft>
                <a:spcPts val="1000"/>
              </a:spcAft>
            </a:pPr>
            <a:r>
              <a:rPr lang="fa-IR" sz="1600" dirty="0"/>
              <a:t>7-پرداخت وجوه مرتبط با اوراق و وجوه ناشی از </a:t>
            </a:r>
            <a:r>
              <a:rPr lang="fa-IR" sz="1600" dirty="0">
                <a:latin typeface="Calibri" pitchFamily="34" charset="0"/>
              </a:rPr>
              <a:t>سرمایه گذاری مجدد منابع حاصل از دریافت اقساط</a:t>
            </a:r>
            <a:endParaRPr lang="en-US" sz="1600" dirty="0">
              <a:latin typeface="Calibri" pitchFamily="34" charset="0"/>
            </a:endParaRPr>
          </a:p>
          <a:p>
            <a:pPr algn="ctr" fontAlgn="base">
              <a:spcBef>
                <a:spcPct val="0"/>
              </a:spcBef>
              <a:spcAft>
                <a:spcPts val="1000"/>
              </a:spcAft>
            </a:pPr>
            <a:r>
              <a:rPr lang="fa-IR" sz="1400" dirty="0">
                <a:cs typeface="B Mitra" pitchFamily="2" charset="-78"/>
              </a:rPr>
              <a:t> </a:t>
            </a:r>
            <a:endParaRPr lang="en-US" sz="1400" dirty="0">
              <a:cs typeface="B Mitra" pitchFamily="2" charset="-78"/>
            </a:endParaRPr>
          </a:p>
        </p:txBody>
      </p:sp>
      <p:sp>
        <p:nvSpPr>
          <p:cNvPr id="26" name="Text Box 7"/>
          <p:cNvSpPr txBox="1">
            <a:spLocks noChangeArrowheads="1"/>
          </p:cNvSpPr>
          <p:nvPr/>
        </p:nvSpPr>
        <p:spPr bwMode="auto">
          <a:xfrm>
            <a:off x="2295525" y="3082683"/>
            <a:ext cx="1251983" cy="498717"/>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sz="1400" b="1" dirty="0">
                <a:solidFill>
                  <a:prstClr val="black"/>
                </a:solidFill>
                <a:latin typeface="Calibri"/>
                <a:ea typeface="Arial" pitchFamily="34" charset="0"/>
                <a:cs typeface="B Mitra" pitchFamily="2" charset="-78"/>
              </a:rPr>
              <a:t>5- پرداخت اقساط </a:t>
            </a:r>
            <a:r>
              <a:rPr lang="fa-IR" sz="1400" b="1" dirty="0" smtClean="0">
                <a:solidFill>
                  <a:prstClr val="black"/>
                </a:solidFill>
                <a:latin typeface="Calibri"/>
                <a:ea typeface="Arial" pitchFamily="34" charset="0"/>
                <a:cs typeface="B Mitra" pitchFamily="2" charset="-78"/>
              </a:rPr>
              <a:t>تسهیلات</a:t>
            </a:r>
            <a:endParaRPr lang="fa-IR" sz="1400" b="1" dirty="0">
              <a:solidFill>
                <a:prstClr val="black"/>
              </a:solidFill>
              <a:latin typeface="Calibri"/>
              <a:ea typeface="Arial" pitchFamily="34" charset="0"/>
              <a:cs typeface="B Mitra" pitchFamily="2" charset="-78"/>
            </a:endParaRPr>
          </a:p>
        </p:txBody>
      </p:sp>
      <p:sp>
        <p:nvSpPr>
          <p:cNvPr id="27" name="Text Box 23"/>
          <p:cNvSpPr txBox="1">
            <a:spLocks noChangeArrowheads="1"/>
          </p:cNvSpPr>
          <p:nvPr/>
        </p:nvSpPr>
        <p:spPr bwMode="auto">
          <a:xfrm>
            <a:off x="9512163" y="2803119"/>
            <a:ext cx="1279662" cy="721131"/>
          </a:xfrm>
          <a:prstGeom prst="rect">
            <a:avLst/>
          </a:prstGeom>
          <a:solidFill>
            <a:srgbClr val="FFFFFF"/>
          </a:solidFill>
          <a:ln w="12700">
            <a:solidFill>
              <a:srgbClr val="FFFFFF"/>
            </a:solidFill>
            <a:miter lim="800000"/>
            <a:headEnd/>
            <a:tailEnd/>
          </a:ln>
        </p:spPr>
        <p:txBody>
          <a:bodyPr vert="horz" wrap="square" lIns="91440" tIns="45720" rIns="91440" bIns="45720" numCol="1" anchor="t" anchorCtr="0" compatLnSpc="1">
            <a:prstTxWarp prst="textNoShape">
              <a:avLst/>
            </a:prstTxWarp>
          </a:bodyPr>
          <a:lstStyle>
            <a:defPPr>
              <a:defRPr lang="en-US"/>
            </a:defPPr>
            <a:lvl1pPr algn="ctr" fontAlgn="base">
              <a:spcBef>
                <a:spcPct val="0"/>
              </a:spcBef>
              <a:spcAft>
                <a:spcPts val="1000"/>
              </a:spcAft>
              <a:defRPr sz="1400" b="1">
                <a:solidFill>
                  <a:prstClr val="black"/>
                </a:solidFill>
                <a:latin typeface="Calibri"/>
                <a:ea typeface="Arial" pitchFamily="34" charset="0"/>
                <a:cs typeface="B Mitra" pitchFamily="2" charset="-78"/>
              </a:defRPr>
            </a:lvl1pPr>
          </a:lstStyle>
          <a:p>
            <a:r>
              <a:rPr lang="fa-IR" dirty="0"/>
              <a:t>8-پرداخت مبالغ مرتبط با اوراق به سرمایه گذاران</a:t>
            </a:r>
            <a:endParaRPr lang="en-US" dirty="0"/>
          </a:p>
        </p:txBody>
      </p:sp>
      <p:sp>
        <p:nvSpPr>
          <p:cNvPr id="28" name="Rectangle 3"/>
          <p:cNvSpPr>
            <a:spLocks noChangeArrowheads="1"/>
          </p:cNvSpPr>
          <p:nvPr/>
        </p:nvSpPr>
        <p:spPr bwMode="auto">
          <a:xfrm>
            <a:off x="3440495" y="3618079"/>
            <a:ext cx="1385393" cy="622532"/>
          </a:xfrm>
          <a:prstGeom prst="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defRPr/>
            </a:pPr>
            <a:r>
              <a:rPr lang="fa-IR" sz="1400" kern="0" dirty="0">
                <a:solidFill>
                  <a:sysClr val="windowText" lastClr="000000"/>
                </a:solidFill>
                <a:latin typeface="Calibri" pitchFamily="34" charset="0"/>
                <a:cs typeface="B Titr" pitchFamily="2" charset="-78"/>
              </a:rPr>
              <a:t>بانک در نقش بانی و عامل وصول</a:t>
            </a:r>
            <a:endParaRPr lang="fa-IR" sz="1400" kern="0" dirty="0">
              <a:solidFill>
                <a:sysClr val="windowText" lastClr="000000"/>
              </a:solidFill>
              <a:cs typeface="B Titr" pitchFamily="2" charset="-78"/>
            </a:endParaRPr>
          </a:p>
        </p:txBody>
      </p:sp>
      <p:sp>
        <p:nvSpPr>
          <p:cNvPr id="29" name="Rectangle 3"/>
          <p:cNvSpPr>
            <a:spLocks noChangeArrowheads="1"/>
          </p:cNvSpPr>
          <p:nvPr/>
        </p:nvSpPr>
        <p:spPr bwMode="auto">
          <a:xfrm>
            <a:off x="1652033" y="3642762"/>
            <a:ext cx="1066800" cy="573793"/>
          </a:xfrm>
          <a:prstGeom prst="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defRPr/>
            </a:pPr>
            <a:r>
              <a:rPr lang="fa-IR" kern="0" dirty="0">
                <a:solidFill>
                  <a:sysClr val="windowText" lastClr="000000"/>
                </a:solidFill>
                <a:latin typeface="Calibri" pitchFamily="34" charset="0"/>
                <a:cs typeface="B Titr" pitchFamily="2" charset="-78"/>
              </a:rPr>
              <a:t>وام گیرندگان</a:t>
            </a:r>
            <a:endParaRPr lang="fa-IR" kern="0" dirty="0">
              <a:solidFill>
                <a:sysClr val="windowText" lastClr="000000"/>
              </a:solidFill>
              <a:cs typeface="B Titr" pitchFamily="2" charset="-78"/>
            </a:endParaRPr>
          </a:p>
        </p:txBody>
      </p:sp>
      <p:cxnSp>
        <p:nvCxnSpPr>
          <p:cNvPr id="30" name="AutoShape 5"/>
          <p:cNvCxnSpPr>
            <a:cxnSpLocks noChangeShapeType="1"/>
          </p:cNvCxnSpPr>
          <p:nvPr/>
        </p:nvCxnSpPr>
        <p:spPr bwMode="auto">
          <a:xfrm>
            <a:off x="2795033" y="3952606"/>
            <a:ext cx="597784" cy="0"/>
          </a:xfrm>
          <a:prstGeom prst="straightConnector1">
            <a:avLst/>
          </a:prstGeom>
          <a:noFill/>
          <a:ln w="9525">
            <a:solidFill>
              <a:srgbClr val="000000"/>
            </a:solidFill>
            <a:round/>
            <a:headEnd/>
            <a:tailEnd type="triangle" w="med" len="med"/>
          </a:ln>
        </p:spPr>
      </p:cxnSp>
      <p:sp>
        <p:nvSpPr>
          <p:cNvPr id="31" name="Rectangular Callout 30"/>
          <p:cNvSpPr/>
          <p:nvPr/>
        </p:nvSpPr>
        <p:spPr>
          <a:xfrm>
            <a:off x="3404633" y="2325383"/>
            <a:ext cx="1740784" cy="612648"/>
          </a:xfrm>
          <a:prstGeom prst="wedgeRectCallout">
            <a:avLst>
              <a:gd name="adj1" fmla="val 38374"/>
              <a:gd name="adj2" fmla="val 153835"/>
            </a:avLst>
          </a:prstGeom>
          <a:noFill/>
          <a:ln w="9525" cap="flat" cmpd="sng" algn="ctr">
            <a:solidFill>
              <a:sysClr val="windowText" lastClr="000000"/>
            </a:solidFill>
            <a:prstDash val="dash"/>
            <a:headEnd/>
            <a:tailEnd/>
          </a:ln>
          <a:effectLst>
            <a:outerShdw blurRad="40000" dist="20000" dir="5400000" rotWithShape="0">
              <a:srgbClr val="000000">
                <a:alpha val="38000"/>
              </a:srgbClr>
            </a:outerShdw>
          </a:effectLst>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defRPr/>
            </a:pPr>
            <a:r>
              <a:rPr lang="fa-IR" sz="1600" kern="0" dirty="0">
                <a:solidFill>
                  <a:sysClr val="windowText" lastClr="000000"/>
                </a:solidFill>
                <a:latin typeface="Calibri" pitchFamily="34" charset="0"/>
                <a:cs typeface="B Mitra" pitchFamily="2" charset="-78"/>
              </a:rPr>
              <a:t>سرمایه گذاری مجدد منابع حاصل از دریافت اقساط</a:t>
            </a:r>
            <a:endParaRPr lang="en-US" sz="1600" kern="0" dirty="0">
              <a:solidFill>
                <a:sysClr val="windowText" lastClr="000000"/>
              </a:solidFill>
              <a:latin typeface="Calibri" pitchFamily="34" charset="0"/>
              <a:cs typeface="B Mitra" pitchFamily="2" charset="-78"/>
            </a:endParaRPr>
          </a:p>
        </p:txBody>
      </p:sp>
    </p:spTree>
    <p:extLst>
      <p:ext uri="{BB962C8B-B14F-4D97-AF65-F5344CB8AC3E}">
        <p14:creationId xmlns:p14="http://schemas.microsoft.com/office/powerpoint/2010/main" val="36303526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896639" y="379442"/>
            <a:ext cx="2076036"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شرایط مطالبات رهنی</a:t>
            </a:r>
            <a:endParaRPr lang="en-US" sz="2000" b="1" dirty="0">
              <a:solidFill>
                <a:prstClr val="black"/>
              </a:solidFill>
              <a:latin typeface="Calibri" pitchFamily="34" charset="0"/>
              <a:cs typeface="B Mitra" panose="00000400000000000000" pitchFamily="2" charset="-78"/>
            </a:endParaRPr>
          </a:p>
        </p:txBody>
      </p:sp>
      <p:grpSp>
        <p:nvGrpSpPr>
          <p:cNvPr id="3" name="Group 2"/>
          <p:cNvGrpSpPr/>
          <p:nvPr/>
        </p:nvGrpSpPr>
        <p:grpSpPr>
          <a:xfrm flipH="1">
            <a:off x="2381250" y="1215887"/>
            <a:ext cx="8943975" cy="2594113"/>
            <a:chOff x="2631720" y="722753"/>
            <a:chExt cx="14819373" cy="5058191"/>
          </a:xfrm>
        </p:grpSpPr>
        <p:sp>
          <p:nvSpPr>
            <p:cNvPr id="4" name="Freeform 3"/>
            <p:cNvSpPr/>
            <p:nvPr/>
          </p:nvSpPr>
          <p:spPr>
            <a:xfrm>
              <a:off x="2647505" y="722753"/>
              <a:ext cx="736519" cy="145512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5" name="Freeform 4"/>
            <p:cNvSpPr/>
            <p:nvPr/>
          </p:nvSpPr>
          <p:spPr>
            <a:xfrm>
              <a:off x="3399803" y="729213"/>
              <a:ext cx="14051290"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6" name="Freeform 5"/>
            <p:cNvSpPr/>
            <p:nvPr/>
          </p:nvSpPr>
          <p:spPr>
            <a:xfrm>
              <a:off x="2631720" y="2463270"/>
              <a:ext cx="752301" cy="142327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7" name="Freeform 6"/>
            <p:cNvSpPr/>
            <p:nvPr/>
          </p:nvSpPr>
          <p:spPr>
            <a:xfrm>
              <a:off x="3399806" y="2469732"/>
              <a:ext cx="14051287"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8" name="Freeform 7"/>
            <p:cNvSpPr/>
            <p:nvPr/>
          </p:nvSpPr>
          <p:spPr>
            <a:xfrm>
              <a:off x="2631720" y="4203787"/>
              <a:ext cx="752301" cy="1577157"/>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11" y="4210249"/>
              <a:ext cx="14035500" cy="125496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0" name="Group 9"/>
          <p:cNvGrpSpPr/>
          <p:nvPr/>
        </p:nvGrpSpPr>
        <p:grpSpPr>
          <a:xfrm flipH="1">
            <a:off x="2400300" y="3892824"/>
            <a:ext cx="8924925" cy="1624870"/>
            <a:chOff x="2607704" y="722751"/>
            <a:chExt cx="14787809" cy="3168291"/>
          </a:xfrm>
        </p:grpSpPr>
        <p:sp>
          <p:nvSpPr>
            <p:cNvPr id="11" name="Freeform 10"/>
            <p:cNvSpPr/>
            <p:nvPr/>
          </p:nvSpPr>
          <p:spPr>
            <a:xfrm>
              <a:off x="2607704" y="722751"/>
              <a:ext cx="776316" cy="1658611"/>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2" name="Freeform 11"/>
            <p:cNvSpPr/>
            <p:nvPr/>
          </p:nvSpPr>
          <p:spPr>
            <a:xfrm>
              <a:off x="3384022" y="722755"/>
              <a:ext cx="14011491" cy="128715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3" name="Freeform 12"/>
            <p:cNvSpPr/>
            <p:nvPr/>
          </p:nvSpPr>
          <p:spPr>
            <a:xfrm>
              <a:off x="2607709" y="2628109"/>
              <a:ext cx="776318"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4" name="Freeform 13"/>
            <p:cNvSpPr/>
            <p:nvPr/>
          </p:nvSpPr>
          <p:spPr>
            <a:xfrm>
              <a:off x="3384022" y="2648998"/>
              <a:ext cx="14011491"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grpSp>
      <p:sp>
        <p:nvSpPr>
          <p:cNvPr id="18" name="Rectangle 17"/>
          <p:cNvSpPr/>
          <p:nvPr/>
        </p:nvSpPr>
        <p:spPr>
          <a:xfrm>
            <a:off x="2324100" y="1292358"/>
            <a:ext cx="8535229" cy="341632"/>
          </a:xfrm>
          <a:prstGeom prst="rect">
            <a:avLst/>
          </a:prstGeom>
        </p:spPr>
        <p:txBody>
          <a:bodyPr wrap="square">
            <a:spAutoFit/>
          </a:bodyPr>
          <a:lstStyle/>
          <a:p>
            <a:pPr marL="0" lvl="1" algn="r" defTabSz="1555750" rtl="1">
              <a:lnSpc>
                <a:spcPct val="90000"/>
              </a:lnSpc>
              <a:spcBef>
                <a:spcPct val="0"/>
              </a:spcBef>
              <a:spcAft>
                <a:spcPct val="15000"/>
              </a:spcAft>
            </a:pPr>
            <a:r>
              <a:rPr lang="fa-IR" dirty="0"/>
              <a:t>از تاريخ ايجاد مطالبات، حداقل 10 درصد مدت قرارداد </a:t>
            </a:r>
            <a:r>
              <a:rPr lang="fa-IR" dirty="0" err="1"/>
              <a:t>سپري</a:t>
            </a:r>
            <a:r>
              <a:rPr lang="fa-IR" dirty="0"/>
              <a:t> شده و اقساط </a:t>
            </a:r>
            <a:r>
              <a:rPr lang="fa-IR" dirty="0" err="1"/>
              <a:t>سررسيدشده</a:t>
            </a:r>
            <a:r>
              <a:rPr lang="fa-IR" dirty="0"/>
              <a:t> وصول شده و در طبقه </a:t>
            </a:r>
            <a:r>
              <a:rPr lang="fa-IR" dirty="0" smtClean="0"/>
              <a:t>جاری </a:t>
            </a:r>
            <a:r>
              <a:rPr lang="fa-IR" dirty="0"/>
              <a:t>قرار داشته باشد.</a:t>
            </a:r>
          </a:p>
        </p:txBody>
      </p:sp>
      <p:sp>
        <p:nvSpPr>
          <p:cNvPr id="19" name="Rectangle 18"/>
          <p:cNvSpPr/>
          <p:nvPr/>
        </p:nvSpPr>
        <p:spPr>
          <a:xfrm>
            <a:off x="2276475" y="2187708"/>
            <a:ext cx="8535229" cy="369332"/>
          </a:xfrm>
          <a:prstGeom prst="rect">
            <a:avLst/>
          </a:prstGeom>
        </p:spPr>
        <p:txBody>
          <a:bodyPr wrap="square">
            <a:spAutoFit/>
          </a:bodyPr>
          <a:lstStyle/>
          <a:p>
            <a:pPr algn="r" rtl="1"/>
            <a:r>
              <a:rPr lang="fa-IR" dirty="0"/>
              <a:t>باني موظف به ارائه گزارش </a:t>
            </a:r>
            <a:r>
              <a:rPr lang="fa-IR" dirty="0" err="1"/>
              <a:t>توجيهي</a:t>
            </a:r>
            <a:r>
              <a:rPr lang="fa-IR" dirty="0"/>
              <a:t> </a:t>
            </a:r>
            <a:r>
              <a:rPr lang="fa-IR" dirty="0" err="1"/>
              <a:t>تأمين</a:t>
            </a:r>
            <a:r>
              <a:rPr lang="fa-IR" dirty="0"/>
              <a:t> </a:t>
            </a:r>
            <a:r>
              <a:rPr lang="fa-IR" dirty="0" err="1"/>
              <a:t>مالي</a:t>
            </a:r>
            <a:r>
              <a:rPr lang="fa-IR" dirty="0"/>
              <a:t> از </a:t>
            </a:r>
            <a:r>
              <a:rPr lang="fa-IR" dirty="0" err="1"/>
              <a:t>طريق</a:t>
            </a:r>
            <a:r>
              <a:rPr lang="fa-IR" dirty="0"/>
              <a:t> انتشار اوراق </a:t>
            </a:r>
            <a:r>
              <a:rPr lang="fa-IR" dirty="0" err="1"/>
              <a:t>رهني</a:t>
            </a:r>
            <a:r>
              <a:rPr lang="fa-IR" dirty="0"/>
              <a:t> به همراه اظهارنظر حسابرس </a:t>
            </a:r>
            <a:r>
              <a:rPr lang="fa-IR" dirty="0" err="1"/>
              <a:t>مي‌باشد</a:t>
            </a:r>
            <a:r>
              <a:rPr lang="fa-IR" dirty="0"/>
              <a:t>. </a:t>
            </a:r>
          </a:p>
        </p:txBody>
      </p:sp>
      <p:sp>
        <p:nvSpPr>
          <p:cNvPr id="20" name="Rectangle 19"/>
          <p:cNvSpPr/>
          <p:nvPr/>
        </p:nvSpPr>
        <p:spPr>
          <a:xfrm>
            <a:off x="2286000" y="3035433"/>
            <a:ext cx="8535229" cy="646331"/>
          </a:xfrm>
          <a:prstGeom prst="rect">
            <a:avLst/>
          </a:prstGeom>
        </p:spPr>
        <p:txBody>
          <a:bodyPr wrap="square">
            <a:spAutoFit/>
          </a:bodyPr>
          <a:lstStyle/>
          <a:p>
            <a:pPr algn="r" rtl="1"/>
            <a:r>
              <a:rPr lang="fa-IR" dirty="0"/>
              <a:t>باني نبايد </a:t>
            </a:r>
            <a:r>
              <a:rPr lang="fa-IR" dirty="0" err="1"/>
              <a:t>هيچگونه</a:t>
            </a:r>
            <a:r>
              <a:rPr lang="fa-IR" dirty="0"/>
              <a:t> </a:t>
            </a:r>
            <a:r>
              <a:rPr lang="fa-IR" dirty="0" err="1"/>
              <a:t>محدوديت</a:t>
            </a:r>
            <a:r>
              <a:rPr lang="fa-IR" dirty="0"/>
              <a:t> يا منع </a:t>
            </a:r>
            <a:r>
              <a:rPr lang="fa-IR" dirty="0" err="1"/>
              <a:t>قانوني</a:t>
            </a:r>
            <a:r>
              <a:rPr lang="fa-IR" dirty="0"/>
              <a:t>، قراردادي يا قضايي براي انتقال مطالبات </a:t>
            </a:r>
            <a:r>
              <a:rPr lang="fa-IR" dirty="0" err="1"/>
              <a:t>رهني</a:t>
            </a:r>
            <a:r>
              <a:rPr lang="fa-IR" dirty="0"/>
              <a:t> به نهاد واسط داشته باشد، در غير اين صورت مسئول جبران خسارات وارده به </a:t>
            </a:r>
            <a:r>
              <a:rPr lang="fa-IR" dirty="0" err="1"/>
              <a:t>اركان</a:t>
            </a:r>
            <a:r>
              <a:rPr lang="fa-IR" dirty="0"/>
              <a:t> و دارندگان اوراق </a:t>
            </a:r>
            <a:r>
              <a:rPr lang="fa-IR" dirty="0" err="1"/>
              <a:t>رهني</a:t>
            </a:r>
            <a:r>
              <a:rPr lang="fa-IR" dirty="0"/>
              <a:t> </a:t>
            </a:r>
            <a:r>
              <a:rPr lang="fa-IR" dirty="0" err="1"/>
              <a:t>مي‌باشد</a:t>
            </a:r>
            <a:r>
              <a:rPr lang="fa-IR" dirty="0"/>
              <a:t>. </a:t>
            </a:r>
          </a:p>
        </p:txBody>
      </p:sp>
      <p:sp>
        <p:nvSpPr>
          <p:cNvPr id="21" name="Rectangle 20"/>
          <p:cNvSpPr/>
          <p:nvPr/>
        </p:nvSpPr>
        <p:spPr>
          <a:xfrm>
            <a:off x="2371725" y="3940308"/>
            <a:ext cx="8497129" cy="646331"/>
          </a:xfrm>
          <a:prstGeom prst="rect">
            <a:avLst/>
          </a:prstGeom>
        </p:spPr>
        <p:txBody>
          <a:bodyPr wrap="square">
            <a:spAutoFit/>
          </a:bodyPr>
          <a:lstStyle/>
          <a:p>
            <a:pPr algn="r" rtl="1"/>
            <a:r>
              <a:rPr lang="fa-IR" dirty="0" err="1"/>
              <a:t>تمامي</a:t>
            </a:r>
            <a:r>
              <a:rPr lang="fa-IR" dirty="0"/>
              <a:t> </a:t>
            </a:r>
            <a:r>
              <a:rPr lang="fa-IR" dirty="0" err="1"/>
              <a:t>شرايط</a:t>
            </a:r>
            <a:r>
              <a:rPr lang="fa-IR" dirty="0"/>
              <a:t> </a:t>
            </a:r>
            <a:r>
              <a:rPr lang="fa-IR" dirty="0" err="1"/>
              <a:t>حاكم</a:t>
            </a:r>
            <a:r>
              <a:rPr lang="fa-IR" dirty="0"/>
              <a:t> و مقررات ناظر بر </a:t>
            </a:r>
            <a:r>
              <a:rPr lang="fa-IR" dirty="0" err="1"/>
              <a:t>قراردادهاي</a:t>
            </a:r>
            <a:r>
              <a:rPr lang="fa-IR" dirty="0"/>
              <a:t> مطالبات </a:t>
            </a:r>
            <a:r>
              <a:rPr lang="fa-IR" dirty="0" err="1"/>
              <a:t>رهني</a:t>
            </a:r>
            <a:r>
              <a:rPr lang="fa-IR" dirty="0"/>
              <a:t>، پس از انتقال مطالبات به نهاد واسط </a:t>
            </a:r>
            <a:r>
              <a:rPr lang="fa-IR" dirty="0" err="1"/>
              <a:t>كماكان</a:t>
            </a:r>
            <a:r>
              <a:rPr lang="fa-IR" dirty="0"/>
              <a:t> به قوت خود </a:t>
            </a:r>
            <a:r>
              <a:rPr lang="fa-IR" dirty="0" err="1"/>
              <a:t>باقي</a:t>
            </a:r>
            <a:r>
              <a:rPr lang="fa-IR" dirty="0"/>
              <a:t> </a:t>
            </a:r>
            <a:r>
              <a:rPr lang="fa-IR" dirty="0" err="1"/>
              <a:t>مي‌ماند</a:t>
            </a:r>
            <a:r>
              <a:rPr lang="fa-IR" dirty="0"/>
              <a:t>. نهاد واسط از </a:t>
            </a:r>
            <a:r>
              <a:rPr lang="fa-IR" dirty="0" err="1"/>
              <a:t>كليۀ</a:t>
            </a:r>
            <a:r>
              <a:rPr lang="fa-IR" dirty="0"/>
              <a:t> حقوق باني </a:t>
            </a:r>
            <a:r>
              <a:rPr lang="fa-IR" dirty="0" err="1"/>
              <a:t>درخصوص</a:t>
            </a:r>
            <a:r>
              <a:rPr lang="fa-IR" dirty="0"/>
              <a:t> مطالبات </a:t>
            </a:r>
            <a:r>
              <a:rPr lang="fa-IR" dirty="0" err="1"/>
              <a:t>رهني</a:t>
            </a:r>
            <a:r>
              <a:rPr lang="fa-IR" dirty="0"/>
              <a:t> برخوردار است.</a:t>
            </a:r>
            <a:endParaRPr lang="en-US" dirty="0"/>
          </a:p>
        </p:txBody>
      </p:sp>
      <p:sp>
        <p:nvSpPr>
          <p:cNvPr id="22" name="Rectangle 21"/>
          <p:cNvSpPr/>
          <p:nvPr/>
        </p:nvSpPr>
        <p:spPr>
          <a:xfrm>
            <a:off x="4324350" y="4915585"/>
            <a:ext cx="6457950" cy="369332"/>
          </a:xfrm>
          <a:prstGeom prst="rect">
            <a:avLst/>
          </a:prstGeom>
        </p:spPr>
        <p:txBody>
          <a:bodyPr wrap="square">
            <a:spAutoFit/>
          </a:bodyPr>
          <a:lstStyle/>
          <a:p>
            <a:pPr algn="r" rtl="1"/>
            <a:r>
              <a:rPr lang="fa-IR" dirty="0" err="1"/>
              <a:t>قيمت</a:t>
            </a:r>
            <a:r>
              <a:rPr lang="fa-IR" dirty="0"/>
              <a:t> </a:t>
            </a:r>
            <a:r>
              <a:rPr lang="fa-IR" dirty="0" err="1"/>
              <a:t>واگذاري</a:t>
            </a:r>
            <a:r>
              <a:rPr lang="fa-IR" dirty="0"/>
              <a:t> مطالبات به نهاد واسط براساس ساز و كار عرضه و تقاضا در بازار </a:t>
            </a:r>
            <a:r>
              <a:rPr lang="fa-IR" dirty="0" err="1"/>
              <a:t>تعيين</a:t>
            </a:r>
            <a:r>
              <a:rPr lang="fa-IR" dirty="0"/>
              <a:t> مي‌شود. </a:t>
            </a:r>
          </a:p>
        </p:txBody>
      </p:sp>
    </p:spTree>
    <p:extLst>
      <p:ext uri="{BB962C8B-B14F-4D97-AF65-F5344CB8AC3E}">
        <p14:creationId xmlns:p14="http://schemas.microsoft.com/office/powerpoint/2010/main" val="28785422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
        <p:nvSpPr>
          <p:cNvPr id="7" name="Rectangle 6"/>
          <p:cNvSpPr/>
          <p:nvPr/>
        </p:nvSpPr>
        <p:spPr>
          <a:xfrm>
            <a:off x="2352675" y="2781301"/>
            <a:ext cx="4886326" cy="1878976"/>
          </a:xfrm>
          <a:prstGeom prst="rect">
            <a:avLst/>
          </a:prstGeom>
        </p:spPr>
        <p:txBody>
          <a:bodyPr wrap="square">
            <a:spAutoFit/>
          </a:bodyPr>
          <a:lstStyle/>
          <a:p>
            <a:pPr lvl="0" algn="justLow"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خرید دین</a:t>
            </a:r>
          </a:p>
          <a:p>
            <a:pPr lvl="0" algn="justLow"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09793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7175" y="1323112"/>
            <a:ext cx="11268075" cy="4708981"/>
          </a:xfrm>
          <a:prstGeom prst="rect">
            <a:avLst/>
          </a:prstGeom>
        </p:spPr>
        <p:txBody>
          <a:bodyPr wrap="square">
            <a:spAutoFit/>
          </a:bodyPr>
          <a:lstStyle/>
          <a:p>
            <a:pPr lvl="0" algn="r" rtl="1">
              <a:lnSpc>
                <a:spcPct val="150000"/>
              </a:lnSpc>
            </a:pPr>
            <a:r>
              <a:rPr lang="ar-SA" b="1" dirty="0" smtClean="0">
                <a:ea typeface="Calibri"/>
                <a:cs typeface="B Mitra" panose="00000400000000000000" pitchFamily="2" charset="-78"/>
              </a:rPr>
              <a:t>اوراق </a:t>
            </a:r>
            <a:r>
              <a:rPr lang="ar-SA" b="1" dirty="0" err="1" smtClean="0">
                <a:ea typeface="Calibri"/>
                <a:cs typeface="B Mitra" panose="00000400000000000000" pitchFamily="2" charset="-78"/>
              </a:rPr>
              <a:t>بهادار</a:t>
            </a:r>
            <a:r>
              <a:rPr lang="fa-IR" b="1" dirty="0" smtClean="0">
                <a:ea typeface="Calibri"/>
                <a:cs typeface="B Mitra" panose="00000400000000000000" pitchFamily="2" charset="-78"/>
              </a:rPr>
              <a:t> با نام</a:t>
            </a:r>
            <a:r>
              <a:rPr lang="ar-SA" b="1" dirty="0" smtClean="0">
                <a:ea typeface="Calibri"/>
                <a:cs typeface="B Mitra" panose="00000400000000000000" pitchFamily="2" charset="-78"/>
              </a:rPr>
              <a:t>ی </a:t>
            </a:r>
            <a:r>
              <a:rPr lang="ar-SA" b="1" dirty="0">
                <a:ea typeface="Calibri"/>
                <a:cs typeface="B Mitra" panose="00000400000000000000" pitchFamily="2" charset="-78"/>
              </a:rPr>
              <a:t>است </a:t>
            </a:r>
            <a:r>
              <a:rPr lang="ar-SA" b="1" dirty="0" smtClean="0">
                <a:ea typeface="Calibri"/>
                <a:cs typeface="B Mitra" panose="00000400000000000000" pitchFamily="2" charset="-78"/>
              </a:rPr>
              <a:t>ک</a:t>
            </a:r>
            <a:r>
              <a:rPr lang="fa-IR" b="1" dirty="0" smtClean="0">
                <a:ea typeface="Calibri"/>
                <a:cs typeface="B Mitra" panose="00000400000000000000" pitchFamily="2" charset="-78"/>
              </a:rPr>
              <a:t>ه </a:t>
            </a:r>
            <a:r>
              <a:rPr lang="fa-IR" b="1" dirty="0">
                <a:latin typeface="2Zar"/>
                <a:ea typeface="Times New Roman" panose="02020603050405020304" pitchFamily="18" charset="0"/>
                <a:cs typeface="B Mitra" panose="00000400000000000000" pitchFamily="2" charset="-78"/>
              </a:rPr>
              <a:t>به منظور خرید مطالبات </a:t>
            </a:r>
            <a:r>
              <a:rPr lang="fa-IR" b="1" dirty="0" err="1">
                <a:latin typeface="2Zar"/>
                <a:ea typeface="Times New Roman" panose="02020603050405020304" pitchFamily="18" charset="0"/>
                <a:cs typeface="B Mitra" panose="00000400000000000000" pitchFamily="2" charset="-78"/>
              </a:rPr>
              <a:t>مدت‌دار</a:t>
            </a:r>
            <a:r>
              <a:rPr lang="fa-IR" b="1" dirty="0">
                <a:latin typeface="2Zar"/>
                <a:ea typeface="Times New Roman" panose="02020603050405020304" pitchFamily="18" charset="0"/>
                <a:cs typeface="B Mitra" panose="00000400000000000000" pitchFamily="2" charset="-78"/>
              </a:rPr>
              <a:t> اشخاص حقوقی به استثنای مطالبات ناشی از عقد سلف منتشر می‌شود. این اوراق در بورس‌ها یا بازارهای خارج از بورس </a:t>
            </a:r>
            <a:r>
              <a:rPr lang="fa-IR" b="1" dirty="0" err="1">
                <a:latin typeface="2Zar"/>
                <a:ea typeface="Times New Roman" panose="02020603050405020304" pitchFamily="18" charset="0"/>
                <a:cs typeface="B Mitra" panose="00000400000000000000" pitchFamily="2" charset="-78"/>
              </a:rPr>
              <a:t>قابل‌معامله</a:t>
            </a:r>
            <a:r>
              <a:rPr lang="fa-IR" b="1" dirty="0">
                <a:latin typeface="2Zar"/>
                <a:ea typeface="Times New Roman" panose="02020603050405020304" pitchFamily="18" charset="0"/>
                <a:cs typeface="B Mitra" panose="00000400000000000000" pitchFamily="2" charset="-78"/>
              </a:rPr>
              <a:t> </a:t>
            </a:r>
            <a:r>
              <a:rPr lang="fa-IR" b="1" dirty="0" err="1">
                <a:latin typeface="2Zar"/>
                <a:ea typeface="Times New Roman" panose="02020603050405020304" pitchFamily="18" charset="0"/>
                <a:cs typeface="B Mitra" panose="00000400000000000000" pitchFamily="2" charset="-78"/>
              </a:rPr>
              <a:t>می‌باشند</a:t>
            </a:r>
            <a:r>
              <a:rPr lang="fa-IR" b="1" dirty="0">
                <a:latin typeface="2Zar"/>
                <a:ea typeface="Times New Roman" panose="02020603050405020304" pitchFamily="18" charset="0"/>
                <a:cs typeface="B Mitra" panose="00000400000000000000" pitchFamily="2" charset="-78"/>
              </a:rPr>
              <a:t>.</a:t>
            </a:r>
          </a:p>
          <a:p>
            <a:pPr algn="r" rtl="1">
              <a:lnSpc>
                <a:spcPct val="150000"/>
              </a:lnSpc>
            </a:pPr>
            <a:endParaRPr lang="fa-IR" dirty="0" smtClean="0">
              <a:ea typeface="Calibri"/>
              <a:cs typeface="B Titr" pitchFamily="2" charset="-78"/>
            </a:endParaRPr>
          </a:p>
          <a:p>
            <a:pPr algn="r" rtl="1">
              <a:lnSpc>
                <a:spcPct val="150000"/>
              </a:lnSpc>
            </a:pPr>
            <a:r>
              <a:rPr lang="fa-IR" b="1" dirty="0" smtClean="0">
                <a:ea typeface="Calibri"/>
                <a:cs typeface="B Titr" pitchFamily="2" charset="-78"/>
              </a:rPr>
              <a:t> </a:t>
            </a:r>
            <a:r>
              <a:rPr lang="fa-IR" sz="2000" b="1" dirty="0" smtClean="0">
                <a:latin typeface="2Zar"/>
                <a:ea typeface="Times New Roman" panose="02020603050405020304" pitchFamily="18" charset="0"/>
              </a:rPr>
              <a:t>مطالبات</a:t>
            </a:r>
            <a:r>
              <a:rPr lang="fa-IR" b="1" dirty="0" smtClean="0">
                <a:latin typeface="2Zar"/>
                <a:ea typeface="Times New Roman" panose="02020603050405020304" pitchFamily="18" charset="0"/>
              </a:rPr>
              <a:t> شامل </a:t>
            </a:r>
            <a:r>
              <a:rPr lang="fa-IR" b="1" dirty="0">
                <a:latin typeface="2Zar"/>
                <a:ea typeface="Times New Roman" panose="02020603050405020304" pitchFamily="18" charset="0"/>
              </a:rPr>
              <a:t>مطالبات ریالی مدت</a:t>
            </a:r>
            <a:r>
              <a:rPr lang="en-GB" b="1" dirty="0">
                <a:latin typeface="2Zar"/>
                <a:ea typeface="Times New Roman" panose="02020603050405020304" pitchFamily="18" charset="0"/>
              </a:rPr>
              <a:t>‌</a:t>
            </a:r>
            <a:r>
              <a:rPr lang="fa-IR" b="1" dirty="0">
                <a:latin typeface="2Zar"/>
                <a:ea typeface="Times New Roman" panose="02020603050405020304" pitchFamily="18" charset="0"/>
              </a:rPr>
              <a:t>دار اشخاص حقوقی از اشخاص حقیقی و حقوقی ناشی از عقود مبادله</a:t>
            </a:r>
            <a:r>
              <a:rPr lang="en-GB" b="1" dirty="0">
                <a:latin typeface="2Zar"/>
                <a:ea typeface="Times New Roman" panose="02020603050405020304" pitchFamily="18" charset="0"/>
              </a:rPr>
              <a:t>‌</a:t>
            </a:r>
            <a:r>
              <a:rPr lang="fa-IR" b="1" dirty="0">
                <a:latin typeface="2Zar"/>
                <a:ea typeface="Times New Roman" panose="02020603050405020304" pitchFamily="18" charset="0"/>
              </a:rPr>
              <a:t>ای از قبیل فروش اقساطی، اجاره به شرط </a:t>
            </a:r>
            <a:r>
              <a:rPr lang="fa-IR" b="1" dirty="0" err="1">
                <a:latin typeface="2Zar"/>
                <a:ea typeface="Times New Roman" panose="02020603050405020304" pitchFamily="18" charset="0"/>
              </a:rPr>
              <a:t>تملیک</a:t>
            </a:r>
            <a:r>
              <a:rPr lang="fa-IR" b="1" dirty="0">
                <a:latin typeface="2Zar"/>
                <a:ea typeface="Times New Roman" panose="02020603050405020304" pitchFamily="18" charset="0"/>
              </a:rPr>
              <a:t> و </a:t>
            </a:r>
            <a:r>
              <a:rPr lang="fa-IR" b="1" dirty="0" err="1">
                <a:latin typeface="2Zar"/>
                <a:ea typeface="Times New Roman" panose="02020603050405020304" pitchFamily="18" charset="0"/>
              </a:rPr>
              <a:t>جعاله</a:t>
            </a:r>
            <a:r>
              <a:rPr lang="fa-IR" b="1" dirty="0">
                <a:latin typeface="2Zar"/>
                <a:ea typeface="Times New Roman" panose="02020603050405020304" pitchFamily="18" charset="0"/>
              </a:rPr>
              <a:t> (به استثنای سلف) می</a:t>
            </a:r>
            <a:r>
              <a:rPr lang="en-GB" b="1" dirty="0">
                <a:latin typeface="2Zar"/>
                <a:ea typeface="Times New Roman" panose="02020603050405020304" pitchFamily="18" charset="0"/>
              </a:rPr>
              <a:t>‌</a:t>
            </a:r>
            <a:r>
              <a:rPr lang="fa-IR" b="1" dirty="0">
                <a:latin typeface="2Zar"/>
                <a:ea typeface="Times New Roman" panose="02020603050405020304" pitchFamily="18" charset="0"/>
              </a:rPr>
              <a:t>باشد.</a:t>
            </a:r>
            <a:endParaRPr lang="en-US" b="1" dirty="0">
              <a:latin typeface="2Zar"/>
              <a:ea typeface="Times New Roman" panose="02020603050405020304" pitchFamily="18" charset="0"/>
            </a:endParaRPr>
          </a:p>
          <a:p>
            <a:pPr algn="r" rtl="1">
              <a:lnSpc>
                <a:spcPct val="150000"/>
              </a:lnSpc>
            </a:pPr>
            <a:endParaRPr lang="fa-IR" dirty="0">
              <a:ea typeface="Calibri"/>
              <a:cs typeface="B Titr" pitchFamily="2" charset="-78"/>
            </a:endParaRPr>
          </a:p>
          <a:p>
            <a:pPr algn="r" rtl="1">
              <a:lnSpc>
                <a:spcPct val="150000"/>
              </a:lnSpc>
            </a:pPr>
            <a:r>
              <a:rPr lang="fa-IR" b="1" dirty="0">
                <a:ea typeface="Calibri"/>
                <a:cs typeface="B Mitra" panose="00000400000000000000" pitchFamily="2" charset="-78"/>
              </a:rPr>
              <a:t>در صورتي كه باني، </a:t>
            </a:r>
            <a:r>
              <a:rPr lang="fa-IR" b="1" dirty="0" err="1">
                <a:ea typeface="Calibri"/>
                <a:cs typeface="B Mitra" panose="00000400000000000000" pitchFamily="2" charset="-78"/>
              </a:rPr>
              <a:t>بانك</a:t>
            </a:r>
            <a:r>
              <a:rPr lang="fa-IR" b="1" dirty="0">
                <a:ea typeface="Calibri"/>
                <a:cs typeface="B Mitra" panose="00000400000000000000" pitchFamily="2" charset="-78"/>
              </a:rPr>
              <a:t> يا مؤسسۀ </a:t>
            </a:r>
            <a:r>
              <a:rPr lang="fa-IR" b="1" dirty="0" err="1">
                <a:ea typeface="Calibri"/>
                <a:cs typeface="B Mitra" panose="00000400000000000000" pitchFamily="2" charset="-78"/>
              </a:rPr>
              <a:t>مالي</a:t>
            </a:r>
            <a:r>
              <a:rPr lang="fa-IR" b="1" dirty="0">
                <a:ea typeface="Calibri"/>
                <a:cs typeface="B Mitra" panose="00000400000000000000" pitchFamily="2" charset="-78"/>
              </a:rPr>
              <a:t> و </a:t>
            </a:r>
            <a:r>
              <a:rPr lang="fa-IR" b="1" dirty="0" err="1">
                <a:ea typeface="Calibri"/>
                <a:cs typeface="B Mitra" panose="00000400000000000000" pitchFamily="2" charset="-78"/>
              </a:rPr>
              <a:t>اعتباري</a:t>
            </a:r>
            <a:r>
              <a:rPr lang="fa-IR" b="1" dirty="0">
                <a:ea typeface="Calibri"/>
                <a:cs typeface="B Mitra" panose="00000400000000000000" pitchFamily="2" charset="-78"/>
              </a:rPr>
              <a:t> تحت نظارت </a:t>
            </a:r>
            <a:r>
              <a:rPr lang="fa-IR" b="1" dirty="0" err="1">
                <a:ea typeface="Calibri"/>
                <a:cs typeface="B Mitra" panose="00000400000000000000" pitchFamily="2" charset="-78"/>
              </a:rPr>
              <a:t>بانك</a:t>
            </a:r>
            <a:r>
              <a:rPr lang="fa-IR" b="1" dirty="0">
                <a:ea typeface="Calibri"/>
                <a:cs typeface="B Mitra" panose="00000400000000000000" pitchFamily="2" charset="-78"/>
              </a:rPr>
              <a:t> مركزي باشد، </a:t>
            </a:r>
            <a:r>
              <a:rPr lang="fa-IR" b="1" dirty="0" err="1">
                <a:ea typeface="Calibri"/>
                <a:cs typeface="B Mitra" panose="00000400000000000000" pitchFamily="2" charset="-78"/>
              </a:rPr>
              <a:t>مي</a:t>
            </a:r>
            <a:r>
              <a:rPr lang="fa-IR" b="1" dirty="0">
                <a:ea typeface="Calibri"/>
                <a:cs typeface="B Mitra" panose="00000400000000000000" pitchFamily="2" charset="-78"/>
              </a:rPr>
              <a:t> تواند ضامن اوراق باشد</a:t>
            </a:r>
            <a:r>
              <a:rPr lang="fa-IR" b="1" dirty="0" smtClean="0">
                <a:ea typeface="Calibri"/>
                <a:cs typeface="B Mitra" panose="00000400000000000000" pitchFamily="2" charset="-78"/>
              </a:rPr>
              <a:t>.</a:t>
            </a:r>
          </a:p>
          <a:p>
            <a:pPr algn="r" rtl="1">
              <a:lnSpc>
                <a:spcPct val="150000"/>
              </a:lnSpc>
            </a:pPr>
            <a:endParaRPr lang="fa-IR" b="1" dirty="0">
              <a:ea typeface="Calibri"/>
              <a:cs typeface="B Mitra" panose="00000400000000000000" pitchFamily="2" charset="-78"/>
            </a:endParaRPr>
          </a:p>
          <a:p>
            <a:pPr algn="r" rtl="1">
              <a:lnSpc>
                <a:spcPct val="150000"/>
              </a:lnSpc>
            </a:pPr>
            <a:r>
              <a:rPr lang="fa-IR" b="1" dirty="0" err="1">
                <a:ea typeface="Calibri"/>
                <a:cs typeface="B Mitra" panose="00000400000000000000" pitchFamily="2" charset="-78"/>
              </a:rPr>
              <a:t>سررسيد</a:t>
            </a:r>
            <a:r>
              <a:rPr lang="fa-IR" b="1" dirty="0">
                <a:ea typeface="Calibri"/>
                <a:cs typeface="B Mitra" panose="00000400000000000000" pitchFamily="2" charset="-78"/>
              </a:rPr>
              <a:t> مطالبات </a:t>
            </a:r>
            <a:r>
              <a:rPr lang="fa-IR" b="1" dirty="0" smtClean="0">
                <a:ea typeface="Calibri"/>
                <a:cs typeface="B Mitra" panose="00000400000000000000" pitchFamily="2" charset="-78"/>
              </a:rPr>
              <a:t>لزوماً </a:t>
            </a:r>
            <a:r>
              <a:rPr lang="fa-IR" b="1" dirty="0">
                <a:ea typeface="Calibri"/>
                <a:cs typeface="B Mitra" panose="00000400000000000000" pitchFamily="2" charset="-78"/>
              </a:rPr>
              <a:t>همزمان با </a:t>
            </a:r>
            <a:r>
              <a:rPr lang="fa-IR" b="1" dirty="0" err="1">
                <a:ea typeface="Calibri"/>
                <a:cs typeface="B Mitra" panose="00000400000000000000" pitchFamily="2" charset="-78"/>
              </a:rPr>
              <a:t>سررسيد</a:t>
            </a:r>
            <a:r>
              <a:rPr lang="fa-IR" b="1" dirty="0">
                <a:ea typeface="Calibri"/>
                <a:cs typeface="B Mitra" panose="00000400000000000000" pitchFamily="2" charset="-78"/>
              </a:rPr>
              <a:t> اوراق </a:t>
            </a:r>
            <a:r>
              <a:rPr lang="fa-IR" b="1" dirty="0" smtClean="0">
                <a:ea typeface="Calibri"/>
                <a:cs typeface="B Mitra" panose="00000400000000000000" pitchFamily="2" charset="-78"/>
              </a:rPr>
              <a:t>خرید دین </a:t>
            </a:r>
            <a:r>
              <a:rPr lang="fa-IR" b="1" dirty="0">
                <a:ea typeface="Calibri"/>
                <a:cs typeface="B Mitra" panose="00000400000000000000" pitchFamily="2" charset="-78"/>
              </a:rPr>
              <a:t>نبوده و انتشار اوراق بر </a:t>
            </a:r>
            <a:r>
              <a:rPr lang="fa-IR" b="1" dirty="0" err="1">
                <a:ea typeface="Calibri"/>
                <a:cs typeface="B Mitra" panose="00000400000000000000" pitchFamily="2" charset="-78"/>
              </a:rPr>
              <a:t>مبناي</a:t>
            </a:r>
            <a:r>
              <a:rPr lang="fa-IR" b="1" dirty="0">
                <a:ea typeface="Calibri"/>
                <a:cs typeface="B Mitra" panose="00000400000000000000" pitchFamily="2" charset="-78"/>
              </a:rPr>
              <a:t> </a:t>
            </a:r>
            <a:r>
              <a:rPr lang="fa-IR" b="1" dirty="0" err="1">
                <a:ea typeface="Calibri"/>
                <a:cs typeface="B Mitra" panose="00000400000000000000" pitchFamily="2" charset="-78"/>
              </a:rPr>
              <a:t>بخشي</a:t>
            </a:r>
            <a:r>
              <a:rPr lang="fa-IR" b="1" dirty="0">
                <a:ea typeface="Calibri"/>
                <a:cs typeface="B Mitra" panose="00000400000000000000" pitchFamily="2" charset="-78"/>
              </a:rPr>
              <a:t> از </a:t>
            </a:r>
            <a:r>
              <a:rPr lang="fa-IR" b="1" dirty="0" smtClean="0">
                <a:ea typeface="Calibri"/>
                <a:cs typeface="B Mitra" panose="00000400000000000000" pitchFamily="2" charset="-78"/>
              </a:rPr>
              <a:t>مطالبات </a:t>
            </a:r>
            <a:r>
              <a:rPr lang="fa-IR" b="1" dirty="0" err="1">
                <a:ea typeface="Calibri"/>
                <a:cs typeface="B Mitra" panose="00000400000000000000" pitchFamily="2" charset="-78"/>
              </a:rPr>
              <a:t>امكان‌پذير</a:t>
            </a:r>
            <a:r>
              <a:rPr lang="fa-IR" b="1" dirty="0">
                <a:ea typeface="Calibri"/>
                <a:cs typeface="B Mitra" panose="00000400000000000000" pitchFamily="2" charset="-78"/>
              </a:rPr>
              <a:t> است.</a:t>
            </a:r>
          </a:p>
          <a:p>
            <a:pPr algn="r" rtl="1">
              <a:lnSpc>
                <a:spcPct val="150000"/>
              </a:lnSpc>
            </a:pPr>
            <a:endParaRPr lang="fa-IR" b="1" dirty="0" smtClean="0">
              <a:ea typeface="Calibri"/>
              <a:cs typeface="B Mitra" panose="00000400000000000000" pitchFamily="2" charset="-78"/>
            </a:endParaRPr>
          </a:p>
          <a:p>
            <a:pPr algn="r" rtl="1">
              <a:lnSpc>
                <a:spcPct val="150000"/>
              </a:lnSpc>
            </a:pPr>
            <a:endParaRPr lang="en-US" dirty="0">
              <a:ea typeface="Calibri"/>
              <a:cs typeface="B Titr" pitchFamily="2" charset="-78"/>
            </a:endParaRPr>
          </a:p>
        </p:txBody>
      </p:sp>
      <p:sp>
        <p:nvSpPr>
          <p:cNvPr id="5" name="Diamond 4"/>
          <p:cNvSpPr/>
          <p:nvPr/>
        </p:nvSpPr>
        <p:spPr>
          <a:xfrm>
            <a:off x="11715750" y="1552575"/>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iamond 5"/>
          <p:cNvSpPr/>
          <p:nvPr/>
        </p:nvSpPr>
        <p:spPr>
          <a:xfrm>
            <a:off x="11696700" y="2752725"/>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iamond 6"/>
          <p:cNvSpPr/>
          <p:nvPr/>
        </p:nvSpPr>
        <p:spPr>
          <a:xfrm>
            <a:off x="11715750" y="4057650"/>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iamond 7"/>
          <p:cNvSpPr/>
          <p:nvPr/>
        </p:nvSpPr>
        <p:spPr>
          <a:xfrm>
            <a:off x="11715750" y="4857750"/>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55602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458075" y="379442"/>
            <a:ext cx="2514600"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شرایط مطالبات خرید دین</a:t>
            </a:r>
            <a:endParaRPr lang="en-US" sz="2000" b="1" dirty="0">
              <a:solidFill>
                <a:prstClr val="black"/>
              </a:solidFill>
              <a:latin typeface="Calibri" pitchFamily="34" charset="0"/>
              <a:cs typeface="B Mitra" panose="00000400000000000000" pitchFamily="2" charset="-78"/>
            </a:endParaRPr>
          </a:p>
        </p:txBody>
      </p:sp>
      <p:grpSp>
        <p:nvGrpSpPr>
          <p:cNvPr id="3" name="Group 2"/>
          <p:cNvGrpSpPr/>
          <p:nvPr/>
        </p:nvGrpSpPr>
        <p:grpSpPr>
          <a:xfrm flipH="1">
            <a:off x="2381250" y="1215887"/>
            <a:ext cx="8943975" cy="2594113"/>
            <a:chOff x="2631720" y="722753"/>
            <a:chExt cx="14819373" cy="5058191"/>
          </a:xfrm>
        </p:grpSpPr>
        <p:sp>
          <p:nvSpPr>
            <p:cNvPr id="4" name="Freeform 3"/>
            <p:cNvSpPr/>
            <p:nvPr/>
          </p:nvSpPr>
          <p:spPr>
            <a:xfrm>
              <a:off x="2647505" y="722753"/>
              <a:ext cx="736519" cy="145512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5" name="Freeform 4"/>
            <p:cNvSpPr/>
            <p:nvPr/>
          </p:nvSpPr>
          <p:spPr>
            <a:xfrm>
              <a:off x="3399803" y="729211"/>
              <a:ext cx="14051290" cy="105863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6" name="Freeform 5"/>
            <p:cNvSpPr/>
            <p:nvPr/>
          </p:nvSpPr>
          <p:spPr>
            <a:xfrm>
              <a:off x="2631720" y="2463270"/>
              <a:ext cx="752301" cy="160900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7" name="Freeform 6"/>
            <p:cNvSpPr/>
            <p:nvPr/>
          </p:nvSpPr>
          <p:spPr>
            <a:xfrm>
              <a:off x="3399806" y="2469730"/>
              <a:ext cx="14051287" cy="113822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8" name="Freeform 7"/>
            <p:cNvSpPr/>
            <p:nvPr/>
          </p:nvSpPr>
          <p:spPr>
            <a:xfrm>
              <a:off x="2631720" y="4203787"/>
              <a:ext cx="752301" cy="1577157"/>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11" y="4210249"/>
              <a:ext cx="14035500" cy="125496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0" name="Group 9"/>
          <p:cNvGrpSpPr/>
          <p:nvPr/>
        </p:nvGrpSpPr>
        <p:grpSpPr>
          <a:xfrm flipH="1">
            <a:off x="2400300" y="3892824"/>
            <a:ext cx="8924925" cy="1624870"/>
            <a:chOff x="2607704" y="722751"/>
            <a:chExt cx="14787809" cy="3168291"/>
          </a:xfrm>
        </p:grpSpPr>
        <p:sp>
          <p:nvSpPr>
            <p:cNvPr id="11" name="Freeform 10"/>
            <p:cNvSpPr/>
            <p:nvPr/>
          </p:nvSpPr>
          <p:spPr>
            <a:xfrm>
              <a:off x="2607704" y="722751"/>
              <a:ext cx="776316" cy="1658611"/>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2" name="Freeform 11"/>
            <p:cNvSpPr/>
            <p:nvPr/>
          </p:nvSpPr>
          <p:spPr>
            <a:xfrm>
              <a:off x="3384022" y="722755"/>
              <a:ext cx="14011491" cy="128715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3" name="Freeform 12"/>
            <p:cNvSpPr/>
            <p:nvPr/>
          </p:nvSpPr>
          <p:spPr>
            <a:xfrm>
              <a:off x="2607709" y="2628109"/>
              <a:ext cx="776318"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4" name="Freeform 13"/>
            <p:cNvSpPr/>
            <p:nvPr/>
          </p:nvSpPr>
          <p:spPr>
            <a:xfrm>
              <a:off x="3384022" y="2648998"/>
              <a:ext cx="14011491"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grpSp>
      <p:sp>
        <p:nvSpPr>
          <p:cNvPr id="18" name="Rectangle 17"/>
          <p:cNvSpPr/>
          <p:nvPr/>
        </p:nvSpPr>
        <p:spPr>
          <a:xfrm>
            <a:off x="2314575" y="1206633"/>
            <a:ext cx="8535229" cy="597856"/>
          </a:xfrm>
          <a:prstGeom prst="rect">
            <a:avLst/>
          </a:prstGeom>
        </p:spPr>
        <p:txBody>
          <a:bodyPr wrap="square">
            <a:spAutoFit/>
          </a:bodyPr>
          <a:lstStyle/>
          <a:p>
            <a:pPr marL="0" lvl="1" algn="r" defTabSz="1555750" rtl="1">
              <a:lnSpc>
                <a:spcPct val="90000"/>
              </a:lnSpc>
              <a:spcBef>
                <a:spcPct val="0"/>
              </a:spcBef>
              <a:spcAft>
                <a:spcPct val="15000"/>
              </a:spcAft>
            </a:pPr>
            <a:r>
              <a:rPr lang="fa-IR" dirty="0"/>
              <a:t>از تاريخ ايجاد مطالبات، حداقل 10 درصد مدت قرارداد </a:t>
            </a:r>
            <a:r>
              <a:rPr lang="fa-IR" dirty="0" err="1"/>
              <a:t>سپري</a:t>
            </a:r>
            <a:r>
              <a:rPr lang="fa-IR" dirty="0"/>
              <a:t> شده و اقساط </a:t>
            </a:r>
            <a:r>
              <a:rPr lang="fa-IR" dirty="0" err="1"/>
              <a:t>سررسيدشده</a:t>
            </a:r>
            <a:r>
              <a:rPr lang="fa-IR" dirty="0"/>
              <a:t> وصول شده یا از سررسید آن بیش از 2 ماه نگذشته باشد. مطالبات فاقد پرداخت های دوره ای از شمول این موضوع مستثنی می باشند.</a:t>
            </a:r>
          </a:p>
        </p:txBody>
      </p:sp>
      <p:sp>
        <p:nvSpPr>
          <p:cNvPr id="19" name="Rectangle 18"/>
          <p:cNvSpPr/>
          <p:nvPr/>
        </p:nvSpPr>
        <p:spPr>
          <a:xfrm>
            <a:off x="2295525" y="2092458"/>
            <a:ext cx="8535229" cy="646331"/>
          </a:xfrm>
          <a:prstGeom prst="rect">
            <a:avLst/>
          </a:prstGeom>
        </p:spPr>
        <p:txBody>
          <a:bodyPr wrap="square">
            <a:spAutoFit/>
          </a:bodyPr>
          <a:lstStyle/>
          <a:p>
            <a:pPr algn="r" rtl="1"/>
            <a:r>
              <a:rPr lang="fa-IR" dirty="0"/>
              <a:t>ايجاد </a:t>
            </a:r>
            <a:r>
              <a:rPr lang="fa-IR" dirty="0" err="1"/>
              <a:t>قراردادهاي</a:t>
            </a:r>
            <a:r>
              <a:rPr lang="fa-IR" dirty="0"/>
              <a:t> </a:t>
            </a:r>
            <a:r>
              <a:rPr lang="fa-IR" dirty="0" err="1"/>
              <a:t>مبناي</a:t>
            </a:r>
            <a:r>
              <a:rPr lang="fa-IR" dirty="0"/>
              <a:t> مطالبات بايد در </a:t>
            </a:r>
            <a:r>
              <a:rPr lang="fa-IR" dirty="0" err="1"/>
              <a:t>راستاي</a:t>
            </a:r>
            <a:r>
              <a:rPr lang="fa-IR" dirty="0"/>
              <a:t> موضوع </a:t>
            </a:r>
            <a:r>
              <a:rPr lang="fa-IR" dirty="0" err="1"/>
              <a:t>فعاليت</a:t>
            </a:r>
            <a:r>
              <a:rPr lang="fa-IR" dirty="0"/>
              <a:t> در </a:t>
            </a:r>
            <a:r>
              <a:rPr lang="fa-IR" dirty="0" err="1"/>
              <a:t>اساسنامۀ</a:t>
            </a:r>
            <a:r>
              <a:rPr lang="fa-IR" dirty="0"/>
              <a:t> باني بوده و باني بايد </a:t>
            </a:r>
            <a:r>
              <a:rPr lang="fa-IR" dirty="0" err="1"/>
              <a:t>داراي</a:t>
            </a:r>
            <a:r>
              <a:rPr lang="fa-IR" dirty="0"/>
              <a:t> حداقل دو سال </a:t>
            </a:r>
            <a:r>
              <a:rPr lang="fa-IR" dirty="0" err="1"/>
              <a:t>سابقۀ</a:t>
            </a:r>
            <a:r>
              <a:rPr lang="fa-IR" dirty="0"/>
              <a:t> </a:t>
            </a:r>
            <a:r>
              <a:rPr lang="fa-IR" dirty="0" err="1"/>
              <a:t>فعاليت</a:t>
            </a:r>
            <a:r>
              <a:rPr lang="fa-IR" dirty="0"/>
              <a:t> سودآور در </a:t>
            </a:r>
            <a:r>
              <a:rPr lang="fa-IR" dirty="0" err="1"/>
              <a:t>زمينۀ</a:t>
            </a:r>
            <a:r>
              <a:rPr lang="fa-IR" dirty="0"/>
              <a:t> </a:t>
            </a:r>
            <a:r>
              <a:rPr lang="fa-IR" dirty="0" err="1"/>
              <a:t>مذكور</a:t>
            </a:r>
            <a:r>
              <a:rPr lang="fa-IR" dirty="0"/>
              <a:t> باشد.</a:t>
            </a:r>
          </a:p>
        </p:txBody>
      </p:sp>
      <p:sp>
        <p:nvSpPr>
          <p:cNvPr id="20" name="Rectangle 19"/>
          <p:cNvSpPr/>
          <p:nvPr/>
        </p:nvSpPr>
        <p:spPr>
          <a:xfrm>
            <a:off x="2286000" y="3035433"/>
            <a:ext cx="8535229" cy="646331"/>
          </a:xfrm>
          <a:prstGeom prst="rect">
            <a:avLst/>
          </a:prstGeom>
        </p:spPr>
        <p:txBody>
          <a:bodyPr wrap="square">
            <a:spAutoFit/>
          </a:bodyPr>
          <a:lstStyle/>
          <a:p>
            <a:pPr algn="r" rtl="1"/>
            <a:r>
              <a:rPr lang="fa-IR" dirty="0"/>
              <a:t>باني نبايد </a:t>
            </a:r>
            <a:r>
              <a:rPr lang="fa-IR" dirty="0" err="1"/>
              <a:t>هيچگونه</a:t>
            </a:r>
            <a:r>
              <a:rPr lang="fa-IR" dirty="0"/>
              <a:t> </a:t>
            </a:r>
            <a:r>
              <a:rPr lang="fa-IR" dirty="0" err="1"/>
              <a:t>محدوديت</a:t>
            </a:r>
            <a:r>
              <a:rPr lang="fa-IR" dirty="0"/>
              <a:t> يا منع </a:t>
            </a:r>
            <a:r>
              <a:rPr lang="fa-IR" dirty="0" err="1"/>
              <a:t>قانوني</a:t>
            </a:r>
            <a:r>
              <a:rPr lang="fa-IR" dirty="0"/>
              <a:t>، قراردادي يا قضايي براي انتقال مطالبات </a:t>
            </a:r>
            <a:r>
              <a:rPr lang="fa-IR" dirty="0" smtClean="0"/>
              <a:t>به </a:t>
            </a:r>
            <a:r>
              <a:rPr lang="fa-IR" dirty="0"/>
              <a:t>نهاد واسط داشته باشد، در غير اين صورت مسئول جبران خسارات وارده به </a:t>
            </a:r>
            <a:r>
              <a:rPr lang="fa-IR" dirty="0" err="1"/>
              <a:t>اركان</a:t>
            </a:r>
            <a:r>
              <a:rPr lang="fa-IR" dirty="0"/>
              <a:t> و دارندگان اوراق </a:t>
            </a:r>
            <a:r>
              <a:rPr lang="fa-IR" dirty="0" err="1" smtClean="0"/>
              <a:t>مي‌باشد</a:t>
            </a:r>
            <a:r>
              <a:rPr lang="fa-IR" dirty="0"/>
              <a:t>. </a:t>
            </a:r>
          </a:p>
        </p:txBody>
      </p:sp>
      <p:sp>
        <p:nvSpPr>
          <p:cNvPr id="21" name="Rectangle 20"/>
          <p:cNvSpPr/>
          <p:nvPr/>
        </p:nvSpPr>
        <p:spPr>
          <a:xfrm>
            <a:off x="2371725" y="3940308"/>
            <a:ext cx="8497129" cy="646331"/>
          </a:xfrm>
          <a:prstGeom prst="rect">
            <a:avLst/>
          </a:prstGeom>
        </p:spPr>
        <p:txBody>
          <a:bodyPr wrap="square">
            <a:spAutoFit/>
          </a:bodyPr>
          <a:lstStyle/>
          <a:p>
            <a:pPr algn="r" rtl="1"/>
            <a:r>
              <a:rPr lang="fa-IR" dirty="0" err="1"/>
              <a:t>تمامي</a:t>
            </a:r>
            <a:r>
              <a:rPr lang="fa-IR" dirty="0"/>
              <a:t> </a:t>
            </a:r>
            <a:r>
              <a:rPr lang="fa-IR" dirty="0" err="1"/>
              <a:t>شرايط</a:t>
            </a:r>
            <a:r>
              <a:rPr lang="fa-IR" dirty="0"/>
              <a:t> </a:t>
            </a:r>
            <a:r>
              <a:rPr lang="fa-IR" dirty="0" err="1"/>
              <a:t>حاكم</a:t>
            </a:r>
            <a:r>
              <a:rPr lang="fa-IR" dirty="0"/>
              <a:t> و مقررات ناظر بر </a:t>
            </a:r>
            <a:r>
              <a:rPr lang="fa-IR" dirty="0" err="1"/>
              <a:t>قراردادهاي</a:t>
            </a:r>
            <a:r>
              <a:rPr lang="fa-IR" dirty="0"/>
              <a:t> </a:t>
            </a:r>
            <a:r>
              <a:rPr lang="fa-IR" dirty="0" smtClean="0"/>
              <a:t>مطالبات، </a:t>
            </a:r>
            <a:r>
              <a:rPr lang="fa-IR" dirty="0"/>
              <a:t>پس از انتقال مطالبات به نهاد واسط </a:t>
            </a:r>
            <a:r>
              <a:rPr lang="fa-IR" dirty="0" err="1"/>
              <a:t>كماكان</a:t>
            </a:r>
            <a:r>
              <a:rPr lang="fa-IR" dirty="0"/>
              <a:t> به قوت خود </a:t>
            </a:r>
            <a:r>
              <a:rPr lang="fa-IR" dirty="0" err="1"/>
              <a:t>باقي</a:t>
            </a:r>
            <a:r>
              <a:rPr lang="fa-IR" dirty="0"/>
              <a:t> </a:t>
            </a:r>
            <a:r>
              <a:rPr lang="fa-IR" dirty="0" err="1"/>
              <a:t>مي‌ماند</a:t>
            </a:r>
            <a:r>
              <a:rPr lang="fa-IR" dirty="0"/>
              <a:t>. نهاد واسط از </a:t>
            </a:r>
            <a:r>
              <a:rPr lang="fa-IR" dirty="0" err="1"/>
              <a:t>كليۀ</a:t>
            </a:r>
            <a:r>
              <a:rPr lang="fa-IR" dirty="0"/>
              <a:t> حقوق باني </a:t>
            </a:r>
            <a:r>
              <a:rPr lang="fa-IR" dirty="0" err="1"/>
              <a:t>درخصوص</a:t>
            </a:r>
            <a:r>
              <a:rPr lang="fa-IR" dirty="0"/>
              <a:t> مطالبات </a:t>
            </a:r>
            <a:r>
              <a:rPr lang="fa-IR" dirty="0" smtClean="0"/>
              <a:t>برخوردار </a:t>
            </a:r>
            <a:r>
              <a:rPr lang="fa-IR" dirty="0"/>
              <a:t>است.</a:t>
            </a:r>
            <a:endParaRPr lang="en-US" dirty="0"/>
          </a:p>
        </p:txBody>
      </p:sp>
      <p:sp>
        <p:nvSpPr>
          <p:cNvPr id="22" name="Rectangle 21"/>
          <p:cNvSpPr/>
          <p:nvPr/>
        </p:nvSpPr>
        <p:spPr>
          <a:xfrm>
            <a:off x="4324350" y="4915585"/>
            <a:ext cx="6457950" cy="369332"/>
          </a:xfrm>
          <a:prstGeom prst="rect">
            <a:avLst/>
          </a:prstGeom>
        </p:spPr>
        <p:txBody>
          <a:bodyPr wrap="square">
            <a:spAutoFit/>
          </a:bodyPr>
          <a:lstStyle/>
          <a:p>
            <a:pPr algn="r" rtl="1"/>
            <a:r>
              <a:rPr lang="fa-IR" dirty="0" err="1"/>
              <a:t>قيمت</a:t>
            </a:r>
            <a:r>
              <a:rPr lang="fa-IR" dirty="0"/>
              <a:t> </a:t>
            </a:r>
            <a:r>
              <a:rPr lang="fa-IR" dirty="0" err="1"/>
              <a:t>واگذاري</a:t>
            </a:r>
            <a:r>
              <a:rPr lang="fa-IR" dirty="0"/>
              <a:t> مطالبات به نهاد واسط براساس ساز و كار عرضه و تقاضا در بازار </a:t>
            </a:r>
            <a:r>
              <a:rPr lang="fa-IR" dirty="0" err="1"/>
              <a:t>تعيين</a:t>
            </a:r>
            <a:r>
              <a:rPr lang="fa-IR" dirty="0"/>
              <a:t> مي‌شود. </a:t>
            </a:r>
          </a:p>
        </p:txBody>
      </p:sp>
      <p:sp>
        <p:nvSpPr>
          <p:cNvPr id="23" name="Freeform 22"/>
          <p:cNvSpPr/>
          <p:nvPr/>
        </p:nvSpPr>
        <p:spPr>
          <a:xfrm flipH="1">
            <a:off x="10847164" y="5641519"/>
            <a:ext cx="468533" cy="64770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24" name="Freeform 23"/>
          <p:cNvSpPr/>
          <p:nvPr/>
        </p:nvSpPr>
        <p:spPr>
          <a:xfrm flipH="1">
            <a:off x="2390775" y="5652232"/>
            <a:ext cx="8456392" cy="415193"/>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5" name="Rectangle 14"/>
          <p:cNvSpPr/>
          <p:nvPr/>
        </p:nvSpPr>
        <p:spPr>
          <a:xfrm>
            <a:off x="3524250" y="5639485"/>
            <a:ext cx="7296150" cy="369332"/>
          </a:xfrm>
          <a:prstGeom prst="rect">
            <a:avLst/>
          </a:prstGeom>
        </p:spPr>
        <p:txBody>
          <a:bodyPr wrap="square">
            <a:spAutoFit/>
          </a:bodyPr>
          <a:lstStyle/>
          <a:p>
            <a:pPr algn="r" rtl="1"/>
            <a:r>
              <a:rPr lang="fa-IR" dirty="0" err="1"/>
              <a:t>تمامي</a:t>
            </a:r>
            <a:r>
              <a:rPr lang="fa-IR" dirty="0"/>
              <a:t> </a:t>
            </a:r>
            <a:r>
              <a:rPr lang="fa-IR" dirty="0" err="1"/>
              <a:t>مجوزهاي</a:t>
            </a:r>
            <a:r>
              <a:rPr lang="fa-IR" dirty="0"/>
              <a:t> </a:t>
            </a:r>
            <a:r>
              <a:rPr lang="fa-IR" dirty="0" err="1"/>
              <a:t>قانوني</a:t>
            </a:r>
            <a:r>
              <a:rPr lang="fa-IR" dirty="0"/>
              <a:t> لازم براي انعقاد </a:t>
            </a:r>
            <a:r>
              <a:rPr lang="fa-IR" dirty="0" err="1"/>
              <a:t>قراردادهاي</a:t>
            </a:r>
            <a:r>
              <a:rPr lang="fa-IR" dirty="0"/>
              <a:t> </a:t>
            </a:r>
            <a:r>
              <a:rPr lang="fa-IR" dirty="0" err="1"/>
              <a:t>مبناي</a:t>
            </a:r>
            <a:r>
              <a:rPr lang="fa-IR" dirty="0"/>
              <a:t> مطالبات بايد از مراجع </a:t>
            </a:r>
            <a:r>
              <a:rPr lang="fa-IR" dirty="0" err="1"/>
              <a:t>ذيربط</a:t>
            </a:r>
            <a:r>
              <a:rPr lang="fa-IR" dirty="0"/>
              <a:t> اخذ شده باشد.</a:t>
            </a:r>
          </a:p>
        </p:txBody>
      </p:sp>
    </p:spTree>
    <p:extLst>
      <p:ext uri="{BB962C8B-B14F-4D97-AF65-F5344CB8AC3E}">
        <p14:creationId xmlns:p14="http://schemas.microsoft.com/office/powerpoint/2010/main" val="57235675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458075" y="379442"/>
            <a:ext cx="2514600"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شرایط مطالبات خرید دین</a:t>
            </a:r>
            <a:endParaRPr lang="en-US" sz="2000" b="1" dirty="0">
              <a:solidFill>
                <a:prstClr val="black"/>
              </a:solidFill>
              <a:latin typeface="Calibri" pitchFamily="34" charset="0"/>
              <a:cs typeface="B Mitra" panose="00000400000000000000" pitchFamily="2" charset="-78"/>
            </a:endParaRPr>
          </a:p>
        </p:txBody>
      </p:sp>
      <p:grpSp>
        <p:nvGrpSpPr>
          <p:cNvPr id="3" name="Group 2"/>
          <p:cNvGrpSpPr/>
          <p:nvPr/>
        </p:nvGrpSpPr>
        <p:grpSpPr>
          <a:xfrm flipH="1">
            <a:off x="2381250" y="1215886"/>
            <a:ext cx="8943975" cy="2594114"/>
            <a:chOff x="2631720" y="722751"/>
            <a:chExt cx="14819373" cy="5058193"/>
          </a:xfrm>
        </p:grpSpPr>
        <p:sp>
          <p:nvSpPr>
            <p:cNvPr id="4" name="Freeform 3"/>
            <p:cNvSpPr/>
            <p:nvPr/>
          </p:nvSpPr>
          <p:spPr>
            <a:xfrm>
              <a:off x="2647507" y="722751"/>
              <a:ext cx="736519" cy="164084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5" name="Freeform 4"/>
            <p:cNvSpPr/>
            <p:nvPr/>
          </p:nvSpPr>
          <p:spPr>
            <a:xfrm>
              <a:off x="3399803" y="729211"/>
              <a:ext cx="14051290" cy="105863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6" name="Freeform 5"/>
            <p:cNvSpPr/>
            <p:nvPr/>
          </p:nvSpPr>
          <p:spPr>
            <a:xfrm>
              <a:off x="2631720" y="2463268"/>
              <a:ext cx="752301" cy="177615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7" name="Freeform 6"/>
            <p:cNvSpPr/>
            <p:nvPr/>
          </p:nvSpPr>
          <p:spPr>
            <a:xfrm>
              <a:off x="3399806" y="2469730"/>
              <a:ext cx="14051287" cy="113822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8" name="Freeform 7"/>
            <p:cNvSpPr/>
            <p:nvPr/>
          </p:nvSpPr>
          <p:spPr>
            <a:xfrm>
              <a:off x="2631720" y="4203787"/>
              <a:ext cx="752301" cy="1577157"/>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11" y="4210249"/>
              <a:ext cx="14035500" cy="994946"/>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0" name="Group 9"/>
          <p:cNvGrpSpPr/>
          <p:nvPr/>
        </p:nvGrpSpPr>
        <p:grpSpPr>
          <a:xfrm flipH="1">
            <a:off x="2400300" y="3892824"/>
            <a:ext cx="8924925" cy="1793600"/>
            <a:chOff x="2607704" y="722751"/>
            <a:chExt cx="14787809" cy="3497293"/>
          </a:xfrm>
        </p:grpSpPr>
        <p:sp>
          <p:nvSpPr>
            <p:cNvPr id="11" name="Freeform 10"/>
            <p:cNvSpPr/>
            <p:nvPr/>
          </p:nvSpPr>
          <p:spPr>
            <a:xfrm>
              <a:off x="2607704" y="722751"/>
              <a:ext cx="776316" cy="1658611"/>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2" name="Freeform 11"/>
            <p:cNvSpPr/>
            <p:nvPr/>
          </p:nvSpPr>
          <p:spPr>
            <a:xfrm>
              <a:off x="3384022" y="722755"/>
              <a:ext cx="14011491" cy="128715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3" name="Freeform 12"/>
            <p:cNvSpPr/>
            <p:nvPr/>
          </p:nvSpPr>
          <p:spPr>
            <a:xfrm>
              <a:off x="2607711" y="2628107"/>
              <a:ext cx="776318" cy="1591937"/>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4" name="Freeform 13"/>
            <p:cNvSpPr/>
            <p:nvPr/>
          </p:nvSpPr>
          <p:spPr>
            <a:xfrm>
              <a:off x="3384022" y="2648998"/>
              <a:ext cx="14011491" cy="1218170"/>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grpSp>
      <p:sp>
        <p:nvSpPr>
          <p:cNvPr id="18" name="Rectangle 17"/>
          <p:cNvSpPr/>
          <p:nvPr/>
        </p:nvSpPr>
        <p:spPr>
          <a:xfrm>
            <a:off x="2314575" y="1206633"/>
            <a:ext cx="8535229" cy="597856"/>
          </a:xfrm>
          <a:prstGeom prst="rect">
            <a:avLst/>
          </a:prstGeom>
        </p:spPr>
        <p:txBody>
          <a:bodyPr wrap="square">
            <a:spAutoFit/>
          </a:bodyPr>
          <a:lstStyle/>
          <a:p>
            <a:pPr marL="0" lvl="1" algn="r" defTabSz="1555750" rtl="1">
              <a:lnSpc>
                <a:spcPct val="90000"/>
              </a:lnSpc>
              <a:spcBef>
                <a:spcPct val="0"/>
              </a:spcBef>
              <a:spcAft>
                <a:spcPct val="15000"/>
              </a:spcAft>
            </a:pPr>
            <a:r>
              <a:rPr lang="fa-IR" dirty="0"/>
              <a:t>باني نمي‌تواند بيش از 50 درصد خالص مطالبات خود را بر اساس </a:t>
            </a:r>
            <a:r>
              <a:rPr lang="fa-IR" dirty="0" err="1"/>
              <a:t>آخرين</a:t>
            </a:r>
            <a:r>
              <a:rPr lang="fa-IR" dirty="0"/>
              <a:t> صورت </a:t>
            </a:r>
            <a:r>
              <a:rPr lang="fa-IR" dirty="0" err="1"/>
              <a:t>هاي</a:t>
            </a:r>
            <a:r>
              <a:rPr lang="fa-IR" dirty="0"/>
              <a:t> </a:t>
            </a:r>
            <a:r>
              <a:rPr lang="fa-IR" dirty="0" err="1"/>
              <a:t>مالي</a:t>
            </a:r>
            <a:r>
              <a:rPr lang="fa-IR" dirty="0"/>
              <a:t> </a:t>
            </a:r>
            <a:r>
              <a:rPr lang="fa-IR" dirty="0" err="1"/>
              <a:t>حسابرسي</a:t>
            </a:r>
            <a:r>
              <a:rPr lang="fa-IR" dirty="0"/>
              <a:t> شده </a:t>
            </a:r>
            <a:r>
              <a:rPr lang="fa-IR" dirty="0" err="1"/>
              <a:t>مبناي</a:t>
            </a:r>
            <a:r>
              <a:rPr lang="fa-IR" dirty="0"/>
              <a:t> انتشار اوراق قرار دهد.</a:t>
            </a:r>
          </a:p>
        </p:txBody>
      </p:sp>
      <p:sp>
        <p:nvSpPr>
          <p:cNvPr id="19" name="Rectangle 18"/>
          <p:cNvSpPr/>
          <p:nvPr/>
        </p:nvSpPr>
        <p:spPr>
          <a:xfrm>
            <a:off x="2295525" y="2092458"/>
            <a:ext cx="8535229" cy="646331"/>
          </a:xfrm>
          <a:prstGeom prst="rect">
            <a:avLst/>
          </a:prstGeom>
        </p:spPr>
        <p:txBody>
          <a:bodyPr wrap="square">
            <a:spAutoFit/>
          </a:bodyPr>
          <a:lstStyle/>
          <a:p>
            <a:pPr algn="r" rtl="1"/>
            <a:r>
              <a:rPr lang="fa-IR" dirty="0"/>
              <a:t>در صورتي كه </a:t>
            </a:r>
            <a:r>
              <a:rPr lang="fa-IR" dirty="0" err="1"/>
              <a:t>بدهكار</a:t>
            </a:r>
            <a:r>
              <a:rPr lang="fa-IR" dirty="0"/>
              <a:t> طرف قرارداد </a:t>
            </a:r>
            <a:r>
              <a:rPr lang="fa-IR" dirty="0" err="1"/>
              <a:t>مبناي</a:t>
            </a:r>
            <a:r>
              <a:rPr lang="fa-IR" dirty="0"/>
              <a:t> اوراق شخص حقوقي باشد، بايد در </a:t>
            </a:r>
            <a:r>
              <a:rPr lang="fa-IR" dirty="0" err="1"/>
              <a:t>ايران</a:t>
            </a:r>
            <a:r>
              <a:rPr lang="fa-IR" dirty="0"/>
              <a:t> به ثبت </a:t>
            </a:r>
            <a:r>
              <a:rPr lang="fa-IR" dirty="0" err="1"/>
              <a:t>رسيده</a:t>
            </a:r>
            <a:r>
              <a:rPr lang="fa-IR" dirty="0"/>
              <a:t> و </a:t>
            </a:r>
            <a:r>
              <a:rPr lang="fa-IR" dirty="0" err="1"/>
              <a:t>مركز</a:t>
            </a:r>
            <a:r>
              <a:rPr lang="fa-IR" dirty="0"/>
              <a:t> </a:t>
            </a:r>
            <a:r>
              <a:rPr lang="fa-IR" dirty="0" err="1"/>
              <a:t>اصلي</a:t>
            </a:r>
            <a:r>
              <a:rPr lang="fa-IR" dirty="0"/>
              <a:t> </a:t>
            </a:r>
            <a:r>
              <a:rPr lang="fa-IR" dirty="0" err="1"/>
              <a:t>فعاليت</a:t>
            </a:r>
            <a:r>
              <a:rPr lang="fa-IR" dirty="0"/>
              <a:t> آن در </a:t>
            </a:r>
            <a:r>
              <a:rPr lang="fa-IR" dirty="0" err="1"/>
              <a:t>ايران</a:t>
            </a:r>
            <a:r>
              <a:rPr lang="fa-IR" dirty="0"/>
              <a:t> باشد.</a:t>
            </a:r>
          </a:p>
        </p:txBody>
      </p:sp>
      <p:sp>
        <p:nvSpPr>
          <p:cNvPr id="20" name="Rectangle 19"/>
          <p:cNvSpPr/>
          <p:nvPr/>
        </p:nvSpPr>
        <p:spPr>
          <a:xfrm>
            <a:off x="2286000" y="3035433"/>
            <a:ext cx="8535229" cy="369332"/>
          </a:xfrm>
          <a:prstGeom prst="rect">
            <a:avLst/>
          </a:prstGeom>
        </p:spPr>
        <p:txBody>
          <a:bodyPr wrap="square">
            <a:spAutoFit/>
          </a:bodyPr>
          <a:lstStyle/>
          <a:p>
            <a:pPr algn="r" rtl="1"/>
            <a:r>
              <a:rPr lang="fa-IR" dirty="0"/>
              <a:t>باني </a:t>
            </a:r>
            <a:r>
              <a:rPr lang="fa-IR" dirty="0" err="1"/>
              <a:t>نمي</a:t>
            </a:r>
            <a:r>
              <a:rPr lang="fa-IR" dirty="0"/>
              <a:t> تواند مطالبات خود از سهامداران </a:t>
            </a:r>
            <a:r>
              <a:rPr lang="fa-IR" dirty="0" err="1"/>
              <a:t>شركت</a:t>
            </a:r>
            <a:r>
              <a:rPr lang="fa-IR" dirty="0"/>
              <a:t> </a:t>
            </a:r>
            <a:r>
              <a:rPr lang="fa-IR" dirty="0" err="1"/>
              <a:t>هاي</a:t>
            </a:r>
            <a:r>
              <a:rPr lang="fa-IR" dirty="0"/>
              <a:t> </a:t>
            </a:r>
            <a:r>
              <a:rPr lang="fa-IR" dirty="0" err="1"/>
              <a:t>زيرمجموعه</a:t>
            </a:r>
            <a:r>
              <a:rPr lang="fa-IR" dirty="0"/>
              <a:t> و هم گروه را </a:t>
            </a:r>
            <a:r>
              <a:rPr lang="fa-IR" dirty="0" err="1"/>
              <a:t>مبناي</a:t>
            </a:r>
            <a:r>
              <a:rPr lang="fa-IR" dirty="0"/>
              <a:t> انتشار اوراق قرار دهد.</a:t>
            </a:r>
          </a:p>
        </p:txBody>
      </p:sp>
      <p:sp>
        <p:nvSpPr>
          <p:cNvPr id="21" name="Rectangle 20"/>
          <p:cNvSpPr/>
          <p:nvPr/>
        </p:nvSpPr>
        <p:spPr>
          <a:xfrm>
            <a:off x="2371725" y="3940308"/>
            <a:ext cx="8497129" cy="646331"/>
          </a:xfrm>
          <a:prstGeom prst="rect">
            <a:avLst/>
          </a:prstGeom>
        </p:spPr>
        <p:txBody>
          <a:bodyPr wrap="square">
            <a:spAutoFit/>
          </a:bodyPr>
          <a:lstStyle/>
          <a:p>
            <a:pPr algn="r" rtl="1"/>
            <a:r>
              <a:rPr lang="fa-IR" dirty="0"/>
              <a:t>اظهارنظر حسابرس در صورت </a:t>
            </a:r>
            <a:r>
              <a:rPr lang="fa-IR" dirty="0" err="1"/>
              <a:t>هاي</a:t>
            </a:r>
            <a:r>
              <a:rPr lang="fa-IR" dirty="0"/>
              <a:t> </a:t>
            </a:r>
            <a:r>
              <a:rPr lang="fa-IR" dirty="0" err="1"/>
              <a:t>مالي</a:t>
            </a:r>
            <a:r>
              <a:rPr lang="fa-IR" dirty="0"/>
              <a:t> </a:t>
            </a:r>
            <a:r>
              <a:rPr lang="fa-IR" dirty="0" err="1"/>
              <a:t>حسابرسي</a:t>
            </a:r>
            <a:r>
              <a:rPr lang="fa-IR" dirty="0"/>
              <a:t> شده، به </a:t>
            </a:r>
            <a:r>
              <a:rPr lang="fa-IR" dirty="0" err="1"/>
              <a:t>واسطۀ</a:t>
            </a:r>
            <a:r>
              <a:rPr lang="fa-IR" dirty="0"/>
              <a:t> مطالبات موضوع انتشار اوراق نبايد مشروط، مردود يا عدم اظهارنظر شده باشد.</a:t>
            </a:r>
            <a:endParaRPr lang="en-US" dirty="0"/>
          </a:p>
        </p:txBody>
      </p:sp>
      <p:sp>
        <p:nvSpPr>
          <p:cNvPr id="22" name="Rectangle 21"/>
          <p:cNvSpPr/>
          <p:nvPr/>
        </p:nvSpPr>
        <p:spPr>
          <a:xfrm>
            <a:off x="2400300" y="4915585"/>
            <a:ext cx="8382000" cy="646331"/>
          </a:xfrm>
          <a:prstGeom prst="rect">
            <a:avLst/>
          </a:prstGeom>
        </p:spPr>
        <p:txBody>
          <a:bodyPr wrap="square">
            <a:spAutoFit/>
          </a:bodyPr>
          <a:lstStyle/>
          <a:p>
            <a:pPr algn="r" rtl="1"/>
            <a:r>
              <a:rPr lang="fa-IR" dirty="0" err="1"/>
              <a:t>مطالباتي</a:t>
            </a:r>
            <a:r>
              <a:rPr lang="fa-IR" dirty="0"/>
              <a:t> كه </a:t>
            </a:r>
            <a:r>
              <a:rPr lang="fa-IR" dirty="0" err="1"/>
              <a:t>ناشي</a:t>
            </a:r>
            <a:r>
              <a:rPr lang="fa-IR" dirty="0"/>
              <a:t> از </a:t>
            </a:r>
            <a:r>
              <a:rPr lang="fa-IR" dirty="0" err="1"/>
              <a:t>معاملات</a:t>
            </a:r>
            <a:r>
              <a:rPr lang="fa-IR" dirty="0"/>
              <a:t> موضوع </a:t>
            </a:r>
            <a:r>
              <a:rPr lang="fa-IR" dirty="0" err="1"/>
              <a:t>مادۀ</a:t>
            </a:r>
            <a:r>
              <a:rPr lang="fa-IR" dirty="0"/>
              <a:t> 129 قانون تجارت است، پس از </a:t>
            </a:r>
            <a:r>
              <a:rPr lang="fa-IR" dirty="0" err="1"/>
              <a:t>تصويب</a:t>
            </a:r>
            <a:r>
              <a:rPr lang="fa-IR" dirty="0"/>
              <a:t> آن </a:t>
            </a:r>
            <a:r>
              <a:rPr lang="fa-IR" dirty="0" err="1"/>
              <a:t>معاملات</a:t>
            </a:r>
            <a:r>
              <a:rPr lang="fa-IR" dirty="0"/>
              <a:t> در مجمع، </a:t>
            </a:r>
            <a:r>
              <a:rPr lang="fa-IR" dirty="0" err="1"/>
              <a:t>مي</a:t>
            </a:r>
            <a:r>
              <a:rPr lang="fa-IR" dirty="0"/>
              <a:t> توانند </a:t>
            </a:r>
            <a:r>
              <a:rPr lang="fa-IR" dirty="0" err="1"/>
              <a:t>مبناي</a:t>
            </a:r>
            <a:r>
              <a:rPr lang="fa-IR" dirty="0"/>
              <a:t> انتشار اوراق قرار </a:t>
            </a:r>
            <a:r>
              <a:rPr lang="fa-IR" dirty="0" err="1"/>
              <a:t>گيرند</a:t>
            </a:r>
            <a:r>
              <a:rPr lang="fa-IR" dirty="0"/>
              <a:t>.</a:t>
            </a:r>
          </a:p>
        </p:txBody>
      </p:sp>
    </p:spTree>
    <p:extLst>
      <p:ext uri="{BB962C8B-B14F-4D97-AF65-F5344CB8AC3E}">
        <p14:creationId xmlns:p14="http://schemas.microsoft.com/office/powerpoint/2010/main" val="226851505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90303" y="532284"/>
            <a:ext cx="8507288" cy="5184576"/>
          </a:xfrm>
        </p:spPr>
        <p:txBody>
          <a:bodyPr>
            <a:noAutofit/>
          </a:bodyPr>
          <a:lstStyle/>
          <a:p>
            <a:pPr marL="0" marR="45720" indent="0" algn="ctr" defTabSz="685800" fontAlgn="base">
              <a:lnSpc>
                <a:spcPct val="160000"/>
              </a:lnSpc>
              <a:spcBef>
                <a:spcPts val="1800"/>
              </a:spcBef>
              <a:spcAft>
                <a:spcPct val="0"/>
              </a:spcAft>
              <a:buClr>
                <a:srgbClr val="4F81BD"/>
              </a:buClr>
              <a:buNone/>
              <a:tabLst>
                <a:tab pos="539750" algn="l"/>
              </a:tabLst>
              <a:defRPr/>
            </a:pPr>
            <a:r>
              <a:rPr lang="fa-IR" b="1" dirty="0">
                <a:solidFill>
                  <a:schemeClr val="tx1"/>
                </a:solidFill>
                <a:effectLst>
                  <a:outerShdw blurRad="38100" dist="38100" dir="2700000" algn="tl">
                    <a:srgbClr val="000000">
                      <a:alpha val="43137"/>
                    </a:srgbClr>
                  </a:outerShdw>
                </a:effectLst>
                <a:latin typeface="2Zar"/>
                <a:ea typeface="Times New Roman" panose="02020603050405020304" pitchFamily="18" charset="0"/>
                <a:cs typeface="B Mitra" panose="00000400000000000000" pitchFamily="2" charset="-78"/>
              </a:rPr>
              <a:t>	مطالبات بانک‌ها و سایر اشخاص حقوقی از دولت در صورتی می تواند مبنای انتشار اوراق قرار گیرد که شرایط زیر را داشته باشد</a:t>
            </a:r>
            <a:r>
              <a:rPr lang="fa-IR" b="1" dirty="0" smtClean="0">
                <a:solidFill>
                  <a:schemeClr val="tx1"/>
                </a:solidFill>
                <a:effectLst>
                  <a:outerShdw blurRad="38100" dist="38100" dir="2700000" algn="tl">
                    <a:srgbClr val="000000">
                      <a:alpha val="43137"/>
                    </a:srgbClr>
                  </a:outerShdw>
                </a:effectLst>
                <a:latin typeface="2Zar"/>
                <a:ea typeface="Times New Roman" panose="02020603050405020304" pitchFamily="18" charset="0"/>
                <a:cs typeface="B Mitra" panose="00000400000000000000" pitchFamily="2" charset="-78"/>
              </a:rPr>
              <a:t>:</a:t>
            </a:r>
          </a:p>
          <a:p>
            <a:pPr marL="0" marR="45720" indent="0" algn="ctr" defTabSz="685800" fontAlgn="base">
              <a:lnSpc>
                <a:spcPct val="160000"/>
              </a:lnSpc>
              <a:spcBef>
                <a:spcPts val="1800"/>
              </a:spcBef>
              <a:spcAft>
                <a:spcPct val="0"/>
              </a:spcAft>
              <a:buClr>
                <a:srgbClr val="4F81BD"/>
              </a:buClr>
              <a:buNone/>
              <a:tabLst>
                <a:tab pos="539750" algn="l"/>
              </a:tabLst>
              <a:defRPr/>
            </a:pPr>
            <a:endParaRPr lang="fa-IR" b="1" dirty="0">
              <a:solidFill>
                <a:schemeClr val="tx1"/>
              </a:solidFill>
              <a:effectLst>
                <a:outerShdw blurRad="38100" dist="38100" dir="2700000" algn="tl">
                  <a:srgbClr val="000000">
                    <a:alpha val="43137"/>
                  </a:srgbClr>
                </a:outerShdw>
              </a:effectLst>
              <a:latin typeface="2Zar"/>
              <a:ea typeface="Times New Roman" panose="02020603050405020304" pitchFamily="18" charset="0"/>
              <a:cs typeface="B Mitra" panose="00000400000000000000" pitchFamily="2" charset="-78"/>
            </a:endParaRPr>
          </a:p>
          <a:p>
            <a:endParaRPr lang="fa-IR" sz="1600" dirty="0"/>
          </a:p>
        </p:txBody>
      </p:sp>
      <p:grpSp>
        <p:nvGrpSpPr>
          <p:cNvPr id="5" name="Group 4"/>
          <p:cNvGrpSpPr/>
          <p:nvPr/>
        </p:nvGrpSpPr>
        <p:grpSpPr>
          <a:xfrm>
            <a:off x="2466975" y="1952625"/>
            <a:ext cx="6505575" cy="4171949"/>
            <a:chOff x="2032000" y="815448"/>
            <a:chExt cx="8128000" cy="6991942"/>
          </a:xfrm>
        </p:grpSpPr>
        <p:sp>
          <p:nvSpPr>
            <p:cNvPr id="6" name="Rounded Rectangle 5"/>
            <p:cNvSpPr/>
            <p:nvPr/>
          </p:nvSpPr>
          <p:spPr>
            <a:xfrm>
              <a:off x="2032000" y="815448"/>
              <a:ext cx="8128000" cy="1340921"/>
            </a:xfrm>
            <a:prstGeom prst="roundRect">
              <a:avLst>
                <a:gd name="adj" fmla="val 10000"/>
              </a:avLst>
            </a:prstGeom>
          </p:spPr>
          <p:style>
            <a:lnRef idx="2">
              <a:schemeClr val="accent6"/>
            </a:lnRef>
            <a:fillRef idx="1">
              <a:schemeClr val="lt1"/>
            </a:fillRef>
            <a:effectRef idx="0">
              <a:schemeClr val="accent6"/>
            </a:effectRef>
            <a:fontRef idx="minor">
              <a:schemeClr val="dk1"/>
            </a:fontRef>
          </p:style>
        </p:sp>
        <p:sp>
          <p:nvSpPr>
            <p:cNvPr id="7" name="Rounded Rectangle 6"/>
            <p:cNvSpPr/>
            <p:nvPr/>
          </p:nvSpPr>
          <p:spPr>
            <a:xfrm>
              <a:off x="3027746" y="1163864"/>
              <a:ext cx="880371" cy="671055"/>
            </a:xfrm>
            <a:prstGeom prst="roundRect">
              <a:avLst>
                <a:gd name="adj" fmla="val 10000"/>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fa-IR" b="1" dirty="0" smtClean="0">
                  <a:solidFill>
                    <a:schemeClr val="tx1"/>
                  </a:solidFill>
                </a:rPr>
                <a:t>3</a:t>
              </a:r>
              <a:endParaRPr lang="en-US" b="1" dirty="0">
                <a:solidFill>
                  <a:schemeClr val="tx1"/>
                </a:solidFill>
              </a:endParaRPr>
            </a:p>
          </p:txBody>
        </p:sp>
        <p:sp>
          <p:nvSpPr>
            <p:cNvPr id="8" name="Freeform 7"/>
            <p:cNvSpPr/>
            <p:nvPr/>
          </p:nvSpPr>
          <p:spPr>
            <a:xfrm>
              <a:off x="2275838" y="2411782"/>
              <a:ext cx="2387600" cy="5381431"/>
            </a:xfrm>
            <a:custGeom>
              <a:avLst/>
              <a:gdLst>
                <a:gd name="connsiteX0" fmla="*/ 250698 w 2387600"/>
                <a:gd name="connsiteY0" fmla="*/ 0 h 2980266"/>
                <a:gd name="connsiteX1" fmla="*/ 2136902 w 2387600"/>
                <a:gd name="connsiteY1" fmla="*/ 0 h 2980266"/>
                <a:gd name="connsiteX2" fmla="*/ 2387600 w 2387600"/>
                <a:gd name="connsiteY2" fmla="*/ 250698 h 2980266"/>
                <a:gd name="connsiteX3" fmla="*/ 2387600 w 2387600"/>
                <a:gd name="connsiteY3" fmla="*/ 2980266 h 2980266"/>
                <a:gd name="connsiteX4" fmla="*/ 2387600 w 2387600"/>
                <a:gd name="connsiteY4" fmla="*/ 2980266 h 2980266"/>
                <a:gd name="connsiteX5" fmla="*/ 0 w 2387600"/>
                <a:gd name="connsiteY5" fmla="*/ 2980266 h 2980266"/>
                <a:gd name="connsiteX6" fmla="*/ 0 w 2387600"/>
                <a:gd name="connsiteY6" fmla="*/ 2980266 h 2980266"/>
                <a:gd name="connsiteX7" fmla="*/ 0 w 2387600"/>
                <a:gd name="connsiteY7" fmla="*/ 250698 h 2980266"/>
                <a:gd name="connsiteX8" fmla="*/ 250698 w 2387600"/>
                <a:gd name="connsiteY8" fmla="*/ 0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7600" h="2980266">
                  <a:moveTo>
                    <a:pt x="2136902" y="2980266"/>
                  </a:moveTo>
                  <a:lnTo>
                    <a:pt x="250698" y="2980266"/>
                  </a:lnTo>
                  <a:cubicBezTo>
                    <a:pt x="112241" y="2980266"/>
                    <a:pt x="0" y="2868025"/>
                    <a:pt x="0" y="2729568"/>
                  </a:cubicBezTo>
                  <a:lnTo>
                    <a:pt x="0" y="0"/>
                  </a:lnTo>
                  <a:lnTo>
                    <a:pt x="0" y="0"/>
                  </a:lnTo>
                  <a:lnTo>
                    <a:pt x="2387600" y="0"/>
                  </a:lnTo>
                  <a:lnTo>
                    <a:pt x="2387600" y="0"/>
                  </a:lnTo>
                  <a:lnTo>
                    <a:pt x="2387600" y="2729568"/>
                  </a:lnTo>
                  <a:cubicBezTo>
                    <a:pt x="2387600" y="2868025"/>
                    <a:pt x="2275359" y="2980266"/>
                    <a:pt x="2136902" y="2980266"/>
                  </a:cubicBez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3251" tIns="369824" rIns="443251" bIns="443251" numCol="1" spcCol="1270" anchor="t" anchorCtr="0">
              <a:noAutofit/>
            </a:bodyPr>
            <a:lstStyle/>
            <a:p>
              <a:pPr lvl="0" algn="ctr" defTabSz="2311400">
                <a:lnSpc>
                  <a:spcPct val="90000"/>
                </a:lnSpc>
                <a:spcBef>
                  <a:spcPct val="0"/>
                </a:spcBef>
                <a:spcAft>
                  <a:spcPct val="35000"/>
                </a:spcAft>
              </a:pPr>
              <a:endParaRPr lang="en-US" sz="5200" kern="1200"/>
            </a:p>
          </p:txBody>
        </p:sp>
        <p:sp>
          <p:nvSpPr>
            <p:cNvPr id="9" name="Rounded Rectangle 8"/>
            <p:cNvSpPr/>
            <p:nvPr/>
          </p:nvSpPr>
          <p:spPr>
            <a:xfrm>
              <a:off x="5614032" y="1145712"/>
              <a:ext cx="935032" cy="707353"/>
            </a:xfrm>
            <a:prstGeom prst="roundRect">
              <a:avLst>
                <a:gd name="adj" fmla="val 10000"/>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fa-IR" b="1" dirty="0" smtClean="0">
                  <a:solidFill>
                    <a:schemeClr val="tx1"/>
                  </a:solidFill>
                </a:rPr>
                <a:t>2</a:t>
              </a:r>
              <a:endParaRPr lang="en-US" b="1" dirty="0">
                <a:solidFill>
                  <a:schemeClr val="tx1"/>
                </a:solidFill>
              </a:endParaRPr>
            </a:p>
          </p:txBody>
        </p:sp>
        <p:sp>
          <p:nvSpPr>
            <p:cNvPr id="10" name="Freeform 9"/>
            <p:cNvSpPr/>
            <p:nvPr/>
          </p:nvSpPr>
          <p:spPr>
            <a:xfrm>
              <a:off x="4902200" y="2411782"/>
              <a:ext cx="2387600" cy="5381431"/>
            </a:xfrm>
            <a:custGeom>
              <a:avLst/>
              <a:gdLst>
                <a:gd name="connsiteX0" fmla="*/ 250698 w 2387600"/>
                <a:gd name="connsiteY0" fmla="*/ 0 h 2980266"/>
                <a:gd name="connsiteX1" fmla="*/ 2136902 w 2387600"/>
                <a:gd name="connsiteY1" fmla="*/ 0 h 2980266"/>
                <a:gd name="connsiteX2" fmla="*/ 2387600 w 2387600"/>
                <a:gd name="connsiteY2" fmla="*/ 250698 h 2980266"/>
                <a:gd name="connsiteX3" fmla="*/ 2387600 w 2387600"/>
                <a:gd name="connsiteY3" fmla="*/ 2980266 h 2980266"/>
                <a:gd name="connsiteX4" fmla="*/ 2387600 w 2387600"/>
                <a:gd name="connsiteY4" fmla="*/ 2980266 h 2980266"/>
                <a:gd name="connsiteX5" fmla="*/ 0 w 2387600"/>
                <a:gd name="connsiteY5" fmla="*/ 2980266 h 2980266"/>
                <a:gd name="connsiteX6" fmla="*/ 0 w 2387600"/>
                <a:gd name="connsiteY6" fmla="*/ 2980266 h 2980266"/>
                <a:gd name="connsiteX7" fmla="*/ 0 w 2387600"/>
                <a:gd name="connsiteY7" fmla="*/ 250698 h 2980266"/>
                <a:gd name="connsiteX8" fmla="*/ 250698 w 2387600"/>
                <a:gd name="connsiteY8" fmla="*/ 0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7600" h="2980266">
                  <a:moveTo>
                    <a:pt x="2136902" y="2980266"/>
                  </a:moveTo>
                  <a:lnTo>
                    <a:pt x="250698" y="2980266"/>
                  </a:lnTo>
                  <a:cubicBezTo>
                    <a:pt x="112241" y="2980266"/>
                    <a:pt x="0" y="2868025"/>
                    <a:pt x="0" y="2729568"/>
                  </a:cubicBezTo>
                  <a:lnTo>
                    <a:pt x="0" y="0"/>
                  </a:lnTo>
                  <a:lnTo>
                    <a:pt x="0" y="0"/>
                  </a:lnTo>
                  <a:lnTo>
                    <a:pt x="2387600" y="0"/>
                  </a:lnTo>
                  <a:lnTo>
                    <a:pt x="2387600" y="0"/>
                  </a:lnTo>
                  <a:lnTo>
                    <a:pt x="2387600" y="2729568"/>
                  </a:lnTo>
                  <a:cubicBezTo>
                    <a:pt x="2387600" y="2868025"/>
                    <a:pt x="2275359" y="2980266"/>
                    <a:pt x="2136902" y="2980266"/>
                  </a:cubicBez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3251" tIns="369825" rIns="443251" bIns="443251" numCol="1" spcCol="1270" anchor="t" anchorCtr="0">
              <a:noAutofit/>
            </a:bodyPr>
            <a:lstStyle/>
            <a:p>
              <a:pPr lvl="0" algn="ctr" defTabSz="2311400">
                <a:lnSpc>
                  <a:spcPct val="90000"/>
                </a:lnSpc>
                <a:spcBef>
                  <a:spcPct val="0"/>
                </a:spcBef>
                <a:spcAft>
                  <a:spcPct val="35000"/>
                </a:spcAft>
              </a:pPr>
              <a:endParaRPr lang="en-US" sz="5200" kern="1200"/>
            </a:p>
          </p:txBody>
        </p:sp>
        <p:sp>
          <p:nvSpPr>
            <p:cNvPr id="11" name="Rounded Rectangle 10"/>
            <p:cNvSpPr/>
            <p:nvPr/>
          </p:nvSpPr>
          <p:spPr>
            <a:xfrm>
              <a:off x="8171182" y="1166640"/>
              <a:ext cx="953479" cy="654497"/>
            </a:xfrm>
            <a:prstGeom prst="roundRect">
              <a:avLst>
                <a:gd name="adj" fmla="val 10000"/>
              </a:avLst>
            </a:prstGeom>
            <a:solidFill>
              <a:schemeClr val="accent6">
                <a:lumMod val="60000"/>
                <a:lumOff val="40000"/>
              </a:schemeClr>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algn="ctr"/>
              <a:r>
                <a:rPr lang="fa-IR" b="1" dirty="0" smtClean="0">
                  <a:solidFill>
                    <a:schemeClr val="tx1"/>
                  </a:solidFill>
                </a:rPr>
                <a:t>1</a:t>
              </a:r>
              <a:endParaRPr lang="en-US" b="1" dirty="0">
                <a:solidFill>
                  <a:schemeClr val="tx1"/>
                </a:solidFill>
              </a:endParaRPr>
            </a:p>
          </p:txBody>
        </p:sp>
        <p:sp>
          <p:nvSpPr>
            <p:cNvPr id="12" name="Freeform 11"/>
            <p:cNvSpPr/>
            <p:nvPr/>
          </p:nvSpPr>
          <p:spPr>
            <a:xfrm>
              <a:off x="7528559" y="2427744"/>
              <a:ext cx="2387600" cy="5379646"/>
            </a:xfrm>
            <a:custGeom>
              <a:avLst/>
              <a:gdLst>
                <a:gd name="connsiteX0" fmla="*/ 250698 w 2387600"/>
                <a:gd name="connsiteY0" fmla="*/ 0 h 2980266"/>
                <a:gd name="connsiteX1" fmla="*/ 2136902 w 2387600"/>
                <a:gd name="connsiteY1" fmla="*/ 0 h 2980266"/>
                <a:gd name="connsiteX2" fmla="*/ 2387600 w 2387600"/>
                <a:gd name="connsiteY2" fmla="*/ 250698 h 2980266"/>
                <a:gd name="connsiteX3" fmla="*/ 2387600 w 2387600"/>
                <a:gd name="connsiteY3" fmla="*/ 2980266 h 2980266"/>
                <a:gd name="connsiteX4" fmla="*/ 2387600 w 2387600"/>
                <a:gd name="connsiteY4" fmla="*/ 2980266 h 2980266"/>
                <a:gd name="connsiteX5" fmla="*/ 0 w 2387600"/>
                <a:gd name="connsiteY5" fmla="*/ 2980266 h 2980266"/>
                <a:gd name="connsiteX6" fmla="*/ 0 w 2387600"/>
                <a:gd name="connsiteY6" fmla="*/ 2980266 h 2980266"/>
                <a:gd name="connsiteX7" fmla="*/ 0 w 2387600"/>
                <a:gd name="connsiteY7" fmla="*/ 250698 h 2980266"/>
                <a:gd name="connsiteX8" fmla="*/ 250698 w 2387600"/>
                <a:gd name="connsiteY8" fmla="*/ 0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87600" h="2980266">
                  <a:moveTo>
                    <a:pt x="2136902" y="2980266"/>
                  </a:moveTo>
                  <a:lnTo>
                    <a:pt x="250698" y="2980266"/>
                  </a:lnTo>
                  <a:cubicBezTo>
                    <a:pt x="112241" y="2980266"/>
                    <a:pt x="0" y="2868025"/>
                    <a:pt x="0" y="2729568"/>
                  </a:cubicBezTo>
                  <a:lnTo>
                    <a:pt x="0" y="0"/>
                  </a:lnTo>
                  <a:lnTo>
                    <a:pt x="0" y="0"/>
                  </a:lnTo>
                  <a:lnTo>
                    <a:pt x="2387600" y="0"/>
                  </a:lnTo>
                  <a:lnTo>
                    <a:pt x="2387600" y="0"/>
                  </a:lnTo>
                  <a:lnTo>
                    <a:pt x="2387600" y="2729568"/>
                  </a:lnTo>
                  <a:cubicBezTo>
                    <a:pt x="2387600" y="2868025"/>
                    <a:pt x="2275359" y="2980266"/>
                    <a:pt x="2136902" y="2980266"/>
                  </a:cubicBezTo>
                  <a:close/>
                </a:path>
              </a:pathLst>
            </a:custGeom>
            <a:solidFill>
              <a:schemeClr val="accent6">
                <a:lumMod val="40000"/>
                <a:lumOff val="6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3251" tIns="369824" rIns="443252" bIns="443251" numCol="1" spcCol="1270" anchor="t" anchorCtr="0">
              <a:noAutofit/>
            </a:bodyPr>
            <a:lstStyle/>
            <a:p>
              <a:pPr lvl="0" algn="ctr" defTabSz="2311400">
                <a:lnSpc>
                  <a:spcPct val="90000"/>
                </a:lnSpc>
                <a:spcBef>
                  <a:spcPct val="0"/>
                </a:spcBef>
                <a:spcAft>
                  <a:spcPct val="35000"/>
                </a:spcAft>
              </a:pPr>
              <a:endParaRPr lang="en-US" sz="5200" kern="1200"/>
            </a:p>
          </p:txBody>
        </p:sp>
      </p:grpSp>
      <p:sp>
        <p:nvSpPr>
          <p:cNvPr id="13" name="Rectangle 12"/>
          <p:cNvSpPr/>
          <p:nvPr/>
        </p:nvSpPr>
        <p:spPr>
          <a:xfrm>
            <a:off x="7086600" y="3071753"/>
            <a:ext cx="1447800" cy="2862322"/>
          </a:xfrm>
          <a:prstGeom prst="rect">
            <a:avLst/>
          </a:prstGeom>
        </p:spPr>
        <p:txBody>
          <a:bodyPr wrap="square">
            <a:spAutoFit/>
          </a:bodyPr>
          <a:lstStyle/>
          <a:p>
            <a:pPr algn="ctr" rtl="1"/>
            <a:r>
              <a:rPr lang="fa-IR" dirty="0" smtClean="0"/>
              <a:t>مبلغ </a:t>
            </a:r>
            <a:r>
              <a:rPr lang="fa-IR" dirty="0"/>
              <a:t>مطالبات، توسط سازمان </a:t>
            </a:r>
            <a:r>
              <a:rPr lang="fa-IR" dirty="0" err="1"/>
              <a:t>حسابرسی</a:t>
            </a:r>
            <a:r>
              <a:rPr lang="fa-IR" dirty="0"/>
              <a:t>، وزارت امور اقتصادی و دارایی (معاونت نظارت مالی و خزانه دار کل کشور) و سازمان برنامه و بودجه کل کشور تأیید شده باشد.</a:t>
            </a:r>
          </a:p>
        </p:txBody>
      </p:sp>
      <p:sp>
        <p:nvSpPr>
          <p:cNvPr id="14" name="Rectangle 13"/>
          <p:cNvSpPr/>
          <p:nvPr/>
        </p:nvSpPr>
        <p:spPr>
          <a:xfrm>
            <a:off x="4953000" y="3081635"/>
            <a:ext cx="1619250" cy="2862322"/>
          </a:xfrm>
          <a:prstGeom prst="rect">
            <a:avLst/>
          </a:prstGeom>
        </p:spPr>
        <p:txBody>
          <a:bodyPr wrap="square">
            <a:spAutoFit/>
          </a:bodyPr>
          <a:lstStyle/>
          <a:p>
            <a:pPr algn="ctr"/>
            <a:r>
              <a:rPr lang="fa-IR" dirty="0" smtClean="0"/>
              <a:t>دولت </a:t>
            </a:r>
            <a:r>
              <a:rPr lang="fa-IR" dirty="0" err="1"/>
              <a:t>پرداخت‌های</a:t>
            </a:r>
            <a:r>
              <a:rPr lang="fa-IR" dirty="0"/>
              <a:t> مربوط به مطالبات را در سررسید یا </a:t>
            </a:r>
            <a:r>
              <a:rPr lang="fa-IR" dirty="0" err="1"/>
              <a:t>سررسیدهای</a:t>
            </a:r>
            <a:r>
              <a:rPr lang="fa-IR" dirty="0"/>
              <a:t> مقرر تضمین نموده و تعهد نموده باشد که به منظور تأمین اعتبار لازم، ردیف خاصی را در لوایح بودجه سنواتی </a:t>
            </a:r>
            <a:r>
              <a:rPr lang="fa-IR" dirty="0" err="1"/>
              <a:t>پیش‌بینی</a:t>
            </a:r>
            <a:r>
              <a:rPr lang="fa-IR" dirty="0"/>
              <a:t> </a:t>
            </a:r>
            <a:r>
              <a:rPr lang="fa-IR" dirty="0" err="1"/>
              <a:t>می‌کند</a:t>
            </a:r>
            <a:r>
              <a:rPr lang="fa-IR" dirty="0"/>
              <a:t>. </a:t>
            </a:r>
          </a:p>
        </p:txBody>
      </p:sp>
      <p:sp>
        <p:nvSpPr>
          <p:cNvPr id="15" name="Rectangle 14"/>
          <p:cNvSpPr/>
          <p:nvPr/>
        </p:nvSpPr>
        <p:spPr>
          <a:xfrm>
            <a:off x="3057525" y="3358634"/>
            <a:ext cx="1133474" cy="2308324"/>
          </a:xfrm>
          <a:prstGeom prst="rect">
            <a:avLst/>
          </a:prstGeom>
        </p:spPr>
        <p:txBody>
          <a:bodyPr wrap="square">
            <a:spAutoFit/>
          </a:bodyPr>
          <a:lstStyle/>
          <a:p>
            <a:pPr algn="ctr"/>
            <a:r>
              <a:rPr lang="fa-IR" dirty="0"/>
              <a:t>خزانه دار كل </a:t>
            </a:r>
            <a:r>
              <a:rPr lang="fa-IR" dirty="0" err="1"/>
              <a:t>كشور</a:t>
            </a:r>
            <a:r>
              <a:rPr lang="fa-IR" dirty="0"/>
              <a:t> تعهد نماید پرداخت مبالغ در </a:t>
            </a:r>
            <a:r>
              <a:rPr lang="fa-IR" dirty="0" err="1"/>
              <a:t>سررسيد</a:t>
            </a:r>
            <a:r>
              <a:rPr lang="fa-IR" dirty="0"/>
              <a:t> یا </a:t>
            </a:r>
            <a:r>
              <a:rPr lang="fa-IR" dirty="0" err="1"/>
              <a:t>سررسیدهای</a:t>
            </a:r>
            <a:r>
              <a:rPr lang="fa-IR" dirty="0"/>
              <a:t> مقرر صورت گیرد.</a:t>
            </a:r>
          </a:p>
        </p:txBody>
      </p:sp>
    </p:spTree>
    <p:extLst>
      <p:ext uri="{BB962C8B-B14F-4D97-AF65-F5344CB8AC3E}">
        <p14:creationId xmlns:p14="http://schemas.microsoft.com/office/powerpoint/2010/main" val="10095527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562726" y="430102"/>
            <a:ext cx="3451524" cy="611952"/>
          </a:xfrm>
          <a:prstGeom prst="roundRect">
            <a:avLst>
              <a:gd name="adj" fmla="val 20443"/>
            </a:avLst>
          </a:prstGeom>
          <a:solidFill>
            <a:schemeClr val="bg1">
              <a:lumMod val="95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عملیاتی انتشار اوراق </a:t>
            </a:r>
            <a:r>
              <a:rPr lang="fa-IR" sz="2000" b="1" dirty="0" smtClean="0">
                <a:solidFill>
                  <a:prstClr val="black"/>
                </a:solidFill>
                <a:latin typeface="Calibri" pitchFamily="34" charset="0"/>
                <a:cs typeface="B Mitra" panose="00000400000000000000" pitchFamily="2" charset="-78"/>
              </a:rPr>
              <a:t>خرید دین</a:t>
            </a:r>
            <a:endParaRPr lang="fa-IR" sz="2000" b="1" dirty="0">
              <a:solidFill>
                <a:prstClr val="black"/>
              </a:solidFill>
              <a:latin typeface="Calibri" pitchFamily="34" charset="0"/>
              <a:cs typeface="B Mitra" panose="00000400000000000000" pitchFamily="2" charset="-78"/>
            </a:endParaRPr>
          </a:p>
        </p:txBody>
      </p:sp>
      <p:pic>
        <p:nvPicPr>
          <p:cNvPr id="5" name="Picture 4"/>
          <p:cNvPicPr>
            <a:picLocks noChangeAspect="1"/>
          </p:cNvPicPr>
          <p:nvPr/>
        </p:nvPicPr>
        <p:blipFill rotWithShape="1">
          <a:blip r:embed="rId2">
            <a:duotone>
              <a:prstClr val="black"/>
              <a:schemeClr val="accent4">
                <a:tint val="45000"/>
                <a:satMod val="400000"/>
              </a:schemeClr>
            </a:duotone>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586" t="9922" r="3967" b="8746"/>
          <a:stretch/>
        </p:blipFill>
        <p:spPr>
          <a:xfrm>
            <a:off x="1724025" y="1743074"/>
            <a:ext cx="9001125" cy="4076701"/>
          </a:xfrm>
          <a:prstGeom prst="rect">
            <a:avLst/>
          </a:prstGeom>
        </p:spPr>
      </p:pic>
    </p:spTree>
    <p:extLst>
      <p:ext uri="{BB962C8B-B14F-4D97-AF65-F5344CB8AC3E}">
        <p14:creationId xmlns:p14="http://schemas.microsoft.com/office/powerpoint/2010/main" val="241124710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65381"/>
            <a:ext cx="7305676" cy="5597320"/>
          </a:xfrm>
          <a:prstGeom prst="rect">
            <a:avLst/>
          </a:prstGeom>
        </p:spPr>
      </p:pic>
      <p:sp>
        <p:nvSpPr>
          <p:cNvPr id="7" name="Rectangle 6"/>
          <p:cNvSpPr/>
          <p:nvPr/>
        </p:nvSpPr>
        <p:spPr>
          <a:xfrm>
            <a:off x="1343025" y="2771776"/>
            <a:ext cx="5229226" cy="2917722"/>
          </a:xfrm>
          <a:prstGeom prst="rect">
            <a:avLst/>
          </a:prstGeom>
        </p:spPr>
        <p:txBody>
          <a:bodyPr wrap="square">
            <a:spAutoFit/>
          </a:bodyPr>
          <a:lstStyle/>
          <a:p>
            <a:pPr lvl="0" algn="ctr"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سفارش ساخت</a:t>
            </a:r>
          </a:p>
          <a:p>
            <a:pPr lvl="0" algn="ctr"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(استصناع)</a:t>
            </a:r>
          </a:p>
          <a:p>
            <a:pPr lvl="0" algn="ctr"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07005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flipH="1">
            <a:off x="2257423" y="809624"/>
            <a:ext cx="7534276" cy="3421180"/>
            <a:chOff x="3429152" y="669751"/>
            <a:chExt cx="6266687" cy="3767019"/>
          </a:xfrm>
        </p:grpSpPr>
        <p:sp>
          <p:nvSpPr>
            <p:cNvPr id="7" name="Freeform 6"/>
            <p:cNvSpPr/>
            <p:nvPr/>
          </p:nvSpPr>
          <p:spPr>
            <a:xfrm>
              <a:off x="3928268" y="942437"/>
              <a:ext cx="5759646" cy="681711"/>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1" numCol="1" spcCol="1270" anchor="ctr" anchorCtr="0">
              <a:noAutofit/>
            </a:bodyPr>
            <a:lstStyle/>
            <a:p>
              <a:pPr lvl="0" algn="ctr" defTabSz="2889250">
                <a:lnSpc>
                  <a:spcPct val="90000"/>
                </a:lnSpc>
                <a:spcBef>
                  <a:spcPct val="0"/>
                </a:spcBef>
                <a:spcAft>
                  <a:spcPct val="35000"/>
                </a:spcAft>
              </a:pPr>
              <a:endParaRPr lang="en-US" sz="6500" kern="1200"/>
            </a:p>
          </p:txBody>
        </p:sp>
        <p:sp>
          <p:nvSpPr>
            <p:cNvPr id="8" name="Oval 7"/>
            <p:cNvSpPr/>
            <p:nvPr/>
          </p:nvSpPr>
          <p:spPr>
            <a:xfrm>
              <a:off x="3460841" y="669751"/>
              <a:ext cx="982145" cy="1158929"/>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fa-IR" dirty="0" smtClean="0"/>
            </a:p>
          </p:txBody>
        </p:sp>
        <p:sp>
          <p:nvSpPr>
            <p:cNvPr id="9" name="Freeform 8"/>
            <p:cNvSpPr/>
            <p:nvPr/>
          </p:nvSpPr>
          <p:spPr>
            <a:xfrm>
              <a:off x="3928268" y="2099652"/>
              <a:ext cx="5767569" cy="762065"/>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0" numCol="1" spcCol="1270" anchor="ctr" anchorCtr="0">
              <a:noAutofit/>
            </a:bodyPr>
            <a:lstStyle/>
            <a:p>
              <a:pPr lvl="0" algn="ctr" defTabSz="2889250">
                <a:lnSpc>
                  <a:spcPct val="90000"/>
                </a:lnSpc>
                <a:spcBef>
                  <a:spcPct val="0"/>
                </a:spcBef>
                <a:spcAft>
                  <a:spcPct val="35000"/>
                </a:spcAft>
              </a:pPr>
              <a:endParaRPr lang="en-US" sz="6500" kern="1200"/>
            </a:p>
          </p:txBody>
        </p:sp>
        <p:sp>
          <p:nvSpPr>
            <p:cNvPr id="10" name="Oval 9"/>
            <p:cNvSpPr/>
            <p:nvPr/>
          </p:nvSpPr>
          <p:spPr>
            <a:xfrm>
              <a:off x="3429152" y="1921358"/>
              <a:ext cx="1021758" cy="1129139"/>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en-US" dirty="0"/>
            </a:p>
          </p:txBody>
        </p:sp>
        <p:sp>
          <p:nvSpPr>
            <p:cNvPr id="11" name="Freeform 10"/>
            <p:cNvSpPr/>
            <p:nvPr/>
          </p:nvSpPr>
          <p:spPr>
            <a:xfrm>
              <a:off x="3912424" y="3288330"/>
              <a:ext cx="5783415" cy="1136078"/>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1" bIns="247650" numCol="1" spcCol="1270" anchor="ctr" anchorCtr="0">
              <a:noAutofit/>
            </a:bodyPr>
            <a:lstStyle/>
            <a:p>
              <a:pPr lvl="0" algn="ctr" defTabSz="2889250">
                <a:lnSpc>
                  <a:spcPct val="90000"/>
                </a:lnSpc>
                <a:spcBef>
                  <a:spcPct val="0"/>
                </a:spcBef>
                <a:spcAft>
                  <a:spcPct val="35000"/>
                </a:spcAft>
              </a:pPr>
              <a:endParaRPr lang="en-US" sz="6500" kern="1200"/>
            </a:p>
          </p:txBody>
        </p:sp>
        <p:sp>
          <p:nvSpPr>
            <p:cNvPr id="12" name="Oval 11"/>
            <p:cNvSpPr/>
            <p:nvPr/>
          </p:nvSpPr>
          <p:spPr>
            <a:xfrm>
              <a:off x="3452919" y="3302205"/>
              <a:ext cx="990068" cy="1134565"/>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en-US" dirty="0"/>
            </a:p>
          </p:txBody>
        </p:sp>
      </p:grpSp>
      <p:sp>
        <p:nvSpPr>
          <p:cNvPr id="13" name="TextBox 12"/>
          <p:cNvSpPr txBox="1"/>
          <p:nvPr/>
        </p:nvSpPr>
        <p:spPr>
          <a:xfrm>
            <a:off x="8591550" y="885825"/>
            <a:ext cx="1162050" cy="830997"/>
          </a:xfrm>
          <a:prstGeom prst="rect">
            <a:avLst/>
          </a:prstGeom>
          <a:noFill/>
        </p:spPr>
        <p:txBody>
          <a:bodyPr wrap="square" rtlCol="0">
            <a:spAutoFit/>
          </a:bodyPr>
          <a:lstStyle/>
          <a:p>
            <a:pPr lvl="0" algn="ctr"/>
            <a:r>
              <a:rPr lang="fa-IR" sz="2400" b="1" dirty="0">
                <a:solidFill>
                  <a:srgbClr val="000000"/>
                </a:solidFill>
              </a:rPr>
              <a:t>اوراق </a:t>
            </a:r>
            <a:r>
              <a:rPr lang="fa-IR" sz="2400" b="1" dirty="0" smtClean="0">
                <a:solidFill>
                  <a:srgbClr val="000000"/>
                </a:solidFill>
              </a:rPr>
              <a:t>استصناع</a:t>
            </a:r>
            <a:endParaRPr lang="en-US" sz="2400" b="1" dirty="0">
              <a:solidFill>
                <a:srgbClr val="000000"/>
              </a:solidFill>
            </a:endParaRPr>
          </a:p>
        </p:txBody>
      </p:sp>
      <p:sp>
        <p:nvSpPr>
          <p:cNvPr id="14" name="Rectangle 13"/>
          <p:cNvSpPr/>
          <p:nvPr/>
        </p:nvSpPr>
        <p:spPr>
          <a:xfrm>
            <a:off x="2276475" y="1033760"/>
            <a:ext cx="6162675" cy="646331"/>
          </a:xfrm>
          <a:prstGeom prst="rect">
            <a:avLst/>
          </a:prstGeom>
        </p:spPr>
        <p:txBody>
          <a:bodyPr wrap="square">
            <a:spAutoFit/>
          </a:bodyPr>
          <a:lstStyle/>
          <a:p>
            <a:pPr lvl="0" algn="justLow" rtl="1"/>
            <a:r>
              <a:rPr lang="fa-IR" dirty="0">
                <a:solidFill>
                  <a:sysClr val="windowText" lastClr="000000"/>
                </a:solidFill>
                <a:latin typeface="Century Gothic" panose="020B0502020202020204"/>
                <a:cs typeface="B Nazanin" panose="00000400000000000000" pitchFamily="2" charset="-78"/>
              </a:rPr>
              <a:t>اوراق بهادار بانامي است كه ناشر براساس قرارداد سفارش ساخت منتشر مي‌كند. اين اوراق </a:t>
            </a:r>
            <a:r>
              <a:rPr lang="fa-IR" dirty="0" smtClean="0">
                <a:solidFill>
                  <a:sysClr val="windowText" lastClr="000000"/>
                </a:solidFill>
                <a:latin typeface="Century Gothic" panose="020B0502020202020204"/>
                <a:cs typeface="B Nazanin" panose="00000400000000000000" pitchFamily="2" charset="-78"/>
              </a:rPr>
              <a:t>قابل معامله </a:t>
            </a:r>
            <a:r>
              <a:rPr lang="fa-IR" dirty="0">
                <a:solidFill>
                  <a:sysClr val="windowText" lastClr="000000"/>
                </a:solidFill>
                <a:latin typeface="Century Gothic" panose="020B0502020202020204"/>
                <a:cs typeface="B Nazanin" panose="00000400000000000000" pitchFamily="2" charset="-78"/>
              </a:rPr>
              <a:t>در بورس‌ها يا بازارهاي خارج از بورس مي‌باشند.</a:t>
            </a:r>
          </a:p>
        </p:txBody>
      </p:sp>
      <p:sp>
        <p:nvSpPr>
          <p:cNvPr id="15" name="Rectangle 14"/>
          <p:cNvSpPr/>
          <p:nvPr/>
        </p:nvSpPr>
        <p:spPr>
          <a:xfrm>
            <a:off x="2228850" y="2114461"/>
            <a:ext cx="6153150" cy="646331"/>
          </a:xfrm>
          <a:prstGeom prst="rect">
            <a:avLst/>
          </a:prstGeom>
        </p:spPr>
        <p:txBody>
          <a:bodyPr wrap="square">
            <a:spAutoFit/>
          </a:bodyPr>
          <a:lstStyle/>
          <a:p>
            <a:pPr lvl="0" algn="r"/>
            <a:r>
              <a:rPr lang="fa-IR" dirty="0">
                <a:solidFill>
                  <a:sysClr val="windowText" lastClr="000000"/>
                </a:solidFill>
                <a:latin typeface="Century Gothic" panose="020B0502020202020204"/>
                <a:cs typeface="B Nazanin" panose="00000400000000000000" pitchFamily="2" charset="-78"/>
              </a:rPr>
              <a:t>قراردادي است كه به موجب آن يكي از طرفين قرارداد در مقابل مبلغي معين، ساخت و تحويل دارايي مشخصي را در زمان معيني در آينده متعهد مي‌شود.</a:t>
            </a:r>
            <a:endParaRPr lang="en-US" dirty="0">
              <a:solidFill>
                <a:sysClr val="windowText" lastClr="000000"/>
              </a:solidFill>
              <a:latin typeface="Century Gothic" panose="020B0502020202020204"/>
              <a:cs typeface="B Nazanin" panose="00000400000000000000" pitchFamily="2" charset="-78"/>
            </a:endParaRPr>
          </a:p>
        </p:txBody>
      </p:sp>
      <p:sp>
        <p:nvSpPr>
          <p:cNvPr id="16" name="TextBox 15"/>
          <p:cNvSpPr txBox="1"/>
          <p:nvPr/>
        </p:nvSpPr>
        <p:spPr>
          <a:xfrm>
            <a:off x="8591550" y="1962150"/>
            <a:ext cx="1162050" cy="1015663"/>
          </a:xfrm>
          <a:prstGeom prst="rect">
            <a:avLst/>
          </a:prstGeom>
          <a:noFill/>
        </p:spPr>
        <p:txBody>
          <a:bodyPr wrap="square" rtlCol="0">
            <a:spAutoFit/>
          </a:bodyPr>
          <a:lstStyle/>
          <a:p>
            <a:pPr lvl="0" algn="ctr"/>
            <a:r>
              <a:rPr lang="fa-IR" sz="2000" b="1" dirty="0">
                <a:solidFill>
                  <a:srgbClr val="000000"/>
                </a:solidFill>
              </a:rPr>
              <a:t>قرارداد سفارش ساخت</a:t>
            </a:r>
            <a:endParaRPr lang="en-US" sz="2000" b="1" dirty="0">
              <a:solidFill>
                <a:srgbClr val="000000"/>
              </a:solidFill>
            </a:endParaRPr>
          </a:p>
        </p:txBody>
      </p:sp>
      <p:sp>
        <p:nvSpPr>
          <p:cNvPr id="2" name="Rectangle 1"/>
          <p:cNvSpPr/>
          <p:nvPr/>
        </p:nvSpPr>
        <p:spPr>
          <a:xfrm>
            <a:off x="2162175" y="3234035"/>
            <a:ext cx="6305550" cy="923330"/>
          </a:xfrm>
          <a:prstGeom prst="rect">
            <a:avLst/>
          </a:prstGeom>
        </p:spPr>
        <p:txBody>
          <a:bodyPr wrap="square">
            <a:spAutoFit/>
          </a:bodyPr>
          <a:lstStyle/>
          <a:p>
            <a:pPr algn="r"/>
            <a:r>
              <a:rPr lang="fa-IR" dirty="0"/>
              <a:t>از ميان اشخاص حقوقي </a:t>
            </a:r>
            <a:r>
              <a:rPr lang="fa-IR" dirty="0" smtClean="0"/>
              <a:t>دارای </a:t>
            </a:r>
            <a:r>
              <a:rPr lang="fa-IR" dirty="0"/>
              <a:t>پروانه اشتغال به كار </a:t>
            </a:r>
            <a:r>
              <a:rPr lang="fa-IR" dirty="0" smtClean="0"/>
              <a:t>مهندسی </a:t>
            </a:r>
            <a:r>
              <a:rPr lang="fa-IR" dirty="0"/>
              <a:t>وفق </a:t>
            </a:r>
            <a:r>
              <a:rPr lang="fa-IR" dirty="0" smtClean="0"/>
              <a:t>قوانین </a:t>
            </a:r>
            <a:r>
              <a:rPr lang="fa-IR" dirty="0"/>
              <a:t>و مقررات مربوط به نظام مهندسي و يا </a:t>
            </a:r>
            <a:r>
              <a:rPr lang="fa-IR" dirty="0" smtClean="0"/>
              <a:t>دارای گواهی </a:t>
            </a:r>
            <a:r>
              <a:rPr lang="fa-IR" dirty="0"/>
              <a:t>نظارت </a:t>
            </a:r>
            <a:r>
              <a:rPr lang="fa-IR" dirty="0" smtClean="0"/>
              <a:t>(صلاحیت) </a:t>
            </a:r>
            <a:r>
              <a:rPr lang="fa-IR" dirty="0"/>
              <a:t>از معاونت برنامه‌ريزي و نظارت </a:t>
            </a:r>
            <a:r>
              <a:rPr lang="fa-IR" dirty="0" smtClean="0"/>
              <a:t>راهبردی ریاست </a:t>
            </a:r>
            <a:r>
              <a:rPr lang="fa-IR" dirty="0"/>
              <a:t>جمهوري، به </a:t>
            </a:r>
            <a:r>
              <a:rPr lang="fa-IR" dirty="0" smtClean="0"/>
              <a:t>انتخاب </a:t>
            </a:r>
            <a:r>
              <a:rPr lang="fa-IR" dirty="0"/>
              <a:t>باني با تاييد سازمان انتخاب مي‌شود.</a:t>
            </a:r>
          </a:p>
        </p:txBody>
      </p:sp>
      <p:sp>
        <p:nvSpPr>
          <p:cNvPr id="19" name="TextBox 18"/>
          <p:cNvSpPr txBox="1"/>
          <p:nvPr/>
        </p:nvSpPr>
        <p:spPr>
          <a:xfrm>
            <a:off x="8562975" y="3505200"/>
            <a:ext cx="1162050" cy="400110"/>
          </a:xfrm>
          <a:prstGeom prst="rect">
            <a:avLst/>
          </a:prstGeom>
          <a:noFill/>
        </p:spPr>
        <p:txBody>
          <a:bodyPr wrap="square" rtlCol="0">
            <a:spAutoFit/>
          </a:bodyPr>
          <a:lstStyle/>
          <a:p>
            <a:pPr lvl="0" algn="ctr"/>
            <a:r>
              <a:rPr lang="fa-IR" sz="2000" b="1" dirty="0">
                <a:solidFill>
                  <a:srgbClr val="000000"/>
                </a:solidFill>
              </a:rPr>
              <a:t>ناظر</a:t>
            </a:r>
          </a:p>
        </p:txBody>
      </p:sp>
      <p:sp>
        <p:nvSpPr>
          <p:cNvPr id="3" name="Rectangle 2"/>
          <p:cNvSpPr/>
          <p:nvPr/>
        </p:nvSpPr>
        <p:spPr>
          <a:xfrm>
            <a:off x="0" y="4589413"/>
            <a:ext cx="11830050" cy="1631216"/>
          </a:xfrm>
          <a:prstGeom prst="rect">
            <a:avLst/>
          </a:prstGeom>
        </p:spPr>
        <p:txBody>
          <a:bodyPr wrap="square">
            <a:spAutoFit/>
          </a:bodyPr>
          <a:lstStyle/>
          <a:p>
            <a:pPr algn="r"/>
            <a:r>
              <a:rPr lang="fa-IR" sz="2000" dirty="0"/>
              <a:t>ناظر و باني نبايد تحت </a:t>
            </a:r>
            <a:r>
              <a:rPr lang="fa-IR" sz="2000" dirty="0" smtClean="0"/>
              <a:t>کنترل مشترک </a:t>
            </a:r>
            <a:r>
              <a:rPr lang="fa-IR" sz="2000" dirty="0"/>
              <a:t>باشند. </a:t>
            </a:r>
            <a:r>
              <a:rPr lang="fa-IR" sz="2000" dirty="0" smtClean="0"/>
              <a:t>همچنین </a:t>
            </a:r>
            <a:r>
              <a:rPr lang="fa-IR" sz="2000" dirty="0"/>
              <a:t>ناظر نبايد تحت </a:t>
            </a:r>
            <a:r>
              <a:rPr lang="fa-IR" sz="2000" dirty="0" smtClean="0"/>
              <a:t>کنترل </a:t>
            </a:r>
            <a:r>
              <a:rPr lang="fa-IR" sz="2000" dirty="0"/>
              <a:t>باني باشد. رعايت اين موضوع بايد توسط حسابرس باني تأييد گردد.</a:t>
            </a:r>
          </a:p>
          <a:p>
            <a:pPr algn="r"/>
            <a:endParaRPr lang="fa-IR" sz="2000" dirty="0"/>
          </a:p>
          <a:p>
            <a:pPr algn="r"/>
            <a:r>
              <a:rPr lang="fa-IR" sz="2000" dirty="0" smtClean="0"/>
              <a:t>سررسید </a:t>
            </a:r>
            <a:r>
              <a:rPr lang="fa-IR" sz="2000" dirty="0"/>
              <a:t>اوراق نمي‌تواند بيش از 80 درصد از مجموع دورۀ ساخت و عمر </a:t>
            </a:r>
            <a:r>
              <a:rPr lang="fa-IR" sz="2000" dirty="0" smtClean="0"/>
              <a:t>اقتصادی </a:t>
            </a:r>
            <a:r>
              <a:rPr lang="fa-IR" sz="2000" dirty="0"/>
              <a:t>پيش‌بيني شده براي دارايي باشد.</a:t>
            </a:r>
          </a:p>
          <a:p>
            <a:pPr algn="r"/>
            <a:endParaRPr lang="fa-IR" sz="2000" dirty="0"/>
          </a:p>
          <a:p>
            <a:pPr algn="r"/>
            <a:r>
              <a:rPr lang="fa-IR" sz="2000" dirty="0"/>
              <a:t>نهاد واسط </a:t>
            </a:r>
            <a:r>
              <a:rPr lang="fa-IR" sz="2000" dirty="0" err="1"/>
              <a:t>مي‌تواند</a:t>
            </a:r>
            <a:r>
              <a:rPr lang="fa-IR" sz="2000" dirty="0"/>
              <a:t> با اخذ ضمانت‌نامۀ بانكي بدون قيد و شرط / توثيق اوراق بهادار، حداكثر تا 20 درصد مبلغ كل اوراق را به عنوان پيش‌پرداخت به باني پرداخت نمايد.</a:t>
            </a:r>
          </a:p>
        </p:txBody>
      </p:sp>
      <p:sp>
        <p:nvSpPr>
          <p:cNvPr id="20" name="Diamond 19"/>
          <p:cNvSpPr/>
          <p:nvPr/>
        </p:nvSpPr>
        <p:spPr>
          <a:xfrm>
            <a:off x="11894240" y="4726056"/>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iamond 20"/>
          <p:cNvSpPr/>
          <p:nvPr/>
        </p:nvSpPr>
        <p:spPr>
          <a:xfrm>
            <a:off x="11903765" y="5326131"/>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iamond 21"/>
          <p:cNvSpPr/>
          <p:nvPr/>
        </p:nvSpPr>
        <p:spPr>
          <a:xfrm>
            <a:off x="11903765" y="5935731"/>
            <a:ext cx="133350" cy="142875"/>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574874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5496339" y="341342"/>
            <a:ext cx="4489470"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شرایط دارایی های مبنای انتشار اوراق</a:t>
            </a:r>
            <a:endParaRPr lang="en-US" sz="2000" b="1" dirty="0">
              <a:solidFill>
                <a:prstClr val="black"/>
              </a:solidFill>
              <a:latin typeface="Calibri" pitchFamily="34" charset="0"/>
              <a:cs typeface="B Mitra" panose="00000400000000000000" pitchFamily="2" charset="-78"/>
            </a:endParaRPr>
          </a:p>
        </p:txBody>
      </p:sp>
      <p:grpSp>
        <p:nvGrpSpPr>
          <p:cNvPr id="7" name="Group 6"/>
          <p:cNvGrpSpPr/>
          <p:nvPr/>
        </p:nvGrpSpPr>
        <p:grpSpPr>
          <a:xfrm flipH="1">
            <a:off x="2066925" y="1215887"/>
            <a:ext cx="9258300" cy="2584587"/>
            <a:chOff x="2631720" y="722753"/>
            <a:chExt cx="15340181" cy="5039616"/>
          </a:xfrm>
        </p:grpSpPr>
        <p:sp>
          <p:nvSpPr>
            <p:cNvPr id="8" name="Freeform 7"/>
            <p:cNvSpPr/>
            <p:nvPr/>
          </p:nvSpPr>
          <p:spPr>
            <a:xfrm>
              <a:off x="2647507" y="722753"/>
              <a:ext cx="736519" cy="158270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399803" y="729213"/>
              <a:ext cx="14538477" cy="111435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0" name="Freeform 9"/>
            <p:cNvSpPr/>
            <p:nvPr/>
          </p:nvSpPr>
          <p:spPr>
            <a:xfrm>
              <a:off x="2631720" y="2500415"/>
              <a:ext cx="752301" cy="142327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1" name="Freeform 10"/>
            <p:cNvSpPr/>
            <p:nvPr/>
          </p:nvSpPr>
          <p:spPr>
            <a:xfrm>
              <a:off x="3399806" y="2469732"/>
              <a:ext cx="14572095" cy="92862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2" name="Freeform 11"/>
            <p:cNvSpPr/>
            <p:nvPr/>
          </p:nvSpPr>
          <p:spPr>
            <a:xfrm>
              <a:off x="2647502" y="4022905"/>
              <a:ext cx="752301" cy="173946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3" name="Freeform 12"/>
            <p:cNvSpPr/>
            <p:nvPr/>
          </p:nvSpPr>
          <p:spPr>
            <a:xfrm>
              <a:off x="3405044" y="4024523"/>
              <a:ext cx="14556096" cy="1351055"/>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4" name="Group 13"/>
          <p:cNvGrpSpPr/>
          <p:nvPr/>
        </p:nvGrpSpPr>
        <p:grpSpPr>
          <a:xfrm flipH="1">
            <a:off x="2087217" y="3892825"/>
            <a:ext cx="9241394" cy="2431775"/>
            <a:chOff x="2602094" y="722753"/>
            <a:chExt cx="15312170" cy="4741652"/>
          </a:xfrm>
        </p:grpSpPr>
        <p:sp>
          <p:nvSpPr>
            <p:cNvPr id="15" name="Freeform 14"/>
            <p:cNvSpPr/>
            <p:nvPr/>
          </p:nvSpPr>
          <p:spPr>
            <a:xfrm>
              <a:off x="2607705" y="722753"/>
              <a:ext cx="776316" cy="1435742"/>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6" name="Freeform 15"/>
            <p:cNvSpPr/>
            <p:nvPr/>
          </p:nvSpPr>
          <p:spPr>
            <a:xfrm>
              <a:off x="3384022" y="722755"/>
              <a:ext cx="14530242" cy="934282"/>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7" name="Freeform 16"/>
            <p:cNvSpPr/>
            <p:nvPr/>
          </p:nvSpPr>
          <p:spPr>
            <a:xfrm>
              <a:off x="2607709" y="2442383"/>
              <a:ext cx="776318" cy="126293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8" name="Freeform 17"/>
            <p:cNvSpPr/>
            <p:nvPr/>
          </p:nvSpPr>
          <p:spPr>
            <a:xfrm>
              <a:off x="3384022" y="2463272"/>
              <a:ext cx="14510116" cy="809574"/>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9" name="Freeform 18"/>
            <p:cNvSpPr/>
            <p:nvPr/>
          </p:nvSpPr>
          <p:spPr>
            <a:xfrm>
              <a:off x="2602094" y="3978600"/>
              <a:ext cx="781926" cy="1485805"/>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20" name="Freeform 19"/>
            <p:cNvSpPr/>
            <p:nvPr/>
          </p:nvSpPr>
          <p:spPr>
            <a:xfrm>
              <a:off x="3384024" y="3999491"/>
              <a:ext cx="14500736" cy="1112036"/>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sp>
        <p:nvSpPr>
          <p:cNvPr id="21" name="Rectangle 20"/>
          <p:cNvSpPr/>
          <p:nvPr/>
        </p:nvSpPr>
        <p:spPr>
          <a:xfrm>
            <a:off x="1943100" y="901833"/>
            <a:ext cx="9325803" cy="1508105"/>
          </a:xfrm>
          <a:prstGeom prst="rect">
            <a:avLst/>
          </a:prstGeom>
        </p:spPr>
        <p:txBody>
          <a:bodyPr wrap="square">
            <a:spAutoFit/>
          </a:bodyPr>
          <a:lstStyle/>
          <a:p>
            <a:pPr algn="r" rtl="1"/>
            <a:endParaRPr lang="fa-IR" dirty="0"/>
          </a:p>
          <a:p>
            <a:pPr lvl="1" algn="r" rtl="1"/>
            <a:r>
              <a:rPr lang="fa-IR" dirty="0"/>
              <a:t>هر نوع دارايي كه </a:t>
            </a:r>
            <a:r>
              <a:rPr lang="fa-IR" dirty="0" smtClean="0"/>
              <a:t>امکان</a:t>
            </a:r>
            <a:r>
              <a:rPr lang="fa-IR" dirty="0"/>
              <a:t> ساخت و تحويل آن در مواعد زماني مورد نظر باني وجود داشته باشد. دارايي‌هايي كه به مقادير زياد و به طور مستمر در </a:t>
            </a:r>
            <a:r>
              <a:rPr lang="fa-IR" dirty="0" smtClean="0"/>
              <a:t>کوتاه مدت تولید </a:t>
            </a:r>
            <a:r>
              <a:rPr lang="fa-IR" dirty="0"/>
              <a:t>مي‌شود، نمي‌تواند </a:t>
            </a:r>
            <a:r>
              <a:rPr lang="fa-IR" dirty="0" smtClean="0"/>
              <a:t>مبنای </a:t>
            </a:r>
            <a:r>
              <a:rPr lang="fa-IR" dirty="0"/>
              <a:t>انتشار اوراق قرار گيرد.</a:t>
            </a:r>
            <a:endParaRPr lang="fa-IR" sz="4400" dirty="0"/>
          </a:p>
          <a:p>
            <a:pPr algn="r" rtl="1"/>
            <a:r>
              <a:rPr lang="fa-IR" dirty="0"/>
              <a:t/>
            </a:r>
            <a:br>
              <a:rPr lang="fa-IR" dirty="0"/>
            </a:br>
            <a:endParaRPr lang="fa-IR" sz="2000" dirty="0"/>
          </a:p>
        </p:txBody>
      </p:sp>
      <p:sp>
        <p:nvSpPr>
          <p:cNvPr id="22" name="Rectangle 21"/>
          <p:cNvSpPr/>
          <p:nvPr/>
        </p:nvSpPr>
        <p:spPr>
          <a:xfrm>
            <a:off x="3121715" y="2146294"/>
            <a:ext cx="7732644" cy="369332"/>
          </a:xfrm>
          <a:prstGeom prst="rect">
            <a:avLst/>
          </a:prstGeom>
        </p:spPr>
        <p:txBody>
          <a:bodyPr wrap="square">
            <a:spAutoFit/>
          </a:bodyPr>
          <a:lstStyle/>
          <a:p>
            <a:pPr algn="r" rtl="1"/>
            <a:r>
              <a:rPr lang="fa-IR" dirty="0" smtClean="0"/>
              <a:t>هیچگونه محدودیت </a:t>
            </a:r>
            <a:r>
              <a:rPr lang="fa-IR" dirty="0"/>
              <a:t>يا منع </a:t>
            </a:r>
            <a:r>
              <a:rPr lang="fa-IR" dirty="0" smtClean="0"/>
              <a:t>قانونی، </a:t>
            </a:r>
            <a:r>
              <a:rPr lang="fa-IR" dirty="0"/>
              <a:t>قراردادي يا قضايي براي </a:t>
            </a:r>
            <a:r>
              <a:rPr lang="fa-IR" dirty="0" smtClean="0"/>
              <a:t>ساخت و انتقال دارايي وجود </a:t>
            </a:r>
            <a:r>
              <a:rPr lang="fa-IR" dirty="0"/>
              <a:t>نداشته باشد.</a:t>
            </a:r>
          </a:p>
        </p:txBody>
      </p:sp>
      <p:sp>
        <p:nvSpPr>
          <p:cNvPr id="23" name="Rectangle 22"/>
          <p:cNvSpPr/>
          <p:nvPr/>
        </p:nvSpPr>
        <p:spPr>
          <a:xfrm>
            <a:off x="2190750" y="2935806"/>
            <a:ext cx="8658656" cy="923330"/>
          </a:xfrm>
          <a:prstGeom prst="rect">
            <a:avLst/>
          </a:prstGeom>
        </p:spPr>
        <p:txBody>
          <a:bodyPr wrap="square">
            <a:spAutoFit/>
          </a:bodyPr>
          <a:lstStyle/>
          <a:p>
            <a:pPr algn="r" rtl="1"/>
            <a:r>
              <a:rPr lang="fa-IR" dirty="0"/>
              <a:t>از زمان شروع ساخت تا </a:t>
            </a:r>
            <a:r>
              <a:rPr lang="fa-IR" dirty="0" smtClean="0"/>
              <a:t>پایان سررسید </a:t>
            </a:r>
            <a:r>
              <a:rPr lang="fa-IR" dirty="0"/>
              <a:t>اوراق، دارايي بايد از پوشش بيمه‌اي مناسب و كافي از جمله </a:t>
            </a:r>
            <a:r>
              <a:rPr lang="fa-IR" dirty="0" smtClean="0"/>
              <a:t>بیمه مسئولیت مدنی </a:t>
            </a:r>
            <a:r>
              <a:rPr lang="fa-IR" dirty="0"/>
              <a:t>و بيمه تمام خطر پروژه برخوردار باشد.</a:t>
            </a:r>
          </a:p>
          <a:p>
            <a:endParaRPr lang="fa-IR" dirty="0"/>
          </a:p>
        </p:txBody>
      </p:sp>
      <p:sp>
        <p:nvSpPr>
          <p:cNvPr id="24" name="Rectangle 23"/>
          <p:cNvSpPr/>
          <p:nvPr/>
        </p:nvSpPr>
        <p:spPr>
          <a:xfrm>
            <a:off x="5914322" y="3939660"/>
            <a:ext cx="4976042" cy="369332"/>
          </a:xfrm>
          <a:prstGeom prst="rect">
            <a:avLst/>
          </a:prstGeom>
        </p:spPr>
        <p:txBody>
          <a:bodyPr wrap="none">
            <a:spAutoFit/>
          </a:bodyPr>
          <a:lstStyle/>
          <a:p>
            <a:r>
              <a:rPr lang="fa-IR" dirty="0" smtClean="0"/>
              <a:t>تمامی مجوزهای قانونی </a:t>
            </a:r>
            <a:r>
              <a:rPr lang="fa-IR" dirty="0"/>
              <a:t>لازم براي ساخت آن از مراجع </a:t>
            </a:r>
            <a:r>
              <a:rPr lang="fa-IR" dirty="0" smtClean="0"/>
              <a:t>ذیربط </a:t>
            </a:r>
            <a:r>
              <a:rPr lang="fa-IR" dirty="0"/>
              <a:t>اخذ شده باشد.</a:t>
            </a:r>
          </a:p>
        </p:txBody>
      </p:sp>
      <p:sp>
        <p:nvSpPr>
          <p:cNvPr id="25" name="Rectangle 24"/>
          <p:cNvSpPr/>
          <p:nvPr/>
        </p:nvSpPr>
        <p:spPr>
          <a:xfrm>
            <a:off x="8377429" y="4821757"/>
            <a:ext cx="2489784" cy="369332"/>
          </a:xfrm>
          <a:prstGeom prst="rect">
            <a:avLst/>
          </a:prstGeom>
        </p:spPr>
        <p:txBody>
          <a:bodyPr wrap="none">
            <a:spAutoFit/>
          </a:bodyPr>
          <a:lstStyle/>
          <a:p>
            <a:r>
              <a:rPr lang="fa-IR" dirty="0" smtClean="0"/>
              <a:t>امکان واگذاری </a:t>
            </a:r>
            <a:r>
              <a:rPr lang="fa-IR" dirty="0"/>
              <a:t>به غير را داشته باشد.</a:t>
            </a:r>
          </a:p>
        </p:txBody>
      </p:sp>
      <p:sp>
        <p:nvSpPr>
          <p:cNvPr id="26" name="Rectangle 25"/>
          <p:cNvSpPr/>
          <p:nvPr/>
        </p:nvSpPr>
        <p:spPr>
          <a:xfrm>
            <a:off x="1580323" y="5534062"/>
            <a:ext cx="9277441" cy="646331"/>
          </a:xfrm>
          <a:prstGeom prst="rect">
            <a:avLst/>
          </a:prstGeom>
        </p:spPr>
        <p:txBody>
          <a:bodyPr wrap="square">
            <a:spAutoFit/>
          </a:bodyPr>
          <a:lstStyle/>
          <a:p>
            <a:pPr algn="r" rtl="1"/>
            <a:r>
              <a:rPr lang="fa-IR" dirty="0"/>
              <a:t>دارايي‌ در حال ساخت تا پرداخت </a:t>
            </a:r>
            <a:r>
              <a:rPr lang="fa-IR" dirty="0" smtClean="0"/>
              <a:t>کليه </a:t>
            </a:r>
            <a:r>
              <a:rPr lang="fa-IR" dirty="0"/>
              <a:t>وجوه اوراق، به </a:t>
            </a:r>
            <a:r>
              <a:rPr lang="fa-IR" dirty="0" smtClean="0"/>
              <a:t>وکالت </a:t>
            </a:r>
            <a:r>
              <a:rPr lang="fa-IR" dirty="0"/>
              <a:t>از طرف دارندگان اوراق تحت مالكيت نهاد واسط قرار مي‌گيرد. اسناد، مدارك و </a:t>
            </a:r>
            <a:r>
              <a:rPr lang="fa-IR" dirty="0" smtClean="0"/>
              <a:t>قراردادهای </a:t>
            </a:r>
            <a:r>
              <a:rPr lang="fa-IR" dirty="0"/>
              <a:t>مربوط به دارايي به </a:t>
            </a:r>
            <a:r>
              <a:rPr lang="fa-IR" dirty="0" smtClean="0"/>
              <a:t>وکالت </a:t>
            </a:r>
            <a:r>
              <a:rPr lang="fa-IR" dirty="0"/>
              <a:t>از دارندگان اوراق در </a:t>
            </a:r>
            <a:r>
              <a:rPr lang="fa-IR" dirty="0" smtClean="0"/>
              <a:t>اختیار شرکت سپرده‌گذاری </a:t>
            </a:r>
            <a:r>
              <a:rPr lang="fa-IR" dirty="0"/>
              <a:t>مركزي اوراق بهادار و </a:t>
            </a:r>
            <a:r>
              <a:rPr lang="fa-IR" dirty="0" smtClean="0"/>
              <a:t>تسويه </a:t>
            </a:r>
            <a:r>
              <a:rPr lang="fa-IR" dirty="0"/>
              <a:t>وجوه قرار مي‌گيرد.</a:t>
            </a:r>
          </a:p>
        </p:txBody>
      </p:sp>
    </p:spTree>
    <p:extLst>
      <p:ext uri="{BB962C8B-B14F-4D97-AF65-F5344CB8AC3E}">
        <p14:creationId xmlns:p14="http://schemas.microsoft.com/office/powerpoint/2010/main" val="16268564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bwMode="auto">
          <a:xfrm>
            <a:off x="1789686" y="1821894"/>
            <a:ext cx="1005375" cy="892731"/>
          </a:xfrm>
          <a:prstGeom prst="round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بانی</a:t>
            </a:r>
          </a:p>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(پیمانکار)</a:t>
            </a:r>
          </a:p>
        </p:txBody>
      </p:sp>
      <p:sp>
        <p:nvSpPr>
          <p:cNvPr id="4" name="Rounded Rectangle 3"/>
          <p:cNvSpPr/>
          <p:nvPr/>
        </p:nvSpPr>
        <p:spPr bwMode="auto">
          <a:xfrm>
            <a:off x="7973618" y="4772025"/>
            <a:ext cx="1584175" cy="644164"/>
          </a:xfrm>
          <a:prstGeom prst="round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سرمایه گذار</a:t>
            </a:r>
          </a:p>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(خریدار اوراق)</a:t>
            </a:r>
          </a:p>
        </p:txBody>
      </p:sp>
      <p:sp>
        <p:nvSpPr>
          <p:cNvPr id="10" name="Rounded Rectangle 9"/>
          <p:cNvSpPr/>
          <p:nvPr/>
        </p:nvSpPr>
        <p:spPr bwMode="auto">
          <a:xfrm>
            <a:off x="7749752" y="1900235"/>
            <a:ext cx="1944217" cy="862015"/>
          </a:xfrm>
          <a:prstGeom prst="roundRect">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نهاد واسط</a:t>
            </a:r>
          </a:p>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(ناشر، مالک و کارفرما )</a:t>
            </a:r>
          </a:p>
        </p:txBody>
      </p:sp>
      <p:sp>
        <p:nvSpPr>
          <p:cNvPr id="11" name="Up-Down Arrow 10"/>
          <p:cNvSpPr/>
          <p:nvPr/>
        </p:nvSpPr>
        <p:spPr>
          <a:xfrm rot="16200000">
            <a:off x="5211121" y="-102952"/>
            <a:ext cx="115874" cy="4947780"/>
          </a:xfrm>
          <a:prstGeom prst="upDownArrow">
            <a:avLst>
              <a:gd name="adj1" fmla="val 45548"/>
              <a:gd name="adj2" fmla="val 50000"/>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rtl="1">
              <a:defRPr/>
            </a:pPr>
            <a:endParaRPr lang="en-US" kern="0">
              <a:solidFill>
                <a:sysClr val="window" lastClr="FFFFFF"/>
              </a:solidFill>
              <a:latin typeface="Tahoma"/>
              <a:cs typeface="Tahoma"/>
            </a:endParaRPr>
          </a:p>
        </p:txBody>
      </p:sp>
      <p:sp>
        <p:nvSpPr>
          <p:cNvPr id="12" name="Striped Right Arrow 11"/>
          <p:cNvSpPr/>
          <p:nvPr/>
        </p:nvSpPr>
        <p:spPr>
          <a:xfrm rot="10800000">
            <a:off x="2814215" y="2548856"/>
            <a:ext cx="4936229" cy="118143"/>
          </a:xfrm>
          <a:prstGeom prst="stripedRightArrow">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rtl="1" fontAlgn="base">
              <a:spcBef>
                <a:spcPct val="0"/>
              </a:spcBef>
              <a:spcAft>
                <a:spcPct val="0"/>
              </a:spcAft>
              <a:defRPr/>
            </a:pPr>
            <a:endParaRPr lang="fa-IR" kern="0" dirty="0">
              <a:solidFill>
                <a:prstClr val="white"/>
              </a:solidFill>
            </a:endParaRPr>
          </a:p>
        </p:txBody>
      </p:sp>
      <p:sp>
        <p:nvSpPr>
          <p:cNvPr id="13" name="Striped Right Arrow 12"/>
          <p:cNvSpPr/>
          <p:nvPr/>
        </p:nvSpPr>
        <p:spPr>
          <a:xfrm>
            <a:off x="2795061" y="2060336"/>
            <a:ext cx="4972552" cy="101840"/>
          </a:xfrm>
          <a:prstGeom prst="stripedRightArrow">
            <a:avLst>
              <a:gd name="adj1" fmla="val 54566"/>
              <a:gd name="adj2" fmla="val 60835"/>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rtl="1" fontAlgn="base">
              <a:spcBef>
                <a:spcPct val="0"/>
              </a:spcBef>
              <a:spcAft>
                <a:spcPct val="0"/>
              </a:spcAft>
              <a:defRPr/>
            </a:pPr>
            <a:endParaRPr lang="fa-IR" kern="0" dirty="0">
              <a:solidFill>
                <a:prstClr val="white"/>
              </a:solidFill>
            </a:endParaRPr>
          </a:p>
        </p:txBody>
      </p:sp>
      <p:sp>
        <p:nvSpPr>
          <p:cNvPr id="19" name="Striped Right Arrow 18"/>
          <p:cNvSpPr/>
          <p:nvPr/>
        </p:nvSpPr>
        <p:spPr>
          <a:xfrm rot="16200000">
            <a:off x="7635739" y="3703506"/>
            <a:ext cx="1881317" cy="106508"/>
          </a:xfrm>
          <a:prstGeom prst="stripedRightArrow">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rtl="1" fontAlgn="base">
              <a:spcBef>
                <a:spcPct val="0"/>
              </a:spcBef>
              <a:spcAft>
                <a:spcPct val="0"/>
              </a:spcAft>
              <a:defRPr/>
            </a:pPr>
            <a:endParaRPr lang="fa-IR" kern="0">
              <a:solidFill>
                <a:prstClr val="white"/>
              </a:solidFill>
            </a:endParaRPr>
          </a:p>
        </p:txBody>
      </p:sp>
      <p:sp>
        <p:nvSpPr>
          <p:cNvPr id="20" name="Striped Right Arrow 19"/>
          <p:cNvSpPr/>
          <p:nvPr/>
        </p:nvSpPr>
        <p:spPr>
          <a:xfrm rot="5400000">
            <a:off x="8010414" y="3715304"/>
            <a:ext cx="1928012" cy="110560"/>
          </a:xfrm>
          <a:prstGeom prst="stripedRightArrow">
            <a:avLst/>
          </a:prstGeom>
          <a:ln/>
        </p:spPr>
        <p:style>
          <a:lnRef idx="1">
            <a:schemeClr val="accent4"/>
          </a:lnRef>
          <a:fillRef idx="2">
            <a:schemeClr val="accent4"/>
          </a:fillRef>
          <a:effectRef idx="1">
            <a:schemeClr val="accent4"/>
          </a:effectRef>
          <a:fontRef idx="minor">
            <a:schemeClr val="dk1"/>
          </a:fontRef>
        </p:style>
        <p:txBody>
          <a:bodyPr rtlCol="1" anchor="ctr"/>
          <a:lstStyle/>
          <a:p>
            <a:pPr algn="ctr" rtl="1" fontAlgn="base">
              <a:spcBef>
                <a:spcPct val="0"/>
              </a:spcBef>
              <a:spcAft>
                <a:spcPct val="0"/>
              </a:spcAft>
              <a:defRPr/>
            </a:pPr>
            <a:endParaRPr lang="fa-IR" kern="0">
              <a:solidFill>
                <a:prstClr val="white"/>
              </a:solidFill>
            </a:endParaRPr>
          </a:p>
        </p:txBody>
      </p:sp>
      <p:sp>
        <p:nvSpPr>
          <p:cNvPr id="21" name="Oval 20"/>
          <p:cNvSpPr/>
          <p:nvPr/>
        </p:nvSpPr>
        <p:spPr>
          <a:xfrm>
            <a:off x="4726509" y="1771650"/>
            <a:ext cx="1174342" cy="1066744"/>
          </a:xfrm>
          <a:prstGeom prst="ellipse">
            <a:avLst/>
          </a:prstGeom>
          <a:solidFill>
            <a:srgbClr val="8CB6DC"/>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fontAlgn="base">
              <a:spcBef>
                <a:spcPct val="0"/>
              </a:spcBef>
              <a:spcAft>
                <a:spcPts val="1000"/>
              </a:spcAft>
            </a:pPr>
            <a:r>
              <a:rPr lang="fa-IR" sz="1400" kern="0" dirty="0">
                <a:solidFill>
                  <a:sysClr val="windowText" lastClr="000000"/>
                </a:solidFill>
                <a:latin typeface="Calibri" pitchFamily="34" charset="0"/>
                <a:cs typeface="B Titr" pitchFamily="2" charset="-78"/>
              </a:rPr>
              <a:t>ناظر ساخت</a:t>
            </a:r>
            <a:endParaRPr lang="en-US" sz="1400" kern="0" dirty="0">
              <a:solidFill>
                <a:sysClr val="windowText" lastClr="000000"/>
              </a:solidFill>
              <a:latin typeface="Calibri" pitchFamily="34" charset="0"/>
              <a:cs typeface="B Titr" pitchFamily="2" charset="-78"/>
            </a:endParaRPr>
          </a:p>
        </p:txBody>
      </p:sp>
      <p:sp>
        <p:nvSpPr>
          <p:cNvPr id="22" name="Rectangle 1"/>
          <p:cNvSpPr>
            <a:spLocks noChangeArrowheads="1"/>
          </p:cNvSpPr>
          <p:nvPr/>
        </p:nvSpPr>
        <p:spPr bwMode="auto">
          <a:xfrm>
            <a:off x="219075" y="4207533"/>
            <a:ext cx="5810249" cy="198515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algn="justLow" rtl="1" eaLnBrk="0" hangingPunct="0">
              <a:tabLst>
                <a:tab pos="452438" algn="l"/>
              </a:tabLst>
            </a:pPr>
            <a:endParaRPr lang="en-US" sz="1100" b="1" dirty="0">
              <a:solidFill>
                <a:prstClr val="black"/>
              </a:solidFill>
            </a:endParaRPr>
          </a:p>
          <a:p>
            <a:pPr algn="justLow" rtl="1" eaLnBrk="0" hangingPunct="0">
              <a:tabLst>
                <a:tab pos="452438" algn="l"/>
              </a:tabLst>
            </a:pPr>
            <a:r>
              <a:rPr lang="fa-IR" sz="1600" b="1" dirty="0">
                <a:solidFill>
                  <a:prstClr val="black"/>
                </a:solidFill>
                <a:latin typeface="CG Times"/>
                <a:ea typeface="Times New Roman" pitchFamily="18" charset="0"/>
              </a:rPr>
              <a:t>در این مدل، بانی یا خود پیمانکار است یا برای انجام عملیات ساخت با </a:t>
            </a:r>
            <a:r>
              <a:rPr lang="fa-IR" sz="1600" b="1" dirty="0" err="1">
                <a:solidFill>
                  <a:prstClr val="black"/>
                </a:solidFill>
                <a:latin typeface="CG Times"/>
                <a:ea typeface="Times New Roman" pitchFamily="18" charset="0"/>
              </a:rPr>
              <a:t>پیمانکاران</a:t>
            </a:r>
            <a:r>
              <a:rPr lang="fa-IR" sz="1600" b="1" dirty="0">
                <a:solidFill>
                  <a:prstClr val="black"/>
                </a:solidFill>
                <a:latin typeface="CG Times"/>
                <a:ea typeface="Times New Roman" pitchFamily="18" charset="0"/>
              </a:rPr>
              <a:t> وارد قرارداد </a:t>
            </a:r>
            <a:r>
              <a:rPr lang="fa-IR" sz="1600" b="1" dirty="0" err="1">
                <a:solidFill>
                  <a:prstClr val="black"/>
                </a:solidFill>
                <a:latin typeface="CG Times"/>
                <a:ea typeface="Times New Roman" pitchFamily="18" charset="0"/>
              </a:rPr>
              <a:t>می‌گردد</a:t>
            </a:r>
            <a:r>
              <a:rPr lang="fa-IR" sz="1600" b="1" dirty="0">
                <a:solidFill>
                  <a:prstClr val="black"/>
                </a:solidFill>
                <a:latin typeface="CG Times"/>
                <a:ea typeface="Times New Roman" pitchFamily="18" charset="0"/>
              </a:rPr>
              <a:t>. به عبارتی بانی میتواند در طول دوره ساخت، خود سازنده دارایی باشد و پس از تکمیل و تحویل آن به نهاد واسط، آن را اجاره نماید. جهت اطمینان از ساخت صحیح دارایی، ناظری برای ساخت در نظر گرفته شده که به صورت مستمر بر ساخت دارایی نظارت میکند. </a:t>
            </a:r>
          </a:p>
          <a:p>
            <a:pPr algn="justLow" rtl="1" eaLnBrk="0" hangingPunct="0">
              <a:tabLst>
                <a:tab pos="452438" algn="l"/>
              </a:tabLst>
            </a:pPr>
            <a:r>
              <a:rPr lang="fa-IR" sz="1600" b="1" dirty="0">
                <a:solidFill>
                  <a:prstClr val="black"/>
                </a:solidFill>
                <a:latin typeface="CG Times"/>
                <a:ea typeface="Times New Roman" pitchFamily="18" charset="0"/>
              </a:rPr>
              <a:t>نهاد واسط در هر مرحله، پس از دریافت گزارش پیشرفت کار (فیزیکی و مالی) که به تأیید ناظر و بانی رسیده است، </a:t>
            </a:r>
            <a:r>
              <a:rPr lang="fa-IR" sz="1600" b="1" dirty="0" err="1">
                <a:solidFill>
                  <a:prstClr val="black"/>
                </a:solidFill>
                <a:latin typeface="CG Times"/>
                <a:ea typeface="Times New Roman" pitchFamily="18" charset="0"/>
              </a:rPr>
              <a:t>پرداخت‌های</a:t>
            </a:r>
            <a:r>
              <a:rPr lang="fa-IR" sz="1600" b="1" dirty="0">
                <a:solidFill>
                  <a:prstClr val="black"/>
                </a:solidFill>
                <a:latin typeface="CG Times"/>
                <a:ea typeface="Times New Roman" pitchFamily="18" charset="0"/>
              </a:rPr>
              <a:t> مربوط را انجام ‌</a:t>
            </a:r>
            <a:r>
              <a:rPr lang="fa-IR" sz="1600" b="1" dirty="0" err="1">
                <a:solidFill>
                  <a:prstClr val="black"/>
                </a:solidFill>
                <a:latin typeface="CG Times"/>
                <a:ea typeface="Times New Roman" pitchFamily="18" charset="0"/>
              </a:rPr>
              <a:t>می‌دهد</a:t>
            </a:r>
            <a:r>
              <a:rPr lang="fa-IR" sz="1600" b="1" dirty="0">
                <a:solidFill>
                  <a:prstClr val="black"/>
                </a:solidFill>
                <a:latin typeface="CG Times"/>
                <a:ea typeface="Times New Roman" pitchFamily="18" charset="0"/>
              </a:rPr>
              <a:t>.</a:t>
            </a:r>
          </a:p>
        </p:txBody>
      </p:sp>
      <p:sp>
        <p:nvSpPr>
          <p:cNvPr id="3" name="Rectangle 2"/>
          <p:cNvSpPr/>
          <p:nvPr/>
        </p:nvSpPr>
        <p:spPr>
          <a:xfrm>
            <a:off x="3719737" y="159024"/>
            <a:ext cx="4557659" cy="461665"/>
          </a:xfrm>
          <a:prstGeom prst="rect">
            <a:avLst/>
          </a:prstGeom>
        </p:spPr>
        <p:txBody>
          <a:bodyPr wrap="none">
            <a:spAutoFit/>
          </a:bodyPr>
          <a:lstStyle/>
          <a:p>
            <a:pPr algn="ctr" rtl="1" fontAlgn="base">
              <a:spcBef>
                <a:spcPct val="0"/>
              </a:spcBef>
              <a:spcAft>
                <a:spcPct val="0"/>
              </a:spcAft>
              <a:defRPr/>
            </a:pPr>
            <a:r>
              <a:rPr lang="fa-IR" sz="2400" kern="0" dirty="0">
                <a:solidFill>
                  <a:prstClr val="black"/>
                </a:solidFill>
                <a:latin typeface="Tw Cen MT"/>
                <a:cs typeface="B Titr" pitchFamily="2" charset="-78"/>
              </a:rPr>
              <a:t>مدل عملیاتی انتشار اوراق سفارش ساخت</a:t>
            </a:r>
          </a:p>
        </p:txBody>
      </p:sp>
      <p:sp>
        <p:nvSpPr>
          <p:cNvPr id="23" name="Rectangle 3"/>
          <p:cNvSpPr>
            <a:spLocks noChangeArrowheads="1"/>
          </p:cNvSpPr>
          <p:nvPr/>
        </p:nvSpPr>
        <p:spPr bwMode="auto">
          <a:xfrm>
            <a:off x="3164270" y="1189204"/>
            <a:ext cx="1385393" cy="6225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a-IR" sz="1400" b="1" dirty="0">
                <a:solidFill>
                  <a:prstClr val="black"/>
                </a:solidFill>
                <a:latin typeface="Calibri"/>
                <a:ea typeface="Arial" pitchFamily="34" charset="0"/>
                <a:cs typeface="B Mitra" pitchFamily="2" charset="-78"/>
              </a:rPr>
              <a:t>(4) ساخت و تحویل دارایی</a:t>
            </a:r>
          </a:p>
        </p:txBody>
      </p:sp>
      <p:sp>
        <p:nvSpPr>
          <p:cNvPr id="25" name="Rectangle 3"/>
          <p:cNvSpPr>
            <a:spLocks noChangeArrowheads="1"/>
          </p:cNvSpPr>
          <p:nvPr/>
        </p:nvSpPr>
        <p:spPr bwMode="auto">
          <a:xfrm>
            <a:off x="6917120" y="3903829"/>
            <a:ext cx="1385393" cy="382421"/>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bodyPr>
          <a:lstStyle/>
          <a:p>
            <a:pPr algn="ctr" rtl="1" fontAlgn="base">
              <a:spcBef>
                <a:spcPct val="0"/>
              </a:spcBef>
              <a:spcAft>
                <a:spcPct val="0"/>
              </a:spcAft>
              <a:defRPr/>
            </a:pPr>
            <a:r>
              <a:rPr lang="fa-IR" sz="1400" b="1" kern="0" dirty="0">
                <a:solidFill>
                  <a:prstClr val="black"/>
                </a:solidFill>
                <a:cs typeface="B Mitra" pitchFamily="2" charset="-78"/>
              </a:rPr>
              <a:t> (3) پرداخت پول</a:t>
            </a:r>
          </a:p>
        </p:txBody>
      </p:sp>
      <p:sp>
        <p:nvSpPr>
          <p:cNvPr id="26" name="Rectangle 3"/>
          <p:cNvSpPr>
            <a:spLocks noChangeArrowheads="1"/>
          </p:cNvSpPr>
          <p:nvPr/>
        </p:nvSpPr>
        <p:spPr bwMode="auto">
          <a:xfrm>
            <a:off x="3259520" y="3008479"/>
            <a:ext cx="1385393" cy="382421"/>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bodyPr>
          <a:lstStyle/>
          <a:p>
            <a:pPr algn="ctr" rtl="1" fontAlgn="base">
              <a:spcBef>
                <a:spcPct val="0"/>
              </a:spcBef>
              <a:spcAft>
                <a:spcPct val="0"/>
              </a:spcAft>
              <a:defRPr/>
            </a:pPr>
            <a:r>
              <a:rPr lang="fa-IR" sz="1400" b="1" kern="0" dirty="0">
                <a:solidFill>
                  <a:prstClr val="black"/>
                </a:solidFill>
                <a:cs typeface="B Mitra" pitchFamily="2" charset="-78"/>
              </a:rPr>
              <a:t>(5) پرداخت پول</a:t>
            </a:r>
          </a:p>
        </p:txBody>
      </p:sp>
      <p:sp>
        <p:nvSpPr>
          <p:cNvPr id="27" name="Rectangle 3"/>
          <p:cNvSpPr>
            <a:spLocks noChangeArrowheads="1"/>
          </p:cNvSpPr>
          <p:nvPr/>
        </p:nvSpPr>
        <p:spPr bwMode="auto">
          <a:xfrm>
            <a:off x="6136070" y="1236829"/>
            <a:ext cx="1385393" cy="622532"/>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bodyPr>
          <a:lstStyle/>
          <a:p>
            <a:pPr algn="ctr" rtl="1" fontAlgn="base">
              <a:spcBef>
                <a:spcPct val="0"/>
              </a:spcBef>
              <a:spcAft>
                <a:spcPct val="0"/>
              </a:spcAft>
              <a:defRPr/>
            </a:pPr>
            <a:r>
              <a:rPr lang="fa-IR" sz="1400" b="1" kern="0" dirty="0">
                <a:solidFill>
                  <a:prstClr val="black"/>
                </a:solidFill>
                <a:cs typeface="B Mitra" pitchFamily="2" charset="-78"/>
              </a:rPr>
              <a:t>(1) قرارداد سفارش ساخت</a:t>
            </a:r>
          </a:p>
        </p:txBody>
      </p:sp>
      <p:sp>
        <p:nvSpPr>
          <p:cNvPr id="28" name="Rectangle 3"/>
          <p:cNvSpPr>
            <a:spLocks noChangeArrowheads="1"/>
          </p:cNvSpPr>
          <p:nvPr/>
        </p:nvSpPr>
        <p:spPr bwMode="auto">
          <a:xfrm>
            <a:off x="9079295" y="3903829"/>
            <a:ext cx="1385393" cy="382421"/>
          </a:xfrm>
          <a:prstGeom prst="rect">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t" anchorCtr="0" compatLnSpc="1">
            <a:prstTxWarp prst="textNoShape">
              <a:avLst/>
            </a:prstTxWarp>
          </a:bodyPr>
          <a:lstStyle/>
          <a:p>
            <a:pPr algn="ctr" rtl="1" fontAlgn="base">
              <a:spcBef>
                <a:spcPct val="0"/>
              </a:spcBef>
              <a:spcAft>
                <a:spcPct val="0"/>
              </a:spcAft>
              <a:defRPr/>
            </a:pPr>
            <a:r>
              <a:rPr lang="fa-IR" sz="1400" b="1" kern="0" dirty="0">
                <a:solidFill>
                  <a:prstClr val="black"/>
                </a:solidFill>
                <a:cs typeface="B Mitra" pitchFamily="2" charset="-78"/>
              </a:rPr>
              <a:t>(2) فروش اوراق</a:t>
            </a:r>
          </a:p>
        </p:txBody>
      </p:sp>
    </p:spTree>
    <p:extLst>
      <p:ext uri="{BB962C8B-B14F-4D97-AF65-F5344CB8AC3E}">
        <p14:creationId xmlns:p14="http://schemas.microsoft.com/office/powerpoint/2010/main" val="1797700267"/>
      </p:ext>
    </p:extLst>
  </p:cSld>
  <p:clrMapOvr>
    <a:masterClrMapping/>
  </p:clrMapOvr>
  <mc:AlternateContent xmlns:mc="http://schemas.openxmlformats.org/markup-compatibility/2006" xmlns:p14="http://schemas.microsoft.com/office/powerpoint/2010/main">
    <mc:Choice Requires="p14">
      <p:transition spd="slow" p14:dur="27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childTnLst>
                                </p:cTn>
                              </p:par>
                            </p:childTnLst>
                          </p:cTn>
                        </p:par>
                        <p:par>
                          <p:cTn id="16" fill="hold">
                            <p:stCondLst>
                              <p:cond delay="3000"/>
                            </p:stCondLst>
                            <p:childTnLst>
                              <p:par>
                                <p:cTn id="17" presetID="55"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strVal val="#ppt_w*0.70"/>
                                          </p:val>
                                        </p:tav>
                                        <p:tav tm="100000">
                                          <p:val>
                                            <p:strVal val="#ppt_w"/>
                                          </p:val>
                                        </p:tav>
                                      </p:tavLst>
                                    </p:anim>
                                    <p:anim calcmode="lin" valueType="num">
                                      <p:cBhvr>
                                        <p:cTn id="20" dur="1000" fill="hold"/>
                                        <p:tgtEl>
                                          <p:spTgt spid="11"/>
                                        </p:tgtEl>
                                        <p:attrNameLst>
                                          <p:attrName>ppt_h</p:attrName>
                                        </p:attrNameLst>
                                      </p:cBhvr>
                                      <p:tavLst>
                                        <p:tav tm="0">
                                          <p:val>
                                            <p:strVal val="#ppt_h"/>
                                          </p:val>
                                        </p:tav>
                                        <p:tav tm="100000">
                                          <p:val>
                                            <p:strVal val="#ppt_h"/>
                                          </p:val>
                                        </p:tav>
                                      </p:tavLst>
                                    </p:anim>
                                    <p:animEffect transition="in" filter="fade">
                                      <p:cBhvr>
                                        <p:cTn id="21" dur="1000"/>
                                        <p:tgtEl>
                                          <p:spTgt spid="11"/>
                                        </p:tgtEl>
                                      </p:cBhvr>
                                    </p:animEffect>
                                  </p:childTnLst>
                                </p:cTn>
                              </p:par>
                            </p:childTnLst>
                          </p:cTn>
                        </p:par>
                        <p:par>
                          <p:cTn id="22" fill="hold">
                            <p:stCondLst>
                              <p:cond delay="4000"/>
                            </p:stCondLst>
                            <p:childTnLst>
                              <p:par>
                                <p:cTn id="23" presetID="22" presetClass="entr" presetSubtype="1"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1000"/>
                                        <p:tgtEl>
                                          <p:spTgt spid="20"/>
                                        </p:tgtEl>
                                      </p:cBhvr>
                                    </p:animEffect>
                                  </p:childTnLst>
                                </p:cTn>
                              </p:par>
                            </p:childTnLst>
                          </p:cTn>
                        </p:par>
                        <p:par>
                          <p:cTn id="26" fill="hold">
                            <p:stCondLst>
                              <p:cond delay="5000"/>
                            </p:stCondLst>
                            <p:childTnLst>
                              <p:par>
                                <p:cTn id="27" presetID="22" presetClass="entr" presetSubtype="4"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down)">
                                      <p:cBhvr>
                                        <p:cTn id="29" dur="1000"/>
                                        <p:tgtEl>
                                          <p:spTgt spid="19"/>
                                        </p:tgtEl>
                                      </p:cBhvr>
                                    </p:animEffect>
                                  </p:childTnLst>
                                </p:cTn>
                              </p:par>
                            </p:childTnLst>
                          </p:cTn>
                        </p:par>
                        <p:par>
                          <p:cTn id="30" fill="hold">
                            <p:stCondLst>
                              <p:cond delay="6000"/>
                            </p:stCondLst>
                            <p:childTnLst>
                              <p:par>
                                <p:cTn id="31" presetID="2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1000"/>
                                        <p:tgtEl>
                                          <p:spTgt spid="13"/>
                                        </p:tgtEl>
                                      </p:cBhvr>
                                    </p:animEffect>
                                  </p:childTnLst>
                                </p:cTn>
                              </p:par>
                            </p:childTnLst>
                          </p:cTn>
                        </p:par>
                        <p:par>
                          <p:cTn id="34" fill="hold">
                            <p:stCondLst>
                              <p:cond delay="7000"/>
                            </p:stCondLst>
                            <p:childTnLst>
                              <p:par>
                                <p:cTn id="35" presetID="22" presetClass="entr" presetSubtype="2"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10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linds(horizontal)">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1" b="7259"/>
          <a:stretch/>
        </p:blipFill>
        <p:spPr>
          <a:xfrm>
            <a:off x="4886324" y="727281"/>
            <a:ext cx="7305676" cy="5597320"/>
          </a:xfrm>
          <a:prstGeom prst="rect">
            <a:avLst/>
          </a:prstGeom>
        </p:spPr>
      </p:pic>
      <p:sp>
        <p:nvSpPr>
          <p:cNvPr id="7" name="Rectangle 6"/>
          <p:cNvSpPr/>
          <p:nvPr/>
        </p:nvSpPr>
        <p:spPr>
          <a:xfrm>
            <a:off x="2000250" y="2705101"/>
            <a:ext cx="5229226" cy="1878976"/>
          </a:xfrm>
          <a:prstGeom prst="rect">
            <a:avLst/>
          </a:prstGeom>
        </p:spPr>
        <p:txBody>
          <a:bodyPr wrap="square">
            <a:spAutoFit/>
          </a:bodyPr>
          <a:lstStyle/>
          <a:p>
            <a:pPr lvl="0" algn="ctr" defTabSz="2755900">
              <a:lnSpc>
                <a:spcPct val="90000"/>
              </a:lnSpc>
              <a:spcBef>
                <a:spcPct val="0"/>
              </a:spcBef>
              <a:spcAft>
                <a:spcPct val="35000"/>
              </a:spcAft>
            </a:pPr>
            <a:r>
              <a:rPr lang="fa-IR" sz="5400" b="1" i="1" dirty="0" smtClean="0">
                <a:solidFill>
                  <a:srgbClr val="000000"/>
                </a:solidFill>
                <a:effectLst>
                  <a:outerShdw blurRad="38100" dist="38100" dir="2700000" algn="tl">
                    <a:srgbClr val="000000">
                      <a:alpha val="43137"/>
                    </a:srgbClr>
                  </a:outerShdw>
                </a:effectLst>
              </a:rPr>
              <a:t>اوراق مضاربه</a:t>
            </a:r>
          </a:p>
          <a:p>
            <a:pPr lvl="0" algn="ctr" defTabSz="2755900">
              <a:lnSpc>
                <a:spcPct val="90000"/>
              </a:lnSpc>
              <a:spcBef>
                <a:spcPct val="0"/>
              </a:spcBef>
              <a:spcAft>
                <a:spcPct val="35000"/>
              </a:spcAft>
            </a:pPr>
            <a:endParaRPr lang="en-US" sz="5400" b="1" i="1" dirty="0">
              <a:solidFill>
                <a:srgbClr val="0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074208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flipH="1">
            <a:off x="628649" y="885825"/>
            <a:ext cx="9020176" cy="1819275"/>
            <a:chOff x="3547988" y="753655"/>
            <a:chExt cx="7502594" cy="2003181"/>
          </a:xfrm>
        </p:grpSpPr>
        <p:sp>
          <p:nvSpPr>
            <p:cNvPr id="7" name="Freeform 6"/>
            <p:cNvSpPr/>
            <p:nvPr/>
          </p:nvSpPr>
          <p:spPr>
            <a:xfrm>
              <a:off x="3722284" y="858535"/>
              <a:ext cx="7328298" cy="755125"/>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1" numCol="1" spcCol="1270" anchor="ctr" anchorCtr="0">
              <a:noAutofit/>
            </a:bodyPr>
            <a:lstStyle/>
            <a:p>
              <a:pPr lvl="0" algn="ctr" defTabSz="2889250">
                <a:lnSpc>
                  <a:spcPct val="90000"/>
                </a:lnSpc>
                <a:spcBef>
                  <a:spcPct val="0"/>
                </a:spcBef>
                <a:spcAft>
                  <a:spcPct val="35000"/>
                </a:spcAft>
              </a:pPr>
              <a:endParaRPr lang="en-US" sz="6500" kern="1200"/>
            </a:p>
          </p:txBody>
        </p:sp>
        <p:sp>
          <p:nvSpPr>
            <p:cNvPr id="8" name="Oval 7"/>
            <p:cNvSpPr/>
            <p:nvPr/>
          </p:nvSpPr>
          <p:spPr>
            <a:xfrm>
              <a:off x="3547988" y="753655"/>
              <a:ext cx="863308" cy="891469"/>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fa-IR" dirty="0" smtClean="0"/>
            </a:p>
          </p:txBody>
        </p:sp>
        <p:sp>
          <p:nvSpPr>
            <p:cNvPr id="9" name="Freeform 8"/>
            <p:cNvSpPr/>
            <p:nvPr/>
          </p:nvSpPr>
          <p:spPr>
            <a:xfrm>
              <a:off x="3730206" y="2099652"/>
              <a:ext cx="7320376" cy="583769"/>
            </a:xfrm>
            <a:custGeom>
              <a:avLst/>
              <a:gdLst>
                <a:gd name="connsiteX0" fmla="*/ 0 w 5405120"/>
                <a:gd name="connsiteY0" fmla="*/ 0 h 1505029"/>
                <a:gd name="connsiteX1" fmla="*/ 4652606 w 5405120"/>
                <a:gd name="connsiteY1" fmla="*/ 0 h 1505029"/>
                <a:gd name="connsiteX2" fmla="*/ 5405120 w 5405120"/>
                <a:gd name="connsiteY2" fmla="*/ 752515 h 1505029"/>
                <a:gd name="connsiteX3" fmla="*/ 4652606 w 5405120"/>
                <a:gd name="connsiteY3" fmla="*/ 1505029 h 1505029"/>
                <a:gd name="connsiteX4" fmla="*/ 0 w 5405120"/>
                <a:gd name="connsiteY4" fmla="*/ 1505029 h 1505029"/>
                <a:gd name="connsiteX5" fmla="*/ 0 w 5405120"/>
                <a:gd name="connsiteY5" fmla="*/ 0 h 150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1505029">
                  <a:moveTo>
                    <a:pt x="5405120" y="1505028"/>
                  </a:moveTo>
                  <a:lnTo>
                    <a:pt x="752514" y="1505028"/>
                  </a:lnTo>
                  <a:lnTo>
                    <a:pt x="0" y="752514"/>
                  </a:lnTo>
                  <a:lnTo>
                    <a:pt x="752514" y="1"/>
                  </a:lnTo>
                  <a:lnTo>
                    <a:pt x="5405120" y="1"/>
                  </a:lnTo>
                  <a:lnTo>
                    <a:pt x="5405120" y="1505028"/>
                  </a:lnTo>
                  <a:close/>
                </a:path>
              </a:pathLst>
            </a:custGeom>
          </p:spPr>
          <p:style>
            <a:lnRef idx="2">
              <a:schemeClr val="accent6"/>
            </a:lnRef>
            <a:fillRef idx="1">
              <a:schemeClr val="lt1"/>
            </a:fillRef>
            <a:effectRef idx="0">
              <a:schemeClr val="accent6"/>
            </a:effectRef>
            <a:fontRef idx="minor">
              <a:schemeClr val="dk1"/>
            </a:fontRef>
          </p:style>
          <p:txBody>
            <a:bodyPr spcFirstLastPara="0" vert="horz" wrap="square" lIns="1039933" tIns="247651" rIns="462280" bIns="247650" numCol="1" spcCol="1270" anchor="ctr" anchorCtr="0">
              <a:noAutofit/>
            </a:bodyPr>
            <a:lstStyle/>
            <a:p>
              <a:pPr lvl="0" algn="ctr" defTabSz="2889250">
                <a:lnSpc>
                  <a:spcPct val="90000"/>
                </a:lnSpc>
                <a:spcBef>
                  <a:spcPct val="0"/>
                </a:spcBef>
                <a:spcAft>
                  <a:spcPct val="35000"/>
                </a:spcAft>
              </a:pPr>
              <a:endParaRPr lang="en-US" sz="6500" kern="1200"/>
            </a:p>
          </p:txBody>
        </p:sp>
        <p:sp>
          <p:nvSpPr>
            <p:cNvPr id="10" name="Oval 9"/>
            <p:cNvSpPr/>
            <p:nvPr/>
          </p:nvSpPr>
          <p:spPr>
            <a:xfrm>
              <a:off x="3555911" y="1959758"/>
              <a:ext cx="887076" cy="797078"/>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a:lstStyle/>
            <a:p>
              <a:endParaRPr lang="en-US" dirty="0"/>
            </a:p>
          </p:txBody>
        </p:sp>
      </p:grpSp>
      <p:sp>
        <p:nvSpPr>
          <p:cNvPr id="13" name="TextBox 12"/>
          <p:cNvSpPr txBox="1"/>
          <p:nvPr/>
        </p:nvSpPr>
        <p:spPr>
          <a:xfrm>
            <a:off x="8553450" y="952500"/>
            <a:ext cx="1162050" cy="707886"/>
          </a:xfrm>
          <a:prstGeom prst="rect">
            <a:avLst/>
          </a:prstGeom>
          <a:noFill/>
        </p:spPr>
        <p:txBody>
          <a:bodyPr wrap="square" rtlCol="0">
            <a:spAutoFit/>
          </a:bodyPr>
          <a:lstStyle/>
          <a:p>
            <a:pPr lvl="0" algn="ctr"/>
            <a:r>
              <a:rPr lang="fa-IR" sz="2000" b="1" dirty="0">
                <a:solidFill>
                  <a:srgbClr val="000000"/>
                </a:solidFill>
              </a:rPr>
              <a:t>اوراق </a:t>
            </a:r>
            <a:r>
              <a:rPr lang="fa-IR" sz="2000" b="1" dirty="0" smtClean="0">
                <a:solidFill>
                  <a:srgbClr val="000000"/>
                </a:solidFill>
              </a:rPr>
              <a:t>مضاربه</a:t>
            </a:r>
            <a:endParaRPr lang="en-US" sz="2000" b="1" dirty="0">
              <a:solidFill>
                <a:srgbClr val="000000"/>
              </a:solidFill>
            </a:endParaRPr>
          </a:p>
        </p:txBody>
      </p:sp>
      <p:sp>
        <p:nvSpPr>
          <p:cNvPr id="14" name="Rectangle 13"/>
          <p:cNvSpPr/>
          <p:nvPr/>
        </p:nvSpPr>
        <p:spPr>
          <a:xfrm>
            <a:off x="647700" y="976610"/>
            <a:ext cx="7800976" cy="646331"/>
          </a:xfrm>
          <a:prstGeom prst="rect">
            <a:avLst/>
          </a:prstGeom>
        </p:spPr>
        <p:txBody>
          <a:bodyPr wrap="square">
            <a:spAutoFit/>
          </a:bodyPr>
          <a:lstStyle/>
          <a:p>
            <a:pPr lvl="0" algn="justLow" rtl="1"/>
            <a:r>
              <a:rPr lang="fa-IR" dirty="0">
                <a:solidFill>
                  <a:sysClr val="windowText" lastClr="000000"/>
                </a:solidFill>
                <a:latin typeface="Century Gothic" panose="020B0502020202020204"/>
                <a:cs typeface="B Nazanin" panose="00000400000000000000" pitchFamily="2" charset="-78"/>
              </a:rPr>
              <a:t>اوراق بهادار با نام قابل نقل و </a:t>
            </a:r>
            <a:r>
              <a:rPr lang="fa-IR" dirty="0" err="1">
                <a:solidFill>
                  <a:sysClr val="windowText" lastClr="000000"/>
                </a:solidFill>
                <a:latin typeface="Century Gothic" panose="020B0502020202020204"/>
                <a:cs typeface="B Nazanin" panose="00000400000000000000" pitchFamily="2" charset="-78"/>
              </a:rPr>
              <a:t>انتقالي</a:t>
            </a:r>
            <a:r>
              <a:rPr lang="fa-IR" dirty="0">
                <a:solidFill>
                  <a:sysClr val="windowText" lastClr="000000"/>
                </a:solidFill>
                <a:latin typeface="Century Gothic" panose="020B0502020202020204"/>
                <a:cs typeface="B Nazanin" panose="00000400000000000000" pitchFamily="2" charset="-78"/>
              </a:rPr>
              <a:t> است كه </a:t>
            </a:r>
            <a:r>
              <a:rPr lang="fa-IR" dirty="0" err="1">
                <a:solidFill>
                  <a:sysClr val="windowText" lastClr="000000"/>
                </a:solidFill>
                <a:latin typeface="Century Gothic" panose="020B0502020202020204"/>
                <a:cs typeface="B Nazanin" panose="00000400000000000000" pitchFamily="2" charset="-78"/>
              </a:rPr>
              <a:t>نشان‌دهندۀ</a:t>
            </a:r>
            <a:r>
              <a:rPr lang="fa-IR" dirty="0">
                <a:solidFill>
                  <a:sysClr val="windowText" lastClr="000000"/>
                </a:solidFill>
                <a:latin typeface="Century Gothic" panose="020B0502020202020204"/>
                <a:cs typeface="B Nazanin" panose="00000400000000000000" pitchFamily="2" charset="-78"/>
              </a:rPr>
              <a:t> مالكيت مشاع </a:t>
            </a:r>
            <a:r>
              <a:rPr lang="fa-IR" dirty="0" err="1">
                <a:solidFill>
                  <a:sysClr val="windowText" lastClr="000000"/>
                </a:solidFill>
                <a:latin typeface="Century Gothic" panose="020B0502020202020204"/>
                <a:cs typeface="B Nazanin" panose="00000400000000000000" pitchFamily="2" charset="-78"/>
              </a:rPr>
              <a:t>دارندۀ</a:t>
            </a:r>
            <a:r>
              <a:rPr lang="fa-IR" dirty="0">
                <a:solidFill>
                  <a:sysClr val="windowText" lastClr="000000"/>
                </a:solidFill>
                <a:latin typeface="Century Gothic" panose="020B0502020202020204"/>
                <a:cs typeface="B Nazanin" panose="00000400000000000000" pitchFamily="2" charset="-78"/>
              </a:rPr>
              <a:t> آن در دارايي موضوع </a:t>
            </a:r>
            <a:r>
              <a:rPr lang="fa-IR" dirty="0" err="1">
                <a:solidFill>
                  <a:sysClr val="windowText" lastClr="000000"/>
                </a:solidFill>
                <a:latin typeface="Century Gothic" panose="020B0502020202020204"/>
                <a:cs typeface="B Nazanin" panose="00000400000000000000" pitchFamily="2" charset="-78"/>
              </a:rPr>
              <a:t>عمليات</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بازرگاني</a:t>
            </a:r>
            <a:r>
              <a:rPr lang="fa-IR" dirty="0">
                <a:solidFill>
                  <a:sysClr val="windowText" lastClr="000000"/>
                </a:solidFill>
                <a:latin typeface="Century Gothic" panose="020B0502020202020204"/>
                <a:cs typeface="B Nazanin" panose="00000400000000000000" pitchFamily="2" charset="-78"/>
              </a:rPr>
              <a:t> (</a:t>
            </a:r>
            <a:r>
              <a:rPr lang="fa-IR" dirty="0" err="1">
                <a:solidFill>
                  <a:sysClr val="windowText" lastClr="000000"/>
                </a:solidFill>
                <a:latin typeface="Century Gothic" panose="020B0502020202020204"/>
                <a:cs typeface="B Nazanin" panose="00000400000000000000" pitchFamily="2" charset="-78"/>
              </a:rPr>
              <a:t>خريد</a:t>
            </a:r>
            <a:r>
              <a:rPr lang="fa-IR" dirty="0">
                <a:solidFill>
                  <a:sysClr val="windowText" lastClr="000000"/>
                </a:solidFill>
                <a:latin typeface="Century Gothic" panose="020B0502020202020204"/>
                <a:cs typeface="B Nazanin" panose="00000400000000000000" pitchFamily="2" charset="-78"/>
              </a:rPr>
              <a:t> و فروش </a:t>
            </a:r>
            <a:r>
              <a:rPr lang="fa-IR" dirty="0" err="1">
                <a:solidFill>
                  <a:sysClr val="windowText" lastClr="000000"/>
                </a:solidFill>
                <a:latin typeface="Century Gothic" panose="020B0502020202020204"/>
                <a:cs typeface="B Nazanin" panose="00000400000000000000" pitchFamily="2" charset="-78"/>
              </a:rPr>
              <a:t>كالا</a:t>
            </a:r>
            <a:r>
              <a:rPr lang="fa-IR" dirty="0">
                <a:solidFill>
                  <a:sysClr val="windowText" lastClr="000000"/>
                </a:solidFill>
                <a:latin typeface="Century Gothic" panose="020B0502020202020204"/>
                <a:cs typeface="B Nazanin" panose="00000400000000000000" pitchFamily="2" charset="-78"/>
              </a:rPr>
              <a:t>) است كه براساس قرارداد مضاربه در مدت معين حاصل شده است.</a:t>
            </a:r>
          </a:p>
        </p:txBody>
      </p:sp>
      <p:sp>
        <p:nvSpPr>
          <p:cNvPr id="15" name="Rectangle 14"/>
          <p:cNvSpPr/>
          <p:nvPr/>
        </p:nvSpPr>
        <p:spPr>
          <a:xfrm>
            <a:off x="571500" y="2143036"/>
            <a:ext cx="7762875" cy="369332"/>
          </a:xfrm>
          <a:prstGeom prst="rect">
            <a:avLst/>
          </a:prstGeom>
        </p:spPr>
        <p:txBody>
          <a:bodyPr wrap="square">
            <a:spAutoFit/>
          </a:bodyPr>
          <a:lstStyle/>
          <a:p>
            <a:pPr lvl="0" algn="r"/>
            <a:r>
              <a:rPr lang="fa-IR" dirty="0" err="1" smtClean="0">
                <a:solidFill>
                  <a:sysClr val="windowText" lastClr="000000"/>
                </a:solidFill>
                <a:latin typeface="Century Gothic" panose="020B0502020202020204"/>
                <a:cs typeface="B Nazanin" panose="00000400000000000000" pitchFamily="2" charset="-78"/>
              </a:rPr>
              <a:t>خريد</a:t>
            </a:r>
            <a:r>
              <a:rPr lang="fa-IR" dirty="0" smtClean="0">
                <a:solidFill>
                  <a:sysClr val="windowText" lastClr="000000"/>
                </a:solidFill>
                <a:latin typeface="Century Gothic" panose="020B0502020202020204"/>
                <a:cs typeface="B Nazanin" panose="00000400000000000000" pitchFamily="2" charset="-78"/>
              </a:rPr>
              <a:t> </a:t>
            </a:r>
            <a:r>
              <a:rPr lang="fa-IR" dirty="0">
                <a:solidFill>
                  <a:sysClr val="windowText" lastClr="000000"/>
                </a:solidFill>
                <a:latin typeface="Century Gothic" panose="020B0502020202020204"/>
                <a:cs typeface="B Nazanin" panose="00000400000000000000" pitchFamily="2" charset="-78"/>
              </a:rPr>
              <a:t>و فروش </a:t>
            </a:r>
            <a:r>
              <a:rPr lang="fa-IR" dirty="0" err="1">
                <a:solidFill>
                  <a:sysClr val="windowText" lastClr="000000"/>
                </a:solidFill>
                <a:latin typeface="Century Gothic" panose="020B0502020202020204"/>
                <a:cs typeface="B Nazanin" panose="00000400000000000000" pitchFamily="2" charset="-78"/>
              </a:rPr>
              <a:t>كالا</a:t>
            </a:r>
            <a:r>
              <a:rPr lang="fa-IR" dirty="0">
                <a:solidFill>
                  <a:sysClr val="windowText" lastClr="000000"/>
                </a:solidFill>
                <a:latin typeface="Century Gothic" panose="020B0502020202020204"/>
                <a:cs typeface="B Nazanin" panose="00000400000000000000" pitchFamily="2" charset="-78"/>
              </a:rPr>
              <a:t> توسط باني با رعايت مفاد </a:t>
            </a:r>
            <a:r>
              <a:rPr lang="fa-IR" dirty="0" smtClean="0">
                <a:solidFill>
                  <a:sysClr val="windowText" lastClr="000000"/>
                </a:solidFill>
                <a:latin typeface="Century Gothic" panose="020B0502020202020204"/>
                <a:cs typeface="B Nazanin" panose="00000400000000000000" pitchFamily="2" charset="-78"/>
              </a:rPr>
              <a:t>دستورالعمل اوراق مضاربه.</a:t>
            </a:r>
            <a:endParaRPr lang="fa-IR" dirty="0">
              <a:solidFill>
                <a:sysClr val="windowText" lastClr="000000"/>
              </a:solidFill>
              <a:latin typeface="Century Gothic" panose="020B0502020202020204"/>
              <a:cs typeface="B Nazanin" panose="00000400000000000000" pitchFamily="2" charset="-78"/>
            </a:endParaRPr>
          </a:p>
        </p:txBody>
      </p:sp>
      <p:sp>
        <p:nvSpPr>
          <p:cNvPr id="16" name="TextBox 15"/>
          <p:cNvSpPr txBox="1"/>
          <p:nvPr/>
        </p:nvSpPr>
        <p:spPr>
          <a:xfrm>
            <a:off x="8524875" y="2000250"/>
            <a:ext cx="1162050" cy="707886"/>
          </a:xfrm>
          <a:prstGeom prst="rect">
            <a:avLst/>
          </a:prstGeom>
          <a:noFill/>
        </p:spPr>
        <p:txBody>
          <a:bodyPr wrap="square" rtlCol="0">
            <a:spAutoFit/>
          </a:bodyPr>
          <a:lstStyle/>
          <a:p>
            <a:pPr lvl="0" algn="ctr"/>
            <a:r>
              <a:rPr lang="fa-IR" sz="2000" b="1" dirty="0" err="1">
                <a:solidFill>
                  <a:srgbClr val="000000"/>
                </a:solidFill>
              </a:rPr>
              <a:t>عمليات</a:t>
            </a:r>
            <a:r>
              <a:rPr lang="fa-IR" sz="2000" b="1" dirty="0">
                <a:solidFill>
                  <a:srgbClr val="000000"/>
                </a:solidFill>
              </a:rPr>
              <a:t> </a:t>
            </a:r>
            <a:r>
              <a:rPr lang="fa-IR" sz="2000" b="1" dirty="0" err="1">
                <a:solidFill>
                  <a:srgbClr val="000000"/>
                </a:solidFill>
              </a:rPr>
              <a:t>بازرگاني</a:t>
            </a:r>
            <a:endParaRPr lang="en-US" sz="2000" b="1" dirty="0">
              <a:solidFill>
                <a:srgbClr val="000000"/>
              </a:solidFill>
            </a:endParaRPr>
          </a:p>
        </p:txBody>
      </p:sp>
      <p:sp>
        <p:nvSpPr>
          <p:cNvPr id="40" name="Rectangle 39"/>
          <p:cNvSpPr/>
          <p:nvPr/>
        </p:nvSpPr>
        <p:spPr>
          <a:xfrm>
            <a:off x="542926" y="3605510"/>
            <a:ext cx="10934700" cy="2820772"/>
          </a:xfrm>
          <a:prstGeom prst="rect">
            <a:avLst/>
          </a:prstGeom>
        </p:spPr>
        <p:txBody>
          <a:bodyPr wrap="square">
            <a:spAutoFit/>
          </a:bodyPr>
          <a:lstStyle/>
          <a:p>
            <a:pPr marL="285750" lvl="0" indent="-285750" algn="justLow" defTabSz="2889250" rtl="1">
              <a:lnSpc>
                <a:spcPct val="90000"/>
              </a:lnSpc>
              <a:spcBef>
                <a:spcPct val="0"/>
              </a:spcBef>
              <a:spcAft>
                <a:spcPct val="35000"/>
              </a:spcAft>
              <a:buFont typeface="Wingdings" panose="05000000000000000000" pitchFamily="2" charset="2"/>
              <a:buChar char="Ø"/>
            </a:pPr>
            <a:r>
              <a:rPr lang="fa-IR" dirty="0" smtClean="0"/>
              <a:t>انجام </a:t>
            </a:r>
            <a:r>
              <a:rPr lang="fa-IR" dirty="0" err="1"/>
              <a:t>فعاليت‌هاي</a:t>
            </a:r>
            <a:r>
              <a:rPr lang="fa-IR" dirty="0"/>
              <a:t> </a:t>
            </a:r>
            <a:r>
              <a:rPr lang="fa-IR" dirty="0" err="1"/>
              <a:t>بازرگاني</a:t>
            </a:r>
            <a:r>
              <a:rPr lang="fa-IR" dirty="0"/>
              <a:t> به عنوان موضوع </a:t>
            </a:r>
            <a:r>
              <a:rPr lang="fa-IR" dirty="0" err="1"/>
              <a:t>فعاليت</a:t>
            </a:r>
            <a:r>
              <a:rPr lang="fa-IR" dirty="0"/>
              <a:t> در </a:t>
            </a:r>
            <a:r>
              <a:rPr lang="fa-IR" dirty="0" err="1"/>
              <a:t>اساسنامۀ</a:t>
            </a:r>
            <a:r>
              <a:rPr lang="fa-IR" dirty="0"/>
              <a:t> آن قيد شده و </a:t>
            </a:r>
            <a:r>
              <a:rPr lang="fa-IR" dirty="0" err="1"/>
              <a:t>داراي</a:t>
            </a:r>
            <a:r>
              <a:rPr lang="fa-IR" dirty="0"/>
              <a:t> حداقل دو سال </a:t>
            </a:r>
            <a:r>
              <a:rPr lang="fa-IR" dirty="0" err="1"/>
              <a:t>سابقۀ</a:t>
            </a:r>
            <a:r>
              <a:rPr lang="fa-IR" dirty="0"/>
              <a:t> </a:t>
            </a:r>
            <a:r>
              <a:rPr lang="fa-IR" dirty="0" err="1"/>
              <a:t>خريد</a:t>
            </a:r>
            <a:r>
              <a:rPr lang="fa-IR" dirty="0"/>
              <a:t> و فروش </a:t>
            </a:r>
            <a:r>
              <a:rPr lang="fa-IR" dirty="0" err="1"/>
              <a:t>كالا</a:t>
            </a:r>
            <a:r>
              <a:rPr lang="fa-IR" dirty="0"/>
              <a:t>/</a:t>
            </a:r>
            <a:r>
              <a:rPr lang="fa-IR" dirty="0" err="1"/>
              <a:t>كالاهاي</a:t>
            </a:r>
            <a:r>
              <a:rPr lang="fa-IR" dirty="0"/>
              <a:t> موضوع قرارداد مضاربه يا </a:t>
            </a:r>
            <a:r>
              <a:rPr lang="fa-IR" dirty="0" err="1"/>
              <a:t>كالاي</a:t>
            </a:r>
            <a:r>
              <a:rPr lang="fa-IR" dirty="0"/>
              <a:t> مشابه آن باشد</a:t>
            </a:r>
            <a:r>
              <a:rPr lang="fa-IR" dirty="0" smtClean="0"/>
              <a:t>؛</a:t>
            </a:r>
          </a:p>
          <a:p>
            <a:pPr marL="285750" lvl="0" indent="-285750" algn="justLow" defTabSz="2889250" rtl="1">
              <a:lnSpc>
                <a:spcPct val="90000"/>
              </a:lnSpc>
              <a:spcBef>
                <a:spcPct val="0"/>
              </a:spcBef>
              <a:spcAft>
                <a:spcPct val="35000"/>
              </a:spcAft>
              <a:buFont typeface="Wingdings" panose="05000000000000000000" pitchFamily="2" charset="2"/>
              <a:buChar char="Ø"/>
            </a:pPr>
            <a:r>
              <a:rPr lang="fa-IR" dirty="0"/>
              <a:t>باني مجاز به انجام </a:t>
            </a:r>
            <a:r>
              <a:rPr lang="fa-IR" dirty="0" err="1"/>
              <a:t>عمليات</a:t>
            </a:r>
            <a:r>
              <a:rPr lang="fa-IR" dirty="0"/>
              <a:t> </a:t>
            </a:r>
            <a:r>
              <a:rPr lang="fa-IR" dirty="0" err="1"/>
              <a:t>بازرگاني</a:t>
            </a:r>
            <a:r>
              <a:rPr lang="fa-IR" dirty="0"/>
              <a:t> با </a:t>
            </a:r>
            <a:r>
              <a:rPr lang="fa-IR" dirty="0" err="1"/>
              <a:t>خريداران</a:t>
            </a:r>
            <a:r>
              <a:rPr lang="fa-IR" dirty="0"/>
              <a:t> و فروشندگان تحت مالكيت يا </a:t>
            </a:r>
            <a:r>
              <a:rPr lang="fa-IR" dirty="0" err="1"/>
              <a:t>كنترل</a:t>
            </a:r>
            <a:r>
              <a:rPr lang="fa-IR" dirty="0"/>
              <a:t> خود </a:t>
            </a:r>
            <a:r>
              <a:rPr lang="fa-IR" dirty="0" err="1"/>
              <a:t>نيست</a:t>
            </a:r>
            <a:r>
              <a:rPr lang="fa-IR" dirty="0"/>
              <a:t>؛</a:t>
            </a:r>
          </a:p>
          <a:p>
            <a:pPr marL="285750" lvl="0" indent="-285750" algn="justLow" defTabSz="2889250" rtl="1">
              <a:lnSpc>
                <a:spcPct val="90000"/>
              </a:lnSpc>
              <a:spcBef>
                <a:spcPct val="0"/>
              </a:spcBef>
              <a:spcAft>
                <a:spcPct val="35000"/>
              </a:spcAft>
              <a:buFont typeface="Wingdings" panose="05000000000000000000" pitchFamily="2" charset="2"/>
              <a:buChar char="Ø"/>
            </a:pPr>
            <a:r>
              <a:rPr lang="fa-IR" dirty="0"/>
              <a:t>سهم باني به صورت </a:t>
            </a:r>
            <a:r>
              <a:rPr lang="fa-IR" dirty="0" err="1"/>
              <a:t>درصدي</a:t>
            </a:r>
            <a:r>
              <a:rPr lang="fa-IR" dirty="0"/>
              <a:t> از سود خالص </a:t>
            </a:r>
            <a:r>
              <a:rPr lang="fa-IR" dirty="0" err="1"/>
              <a:t>عمليات</a:t>
            </a:r>
            <a:r>
              <a:rPr lang="fa-IR" dirty="0"/>
              <a:t> </a:t>
            </a:r>
            <a:r>
              <a:rPr lang="fa-IR" dirty="0" err="1"/>
              <a:t>بازرگاني</a:t>
            </a:r>
            <a:r>
              <a:rPr lang="fa-IR" dirty="0"/>
              <a:t>، در مستندات انتشار اوراق و در </a:t>
            </a:r>
            <a:r>
              <a:rPr lang="fa-IR" dirty="0" err="1"/>
              <a:t>محدودۀ</a:t>
            </a:r>
            <a:r>
              <a:rPr lang="fa-IR" dirty="0"/>
              <a:t> عرف </a:t>
            </a:r>
            <a:r>
              <a:rPr lang="fa-IR" dirty="0" err="1"/>
              <a:t>رايج</a:t>
            </a:r>
            <a:r>
              <a:rPr lang="fa-IR" dirty="0"/>
              <a:t> در صنعت </a:t>
            </a:r>
            <a:r>
              <a:rPr lang="fa-IR" dirty="0" err="1"/>
              <a:t>فعاليت</a:t>
            </a:r>
            <a:r>
              <a:rPr lang="fa-IR" dirty="0"/>
              <a:t> باني </a:t>
            </a:r>
            <a:r>
              <a:rPr lang="fa-IR" dirty="0" err="1"/>
              <a:t>تعيين</a:t>
            </a:r>
            <a:r>
              <a:rPr lang="fa-IR" dirty="0"/>
              <a:t> </a:t>
            </a:r>
            <a:r>
              <a:rPr lang="fa-IR" dirty="0" err="1"/>
              <a:t>مي‌گردد</a:t>
            </a:r>
            <a:r>
              <a:rPr lang="fa-IR" dirty="0"/>
              <a:t>. رعايت اين موضوع بايد توسط حسابرس باني تأييد شود.</a:t>
            </a:r>
          </a:p>
          <a:p>
            <a:pPr marL="285750" lvl="0" indent="-285750" algn="justLow" defTabSz="2889250" rtl="1">
              <a:lnSpc>
                <a:spcPct val="90000"/>
              </a:lnSpc>
              <a:spcBef>
                <a:spcPct val="0"/>
              </a:spcBef>
              <a:spcAft>
                <a:spcPct val="35000"/>
              </a:spcAft>
              <a:buFont typeface="Wingdings" panose="05000000000000000000" pitchFamily="2" charset="2"/>
              <a:buChar char="Ø"/>
            </a:pPr>
            <a:r>
              <a:rPr lang="fa-IR" dirty="0"/>
              <a:t>ارزش </a:t>
            </a:r>
            <a:r>
              <a:rPr lang="fa-IR" dirty="0" err="1"/>
              <a:t>اسمي</a:t>
            </a:r>
            <a:r>
              <a:rPr lang="fa-IR" dirty="0"/>
              <a:t> مجموع اوراق نبايد </a:t>
            </a:r>
            <a:r>
              <a:rPr lang="fa-IR" dirty="0" err="1"/>
              <a:t>كمتر</a:t>
            </a:r>
            <a:r>
              <a:rPr lang="fa-IR" dirty="0"/>
              <a:t> از 100 </a:t>
            </a:r>
            <a:r>
              <a:rPr lang="fa-IR" dirty="0" err="1"/>
              <a:t>ميليارد</a:t>
            </a:r>
            <a:r>
              <a:rPr lang="fa-IR" dirty="0"/>
              <a:t> </a:t>
            </a:r>
            <a:r>
              <a:rPr lang="fa-IR" dirty="0" err="1"/>
              <a:t>ريال</a:t>
            </a:r>
            <a:r>
              <a:rPr lang="fa-IR" dirty="0"/>
              <a:t> باشد. در هر حال مبلغ اوراق </a:t>
            </a:r>
            <a:r>
              <a:rPr lang="fa-IR" dirty="0" err="1"/>
              <a:t>مضاربۀ</a:t>
            </a:r>
            <a:r>
              <a:rPr lang="fa-IR" dirty="0"/>
              <a:t> قابل انتشار توسط باني حداكثر تا ۶۰ درصد </a:t>
            </a:r>
            <a:r>
              <a:rPr lang="fa-IR" dirty="0" err="1"/>
              <a:t>بالاترين</a:t>
            </a:r>
            <a:r>
              <a:rPr lang="fa-IR" dirty="0"/>
              <a:t> </a:t>
            </a:r>
            <a:r>
              <a:rPr lang="fa-IR" dirty="0" err="1"/>
              <a:t>ميزان</a:t>
            </a:r>
            <a:r>
              <a:rPr lang="fa-IR" dirty="0"/>
              <a:t> فروش هر سال </a:t>
            </a:r>
            <a:r>
              <a:rPr lang="fa-IR" dirty="0" err="1"/>
              <a:t>مالي</a:t>
            </a:r>
            <a:r>
              <a:rPr lang="fa-IR" dirty="0"/>
              <a:t> باني، مندرج در </a:t>
            </a:r>
            <a:r>
              <a:rPr lang="fa-IR" dirty="0" smtClean="0"/>
              <a:t>صورت </a:t>
            </a:r>
            <a:r>
              <a:rPr lang="fa-IR" dirty="0" err="1" smtClean="0"/>
              <a:t>هاي</a:t>
            </a:r>
            <a:r>
              <a:rPr lang="fa-IR" dirty="0" smtClean="0"/>
              <a:t> </a:t>
            </a:r>
            <a:r>
              <a:rPr lang="fa-IR" dirty="0" err="1"/>
              <a:t>مالي</a:t>
            </a:r>
            <a:r>
              <a:rPr lang="fa-IR" dirty="0"/>
              <a:t> </a:t>
            </a:r>
            <a:r>
              <a:rPr lang="fa-IR" dirty="0" err="1" smtClean="0"/>
              <a:t>حسابرسي</a:t>
            </a:r>
            <a:r>
              <a:rPr lang="fa-IR" dirty="0" smtClean="0"/>
              <a:t> شده دو </a:t>
            </a:r>
            <a:r>
              <a:rPr lang="fa-IR" dirty="0"/>
              <a:t>سال گذشته (و در صورت وجود، </a:t>
            </a:r>
            <a:r>
              <a:rPr lang="fa-IR" dirty="0" err="1"/>
              <a:t>صورت‌هاي</a:t>
            </a:r>
            <a:r>
              <a:rPr lang="fa-IR" dirty="0"/>
              <a:t> </a:t>
            </a:r>
            <a:r>
              <a:rPr lang="fa-IR" dirty="0" err="1"/>
              <a:t>مالي</a:t>
            </a:r>
            <a:r>
              <a:rPr lang="fa-IR" dirty="0"/>
              <a:t> </a:t>
            </a:r>
            <a:r>
              <a:rPr lang="fa-IR" dirty="0" err="1"/>
              <a:t>ميان‌دوره‌اي</a:t>
            </a:r>
            <a:r>
              <a:rPr lang="fa-IR" dirty="0"/>
              <a:t> </a:t>
            </a:r>
            <a:r>
              <a:rPr lang="fa-IR" dirty="0" err="1"/>
              <a:t>حسابرسي</a:t>
            </a:r>
            <a:r>
              <a:rPr lang="fa-IR" dirty="0"/>
              <a:t>‌‌شده در سال </a:t>
            </a:r>
            <a:r>
              <a:rPr lang="fa-IR" dirty="0" err="1"/>
              <a:t>جاري</a:t>
            </a:r>
            <a:r>
              <a:rPr lang="fa-IR" dirty="0"/>
              <a:t>) است</a:t>
            </a:r>
            <a:r>
              <a:rPr lang="fa-IR" dirty="0" smtClean="0"/>
              <a:t>.</a:t>
            </a:r>
          </a:p>
          <a:p>
            <a:pPr marL="285750" lvl="0" indent="-285750" algn="justLow" defTabSz="2889250" rtl="1">
              <a:lnSpc>
                <a:spcPct val="90000"/>
              </a:lnSpc>
              <a:spcBef>
                <a:spcPct val="0"/>
              </a:spcBef>
              <a:spcAft>
                <a:spcPct val="35000"/>
              </a:spcAft>
              <a:buFont typeface="Wingdings" panose="05000000000000000000" pitchFamily="2" charset="2"/>
              <a:buChar char="Ø"/>
            </a:pPr>
            <a:r>
              <a:rPr lang="fa-IR" dirty="0"/>
              <a:t>باني و اشخاص تحت </a:t>
            </a:r>
            <a:r>
              <a:rPr lang="fa-IR" dirty="0" err="1"/>
              <a:t>كنترل</a:t>
            </a:r>
            <a:r>
              <a:rPr lang="fa-IR" dirty="0"/>
              <a:t> </a:t>
            </a:r>
            <a:r>
              <a:rPr lang="fa-IR" dirty="0" err="1"/>
              <a:t>وي</a:t>
            </a:r>
            <a:r>
              <a:rPr lang="fa-IR" dirty="0"/>
              <a:t>، مجاز به </a:t>
            </a:r>
            <a:r>
              <a:rPr lang="fa-IR" dirty="0" err="1"/>
              <a:t>خريد</a:t>
            </a:r>
            <a:r>
              <a:rPr lang="fa-IR" dirty="0"/>
              <a:t> اوراق </a:t>
            </a:r>
            <a:r>
              <a:rPr lang="fa-IR" dirty="0" err="1"/>
              <a:t>مضاربۀ</a:t>
            </a:r>
            <a:r>
              <a:rPr lang="fa-IR" dirty="0"/>
              <a:t> منتشره كه در جهت </a:t>
            </a:r>
            <a:r>
              <a:rPr lang="fa-IR" dirty="0" err="1"/>
              <a:t>تأمين</a:t>
            </a:r>
            <a:r>
              <a:rPr lang="fa-IR" dirty="0"/>
              <a:t> </a:t>
            </a:r>
            <a:r>
              <a:rPr lang="fa-IR" dirty="0" err="1"/>
              <a:t>مالي</a:t>
            </a:r>
            <a:r>
              <a:rPr lang="fa-IR" dirty="0"/>
              <a:t> </a:t>
            </a:r>
            <a:r>
              <a:rPr lang="fa-IR" dirty="0" err="1"/>
              <a:t>آن‌ها</a:t>
            </a:r>
            <a:r>
              <a:rPr lang="fa-IR" dirty="0"/>
              <a:t> منتشر شده، </a:t>
            </a:r>
            <a:r>
              <a:rPr lang="fa-IR" dirty="0" err="1"/>
              <a:t>نيستند</a:t>
            </a:r>
            <a:r>
              <a:rPr lang="fa-IR" dirty="0"/>
              <a:t>.</a:t>
            </a:r>
          </a:p>
          <a:p>
            <a:pPr marL="285750" lvl="0" indent="-285750" algn="justLow" defTabSz="2889250" rtl="1">
              <a:lnSpc>
                <a:spcPct val="90000"/>
              </a:lnSpc>
              <a:spcBef>
                <a:spcPct val="0"/>
              </a:spcBef>
              <a:spcAft>
                <a:spcPct val="35000"/>
              </a:spcAft>
              <a:buFont typeface="Wingdings" panose="05000000000000000000" pitchFamily="2" charset="2"/>
              <a:buChar char="Ø"/>
            </a:pPr>
            <a:endParaRPr lang="fa-IR" dirty="0" smtClean="0"/>
          </a:p>
        </p:txBody>
      </p:sp>
      <p:sp>
        <p:nvSpPr>
          <p:cNvPr id="3" name="Rectangle 2"/>
          <p:cNvSpPr/>
          <p:nvPr/>
        </p:nvSpPr>
        <p:spPr>
          <a:xfrm>
            <a:off x="1057275" y="5553760"/>
            <a:ext cx="6096000" cy="369332"/>
          </a:xfrm>
          <a:prstGeom prst="rect">
            <a:avLst/>
          </a:prstGeom>
        </p:spPr>
        <p:txBody>
          <a:bodyPr>
            <a:spAutoFit/>
          </a:bodyPr>
          <a:lstStyle/>
          <a:p>
            <a:endParaRPr lang="en-US" dirty="0"/>
          </a:p>
        </p:txBody>
      </p:sp>
      <p:sp>
        <p:nvSpPr>
          <p:cNvPr id="26" name="Rectangle 25"/>
          <p:cNvSpPr/>
          <p:nvPr/>
        </p:nvSpPr>
        <p:spPr>
          <a:xfrm>
            <a:off x="533400" y="3104287"/>
            <a:ext cx="11249025" cy="584775"/>
          </a:xfrm>
          <a:prstGeom prst="rect">
            <a:avLst/>
          </a:prstGeom>
        </p:spPr>
        <p:txBody>
          <a:bodyPr wrap="square">
            <a:spAutoFit/>
          </a:bodyPr>
          <a:lstStyle/>
          <a:p>
            <a:pPr algn="r" rtl="1"/>
            <a:r>
              <a:rPr lang="fa-IR" sz="1600" b="1" dirty="0" smtClean="0"/>
              <a:t>سایر شرایط انتشار اوراق به شرح زیر می باشد:</a:t>
            </a:r>
            <a:endParaRPr lang="fa-IR" dirty="0" smtClean="0"/>
          </a:p>
          <a:p>
            <a:pPr algn="r" rtl="1"/>
            <a:endParaRPr lang="fa-IR" sz="1600" b="1" dirty="0"/>
          </a:p>
        </p:txBody>
      </p:sp>
    </p:spTree>
    <p:extLst>
      <p:ext uri="{BB962C8B-B14F-4D97-AF65-F5344CB8AC3E}">
        <p14:creationId xmlns:p14="http://schemas.microsoft.com/office/powerpoint/2010/main" val="405585024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7458075" y="379442"/>
            <a:ext cx="2514600" cy="487333"/>
          </a:xfrm>
          <a:prstGeom prst="roundRect">
            <a:avLst>
              <a:gd name="adj" fmla="val 20443"/>
            </a:avLst>
          </a:prstGeom>
          <a:solidFill>
            <a:schemeClr val="accent4">
              <a:lumMod val="40000"/>
              <a:lumOff val="60000"/>
            </a:schemeClr>
          </a:solidFill>
          <a:ln w="38100">
            <a:solidFill>
              <a:schemeClr val="accent4">
                <a:lumMod val="50000"/>
              </a:schemeClr>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شرایط عملیات بازرگانی</a:t>
            </a:r>
            <a:endParaRPr lang="en-US" sz="2000" b="1" dirty="0">
              <a:solidFill>
                <a:prstClr val="black"/>
              </a:solidFill>
              <a:latin typeface="Calibri" pitchFamily="34" charset="0"/>
              <a:cs typeface="B Mitra" panose="00000400000000000000" pitchFamily="2" charset="-78"/>
            </a:endParaRPr>
          </a:p>
        </p:txBody>
      </p:sp>
      <p:grpSp>
        <p:nvGrpSpPr>
          <p:cNvPr id="3" name="Group 2"/>
          <p:cNvGrpSpPr/>
          <p:nvPr/>
        </p:nvGrpSpPr>
        <p:grpSpPr>
          <a:xfrm flipH="1">
            <a:off x="2752725" y="1495425"/>
            <a:ext cx="8572500" cy="2200276"/>
            <a:chOff x="2631720" y="1267816"/>
            <a:chExt cx="14203872" cy="4290259"/>
          </a:xfrm>
        </p:grpSpPr>
        <p:sp>
          <p:nvSpPr>
            <p:cNvPr id="4" name="Freeform 3"/>
            <p:cNvSpPr/>
            <p:nvPr/>
          </p:nvSpPr>
          <p:spPr>
            <a:xfrm>
              <a:off x="2647510" y="1286389"/>
              <a:ext cx="725969" cy="1244358"/>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5" name="Freeform 4"/>
            <p:cNvSpPr/>
            <p:nvPr/>
          </p:nvSpPr>
          <p:spPr>
            <a:xfrm>
              <a:off x="3384021" y="1267816"/>
              <a:ext cx="13451571" cy="798617"/>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6" name="Freeform 5"/>
            <p:cNvSpPr/>
            <p:nvPr/>
          </p:nvSpPr>
          <p:spPr>
            <a:xfrm>
              <a:off x="2631720" y="2735047"/>
              <a:ext cx="752301" cy="1225788"/>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7" name="Freeform 6"/>
            <p:cNvSpPr/>
            <p:nvPr/>
          </p:nvSpPr>
          <p:spPr>
            <a:xfrm>
              <a:off x="3399809" y="2735045"/>
              <a:ext cx="13420001" cy="780049"/>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8" name="Freeform 7"/>
            <p:cNvSpPr/>
            <p:nvPr/>
          </p:nvSpPr>
          <p:spPr>
            <a:xfrm>
              <a:off x="2631720" y="4222361"/>
              <a:ext cx="752301" cy="1335714"/>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9" name="Freeform 8"/>
            <p:cNvSpPr/>
            <p:nvPr/>
          </p:nvSpPr>
          <p:spPr>
            <a:xfrm>
              <a:off x="3415593" y="4228821"/>
              <a:ext cx="13404217" cy="864938"/>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35560" tIns="64461" rIns="64461" bIns="64461" numCol="1" spcCol="1270" anchor="ctr" anchorCtr="0">
              <a:noAutofit/>
            </a:bodyPr>
            <a:lstStyle/>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a:p>
              <a:pPr marL="57150" lvl="1" indent="-57150" algn="l" defTabSz="222250">
                <a:lnSpc>
                  <a:spcPct val="90000"/>
                </a:lnSpc>
                <a:spcBef>
                  <a:spcPct val="0"/>
                </a:spcBef>
                <a:spcAft>
                  <a:spcPct val="15000"/>
                </a:spcAft>
                <a:buChar char="••"/>
              </a:pPr>
              <a:endParaRPr lang="en-US" sz="500" kern="1200" dirty="0"/>
            </a:p>
          </p:txBody>
        </p:sp>
      </p:grpSp>
      <p:grpSp>
        <p:nvGrpSpPr>
          <p:cNvPr id="10" name="Group 9"/>
          <p:cNvGrpSpPr/>
          <p:nvPr/>
        </p:nvGrpSpPr>
        <p:grpSpPr>
          <a:xfrm flipH="1">
            <a:off x="2752725" y="3788049"/>
            <a:ext cx="8553450" cy="1355452"/>
            <a:chOff x="2623486" y="518453"/>
            <a:chExt cx="14172307" cy="2642961"/>
          </a:xfrm>
        </p:grpSpPr>
        <p:sp>
          <p:nvSpPr>
            <p:cNvPr id="11" name="Freeform 10"/>
            <p:cNvSpPr/>
            <p:nvPr/>
          </p:nvSpPr>
          <p:spPr>
            <a:xfrm>
              <a:off x="2623486" y="518453"/>
              <a:ext cx="776316" cy="1268590"/>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1"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2" name="Freeform 11"/>
            <p:cNvSpPr/>
            <p:nvPr/>
          </p:nvSpPr>
          <p:spPr>
            <a:xfrm>
              <a:off x="3399805" y="518457"/>
              <a:ext cx="13395988" cy="859990"/>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sp>
          <p:nvSpPr>
            <p:cNvPr id="13" name="Freeform 12"/>
            <p:cNvSpPr/>
            <p:nvPr/>
          </p:nvSpPr>
          <p:spPr>
            <a:xfrm>
              <a:off x="2670842" y="1996641"/>
              <a:ext cx="776318" cy="1164773"/>
            </a:xfrm>
            <a:custGeom>
              <a:avLst/>
              <a:gdLst>
                <a:gd name="connsiteX0" fmla="*/ 0 w 1931458"/>
                <a:gd name="connsiteY0" fmla="*/ 0 h 1352020"/>
                <a:gd name="connsiteX1" fmla="*/ 1255448 w 1931458"/>
                <a:gd name="connsiteY1" fmla="*/ 0 h 1352020"/>
                <a:gd name="connsiteX2" fmla="*/ 1931458 w 1931458"/>
                <a:gd name="connsiteY2" fmla="*/ 676010 h 1352020"/>
                <a:gd name="connsiteX3" fmla="*/ 1255448 w 1931458"/>
                <a:gd name="connsiteY3" fmla="*/ 1352020 h 1352020"/>
                <a:gd name="connsiteX4" fmla="*/ 0 w 1931458"/>
                <a:gd name="connsiteY4" fmla="*/ 1352020 h 1352020"/>
                <a:gd name="connsiteX5" fmla="*/ 676010 w 1931458"/>
                <a:gd name="connsiteY5" fmla="*/ 676010 h 1352020"/>
                <a:gd name="connsiteX6" fmla="*/ 0 w 1931458"/>
                <a:gd name="connsiteY6" fmla="*/ 0 h 13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1458" h="1352020">
                  <a:moveTo>
                    <a:pt x="1931457" y="0"/>
                  </a:moveTo>
                  <a:lnTo>
                    <a:pt x="1931457" y="878813"/>
                  </a:lnTo>
                  <a:lnTo>
                    <a:pt x="965729" y="1352020"/>
                  </a:lnTo>
                  <a:lnTo>
                    <a:pt x="1" y="878813"/>
                  </a:lnTo>
                  <a:lnTo>
                    <a:pt x="1" y="0"/>
                  </a:lnTo>
                  <a:lnTo>
                    <a:pt x="965729" y="473207"/>
                  </a:lnTo>
                  <a:lnTo>
                    <a:pt x="1931457"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130" tIns="700140" rIns="24130" bIns="700140" numCol="1" spcCol="1270" anchor="ctr" anchorCtr="0">
              <a:noAutofit/>
            </a:bodyPr>
            <a:lstStyle/>
            <a:p>
              <a:pPr lvl="0" algn="ctr" defTabSz="1689100">
                <a:lnSpc>
                  <a:spcPct val="90000"/>
                </a:lnSpc>
                <a:spcBef>
                  <a:spcPct val="0"/>
                </a:spcBef>
                <a:spcAft>
                  <a:spcPct val="35000"/>
                </a:spcAft>
              </a:pPr>
              <a:endParaRPr lang="en-US" sz="3800" kern="1200"/>
            </a:p>
          </p:txBody>
        </p:sp>
        <p:sp>
          <p:nvSpPr>
            <p:cNvPr id="14" name="Freeform 13"/>
            <p:cNvSpPr/>
            <p:nvPr/>
          </p:nvSpPr>
          <p:spPr>
            <a:xfrm>
              <a:off x="3478714" y="1980389"/>
              <a:ext cx="13285515" cy="753856"/>
            </a:xfrm>
            <a:custGeom>
              <a:avLst/>
              <a:gdLst>
                <a:gd name="connsiteX0" fmla="*/ 209245 w 1255447"/>
                <a:gd name="connsiteY0" fmla="*/ 0 h 6775979"/>
                <a:gd name="connsiteX1" fmla="*/ 1046202 w 1255447"/>
                <a:gd name="connsiteY1" fmla="*/ 0 h 6775979"/>
                <a:gd name="connsiteX2" fmla="*/ 1255447 w 1255447"/>
                <a:gd name="connsiteY2" fmla="*/ 209245 h 6775979"/>
                <a:gd name="connsiteX3" fmla="*/ 1255447 w 1255447"/>
                <a:gd name="connsiteY3" fmla="*/ 6775979 h 6775979"/>
                <a:gd name="connsiteX4" fmla="*/ 1255447 w 1255447"/>
                <a:gd name="connsiteY4" fmla="*/ 6775979 h 6775979"/>
                <a:gd name="connsiteX5" fmla="*/ 0 w 1255447"/>
                <a:gd name="connsiteY5" fmla="*/ 6775979 h 6775979"/>
                <a:gd name="connsiteX6" fmla="*/ 0 w 1255447"/>
                <a:gd name="connsiteY6" fmla="*/ 6775979 h 6775979"/>
                <a:gd name="connsiteX7" fmla="*/ 0 w 1255447"/>
                <a:gd name="connsiteY7" fmla="*/ 209245 h 6775979"/>
                <a:gd name="connsiteX8" fmla="*/ 209245 w 1255447"/>
                <a:gd name="connsiteY8" fmla="*/ 0 h 6775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5447" h="6775979">
                  <a:moveTo>
                    <a:pt x="1255447" y="1129352"/>
                  </a:moveTo>
                  <a:lnTo>
                    <a:pt x="1255447" y="5646627"/>
                  </a:lnTo>
                  <a:cubicBezTo>
                    <a:pt x="1255447" y="6270350"/>
                    <a:pt x="1238090" y="6775976"/>
                    <a:pt x="1216678" y="6775976"/>
                  </a:cubicBezTo>
                  <a:lnTo>
                    <a:pt x="0" y="6775976"/>
                  </a:lnTo>
                  <a:lnTo>
                    <a:pt x="0" y="6775976"/>
                  </a:lnTo>
                  <a:lnTo>
                    <a:pt x="0" y="3"/>
                  </a:lnTo>
                  <a:lnTo>
                    <a:pt x="0" y="3"/>
                  </a:lnTo>
                  <a:lnTo>
                    <a:pt x="1216678" y="3"/>
                  </a:lnTo>
                  <a:cubicBezTo>
                    <a:pt x="1238090" y="3"/>
                    <a:pt x="1255447" y="505629"/>
                    <a:pt x="1255447" y="1129352"/>
                  </a:cubicBez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8920" tIns="83511" rIns="83511" bIns="83511" numCol="1" spcCol="1270" anchor="ctr" anchorCtr="0">
              <a:noAutofit/>
            </a:bodyPr>
            <a:lstStyle/>
            <a:p>
              <a:pPr marL="285750" lvl="1" indent="-285750" algn="l" defTabSz="1555750">
                <a:lnSpc>
                  <a:spcPct val="90000"/>
                </a:lnSpc>
                <a:spcBef>
                  <a:spcPct val="0"/>
                </a:spcBef>
                <a:spcAft>
                  <a:spcPct val="15000"/>
                </a:spcAft>
                <a:buChar char="••"/>
              </a:pPr>
              <a:endParaRPr lang="en-US" sz="3500" kern="1200" dirty="0"/>
            </a:p>
            <a:p>
              <a:pPr marL="285750" lvl="1" indent="-285750" algn="l" defTabSz="1555750">
                <a:lnSpc>
                  <a:spcPct val="90000"/>
                </a:lnSpc>
                <a:spcBef>
                  <a:spcPct val="0"/>
                </a:spcBef>
                <a:spcAft>
                  <a:spcPct val="15000"/>
                </a:spcAft>
                <a:buChar char="••"/>
              </a:pPr>
              <a:endParaRPr lang="en-US" sz="3500" kern="1200" dirty="0"/>
            </a:p>
          </p:txBody>
        </p:sp>
      </p:grpSp>
      <p:sp>
        <p:nvSpPr>
          <p:cNvPr id="18" name="Rectangle 17"/>
          <p:cNvSpPr/>
          <p:nvPr/>
        </p:nvSpPr>
        <p:spPr>
          <a:xfrm>
            <a:off x="2305050" y="1530483"/>
            <a:ext cx="8535229" cy="348557"/>
          </a:xfrm>
          <a:prstGeom prst="rect">
            <a:avLst/>
          </a:prstGeom>
        </p:spPr>
        <p:txBody>
          <a:bodyPr wrap="square">
            <a:spAutoFit/>
          </a:bodyPr>
          <a:lstStyle/>
          <a:p>
            <a:pPr marL="0" lvl="1" algn="r" defTabSz="1555750" rtl="1">
              <a:lnSpc>
                <a:spcPct val="90000"/>
              </a:lnSpc>
              <a:spcBef>
                <a:spcPct val="0"/>
              </a:spcBef>
              <a:spcAft>
                <a:spcPct val="15000"/>
              </a:spcAft>
            </a:pPr>
            <a:r>
              <a:rPr lang="fa-IR" dirty="0" err="1"/>
              <a:t>داراي</a:t>
            </a:r>
            <a:r>
              <a:rPr lang="fa-IR" dirty="0"/>
              <a:t> </a:t>
            </a:r>
            <a:r>
              <a:rPr lang="fa-IR" dirty="0" err="1"/>
              <a:t>توجيه</a:t>
            </a:r>
            <a:r>
              <a:rPr lang="fa-IR" dirty="0"/>
              <a:t> </a:t>
            </a:r>
            <a:r>
              <a:rPr lang="fa-IR" dirty="0" err="1"/>
              <a:t>اقتصادي</a:t>
            </a:r>
            <a:r>
              <a:rPr lang="fa-IR" dirty="0"/>
              <a:t> </a:t>
            </a:r>
            <a:r>
              <a:rPr lang="fa-IR" dirty="0" smtClean="0"/>
              <a:t>باشد.</a:t>
            </a:r>
            <a:endParaRPr lang="fa-IR" dirty="0"/>
          </a:p>
        </p:txBody>
      </p:sp>
      <p:sp>
        <p:nvSpPr>
          <p:cNvPr id="19" name="Rectangle 18"/>
          <p:cNvSpPr/>
          <p:nvPr/>
        </p:nvSpPr>
        <p:spPr>
          <a:xfrm>
            <a:off x="2305050" y="2244858"/>
            <a:ext cx="8535229" cy="369332"/>
          </a:xfrm>
          <a:prstGeom prst="rect">
            <a:avLst/>
          </a:prstGeom>
        </p:spPr>
        <p:txBody>
          <a:bodyPr wrap="square">
            <a:spAutoFit/>
          </a:bodyPr>
          <a:lstStyle/>
          <a:p>
            <a:pPr algn="r" rtl="1"/>
            <a:r>
              <a:rPr lang="fa-IR" dirty="0"/>
              <a:t>در خصوص </a:t>
            </a:r>
            <a:r>
              <a:rPr lang="fa-IR" dirty="0" err="1"/>
              <a:t>خريد</a:t>
            </a:r>
            <a:r>
              <a:rPr lang="fa-IR" dirty="0"/>
              <a:t> و فروش </a:t>
            </a:r>
            <a:r>
              <a:rPr lang="fa-IR" dirty="0" err="1"/>
              <a:t>كالا</a:t>
            </a:r>
            <a:r>
              <a:rPr lang="fa-IR" dirty="0"/>
              <a:t>/</a:t>
            </a:r>
            <a:r>
              <a:rPr lang="fa-IR" dirty="0" err="1"/>
              <a:t>كالاهاي</a:t>
            </a:r>
            <a:r>
              <a:rPr lang="fa-IR" dirty="0"/>
              <a:t> موضوع قرارداد مضاربه يا </a:t>
            </a:r>
            <a:r>
              <a:rPr lang="fa-IR" dirty="0" err="1"/>
              <a:t>كالاي</a:t>
            </a:r>
            <a:r>
              <a:rPr lang="fa-IR" dirty="0"/>
              <a:t> مشابه آن در دو سال </a:t>
            </a:r>
            <a:r>
              <a:rPr lang="fa-IR" dirty="0" err="1"/>
              <a:t>مالي</a:t>
            </a:r>
            <a:r>
              <a:rPr lang="fa-IR" dirty="0"/>
              <a:t> </a:t>
            </a:r>
            <a:r>
              <a:rPr lang="fa-IR" dirty="0" err="1"/>
              <a:t>اخير</a:t>
            </a:r>
            <a:r>
              <a:rPr lang="fa-IR" dirty="0"/>
              <a:t> سودآور باشد</a:t>
            </a:r>
            <a:r>
              <a:rPr lang="fa-IR" dirty="0" smtClean="0"/>
              <a:t>؛</a:t>
            </a:r>
            <a:endParaRPr lang="fa-IR" dirty="0"/>
          </a:p>
        </p:txBody>
      </p:sp>
      <p:sp>
        <p:nvSpPr>
          <p:cNvPr id="20" name="Rectangle 19"/>
          <p:cNvSpPr/>
          <p:nvPr/>
        </p:nvSpPr>
        <p:spPr>
          <a:xfrm>
            <a:off x="2286000" y="3025908"/>
            <a:ext cx="8535229" cy="646331"/>
          </a:xfrm>
          <a:prstGeom prst="rect">
            <a:avLst/>
          </a:prstGeom>
        </p:spPr>
        <p:txBody>
          <a:bodyPr wrap="square">
            <a:spAutoFit/>
          </a:bodyPr>
          <a:lstStyle/>
          <a:p>
            <a:pPr algn="r" rtl="1"/>
            <a:r>
              <a:rPr lang="fa-IR" dirty="0" err="1"/>
              <a:t>هيچ‌گونه</a:t>
            </a:r>
            <a:r>
              <a:rPr lang="fa-IR" dirty="0"/>
              <a:t> </a:t>
            </a:r>
            <a:r>
              <a:rPr lang="fa-IR" dirty="0" err="1"/>
              <a:t>محدوديت</a:t>
            </a:r>
            <a:r>
              <a:rPr lang="fa-IR" dirty="0"/>
              <a:t> يا منع </a:t>
            </a:r>
            <a:r>
              <a:rPr lang="fa-IR" dirty="0" err="1"/>
              <a:t>قانوني</a:t>
            </a:r>
            <a:r>
              <a:rPr lang="fa-IR" dirty="0"/>
              <a:t>، قراردادي يا قضايي براي انجام </a:t>
            </a:r>
            <a:r>
              <a:rPr lang="fa-IR" dirty="0" err="1"/>
              <a:t>عمليات</a:t>
            </a:r>
            <a:r>
              <a:rPr lang="fa-IR" dirty="0"/>
              <a:t> </a:t>
            </a:r>
            <a:r>
              <a:rPr lang="fa-IR" dirty="0" err="1"/>
              <a:t>بازرگاني</a:t>
            </a:r>
            <a:r>
              <a:rPr lang="fa-IR" dirty="0"/>
              <a:t> موضوع انتشار </a:t>
            </a:r>
            <a:r>
              <a:rPr lang="fa-IR" dirty="0" smtClean="0"/>
              <a:t>اوراق</a:t>
            </a:r>
            <a:r>
              <a:rPr lang="fa-IR" dirty="0"/>
              <a:t> وجود نداشته باشد؛</a:t>
            </a:r>
            <a:br>
              <a:rPr lang="fa-IR" dirty="0"/>
            </a:br>
            <a:endParaRPr lang="fa-IR" dirty="0"/>
          </a:p>
        </p:txBody>
      </p:sp>
      <p:sp>
        <p:nvSpPr>
          <p:cNvPr id="21" name="Rectangle 20"/>
          <p:cNvSpPr/>
          <p:nvPr/>
        </p:nvSpPr>
        <p:spPr>
          <a:xfrm>
            <a:off x="2371725" y="3845058"/>
            <a:ext cx="8497129" cy="369332"/>
          </a:xfrm>
          <a:prstGeom prst="rect">
            <a:avLst/>
          </a:prstGeom>
        </p:spPr>
        <p:txBody>
          <a:bodyPr wrap="square">
            <a:spAutoFit/>
          </a:bodyPr>
          <a:lstStyle/>
          <a:p>
            <a:pPr algn="r"/>
            <a:r>
              <a:rPr lang="fa-IR" dirty="0" err="1"/>
              <a:t>كليه</a:t>
            </a:r>
            <a:r>
              <a:rPr lang="fa-IR" dirty="0"/>
              <a:t> </a:t>
            </a:r>
            <a:r>
              <a:rPr lang="fa-IR" dirty="0" err="1"/>
              <a:t>مجوزهاي</a:t>
            </a:r>
            <a:r>
              <a:rPr lang="fa-IR" dirty="0"/>
              <a:t> </a:t>
            </a:r>
            <a:r>
              <a:rPr lang="fa-IR" dirty="0" err="1"/>
              <a:t>قانوني</a:t>
            </a:r>
            <a:r>
              <a:rPr lang="fa-IR" dirty="0"/>
              <a:t> لازم براي </a:t>
            </a:r>
            <a:r>
              <a:rPr lang="fa-IR" dirty="0" err="1"/>
              <a:t>عمليات</a:t>
            </a:r>
            <a:r>
              <a:rPr lang="fa-IR" dirty="0"/>
              <a:t> </a:t>
            </a:r>
            <a:r>
              <a:rPr lang="fa-IR" dirty="0" err="1"/>
              <a:t>بازرگاني</a:t>
            </a:r>
            <a:r>
              <a:rPr lang="fa-IR" dirty="0"/>
              <a:t> از مراجع </a:t>
            </a:r>
            <a:r>
              <a:rPr lang="fa-IR" dirty="0" err="1"/>
              <a:t>ذيربط</a:t>
            </a:r>
            <a:r>
              <a:rPr lang="fa-IR" dirty="0"/>
              <a:t> اخذ شده باشد؛</a:t>
            </a:r>
          </a:p>
        </p:txBody>
      </p:sp>
      <p:sp>
        <p:nvSpPr>
          <p:cNvPr id="22" name="Rectangle 21"/>
          <p:cNvSpPr/>
          <p:nvPr/>
        </p:nvSpPr>
        <p:spPr>
          <a:xfrm>
            <a:off x="2619376" y="4553635"/>
            <a:ext cx="8201024" cy="369332"/>
          </a:xfrm>
          <a:prstGeom prst="rect">
            <a:avLst/>
          </a:prstGeom>
        </p:spPr>
        <p:txBody>
          <a:bodyPr wrap="square">
            <a:spAutoFit/>
          </a:bodyPr>
          <a:lstStyle/>
          <a:p>
            <a:pPr algn="r"/>
            <a:r>
              <a:rPr lang="fa-IR" dirty="0" err="1"/>
              <a:t>كالاي</a:t>
            </a:r>
            <a:r>
              <a:rPr lang="fa-IR" dirty="0"/>
              <a:t> مورد معامله در انتشار اين اوراق از پوشش بيمه‌اي مناسب و كافي تا </a:t>
            </a:r>
            <a:r>
              <a:rPr lang="fa-IR" dirty="0" err="1"/>
              <a:t>سررسيد</a:t>
            </a:r>
            <a:r>
              <a:rPr lang="fa-IR" dirty="0"/>
              <a:t> اوراق برخوردار باشد.</a:t>
            </a:r>
          </a:p>
        </p:txBody>
      </p:sp>
    </p:spTree>
    <p:extLst>
      <p:ext uri="{BB962C8B-B14F-4D97-AF65-F5344CB8AC3E}">
        <p14:creationId xmlns:p14="http://schemas.microsoft.com/office/powerpoint/2010/main" val="369963158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241044" y="426704"/>
            <a:ext cx="2674481" cy="568105"/>
          </a:xfrm>
          <a:prstGeom prst="roundRect">
            <a:avLst>
              <a:gd name="adj" fmla="val 20443"/>
            </a:avLst>
          </a:prstGeom>
          <a:solidFill>
            <a:schemeClr val="bg1">
              <a:lumMod val="95000"/>
            </a:schemeClr>
          </a:solidFill>
          <a:ln w="38100">
            <a:solidFill>
              <a:srgbClr val="F2F2F2"/>
            </a:solidFill>
            <a:miter lim="800000"/>
            <a:headEnd/>
            <a:tailEnd/>
          </a:ln>
          <a:effectLst>
            <a:outerShdw dist="28398" dir="3806097" algn="ctr" rotWithShape="0">
              <a:srgbClr val="205867">
                <a:alpha val="50000"/>
              </a:srgbClr>
            </a:outerShdw>
          </a:effectLst>
        </p:spPr>
        <p:txBody>
          <a:bodyPr vert="horz" wrap="square" lIns="91440" tIns="45720" rIns="91440" bIns="45720" numCol="1" anchor="ctr" anchorCtr="0" compatLnSpc="1">
            <a:prstTxWarp prst="textNoShape">
              <a:avLst/>
            </a:prstTxWarp>
          </a:bodyPr>
          <a:lstStyle/>
          <a:p>
            <a:pPr algn="ctr" rtl="1">
              <a:spcAft>
                <a:spcPts val="1000"/>
              </a:spcAft>
            </a:pPr>
            <a:r>
              <a:rPr lang="fa-IR" sz="2000" b="1" dirty="0">
                <a:solidFill>
                  <a:prstClr val="black"/>
                </a:solidFill>
                <a:latin typeface="Calibri" pitchFamily="34" charset="0"/>
                <a:cs typeface="B Mitra" panose="00000400000000000000" pitchFamily="2" charset="-78"/>
              </a:rPr>
              <a:t>مدل </a:t>
            </a:r>
            <a:r>
              <a:rPr lang="fa-IR" sz="2000" b="1" dirty="0" err="1">
                <a:solidFill>
                  <a:prstClr val="black"/>
                </a:solidFill>
                <a:latin typeface="Calibri" pitchFamily="34" charset="0"/>
                <a:cs typeface="B Mitra" panose="00000400000000000000" pitchFamily="2" charset="-78"/>
              </a:rPr>
              <a:t>عملياتي</a:t>
            </a:r>
            <a:r>
              <a:rPr lang="fa-IR" sz="2000" b="1" dirty="0">
                <a:solidFill>
                  <a:prstClr val="black"/>
                </a:solidFill>
                <a:latin typeface="Calibri" pitchFamily="34" charset="0"/>
                <a:cs typeface="B Mitra" panose="00000400000000000000" pitchFamily="2" charset="-78"/>
              </a:rPr>
              <a:t> </a:t>
            </a:r>
            <a:r>
              <a:rPr lang="fa-IR" sz="2000" b="1" dirty="0" smtClean="0">
                <a:solidFill>
                  <a:prstClr val="black"/>
                </a:solidFill>
                <a:latin typeface="Calibri" pitchFamily="34" charset="0"/>
                <a:cs typeface="B Mitra" panose="00000400000000000000" pitchFamily="2" charset="-78"/>
              </a:rPr>
              <a:t>اوراق مضاربه</a:t>
            </a:r>
            <a:endParaRPr lang="fa-IR" sz="2000" b="1" dirty="0">
              <a:solidFill>
                <a:prstClr val="black"/>
              </a:solidFill>
              <a:latin typeface="Calibri" pitchFamily="34" charset="0"/>
              <a:cs typeface="B Mitra" panose="00000400000000000000" pitchFamily="2" charset="-78"/>
            </a:endParaRPr>
          </a:p>
        </p:txBody>
      </p:sp>
      <p:pic>
        <p:nvPicPr>
          <p:cNvPr id="6" name="Picture 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04975" y="1314449"/>
            <a:ext cx="8250372" cy="4886325"/>
          </a:xfrm>
          <a:prstGeom prst="rect">
            <a:avLst/>
          </a:prstGeom>
        </p:spPr>
      </p:pic>
    </p:spTree>
    <p:extLst>
      <p:ext uri="{BB962C8B-B14F-4D97-AF65-F5344CB8AC3E}">
        <p14:creationId xmlns:p14="http://schemas.microsoft.com/office/powerpoint/2010/main" val="16672771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68298" y="1327051"/>
            <a:ext cx="7321852" cy="3977876"/>
            <a:chOff x="1549248" y="1346101"/>
            <a:chExt cx="7321852" cy="3977876"/>
          </a:xfrm>
        </p:grpSpPr>
        <p:sp>
          <p:nvSpPr>
            <p:cNvPr id="6" name="Freeform 5"/>
            <p:cNvSpPr/>
            <p:nvPr/>
          </p:nvSpPr>
          <p:spPr>
            <a:xfrm>
              <a:off x="1549248" y="1346101"/>
              <a:ext cx="1143892" cy="3968351"/>
            </a:xfrm>
            <a:custGeom>
              <a:avLst/>
              <a:gdLst>
                <a:gd name="connsiteX0" fmla="*/ 0 w 1143892"/>
                <a:gd name="connsiteY0" fmla="*/ 114389 h 3968351"/>
                <a:gd name="connsiteX1" fmla="*/ 114389 w 1143892"/>
                <a:gd name="connsiteY1" fmla="*/ 0 h 3968351"/>
                <a:gd name="connsiteX2" fmla="*/ 1029503 w 1143892"/>
                <a:gd name="connsiteY2" fmla="*/ 0 h 3968351"/>
                <a:gd name="connsiteX3" fmla="*/ 1143892 w 1143892"/>
                <a:gd name="connsiteY3" fmla="*/ 114389 h 3968351"/>
                <a:gd name="connsiteX4" fmla="*/ 1143892 w 1143892"/>
                <a:gd name="connsiteY4" fmla="*/ 3853962 h 3968351"/>
                <a:gd name="connsiteX5" fmla="*/ 1029503 w 1143892"/>
                <a:gd name="connsiteY5" fmla="*/ 3968351 h 3968351"/>
                <a:gd name="connsiteX6" fmla="*/ 114389 w 1143892"/>
                <a:gd name="connsiteY6" fmla="*/ 3968351 h 3968351"/>
                <a:gd name="connsiteX7" fmla="*/ 0 w 1143892"/>
                <a:gd name="connsiteY7" fmla="*/ 3853962 h 3968351"/>
                <a:gd name="connsiteX8" fmla="*/ 0 w 1143892"/>
                <a:gd name="connsiteY8" fmla="*/ 114389 h 39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892" h="3968351">
                  <a:moveTo>
                    <a:pt x="0" y="114389"/>
                  </a:moveTo>
                  <a:cubicBezTo>
                    <a:pt x="0" y="51214"/>
                    <a:pt x="51214" y="0"/>
                    <a:pt x="114389" y="0"/>
                  </a:cubicBezTo>
                  <a:lnTo>
                    <a:pt x="1029503" y="0"/>
                  </a:lnTo>
                  <a:cubicBezTo>
                    <a:pt x="1092678" y="0"/>
                    <a:pt x="1143892" y="51214"/>
                    <a:pt x="1143892" y="114389"/>
                  </a:cubicBezTo>
                  <a:lnTo>
                    <a:pt x="1143892" y="3853962"/>
                  </a:lnTo>
                  <a:cubicBezTo>
                    <a:pt x="1143892" y="3917137"/>
                    <a:pt x="1092678" y="3968351"/>
                    <a:pt x="1029503" y="3968351"/>
                  </a:cubicBezTo>
                  <a:lnTo>
                    <a:pt x="114389" y="3968351"/>
                  </a:lnTo>
                  <a:cubicBezTo>
                    <a:pt x="51214" y="3968351"/>
                    <a:pt x="0" y="3917137"/>
                    <a:pt x="0" y="3853962"/>
                  </a:cubicBezTo>
                  <a:lnTo>
                    <a:pt x="0" y="114389"/>
                  </a:lnTo>
                  <a:close/>
                </a:path>
              </a:pathLst>
            </a:custGeom>
            <a:solidFill>
              <a:srgbClr val="4F81BD">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2857856" numCol="1" spcCol="1270" anchor="ctr" anchorCtr="0">
              <a:noAutofit/>
            </a:bodyPr>
            <a:lstStyle/>
            <a:p>
              <a:pPr lvl="0" algn="ctr" defTabSz="933450">
                <a:lnSpc>
                  <a:spcPct val="90000"/>
                </a:lnSpc>
                <a:spcBef>
                  <a:spcPct val="0"/>
                </a:spcBef>
                <a:spcAft>
                  <a:spcPct val="35000"/>
                </a:spcAft>
              </a:pPr>
              <a:r>
                <a:rPr lang="fa-IR" sz="2100" b="1" kern="1200" dirty="0" smtClean="0">
                  <a:solidFill>
                    <a:sysClr val="windowText" lastClr="000000">
                      <a:hueOff val="0"/>
                      <a:satOff val="0"/>
                      <a:lumOff val="0"/>
                      <a:alphaOff val="0"/>
                    </a:sysClr>
                  </a:solidFill>
                  <a:latin typeface="Tahoma"/>
                  <a:ea typeface="+mn-ea"/>
                  <a:cs typeface="B Titr" pitchFamily="2" charset="-78"/>
                </a:rPr>
                <a:t>گردشگری</a:t>
              </a:r>
              <a:endParaRPr lang="en-US" sz="2100" b="1" kern="1200" dirty="0">
                <a:solidFill>
                  <a:sysClr val="windowText" lastClr="000000">
                    <a:hueOff val="0"/>
                    <a:satOff val="0"/>
                    <a:lumOff val="0"/>
                    <a:alphaOff val="0"/>
                  </a:sysClr>
                </a:solidFill>
                <a:latin typeface="Tahoma"/>
                <a:ea typeface="+mn-ea"/>
                <a:cs typeface="B Titr" pitchFamily="2" charset="-78"/>
              </a:endParaRPr>
            </a:p>
          </p:txBody>
        </p:sp>
        <p:sp>
          <p:nvSpPr>
            <p:cNvPr id="7" name="Freeform 6"/>
            <p:cNvSpPr/>
            <p:nvPr/>
          </p:nvSpPr>
          <p:spPr>
            <a:xfrm>
              <a:off x="1663637" y="3031819"/>
              <a:ext cx="915114" cy="501956"/>
            </a:xfrm>
            <a:custGeom>
              <a:avLst/>
              <a:gdLst>
                <a:gd name="connsiteX0" fmla="*/ 0 w 915114"/>
                <a:gd name="connsiteY0" fmla="*/ 45908 h 459082"/>
                <a:gd name="connsiteX1" fmla="*/ 45908 w 915114"/>
                <a:gd name="connsiteY1" fmla="*/ 0 h 459082"/>
                <a:gd name="connsiteX2" fmla="*/ 869206 w 915114"/>
                <a:gd name="connsiteY2" fmla="*/ 0 h 459082"/>
                <a:gd name="connsiteX3" fmla="*/ 915114 w 915114"/>
                <a:gd name="connsiteY3" fmla="*/ 45908 h 459082"/>
                <a:gd name="connsiteX4" fmla="*/ 915114 w 915114"/>
                <a:gd name="connsiteY4" fmla="*/ 413174 h 459082"/>
                <a:gd name="connsiteX5" fmla="*/ 869206 w 915114"/>
                <a:gd name="connsiteY5" fmla="*/ 459082 h 459082"/>
                <a:gd name="connsiteX6" fmla="*/ 45908 w 915114"/>
                <a:gd name="connsiteY6" fmla="*/ 459082 h 459082"/>
                <a:gd name="connsiteX7" fmla="*/ 0 w 915114"/>
                <a:gd name="connsiteY7" fmla="*/ 413174 h 459082"/>
                <a:gd name="connsiteX8" fmla="*/ 0 w 915114"/>
                <a:gd name="connsiteY8" fmla="*/ 45908 h 45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459082">
                  <a:moveTo>
                    <a:pt x="0" y="45908"/>
                  </a:moveTo>
                  <a:cubicBezTo>
                    <a:pt x="0" y="20554"/>
                    <a:pt x="20554" y="0"/>
                    <a:pt x="45908" y="0"/>
                  </a:cubicBezTo>
                  <a:lnTo>
                    <a:pt x="869206" y="0"/>
                  </a:lnTo>
                  <a:cubicBezTo>
                    <a:pt x="894560" y="0"/>
                    <a:pt x="915114" y="20554"/>
                    <a:pt x="915114" y="45908"/>
                  </a:cubicBezTo>
                  <a:lnTo>
                    <a:pt x="915114" y="413174"/>
                  </a:lnTo>
                  <a:cubicBezTo>
                    <a:pt x="915114" y="438528"/>
                    <a:pt x="894560" y="459082"/>
                    <a:pt x="869206" y="459082"/>
                  </a:cubicBezTo>
                  <a:lnTo>
                    <a:pt x="45908" y="459082"/>
                  </a:lnTo>
                  <a:cubicBezTo>
                    <a:pt x="20554" y="459082"/>
                    <a:pt x="0" y="438528"/>
                    <a:pt x="0" y="413174"/>
                  </a:cubicBezTo>
                  <a:lnTo>
                    <a:pt x="0" y="4590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3926" tIns="36306" rIns="43926" bIns="36306" numCol="1" spcCol="1270" anchor="ctr" anchorCtr="0">
              <a:noAutofit/>
            </a:bodyPr>
            <a:lstStyle/>
            <a:p>
              <a:pPr lvl="0" algn="ctr" defTabSz="5334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سفارش ساخت</a:t>
              </a:r>
              <a:endParaRPr lang="en-US" sz="1600" b="1" kern="1200" dirty="0">
                <a:solidFill>
                  <a:sysClr val="window" lastClr="FFFFFF"/>
                </a:solidFill>
                <a:latin typeface="Tahoma"/>
                <a:ea typeface="+mn-ea"/>
                <a:cs typeface="B Titr" pitchFamily="2" charset="-78"/>
              </a:endParaRPr>
            </a:p>
          </p:txBody>
        </p:sp>
        <p:sp>
          <p:nvSpPr>
            <p:cNvPr id="8" name="Freeform 7"/>
            <p:cNvSpPr/>
            <p:nvPr/>
          </p:nvSpPr>
          <p:spPr>
            <a:xfrm>
              <a:off x="1663637" y="3570058"/>
              <a:ext cx="915114" cy="459082"/>
            </a:xfrm>
            <a:custGeom>
              <a:avLst/>
              <a:gdLst>
                <a:gd name="connsiteX0" fmla="*/ 0 w 915114"/>
                <a:gd name="connsiteY0" fmla="*/ 45908 h 459082"/>
                <a:gd name="connsiteX1" fmla="*/ 45908 w 915114"/>
                <a:gd name="connsiteY1" fmla="*/ 0 h 459082"/>
                <a:gd name="connsiteX2" fmla="*/ 869206 w 915114"/>
                <a:gd name="connsiteY2" fmla="*/ 0 h 459082"/>
                <a:gd name="connsiteX3" fmla="*/ 915114 w 915114"/>
                <a:gd name="connsiteY3" fmla="*/ 45908 h 459082"/>
                <a:gd name="connsiteX4" fmla="*/ 915114 w 915114"/>
                <a:gd name="connsiteY4" fmla="*/ 413174 h 459082"/>
                <a:gd name="connsiteX5" fmla="*/ 869206 w 915114"/>
                <a:gd name="connsiteY5" fmla="*/ 459082 h 459082"/>
                <a:gd name="connsiteX6" fmla="*/ 45908 w 915114"/>
                <a:gd name="connsiteY6" fmla="*/ 459082 h 459082"/>
                <a:gd name="connsiteX7" fmla="*/ 0 w 915114"/>
                <a:gd name="connsiteY7" fmla="*/ 413174 h 459082"/>
                <a:gd name="connsiteX8" fmla="*/ 0 w 915114"/>
                <a:gd name="connsiteY8" fmla="*/ 45908 h 45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459082">
                  <a:moveTo>
                    <a:pt x="0" y="45908"/>
                  </a:moveTo>
                  <a:cubicBezTo>
                    <a:pt x="0" y="20554"/>
                    <a:pt x="20554" y="0"/>
                    <a:pt x="45908" y="0"/>
                  </a:cubicBezTo>
                  <a:lnTo>
                    <a:pt x="869206" y="0"/>
                  </a:lnTo>
                  <a:cubicBezTo>
                    <a:pt x="894560" y="0"/>
                    <a:pt x="915114" y="20554"/>
                    <a:pt x="915114" y="45908"/>
                  </a:cubicBezTo>
                  <a:lnTo>
                    <a:pt x="915114" y="413174"/>
                  </a:lnTo>
                  <a:cubicBezTo>
                    <a:pt x="915114" y="438528"/>
                    <a:pt x="894560" y="459082"/>
                    <a:pt x="869206" y="459082"/>
                  </a:cubicBezTo>
                  <a:lnTo>
                    <a:pt x="45908" y="459082"/>
                  </a:lnTo>
                  <a:cubicBezTo>
                    <a:pt x="20554" y="459082"/>
                    <a:pt x="0" y="438528"/>
                    <a:pt x="0" y="413174"/>
                  </a:cubicBezTo>
                  <a:lnTo>
                    <a:pt x="0" y="4590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3926" tIns="36306" rIns="43926" bIns="36306" numCol="1" spcCol="1270" anchor="ctr" anchorCtr="0">
              <a:noAutofit/>
            </a:bodyPr>
            <a:lstStyle/>
            <a:p>
              <a:pPr algn="ctr" defTabSz="533400">
                <a:lnSpc>
                  <a:spcPct val="90000"/>
                </a:lnSpc>
                <a:spcBef>
                  <a:spcPct val="0"/>
                </a:spcBef>
                <a:spcAft>
                  <a:spcPct val="35000"/>
                </a:spcAft>
              </a:pPr>
              <a:r>
                <a:rPr lang="fa-IR" b="1" dirty="0">
                  <a:solidFill>
                    <a:sysClr val="window" lastClr="FFFFFF"/>
                  </a:solidFill>
                  <a:latin typeface="Tahoma"/>
                  <a:cs typeface="B Titr" pitchFamily="2" charset="-78"/>
                </a:rPr>
                <a:t>اجاره</a:t>
              </a:r>
            </a:p>
          </p:txBody>
        </p:sp>
        <p:sp>
          <p:nvSpPr>
            <p:cNvPr id="9" name="Freeform 8"/>
            <p:cNvSpPr/>
            <p:nvPr/>
          </p:nvSpPr>
          <p:spPr>
            <a:xfrm>
              <a:off x="1663637" y="4064440"/>
              <a:ext cx="915114" cy="459082"/>
            </a:xfrm>
            <a:custGeom>
              <a:avLst/>
              <a:gdLst>
                <a:gd name="connsiteX0" fmla="*/ 0 w 915114"/>
                <a:gd name="connsiteY0" fmla="*/ 45908 h 459082"/>
                <a:gd name="connsiteX1" fmla="*/ 45908 w 915114"/>
                <a:gd name="connsiteY1" fmla="*/ 0 h 459082"/>
                <a:gd name="connsiteX2" fmla="*/ 869206 w 915114"/>
                <a:gd name="connsiteY2" fmla="*/ 0 h 459082"/>
                <a:gd name="connsiteX3" fmla="*/ 915114 w 915114"/>
                <a:gd name="connsiteY3" fmla="*/ 45908 h 459082"/>
                <a:gd name="connsiteX4" fmla="*/ 915114 w 915114"/>
                <a:gd name="connsiteY4" fmla="*/ 413174 h 459082"/>
                <a:gd name="connsiteX5" fmla="*/ 869206 w 915114"/>
                <a:gd name="connsiteY5" fmla="*/ 459082 h 459082"/>
                <a:gd name="connsiteX6" fmla="*/ 45908 w 915114"/>
                <a:gd name="connsiteY6" fmla="*/ 459082 h 459082"/>
                <a:gd name="connsiteX7" fmla="*/ 0 w 915114"/>
                <a:gd name="connsiteY7" fmla="*/ 413174 h 459082"/>
                <a:gd name="connsiteX8" fmla="*/ 0 w 915114"/>
                <a:gd name="connsiteY8" fmla="*/ 45908 h 45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459082">
                  <a:moveTo>
                    <a:pt x="0" y="45908"/>
                  </a:moveTo>
                  <a:cubicBezTo>
                    <a:pt x="0" y="20554"/>
                    <a:pt x="20554" y="0"/>
                    <a:pt x="45908" y="0"/>
                  </a:cubicBezTo>
                  <a:lnTo>
                    <a:pt x="869206" y="0"/>
                  </a:lnTo>
                  <a:cubicBezTo>
                    <a:pt x="894560" y="0"/>
                    <a:pt x="915114" y="20554"/>
                    <a:pt x="915114" y="45908"/>
                  </a:cubicBezTo>
                  <a:lnTo>
                    <a:pt x="915114" y="413174"/>
                  </a:lnTo>
                  <a:cubicBezTo>
                    <a:pt x="915114" y="438528"/>
                    <a:pt x="894560" y="459082"/>
                    <a:pt x="869206" y="459082"/>
                  </a:cubicBezTo>
                  <a:lnTo>
                    <a:pt x="45908" y="459082"/>
                  </a:lnTo>
                  <a:cubicBezTo>
                    <a:pt x="20554" y="459082"/>
                    <a:pt x="0" y="438528"/>
                    <a:pt x="0" y="413174"/>
                  </a:cubicBezTo>
                  <a:lnTo>
                    <a:pt x="0" y="4590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3926" tIns="36306" rIns="43926" bIns="36306" numCol="1" spcCol="1270" anchor="ctr" anchorCtr="0">
              <a:noAutofit/>
            </a:bodyPr>
            <a:lstStyle/>
            <a:p>
              <a:pPr algn="ctr" defTabSz="533400">
                <a:lnSpc>
                  <a:spcPct val="90000"/>
                </a:lnSpc>
                <a:spcBef>
                  <a:spcPct val="0"/>
                </a:spcBef>
                <a:spcAft>
                  <a:spcPct val="35000"/>
                </a:spcAft>
              </a:pPr>
              <a:r>
                <a:rPr lang="fa-IR" b="1" dirty="0">
                  <a:solidFill>
                    <a:sysClr val="window" lastClr="FFFFFF"/>
                  </a:solidFill>
                  <a:latin typeface="Tahoma"/>
                  <a:cs typeface="B Titr" pitchFamily="2" charset="-78"/>
                </a:rPr>
                <a:t>مرابحه</a:t>
              </a:r>
            </a:p>
          </p:txBody>
        </p:sp>
        <p:sp>
          <p:nvSpPr>
            <p:cNvPr id="10" name="Freeform 9"/>
            <p:cNvSpPr/>
            <p:nvPr/>
          </p:nvSpPr>
          <p:spPr>
            <a:xfrm>
              <a:off x="1662924" y="4607923"/>
              <a:ext cx="915114" cy="459082"/>
            </a:xfrm>
            <a:custGeom>
              <a:avLst/>
              <a:gdLst>
                <a:gd name="connsiteX0" fmla="*/ 0 w 915114"/>
                <a:gd name="connsiteY0" fmla="*/ 45908 h 459082"/>
                <a:gd name="connsiteX1" fmla="*/ 45908 w 915114"/>
                <a:gd name="connsiteY1" fmla="*/ 0 h 459082"/>
                <a:gd name="connsiteX2" fmla="*/ 869206 w 915114"/>
                <a:gd name="connsiteY2" fmla="*/ 0 h 459082"/>
                <a:gd name="connsiteX3" fmla="*/ 915114 w 915114"/>
                <a:gd name="connsiteY3" fmla="*/ 45908 h 459082"/>
                <a:gd name="connsiteX4" fmla="*/ 915114 w 915114"/>
                <a:gd name="connsiteY4" fmla="*/ 413174 h 459082"/>
                <a:gd name="connsiteX5" fmla="*/ 869206 w 915114"/>
                <a:gd name="connsiteY5" fmla="*/ 459082 h 459082"/>
                <a:gd name="connsiteX6" fmla="*/ 45908 w 915114"/>
                <a:gd name="connsiteY6" fmla="*/ 459082 h 459082"/>
                <a:gd name="connsiteX7" fmla="*/ 0 w 915114"/>
                <a:gd name="connsiteY7" fmla="*/ 413174 h 459082"/>
                <a:gd name="connsiteX8" fmla="*/ 0 w 915114"/>
                <a:gd name="connsiteY8" fmla="*/ 45908 h 45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459082">
                  <a:moveTo>
                    <a:pt x="0" y="45908"/>
                  </a:moveTo>
                  <a:cubicBezTo>
                    <a:pt x="0" y="20554"/>
                    <a:pt x="20554" y="0"/>
                    <a:pt x="45908" y="0"/>
                  </a:cubicBezTo>
                  <a:lnTo>
                    <a:pt x="869206" y="0"/>
                  </a:lnTo>
                  <a:cubicBezTo>
                    <a:pt x="894560" y="0"/>
                    <a:pt x="915114" y="20554"/>
                    <a:pt x="915114" y="45908"/>
                  </a:cubicBezTo>
                  <a:lnTo>
                    <a:pt x="915114" y="413174"/>
                  </a:lnTo>
                  <a:cubicBezTo>
                    <a:pt x="915114" y="438528"/>
                    <a:pt x="894560" y="459082"/>
                    <a:pt x="869206" y="459082"/>
                  </a:cubicBezTo>
                  <a:lnTo>
                    <a:pt x="45908" y="459082"/>
                  </a:lnTo>
                  <a:cubicBezTo>
                    <a:pt x="20554" y="459082"/>
                    <a:pt x="0" y="438528"/>
                    <a:pt x="0" y="413174"/>
                  </a:cubicBezTo>
                  <a:lnTo>
                    <a:pt x="0" y="4590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4086" tIns="43926" rIns="54086" bIns="43926"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مشارکت</a:t>
              </a:r>
              <a:endParaRPr lang="en-US" sz="1200" b="1" kern="1200" dirty="0">
                <a:solidFill>
                  <a:sysClr val="window" lastClr="FFFFFF"/>
                </a:solidFill>
                <a:latin typeface="Tahoma"/>
                <a:ea typeface="+mn-ea"/>
                <a:cs typeface="B Titr" pitchFamily="2" charset="-78"/>
              </a:endParaRPr>
            </a:p>
          </p:txBody>
        </p:sp>
        <p:sp>
          <p:nvSpPr>
            <p:cNvPr id="11" name="Freeform 10"/>
            <p:cNvSpPr/>
            <p:nvPr/>
          </p:nvSpPr>
          <p:spPr>
            <a:xfrm>
              <a:off x="1652836" y="2542682"/>
              <a:ext cx="915114" cy="459082"/>
            </a:xfrm>
            <a:custGeom>
              <a:avLst/>
              <a:gdLst>
                <a:gd name="connsiteX0" fmla="*/ 0 w 915114"/>
                <a:gd name="connsiteY0" fmla="*/ 45908 h 459082"/>
                <a:gd name="connsiteX1" fmla="*/ 45908 w 915114"/>
                <a:gd name="connsiteY1" fmla="*/ 0 h 459082"/>
                <a:gd name="connsiteX2" fmla="*/ 869206 w 915114"/>
                <a:gd name="connsiteY2" fmla="*/ 0 h 459082"/>
                <a:gd name="connsiteX3" fmla="*/ 915114 w 915114"/>
                <a:gd name="connsiteY3" fmla="*/ 45908 h 459082"/>
                <a:gd name="connsiteX4" fmla="*/ 915114 w 915114"/>
                <a:gd name="connsiteY4" fmla="*/ 413174 h 459082"/>
                <a:gd name="connsiteX5" fmla="*/ 869206 w 915114"/>
                <a:gd name="connsiteY5" fmla="*/ 459082 h 459082"/>
                <a:gd name="connsiteX6" fmla="*/ 45908 w 915114"/>
                <a:gd name="connsiteY6" fmla="*/ 459082 h 459082"/>
                <a:gd name="connsiteX7" fmla="*/ 0 w 915114"/>
                <a:gd name="connsiteY7" fmla="*/ 413174 h 459082"/>
                <a:gd name="connsiteX8" fmla="*/ 0 w 915114"/>
                <a:gd name="connsiteY8" fmla="*/ 45908 h 459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459082">
                  <a:moveTo>
                    <a:pt x="0" y="45908"/>
                  </a:moveTo>
                  <a:cubicBezTo>
                    <a:pt x="0" y="20554"/>
                    <a:pt x="20554" y="0"/>
                    <a:pt x="45908" y="0"/>
                  </a:cubicBezTo>
                  <a:lnTo>
                    <a:pt x="869206" y="0"/>
                  </a:lnTo>
                  <a:cubicBezTo>
                    <a:pt x="894560" y="0"/>
                    <a:pt x="915114" y="20554"/>
                    <a:pt x="915114" y="45908"/>
                  </a:cubicBezTo>
                  <a:lnTo>
                    <a:pt x="915114" y="413174"/>
                  </a:lnTo>
                  <a:cubicBezTo>
                    <a:pt x="915114" y="438528"/>
                    <a:pt x="894560" y="459082"/>
                    <a:pt x="869206" y="459082"/>
                  </a:cubicBezTo>
                  <a:lnTo>
                    <a:pt x="45908" y="459082"/>
                  </a:lnTo>
                  <a:cubicBezTo>
                    <a:pt x="20554" y="459082"/>
                    <a:pt x="0" y="438528"/>
                    <a:pt x="0" y="413174"/>
                  </a:cubicBezTo>
                  <a:lnTo>
                    <a:pt x="0" y="4590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3926" tIns="36306" rIns="43926" bIns="36306" numCol="1" spcCol="1270" anchor="ctr" anchorCtr="0">
              <a:noAutofit/>
            </a:bodyPr>
            <a:lstStyle/>
            <a:p>
              <a:pPr algn="ctr" defTabSz="533400">
                <a:lnSpc>
                  <a:spcPct val="90000"/>
                </a:lnSpc>
                <a:spcBef>
                  <a:spcPct val="0"/>
                </a:spcBef>
                <a:spcAft>
                  <a:spcPct val="35000"/>
                </a:spcAft>
              </a:pPr>
              <a:r>
                <a:rPr lang="fa-IR" b="1" dirty="0">
                  <a:solidFill>
                    <a:sysClr val="window" lastClr="FFFFFF"/>
                  </a:solidFill>
                  <a:latin typeface="Tahoma"/>
                  <a:cs typeface="B Titr" pitchFamily="2" charset="-78"/>
                </a:rPr>
                <a:t>منفعت</a:t>
              </a:r>
            </a:p>
          </p:txBody>
        </p:sp>
        <p:sp>
          <p:nvSpPr>
            <p:cNvPr id="12" name="Freeform 11"/>
            <p:cNvSpPr/>
            <p:nvPr/>
          </p:nvSpPr>
          <p:spPr>
            <a:xfrm>
              <a:off x="2778933" y="1346101"/>
              <a:ext cx="1143892" cy="3968351"/>
            </a:xfrm>
            <a:custGeom>
              <a:avLst/>
              <a:gdLst>
                <a:gd name="connsiteX0" fmla="*/ 0 w 1143892"/>
                <a:gd name="connsiteY0" fmla="*/ 114389 h 3968351"/>
                <a:gd name="connsiteX1" fmla="*/ 114389 w 1143892"/>
                <a:gd name="connsiteY1" fmla="*/ 0 h 3968351"/>
                <a:gd name="connsiteX2" fmla="*/ 1029503 w 1143892"/>
                <a:gd name="connsiteY2" fmla="*/ 0 h 3968351"/>
                <a:gd name="connsiteX3" fmla="*/ 1143892 w 1143892"/>
                <a:gd name="connsiteY3" fmla="*/ 114389 h 3968351"/>
                <a:gd name="connsiteX4" fmla="*/ 1143892 w 1143892"/>
                <a:gd name="connsiteY4" fmla="*/ 3853962 h 3968351"/>
                <a:gd name="connsiteX5" fmla="*/ 1029503 w 1143892"/>
                <a:gd name="connsiteY5" fmla="*/ 3968351 h 3968351"/>
                <a:gd name="connsiteX6" fmla="*/ 114389 w 1143892"/>
                <a:gd name="connsiteY6" fmla="*/ 3968351 h 3968351"/>
                <a:gd name="connsiteX7" fmla="*/ 0 w 1143892"/>
                <a:gd name="connsiteY7" fmla="*/ 3853962 h 3968351"/>
                <a:gd name="connsiteX8" fmla="*/ 0 w 1143892"/>
                <a:gd name="connsiteY8" fmla="*/ 114389 h 39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892" h="3968351">
                  <a:moveTo>
                    <a:pt x="0" y="114389"/>
                  </a:moveTo>
                  <a:cubicBezTo>
                    <a:pt x="0" y="51214"/>
                    <a:pt x="51214" y="0"/>
                    <a:pt x="114389" y="0"/>
                  </a:cubicBezTo>
                  <a:lnTo>
                    <a:pt x="1029503" y="0"/>
                  </a:lnTo>
                  <a:cubicBezTo>
                    <a:pt x="1092678" y="0"/>
                    <a:pt x="1143892" y="51214"/>
                    <a:pt x="1143892" y="114389"/>
                  </a:cubicBezTo>
                  <a:lnTo>
                    <a:pt x="1143892" y="3853962"/>
                  </a:lnTo>
                  <a:cubicBezTo>
                    <a:pt x="1143892" y="3917137"/>
                    <a:pt x="1092678" y="3968351"/>
                    <a:pt x="1029503" y="3968351"/>
                  </a:cubicBezTo>
                  <a:lnTo>
                    <a:pt x="114389" y="3968351"/>
                  </a:lnTo>
                  <a:cubicBezTo>
                    <a:pt x="51214" y="3968351"/>
                    <a:pt x="0" y="3917137"/>
                    <a:pt x="0" y="3853962"/>
                  </a:cubicBezTo>
                  <a:lnTo>
                    <a:pt x="0" y="114389"/>
                  </a:lnTo>
                  <a:close/>
                </a:path>
              </a:pathLst>
            </a:custGeom>
            <a:solidFill>
              <a:srgbClr val="4F81BD">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2857856" numCol="1" spcCol="1270" anchor="ctr" anchorCtr="0">
              <a:noAutofit/>
            </a:bodyPr>
            <a:lstStyle/>
            <a:p>
              <a:pPr lvl="0" algn="ctr" defTabSz="933450">
                <a:lnSpc>
                  <a:spcPct val="90000"/>
                </a:lnSpc>
                <a:spcBef>
                  <a:spcPct val="0"/>
                </a:spcBef>
                <a:spcAft>
                  <a:spcPct val="35000"/>
                </a:spcAft>
              </a:pPr>
              <a:r>
                <a:rPr lang="fa-IR" sz="2100" b="1" kern="1200" dirty="0" smtClean="0">
                  <a:solidFill>
                    <a:sysClr val="windowText" lastClr="000000">
                      <a:hueOff val="0"/>
                      <a:satOff val="0"/>
                      <a:lumOff val="0"/>
                      <a:alphaOff val="0"/>
                    </a:sysClr>
                  </a:solidFill>
                  <a:latin typeface="Tahoma"/>
                  <a:ea typeface="+mn-ea"/>
                  <a:cs typeface="B Titr" pitchFamily="2" charset="-78"/>
                </a:rPr>
                <a:t>بازرگانی</a:t>
              </a:r>
              <a:endParaRPr lang="en-US" sz="2100" b="1" kern="1200" dirty="0" smtClean="0">
                <a:solidFill>
                  <a:sysClr val="windowText" lastClr="000000">
                    <a:hueOff val="0"/>
                    <a:satOff val="0"/>
                    <a:lumOff val="0"/>
                    <a:alphaOff val="0"/>
                  </a:sysClr>
                </a:solidFill>
                <a:latin typeface="Tahoma"/>
                <a:ea typeface="+mn-ea"/>
                <a:cs typeface="B Titr" pitchFamily="2" charset="-78"/>
              </a:endParaRPr>
            </a:p>
          </p:txBody>
        </p:sp>
        <p:sp>
          <p:nvSpPr>
            <p:cNvPr id="13" name="Freeform 12"/>
            <p:cNvSpPr/>
            <p:nvPr/>
          </p:nvSpPr>
          <p:spPr>
            <a:xfrm>
              <a:off x="2893322" y="2537768"/>
              <a:ext cx="915114" cy="1196512"/>
            </a:xfrm>
            <a:custGeom>
              <a:avLst/>
              <a:gdLst>
                <a:gd name="connsiteX0" fmla="*/ 0 w 915114"/>
                <a:gd name="connsiteY0" fmla="*/ 91511 h 1196512"/>
                <a:gd name="connsiteX1" fmla="*/ 91511 w 915114"/>
                <a:gd name="connsiteY1" fmla="*/ 0 h 1196512"/>
                <a:gd name="connsiteX2" fmla="*/ 823603 w 915114"/>
                <a:gd name="connsiteY2" fmla="*/ 0 h 1196512"/>
                <a:gd name="connsiteX3" fmla="*/ 915114 w 915114"/>
                <a:gd name="connsiteY3" fmla="*/ 91511 h 1196512"/>
                <a:gd name="connsiteX4" fmla="*/ 915114 w 915114"/>
                <a:gd name="connsiteY4" fmla="*/ 1105001 h 1196512"/>
                <a:gd name="connsiteX5" fmla="*/ 823603 w 915114"/>
                <a:gd name="connsiteY5" fmla="*/ 1196512 h 1196512"/>
                <a:gd name="connsiteX6" fmla="*/ 91511 w 915114"/>
                <a:gd name="connsiteY6" fmla="*/ 1196512 h 1196512"/>
                <a:gd name="connsiteX7" fmla="*/ 0 w 915114"/>
                <a:gd name="connsiteY7" fmla="*/ 1105001 h 1196512"/>
                <a:gd name="connsiteX8" fmla="*/ 0 w 915114"/>
                <a:gd name="connsiteY8" fmla="*/ 91511 h 119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1196512">
                  <a:moveTo>
                    <a:pt x="0" y="91511"/>
                  </a:moveTo>
                  <a:cubicBezTo>
                    <a:pt x="0" y="40971"/>
                    <a:pt x="40971" y="0"/>
                    <a:pt x="91511" y="0"/>
                  </a:cubicBezTo>
                  <a:lnTo>
                    <a:pt x="823603" y="0"/>
                  </a:lnTo>
                  <a:cubicBezTo>
                    <a:pt x="874143" y="0"/>
                    <a:pt x="915114" y="40971"/>
                    <a:pt x="915114" y="91511"/>
                  </a:cubicBezTo>
                  <a:lnTo>
                    <a:pt x="915114" y="1105001"/>
                  </a:lnTo>
                  <a:cubicBezTo>
                    <a:pt x="915114" y="1155541"/>
                    <a:pt x="874143" y="1196512"/>
                    <a:pt x="823603" y="1196512"/>
                  </a:cubicBezTo>
                  <a:lnTo>
                    <a:pt x="91511" y="1196512"/>
                  </a:lnTo>
                  <a:cubicBezTo>
                    <a:pt x="40971" y="1196512"/>
                    <a:pt x="0" y="1155541"/>
                    <a:pt x="0" y="1105001"/>
                  </a:cubicBezTo>
                  <a:lnTo>
                    <a:pt x="0" y="91511"/>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72523" tIns="61093" rIns="72523" bIns="61093" numCol="1" spcCol="1270" anchor="ctr" anchorCtr="0">
              <a:noAutofit/>
            </a:bodyPr>
            <a:lstStyle/>
            <a:p>
              <a:pPr lvl="0" algn="ctr" defTabSz="800100">
                <a:lnSpc>
                  <a:spcPct val="90000"/>
                </a:lnSpc>
                <a:spcBef>
                  <a:spcPct val="0"/>
                </a:spcBef>
                <a:spcAft>
                  <a:spcPct val="35000"/>
                </a:spcAft>
              </a:pPr>
              <a:r>
                <a:rPr lang="fa-IR" sz="1800" b="1" kern="1200" dirty="0" smtClean="0">
                  <a:solidFill>
                    <a:schemeClr val="bg1"/>
                  </a:solidFill>
                  <a:latin typeface="Tahoma"/>
                  <a:ea typeface="+mn-ea"/>
                  <a:cs typeface="B Titr" pitchFamily="2" charset="-78"/>
                </a:rPr>
                <a:t>مضاربه</a:t>
              </a:r>
              <a:endParaRPr lang="en-US" sz="1400" b="1" kern="1200" dirty="0" smtClean="0">
                <a:solidFill>
                  <a:schemeClr val="bg1"/>
                </a:solidFill>
                <a:latin typeface="Tahoma"/>
                <a:ea typeface="+mn-ea"/>
                <a:cs typeface="B Titr" pitchFamily="2" charset="-78"/>
              </a:endParaRPr>
            </a:p>
          </p:txBody>
        </p:sp>
        <p:sp>
          <p:nvSpPr>
            <p:cNvPr id="14" name="Freeform 13"/>
            <p:cNvSpPr/>
            <p:nvPr/>
          </p:nvSpPr>
          <p:spPr>
            <a:xfrm>
              <a:off x="2893322" y="3918359"/>
              <a:ext cx="915114" cy="1196512"/>
            </a:xfrm>
            <a:custGeom>
              <a:avLst/>
              <a:gdLst>
                <a:gd name="connsiteX0" fmla="*/ 0 w 915114"/>
                <a:gd name="connsiteY0" fmla="*/ 91511 h 1196512"/>
                <a:gd name="connsiteX1" fmla="*/ 91511 w 915114"/>
                <a:gd name="connsiteY1" fmla="*/ 0 h 1196512"/>
                <a:gd name="connsiteX2" fmla="*/ 823603 w 915114"/>
                <a:gd name="connsiteY2" fmla="*/ 0 h 1196512"/>
                <a:gd name="connsiteX3" fmla="*/ 915114 w 915114"/>
                <a:gd name="connsiteY3" fmla="*/ 91511 h 1196512"/>
                <a:gd name="connsiteX4" fmla="*/ 915114 w 915114"/>
                <a:gd name="connsiteY4" fmla="*/ 1105001 h 1196512"/>
                <a:gd name="connsiteX5" fmla="*/ 823603 w 915114"/>
                <a:gd name="connsiteY5" fmla="*/ 1196512 h 1196512"/>
                <a:gd name="connsiteX6" fmla="*/ 91511 w 915114"/>
                <a:gd name="connsiteY6" fmla="*/ 1196512 h 1196512"/>
                <a:gd name="connsiteX7" fmla="*/ 0 w 915114"/>
                <a:gd name="connsiteY7" fmla="*/ 1105001 h 1196512"/>
                <a:gd name="connsiteX8" fmla="*/ 0 w 915114"/>
                <a:gd name="connsiteY8" fmla="*/ 91511 h 1196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1196512">
                  <a:moveTo>
                    <a:pt x="0" y="91511"/>
                  </a:moveTo>
                  <a:cubicBezTo>
                    <a:pt x="0" y="40971"/>
                    <a:pt x="40971" y="0"/>
                    <a:pt x="91511" y="0"/>
                  </a:cubicBezTo>
                  <a:lnTo>
                    <a:pt x="823603" y="0"/>
                  </a:lnTo>
                  <a:cubicBezTo>
                    <a:pt x="874143" y="0"/>
                    <a:pt x="915114" y="40971"/>
                    <a:pt x="915114" y="91511"/>
                  </a:cubicBezTo>
                  <a:lnTo>
                    <a:pt x="915114" y="1105001"/>
                  </a:lnTo>
                  <a:cubicBezTo>
                    <a:pt x="915114" y="1155541"/>
                    <a:pt x="874143" y="1196512"/>
                    <a:pt x="823603" y="1196512"/>
                  </a:cubicBezTo>
                  <a:lnTo>
                    <a:pt x="91511" y="1196512"/>
                  </a:lnTo>
                  <a:cubicBezTo>
                    <a:pt x="40971" y="1196512"/>
                    <a:pt x="0" y="1155541"/>
                    <a:pt x="0" y="1105001"/>
                  </a:cubicBezTo>
                  <a:lnTo>
                    <a:pt x="0" y="91511"/>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72523" tIns="61093" rIns="72523" bIns="61093" numCol="1" spcCol="1270" anchor="ctr" anchorCtr="0">
              <a:noAutofit/>
            </a:bodyPr>
            <a:lstStyle/>
            <a:p>
              <a:pPr lvl="0" algn="ctr" defTabSz="800100">
                <a:lnSpc>
                  <a:spcPct val="90000"/>
                </a:lnSpc>
                <a:spcBef>
                  <a:spcPct val="0"/>
                </a:spcBef>
                <a:spcAft>
                  <a:spcPct val="35000"/>
                </a:spcAft>
              </a:pPr>
              <a:r>
                <a:rPr lang="fa-IR" sz="1800" b="1" kern="1200" dirty="0" smtClean="0">
                  <a:solidFill>
                    <a:sysClr val="window" lastClr="FFFFFF"/>
                  </a:solidFill>
                  <a:latin typeface="Tahoma"/>
                  <a:ea typeface="+mn-ea"/>
                  <a:cs typeface="B Titr" pitchFamily="2" charset="-78"/>
                </a:rPr>
                <a:t>مرابحه</a:t>
              </a:r>
              <a:endParaRPr lang="en-US" sz="1400" b="1" kern="1200" dirty="0" smtClean="0">
                <a:solidFill>
                  <a:sysClr val="window" lastClr="FFFFFF"/>
                </a:solidFill>
                <a:latin typeface="Tahoma"/>
                <a:ea typeface="+mn-ea"/>
                <a:cs typeface="B Titr" pitchFamily="2" charset="-78"/>
              </a:endParaRPr>
            </a:p>
          </p:txBody>
        </p:sp>
        <p:sp>
          <p:nvSpPr>
            <p:cNvPr id="15" name="Freeform 14"/>
            <p:cNvSpPr/>
            <p:nvPr/>
          </p:nvSpPr>
          <p:spPr>
            <a:xfrm>
              <a:off x="4008618" y="1346101"/>
              <a:ext cx="1143892" cy="3968351"/>
            </a:xfrm>
            <a:custGeom>
              <a:avLst/>
              <a:gdLst>
                <a:gd name="connsiteX0" fmla="*/ 0 w 1143892"/>
                <a:gd name="connsiteY0" fmla="*/ 114389 h 3968351"/>
                <a:gd name="connsiteX1" fmla="*/ 114389 w 1143892"/>
                <a:gd name="connsiteY1" fmla="*/ 0 h 3968351"/>
                <a:gd name="connsiteX2" fmla="*/ 1029503 w 1143892"/>
                <a:gd name="connsiteY2" fmla="*/ 0 h 3968351"/>
                <a:gd name="connsiteX3" fmla="*/ 1143892 w 1143892"/>
                <a:gd name="connsiteY3" fmla="*/ 114389 h 3968351"/>
                <a:gd name="connsiteX4" fmla="*/ 1143892 w 1143892"/>
                <a:gd name="connsiteY4" fmla="*/ 3853962 h 3968351"/>
                <a:gd name="connsiteX5" fmla="*/ 1029503 w 1143892"/>
                <a:gd name="connsiteY5" fmla="*/ 3968351 h 3968351"/>
                <a:gd name="connsiteX6" fmla="*/ 114389 w 1143892"/>
                <a:gd name="connsiteY6" fmla="*/ 3968351 h 3968351"/>
                <a:gd name="connsiteX7" fmla="*/ 0 w 1143892"/>
                <a:gd name="connsiteY7" fmla="*/ 3853962 h 3968351"/>
                <a:gd name="connsiteX8" fmla="*/ 0 w 1143892"/>
                <a:gd name="connsiteY8" fmla="*/ 114389 h 39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892" h="3968351">
                  <a:moveTo>
                    <a:pt x="0" y="114389"/>
                  </a:moveTo>
                  <a:cubicBezTo>
                    <a:pt x="0" y="51214"/>
                    <a:pt x="51214" y="0"/>
                    <a:pt x="114389" y="0"/>
                  </a:cubicBezTo>
                  <a:lnTo>
                    <a:pt x="1029503" y="0"/>
                  </a:lnTo>
                  <a:cubicBezTo>
                    <a:pt x="1092678" y="0"/>
                    <a:pt x="1143892" y="51214"/>
                    <a:pt x="1143892" y="114389"/>
                  </a:cubicBezTo>
                  <a:lnTo>
                    <a:pt x="1143892" y="3853962"/>
                  </a:lnTo>
                  <a:cubicBezTo>
                    <a:pt x="1143892" y="3917137"/>
                    <a:pt x="1092678" y="3968351"/>
                    <a:pt x="1029503" y="3968351"/>
                  </a:cubicBezTo>
                  <a:lnTo>
                    <a:pt x="114389" y="3968351"/>
                  </a:lnTo>
                  <a:cubicBezTo>
                    <a:pt x="51214" y="3968351"/>
                    <a:pt x="0" y="3917137"/>
                    <a:pt x="0" y="3853962"/>
                  </a:cubicBezTo>
                  <a:lnTo>
                    <a:pt x="0" y="114389"/>
                  </a:lnTo>
                  <a:close/>
                </a:path>
              </a:pathLst>
            </a:custGeom>
            <a:solidFill>
              <a:srgbClr val="4F81BD">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2857856" numCol="1" spcCol="1270" anchor="ctr" anchorCtr="0">
              <a:noAutofit/>
            </a:bodyPr>
            <a:lstStyle/>
            <a:p>
              <a:pPr lvl="0" algn="ctr" defTabSz="933450">
                <a:lnSpc>
                  <a:spcPct val="90000"/>
                </a:lnSpc>
                <a:spcBef>
                  <a:spcPct val="0"/>
                </a:spcBef>
                <a:spcAft>
                  <a:spcPct val="35000"/>
                </a:spcAft>
              </a:pPr>
              <a:r>
                <a:rPr lang="fa-IR" sz="2100" b="1" kern="1200" dirty="0" smtClean="0">
                  <a:solidFill>
                    <a:sysClr val="windowText" lastClr="000000">
                      <a:hueOff val="0"/>
                      <a:satOff val="0"/>
                      <a:lumOff val="0"/>
                      <a:alphaOff val="0"/>
                    </a:sysClr>
                  </a:solidFill>
                  <a:latin typeface="Tahoma"/>
                  <a:ea typeface="+mn-ea"/>
                  <a:cs typeface="B Titr" pitchFamily="2" charset="-78"/>
                </a:rPr>
                <a:t>پیمانکاری</a:t>
              </a:r>
              <a:endParaRPr lang="en-US" sz="2100" b="1" kern="1200" dirty="0">
                <a:solidFill>
                  <a:sysClr val="windowText" lastClr="000000">
                    <a:hueOff val="0"/>
                    <a:satOff val="0"/>
                    <a:lumOff val="0"/>
                    <a:alphaOff val="0"/>
                  </a:sysClr>
                </a:solidFill>
                <a:latin typeface="Tahoma"/>
                <a:ea typeface="+mn-ea"/>
                <a:cs typeface="B Titr" pitchFamily="2" charset="-78"/>
              </a:endParaRPr>
            </a:p>
          </p:txBody>
        </p:sp>
        <p:sp>
          <p:nvSpPr>
            <p:cNvPr id="16" name="Freeform 15"/>
            <p:cNvSpPr/>
            <p:nvPr/>
          </p:nvSpPr>
          <p:spPr>
            <a:xfrm>
              <a:off x="4123007" y="2536945"/>
              <a:ext cx="915114" cy="779622"/>
            </a:xfrm>
            <a:custGeom>
              <a:avLst/>
              <a:gdLst>
                <a:gd name="connsiteX0" fmla="*/ 0 w 915114"/>
                <a:gd name="connsiteY0" fmla="*/ 77962 h 779622"/>
                <a:gd name="connsiteX1" fmla="*/ 77962 w 915114"/>
                <a:gd name="connsiteY1" fmla="*/ 0 h 779622"/>
                <a:gd name="connsiteX2" fmla="*/ 837152 w 915114"/>
                <a:gd name="connsiteY2" fmla="*/ 0 h 779622"/>
                <a:gd name="connsiteX3" fmla="*/ 915114 w 915114"/>
                <a:gd name="connsiteY3" fmla="*/ 77962 h 779622"/>
                <a:gd name="connsiteX4" fmla="*/ 915114 w 915114"/>
                <a:gd name="connsiteY4" fmla="*/ 701660 h 779622"/>
                <a:gd name="connsiteX5" fmla="*/ 837152 w 915114"/>
                <a:gd name="connsiteY5" fmla="*/ 779622 h 779622"/>
                <a:gd name="connsiteX6" fmla="*/ 77962 w 915114"/>
                <a:gd name="connsiteY6" fmla="*/ 779622 h 779622"/>
                <a:gd name="connsiteX7" fmla="*/ 0 w 915114"/>
                <a:gd name="connsiteY7" fmla="*/ 701660 h 779622"/>
                <a:gd name="connsiteX8" fmla="*/ 0 w 915114"/>
                <a:gd name="connsiteY8" fmla="*/ 77962 h 77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779622">
                  <a:moveTo>
                    <a:pt x="0" y="77962"/>
                  </a:moveTo>
                  <a:cubicBezTo>
                    <a:pt x="0" y="34905"/>
                    <a:pt x="34905" y="0"/>
                    <a:pt x="77962" y="0"/>
                  </a:cubicBezTo>
                  <a:lnTo>
                    <a:pt x="837152" y="0"/>
                  </a:lnTo>
                  <a:cubicBezTo>
                    <a:pt x="880209" y="0"/>
                    <a:pt x="915114" y="34905"/>
                    <a:pt x="915114" y="77962"/>
                  </a:cubicBezTo>
                  <a:lnTo>
                    <a:pt x="915114" y="701660"/>
                  </a:lnTo>
                  <a:cubicBezTo>
                    <a:pt x="915114" y="744717"/>
                    <a:pt x="880209" y="779622"/>
                    <a:pt x="837152" y="779622"/>
                  </a:cubicBezTo>
                  <a:lnTo>
                    <a:pt x="77962" y="779622"/>
                  </a:lnTo>
                  <a:cubicBezTo>
                    <a:pt x="34905" y="779622"/>
                    <a:pt x="0" y="744717"/>
                    <a:pt x="0" y="701660"/>
                  </a:cubicBezTo>
                  <a:lnTo>
                    <a:pt x="0" y="7796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474" tIns="53314" rIns="63474" bIns="53314" numCol="1" spcCol="1270" anchor="ctr" anchorCtr="0">
              <a:noAutofit/>
            </a:bodyPr>
            <a:lstStyle/>
            <a:p>
              <a:pPr lvl="0" algn="ctr" defTabSz="711200">
                <a:lnSpc>
                  <a:spcPct val="90000"/>
                </a:lnSpc>
                <a:spcBef>
                  <a:spcPct val="0"/>
                </a:spcBef>
                <a:spcAft>
                  <a:spcPct val="35000"/>
                </a:spcAft>
              </a:pPr>
              <a:r>
                <a:rPr lang="fa-IR" sz="1600" b="1" kern="1200" dirty="0" smtClean="0">
                  <a:solidFill>
                    <a:schemeClr val="bg1"/>
                  </a:solidFill>
                  <a:latin typeface="Tahoma"/>
                  <a:ea typeface="+mn-ea"/>
                  <a:cs typeface="B Titr" pitchFamily="2" charset="-78"/>
                </a:rPr>
                <a:t>سفارش ساخت</a:t>
              </a:r>
              <a:endParaRPr lang="en-US" sz="1600" b="1" kern="1200" dirty="0">
                <a:solidFill>
                  <a:schemeClr val="bg1"/>
                </a:solidFill>
                <a:latin typeface="Tahoma"/>
                <a:ea typeface="+mn-ea"/>
                <a:cs typeface="B Titr" pitchFamily="2" charset="-78"/>
              </a:endParaRPr>
            </a:p>
          </p:txBody>
        </p:sp>
        <p:sp>
          <p:nvSpPr>
            <p:cNvPr id="17" name="Freeform 16"/>
            <p:cNvSpPr/>
            <p:nvPr/>
          </p:nvSpPr>
          <p:spPr>
            <a:xfrm>
              <a:off x="4123007" y="3436509"/>
              <a:ext cx="915114" cy="779622"/>
            </a:xfrm>
            <a:custGeom>
              <a:avLst/>
              <a:gdLst>
                <a:gd name="connsiteX0" fmla="*/ 0 w 915114"/>
                <a:gd name="connsiteY0" fmla="*/ 77962 h 779622"/>
                <a:gd name="connsiteX1" fmla="*/ 77962 w 915114"/>
                <a:gd name="connsiteY1" fmla="*/ 0 h 779622"/>
                <a:gd name="connsiteX2" fmla="*/ 837152 w 915114"/>
                <a:gd name="connsiteY2" fmla="*/ 0 h 779622"/>
                <a:gd name="connsiteX3" fmla="*/ 915114 w 915114"/>
                <a:gd name="connsiteY3" fmla="*/ 77962 h 779622"/>
                <a:gd name="connsiteX4" fmla="*/ 915114 w 915114"/>
                <a:gd name="connsiteY4" fmla="*/ 701660 h 779622"/>
                <a:gd name="connsiteX5" fmla="*/ 837152 w 915114"/>
                <a:gd name="connsiteY5" fmla="*/ 779622 h 779622"/>
                <a:gd name="connsiteX6" fmla="*/ 77962 w 915114"/>
                <a:gd name="connsiteY6" fmla="*/ 779622 h 779622"/>
                <a:gd name="connsiteX7" fmla="*/ 0 w 915114"/>
                <a:gd name="connsiteY7" fmla="*/ 701660 h 779622"/>
                <a:gd name="connsiteX8" fmla="*/ 0 w 915114"/>
                <a:gd name="connsiteY8" fmla="*/ 77962 h 77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779622">
                  <a:moveTo>
                    <a:pt x="0" y="77962"/>
                  </a:moveTo>
                  <a:cubicBezTo>
                    <a:pt x="0" y="34905"/>
                    <a:pt x="34905" y="0"/>
                    <a:pt x="77962" y="0"/>
                  </a:cubicBezTo>
                  <a:lnTo>
                    <a:pt x="837152" y="0"/>
                  </a:lnTo>
                  <a:cubicBezTo>
                    <a:pt x="880209" y="0"/>
                    <a:pt x="915114" y="34905"/>
                    <a:pt x="915114" y="77962"/>
                  </a:cubicBezTo>
                  <a:lnTo>
                    <a:pt x="915114" y="701660"/>
                  </a:lnTo>
                  <a:cubicBezTo>
                    <a:pt x="915114" y="744717"/>
                    <a:pt x="880209" y="779622"/>
                    <a:pt x="837152" y="779622"/>
                  </a:cubicBezTo>
                  <a:lnTo>
                    <a:pt x="77962" y="779622"/>
                  </a:lnTo>
                  <a:cubicBezTo>
                    <a:pt x="34905" y="779622"/>
                    <a:pt x="0" y="744717"/>
                    <a:pt x="0" y="701660"/>
                  </a:cubicBezTo>
                  <a:lnTo>
                    <a:pt x="0" y="7796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474" tIns="53314" rIns="63474" bIns="53314" numCol="1" spcCol="1270" anchor="ctr" anchorCtr="0">
              <a:noAutofit/>
            </a:bodyPr>
            <a:lstStyle/>
            <a:p>
              <a:pPr algn="ctr" defTabSz="711200">
                <a:lnSpc>
                  <a:spcPct val="90000"/>
                </a:lnSpc>
                <a:spcBef>
                  <a:spcPct val="0"/>
                </a:spcBef>
                <a:spcAft>
                  <a:spcPct val="35000"/>
                </a:spcAft>
              </a:pPr>
              <a:r>
                <a:rPr lang="fa-IR" sz="1600" b="1" dirty="0">
                  <a:solidFill>
                    <a:schemeClr val="bg1"/>
                  </a:solidFill>
                  <a:latin typeface="Tahoma"/>
                  <a:cs typeface="B Titr" pitchFamily="2" charset="-78"/>
                </a:rPr>
                <a:t>اجاره</a:t>
              </a:r>
            </a:p>
          </p:txBody>
        </p:sp>
        <p:sp>
          <p:nvSpPr>
            <p:cNvPr id="18" name="Freeform 17"/>
            <p:cNvSpPr/>
            <p:nvPr/>
          </p:nvSpPr>
          <p:spPr>
            <a:xfrm>
              <a:off x="4123007" y="4336073"/>
              <a:ext cx="915114" cy="779622"/>
            </a:xfrm>
            <a:custGeom>
              <a:avLst/>
              <a:gdLst>
                <a:gd name="connsiteX0" fmla="*/ 0 w 915114"/>
                <a:gd name="connsiteY0" fmla="*/ 77962 h 779622"/>
                <a:gd name="connsiteX1" fmla="*/ 77962 w 915114"/>
                <a:gd name="connsiteY1" fmla="*/ 0 h 779622"/>
                <a:gd name="connsiteX2" fmla="*/ 837152 w 915114"/>
                <a:gd name="connsiteY2" fmla="*/ 0 h 779622"/>
                <a:gd name="connsiteX3" fmla="*/ 915114 w 915114"/>
                <a:gd name="connsiteY3" fmla="*/ 77962 h 779622"/>
                <a:gd name="connsiteX4" fmla="*/ 915114 w 915114"/>
                <a:gd name="connsiteY4" fmla="*/ 701660 h 779622"/>
                <a:gd name="connsiteX5" fmla="*/ 837152 w 915114"/>
                <a:gd name="connsiteY5" fmla="*/ 779622 h 779622"/>
                <a:gd name="connsiteX6" fmla="*/ 77962 w 915114"/>
                <a:gd name="connsiteY6" fmla="*/ 779622 h 779622"/>
                <a:gd name="connsiteX7" fmla="*/ 0 w 915114"/>
                <a:gd name="connsiteY7" fmla="*/ 701660 h 779622"/>
                <a:gd name="connsiteX8" fmla="*/ 0 w 915114"/>
                <a:gd name="connsiteY8" fmla="*/ 77962 h 779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779622">
                  <a:moveTo>
                    <a:pt x="0" y="77962"/>
                  </a:moveTo>
                  <a:cubicBezTo>
                    <a:pt x="0" y="34905"/>
                    <a:pt x="34905" y="0"/>
                    <a:pt x="77962" y="0"/>
                  </a:cubicBezTo>
                  <a:lnTo>
                    <a:pt x="837152" y="0"/>
                  </a:lnTo>
                  <a:cubicBezTo>
                    <a:pt x="880209" y="0"/>
                    <a:pt x="915114" y="34905"/>
                    <a:pt x="915114" y="77962"/>
                  </a:cubicBezTo>
                  <a:lnTo>
                    <a:pt x="915114" y="701660"/>
                  </a:lnTo>
                  <a:cubicBezTo>
                    <a:pt x="915114" y="744717"/>
                    <a:pt x="880209" y="779622"/>
                    <a:pt x="837152" y="779622"/>
                  </a:cubicBezTo>
                  <a:lnTo>
                    <a:pt x="77962" y="779622"/>
                  </a:lnTo>
                  <a:cubicBezTo>
                    <a:pt x="34905" y="779622"/>
                    <a:pt x="0" y="744717"/>
                    <a:pt x="0" y="701660"/>
                  </a:cubicBezTo>
                  <a:lnTo>
                    <a:pt x="0" y="7796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3474" tIns="53314" rIns="63474" bIns="53314"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مشارکت</a:t>
              </a:r>
              <a:endParaRPr lang="en-US" sz="1400" b="1" kern="1200" dirty="0" smtClean="0">
                <a:solidFill>
                  <a:sysClr val="window" lastClr="FFFFFF"/>
                </a:solidFill>
                <a:latin typeface="Tahoma"/>
                <a:ea typeface="+mn-ea"/>
                <a:cs typeface="B Titr" pitchFamily="2" charset="-78"/>
              </a:endParaRPr>
            </a:p>
          </p:txBody>
        </p:sp>
        <p:sp>
          <p:nvSpPr>
            <p:cNvPr id="19" name="Freeform 18"/>
            <p:cNvSpPr/>
            <p:nvPr/>
          </p:nvSpPr>
          <p:spPr>
            <a:xfrm>
              <a:off x="5238303" y="1346101"/>
              <a:ext cx="1143892" cy="3968351"/>
            </a:xfrm>
            <a:custGeom>
              <a:avLst/>
              <a:gdLst>
                <a:gd name="connsiteX0" fmla="*/ 0 w 1143892"/>
                <a:gd name="connsiteY0" fmla="*/ 114389 h 3968351"/>
                <a:gd name="connsiteX1" fmla="*/ 114389 w 1143892"/>
                <a:gd name="connsiteY1" fmla="*/ 0 h 3968351"/>
                <a:gd name="connsiteX2" fmla="*/ 1029503 w 1143892"/>
                <a:gd name="connsiteY2" fmla="*/ 0 h 3968351"/>
                <a:gd name="connsiteX3" fmla="*/ 1143892 w 1143892"/>
                <a:gd name="connsiteY3" fmla="*/ 114389 h 3968351"/>
                <a:gd name="connsiteX4" fmla="*/ 1143892 w 1143892"/>
                <a:gd name="connsiteY4" fmla="*/ 3853962 h 3968351"/>
                <a:gd name="connsiteX5" fmla="*/ 1029503 w 1143892"/>
                <a:gd name="connsiteY5" fmla="*/ 3968351 h 3968351"/>
                <a:gd name="connsiteX6" fmla="*/ 114389 w 1143892"/>
                <a:gd name="connsiteY6" fmla="*/ 3968351 h 3968351"/>
                <a:gd name="connsiteX7" fmla="*/ 0 w 1143892"/>
                <a:gd name="connsiteY7" fmla="*/ 3853962 h 3968351"/>
                <a:gd name="connsiteX8" fmla="*/ 0 w 1143892"/>
                <a:gd name="connsiteY8" fmla="*/ 114389 h 39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892" h="3968351">
                  <a:moveTo>
                    <a:pt x="0" y="114389"/>
                  </a:moveTo>
                  <a:cubicBezTo>
                    <a:pt x="0" y="51214"/>
                    <a:pt x="51214" y="0"/>
                    <a:pt x="114389" y="0"/>
                  </a:cubicBezTo>
                  <a:lnTo>
                    <a:pt x="1029503" y="0"/>
                  </a:lnTo>
                  <a:cubicBezTo>
                    <a:pt x="1092678" y="0"/>
                    <a:pt x="1143892" y="51214"/>
                    <a:pt x="1143892" y="114389"/>
                  </a:cubicBezTo>
                  <a:lnTo>
                    <a:pt x="1143892" y="3853962"/>
                  </a:lnTo>
                  <a:cubicBezTo>
                    <a:pt x="1143892" y="3917137"/>
                    <a:pt x="1092678" y="3968351"/>
                    <a:pt x="1029503" y="3968351"/>
                  </a:cubicBezTo>
                  <a:lnTo>
                    <a:pt x="114389" y="3968351"/>
                  </a:lnTo>
                  <a:cubicBezTo>
                    <a:pt x="51214" y="3968351"/>
                    <a:pt x="0" y="3917137"/>
                    <a:pt x="0" y="3853962"/>
                  </a:cubicBezTo>
                  <a:lnTo>
                    <a:pt x="0" y="114389"/>
                  </a:lnTo>
                  <a:close/>
                </a:path>
              </a:pathLst>
            </a:custGeom>
            <a:solidFill>
              <a:srgbClr val="4F81BD">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2857856" numCol="1" spcCol="1270" anchor="ctr" anchorCtr="0">
              <a:noAutofit/>
            </a:bodyPr>
            <a:lstStyle/>
            <a:p>
              <a:pPr lvl="0" algn="ctr" defTabSz="933450">
                <a:lnSpc>
                  <a:spcPct val="90000"/>
                </a:lnSpc>
                <a:spcBef>
                  <a:spcPct val="0"/>
                </a:spcBef>
                <a:spcAft>
                  <a:spcPct val="35000"/>
                </a:spcAft>
              </a:pPr>
              <a:r>
                <a:rPr lang="fa-IR" sz="2100" b="1" kern="1200" dirty="0" smtClean="0">
                  <a:solidFill>
                    <a:sysClr val="windowText" lastClr="000000">
                      <a:hueOff val="0"/>
                      <a:satOff val="0"/>
                      <a:lumOff val="0"/>
                      <a:alphaOff val="0"/>
                    </a:sysClr>
                  </a:solidFill>
                  <a:latin typeface="Tahoma"/>
                  <a:ea typeface="+mn-ea"/>
                  <a:cs typeface="B Titr" pitchFamily="2" charset="-78"/>
                </a:rPr>
                <a:t>صنعت</a:t>
              </a:r>
              <a:endParaRPr lang="en-US" sz="2100" b="1" kern="1200" dirty="0">
                <a:solidFill>
                  <a:sysClr val="windowText" lastClr="000000">
                    <a:hueOff val="0"/>
                    <a:satOff val="0"/>
                    <a:lumOff val="0"/>
                    <a:alphaOff val="0"/>
                  </a:sysClr>
                </a:solidFill>
                <a:latin typeface="Tahoma"/>
                <a:ea typeface="+mn-ea"/>
                <a:cs typeface="B Titr" pitchFamily="2" charset="-78"/>
              </a:endParaRPr>
            </a:p>
          </p:txBody>
        </p:sp>
        <p:sp>
          <p:nvSpPr>
            <p:cNvPr id="21" name="Freeform 20"/>
            <p:cNvSpPr/>
            <p:nvPr/>
          </p:nvSpPr>
          <p:spPr>
            <a:xfrm>
              <a:off x="5352692" y="2538539"/>
              <a:ext cx="915114" cy="318961"/>
            </a:xfrm>
            <a:custGeom>
              <a:avLst/>
              <a:gdLst>
                <a:gd name="connsiteX0" fmla="*/ 0 w 915114"/>
                <a:gd name="connsiteY0" fmla="*/ 32022 h 320224"/>
                <a:gd name="connsiteX1" fmla="*/ 32022 w 915114"/>
                <a:gd name="connsiteY1" fmla="*/ 0 h 320224"/>
                <a:gd name="connsiteX2" fmla="*/ 883092 w 915114"/>
                <a:gd name="connsiteY2" fmla="*/ 0 h 320224"/>
                <a:gd name="connsiteX3" fmla="*/ 915114 w 915114"/>
                <a:gd name="connsiteY3" fmla="*/ 32022 h 320224"/>
                <a:gd name="connsiteX4" fmla="*/ 915114 w 915114"/>
                <a:gd name="connsiteY4" fmla="*/ 288202 h 320224"/>
                <a:gd name="connsiteX5" fmla="*/ 883092 w 915114"/>
                <a:gd name="connsiteY5" fmla="*/ 320224 h 320224"/>
                <a:gd name="connsiteX6" fmla="*/ 32022 w 915114"/>
                <a:gd name="connsiteY6" fmla="*/ 320224 h 320224"/>
                <a:gd name="connsiteX7" fmla="*/ 0 w 915114"/>
                <a:gd name="connsiteY7" fmla="*/ 288202 h 320224"/>
                <a:gd name="connsiteX8" fmla="*/ 0 w 915114"/>
                <a:gd name="connsiteY8" fmla="*/ 32022 h 320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320224">
                  <a:moveTo>
                    <a:pt x="0" y="32022"/>
                  </a:moveTo>
                  <a:cubicBezTo>
                    <a:pt x="0" y="14337"/>
                    <a:pt x="14337" y="0"/>
                    <a:pt x="32022" y="0"/>
                  </a:cubicBezTo>
                  <a:lnTo>
                    <a:pt x="883092" y="0"/>
                  </a:lnTo>
                  <a:cubicBezTo>
                    <a:pt x="900777" y="0"/>
                    <a:pt x="915114" y="14337"/>
                    <a:pt x="915114" y="32022"/>
                  </a:cubicBezTo>
                  <a:lnTo>
                    <a:pt x="915114" y="288202"/>
                  </a:lnTo>
                  <a:cubicBezTo>
                    <a:pt x="915114" y="305887"/>
                    <a:pt x="900777" y="320224"/>
                    <a:pt x="883092" y="320224"/>
                  </a:cubicBezTo>
                  <a:lnTo>
                    <a:pt x="32022" y="320224"/>
                  </a:lnTo>
                  <a:cubicBezTo>
                    <a:pt x="14337" y="320224"/>
                    <a:pt x="0" y="305887"/>
                    <a:pt x="0" y="288202"/>
                  </a:cubicBezTo>
                  <a:lnTo>
                    <a:pt x="0" y="3202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0019" tIns="39859" rIns="50019" bIns="39859"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اجاره</a:t>
              </a:r>
              <a:endParaRPr lang="en-US" sz="1600" b="1" kern="1200" dirty="0">
                <a:solidFill>
                  <a:sysClr val="window" lastClr="FFFFFF"/>
                </a:solidFill>
                <a:latin typeface="Tahoma"/>
                <a:ea typeface="+mn-ea"/>
                <a:cs typeface="B Titr" pitchFamily="2" charset="-78"/>
              </a:endParaRPr>
            </a:p>
          </p:txBody>
        </p:sp>
        <p:sp>
          <p:nvSpPr>
            <p:cNvPr id="22" name="Freeform 21"/>
            <p:cNvSpPr/>
            <p:nvPr/>
          </p:nvSpPr>
          <p:spPr>
            <a:xfrm>
              <a:off x="5343167" y="2962275"/>
              <a:ext cx="915114" cy="323850"/>
            </a:xfrm>
            <a:custGeom>
              <a:avLst/>
              <a:gdLst>
                <a:gd name="connsiteX0" fmla="*/ 0 w 915114"/>
                <a:gd name="connsiteY0" fmla="*/ 29788 h 297882"/>
                <a:gd name="connsiteX1" fmla="*/ 29788 w 915114"/>
                <a:gd name="connsiteY1" fmla="*/ 0 h 297882"/>
                <a:gd name="connsiteX2" fmla="*/ 885326 w 915114"/>
                <a:gd name="connsiteY2" fmla="*/ 0 h 297882"/>
                <a:gd name="connsiteX3" fmla="*/ 915114 w 915114"/>
                <a:gd name="connsiteY3" fmla="*/ 29788 h 297882"/>
                <a:gd name="connsiteX4" fmla="*/ 915114 w 915114"/>
                <a:gd name="connsiteY4" fmla="*/ 268094 h 297882"/>
                <a:gd name="connsiteX5" fmla="*/ 885326 w 915114"/>
                <a:gd name="connsiteY5" fmla="*/ 297882 h 297882"/>
                <a:gd name="connsiteX6" fmla="*/ 29788 w 915114"/>
                <a:gd name="connsiteY6" fmla="*/ 297882 h 297882"/>
                <a:gd name="connsiteX7" fmla="*/ 0 w 915114"/>
                <a:gd name="connsiteY7" fmla="*/ 268094 h 297882"/>
                <a:gd name="connsiteX8" fmla="*/ 0 w 915114"/>
                <a:gd name="connsiteY8" fmla="*/ 29788 h 29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297882">
                  <a:moveTo>
                    <a:pt x="0" y="29788"/>
                  </a:moveTo>
                  <a:cubicBezTo>
                    <a:pt x="0" y="13337"/>
                    <a:pt x="13337" y="0"/>
                    <a:pt x="29788" y="0"/>
                  </a:cubicBezTo>
                  <a:lnTo>
                    <a:pt x="885326" y="0"/>
                  </a:lnTo>
                  <a:cubicBezTo>
                    <a:pt x="901777" y="0"/>
                    <a:pt x="915114" y="13337"/>
                    <a:pt x="915114" y="29788"/>
                  </a:cubicBezTo>
                  <a:lnTo>
                    <a:pt x="915114" y="268094"/>
                  </a:lnTo>
                  <a:cubicBezTo>
                    <a:pt x="915114" y="284545"/>
                    <a:pt x="901777" y="297882"/>
                    <a:pt x="885326" y="297882"/>
                  </a:cubicBezTo>
                  <a:lnTo>
                    <a:pt x="29788" y="297882"/>
                  </a:lnTo>
                  <a:cubicBezTo>
                    <a:pt x="13337" y="297882"/>
                    <a:pt x="0" y="284545"/>
                    <a:pt x="0" y="268094"/>
                  </a:cubicBezTo>
                  <a:lnTo>
                    <a:pt x="0" y="2978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9365" tIns="39205" rIns="49365" bIns="39205"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مرابحه</a:t>
              </a:r>
              <a:endParaRPr lang="en-US" sz="1600" b="1" kern="1200" dirty="0">
                <a:solidFill>
                  <a:sysClr val="window" lastClr="FFFFFF"/>
                </a:solidFill>
                <a:latin typeface="Tahoma"/>
                <a:ea typeface="+mn-ea"/>
                <a:cs typeface="B Titr" pitchFamily="2" charset="-78"/>
              </a:endParaRPr>
            </a:p>
          </p:txBody>
        </p:sp>
        <p:sp>
          <p:nvSpPr>
            <p:cNvPr id="23" name="Freeform 22"/>
            <p:cNvSpPr/>
            <p:nvPr/>
          </p:nvSpPr>
          <p:spPr>
            <a:xfrm>
              <a:off x="5343167" y="3381374"/>
              <a:ext cx="915114" cy="923926"/>
            </a:xfrm>
            <a:custGeom>
              <a:avLst/>
              <a:gdLst>
                <a:gd name="connsiteX0" fmla="*/ 0 w 915114"/>
                <a:gd name="connsiteY0" fmla="*/ 30237 h 302365"/>
                <a:gd name="connsiteX1" fmla="*/ 30237 w 915114"/>
                <a:gd name="connsiteY1" fmla="*/ 0 h 302365"/>
                <a:gd name="connsiteX2" fmla="*/ 884878 w 915114"/>
                <a:gd name="connsiteY2" fmla="*/ 0 h 302365"/>
                <a:gd name="connsiteX3" fmla="*/ 915115 w 915114"/>
                <a:gd name="connsiteY3" fmla="*/ 30237 h 302365"/>
                <a:gd name="connsiteX4" fmla="*/ 915114 w 915114"/>
                <a:gd name="connsiteY4" fmla="*/ 272129 h 302365"/>
                <a:gd name="connsiteX5" fmla="*/ 884877 w 915114"/>
                <a:gd name="connsiteY5" fmla="*/ 302366 h 302365"/>
                <a:gd name="connsiteX6" fmla="*/ 30237 w 915114"/>
                <a:gd name="connsiteY6" fmla="*/ 302365 h 302365"/>
                <a:gd name="connsiteX7" fmla="*/ 0 w 915114"/>
                <a:gd name="connsiteY7" fmla="*/ 272128 h 302365"/>
                <a:gd name="connsiteX8" fmla="*/ 0 w 915114"/>
                <a:gd name="connsiteY8" fmla="*/ 30237 h 302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302365">
                  <a:moveTo>
                    <a:pt x="0" y="30237"/>
                  </a:moveTo>
                  <a:cubicBezTo>
                    <a:pt x="0" y="13538"/>
                    <a:pt x="13538" y="0"/>
                    <a:pt x="30237" y="0"/>
                  </a:cubicBezTo>
                  <a:lnTo>
                    <a:pt x="884878" y="0"/>
                  </a:lnTo>
                  <a:cubicBezTo>
                    <a:pt x="901577" y="0"/>
                    <a:pt x="915115" y="13538"/>
                    <a:pt x="915115" y="30237"/>
                  </a:cubicBezTo>
                  <a:cubicBezTo>
                    <a:pt x="915115" y="110868"/>
                    <a:pt x="915114" y="191498"/>
                    <a:pt x="915114" y="272129"/>
                  </a:cubicBezTo>
                  <a:cubicBezTo>
                    <a:pt x="915114" y="288828"/>
                    <a:pt x="901576" y="302366"/>
                    <a:pt x="884877" y="302366"/>
                  </a:cubicBezTo>
                  <a:lnTo>
                    <a:pt x="30237" y="302365"/>
                  </a:lnTo>
                  <a:cubicBezTo>
                    <a:pt x="13538" y="302365"/>
                    <a:pt x="0" y="288827"/>
                    <a:pt x="0" y="272128"/>
                  </a:cubicBezTo>
                  <a:lnTo>
                    <a:pt x="0" y="30237"/>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9496" tIns="39336" rIns="49496" bIns="39336"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مشارکت</a:t>
              </a:r>
              <a:endParaRPr lang="en-US" sz="1600" b="1" kern="1200" dirty="0" smtClean="0">
                <a:solidFill>
                  <a:sysClr val="window" lastClr="FFFFFF"/>
                </a:solidFill>
                <a:latin typeface="Tahoma"/>
                <a:ea typeface="+mn-ea"/>
                <a:cs typeface="B Titr" pitchFamily="2" charset="-78"/>
              </a:endParaRPr>
            </a:p>
          </p:txBody>
        </p:sp>
        <p:sp>
          <p:nvSpPr>
            <p:cNvPr id="24" name="Freeform 23"/>
            <p:cNvSpPr/>
            <p:nvPr/>
          </p:nvSpPr>
          <p:spPr>
            <a:xfrm>
              <a:off x="5362217" y="4387858"/>
              <a:ext cx="915114" cy="736591"/>
            </a:xfrm>
            <a:custGeom>
              <a:avLst/>
              <a:gdLst>
                <a:gd name="connsiteX0" fmla="*/ 0 w 915114"/>
                <a:gd name="connsiteY0" fmla="*/ 41737 h 417370"/>
                <a:gd name="connsiteX1" fmla="*/ 41737 w 915114"/>
                <a:gd name="connsiteY1" fmla="*/ 0 h 417370"/>
                <a:gd name="connsiteX2" fmla="*/ 873377 w 915114"/>
                <a:gd name="connsiteY2" fmla="*/ 0 h 417370"/>
                <a:gd name="connsiteX3" fmla="*/ 915114 w 915114"/>
                <a:gd name="connsiteY3" fmla="*/ 41737 h 417370"/>
                <a:gd name="connsiteX4" fmla="*/ 915114 w 915114"/>
                <a:gd name="connsiteY4" fmla="*/ 375633 h 417370"/>
                <a:gd name="connsiteX5" fmla="*/ 873377 w 915114"/>
                <a:gd name="connsiteY5" fmla="*/ 417370 h 417370"/>
                <a:gd name="connsiteX6" fmla="*/ 41737 w 915114"/>
                <a:gd name="connsiteY6" fmla="*/ 417370 h 417370"/>
                <a:gd name="connsiteX7" fmla="*/ 0 w 915114"/>
                <a:gd name="connsiteY7" fmla="*/ 375633 h 417370"/>
                <a:gd name="connsiteX8" fmla="*/ 0 w 915114"/>
                <a:gd name="connsiteY8" fmla="*/ 41737 h 41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417370">
                  <a:moveTo>
                    <a:pt x="0" y="41737"/>
                  </a:moveTo>
                  <a:cubicBezTo>
                    <a:pt x="0" y="18686"/>
                    <a:pt x="18686" y="0"/>
                    <a:pt x="41737" y="0"/>
                  </a:cubicBezTo>
                  <a:lnTo>
                    <a:pt x="873377" y="0"/>
                  </a:lnTo>
                  <a:cubicBezTo>
                    <a:pt x="896428" y="0"/>
                    <a:pt x="915114" y="18686"/>
                    <a:pt x="915114" y="41737"/>
                  </a:cubicBezTo>
                  <a:lnTo>
                    <a:pt x="915114" y="375633"/>
                  </a:lnTo>
                  <a:cubicBezTo>
                    <a:pt x="915114" y="398684"/>
                    <a:pt x="896428" y="417370"/>
                    <a:pt x="873377" y="417370"/>
                  </a:cubicBezTo>
                  <a:lnTo>
                    <a:pt x="41737" y="417370"/>
                  </a:lnTo>
                  <a:cubicBezTo>
                    <a:pt x="18686" y="417370"/>
                    <a:pt x="0" y="398684"/>
                    <a:pt x="0" y="375633"/>
                  </a:cubicBezTo>
                  <a:lnTo>
                    <a:pt x="0" y="41737"/>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47784" tIns="38894" rIns="47784" bIns="38894" numCol="1" spcCol="1270" anchor="ctr" anchorCtr="0">
              <a:noAutofit/>
            </a:bodyPr>
            <a:lstStyle/>
            <a:p>
              <a:pPr lvl="0" algn="ctr" defTabSz="6223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سلف موازی استاندارد</a:t>
              </a:r>
              <a:endParaRPr lang="en-US" sz="1600" b="1" kern="1200" dirty="0" smtClean="0">
                <a:solidFill>
                  <a:sysClr val="window" lastClr="FFFFFF"/>
                </a:solidFill>
                <a:latin typeface="Tahoma"/>
                <a:ea typeface="+mn-ea"/>
                <a:cs typeface="B Titr" pitchFamily="2" charset="-78"/>
              </a:endParaRPr>
            </a:p>
          </p:txBody>
        </p:sp>
        <p:sp>
          <p:nvSpPr>
            <p:cNvPr id="30" name="Freeform 29"/>
            <p:cNvSpPr/>
            <p:nvPr/>
          </p:nvSpPr>
          <p:spPr>
            <a:xfrm>
              <a:off x="6468948" y="1346101"/>
              <a:ext cx="1143892" cy="3968351"/>
            </a:xfrm>
            <a:custGeom>
              <a:avLst/>
              <a:gdLst>
                <a:gd name="connsiteX0" fmla="*/ 0 w 1143892"/>
                <a:gd name="connsiteY0" fmla="*/ 114389 h 3968351"/>
                <a:gd name="connsiteX1" fmla="*/ 114389 w 1143892"/>
                <a:gd name="connsiteY1" fmla="*/ 0 h 3968351"/>
                <a:gd name="connsiteX2" fmla="*/ 1029503 w 1143892"/>
                <a:gd name="connsiteY2" fmla="*/ 0 h 3968351"/>
                <a:gd name="connsiteX3" fmla="*/ 1143892 w 1143892"/>
                <a:gd name="connsiteY3" fmla="*/ 114389 h 3968351"/>
                <a:gd name="connsiteX4" fmla="*/ 1143892 w 1143892"/>
                <a:gd name="connsiteY4" fmla="*/ 3853962 h 3968351"/>
                <a:gd name="connsiteX5" fmla="*/ 1029503 w 1143892"/>
                <a:gd name="connsiteY5" fmla="*/ 3968351 h 3968351"/>
                <a:gd name="connsiteX6" fmla="*/ 114389 w 1143892"/>
                <a:gd name="connsiteY6" fmla="*/ 3968351 h 3968351"/>
                <a:gd name="connsiteX7" fmla="*/ 0 w 1143892"/>
                <a:gd name="connsiteY7" fmla="*/ 3853962 h 3968351"/>
                <a:gd name="connsiteX8" fmla="*/ 0 w 1143892"/>
                <a:gd name="connsiteY8" fmla="*/ 114389 h 39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892" h="3968351">
                  <a:moveTo>
                    <a:pt x="0" y="114389"/>
                  </a:moveTo>
                  <a:cubicBezTo>
                    <a:pt x="0" y="51214"/>
                    <a:pt x="51214" y="0"/>
                    <a:pt x="114389" y="0"/>
                  </a:cubicBezTo>
                  <a:lnTo>
                    <a:pt x="1029503" y="0"/>
                  </a:lnTo>
                  <a:cubicBezTo>
                    <a:pt x="1092678" y="0"/>
                    <a:pt x="1143892" y="51214"/>
                    <a:pt x="1143892" y="114389"/>
                  </a:cubicBezTo>
                  <a:lnTo>
                    <a:pt x="1143892" y="3853962"/>
                  </a:lnTo>
                  <a:cubicBezTo>
                    <a:pt x="1143892" y="3917137"/>
                    <a:pt x="1092678" y="3968351"/>
                    <a:pt x="1029503" y="3968351"/>
                  </a:cubicBezTo>
                  <a:lnTo>
                    <a:pt x="114389" y="3968351"/>
                  </a:lnTo>
                  <a:cubicBezTo>
                    <a:pt x="51214" y="3968351"/>
                    <a:pt x="0" y="3917137"/>
                    <a:pt x="0" y="3853962"/>
                  </a:cubicBezTo>
                  <a:lnTo>
                    <a:pt x="0" y="114389"/>
                  </a:lnTo>
                  <a:close/>
                </a:path>
              </a:pathLst>
            </a:custGeom>
            <a:solidFill>
              <a:srgbClr val="4F81BD">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2857856" numCol="1" spcCol="1270" anchor="ctr" anchorCtr="0">
              <a:noAutofit/>
            </a:bodyPr>
            <a:lstStyle/>
            <a:p>
              <a:pPr lvl="0" algn="ctr" defTabSz="933450">
                <a:lnSpc>
                  <a:spcPct val="90000"/>
                </a:lnSpc>
                <a:spcBef>
                  <a:spcPct val="0"/>
                </a:spcBef>
                <a:spcAft>
                  <a:spcPct val="35000"/>
                </a:spcAft>
              </a:pPr>
              <a:r>
                <a:rPr lang="fa-IR" sz="2100" b="1" kern="1200" dirty="0" smtClean="0">
                  <a:solidFill>
                    <a:sysClr val="windowText" lastClr="000000">
                      <a:hueOff val="0"/>
                      <a:satOff val="0"/>
                      <a:lumOff val="0"/>
                      <a:alphaOff val="0"/>
                    </a:sysClr>
                  </a:solidFill>
                  <a:latin typeface="Tahoma"/>
                  <a:ea typeface="+mn-ea"/>
                  <a:cs typeface="B Titr" pitchFamily="2" charset="-78"/>
                </a:rPr>
                <a:t>مسکن</a:t>
              </a:r>
              <a:endParaRPr lang="en-US" sz="2100" b="1" kern="1200" dirty="0">
                <a:solidFill>
                  <a:sysClr val="windowText" lastClr="000000">
                    <a:hueOff val="0"/>
                    <a:satOff val="0"/>
                    <a:lumOff val="0"/>
                    <a:alphaOff val="0"/>
                  </a:sysClr>
                </a:solidFill>
                <a:latin typeface="Tahoma"/>
                <a:ea typeface="+mn-ea"/>
                <a:cs typeface="B Titr" pitchFamily="2" charset="-78"/>
              </a:endParaRPr>
            </a:p>
          </p:txBody>
        </p:sp>
        <p:sp>
          <p:nvSpPr>
            <p:cNvPr id="32" name="Freeform 31"/>
            <p:cNvSpPr/>
            <p:nvPr/>
          </p:nvSpPr>
          <p:spPr>
            <a:xfrm>
              <a:off x="6573812" y="4352925"/>
              <a:ext cx="915114" cy="733425"/>
            </a:xfrm>
            <a:custGeom>
              <a:avLst/>
              <a:gdLst>
                <a:gd name="connsiteX0" fmla="*/ 0 w 915114"/>
                <a:gd name="connsiteY0" fmla="*/ 54782 h 547815"/>
                <a:gd name="connsiteX1" fmla="*/ 54782 w 915114"/>
                <a:gd name="connsiteY1" fmla="*/ 0 h 547815"/>
                <a:gd name="connsiteX2" fmla="*/ 860333 w 915114"/>
                <a:gd name="connsiteY2" fmla="*/ 0 h 547815"/>
                <a:gd name="connsiteX3" fmla="*/ 915115 w 915114"/>
                <a:gd name="connsiteY3" fmla="*/ 54782 h 547815"/>
                <a:gd name="connsiteX4" fmla="*/ 915114 w 915114"/>
                <a:gd name="connsiteY4" fmla="*/ 493034 h 547815"/>
                <a:gd name="connsiteX5" fmla="*/ 860332 w 915114"/>
                <a:gd name="connsiteY5" fmla="*/ 547816 h 547815"/>
                <a:gd name="connsiteX6" fmla="*/ 54782 w 915114"/>
                <a:gd name="connsiteY6" fmla="*/ 547815 h 547815"/>
                <a:gd name="connsiteX7" fmla="*/ 0 w 915114"/>
                <a:gd name="connsiteY7" fmla="*/ 493033 h 547815"/>
                <a:gd name="connsiteX8" fmla="*/ 0 w 915114"/>
                <a:gd name="connsiteY8" fmla="*/ 54782 h 547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547815">
                  <a:moveTo>
                    <a:pt x="0" y="54782"/>
                  </a:moveTo>
                  <a:cubicBezTo>
                    <a:pt x="0" y="24527"/>
                    <a:pt x="24527" y="0"/>
                    <a:pt x="54782" y="0"/>
                  </a:cubicBezTo>
                  <a:lnTo>
                    <a:pt x="860333" y="0"/>
                  </a:lnTo>
                  <a:cubicBezTo>
                    <a:pt x="890588" y="0"/>
                    <a:pt x="915115" y="24527"/>
                    <a:pt x="915115" y="54782"/>
                  </a:cubicBezTo>
                  <a:cubicBezTo>
                    <a:pt x="915115" y="200866"/>
                    <a:pt x="915114" y="346950"/>
                    <a:pt x="915114" y="493034"/>
                  </a:cubicBezTo>
                  <a:cubicBezTo>
                    <a:pt x="915114" y="523289"/>
                    <a:pt x="890587" y="547816"/>
                    <a:pt x="860332" y="547816"/>
                  </a:cubicBezTo>
                  <a:lnTo>
                    <a:pt x="54782" y="547815"/>
                  </a:lnTo>
                  <a:cubicBezTo>
                    <a:pt x="24527" y="547815"/>
                    <a:pt x="0" y="523288"/>
                    <a:pt x="0" y="493033"/>
                  </a:cubicBezTo>
                  <a:lnTo>
                    <a:pt x="0" y="5478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6685" tIns="46525" rIns="56685" bIns="46525" numCol="1" spcCol="1270" anchor="ctr" anchorCtr="0">
              <a:noAutofit/>
            </a:bodyPr>
            <a:lstStyle/>
            <a:p>
              <a:pPr lvl="0" algn="ctr" defTabSz="711200">
                <a:lnSpc>
                  <a:spcPct val="90000"/>
                </a:lnSpc>
                <a:spcBef>
                  <a:spcPct val="0"/>
                </a:spcBef>
                <a:spcAft>
                  <a:spcPct val="35000"/>
                </a:spcAft>
              </a:pPr>
              <a:r>
                <a:rPr lang="fa-IR" sz="1600" b="1" kern="1200" dirty="0" smtClean="0">
                  <a:solidFill>
                    <a:schemeClr val="bg1"/>
                  </a:solidFill>
                  <a:latin typeface="Tahoma"/>
                  <a:ea typeface="+mn-ea"/>
                  <a:cs typeface="B Titr" pitchFamily="2" charset="-78"/>
                </a:rPr>
                <a:t>سفارش ساخت</a:t>
              </a:r>
              <a:endParaRPr lang="en-US" sz="1600" b="1" kern="1200" dirty="0">
                <a:solidFill>
                  <a:schemeClr val="bg1"/>
                </a:solidFill>
                <a:latin typeface="Tahoma"/>
                <a:ea typeface="+mn-ea"/>
                <a:cs typeface="B Titr" pitchFamily="2" charset="-78"/>
              </a:endParaRPr>
            </a:p>
          </p:txBody>
        </p:sp>
        <p:sp>
          <p:nvSpPr>
            <p:cNvPr id="33" name="Freeform 32"/>
            <p:cNvSpPr/>
            <p:nvPr/>
          </p:nvSpPr>
          <p:spPr>
            <a:xfrm>
              <a:off x="6545237" y="2554769"/>
              <a:ext cx="915114" cy="521805"/>
            </a:xfrm>
            <a:custGeom>
              <a:avLst/>
              <a:gdLst>
                <a:gd name="connsiteX0" fmla="*/ 0 w 915114"/>
                <a:gd name="connsiteY0" fmla="*/ 38192 h 381924"/>
                <a:gd name="connsiteX1" fmla="*/ 38192 w 915114"/>
                <a:gd name="connsiteY1" fmla="*/ 0 h 381924"/>
                <a:gd name="connsiteX2" fmla="*/ 876922 w 915114"/>
                <a:gd name="connsiteY2" fmla="*/ 0 h 381924"/>
                <a:gd name="connsiteX3" fmla="*/ 915114 w 915114"/>
                <a:gd name="connsiteY3" fmla="*/ 38192 h 381924"/>
                <a:gd name="connsiteX4" fmla="*/ 915114 w 915114"/>
                <a:gd name="connsiteY4" fmla="*/ 343732 h 381924"/>
                <a:gd name="connsiteX5" fmla="*/ 876922 w 915114"/>
                <a:gd name="connsiteY5" fmla="*/ 381924 h 381924"/>
                <a:gd name="connsiteX6" fmla="*/ 38192 w 915114"/>
                <a:gd name="connsiteY6" fmla="*/ 381924 h 381924"/>
                <a:gd name="connsiteX7" fmla="*/ 0 w 915114"/>
                <a:gd name="connsiteY7" fmla="*/ 343732 h 381924"/>
                <a:gd name="connsiteX8" fmla="*/ 0 w 915114"/>
                <a:gd name="connsiteY8" fmla="*/ 38192 h 381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381924">
                  <a:moveTo>
                    <a:pt x="0" y="38192"/>
                  </a:moveTo>
                  <a:cubicBezTo>
                    <a:pt x="0" y="17099"/>
                    <a:pt x="17099" y="0"/>
                    <a:pt x="38192" y="0"/>
                  </a:cubicBezTo>
                  <a:lnTo>
                    <a:pt x="876922" y="0"/>
                  </a:lnTo>
                  <a:cubicBezTo>
                    <a:pt x="898015" y="0"/>
                    <a:pt x="915114" y="17099"/>
                    <a:pt x="915114" y="38192"/>
                  </a:cubicBezTo>
                  <a:lnTo>
                    <a:pt x="915114" y="343732"/>
                  </a:lnTo>
                  <a:cubicBezTo>
                    <a:pt x="915114" y="364825"/>
                    <a:pt x="898015" y="381924"/>
                    <a:pt x="876922" y="381924"/>
                  </a:cubicBezTo>
                  <a:lnTo>
                    <a:pt x="38192" y="381924"/>
                  </a:lnTo>
                  <a:cubicBezTo>
                    <a:pt x="17099" y="381924"/>
                    <a:pt x="0" y="364825"/>
                    <a:pt x="0" y="343732"/>
                  </a:cubicBezTo>
                  <a:lnTo>
                    <a:pt x="0" y="3819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1826" tIns="41666" rIns="51826" bIns="41666"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اجاره</a:t>
              </a:r>
              <a:endParaRPr lang="en-US" sz="1600" b="1" kern="1200" dirty="0" smtClean="0">
                <a:solidFill>
                  <a:sysClr val="window" lastClr="FFFFFF"/>
                </a:solidFill>
                <a:latin typeface="Tahoma"/>
                <a:ea typeface="+mn-ea"/>
                <a:cs typeface="B Titr" pitchFamily="2" charset="-78"/>
              </a:endParaRPr>
            </a:p>
          </p:txBody>
        </p:sp>
        <p:sp>
          <p:nvSpPr>
            <p:cNvPr id="34" name="Freeform 33"/>
            <p:cNvSpPr/>
            <p:nvPr/>
          </p:nvSpPr>
          <p:spPr>
            <a:xfrm>
              <a:off x="6554762" y="3202055"/>
              <a:ext cx="915114" cy="446020"/>
            </a:xfrm>
            <a:custGeom>
              <a:avLst/>
              <a:gdLst>
                <a:gd name="connsiteX0" fmla="*/ 0 w 915114"/>
                <a:gd name="connsiteY0" fmla="*/ 37983 h 379829"/>
                <a:gd name="connsiteX1" fmla="*/ 37983 w 915114"/>
                <a:gd name="connsiteY1" fmla="*/ 0 h 379829"/>
                <a:gd name="connsiteX2" fmla="*/ 877131 w 915114"/>
                <a:gd name="connsiteY2" fmla="*/ 0 h 379829"/>
                <a:gd name="connsiteX3" fmla="*/ 915114 w 915114"/>
                <a:gd name="connsiteY3" fmla="*/ 37983 h 379829"/>
                <a:gd name="connsiteX4" fmla="*/ 915114 w 915114"/>
                <a:gd name="connsiteY4" fmla="*/ 341846 h 379829"/>
                <a:gd name="connsiteX5" fmla="*/ 877131 w 915114"/>
                <a:gd name="connsiteY5" fmla="*/ 379829 h 379829"/>
                <a:gd name="connsiteX6" fmla="*/ 37983 w 915114"/>
                <a:gd name="connsiteY6" fmla="*/ 379829 h 379829"/>
                <a:gd name="connsiteX7" fmla="*/ 0 w 915114"/>
                <a:gd name="connsiteY7" fmla="*/ 341846 h 379829"/>
                <a:gd name="connsiteX8" fmla="*/ 0 w 915114"/>
                <a:gd name="connsiteY8" fmla="*/ 37983 h 37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379829">
                  <a:moveTo>
                    <a:pt x="0" y="37983"/>
                  </a:moveTo>
                  <a:cubicBezTo>
                    <a:pt x="0" y="17006"/>
                    <a:pt x="17006" y="0"/>
                    <a:pt x="37983" y="0"/>
                  </a:cubicBezTo>
                  <a:lnTo>
                    <a:pt x="877131" y="0"/>
                  </a:lnTo>
                  <a:cubicBezTo>
                    <a:pt x="898108" y="0"/>
                    <a:pt x="915114" y="17006"/>
                    <a:pt x="915114" y="37983"/>
                  </a:cubicBezTo>
                  <a:lnTo>
                    <a:pt x="915114" y="341846"/>
                  </a:lnTo>
                  <a:cubicBezTo>
                    <a:pt x="915114" y="362823"/>
                    <a:pt x="898108" y="379829"/>
                    <a:pt x="877131" y="379829"/>
                  </a:cubicBezTo>
                  <a:lnTo>
                    <a:pt x="37983" y="379829"/>
                  </a:lnTo>
                  <a:cubicBezTo>
                    <a:pt x="17006" y="379829"/>
                    <a:pt x="0" y="362823"/>
                    <a:pt x="0" y="341846"/>
                  </a:cubicBezTo>
                  <a:lnTo>
                    <a:pt x="0" y="37983"/>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1765" tIns="41605" rIns="51765" bIns="41605"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مرابحه</a:t>
              </a:r>
              <a:endParaRPr lang="en-US" sz="1600" b="1" kern="1200" dirty="0" smtClean="0">
                <a:solidFill>
                  <a:sysClr val="window" lastClr="FFFFFF"/>
                </a:solidFill>
                <a:latin typeface="Tahoma"/>
                <a:ea typeface="+mn-ea"/>
                <a:cs typeface="B Titr" pitchFamily="2" charset="-78"/>
              </a:endParaRPr>
            </a:p>
          </p:txBody>
        </p:sp>
        <p:sp>
          <p:nvSpPr>
            <p:cNvPr id="35" name="Freeform 34"/>
            <p:cNvSpPr/>
            <p:nvPr/>
          </p:nvSpPr>
          <p:spPr>
            <a:xfrm>
              <a:off x="6545237" y="3742470"/>
              <a:ext cx="915114" cy="505679"/>
            </a:xfrm>
            <a:custGeom>
              <a:avLst/>
              <a:gdLst>
                <a:gd name="connsiteX0" fmla="*/ 0 w 915114"/>
                <a:gd name="connsiteY0" fmla="*/ 38212 h 382116"/>
                <a:gd name="connsiteX1" fmla="*/ 38212 w 915114"/>
                <a:gd name="connsiteY1" fmla="*/ 0 h 382116"/>
                <a:gd name="connsiteX2" fmla="*/ 876902 w 915114"/>
                <a:gd name="connsiteY2" fmla="*/ 0 h 382116"/>
                <a:gd name="connsiteX3" fmla="*/ 915114 w 915114"/>
                <a:gd name="connsiteY3" fmla="*/ 38212 h 382116"/>
                <a:gd name="connsiteX4" fmla="*/ 915114 w 915114"/>
                <a:gd name="connsiteY4" fmla="*/ 343904 h 382116"/>
                <a:gd name="connsiteX5" fmla="*/ 876902 w 915114"/>
                <a:gd name="connsiteY5" fmla="*/ 382116 h 382116"/>
                <a:gd name="connsiteX6" fmla="*/ 38212 w 915114"/>
                <a:gd name="connsiteY6" fmla="*/ 382116 h 382116"/>
                <a:gd name="connsiteX7" fmla="*/ 0 w 915114"/>
                <a:gd name="connsiteY7" fmla="*/ 343904 h 382116"/>
                <a:gd name="connsiteX8" fmla="*/ 0 w 915114"/>
                <a:gd name="connsiteY8" fmla="*/ 38212 h 38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382116">
                  <a:moveTo>
                    <a:pt x="0" y="38212"/>
                  </a:moveTo>
                  <a:cubicBezTo>
                    <a:pt x="0" y="17108"/>
                    <a:pt x="17108" y="0"/>
                    <a:pt x="38212" y="0"/>
                  </a:cubicBezTo>
                  <a:lnTo>
                    <a:pt x="876902" y="0"/>
                  </a:lnTo>
                  <a:cubicBezTo>
                    <a:pt x="898006" y="0"/>
                    <a:pt x="915114" y="17108"/>
                    <a:pt x="915114" y="38212"/>
                  </a:cubicBezTo>
                  <a:lnTo>
                    <a:pt x="915114" y="343904"/>
                  </a:lnTo>
                  <a:cubicBezTo>
                    <a:pt x="915114" y="365008"/>
                    <a:pt x="898006" y="382116"/>
                    <a:pt x="876902" y="382116"/>
                  </a:cubicBezTo>
                  <a:lnTo>
                    <a:pt x="38212" y="382116"/>
                  </a:lnTo>
                  <a:cubicBezTo>
                    <a:pt x="17108" y="382116"/>
                    <a:pt x="0" y="365008"/>
                    <a:pt x="0" y="343904"/>
                  </a:cubicBezTo>
                  <a:lnTo>
                    <a:pt x="0" y="38212"/>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51832" tIns="41672" rIns="51832" bIns="41672" numCol="1" spcCol="1270" anchor="ctr" anchorCtr="0">
              <a:noAutofit/>
            </a:bodyPr>
            <a:lstStyle/>
            <a:p>
              <a:pPr lvl="0" algn="ctr" defTabSz="711200">
                <a:lnSpc>
                  <a:spcPct val="90000"/>
                </a:lnSpc>
                <a:spcBef>
                  <a:spcPct val="0"/>
                </a:spcBef>
                <a:spcAft>
                  <a:spcPct val="35000"/>
                </a:spcAft>
              </a:pPr>
              <a:r>
                <a:rPr lang="fa-IR" sz="1600" b="1" kern="1200" dirty="0" smtClean="0">
                  <a:solidFill>
                    <a:sysClr val="window" lastClr="FFFFFF"/>
                  </a:solidFill>
                  <a:latin typeface="Tahoma"/>
                  <a:ea typeface="+mn-ea"/>
                  <a:cs typeface="B Titr" pitchFamily="2" charset="-78"/>
                </a:rPr>
                <a:t>مشارکت</a:t>
              </a:r>
              <a:endParaRPr lang="en-US" sz="1600" b="1" kern="1200" dirty="0">
                <a:solidFill>
                  <a:sysClr val="window" lastClr="FFFFFF"/>
                </a:solidFill>
                <a:latin typeface="Tahoma"/>
                <a:ea typeface="+mn-ea"/>
                <a:cs typeface="B Titr" pitchFamily="2" charset="-78"/>
              </a:endParaRPr>
            </a:p>
          </p:txBody>
        </p:sp>
        <p:sp>
          <p:nvSpPr>
            <p:cNvPr id="36" name="Freeform 35"/>
            <p:cNvSpPr/>
            <p:nvPr/>
          </p:nvSpPr>
          <p:spPr>
            <a:xfrm>
              <a:off x="7727208" y="1355626"/>
              <a:ext cx="1143892" cy="3968351"/>
            </a:xfrm>
            <a:custGeom>
              <a:avLst/>
              <a:gdLst>
                <a:gd name="connsiteX0" fmla="*/ 0 w 1143892"/>
                <a:gd name="connsiteY0" fmla="*/ 114389 h 3968351"/>
                <a:gd name="connsiteX1" fmla="*/ 114389 w 1143892"/>
                <a:gd name="connsiteY1" fmla="*/ 0 h 3968351"/>
                <a:gd name="connsiteX2" fmla="*/ 1029503 w 1143892"/>
                <a:gd name="connsiteY2" fmla="*/ 0 h 3968351"/>
                <a:gd name="connsiteX3" fmla="*/ 1143892 w 1143892"/>
                <a:gd name="connsiteY3" fmla="*/ 114389 h 3968351"/>
                <a:gd name="connsiteX4" fmla="*/ 1143892 w 1143892"/>
                <a:gd name="connsiteY4" fmla="*/ 3853962 h 3968351"/>
                <a:gd name="connsiteX5" fmla="*/ 1029503 w 1143892"/>
                <a:gd name="connsiteY5" fmla="*/ 3968351 h 3968351"/>
                <a:gd name="connsiteX6" fmla="*/ 114389 w 1143892"/>
                <a:gd name="connsiteY6" fmla="*/ 3968351 h 3968351"/>
                <a:gd name="connsiteX7" fmla="*/ 0 w 1143892"/>
                <a:gd name="connsiteY7" fmla="*/ 3853962 h 3968351"/>
                <a:gd name="connsiteX8" fmla="*/ 0 w 1143892"/>
                <a:gd name="connsiteY8" fmla="*/ 114389 h 396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892" h="3968351">
                  <a:moveTo>
                    <a:pt x="0" y="114389"/>
                  </a:moveTo>
                  <a:cubicBezTo>
                    <a:pt x="0" y="51214"/>
                    <a:pt x="51214" y="0"/>
                    <a:pt x="114389" y="0"/>
                  </a:cubicBezTo>
                  <a:lnTo>
                    <a:pt x="1029503" y="0"/>
                  </a:lnTo>
                  <a:cubicBezTo>
                    <a:pt x="1092678" y="0"/>
                    <a:pt x="1143892" y="51214"/>
                    <a:pt x="1143892" y="114389"/>
                  </a:cubicBezTo>
                  <a:lnTo>
                    <a:pt x="1143892" y="3853962"/>
                  </a:lnTo>
                  <a:cubicBezTo>
                    <a:pt x="1143892" y="3917137"/>
                    <a:pt x="1092678" y="3968351"/>
                    <a:pt x="1029503" y="3968351"/>
                  </a:cubicBezTo>
                  <a:lnTo>
                    <a:pt x="114389" y="3968351"/>
                  </a:lnTo>
                  <a:cubicBezTo>
                    <a:pt x="51214" y="3968351"/>
                    <a:pt x="0" y="3917137"/>
                    <a:pt x="0" y="3853962"/>
                  </a:cubicBezTo>
                  <a:lnTo>
                    <a:pt x="0" y="114389"/>
                  </a:lnTo>
                  <a:close/>
                </a:path>
              </a:pathLst>
            </a:custGeom>
            <a:solidFill>
              <a:srgbClr val="4F81BD">
                <a:tint val="40000"/>
                <a:hueOff val="0"/>
                <a:satOff val="0"/>
                <a:lumOff val="0"/>
                <a:alphaOff val="0"/>
              </a:srgbClr>
            </a:solidFill>
            <a:ln>
              <a:noFill/>
            </a:ln>
            <a:effectLst/>
          </p:spPr>
          <p:style>
            <a:lnRef idx="0">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2857856" numCol="1" spcCol="1270" anchor="ctr" anchorCtr="0">
              <a:noAutofit/>
            </a:bodyPr>
            <a:lstStyle/>
            <a:p>
              <a:pPr lvl="0" algn="ctr" defTabSz="933450">
                <a:lnSpc>
                  <a:spcPct val="90000"/>
                </a:lnSpc>
                <a:spcBef>
                  <a:spcPct val="0"/>
                </a:spcBef>
                <a:spcAft>
                  <a:spcPct val="35000"/>
                </a:spcAft>
              </a:pPr>
              <a:r>
                <a:rPr lang="fa-IR" sz="2100" b="1" kern="1200" dirty="0" smtClean="0">
                  <a:solidFill>
                    <a:sysClr val="windowText" lastClr="000000">
                      <a:hueOff val="0"/>
                      <a:satOff val="0"/>
                      <a:lumOff val="0"/>
                      <a:alphaOff val="0"/>
                    </a:sysClr>
                  </a:solidFill>
                  <a:latin typeface="Tahoma"/>
                  <a:ea typeface="+mn-ea"/>
                  <a:cs typeface="B Titr" pitchFamily="2" charset="-78"/>
                </a:rPr>
                <a:t>بانک</a:t>
              </a:r>
              <a:endParaRPr lang="en-US" sz="2100" b="1" kern="1200" dirty="0" smtClean="0">
                <a:solidFill>
                  <a:sysClr val="windowText" lastClr="000000">
                    <a:hueOff val="0"/>
                    <a:satOff val="0"/>
                    <a:lumOff val="0"/>
                    <a:alphaOff val="0"/>
                  </a:sysClr>
                </a:solidFill>
                <a:latin typeface="Tahoma"/>
                <a:ea typeface="+mn-ea"/>
                <a:cs typeface="B Titr" pitchFamily="2" charset="-78"/>
              </a:endParaRPr>
            </a:p>
          </p:txBody>
        </p:sp>
        <p:sp>
          <p:nvSpPr>
            <p:cNvPr id="37" name="Freeform 36"/>
            <p:cNvSpPr/>
            <p:nvPr/>
          </p:nvSpPr>
          <p:spPr>
            <a:xfrm>
              <a:off x="7822547" y="2559060"/>
              <a:ext cx="915114" cy="774690"/>
            </a:xfrm>
            <a:custGeom>
              <a:avLst/>
              <a:gdLst>
                <a:gd name="connsiteX0" fmla="*/ 0 w 915114"/>
                <a:gd name="connsiteY0" fmla="*/ 62549 h 625485"/>
                <a:gd name="connsiteX1" fmla="*/ 62549 w 915114"/>
                <a:gd name="connsiteY1" fmla="*/ 0 h 625485"/>
                <a:gd name="connsiteX2" fmla="*/ 852566 w 915114"/>
                <a:gd name="connsiteY2" fmla="*/ 0 h 625485"/>
                <a:gd name="connsiteX3" fmla="*/ 915115 w 915114"/>
                <a:gd name="connsiteY3" fmla="*/ 62549 h 625485"/>
                <a:gd name="connsiteX4" fmla="*/ 915114 w 915114"/>
                <a:gd name="connsiteY4" fmla="*/ 562937 h 625485"/>
                <a:gd name="connsiteX5" fmla="*/ 852565 w 915114"/>
                <a:gd name="connsiteY5" fmla="*/ 625486 h 625485"/>
                <a:gd name="connsiteX6" fmla="*/ 62549 w 915114"/>
                <a:gd name="connsiteY6" fmla="*/ 625485 h 625485"/>
                <a:gd name="connsiteX7" fmla="*/ 0 w 915114"/>
                <a:gd name="connsiteY7" fmla="*/ 562936 h 625485"/>
                <a:gd name="connsiteX8" fmla="*/ 0 w 915114"/>
                <a:gd name="connsiteY8" fmla="*/ 62549 h 625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625485">
                  <a:moveTo>
                    <a:pt x="0" y="62549"/>
                  </a:moveTo>
                  <a:cubicBezTo>
                    <a:pt x="0" y="28004"/>
                    <a:pt x="28004" y="0"/>
                    <a:pt x="62549" y="0"/>
                  </a:cubicBezTo>
                  <a:lnTo>
                    <a:pt x="852566" y="0"/>
                  </a:lnTo>
                  <a:cubicBezTo>
                    <a:pt x="887111" y="0"/>
                    <a:pt x="915115" y="28004"/>
                    <a:pt x="915115" y="62549"/>
                  </a:cubicBezTo>
                  <a:cubicBezTo>
                    <a:pt x="915115" y="229345"/>
                    <a:pt x="915114" y="396141"/>
                    <a:pt x="915114" y="562937"/>
                  </a:cubicBezTo>
                  <a:cubicBezTo>
                    <a:pt x="915114" y="597482"/>
                    <a:pt x="887110" y="625486"/>
                    <a:pt x="852565" y="625486"/>
                  </a:cubicBezTo>
                  <a:lnTo>
                    <a:pt x="62549" y="625485"/>
                  </a:lnTo>
                  <a:cubicBezTo>
                    <a:pt x="28004" y="625485"/>
                    <a:pt x="0" y="597481"/>
                    <a:pt x="0" y="562936"/>
                  </a:cubicBezTo>
                  <a:lnTo>
                    <a:pt x="0" y="62549"/>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9120" tIns="56420" rIns="69120" bIns="56420" numCol="1" spcCol="1270" anchor="ctr" anchorCtr="0">
              <a:noAutofit/>
            </a:bodyPr>
            <a:lstStyle/>
            <a:p>
              <a:pPr lvl="0" algn="ctr" defTabSz="889000">
                <a:lnSpc>
                  <a:spcPct val="90000"/>
                </a:lnSpc>
                <a:spcBef>
                  <a:spcPct val="0"/>
                </a:spcBef>
                <a:spcAft>
                  <a:spcPct val="35000"/>
                </a:spcAft>
              </a:pPr>
              <a:r>
                <a:rPr lang="fa-IR" sz="2000" b="1" kern="1200" dirty="0" smtClean="0">
                  <a:solidFill>
                    <a:sysClr val="window" lastClr="FFFFFF"/>
                  </a:solidFill>
                  <a:latin typeface="Tahoma"/>
                  <a:ea typeface="+mn-ea"/>
                  <a:cs typeface="B Titr" pitchFamily="2" charset="-78"/>
                </a:rPr>
                <a:t>رهنی</a:t>
              </a:r>
              <a:endParaRPr lang="en-US" sz="2000" b="1" kern="1200" dirty="0" smtClean="0">
                <a:solidFill>
                  <a:sysClr val="window" lastClr="FFFFFF"/>
                </a:solidFill>
                <a:latin typeface="Tahoma"/>
                <a:ea typeface="+mn-ea"/>
                <a:cs typeface="B Titr" pitchFamily="2" charset="-78"/>
              </a:endParaRPr>
            </a:p>
          </p:txBody>
        </p:sp>
        <p:sp>
          <p:nvSpPr>
            <p:cNvPr id="39" name="Freeform 38"/>
            <p:cNvSpPr/>
            <p:nvPr/>
          </p:nvSpPr>
          <p:spPr>
            <a:xfrm>
              <a:off x="7813022" y="3438525"/>
              <a:ext cx="915114" cy="835917"/>
            </a:xfrm>
            <a:custGeom>
              <a:avLst/>
              <a:gdLst>
                <a:gd name="connsiteX0" fmla="*/ 0 w 915114"/>
                <a:gd name="connsiteY0" fmla="*/ 52798 h 527983"/>
                <a:gd name="connsiteX1" fmla="*/ 52798 w 915114"/>
                <a:gd name="connsiteY1" fmla="*/ 0 h 527983"/>
                <a:gd name="connsiteX2" fmla="*/ 862316 w 915114"/>
                <a:gd name="connsiteY2" fmla="*/ 0 h 527983"/>
                <a:gd name="connsiteX3" fmla="*/ 915114 w 915114"/>
                <a:gd name="connsiteY3" fmla="*/ 52798 h 527983"/>
                <a:gd name="connsiteX4" fmla="*/ 915114 w 915114"/>
                <a:gd name="connsiteY4" fmla="*/ 475185 h 527983"/>
                <a:gd name="connsiteX5" fmla="*/ 862316 w 915114"/>
                <a:gd name="connsiteY5" fmla="*/ 527983 h 527983"/>
                <a:gd name="connsiteX6" fmla="*/ 52798 w 915114"/>
                <a:gd name="connsiteY6" fmla="*/ 527983 h 527983"/>
                <a:gd name="connsiteX7" fmla="*/ 0 w 915114"/>
                <a:gd name="connsiteY7" fmla="*/ 475185 h 527983"/>
                <a:gd name="connsiteX8" fmla="*/ 0 w 915114"/>
                <a:gd name="connsiteY8" fmla="*/ 52798 h 527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527983">
                  <a:moveTo>
                    <a:pt x="0" y="52798"/>
                  </a:moveTo>
                  <a:cubicBezTo>
                    <a:pt x="0" y="23638"/>
                    <a:pt x="23638" y="0"/>
                    <a:pt x="52798" y="0"/>
                  </a:cubicBezTo>
                  <a:lnTo>
                    <a:pt x="862316" y="0"/>
                  </a:lnTo>
                  <a:cubicBezTo>
                    <a:pt x="891476" y="0"/>
                    <a:pt x="915114" y="23638"/>
                    <a:pt x="915114" y="52798"/>
                  </a:cubicBezTo>
                  <a:lnTo>
                    <a:pt x="915114" y="475185"/>
                  </a:lnTo>
                  <a:cubicBezTo>
                    <a:pt x="915114" y="504345"/>
                    <a:pt x="891476" y="527983"/>
                    <a:pt x="862316" y="527983"/>
                  </a:cubicBezTo>
                  <a:lnTo>
                    <a:pt x="52798" y="527983"/>
                  </a:lnTo>
                  <a:cubicBezTo>
                    <a:pt x="23638" y="527983"/>
                    <a:pt x="0" y="504345"/>
                    <a:pt x="0" y="475185"/>
                  </a:cubicBezTo>
                  <a:lnTo>
                    <a:pt x="0" y="5279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6264" tIns="53564" rIns="66264" bIns="53564" numCol="1" spcCol="1270" anchor="ctr" anchorCtr="0">
              <a:noAutofit/>
            </a:bodyPr>
            <a:lstStyle/>
            <a:p>
              <a:pPr lvl="0" algn="ctr" defTabSz="889000">
                <a:lnSpc>
                  <a:spcPct val="90000"/>
                </a:lnSpc>
                <a:spcBef>
                  <a:spcPct val="0"/>
                </a:spcBef>
                <a:spcAft>
                  <a:spcPct val="35000"/>
                </a:spcAft>
              </a:pPr>
              <a:r>
                <a:rPr lang="fa-IR" sz="2000" b="1" kern="1200" dirty="0" smtClean="0">
                  <a:solidFill>
                    <a:sysClr val="window" lastClr="FFFFFF"/>
                  </a:solidFill>
                  <a:latin typeface="Tahoma"/>
                  <a:ea typeface="+mn-ea"/>
                  <a:cs typeface="B Titr" pitchFamily="2" charset="-78"/>
                </a:rPr>
                <a:t>اجاره</a:t>
              </a:r>
              <a:endParaRPr lang="en-US" sz="2000" b="1" kern="1200" dirty="0" smtClean="0">
                <a:solidFill>
                  <a:sysClr val="window" lastClr="FFFFFF"/>
                </a:solidFill>
                <a:latin typeface="Tahoma"/>
                <a:ea typeface="+mn-ea"/>
                <a:cs typeface="B Titr" pitchFamily="2" charset="-78"/>
              </a:endParaRPr>
            </a:p>
          </p:txBody>
        </p:sp>
      </p:grpSp>
      <p:sp>
        <p:nvSpPr>
          <p:cNvPr id="40" name="Freeform 39"/>
          <p:cNvSpPr/>
          <p:nvPr/>
        </p:nvSpPr>
        <p:spPr>
          <a:xfrm>
            <a:off x="7841597" y="4337009"/>
            <a:ext cx="915114" cy="739816"/>
          </a:xfrm>
          <a:custGeom>
            <a:avLst/>
            <a:gdLst>
              <a:gd name="connsiteX0" fmla="*/ 0 w 915114"/>
              <a:gd name="connsiteY0" fmla="*/ 52798 h 527983"/>
              <a:gd name="connsiteX1" fmla="*/ 52798 w 915114"/>
              <a:gd name="connsiteY1" fmla="*/ 0 h 527983"/>
              <a:gd name="connsiteX2" fmla="*/ 862316 w 915114"/>
              <a:gd name="connsiteY2" fmla="*/ 0 h 527983"/>
              <a:gd name="connsiteX3" fmla="*/ 915114 w 915114"/>
              <a:gd name="connsiteY3" fmla="*/ 52798 h 527983"/>
              <a:gd name="connsiteX4" fmla="*/ 915114 w 915114"/>
              <a:gd name="connsiteY4" fmla="*/ 475185 h 527983"/>
              <a:gd name="connsiteX5" fmla="*/ 862316 w 915114"/>
              <a:gd name="connsiteY5" fmla="*/ 527983 h 527983"/>
              <a:gd name="connsiteX6" fmla="*/ 52798 w 915114"/>
              <a:gd name="connsiteY6" fmla="*/ 527983 h 527983"/>
              <a:gd name="connsiteX7" fmla="*/ 0 w 915114"/>
              <a:gd name="connsiteY7" fmla="*/ 475185 h 527983"/>
              <a:gd name="connsiteX8" fmla="*/ 0 w 915114"/>
              <a:gd name="connsiteY8" fmla="*/ 52798 h 527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5114" h="527983">
                <a:moveTo>
                  <a:pt x="0" y="52798"/>
                </a:moveTo>
                <a:cubicBezTo>
                  <a:pt x="0" y="23638"/>
                  <a:pt x="23638" y="0"/>
                  <a:pt x="52798" y="0"/>
                </a:cubicBezTo>
                <a:lnTo>
                  <a:pt x="862316" y="0"/>
                </a:lnTo>
                <a:cubicBezTo>
                  <a:pt x="891476" y="0"/>
                  <a:pt x="915114" y="23638"/>
                  <a:pt x="915114" y="52798"/>
                </a:cubicBezTo>
                <a:lnTo>
                  <a:pt x="915114" y="475185"/>
                </a:lnTo>
                <a:cubicBezTo>
                  <a:pt x="915114" y="504345"/>
                  <a:pt x="891476" y="527983"/>
                  <a:pt x="862316" y="527983"/>
                </a:cubicBezTo>
                <a:lnTo>
                  <a:pt x="52798" y="527983"/>
                </a:lnTo>
                <a:cubicBezTo>
                  <a:pt x="23638" y="527983"/>
                  <a:pt x="0" y="504345"/>
                  <a:pt x="0" y="475185"/>
                </a:cubicBezTo>
                <a:lnTo>
                  <a:pt x="0" y="52798"/>
                </a:lnTo>
                <a:close/>
              </a:path>
            </a:pathLst>
          </a:custGeom>
          <a:solidFill>
            <a:srgbClr val="1F497D">
              <a:lumMod val="75000"/>
            </a:srgbClr>
          </a:solidFill>
          <a:ln w="127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66264" tIns="53564" rIns="66264" bIns="53564" numCol="1" spcCol="1270" anchor="ctr" anchorCtr="0">
            <a:noAutofit/>
          </a:bodyPr>
          <a:lstStyle/>
          <a:p>
            <a:pPr lvl="0" algn="ctr" defTabSz="889000">
              <a:lnSpc>
                <a:spcPct val="90000"/>
              </a:lnSpc>
              <a:spcBef>
                <a:spcPct val="0"/>
              </a:spcBef>
              <a:spcAft>
                <a:spcPct val="35000"/>
              </a:spcAft>
            </a:pPr>
            <a:r>
              <a:rPr lang="fa-IR" sz="2000" b="1" kern="1200" dirty="0" smtClean="0">
                <a:solidFill>
                  <a:sysClr val="window" lastClr="FFFFFF"/>
                </a:solidFill>
                <a:latin typeface="Tahoma"/>
                <a:ea typeface="+mn-ea"/>
                <a:cs typeface="B Titr" pitchFamily="2" charset="-78"/>
              </a:rPr>
              <a:t>قرض </a:t>
            </a:r>
            <a:r>
              <a:rPr lang="fa-IR" sz="2000" b="1" kern="1200" dirty="0" err="1" smtClean="0">
                <a:solidFill>
                  <a:sysClr val="window" lastClr="FFFFFF"/>
                </a:solidFill>
                <a:latin typeface="Tahoma"/>
                <a:ea typeface="+mn-ea"/>
                <a:cs typeface="B Titr" pitchFamily="2" charset="-78"/>
              </a:rPr>
              <a:t>الحسنه</a:t>
            </a:r>
            <a:endParaRPr lang="en-US" sz="2000" b="1" kern="1200" dirty="0" smtClean="0">
              <a:solidFill>
                <a:sysClr val="window" lastClr="FFFFFF"/>
              </a:solidFill>
              <a:latin typeface="Tahoma"/>
              <a:ea typeface="+mn-ea"/>
              <a:cs typeface="B Titr" pitchFamily="2" charset="-78"/>
            </a:endParaRPr>
          </a:p>
        </p:txBody>
      </p:sp>
      <p:sp>
        <p:nvSpPr>
          <p:cNvPr id="43" name="Rounded Rectangle 42"/>
          <p:cNvSpPr/>
          <p:nvPr/>
        </p:nvSpPr>
        <p:spPr>
          <a:xfrm>
            <a:off x="5048250" y="245729"/>
            <a:ext cx="4905376" cy="568105"/>
          </a:xfrm>
          <a:prstGeom prst="roundRect">
            <a:avLst>
              <a:gd name="adj" fmla="val 20443"/>
            </a:avLst>
          </a:prstGeom>
          <a:ln>
            <a:headEnd/>
            <a:tailEn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anchor="ctr" anchorCtr="0" compatLnSpc="1">
            <a:prstTxWarp prst="textNoShape">
              <a:avLst/>
            </a:prstTxWarp>
          </a:bodyPr>
          <a:lstStyle/>
          <a:p>
            <a:pPr algn="ctr" rtl="1">
              <a:spcAft>
                <a:spcPts val="1000"/>
              </a:spcAft>
            </a:pPr>
            <a:r>
              <a:rPr lang="fa-IR" sz="2000" b="1" dirty="0" smtClean="0">
                <a:solidFill>
                  <a:prstClr val="black"/>
                </a:solidFill>
                <a:latin typeface="Calibri" pitchFamily="34" charset="0"/>
                <a:cs typeface="B Mitra" panose="00000400000000000000" pitchFamily="2" charset="-78"/>
              </a:rPr>
              <a:t>پر کاربردترین ابزار با توجه به نوع فعالیت هر صنعت</a:t>
            </a:r>
            <a:endParaRPr lang="fa-IR" sz="2000" b="1" dirty="0">
              <a:solidFill>
                <a:prstClr val="black"/>
              </a:solidFill>
              <a:latin typeface="Calibri" pitchFamily="34" charset="0"/>
              <a:cs typeface="B Mitra" panose="00000400000000000000" pitchFamily="2" charset="-78"/>
            </a:endParaRPr>
          </a:p>
        </p:txBody>
      </p:sp>
    </p:spTree>
    <p:extLst>
      <p:ext uri="{BB962C8B-B14F-4D97-AF65-F5344CB8AC3E}">
        <p14:creationId xmlns:p14="http://schemas.microsoft.com/office/powerpoint/2010/main" val="116868109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14300" y="0"/>
            <a:ext cx="10368613" cy="6343650"/>
            <a:chOff x="0" y="109582"/>
            <a:chExt cx="9024359" cy="6573230"/>
          </a:xfrm>
        </p:grpSpPr>
        <p:sp>
          <p:nvSpPr>
            <p:cNvPr id="4" name="Rectangle 6"/>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6" name="Picture 2" descr="مصوبات مهم جلسه امروز هیات مدیره سازمان بورس – تجارت‌نیوز"/>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19904" y="111096"/>
              <a:ext cx="8904455" cy="65717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11095" y="109582"/>
              <a:ext cx="8913264" cy="6573229"/>
            </a:xfrm>
            <a:prstGeom prst="rect">
              <a:avLst/>
            </a:prstGeom>
            <a:solidFill>
              <a:srgbClr val="F2F2F2">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161885" y="1754546"/>
              <a:ext cx="4614863" cy="646331"/>
            </a:xfrm>
            <a:prstGeom prst="rect">
              <a:avLst/>
            </a:prstGeom>
            <a:noFill/>
            <a:ln>
              <a:noFill/>
            </a:ln>
          </p:spPr>
          <p:txBody>
            <a:bodyPr wrap="square" rtlCol="0">
              <a:spAutoFit/>
            </a:bodyPr>
            <a:lstStyle/>
            <a:p>
              <a:pPr algn="ctr" rtl="1"/>
              <a:r>
                <a:rPr lang="fa-IR" sz="3600" b="1" dirty="0">
                  <a:solidFill>
                    <a:schemeClr val="tx1">
                      <a:lumMod val="65000"/>
                      <a:lumOff val="35000"/>
                    </a:schemeClr>
                  </a:solidFill>
                  <a:cs typeface="B Titr" panose="00000700000000000000" pitchFamily="2" charset="-78"/>
                </a:rPr>
                <a:t>با تشکر از توجه شما</a:t>
              </a:r>
              <a:endParaRPr lang="en-US" sz="2800" b="1" dirty="0">
                <a:solidFill>
                  <a:schemeClr val="tx1">
                    <a:lumMod val="65000"/>
                    <a:lumOff val="35000"/>
                  </a:schemeClr>
                </a:solidFill>
                <a:latin typeface="Arial" panose="020B0604020202020204" pitchFamily="34" charset="0"/>
                <a:cs typeface="B Titr" panose="00000700000000000000" pitchFamily="2" charset="-78"/>
              </a:endParaRPr>
            </a:p>
          </p:txBody>
        </p:sp>
        <p:cxnSp>
          <p:nvCxnSpPr>
            <p:cNvPr id="18" name="Straight Connector 17"/>
            <p:cNvCxnSpPr/>
            <p:nvPr/>
          </p:nvCxnSpPr>
          <p:spPr>
            <a:xfrm>
              <a:off x="2332386" y="2703780"/>
              <a:ext cx="4288155" cy="0"/>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332386" y="1451643"/>
              <a:ext cx="4288155" cy="0"/>
            </a:xfrm>
            <a:prstGeom prst="line">
              <a:avLst/>
            </a:prstGeom>
            <a:ln w="571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85339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Custom 1">
      <a:majorFont>
        <a:latin typeface="Calibri Light"/>
        <a:ea typeface=""/>
        <a:cs typeface="B Mitra"/>
      </a:majorFont>
      <a:minorFont>
        <a:latin typeface="Calibri"/>
        <a:ea typeface=""/>
        <a:cs typeface="B Mitr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ppt/theme/themeOverride2.xml><?xml version="1.0" encoding="utf-8"?>
<a:themeOverride xmlns:a="http://schemas.openxmlformats.org/drawingml/2006/main">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themeOverride>
</file>

<file path=docProps/app.xml><?xml version="1.0" encoding="utf-8"?>
<Properties xmlns="http://schemas.openxmlformats.org/officeDocument/2006/extended-properties" xmlns:vt="http://schemas.openxmlformats.org/officeDocument/2006/docPropsVTypes">
  <Template/>
  <TotalTime>3043</TotalTime>
  <Words>6211</Words>
  <Application>Microsoft Office PowerPoint</Application>
  <PresentationFormat>Widescreen</PresentationFormat>
  <Paragraphs>645</Paragraphs>
  <Slides>71</Slides>
  <Notes>4</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71</vt:i4>
      </vt:variant>
    </vt:vector>
  </HeadingPairs>
  <TitlesOfParts>
    <vt:vector size="89" baseType="lpstr">
      <vt:lpstr> b titr</vt:lpstr>
      <vt:lpstr>2Zar</vt:lpstr>
      <vt:lpstr>Arial</vt:lpstr>
      <vt:lpstr>B Mitra</vt:lpstr>
      <vt:lpstr>B Nazanin</vt:lpstr>
      <vt:lpstr>B Titr</vt:lpstr>
      <vt:lpstr>Calibri</vt:lpstr>
      <vt:lpstr>Calibri Light</vt:lpstr>
      <vt:lpstr>Candara</vt:lpstr>
      <vt:lpstr>Century Gothic</vt:lpstr>
      <vt:lpstr>CG Times</vt:lpstr>
      <vt:lpstr>Constantia</vt:lpstr>
      <vt:lpstr>Tahoma</vt:lpstr>
      <vt:lpstr>Times New Roman</vt:lpstr>
      <vt:lpstr>Tw Cen MT</vt:lpstr>
      <vt:lpstr>Vazir</vt:lpstr>
      <vt:lpstr>Wingdings</vt:lpstr>
      <vt:lpstr>Retrospect</vt:lpstr>
      <vt:lpstr>PowerPoint Presentation</vt:lpstr>
      <vt:lpstr>تامین مالی</vt:lpstr>
      <vt:lpstr>«معیارهای انتخاب بهترین ابزار تامین مالی »</vt:lpstr>
      <vt:lpstr>PowerPoint Presentation</vt:lpstr>
      <vt:lpstr>«مزایای تامین مالی از طریق بازار سرمایه»</vt:lpstr>
      <vt:lpstr>PowerPoint Presentation</vt:lpstr>
      <vt:lpstr>PowerPoint Presentation</vt:lpstr>
      <vt:lpstr>مقایسه ویژگی های سهام و صکوک</vt:lpstr>
      <vt:lpstr>PowerPoint Presentation</vt:lpstr>
      <vt:lpstr>PowerPoint Presentation</vt:lpstr>
      <vt:lpstr>PowerPoint Presentation</vt:lpstr>
      <vt:lpstr>ارکان انتشار اوراق</vt:lpstr>
      <vt:lpstr>PowerPoint Presentation</vt:lpstr>
      <vt:lpstr>PowerPoint Presentation</vt:lpstr>
      <vt:lpstr>PowerPoint Presentation</vt:lpstr>
      <vt:lpstr>PowerPoint Presentation</vt:lpstr>
      <vt:lpstr>PowerPoint Presentation</vt:lpstr>
      <vt:lpstr>PowerPoint Presentation</vt:lpstr>
      <vt:lpstr>«ضمانت اشخاص حقوقی»</vt:lpstr>
      <vt:lpstr>PowerPoint Presentation</vt:lpstr>
      <vt:lpstr>«توثیق اوراق بهادار»</vt:lpstr>
      <vt:lpstr>ضرایب ارزش اوراق ­بهادار وثیقه شده نسبت به مجموع اصل و سود اوراق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Tanaz Zolghadr</dc:creator>
  <cp:lastModifiedBy>Bahareh Tabarsa</cp:lastModifiedBy>
  <cp:revision>743</cp:revision>
  <dcterms:created xsi:type="dcterms:W3CDTF">2023-05-17T06:19:15Z</dcterms:created>
  <dcterms:modified xsi:type="dcterms:W3CDTF">2023-12-11T05:24:00Z</dcterms:modified>
</cp:coreProperties>
</file>