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64" r:id="rId2"/>
    <p:sldId id="259" r:id="rId3"/>
    <p:sldId id="378" r:id="rId4"/>
    <p:sldId id="317" r:id="rId5"/>
    <p:sldId id="4176" r:id="rId6"/>
    <p:sldId id="376" r:id="rId7"/>
    <p:sldId id="4177" r:id="rId8"/>
    <p:sldId id="4178" r:id="rId9"/>
    <p:sldId id="371" r:id="rId10"/>
    <p:sldId id="374" r:id="rId11"/>
    <p:sldId id="332" r:id="rId12"/>
    <p:sldId id="4173" r:id="rId13"/>
    <p:sldId id="260" r:id="rId14"/>
    <p:sldId id="4186" r:id="rId15"/>
    <p:sldId id="4179" r:id="rId16"/>
    <p:sldId id="4180" r:id="rId17"/>
    <p:sldId id="4181" r:id="rId18"/>
    <p:sldId id="4182" r:id="rId19"/>
    <p:sldId id="4183" r:id="rId20"/>
    <p:sldId id="265" r:id="rId21"/>
    <p:sldId id="379" r:id="rId22"/>
    <p:sldId id="321" r:id="rId23"/>
    <p:sldId id="257" r:id="rId24"/>
    <p:sldId id="4184" r:id="rId25"/>
    <p:sldId id="4185" r:id="rId26"/>
    <p:sldId id="365" r:id="rId27"/>
  </p:sldIdLst>
  <p:sldSz cx="12192000" cy="6858000"/>
  <p:notesSz cx="6858000" cy="9144000"/>
  <p:embeddedFontLst>
    <p:embeddedFont>
      <p:font typeface="Aptos" panose="020B0004020202020204" pitchFamily="3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Montserrat" panose="00000500000000000000" pitchFamily="2" charset="0"/>
      <p:regular r:id="rId38"/>
      <p:bold r:id="rId39"/>
      <p:italic r:id="rId40"/>
      <p:boldItalic r:id="rId41"/>
    </p:embeddedFont>
    <p:embeddedFont>
      <p:font typeface="Sahel" panose="020B0604020202020204" charset="-78"/>
      <p:regular r:id="rId42"/>
      <p:bold r:id="rId43"/>
    </p:embeddedFont>
    <p:embeddedFont>
      <p:font typeface="Sahel Black" panose="020B0604020202020204" charset="-78"/>
      <p:bold r:id="rId44"/>
    </p:embeddedFont>
    <p:embeddedFont>
      <p:font typeface="Shabnam" panose="020B0604020202020204" charset="-78"/>
      <p:regular r:id="rId45"/>
      <p:bold r:id="rId46"/>
    </p:embeddedFont>
    <p:embeddedFont>
      <p:font typeface="Vazir" panose="020B0604020202020204" charset="-78"/>
      <p:bold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90909"/>
    <a:srgbClr val="2E335C"/>
    <a:srgbClr val="1A2028"/>
    <a:srgbClr val="7A9C27"/>
    <a:srgbClr val="F15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1" autoAdjust="0"/>
    <p:restoredTop sz="95039" autoAdjust="0"/>
  </p:normalViewPr>
  <p:slideViewPr>
    <p:cSldViewPr snapToGrid="0">
      <p:cViewPr varScale="1">
        <p:scale>
          <a:sx n="75" d="100"/>
          <a:sy n="75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1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Sheet1!$E$10:$E$19</cx:f>
        <cx:lvl ptCount="10">
          <cx:pt idx="0">عدم تامین مواد اوله داخلی به دلیل مواردی از قبیل کمبود نقدینگی</cx:pt>
          <cx:pt idx="1">عدم ثبات اقتصادی در بازار </cx:pt>
          <cx:pt idx="2">در حال آماده سازی </cx:pt>
          <cx:pt idx="3">عدم توان رقابت با کالاهای وارداتی، نداشتن مشتری و ...</cx:pt>
          <cx:pt idx="4">بدهی بانکی</cx:pt>
          <cx:pt idx="5">توسعه و بهبود عملکرد کارگاه</cx:pt>
          <cx:pt idx="6">کمبود قطعات اساسی ماشین آلات یا فرسوده بودن آنها</cx:pt>
          <cx:pt idx="7">عدم تامین مواد اولیه خارجی به دلیل مشکلاتی از قبیل عدم واردات، تامین ارز و ترخیص کالا از گمرک</cx:pt>
          <cx:pt idx="8">بدهی مالیاتی، بیمه، آب، برق و گاز </cx:pt>
          <cx:pt idx="9">سایر </cx:pt>
        </cx:lvl>
      </cx:strDim>
      <cx:numDim type="val">
        <cx:f>Sheet1!$G$10:$G$19</cx:f>
        <cx:lvl ptCount="10" formatCode="0.0%">
          <cx:pt idx="0">0.25132743362831861</cx:pt>
          <cx:pt idx="1">0.18300884955752211</cx:pt>
          <cx:pt idx="2">0.11433628318584071</cx:pt>
          <cx:pt idx="3">0.093805309734513273</cx:pt>
          <cx:pt idx="4">0.082477876106194684</cx:pt>
          <cx:pt idx="5">0.077522123893805306</cx:pt>
          <cx:pt idx="6">0.068672566371681412</cx:pt>
          <cx:pt idx="7">0.050619469026548673</cx:pt>
          <cx:pt idx="8">0.039292035398230091</cx:pt>
          <cx:pt idx="9">0.038938053097345132</cx:pt>
        </cx:lvl>
      </cx:numDim>
    </cx:data>
  </cx:chartData>
  <cx:chart>
    <cx:plotArea>
      <cx:plotAreaRegion>
        <cx:series layoutId="waterfall" uniqueId="{F84CD959-5FB7-44C6-8D3D-336F719D6682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pPr>
                <a:endParaRPr lang="en-US" sz="1400" b="1" i="0" u="none" strike="noStrike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endParaRPr>
              </a:p>
            </cx:txPr>
          </cx:dataLabels>
          <cx:dataId val="0"/>
          <cx:layoutPr>
            <cx:subtotals/>
          </cx:layoutPr>
        </cx:series>
      </cx:plotAreaRegion>
      <cx:axis id="0">
        <cx:valScaling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en-US" sz="900" b="1" i="0" u="none" strike="noStrike" baseline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</a:endParaRPr>
          </a:p>
        </cx:txPr>
      </cx:axis>
      <cx:axis id="1">
        <cx:catScaling gapWidth="0.5"/>
        <cx:majorGridlines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B Traffic" panose="00000400000000000000" pitchFamily="2" charset="-78"/>
                <a:ea typeface="B Traffic" panose="00000400000000000000" pitchFamily="2" charset="-78"/>
                <a:cs typeface="B Traffic" panose="00000400000000000000" pitchFamily="2" charset="-78"/>
              </a:defRPr>
            </a:pPr>
            <a:endParaRPr lang="en-US" sz="900" b="0" i="0" u="none" strike="noStrike" baseline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cs typeface="B Traffic" panose="00000400000000000000" pitchFamily="2" charset="-78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38D5DA-A2F5-AD9E-0C18-F887A904BD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7A05A-F869-7064-918F-49F21C9146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A3A5D-FF23-452D-81F5-7FE227A24C0D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5737E1-E950-BDEF-481A-7EC645E730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304255-B684-E1A1-C60D-E26BEB12A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74865-526D-40FC-B935-925313375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204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7BE37-4F1D-4F1F-82C2-05AE6875EF42}" type="datetimeFigureOut">
              <a:rPr lang="en-US" smtClean="0"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87B5E-F2DD-4766-9211-9BD74F428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09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C404E-1840-78A4-1D10-057B61AB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tx2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4379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0E90DDA-5238-8867-CF4B-7E02704AB0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2241" y="2481920"/>
            <a:ext cx="5974313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7200" b="0" baseline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بخش</a:t>
            </a:r>
            <a:endParaRPr lang="en-US" altLang="ko-KR" dirty="0"/>
          </a:p>
        </p:txBody>
      </p:sp>
      <p:sp>
        <p:nvSpPr>
          <p:cNvPr id="4" name="Google Shape;69;p4">
            <a:extLst>
              <a:ext uri="{FF2B5EF4-FFF2-40B4-BE49-F238E27FC236}">
                <a16:creationId xmlns:a16="http://schemas.microsoft.com/office/drawing/2014/main" id="{809E0E0A-23A6-C0C5-E733-FD1D33906ABB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182242" y="3543300"/>
            <a:ext cx="5974312" cy="12157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82880" lvl="0" indent="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None/>
              <a:defRPr sz="2400" b="1" baseline="0">
                <a:solidFill>
                  <a:schemeClr val="bg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914400" lvl="1" indent="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None/>
              <a:defRPr sz="1800" baseline="0">
                <a:solidFill>
                  <a:schemeClr val="bg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371600" lvl="2" indent="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2352EB58-A2FD-F77C-F504-8132B036B3DF}"/>
              </a:ext>
            </a:extLst>
          </p:cNvPr>
          <p:cNvSpPr/>
          <p:nvPr userDrawn="1"/>
        </p:nvSpPr>
        <p:spPr>
          <a:xfrm flipH="1">
            <a:off x="5318449" y="-15550"/>
            <a:ext cx="6873551" cy="6873551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0D02-262F-414A-0158-AEA33884D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5497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9CD74-D354-520C-E78E-5555F2628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6586" y="6356350"/>
            <a:ext cx="8425868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6C40CF1F-6CA6-A969-C086-8B7D80D15005}"/>
              </a:ext>
            </a:extLst>
          </p:cNvPr>
          <p:cNvSpPr/>
          <p:nvPr userDrawn="1"/>
        </p:nvSpPr>
        <p:spPr>
          <a:xfrm flipH="1" flipV="1">
            <a:off x="10769596" y="-3"/>
            <a:ext cx="1422402" cy="1422402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EBA2A556-C307-51D6-D538-A4C00B2D382C}"/>
              </a:ext>
            </a:extLst>
          </p:cNvPr>
          <p:cNvSpPr/>
          <p:nvPr userDrawn="1"/>
        </p:nvSpPr>
        <p:spPr>
          <a:xfrm>
            <a:off x="0" y="5805055"/>
            <a:ext cx="1052945" cy="105294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509C58D-7FB4-034D-C3E1-9602A7E746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432" y="626567"/>
            <a:ext cx="10249136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11" name="Google Shape;69;p4">
            <a:extLst>
              <a:ext uri="{FF2B5EF4-FFF2-40B4-BE49-F238E27FC236}">
                <a16:creationId xmlns:a16="http://schemas.microsoft.com/office/drawing/2014/main" id="{9EA43CE1-AF87-2052-5440-D3B6C65291B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971431" y="1422399"/>
            <a:ext cx="10249136" cy="45442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376539-B856-43F3-17E1-81DDFD18C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1128C8-9B48-8CF8-9DBF-EDCE1DA02A30}"/>
              </a:ext>
            </a:extLst>
          </p:cNvPr>
          <p:cNvGrpSpPr/>
          <p:nvPr userDrawn="1"/>
        </p:nvGrpSpPr>
        <p:grpSpPr>
          <a:xfrm>
            <a:off x="11563926" y="289711"/>
            <a:ext cx="468385" cy="387915"/>
            <a:chOff x="10750610" y="3201378"/>
            <a:chExt cx="700781" cy="580384"/>
          </a:xfrm>
          <a:solidFill>
            <a:schemeClr val="bg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4B291E-529D-F66B-22BE-07C6E7D21707}"/>
                </a:ext>
              </a:extLst>
            </p:cNvPr>
            <p:cNvSpPr/>
            <p:nvPr/>
          </p:nvSpPr>
          <p:spPr>
            <a:xfrm flipH="1">
              <a:off x="10775560" y="3201378"/>
              <a:ext cx="438558" cy="311881"/>
            </a:xfrm>
            <a:custGeom>
              <a:avLst/>
              <a:gdLst>
                <a:gd name="connsiteX0" fmla="*/ 10561 w 346449"/>
                <a:gd name="connsiteY0" fmla="*/ 246067 h 246378"/>
                <a:gd name="connsiteX1" fmla="*/ 335753 w 346449"/>
                <a:gd name="connsiteY1" fmla="*/ 246067 h 246378"/>
                <a:gd name="connsiteX2" fmla="*/ 346376 w 346449"/>
                <a:gd name="connsiteY2" fmla="*/ 235444 h 246378"/>
                <a:gd name="connsiteX3" fmla="*/ 346376 w 346449"/>
                <a:gd name="connsiteY3" fmla="*/ 10653 h 246378"/>
                <a:gd name="connsiteX4" fmla="*/ 336103 w 346449"/>
                <a:gd name="connsiteY4" fmla="*/ -311 h 246378"/>
                <a:gd name="connsiteX5" fmla="*/ 335753 w 346449"/>
                <a:gd name="connsiteY5" fmla="*/ -311 h 246378"/>
                <a:gd name="connsiteX6" fmla="*/ 10561 w 346449"/>
                <a:gd name="connsiteY6" fmla="*/ -311 h 246378"/>
                <a:gd name="connsiteX7" fmla="*/ -68 w 346449"/>
                <a:gd name="connsiteY7" fmla="*/ 10312 h 246378"/>
                <a:gd name="connsiteX8" fmla="*/ -61 w 346449"/>
                <a:gd name="connsiteY8" fmla="*/ 10653 h 246378"/>
                <a:gd name="connsiteX9" fmla="*/ -61 w 346449"/>
                <a:gd name="connsiteY9" fmla="*/ 235444 h 246378"/>
                <a:gd name="connsiteX10" fmla="*/ 10561 w 346449"/>
                <a:gd name="connsiteY10" fmla="*/ 246067 h 246378"/>
                <a:gd name="connsiteX11" fmla="*/ 21527 w 346449"/>
                <a:gd name="connsiteY11" fmla="*/ 21276 h 246378"/>
                <a:gd name="connsiteX12" fmla="*/ 324788 w 346449"/>
                <a:gd name="connsiteY12" fmla="*/ 21276 h 246378"/>
                <a:gd name="connsiteX13" fmla="*/ 324788 w 346449"/>
                <a:gd name="connsiteY13" fmla="*/ 224479 h 246378"/>
                <a:gd name="connsiteX14" fmla="*/ 21527 w 346449"/>
                <a:gd name="connsiteY14" fmla="*/ 224479 h 24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6449" h="246378">
                  <a:moveTo>
                    <a:pt x="10561" y="246067"/>
                  </a:moveTo>
                  <a:lnTo>
                    <a:pt x="335753" y="246067"/>
                  </a:lnTo>
                  <a:cubicBezTo>
                    <a:pt x="341620" y="246067"/>
                    <a:pt x="346376" y="241304"/>
                    <a:pt x="346376" y="235444"/>
                  </a:cubicBezTo>
                  <a:lnTo>
                    <a:pt x="346376" y="10653"/>
                  </a:lnTo>
                  <a:cubicBezTo>
                    <a:pt x="346565" y="4794"/>
                    <a:pt x="341966" y="-106"/>
                    <a:pt x="336103" y="-311"/>
                  </a:cubicBezTo>
                  <a:cubicBezTo>
                    <a:pt x="335986" y="-311"/>
                    <a:pt x="335870" y="-311"/>
                    <a:pt x="335753" y="-311"/>
                  </a:cubicBezTo>
                  <a:lnTo>
                    <a:pt x="10561" y="-311"/>
                  </a:lnTo>
                  <a:cubicBezTo>
                    <a:pt x="4695" y="-311"/>
                    <a:pt x="-65" y="4451"/>
                    <a:pt x="-68" y="10312"/>
                  </a:cubicBezTo>
                  <a:cubicBezTo>
                    <a:pt x="-68" y="10414"/>
                    <a:pt x="-65" y="10551"/>
                    <a:pt x="-61" y="10653"/>
                  </a:cubicBezTo>
                  <a:lnTo>
                    <a:pt x="-61" y="235444"/>
                  </a:lnTo>
                  <a:cubicBezTo>
                    <a:pt x="-61" y="241304"/>
                    <a:pt x="4695" y="246067"/>
                    <a:pt x="10561" y="246067"/>
                  </a:cubicBezTo>
                  <a:close/>
                  <a:moveTo>
                    <a:pt x="21527" y="21276"/>
                  </a:moveTo>
                  <a:lnTo>
                    <a:pt x="324788" y="21276"/>
                  </a:lnTo>
                  <a:lnTo>
                    <a:pt x="324788" y="224479"/>
                  </a:lnTo>
                  <a:lnTo>
                    <a:pt x="21527" y="224479"/>
                  </a:ln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37BB856-9EF0-73F1-99EF-68464AE17065}"/>
                </a:ext>
              </a:extLst>
            </p:cNvPr>
            <p:cNvSpPr/>
            <p:nvPr/>
          </p:nvSpPr>
          <p:spPr>
            <a:xfrm flipH="1">
              <a:off x="10834561" y="3261671"/>
              <a:ext cx="318394" cy="191292"/>
            </a:xfrm>
            <a:custGeom>
              <a:avLst/>
              <a:gdLst>
                <a:gd name="connsiteX0" fmla="*/ 240490 w 251523"/>
                <a:gd name="connsiteY0" fmla="*/ 29159 h 151116"/>
                <a:gd name="connsiteX1" fmla="*/ 222329 w 251523"/>
                <a:gd name="connsiteY1" fmla="*/ 10655 h 151116"/>
                <a:gd name="connsiteX2" fmla="*/ 211364 w 251523"/>
                <a:gd name="connsiteY2" fmla="*/ -311 h 151116"/>
                <a:gd name="connsiteX3" fmla="*/ 40030 w 251523"/>
                <a:gd name="connsiteY3" fmla="*/ -311 h 151116"/>
                <a:gd name="connsiteX4" fmla="*/ 29064 w 251523"/>
                <a:gd name="connsiteY4" fmla="*/ 10655 h 151116"/>
                <a:gd name="connsiteX5" fmla="*/ 10560 w 251523"/>
                <a:gd name="connsiteY5" fmla="*/ 29159 h 151116"/>
                <a:gd name="connsiteX6" fmla="*/ -63 w 251523"/>
                <a:gd name="connsiteY6" fmla="*/ 39782 h 151116"/>
                <a:gd name="connsiteX7" fmla="*/ -63 w 251523"/>
                <a:gd name="connsiteY7" fmla="*/ 110713 h 151116"/>
                <a:gd name="connsiteX8" fmla="*/ 10210 w 251523"/>
                <a:gd name="connsiteY8" fmla="*/ 121679 h 151116"/>
                <a:gd name="connsiteX9" fmla="*/ 10560 w 251523"/>
                <a:gd name="connsiteY9" fmla="*/ 121679 h 151116"/>
                <a:gd name="connsiteX10" fmla="*/ 29064 w 251523"/>
                <a:gd name="connsiteY10" fmla="*/ 140183 h 151116"/>
                <a:gd name="connsiteX11" fmla="*/ 39680 w 251523"/>
                <a:gd name="connsiteY11" fmla="*/ 150806 h 151116"/>
                <a:gd name="connsiteX12" fmla="*/ 40030 w 251523"/>
                <a:gd name="connsiteY12" fmla="*/ 150806 h 151116"/>
                <a:gd name="connsiteX13" fmla="*/ 211364 w 251523"/>
                <a:gd name="connsiteY13" fmla="*/ 150806 h 151116"/>
                <a:gd name="connsiteX14" fmla="*/ 222329 w 251523"/>
                <a:gd name="connsiteY14" fmla="*/ 140183 h 151116"/>
                <a:gd name="connsiteX15" fmla="*/ 240490 w 251523"/>
                <a:gd name="connsiteY15" fmla="*/ 121679 h 151116"/>
                <a:gd name="connsiteX16" fmla="*/ 251456 w 251523"/>
                <a:gd name="connsiteY16" fmla="*/ 110713 h 151116"/>
                <a:gd name="connsiteX17" fmla="*/ 251456 w 251523"/>
                <a:gd name="connsiteY17" fmla="*/ 39782 h 151116"/>
                <a:gd name="connsiteX18" fmla="*/ 240840 w 251523"/>
                <a:gd name="connsiteY18" fmla="*/ 29159 h 151116"/>
                <a:gd name="connsiteX19" fmla="*/ 240490 w 251523"/>
                <a:gd name="connsiteY19" fmla="*/ 29159 h 151116"/>
                <a:gd name="connsiteX20" fmla="*/ 229868 w 251523"/>
                <a:gd name="connsiteY20" fmla="*/ 101461 h 151116"/>
                <a:gd name="connsiteX21" fmla="*/ 202111 w 251523"/>
                <a:gd name="connsiteY21" fmla="*/ 129217 h 151116"/>
                <a:gd name="connsiteX22" fmla="*/ 48596 w 251523"/>
                <a:gd name="connsiteY22" fmla="*/ 129217 h 151116"/>
                <a:gd name="connsiteX23" fmla="*/ 20840 w 251523"/>
                <a:gd name="connsiteY23" fmla="*/ 101461 h 151116"/>
                <a:gd name="connsiteX24" fmla="*/ 20840 w 251523"/>
                <a:gd name="connsiteY24" fmla="*/ 49033 h 151116"/>
                <a:gd name="connsiteX25" fmla="*/ 48596 w 251523"/>
                <a:gd name="connsiteY25" fmla="*/ 21277 h 151116"/>
                <a:gd name="connsiteX26" fmla="*/ 201083 w 251523"/>
                <a:gd name="connsiteY26" fmla="*/ 21277 h 151116"/>
                <a:gd name="connsiteX27" fmla="*/ 228840 w 251523"/>
                <a:gd name="connsiteY27" fmla="*/ 49033 h 15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1523" h="151116">
                  <a:moveTo>
                    <a:pt x="240490" y="29159"/>
                  </a:moveTo>
                  <a:cubicBezTo>
                    <a:pt x="230406" y="28987"/>
                    <a:pt x="222326" y="20729"/>
                    <a:pt x="222329" y="10655"/>
                  </a:cubicBezTo>
                  <a:cubicBezTo>
                    <a:pt x="222329" y="4589"/>
                    <a:pt x="217418" y="-311"/>
                    <a:pt x="211364" y="-311"/>
                  </a:cubicBezTo>
                  <a:lnTo>
                    <a:pt x="40030" y="-311"/>
                  </a:lnTo>
                  <a:cubicBezTo>
                    <a:pt x="33974" y="-311"/>
                    <a:pt x="29064" y="4589"/>
                    <a:pt x="29064" y="10655"/>
                  </a:cubicBezTo>
                  <a:cubicBezTo>
                    <a:pt x="29064" y="20866"/>
                    <a:pt x="20778" y="29159"/>
                    <a:pt x="10560" y="29159"/>
                  </a:cubicBezTo>
                  <a:cubicBezTo>
                    <a:pt x="4693" y="29159"/>
                    <a:pt x="-63" y="33921"/>
                    <a:pt x="-63" y="39782"/>
                  </a:cubicBezTo>
                  <a:lnTo>
                    <a:pt x="-63" y="110713"/>
                  </a:lnTo>
                  <a:cubicBezTo>
                    <a:pt x="-251" y="116573"/>
                    <a:pt x="4348" y="121474"/>
                    <a:pt x="10210" y="121679"/>
                  </a:cubicBezTo>
                  <a:cubicBezTo>
                    <a:pt x="10327" y="121679"/>
                    <a:pt x="10443" y="121679"/>
                    <a:pt x="10560" y="121679"/>
                  </a:cubicBezTo>
                  <a:cubicBezTo>
                    <a:pt x="20778" y="121679"/>
                    <a:pt x="29064" y="129971"/>
                    <a:pt x="29064" y="140183"/>
                  </a:cubicBezTo>
                  <a:cubicBezTo>
                    <a:pt x="29061" y="146042"/>
                    <a:pt x="33813" y="150806"/>
                    <a:pt x="39680" y="150806"/>
                  </a:cubicBezTo>
                  <a:cubicBezTo>
                    <a:pt x="39797" y="150806"/>
                    <a:pt x="39913" y="150806"/>
                    <a:pt x="40030" y="150806"/>
                  </a:cubicBezTo>
                  <a:lnTo>
                    <a:pt x="211364" y="150806"/>
                  </a:lnTo>
                  <a:cubicBezTo>
                    <a:pt x="217288" y="150806"/>
                    <a:pt x="222144" y="146111"/>
                    <a:pt x="222329" y="140183"/>
                  </a:cubicBezTo>
                  <a:cubicBezTo>
                    <a:pt x="222326" y="130108"/>
                    <a:pt x="230406" y="121850"/>
                    <a:pt x="240490" y="121679"/>
                  </a:cubicBezTo>
                  <a:cubicBezTo>
                    <a:pt x="246545" y="121679"/>
                    <a:pt x="251456" y="116778"/>
                    <a:pt x="251456" y="110713"/>
                  </a:cubicBezTo>
                  <a:lnTo>
                    <a:pt x="251456" y="39782"/>
                  </a:lnTo>
                  <a:cubicBezTo>
                    <a:pt x="251459" y="33921"/>
                    <a:pt x="246706" y="29159"/>
                    <a:pt x="240840" y="29159"/>
                  </a:cubicBezTo>
                  <a:cubicBezTo>
                    <a:pt x="240723" y="29159"/>
                    <a:pt x="240607" y="29159"/>
                    <a:pt x="240490" y="29159"/>
                  </a:cubicBezTo>
                  <a:close/>
                  <a:moveTo>
                    <a:pt x="229868" y="101461"/>
                  </a:moveTo>
                  <a:cubicBezTo>
                    <a:pt x="216445" y="105299"/>
                    <a:pt x="205953" y="115785"/>
                    <a:pt x="202111" y="129217"/>
                  </a:cubicBezTo>
                  <a:lnTo>
                    <a:pt x="48596" y="129217"/>
                  </a:lnTo>
                  <a:cubicBezTo>
                    <a:pt x="44758" y="115785"/>
                    <a:pt x="34262" y="105299"/>
                    <a:pt x="20840" y="101461"/>
                  </a:cubicBezTo>
                  <a:lnTo>
                    <a:pt x="20840" y="49033"/>
                  </a:lnTo>
                  <a:cubicBezTo>
                    <a:pt x="34334" y="45298"/>
                    <a:pt x="44875" y="34779"/>
                    <a:pt x="48596" y="21277"/>
                  </a:cubicBezTo>
                  <a:lnTo>
                    <a:pt x="201083" y="21277"/>
                  </a:lnTo>
                  <a:cubicBezTo>
                    <a:pt x="204805" y="34779"/>
                    <a:pt x="215345" y="45298"/>
                    <a:pt x="228840" y="4903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85DF42-2368-AB8B-09AE-A142E35B9FB4}"/>
                </a:ext>
              </a:extLst>
            </p:cNvPr>
            <p:cNvSpPr/>
            <p:nvPr/>
          </p:nvSpPr>
          <p:spPr>
            <a:xfrm flipH="1">
              <a:off x="10951679" y="3314156"/>
              <a:ext cx="86754" cy="86754"/>
            </a:xfrm>
            <a:custGeom>
              <a:avLst/>
              <a:gdLst>
                <a:gd name="connsiteX0" fmla="*/ 34199 w 68533"/>
                <a:gd name="connsiteY0" fmla="*/ -311 h 68533"/>
                <a:gd name="connsiteX1" fmla="*/ -68 w 68533"/>
                <a:gd name="connsiteY1" fmla="*/ 33956 h 68533"/>
                <a:gd name="connsiteX2" fmla="*/ 34199 w 68533"/>
                <a:gd name="connsiteY2" fmla="*/ 68222 h 68533"/>
                <a:gd name="connsiteX3" fmla="*/ 68465 w 68533"/>
                <a:gd name="connsiteY3" fmla="*/ 33956 h 68533"/>
                <a:gd name="connsiteX4" fmla="*/ 34199 w 68533"/>
                <a:gd name="connsiteY4" fmla="*/ -311 h 68533"/>
                <a:gd name="connsiteX5" fmla="*/ 34199 w 68533"/>
                <a:gd name="connsiteY5" fmla="*/ 46292 h 68533"/>
                <a:gd name="connsiteX6" fmla="*/ 22209 w 68533"/>
                <a:gd name="connsiteY6" fmla="*/ 33614 h 68533"/>
                <a:gd name="connsiteX7" fmla="*/ 34884 w 68533"/>
                <a:gd name="connsiteY7" fmla="*/ 21620 h 68533"/>
                <a:gd name="connsiteX8" fmla="*/ 46877 w 68533"/>
                <a:gd name="connsiteY8" fmla="*/ 33956 h 68533"/>
                <a:gd name="connsiteX9" fmla="*/ 34544 w 68533"/>
                <a:gd name="connsiteY9" fmla="*/ 46292 h 68533"/>
                <a:gd name="connsiteX10" fmla="*/ 34199 w 68533"/>
                <a:gd name="connsiteY10" fmla="*/ 46292 h 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33" h="68533">
                  <a:moveTo>
                    <a:pt x="34199" y="-311"/>
                  </a:moveTo>
                  <a:cubicBezTo>
                    <a:pt x="15273" y="-311"/>
                    <a:pt x="-68" y="15041"/>
                    <a:pt x="-68" y="33956"/>
                  </a:cubicBezTo>
                  <a:cubicBezTo>
                    <a:pt x="-68" y="52871"/>
                    <a:pt x="15273" y="68222"/>
                    <a:pt x="34199" y="68222"/>
                  </a:cubicBezTo>
                  <a:cubicBezTo>
                    <a:pt x="53124" y="68222"/>
                    <a:pt x="68465" y="52871"/>
                    <a:pt x="68465" y="33956"/>
                  </a:cubicBezTo>
                  <a:cubicBezTo>
                    <a:pt x="68465" y="15041"/>
                    <a:pt x="53124" y="-311"/>
                    <a:pt x="34199" y="-311"/>
                  </a:cubicBezTo>
                  <a:close/>
                  <a:moveTo>
                    <a:pt x="34199" y="46292"/>
                  </a:moveTo>
                  <a:cubicBezTo>
                    <a:pt x="27390" y="46086"/>
                    <a:pt x="22020" y="40433"/>
                    <a:pt x="22209" y="33614"/>
                  </a:cubicBezTo>
                  <a:cubicBezTo>
                    <a:pt x="22401" y="26794"/>
                    <a:pt x="28075" y="21449"/>
                    <a:pt x="34884" y="21620"/>
                  </a:cubicBezTo>
                  <a:cubicBezTo>
                    <a:pt x="41559" y="21826"/>
                    <a:pt x="46874" y="27274"/>
                    <a:pt x="46877" y="33956"/>
                  </a:cubicBezTo>
                  <a:cubicBezTo>
                    <a:pt x="46881" y="40775"/>
                    <a:pt x="41360" y="46292"/>
                    <a:pt x="34544" y="46292"/>
                  </a:cubicBezTo>
                  <a:cubicBezTo>
                    <a:pt x="34432" y="46292"/>
                    <a:pt x="34315" y="46292"/>
                    <a:pt x="34199" y="46292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CA7D59-9A47-031A-6862-F12BB8147C91}"/>
                </a:ext>
              </a:extLst>
            </p:cNvPr>
            <p:cNvSpPr/>
            <p:nvPr/>
          </p:nvSpPr>
          <p:spPr>
            <a:xfrm flipH="1">
              <a:off x="10750610" y="3535155"/>
              <a:ext cx="700781" cy="246607"/>
            </a:xfrm>
            <a:custGeom>
              <a:avLst/>
              <a:gdLst>
                <a:gd name="connsiteX0" fmla="*/ 553346 w 553598"/>
                <a:gd name="connsiteY0" fmla="*/ 64289 h 194813"/>
                <a:gd name="connsiteX1" fmla="*/ 514968 w 553598"/>
                <a:gd name="connsiteY1" fmla="*/ 34477 h 194813"/>
                <a:gd name="connsiteX2" fmla="*/ 466994 w 553598"/>
                <a:gd name="connsiteY2" fmla="*/ 34477 h 194813"/>
                <a:gd name="connsiteX3" fmla="*/ 410454 w 553598"/>
                <a:gd name="connsiteY3" fmla="*/ 62576 h 194813"/>
                <a:gd name="connsiteX4" fmla="*/ 361795 w 553598"/>
                <a:gd name="connsiteY4" fmla="*/ 24540 h 194813"/>
                <a:gd name="connsiteX5" fmla="*/ 285723 w 553598"/>
                <a:gd name="connsiteY5" fmla="*/ 24540 h 194813"/>
                <a:gd name="connsiteX6" fmla="*/ 251456 w 553598"/>
                <a:gd name="connsiteY6" fmla="*/ 16316 h 194813"/>
                <a:gd name="connsiteX7" fmla="*/ 243574 w 553598"/>
                <a:gd name="connsiteY7" fmla="*/ 12546 h 194813"/>
                <a:gd name="connsiteX8" fmla="*/ 175041 w 553598"/>
                <a:gd name="connsiteY8" fmla="*/ 1923 h 194813"/>
                <a:gd name="connsiteX9" fmla="*/ 115759 w 553598"/>
                <a:gd name="connsiteY9" fmla="*/ 46813 h 194813"/>
                <a:gd name="connsiteX10" fmla="*/ 88346 w 553598"/>
                <a:gd name="connsiteY10" fmla="*/ 46813 h 194813"/>
                <a:gd name="connsiteX11" fmla="*/ 88346 w 553598"/>
                <a:gd name="connsiteY11" fmla="*/ 33106 h 194813"/>
                <a:gd name="connsiteX12" fmla="*/ 77380 w 553598"/>
                <a:gd name="connsiteY12" fmla="*/ 22141 h 194813"/>
                <a:gd name="connsiteX13" fmla="*/ 10560 w 553598"/>
                <a:gd name="connsiteY13" fmla="*/ 22141 h 194813"/>
                <a:gd name="connsiteX14" fmla="*/ -63 w 553598"/>
                <a:gd name="connsiteY14" fmla="*/ 33106 h 194813"/>
                <a:gd name="connsiteX15" fmla="*/ -63 w 553598"/>
                <a:gd name="connsiteY15" fmla="*/ 183538 h 194813"/>
                <a:gd name="connsiteX16" fmla="*/ 10211 w 553598"/>
                <a:gd name="connsiteY16" fmla="*/ 194503 h 194813"/>
                <a:gd name="connsiteX17" fmla="*/ 10560 w 553598"/>
                <a:gd name="connsiteY17" fmla="*/ 194503 h 194813"/>
                <a:gd name="connsiteX18" fmla="*/ 77038 w 553598"/>
                <a:gd name="connsiteY18" fmla="*/ 194503 h 194813"/>
                <a:gd name="connsiteX19" fmla="*/ 88003 w 553598"/>
                <a:gd name="connsiteY19" fmla="*/ 183538 h 194813"/>
                <a:gd name="connsiteX20" fmla="*/ 88003 w 553598"/>
                <a:gd name="connsiteY20" fmla="*/ 167090 h 194813"/>
                <a:gd name="connsiteX21" fmla="*/ 156537 w 553598"/>
                <a:gd name="connsiteY21" fmla="*/ 167090 h 194813"/>
                <a:gd name="connsiteX22" fmla="*/ 158250 w 553598"/>
                <a:gd name="connsiteY22" fmla="*/ 167090 h 194813"/>
                <a:gd name="connsiteX23" fmla="*/ 326158 w 553598"/>
                <a:gd name="connsiteY23" fmla="*/ 190734 h 194813"/>
                <a:gd name="connsiteX24" fmla="*/ 336780 w 553598"/>
                <a:gd name="connsiteY24" fmla="*/ 190734 h 194813"/>
                <a:gd name="connsiteX25" fmla="*/ 374816 w 553598"/>
                <a:gd name="connsiteY25" fmla="*/ 180454 h 194813"/>
                <a:gd name="connsiteX26" fmla="*/ 548206 w 553598"/>
                <a:gd name="connsiteY26" fmla="*/ 77654 h 194813"/>
                <a:gd name="connsiteX27" fmla="*/ 552109 w 553598"/>
                <a:gd name="connsiteY27" fmla="*/ 63159 h 194813"/>
                <a:gd name="connsiteX28" fmla="*/ 551976 w 553598"/>
                <a:gd name="connsiteY28" fmla="*/ 62918 h 194813"/>
                <a:gd name="connsiteX29" fmla="*/ 65044 w 553598"/>
                <a:gd name="connsiteY29" fmla="*/ 173600 h 194813"/>
                <a:gd name="connsiteX30" fmla="*/ 21526 w 553598"/>
                <a:gd name="connsiteY30" fmla="*/ 173600 h 194813"/>
                <a:gd name="connsiteX31" fmla="*/ 21526 w 553598"/>
                <a:gd name="connsiteY31" fmla="*/ 45100 h 194813"/>
                <a:gd name="connsiteX32" fmla="*/ 65044 w 553598"/>
                <a:gd name="connsiteY32" fmla="*/ 45100 h 194813"/>
                <a:gd name="connsiteX33" fmla="*/ 363851 w 553598"/>
                <a:gd name="connsiteY33" fmla="*/ 163663 h 194813"/>
                <a:gd name="connsiteX34" fmla="*/ 329584 w 553598"/>
                <a:gd name="connsiteY34" fmla="*/ 170859 h 194813"/>
                <a:gd name="connsiteX35" fmla="*/ 162020 w 553598"/>
                <a:gd name="connsiteY35" fmla="*/ 146872 h 194813"/>
                <a:gd name="connsiteX36" fmla="*/ 86975 w 553598"/>
                <a:gd name="connsiteY36" fmla="*/ 146872 h 194813"/>
                <a:gd name="connsiteX37" fmla="*/ 86975 w 553598"/>
                <a:gd name="connsiteY37" fmla="*/ 70457 h 194813"/>
                <a:gd name="connsiteX38" fmla="*/ 121242 w 553598"/>
                <a:gd name="connsiteY38" fmla="*/ 70457 h 194813"/>
                <a:gd name="connsiteX39" fmla="*/ 130151 w 553598"/>
                <a:gd name="connsiteY39" fmla="*/ 65660 h 194813"/>
                <a:gd name="connsiteX40" fmla="*/ 232952 w 553598"/>
                <a:gd name="connsiteY40" fmla="*/ 33449 h 194813"/>
                <a:gd name="connsiteX41" fmla="*/ 240833 w 553598"/>
                <a:gd name="connsiteY41" fmla="*/ 37561 h 194813"/>
                <a:gd name="connsiteX42" fmla="*/ 285037 w 553598"/>
                <a:gd name="connsiteY42" fmla="*/ 47841 h 194813"/>
                <a:gd name="connsiteX43" fmla="*/ 361110 w 553598"/>
                <a:gd name="connsiteY43" fmla="*/ 47841 h 194813"/>
                <a:gd name="connsiteX44" fmla="*/ 392635 w 553598"/>
                <a:gd name="connsiteY44" fmla="*/ 78339 h 194813"/>
                <a:gd name="connsiteX45" fmla="*/ 381670 w 553598"/>
                <a:gd name="connsiteY45" fmla="*/ 82794 h 194813"/>
                <a:gd name="connsiteX46" fmla="*/ 278869 w 553598"/>
                <a:gd name="connsiteY46" fmla="*/ 82794 h 194813"/>
                <a:gd name="connsiteX47" fmla="*/ 267904 w 553598"/>
                <a:gd name="connsiteY47" fmla="*/ 93759 h 194813"/>
                <a:gd name="connsiteX48" fmla="*/ 278869 w 553598"/>
                <a:gd name="connsiteY48" fmla="*/ 104724 h 194813"/>
                <a:gd name="connsiteX49" fmla="*/ 381670 w 553598"/>
                <a:gd name="connsiteY49" fmla="*/ 104724 h 194813"/>
                <a:gd name="connsiteX50" fmla="*/ 413538 w 553598"/>
                <a:gd name="connsiteY50" fmla="*/ 86562 h 194813"/>
                <a:gd name="connsiteX51" fmla="*/ 476246 w 553598"/>
                <a:gd name="connsiteY51" fmla="*/ 55380 h 194813"/>
                <a:gd name="connsiteX52" fmla="*/ 476246 w 553598"/>
                <a:gd name="connsiteY52" fmla="*/ 55380 h 194813"/>
                <a:gd name="connsiteX53" fmla="*/ 526961 w 553598"/>
                <a:gd name="connsiteY53" fmla="*/ 67373 h 19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53598" h="194813">
                  <a:moveTo>
                    <a:pt x="553346" y="64289"/>
                  </a:moveTo>
                  <a:cubicBezTo>
                    <a:pt x="544314" y="50274"/>
                    <a:pt x="530778" y="39754"/>
                    <a:pt x="514968" y="34477"/>
                  </a:cubicBezTo>
                  <a:cubicBezTo>
                    <a:pt x="499657" y="27897"/>
                    <a:pt x="482305" y="27897"/>
                    <a:pt x="466994" y="34477"/>
                  </a:cubicBezTo>
                  <a:lnTo>
                    <a:pt x="410454" y="62576"/>
                  </a:lnTo>
                  <a:cubicBezTo>
                    <a:pt x="402915" y="48184"/>
                    <a:pt x="386467" y="24540"/>
                    <a:pt x="361795" y="24540"/>
                  </a:cubicBezTo>
                  <a:lnTo>
                    <a:pt x="285723" y="24540"/>
                  </a:lnTo>
                  <a:cubicBezTo>
                    <a:pt x="273812" y="24540"/>
                    <a:pt x="262068" y="21730"/>
                    <a:pt x="251456" y="16316"/>
                  </a:cubicBezTo>
                  <a:lnTo>
                    <a:pt x="243574" y="12546"/>
                  </a:lnTo>
                  <a:cubicBezTo>
                    <a:pt x="222853" y="587"/>
                    <a:pt x="198411" y="-3216"/>
                    <a:pt x="175041" y="1923"/>
                  </a:cubicBezTo>
                  <a:cubicBezTo>
                    <a:pt x="150516" y="9257"/>
                    <a:pt x="129466" y="25191"/>
                    <a:pt x="115759" y="46813"/>
                  </a:cubicBezTo>
                  <a:lnTo>
                    <a:pt x="88346" y="46813"/>
                  </a:lnTo>
                  <a:lnTo>
                    <a:pt x="88346" y="33106"/>
                  </a:lnTo>
                  <a:cubicBezTo>
                    <a:pt x="88346" y="27041"/>
                    <a:pt x="83435" y="22141"/>
                    <a:pt x="77380" y="22141"/>
                  </a:cubicBezTo>
                  <a:lnTo>
                    <a:pt x="10560" y="22141"/>
                  </a:lnTo>
                  <a:cubicBezTo>
                    <a:pt x="4639" y="22312"/>
                    <a:pt x="-66" y="27178"/>
                    <a:pt x="-63" y="33106"/>
                  </a:cubicBezTo>
                  <a:lnTo>
                    <a:pt x="-63" y="183538"/>
                  </a:lnTo>
                  <a:cubicBezTo>
                    <a:pt x="-251" y="189397"/>
                    <a:pt x="4348" y="194298"/>
                    <a:pt x="10211" y="194503"/>
                  </a:cubicBezTo>
                  <a:cubicBezTo>
                    <a:pt x="10327" y="194503"/>
                    <a:pt x="10444" y="194503"/>
                    <a:pt x="10560" y="194503"/>
                  </a:cubicBezTo>
                  <a:lnTo>
                    <a:pt x="77038" y="194503"/>
                  </a:lnTo>
                  <a:cubicBezTo>
                    <a:pt x="83093" y="194503"/>
                    <a:pt x="88003" y="189603"/>
                    <a:pt x="88003" y="183538"/>
                  </a:cubicBezTo>
                  <a:lnTo>
                    <a:pt x="88003" y="167090"/>
                  </a:lnTo>
                  <a:cubicBezTo>
                    <a:pt x="110828" y="165719"/>
                    <a:pt x="133712" y="165719"/>
                    <a:pt x="156537" y="167090"/>
                  </a:cubicBezTo>
                  <a:lnTo>
                    <a:pt x="158250" y="167090"/>
                  </a:lnTo>
                  <a:lnTo>
                    <a:pt x="326158" y="190734"/>
                  </a:lnTo>
                  <a:cubicBezTo>
                    <a:pt x="329690" y="191077"/>
                    <a:pt x="333247" y="191077"/>
                    <a:pt x="336780" y="190734"/>
                  </a:cubicBezTo>
                  <a:cubicBezTo>
                    <a:pt x="350158" y="190836"/>
                    <a:pt x="363306" y="187272"/>
                    <a:pt x="374816" y="180454"/>
                  </a:cubicBezTo>
                  <a:lnTo>
                    <a:pt x="548206" y="77654"/>
                  </a:lnTo>
                  <a:cubicBezTo>
                    <a:pt x="553292" y="74740"/>
                    <a:pt x="555039" y="68230"/>
                    <a:pt x="552109" y="63159"/>
                  </a:cubicBezTo>
                  <a:cubicBezTo>
                    <a:pt x="552068" y="63055"/>
                    <a:pt x="552020" y="62987"/>
                    <a:pt x="551976" y="62918"/>
                  </a:cubicBezTo>
                  <a:close/>
                  <a:moveTo>
                    <a:pt x="65044" y="173600"/>
                  </a:moveTo>
                  <a:lnTo>
                    <a:pt x="21526" y="173600"/>
                  </a:lnTo>
                  <a:lnTo>
                    <a:pt x="21526" y="45100"/>
                  </a:lnTo>
                  <a:lnTo>
                    <a:pt x="65044" y="45100"/>
                  </a:lnTo>
                  <a:close/>
                  <a:moveTo>
                    <a:pt x="363851" y="163663"/>
                  </a:moveTo>
                  <a:cubicBezTo>
                    <a:pt x="353571" y="169865"/>
                    <a:pt x="341492" y="172401"/>
                    <a:pt x="329584" y="170859"/>
                  </a:cubicBezTo>
                  <a:lnTo>
                    <a:pt x="162020" y="146872"/>
                  </a:lnTo>
                  <a:cubicBezTo>
                    <a:pt x="137039" y="145056"/>
                    <a:pt x="111956" y="145056"/>
                    <a:pt x="86975" y="146872"/>
                  </a:cubicBezTo>
                  <a:lnTo>
                    <a:pt x="86975" y="70457"/>
                  </a:lnTo>
                  <a:lnTo>
                    <a:pt x="121242" y="70457"/>
                  </a:lnTo>
                  <a:cubicBezTo>
                    <a:pt x="124789" y="70285"/>
                    <a:pt x="128068" y="68538"/>
                    <a:pt x="130151" y="65660"/>
                  </a:cubicBezTo>
                  <a:cubicBezTo>
                    <a:pt x="159621" y="22141"/>
                    <a:pt x="191489" y="12204"/>
                    <a:pt x="232952" y="33449"/>
                  </a:cubicBezTo>
                  <a:lnTo>
                    <a:pt x="240833" y="37561"/>
                  </a:lnTo>
                  <a:cubicBezTo>
                    <a:pt x="254581" y="44346"/>
                    <a:pt x="269710" y="47841"/>
                    <a:pt x="285037" y="47841"/>
                  </a:cubicBezTo>
                  <a:lnTo>
                    <a:pt x="361110" y="47841"/>
                  </a:lnTo>
                  <a:cubicBezTo>
                    <a:pt x="375159" y="47841"/>
                    <a:pt x="387152" y="67031"/>
                    <a:pt x="392635" y="78339"/>
                  </a:cubicBezTo>
                  <a:cubicBezTo>
                    <a:pt x="389698" y="81183"/>
                    <a:pt x="385765" y="82794"/>
                    <a:pt x="381670" y="82794"/>
                  </a:cubicBezTo>
                  <a:lnTo>
                    <a:pt x="278869" y="82794"/>
                  </a:lnTo>
                  <a:cubicBezTo>
                    <a:pt x="272814" y="82794"/>
                    <a:pt x="267904" y="87694"/>
                    <a:pt x="267904" y="93759"/>
                  </a:cubicBezTo>
                  <a:cubicBezTo>
                    <a:pt x="267904" y="99823"/>
                    <a:pt x="272814" y="104724"/>
                    <a:pt x="278869" y="104724"/>
                  </a:cubicBezTo>
                  <a:lnTo>
                    <a:pt x="381670" y="104724"/>
                  </a:lnTo>
                  <a:cubicBezTo>
                    <a:pt x="394739" y="104656"/>
                    <a:pt x="406825" y="97768"/>
                    <a:pt x="413538" y="86562"/>
                  </a:cubicBezTo>
                  <a:lnTo>
                    <a:pt x="476246" y="55380"/>
                  </a:lnTo>
                  <a:lnTo>
                    <a:pt x="476246" y="55380"/>
                  </a:lnTo>
                  <a:cubicBezTo>
                    <a:pt x="494068" y="49726"/>
                    <a:pt x="513559" y="54318"/>
                    <a:pt x="526961" y="6737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C8E2FF9-E4C1-06C4-8640-8A0E3B4E059E}"/>
                </a:ext>
              </a:extLst>
            </p:cNvPr>
            <p:cNvSpPr/>
            <p:nvPr/>
          </p:nvSpPr>
          <p:spPr>
            <a:xfrm flipH="1">
              <a:off x="11143403" y="3639485"/>
              <a:ext cx="27702" cy="27890"/>
            </a:xfrm>
            <a:custGeom>
              <a:avLst/>
              <a:gdLst>
                <a:gd name="connsiteX0" fmla="*/ 20786 w 21884"/>
                <a:gd name="connsiteY0" fmla="*/ 6543 h 22032"/>
                <a:gd name="connsiteX1" fmla="*/ 10506 w 21884"/>
                <a:gd name="connsiteY1" fmla="*/ -311 h 22032"/>
                <a:gd name="connsiteX2" fmla="*/ 569 w 21884"/>
                <a:gd name="connsiteY2" fmla="*/ 7228 h 22032"/>
                <a:gd name="connsiteX3" fmla="*/ 4338 w 21884"/>
                <a:gd name="connsiteY3" fmla="*/ 19221 h 22032"/>
                <a:gd name="connsiteX4" fmla="*/ 19309 w 21884"/>
                <a:gd name="connsiteY4" fmla="*/ 17954 h 22032"/>
                <a:gd name="connsiteX5" fmla="*/ 20786 w 21884"/>
                <a:gd name="connsiteY5" fmla="*/ 6543 h 2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84" h="22032">
                  <a:moveTo>
                    <a:pt x="20786" y="6543"/>
                  </a:moveTo>
                  <a:cubicBezTo>
                    <a:pt x="19022" y="2431"/>
                    <a:pt x="14988" y="-277"/>
                    <a:pt x="10506" y="-311"/>
                  </a:cubicBezTo>
                  <a:cubicBezTo>
                    <a:pt x="5949" y="-105"/>
                    <a:pt x="1991" y="2876"/>
                    <a:pt x="569" y="7228"/>
                  </a:cubicBezTo>
                  <a:cubicBezTo>
                    <a:pt x="-1052" y="11615"/>
                    <a:pt x="497" y="16548"/>
                    <a:pt x="4338" y="19221"/>
                  </a:cubicBezTo>
                  <a:cubicBezTo>
                    <a:pt x="8820" y="22991"/>
                    <a:pt x="15523" y="22442"/>
                    <a:pt x="19309" y="17954"/>
                  </a:cubicBezTo>
                  <a:cubicBezTo>
                    <a:pt x="21999" y="14766"/>
                    <a:pt x="22578" y="10313"/>
                    <a:pt x="20786" y="654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15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0AB7A6DC-B505-4DE2-8B34-F46C78467F9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4689695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7142754-F4AD-EC2A-FACA-C963DCA99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1741" y="1162274"/>
            <a:ext cx="5974313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4" name="Google Shape;69;p4">
            <a:extLst>
              <a:ext uri="{FF2B5EF4-FFF2-40B4-BE49-F238E27FC236}">
                <a16:creationId xmlns:a16="http://schemas.microsoft.com/office/drawing/2014/main" id="{8909B820-EB21-13F7-75D2-8075014C06F9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5421742" y="1893455"/>
            <a:ext cx="5974312" cy="4073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140CF-0B83-64D7-0227-3CDE59F9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7393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80EAF71-FD4F-4948-B1F9-6FC16AE6C6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B44973B-584E-5D87-4EB7-C714A59F23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88" y="1162274"/>
            <a:ext cx="4266541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4" name="Google Shape;69;p4">
            <a:extLst>
              <a:ext uri="{FF2B5EF4-FFF2-40B4-BE49-F238E27FC236}">
                <a16:creationId xmlns:a16="http://schemas.microsoft.com/office/drawing/2014/main" id="{4B90C9C9-49CB-87FE-7CCB-7ABC5FBB58E3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93289" y="1893455"/>
            <a:ext cx="4266540" cy="4073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6E85E973-2998-A059-B26B-57ED838C0F2A}"/>
              </a:ext>
            </a:extLst>
          </p:cNvPr>
          <p:cNvSpPr/>
          <p:nvPr userDrawn="1"/>
        </p:nvSpPr>
        <p:spPr>
          <a:xfrm>
            <a:off x="0" y="5805055"/>
            <a:ext cx="1052945" cy="105294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39E6F-5ED4-C2B0-89E0-A638E6249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6375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23A8630-2875-F5FE-7BF7-74E8836995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9949586" cy="6858000"/>
          </a:xfrm>
          <a:custGeom>
            <a:avLst/>
            <a:gdLst>
              <a:gd name="connsiteX0" fmla="*/ 0 w 9949586"/>
              <a:gd name="connsiteY0" fmla="*/ 0 h 6858000"/>
              <a:gd name="connsiteX1" fmla="*/ 434111 w 9949586"/>
              <a:gd name="connsiteY1" fmla="*/ 0 h 6858000"/>
              <a:gd name="connsiteX2" fmla="*/ 9515475 w 9949586"/>
              <a:gd name="connsiteY2" fmla="*/ 0 h 6858000"/>
              <a:gd name="connsiteX3" fmla="*/ 9949586 w 9949586"/>
              <a:gd name="connsiteY3" fmla="*/ 0 h 6858000"/>
              <a:gd name="connsiteX4" fmla="*/ 3110636 w 9949586"/>
              <a:gd name="connsiteY4" fmla="*/ 6858000 h 6858000"/>
              <a:gd name="connsiteX5" fmla="*/ 2676525 w 9949586"/>
              <a:gd name="connsiteY5" fmla="*/ 6858000 h 6858000"/>
              <a:gd name="connsiteX6" fmla="*/ 434111 w 9949586"/>
              <a:gd name="connsiteY6" fmla="*/ 6858000 h 6858000"/>
              <a:gd name="connsiteX7" fmla="*/ 0 w 99495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49586" h="6858000">
                <a:moveTo>
                  <a:pt x="0" y="0"/>
                </a:moveTo>
                <a:lnTo>
                  <a:pt x="434111" y="0"/>
                </a:lnTo>
                <a:lnTo>
                  <a:pt x="9515475" y="0"/>
                </a:lnTo>
                <a:lnTo>
                  <a:pt x="9949586" y="0"/>
                </a:lnTo>
                <a:lnTo>
                  <a:pt x="3110636" y="6858000"/>
                </a:lnTo>
                <a:lnTo>
                  <a:pt x="2676525" y="6858000"/>
                </a:lnTo>
                <a:lnTo>
                  <a:pt x="43411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051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7F75875-7D34-860B-30B8-CC2B357809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345384 w 12192000"/>
              <a:gd name="connsiteY1" fmla="*/ 0 h 6858000"/>
              <a:gd name="connsiteX2" fmla="*/ 12192000 w 12192000"/>
              <a:gd name="connsiteY2" fmla="*/ 5846616 h 6858000"/>
              <a:gd name="connsiteX3" fmla="*/ 12192000 w 12192000"/>
              <a:gd name="connsiteY3" fmla="*/ 6858000 h 6858000"/>
              <a:gd name="connsiteX4" fmla="*/ 5846616 w 12192000"/>
              <a:gd name="connsiteY4" fmla="*/ 6858000 h 6858000"/>
              <a:gd name="connsiteX5" fmla="*/ 0 w 12192000"/>
              <a:gd name="connsiteY5" fmla="*/ 1011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345384" y="0"/>
                </a:lnTo>
                <a:lnTo>
                  <a:pt x="12192000" y="5846616"/>
                </a:lnTo>
                <a:lnTo>
                  <a:pt x="12192000" y="6858000"/>
                </a:lnTo>
                <a:lnTo>
                  <a:pt x="5846616" y="6858000"/>
                </a:lnTo>
                <a:lnTo>
                  <a:pt x="0" y="101138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1637211C-B6FC-C23A-F11A-BD2E210F6A3D}"/>
              </a:ext>
            </a:extLst>
          </p:cNvPr>
          <p:cNvSpPr/>
          <p:nvPr userDrawn="1"/>
        </p:nvSpPr>
        <p:spPr>
          <a:xfrm>
            <a:off x="0" y="5805055"/>
            <a:ext cx="1052945" cy="105294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C7FFE5-0543-FC94-3054-94C014D0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24484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6BD0049-23B4-E634-E201-DDC772A5D3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7102763" cy="6857999"/>
          </a:xfrm>
          <a:custGeom>
            <a:avLst/>
            <a:gdLst>
              <a:gd name="connsiteX0" fmla="*/ 0 w 7102763"/>
              <a:gd name="connsiteY0" fmla="*/ 0 h 6857999"/>
              <a:gd name="connsiteX1" fmla="*/ 7102763 w 7102763"/>
              <a:gd name="connsiteY1" fmla="*/ 6857999 h 6857999"/>
              <a:gd name="connsiteX2" fmla="*/ 0 w 7102763"/>
              <a:gd name="connsiteY2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02763" h="6857999">
                <a:moveTo>
                  <a:pt x="0" y="0"/>
                </a:moveTo>
                <a:lnTo>
                  <a:pt x="710276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54071ED0-D161-9644-8A9A-E94990818E0A}"/>
              </a:ext>
            </a:extLst>
          </p:cNvPr>
          <p:cNvSpPr/>
          <p:nvPr userDrawn="1"/>
        </p:nvSpPr>
        <p:spPr>
          <a:xfrm flipH="1" flipV="1">
            <a:off x="10769596" y="-3"/>
            <a:ext cx="1422402" cy="1422402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5E7C584-A42D-4933-4447-F1C17ABD5A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9600" y="626567"/>
            <a:ext cx="8070968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10" name="Google Shape;69;p4">
            <a:extLst>
              <a:ext uri="{FF2B5EF4-FFF2-40B4-BE49-F238E27FC236}">
                <a16:creationId xmlns:a16="http://schemas.microsoft.com/office/drawing/2014/main" id="{31183322-F211-0176-9814-CD27CAEEC9EC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5246255" y="1422399"/>
            <a:ext cx="5974312" cy="45442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68F58C-0446-F6C3-621B-CC1ADF9906E6}"/>
              </a:ext>
            </a:extLst>
          </p:cNvPr>
          <p:cNvGrpSpPr/>
          <p:nvPr userDrawn="1"/>
        </p:nvGrpSpPr>
        <p:grpSpPr>
          <a:xfrm>
            <a:off x="11563926" y="289711"/>
            <a:ext cx="468385" cy="387915"/>
            <a:chOff x="10750610" y="3201378"/>
            <a:chExt cx="700781" cy="580384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A0C521-8DFF-0C69-83DE-BD6A19CC7A41}"/>
                </a:ext>
              </a:extLst>
            </p:cNvPr>
            <p:cNvSpPr/>
            <p:nvPr/>
          </p:nvSpPr>
          <p:spPr>
            <a:xfrm flipH="1">
              <a:off x="10775560" y="3201378"/>
              <a:ext cx="438558" cy="311881"/>
            </a:xfrm>
            <a:custGeom>
              <a:avLst/>
              <a:gdLst>
                <a:gd name="connsiteX0" fmla="*/ 10561 w 346449"/>
                <a:gd name="connsiteY0" fmla="*/ 246067 h 246378"/>
                <a:gd name="connsiteX1" fmla="*/ 335753 w 346449"/>
                <a:gd name="connsiteY1" fmla="*/ 246067 h 246378"/>
                <a:gd name="connsiteX2" fmla="*/ 346376 w 346449"/>
                <a:gd name="connsiteY2" fmla="*/ 235444 h 246378"/>
                <a:gd name="connsiteX3" fmla="*/ 346376 w 346449"/>
                <a:gd name="connsiteY3" fmla="*/ 10653 h 246378"/>
                <a:gd name="connsiteX4" fmla="*/ 336103 w 346449"/>
                <a:gd name="connsiteY4" fmla="*/ -311 h 246378"/>
                <a:gd name="connsiteX5" fmla="*/ 335753 w 346449"/>
                <a:gd name="connsiteY5" fmla="*/ -311 h 246378"/>
                <a:gd name="connsiteX6" fmla="*/ 10561 w 346449"/>
                <a:gd name="connsiteY6" fmla="*/ -311 h 246378"/>
                <a:gd name="connsiteX7" fmla="*/ -68 w 346449"/>
                <a:gd name="connsiteY7" fmla="*/ 10312 h 246378"/>
                <a:gd name="connsiteX8" fmla="*/ -61 w 346449"/>
                <a:gd name="connsiteY8" fmla="*/ 10653 h 246378"/>
                <a:gd name="connsiteX9" fmla="*/ -61 w 346449"/>
                <a:gd name="connsiteY9" fmla="*/ 235444 h 246378"/>
                <a:gd name="connsiteX10" fmla="*/ 10561 w 346449"/>
                <a:gd name="connsiteY10" fmla="*/ 246067 h 246378"/>
                <a:gd name="connsiteX11" fmla="*/ 21527 w 346449"/>
                <a:gd name="connsiteY11" fmla="*/ 21276 h 246378"/>
                <a:gd name="connsiteX12" fmla="*/ 324788 w 346449"/>
                <a:gd name="connsiteY12" fmla="*/ 21276 h 246378"/>
                <a:gd name="connsiteX13" fmla="*/ 324788 w 346449"/>
                <a:gd name="connsiteY13" fmla="*/ 224479 h 246378"/>
                <a:gd name="connsiteX14" fmla="*/ 21527 w 346449"/>
                <a:gd name="connsiteY14" fmla="*/ 224479 h 24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6449" h="246378">
                  <a:moveTo>
                    <a:pt x="10561" y="246067"/>
                  </a:moveTo>
                  <a:lnTo>
                    <a:pt x="335753" y="246067"/>
                  </a:lnTo>
                  <a:cubicBezTo>
                    <a:pt x="341620" y="246067"/>
                    <a:pt x="346376" y="241304"/>
                    <a:pt x="346376" y="235444"/>
                  </a:cubicBezTo>
                  <a:lnTo>
                    <a:pt x="346376" y="10653"/>
                  </a:lnTo>
                  <a:cubicBezTo>
                    <a:pt x="346565" y="4794"/>
                    <a:pt x="341966" y="-106"/>
                    <a:pt x="336103" y="-311"/>
                  </a:cubicBezTo>
                  <a:cubicBezTo>
                    <a:pt x="335986" y="-311"/>
                    <a:pt x="335870" y="-311"/>
                    <a:pt x="335753" y="-311"/>
                  </a:cubicBezTo>
                  <a:lnTo>
                    <a:pt x="10561" y="-311"/>
                  </a:lnTo>
                  <a:cubicBezTo>
                    <a:pt x="4695" y="-311"/>
                    <a:pt x="-65" y="4451"/>
                    <a:pt x="-68" y="10312"/>
                  </a:cubicBezTo>
                  <a:cubicBezTo>
                    <a:pt x="-68" y="10414"/>
                    <a:pt x="-65" y="10551"/>
                    <a:pt x="-61" y="10653"/>
                  </a:cubicBezTo>
                  <a:lnTo>
                    <a:pt x="-61" y="235444"/>
                  </a:lnTo>
                  <a:cubicBezTo>
                    <a:pt x="-61" y="241304"/>
                    <a:pt x="4695" y="246067"/>
                    <a:pt x="10561" y="246067"/>
                  </a:cubicBezTo>
                  <a:close/>
                  <a:moveTo>
                    <a:pt x="21527" y="21276"/>
                  </a:moveTo>
                  <a:lnTo>
                    <a:pt x="324788" y="21276"/>
                  </a:lnTo>
                  <a:lnTo>
                    <a:pt x="324788" y="224479"/>
                  </a:lnTo>
                  <a:lnTo>
                    <a:pt x="21527" y="224479"/>
                  </a:ln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975EEB4-D87A-7696-FEA7-E47F2F3CA73B}"/>
                </a:ext>
              </a:extLst>
            </p:cNvPr>
            <p:cNvSpPr/>
            <p:nvPr/>
          </p:nvSpPr>
          <p:spPr>
            <a:xfrm flipH="1">
              <a:off x="10834561" y="3261671"/>
              <a:ext cx="318394" cy="191292"/>
            </a:xfrm>
            <a:custGeom>
              <a:avLst/>
              <a:gdLst>
                <a:gd name="connsiteX0" fmla="*/ 240490 w 251523"/>
                <a:gd name="connsiteY0" fmla="*/ 29159 h 151116"/>
                <a:gd name="connsiteX1" fmla="*/ 222329 w 251523"/>
                <a:gd name="connsiteY1" fmla="*/ 10655 h 151116"/>
                <a:gd name="connsiteX2" fmla="*/ 211364 w 251523"/>
                <a:gd name="connsiteY2" fmla="*/ -311 h 151116"/>
                <a:gd name="connsiteX3" fmla="*/ 40030 w 251523"/>
                <a:gd name="connsiteY3" fmla="*/ -311 h 151116"/>
                <a:gd name="connsiteX4" fmla="*/ 29064 w 251523"/>
                <a:gd name="connsiteY4" fmla="*/ 10655 h 151116"/>
                <a:gd name="connsiteX5" fmla="*/ 10560 w 251523"/>
                <a:gd name="connsiteY5" fmla="*/ 29159 h 151116"/>
                <a:gd name="connsiteX6" fmla="*/ -63 w 251523"/>
                <a:gd name="connsiteY6" fmla="*/ 39782 h 151116"/>
                <a:gd name="connsiteX7" fmla="*/ -63 w 251523"/>
                <a:gd name="connsiteY7" fmla="*/ 110713 h 151116"/>
                <a:gd name="connsiteX8" fmla="*/ 10210 w 251523"/>
                <a:gd name="connsiteY8" fmla="*/ 121679 h 151116"/>
                <a:gd name="connsiteX9" fmla="*/ 10560 w 251523"/>
                <a:gd name="connsiteY9" fmla="*/ 121679 h 151116"/>
                <a:gd name="connsiteX10" fmla="*/ 29064 w 251523"/>
                <a:gd name="connsiteY10" fmla="*/ 140183 h 151116"/>
                <a:gd name="connsiteX11" fmla="*/ 39680 w 251523"/>
                <a:gd name="connsiteY11" fmla="*/ 150806 h 151116"/>
                <a:gd name="connsiteX12" fmla="*/ 40030 w 251523"/>
                <a:gd name="connsiteY12" fmla="*/ 150806 h 151116"/>
                <a:gd name="connsiteX13" fmla="*/ 211364 w 251523"/>
                <a:gd name="connsiteY13" fmla="*/ 150806 h 151116"/>
                <a:gd name="connsiteX14" fmla="*/ 222329 w 251523"/>
                <a:gd name="connsiteY14" fmla="*/ 140183 h 151116"/>
                <a:gd name="connsiteX15" fmla="*/ 240490 w 251523"/>
                <a:gd name="connsiteY15" fmla="*/ 121679 h 151116"/>
                <a:gd name="connsiteX16" fmla="*/ 251456 w 251523"/>
                <a:gd name="connsiteY16" fmla="*/ 110713 h 151116"/>
                <a:gd name="connsiteX17" fmla="*/ 251456 w 251523"/>
                <a:gd name="connsiteY17" fmla="*/ 39782 h 151116"/>
                <a:gd name="connsiteX18" fmla="*/ 240840 w 251523"/>
                <a:gd name="connsiteY18" fmla="*/ 29159 h 151116"/>
                <a:gd name="connsiteX19" fmla="*/ 240490 w 251523"/>
                <a:gd name="connsiteY19" fmla="*/ 29159 h 151116"/>
                <a:gd name="connsiteX20" fmla="*/ 229868 w 251523"/>
                <a:gd name="connsiteY20" fmla="*/ 101461 h 151116"/>
                <a:gd name="connsiteX21" fmla="*/ 202111 w 251523"/>
                <a:gd name="connsiteY21" fmla="*/ 129217 h 151116"/>
                <a:gd name="connsiteX22" fmla="*/ 48596 w 251523"/>
                <a:gd name="connsiteY22" fmla="*/ 129217 h 151116"/>
                <a:gd name="connsiteX23" fmla="*/ 20840 w 251523"/>
                <a:gd name="connsiteY23" fmla="*/ 101461 h 151116"/>
                <a:gd name="connsiteX24" fmla="*/ 20840 w 251523"/>
                <a:gd name="connsiteY24" fmla="*/ 49033 h 151116"/>
                <a:gd name="connsiteX25" fmla="*/ 48596 w 251523"/>
                <a:gd name="connsiteY25" fmla="*/ 21277 h 151116"/>
                <a:gd name="connsiteX26" fmla="*/ 201083 w 251523"/>
                <a:gd name="connsiteY26" fmla="*/ 21277 h 151116"/>
                <a:gd name="connsiteX27" fmla="*/ 228840 w 251523"/>
                <a:gd name="connsiteY27" fmla="*/ 49033 h 15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1523" h="151116">
                  <a:moveTo>
                    <a:pt x="240490" y="29159"/>
                  </a:moveTo>
                  <a:cubicBezTo>
                    <a:pt x="230406" y="28987"/>
                    <a:pt x="222326" y="20729"/>
                    <a:pt x="222329" y="10655"/>
                  </a:cubicBezTo>
                  <a:cubicBezTo>
                    <a:pt x="222329" y="4589"/>
                    <a:pt x="217418" y="-311"/>
                    <a:pt x="211364" y="-311"/>
                  </a:cubicBezTo>
                  <a:lnTo>
                    <a:pt x="40030" y="-311"/>
                  </a:lnTo>
                  <a:cubicBezTo>
                    <a:pt x="33974" y="-311"/>
                    <a:pt x="29064" y="4589"/>
                    <a:pt x="29064" y="10655"/>
                  </a:cubicBezTo>
                  <a:cubicBezTo>
                    <a:pt x="29064" y="20866"/>
                    <a:pt x="20778" y="29159"/>
                    <a:pt x="10560" y="29159"/>
                  </a:cubicBezTo>
                  <a:cubicBezTo>
                    <a:pt x="4693" y="29159"/>
                    <a:pt x="-63" y="33921"/>
                    <a:pt x="-63" y="39782"/>
                  </a:cubicBezTo>
                  <a:lnTo>
                    <a:pt x="-63" y="110713"/>
                  </a:lnTo>
                  <a:cubicBezTo>
                    <a:pt x="-251" y="116573"/>
                    <a:pt x="4348" y="121474"/>
                    <a:pt x="10210" y="121679"/>
                  </a:cubicBezTo>
                  <a:cubicBezTo>
                    <a:pt x="10327" y="121679"/>
                    <a:pt x="10443" y="121679"/>
                    <a:pt x="10560" y="121679"/>
                  </a:cubicBezTo>
                  <a:cubicBezTo>
                    <a:pt x="20778" y="121679"/>
                    <a:pt x="29064" y="129971"/>
                    <a:pt x="29064" y="140183"/>
                  </a:cubicBezTo>
                  <a:cubicBezTo>
                    <a:pt x="29061" y="146042"/>
                    <a:pt x="33813" y="150806"/>
                    <a:pt x="39680" y="150806"/>
                  </a:cubicBezTo>
                  <a:cubicBezTo>
                    <a:pt x="39797" y="150806"/>
                    <a:pt x="39913" y="150806"/>
                    <a:pt x="40030" y="150806"/>
                  </a:cubicBezTo>
                  <a:lnTo>
                    <a:pt x="211364" y="150806"/>
                  </a:lnTo>
                  <a:cubicBezTo>
                    <a:pt x="217288" y="150806"/>
                    <a:pt x="222144" y="146111"/>
                    <a:pt x="222329" y="140183"/>
                  </a:cubicBezTo>
                  <a:cubicBezTo>
                    <a:pt x="222326" y="130108"/>
                    <a:pt x="230406" y="121850"/>
                    <a:pt x="240490" y="121679"/>
                  </a:cubicBezTo>
                  <a:cubicBezTo>
                    <a:pt x="246545" y="121679"/>
                    <a:pt x="251456" y="116778"/>
                    <a:pt x="251456" y="110713"/>
                  </a:cubicBezTo>
                  <a:lnTo>
                    <a:pt x="251456" y="39782"/>
                  </a:lnTo>
                  <a:cubicBezTo>
                    <a:pt x="251459" y="33921"/>
                    <a:pt x="246706" y="29159"/>
                    <a:pt x="240840" y="29159"/>
                  </a:cubicBezTo>
                  <a:cubicBezTo>
                    <a:pt x="240723" y="29159"/>
                    <a:pt x="240607" y="29159"/>
                    <a:pt x="240490" y="29159"/>
                  </a:cubicBezTo>
                  <a:close/>
                  <a:moveTo>
                    <a:pt x="229868" y="101461"/>
                  </a:moveTo>
                  <a:cubicBezTo>
                    <a:pt x="216445" y="105299"/>
                    <a:pt x="205953" y="115785"/>
                    <a:pt x="202111" y="129217"/>
                  </a:cubicBezTo>
                  <a:lnTo>
                    <a:pt x="48596" y="129217"/>
                  </a:lnTo>
                  <a:cubicBezTo>
                    <a:pt x="44758" y="115785"/>
                    <a:pt x="34262" y="105299"/>
                    <a:pt x="20840" y="101461"/>
                  </a:cubicBezTo>
                  <a:lnTo>
                    <a:pt x="20840" y="49033"/>
                  </a:lnTo>
                  <a:cubicBezTo>
                    <a:pt x="34334" y="45298"/>
                    <a:pt x="44875" y="34779"/>
                    <a:pt x="48596" y="21277"/>
                  </a:cubicBezTo>
                  <a:lnTo>
                    <a:pt x="201083" y="21277"/>
                  </a:lnTo>
                  <a:cubicBezTo>
                    <a:pt x="204805" y="34779"/>
                    <a:pt x="215345" y="45298"/>
                    <a:pt x="228840" y="4903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1A07CBA-F79D-79EB-C410-FC41EB825561}"/>
                </a:ext>
              </a:extLst>
            </p:cNvPr>
            <p:cNvSpPr/>
            <p:nvPr/>
          </p:nvSpPr>
          <p:spPr>
            <a:xfrm flipH="1">
              <a:off x="10951679" y="3314156"/>
              <a:ext cx="86754" cy="86754"/>
            </a:xfrm>
            <a:custGeom>
              <a:avLst/>
              <a:gdLst>
                <a:gd name="connsiteX0" fmla="*/ 34199 w 68533"/>
                <a:gd name="connsiteY0" fmla="*/ -311 h 68533"/>
                <a:gd name="connsiteX1" fmla="*/ -68 w 68533"/>
                <a:gd name="connsiteY1" fmla="*/ 33956 h 68533"/>
                <a:gd name="connsiteX2" fmla="*/ 34199 w 68533"/>
                <a:gd name="connsiteY2" fmla="*/ 68222 h 68533"/>
                <a:gd name="connsiteX3" fmla="*/ 68465 w 68533"/>
                <a:gd name="connsiteY3" fmla="*/ 33956 h 68533"/>
                <a:gd name="connsiteX4" fmla="*/ 34199 w 68533"/>
                <a:gd name="connsiteY4" fmla="*/ -311 h 68533"/>
                <a:gd name="connsiteX5" fmla="*/ 34199 w 68533"/>
                <a:gd name="connsiteY5" fmla="*/ 46292 h 68533"/>
                <a:gd name="connsiteX6" fmla="*/ 22209 w 68533"/>
                <a:gd name="connsiteY6" fmla="*/ 33614 h 68533"/>
                <a:gd name="connsiteX7" fmla="*/ 34884 w 68533"/>
                <a:gd name="connsiteY7" fmla="*/ 21620 h 68533"/>
                <a:gd name="connsiteX8" fmla="*/ 46877 w 68533"/>
                <a:gd name="connsiteY8" fmla="*/ 33956 h 68533"/>
                <a:gd name="connsiteX9" fmla="*/ 34544 w 68533"/>
                <a:gd name="connsiteY9" fmla="*/ 46292 h 68533"/>
                <a:gd name="connsiteX10" fmla="*/ 34199 w 68533"/>
                <a:gd name="connsiteY10" fmla="*/ 46292 h 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33" h="68533">
                  <a:moveTo>
                    <a:pt x="34199" y="-311"/>
                  </a:moveTo>
                  <a:cubicBezTo>
                    <a:pt x="15273" y="-311"/>
                    <a:pt x="-68" y="15041"/>
                    <a:pt x="-68" y="33956"/>
                  </a:cubicBezTo>
                  <a:cubicBezTo>
                    <a:pt x="-68" y="52871"/>
                    <a:pt x="15273" y="68222"/>
                    <a:pt x="34199" y="68222"/>
                  </a:cubicBezTo>
                  <a:cubicBezTo>
                    <a:pt x="53124" y="68222"/>
                    <a:pt x="68465" y="52871"/>
                    <a:pt x="68465" y="33956"/>
                  </a:cubicBezTo>
                  <a:cubicBezTo>
                    <a:pt x="68465" y="15041"/>
                    <a:pt x="53124" y="-311"/>
                    <a:pt x="34199" y="-311"/>
                  </a:cubicBezTo>
                  <a:close/>
                  <a:moveTo>
                    <a:pt x="34199" y="46292"/>
                  </a:moveTo>
                  <a:cubicBezTo>
                    <a:pt x="27390" y="46086"/>
                    <a:pt x="22020" y="40433"/>
                    <a:pt x="22209" y="33614"/>
                  </a:cubicBezTo>
                  <a:cubicBezTo>
                    <a:pt x="22401" y="26794"/>
                    <a:pt x="28075" y="21449"/>
                    <a:pt x="34884" y="21620"/>
                  </a:cubicBezTo>
                  <a:cubicBezTo>
                    <a:pt x="41559" y="21826"/>
                    <a:pt x="46874" y="27274"/>
                    <a:pt x="46877" y="33956"/>
                  </a:cubicBezTo>
                  <a:cubicBezTo>
                    <a:pt x="46881" y="40775"/>
                    <a:pt x="41360" y="46292"/>
                    <a:pt x="34544" y="46292"/>
                  </a:cubicBezTo>
                  <a:cubicBezTo>
                    <a:pt x="34432" y="46292"/>
                    <a:pt x="34315" y="46292"/>
                    <a:pt x="34199" y="46292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17A676C-651B-A6B1-2818-CCB0F25D5C49}"/>
                </a:ext>
              </a:extLst>
            </p:cNvPr>
            <p:cNvSpPr/>
            <p:nvPr/>
          </p:nvSpPr>
          <p:spPr>
            <a:xfrm flipH="1">
              <a:off x="10750610" y="3535155"/>
              <a:ext cx="700781" cy="246607"/>
            </a:xfrm>
            <a:custGeom>
              <a:avLst/>
              <a:gdLst>
                <a:gd name="connsiteX0" fmla="*/ 553346 w 553598"/>
                <a:gd name="connsiteY0" fmla="*/ 64289 h 194813"/>
                <a:gd name="connsiteX1" fmla="*/ 514968 w 553598"/>
                <a:gd name="connsiteY1" fmla="*/ 34477 h 194813"/>
                <a:gd name="connsiteX2" fmla="*/ 466994 w 553598"/>
                <a:gd name="connsiteY2" fmla="*/ 34477 h 194813"/>
                <a:gd name="connsiteX3" fmla="*/ 410454 w 553598"/>
                <a:gd name="connsiteY3" fmla="*/ 62576 h 194813"/>
                <a:gd name="connsiteX4" fmla="*/ 361795 w 553598"/>
                <a:gd name="connsiteY4" fmla="*/ 24540 h 194813"/>
                <a:gd name="connsiteX5" fmla="*/ 285723 w 553598"/>
                <a:gd name="connsiteY5" fmla="*/ 24540 h 194813"/>
                <a:gd name="connsiteX6" fmla="*/ 251456 w 553598"/>
                <a:gd name="connsiteY6" fmla="*/ 16316 h 194813"/>
                <a:gd name="connsiteX7" fmla="*/ 243574 w 553598"/>
                <a:gd name="connsiteY7" fmla="*/ 12546 h 194813"/>
                <a:gd name="connsiteX8" fmla="*/ 175041 w 553598"/>
                <a:gd name="connsiteY8" fmla="*/ 1923 h 194813"/>
                <a:gd name="connsiteX9" fmla="*/ 115759 w 553598"/>
                <a:gd name="connsiteY9" fmla="*/ 46813 h 194813"/>
                <a:gd name="connsiteX10" fmla="*/ 88346 w 553598"/>
                <a:gd name="connsiteY10" fmla="*/ 46813 h 194813"/>
                <a:gd name="connsiteX11" fmla="*/ 88346 w 553598"/>
                <a:gd name="connsiteY11" fmla="*/ 33106 h 194813"/>
                <a:gd name="connsiteX12" fmla="*/ 77380 w 553598"/>
                <a:gd name="connsiteY12" fmla="*/ 22141 h 194813"/>
                <a:gd name="connsiteX13" fmla="*/ 10560 w 553598"/>
                <a:gd name="connsiteY13" fmla="*/ 22141 h 194813"/>
                <a:gd name="connsiteX14" fmla="*/ -63 w 553598"/>
                <a:gd name="connsiteY14" fmla="*/ 33106 h 194813"/>
                <a:gd name="connsiteX15" fmla="*/ -63 w 553598"/>
                <a:gd name="connsiteY15" fmla="*/ 183538 h 194813"/>
                <a:gd name="connsiteX16" fmla="*/ 10211 w 553598"/>
                <a:gd name="connsiteY16" fmla="*/ 194503 h 194813"/>
                <a:gd name="connsiteX17" fmla="*/ 10560 w 553598"/>
                <a:gd name="connsiteY17" fmla="*/ 194503 h 194813"/>
                <a:gd name="connsiteX18" fmla="*/ 77038 w 553598"/>
                <a:gd name="connsiteY18" fmla="*/ 194503 h 194813"/>
                <a:gd name="connsiteX19" fmla="*/ 88003 w 553598"/>
                <a:gd name="connsiteY19" fmla="*/ 183538 h 194813"/>
                <a:gd name="connsiteX20" fmla="*/ 88003 w 553598"/>
                <a:gd name="connsiteY20" fmla="*/ 167090 h 194813"/>
                <a:gd name="connsiteX21" fmla="*/ 156537 w 553598"/>
                <a:gd name="connsiteY21" fmla="*/ 167090 h 194813"/>
                <a:gd name="connsiteX22" fmla="*/ 158250 w 553598"/>
                <a:gd name="connsiteY22" fmla="*/ 167090 h 194813"/>
                <a:gd name="connsiteX23" fmla="*/ 326158 w 553598"/>
                <a:gd name="connsiteY23" fmla="*/ 190734 h 194813"/>
                <a:gd name="connsiteX24" fmla="*/ 336780 w 553598"/>
                <a:gd name="connsiteY24" fmla="*/ 190734 h 194813"/>
                <a:gd name="connsiteX25" fmla="*/ 374816 w 553598"/>
                <a:gd name="connsiteY25" fmla="*/ 180454 h 194813"/>
                <a:gd name="connsiteX26" fmla="*/ 548206 w 553598"/>
                <a:gd name="connsiteY26" fmla="*/ 77654 h 194813"/>
                <a:gd name="connsiteX27" fmla="*/ 552109 w 553598"/>
                <a:gd name="connsiteY27" fmla="*/ 63159 h 194813"/>
                <a:gd name="connsiteX28" fmla="*/ 551976 w 553598"/>
                <a:gd name="connsiteY28" fmla="*/ 62918 h 194813"/>
                <a:gd name="connsiteX29" fmla="*/ 65044 w 553598"/>
                <a:gd name="connsiteY29" fmla="*/ 173600 h 194813"/>
                <a:gd name="connsiteX30" fmla="*/ 21526 w 553598"/>
                <a:gd name="connsiteY30" fmla="*/ 173600 h 194813"/>
                <a:gd name="connsiteX31" fmla="*/ 21526 w 553598"/>
                <a:gd name="connsiteY31" fmla="*/ 45100 h 194813"/>
                <a:gd name="connsiteX32" fmla="*/ 65044 w 553598"/>
                <a:gd name="connsiteY32" fmla="*/ 45100 h 194813"/>
                <a:gd name="connsiteX33" fmla="*/ 363851 w 553598"/>
                <a:gd name="connsiteY33" fmla="*/ 163663 h 194813"/>
                <a:gd name="connsiteX34" fmla="*/ 329584 w 553598"/>
                <a:gd name="connsiteY34" fmla="*/ 170859 h 194813"/>
                <a:gd name="connsiteX35" fmla="*/ 162020 w 553598"/>
                <a:gd name="connsiteY35" fmla="*/ 146872 h 194813"/>
                <a:gd name="connsiteX36" fmla="*/ 86975 w 553598"/>
                <a:gd name="connsiteY36" fmla="*/ 146872 h 194813"/>
                <a:gd name="connsiteX37" fmla="*/ 86975 w 553598"/>
                <a:gd name="connsiteY37" fmla="*/ 70457 h 194813"/>
                <a:gd name="connsiteX38" fmla="*/ 121242 w 553598"/>
                <a:gd name="connsiteY38" fmla="*/ 70457 h 194813"/>
                <a:gd name="connsiteX39" fmla="*/ 130151 w 553598"/>
                <a:gd name="connsiteY39" fmla="*/ 65660 h 194813"/>
                <a:gd name="connsiteX40" fmla="*/ 232952 w 553598"/>
                <a:gd name="connsiteY40" fmla="*/ 33449 h 194813"/>
                <a:gd name="connsiteX41" fmla="*/ 240833 w 553598"/>
                <a:gd name="connsiteY41" fmla="*/ 37561 h 194813"/>
                <a:gd name="connsiteX42" fmla="*/ 285037 w 553598"/>
                <a:gd name="connsiteY42" fmla="*/ 47841 h 194813"/>
                <a:gd name="connsiteX43" fmla="*/ 361110 w 553598"/>
                <a:gd name="connsiteY43" fmla="*/ 47841 h 194813"/>
                <a:gd name="connsiteX44" fmla="*/ 392635 w 553598"/>
                <a:gd name="connsiteY44" fmla="*/ 78339 h 194813"/>
                <a:gd name="connsiteX45" fmla="*/ 381670 w 553598"/>
                <a:gd name="connsiteY45" fmla="*/ 82794 h 194813"/>
                <a:gd name="connsiteX46" fmla="*/ 278869 w 553598"/>
                <a:gd name="connsiteY46" fmla="*/ 82794 h 194813"/>
                <a:gd name="connsiteX47" fmla="*/ 267904 w 553598"/>
                <a:gd name="connsiteY47" fmla="*/ 93759 h 194813"/>
                <a:gd name="connsiteX48" fmla="*/ 278869 w 553598"/>
                <a:gd name="connsiteY48" fmla="*/ 104724 h 194813"/>
                <a:gd name="connsiteX49" fmla="*/ 381670 w 553598"/>
                <a:gd name="connsiteY49" fmla="*/ 104724 h 194813"/>
                <a:gd name="connsiteX50" fmla="*/ 413538 w 553598"/>
                <a:gd name="connsiteY50" fmla="*/ 86562 h 194813"/>
                <a:gd name="connsiteX51" fmla="*/ 476246 w 553598"/>
                <a:gd name="connsiteY51" fmla="*/ 55380 h 194813"/>
                <a:gd name="connsiteX52" fmla="*/ 476246 w 553598"/>
                <a:gd name="connsiteY52" fmla="*/ 55380 h 194813"/>
                <a:gd name="connsiteX53" fmla="*/ 526961 w 553598"/>
                <a:gd name="connsiteY53" fmla="*/ 67373 h 19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553598" h="194813">
                  <a:moveTo>
                    <a:pt x="553346" y="64289"/>
                  </a:moveTo>
                  <a:cubicBezTo>
                    <a:pt x="544314" y="50274"/>
                    <a:pt x="530778" y="39754"/>
                    <a:pt x="514968" y="34477"/>
                  </a:cubicBezTo>
                  <a:cubicBezTo>
                    <a:pt x="499657" y="27897"/>
                    <a:pt x="482305" y="27897"/>
                    <a:pt x="466994" y="34477"/>
                  </a:cubicBezTo>
                  <a:lnTo>
                    <a:pt x="410454" y="62576"/>
                  </a:lnTo>
                  <a:cubicBezTo>
                    <a:pt x="402915" y="48184"/>
                    <a:pt x="386467" y="24540"/>
                    <a:pt x="361795" y="24540"/>
                  </a:cubicBezTo>
                  <a:lnTo>
                    <a:pt x="285723" y="24540"/>
                  </a:lnTo>
                  <a:cubicBezTo>
                    <a:pt x="273812" y="24540"/>
                    <a:pt x="262068" y="21730"/>
                    <a:pt x="251456" y="16316"/>
                  </a:cubicBezTo>
                  <a:lnTo>
                    <a:pt x="243574" y="12546"/>
                  </a:lnTo>
                  <a:cubicBezTo>
                    <a:pt x="222853" y="587"/>
                    <a:pt x="198411" y="-3216"/>
                    <a:pt x="175041" y="1923"/>
                  </a:cubicBezTo>
                  <a:cubicBezTo>
                    <a:pt x="150516" y="9257"/>
                    <a:pt x="129466" y="25191"/>
                    <a:pt x="115759" y="46813"/>
                  </a:cubicBezTo>
                  <a:lnTo>
                    <a:pt x="88346" y="46813"/>
                  </a:lnTo>
                  <a:lnTo>
                    <a:pt x="88346" y="33106"/>
                  </a:lnTo>
                  <a:cubicBezTo>
                    <a:pt x="88346" y="27041"/>
                    <a:pt x="83435" y="22141"/>
                    <a:pt x="77380" y="22141"/>
                  </a:cubicBezTo>
                  <a:lnTo>
                    <a:pt x="10560" y="22141"/>
                  </a:lnTo>
                  <a:cubicBezTo>
                    <a:pt x="4639" y="22312"/>
                    <a:pt x="-66" y="27178"/>
                    <a:pt x="-63" y="33106"/>
                  </a:cubicBezTo>
                  <a:lnTo>
                    <a:pt x="-63" y="183538"/>
                  </a:lnTo>
                  <a:cubicBezTo>
                    <a:pt x="-251" y="189397"/>
                    <a:pt x="4348" y="194298"/>
                    <a:pt x="10211" y="194503"/>
                  </a:cubicBezTo>
                  <a:cubicBezTo>
                    <a:pt x="10327" y="194503"/>
                    <a:pt x="10444" y="194503"/>
                    <a:pt x="10560" y="194503"/>
                  </a:cubicBezTo>
                  <a:lnTo>
                    <a:pt x="77038" y="194503"/>
                  </a:lnTo>
                  <a:cubicBezTo>
                    <a:pt x="83093" y="194503"/>
                    <a:pt x="88003" y="189603"/>
                    <a:pt x="88003" y="183538"/>
                  </a:cubicBezTo>
                  <a:lnTo>
                    <a:pt x="88003" y="167090"/>
                  </a:lnTo>
                  <a:cubicBezTo>
                    <a:pt x="110828" y="165719"/>
                    <a:pt x="133712" y="165719"/>
                    <a:pt x="156537" y="167090"/>
                  </a:cubicBezTo>
                  <a:lnTo>
                    <a:pt x="158250" y="167090"/>
                  </a:lnTo>
                  <a:lnTo>
                    <a:pt x="326158" y="190734"/>
                  </a:lnTo>
                  <a:cubicBezTo>
                    <a:pt x="329690" y="191077"/>
                    <a:pt x="333247" y="191077"/>
                    <a:pt x="336780" y="190734"/>
                  </a:cubicBezTo>
                  <a:cubicBezTo>
                    <a:pt x="350158" y="190836"/>
                    <a:pt x="363306" y="187272"/>
                    <a:pt x="374816" y="180454"/>
                  </a:cubicBezTo>
                  <a:lnTo>
                    <a:pt x="548206" y="77654"/>
                  </a:lnTo>
                  <a:cubicBezTo>
                    <a:pt x="553292" y="74740"/>
                    <a:pt x="555039" y="68230"/>
                    <a:pt x="552109" y="63159"/>
                  </a:cubicBezTo>
                  <a:cubicBezTo>
                    <a:pt x="552068" y="63055"/>
                    <a:pt x="552020" y="62987"/>
                    <a:pt x="551976" y="62918"/>
                  </a:cubicBezTo>
                  <a:close/>
                  <a:moveTo>
                    <a:pt x="65044" y="173600"/>
                  </a:moveTo>
                  <a:lnTo>
                    <a:pt x="21526" y="173600"/>
                  </a:lnTo>
                  <a:lnTo>
                    <a:pt x="21526" y="45100"/>
                  </a:lnTo>
                  <a:lnTo>
                    <a:pt x="65044" y="45100"/>
                  </a:lnTo>
                  <a:close/>
                  <a:moveTo>
                    <a:pt x="363851" y="163663"/>
                  </a:moveTo>
                  <a:cubicBezTo>
                    <a:pt x="353571" y="169865"/>
                    <a:pt x="341492" y="172401"/>
                    <a:pt x="329584" y="170859"/>
                  </a:cubicBezTo>
                  <a:lnTo>
                    <a:pt x="162020" y="146872"/>
                  </a:lnTo>
                  <a:cubicBezTo>
                    <a:pt x="137039" y="145056"/>
                    <a:pt x="111956" y="145056"/>
                    <a:pt x="86975" y="146872"/>
                  </a:cubicBezTo>
                  <a:lnTo>
                    <a:pt x="86975" y="70457"/>
                  </a:lnTo>
                  <a:lnTo>
                    <a:pt x="121242" y="70457"/>
                  </a:lnTo>
                  <a:cubicBezTo>
                    <a:pt x="124789" y="70285"/>
                    <a:pt x="128068" y="68538"/>
                    <a:pt x="130151" y="65660"/>
                  </a:cubicBezTo>
                  <a:cubicBezTo>
                    <a:pt x="159621" y="22141"/>
                    <a:pt x="191489" y="12204"/>
                    <a:pt x="232952" y="33449"/>
                  </a:cubicBezTo>
                  <a:lnTo>
                    <a:pt x="240833" y="37561"/>
                  </a:lnTo>
                  <a:cubicBezTo>
                    <a:pt x="254581" y="44346"/>
                    <a:pt x="269710" y="47841"/>
                    <a:pt x="285037" y="47841"/>
                  </a:cubicBezTo>
                  <a:lnTo>
                    <a:pt x="361110" y="47841"/>
                  </a:lnTo>
                  <a:cubicBezTo>
                    <a:pt x="375159" y="47841"/>
                    <a:pt x="387152" y="67031"/>
                    <a:pt x="392635" y="78339"/>
                  </a:cubicBezTo>
                  <a:cubicBezTo>
                    <a:pt x="389698" y="81183"/>
                    <a:pt x="385765" y="82794"/>
                    <a:pt x="381670" y="82794"/>
                  </a:cubicBezTo>
                  <a:lnTo>
                    <a:pt x="278869" y="82794"/>
                  </a:lnTo>
                  <a:cubicBezTo>
                    <a:pt x="272814" y="82794"/>
                    <a:pt x="267904" y="87694"/>
                    <a:pt x="267904" y="93759"/>
                  </a:cubicBezTo>
                  <a:cubicBezTo>
                    <a:pt x="267904" y="99823"/>
                    <a:pt x="272814" y="104724"/>
                    <a:pt x="278869" y="104724"/>
                  </a:cubicBezTo>
                  <a:lnTo>
                    <a:pt x="381670" y="104724"/>
                  </a:lnTo>
                  <a:cubicBezTo>
                    <a:pt x="394739" y="104656"/>
                    <a:pt x="406825" y="97768"/>
                    <a:pt x="413538" y="86562"/>
                  </a:cubicBezTo>
                  <a:lnTo>
                    <a:pt x="476246" y="55380"/>
                  </a:lnTo>
                  <a:lnTo>
                    <a:pt x="476246" y="55380"/>
                  </a:lnTo>
                  <a:cubicBezTo>
                    <a:pt x="494068" y="49726"/>
                    <a:pt x="513559" y="54318"/>
                    <a:pt x="526961" y="6737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92C6963-16CF-32D4-7ED5-4BD810880DD1}"/>
                </a:ext>
              </a:extLst>
            </p:cNvPr>
            <p:cNvSpPr/>
            <p:nvPr/>
          </p:nvSpPr>
          <p:spPr>
            <a:xfrm flipH="1">
              <a:off x="11143403" y="3639485"/>
              <a:ext cx="27702" cy="27890"/>
            </a:xfrm>
            <a:custGeom>
              <a:avLst/>
              <a:gdLst>
                <a:gd name="connsiteX0" fmla="*/ 20786 w 21884"/>
                <a:gd name="connsiteY0" fmla="*/ 6543 h 22032"/>
                <a:gd name="connsiteX1" fmla="*/ 10506 w 21884"/>
                <a:gd name="connsiteY1" fmla="*/ -311 h 22032"/>
                <a:gd name="connsiteX2" fmla="*/ 569 w 21884"/>
                <a:gd name="connsiteY2" fmla="*/ 7228 h 22032"/>
                <a:gd name="connsiteX3" fmla="*/ 4338 w 21884"/>
                <a:gd name="connsiteY3" fmla="*/ 19221 h 22032"/>
                <a:gd name="connsiteX4" fmla="*/ 19309 w 21884"/>
                <a:gd name="connsiteY4" fmla="*/ 17954 h 22032"/>
                <a:gd name="connsiteX5" fmla="*/ 20786 w 21884"/>
                <a:gd name="connsiteY5" fmla="*/ 6543 h 22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84" h="22032">
                  <a:moveTo>
                    <a:pt x="20786" y="6543"/>
                  </a:moveTo>
                  <a:cubicBezTo>
                    <a:pt x="19022" y="2431"/>
                    <a:pt x="14988" y="-277"/>
                    <a:pt x="10506" y="-311"/>
                  </a:cubicBezTo>
                  <a:cubicBezTo>
                    <a:pt x="5949" y="-105"/>
                    <a:pt x="1991" y="2876"/>
                    <a:pt x="569" y="7228"/>
                  </a:cubicBezTo>
                  <a:cubicBezTo>
                    <a:pt x="-1052" y="11615"/>
                    <a:pt x="497" y="16548"/>
                    <a:pt x="4338" y="19221"/>
                  </a:cubicBezTo>
                  <a:cubicBezTo>
                    <a:pt x="8820" y="22991"/>
                    <a:pt x="15523" y="22442"/>
                    <a:pt x="19309" y="17954"/>
                  </a:cubicBezTo>
                  <a:cubicBezTo>
                    <a:pt x="21999" y="14766"/>
                    <a:pt x="22578" y="10313"/>
                    <a:pt x="20786" y="6543"/>
                  </a:cubicBezTo>
                  <a:close/>
                </a:path>
              </a:pathLst>
            </a:custGeom>
            <a:grpFill/>
            <a:ln w="342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5244755-61AD-F79C-0C3E-1E5CEF82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7953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0B6972-615A-E1E7-E9B8-DAA7FBBFD2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42413" y="0"/>
            <a:ext cx="9949586" cy="6858000"/>
          </a:xfrm>
          <a:custGeom>
            <a:avLst/>
            <a:gdLst>
              <a:gd name="connsiteX0" fmla="*/ 0 w 9949586"/>
              <a:gd name="connsiteY0" fmla="*/ 0 h 6858000"/>
              <a:gd name="connsiteX1" fmla="*/ 434111 w 9949586"/>
              <a:gd name="connsiteY1" fmla="*/ 0 h 6858000"/>
              <a:gd name="connsiteX2" fmla="*/ 9515475 w 9949586"/>
              <a:gd name="connsiteY2" fmla="*/ 0 h 6858000"/>
              <a:gd name="connsiteX3" fmla="*/ 9949586 w 9949586"/>
              <a:gd name="connsiteY3" fmla="*/ 0 h 6858000"/>
              <a:gd name="connsiteX4" fmla="*/ 9949586 w 9949586"/>
              <a:gd name="connsiteY4" fmla="*/ 6858000 h 6858000"/>
              <a:gd name="connsiteX5" fmla="*/ 9515475 w 9949586"/>
              <a:gd name="connsiteY5" fmla="*/ 6858000 h 6858000"/>
              <a:gd name="connsiteX6" fmla="*/ 7273061 w 9949586"/>
              <a:gd name="connsiteY6" fmla="*/ 6858000 h 6858000"/>
              <a:gd name="connsiteX7" fmla="*/ 6838950 w 99495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49586" h="6858000">
                <a:moveTo>
                  <a:pt x="0" y="0"/>
                </a:moveTo>
                <a:lnTo>
                  <a:pt x="434111" y="0"/>
                </a:lnTo>
                <a:lnTo>
                  <a:pt x="9515475" y="0"/>
                </a:lnTo>
                <a:lnTo>
                  <a:pt x="9949586" y="0"/>
                </a:lnTo>
                <a:lnTo>
                  <a:pt x="9949586" y="6858000"/>
                </a:lnTo>
                <a:lnTo>
                  <a:pt x="9515475" y="6858000"/>
                </a:lnTo>
                <a:lnTo>
                  <a:pt x="7273061" y="6858000"/>
                </a:lnTo>
                <a:lnTo>
                  <a:pt x="683895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8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8086178" y="1208315"/>
            <a:ext cx="3324816" cy="4441370"/>
          </a:xfrm>
          <a:custGeom>
            <a:avLst/>
            <a:gdLst>
              <a:gd name="connsiteX0" fmla="*/ 23673 w 3324816"/>
              <a:gd name="connsiteY0" fmla="*/ 0 h 4441370"/>
              <a:gd name="connsiteX1" fmla="*/ 3301143 w 3324816"/>
              <a:gd name="connsiteY1" fmla="*/ 0 h 4441370"/>
              <a:gd name="connsiteX2" fmla="*/ 3324816 w 3324816"/>
              <a:gd name="connsiteY2" fmla="*/ 23673 h 4441370"/>
              <a:gd name="connsiteX3" fmla="*/ 3324816 w 3324816"/>
              <a:gd name="connsiteY3" fmla="*/ 4417697 h 4441370"/>
              <a:gd name="connsiteX4" fmla="*/ 3301143 w 3324816"/>
              <a:gd name="connsiteY4" fmla="*/ 4441370 h 4441370"/>
              <a:gd name="connsiteX5" fmla="*/ 23673 w 3324816"/>
              <a:gd name="connsiteY5" fmla="*/ 4441370 h 4441370"/>
              <a:gd name="connsiteX6" fmla="*/ 0 w 3324816"/>
              <a:gd name="connsiteY6" fmla="*/ 4417697 h 4441370"/>
              <a:gd name="connsiteX7" fmla="*/ 0 w 3324816"/>
              <a:gd name="connsiteY7" fmla="*/ 23673 h 4441370"/>
              <a:gd name="connsiteX8" fmla="*/ 23673 w 3324816"/>
              <a:gd name="connsiteY8" fmla="*/ 0 h 4441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24816" h="4441370">
                <a:moveTo>
                  <a:pt x="23673" y="0"/>
                </a:moveTo>
                <a:lnTo>
                  <a:pt x="3301143" y="0"/>
                </a:lnTo>
                <a:cubicBezTo>
                  <a:pt x="3314217" y="0"/>
                  <a:pt x="3324816" y="10599"/>
                  <a:pt x="3324816" y="23673"/>
                </a:cubicBezTo>
                <a:lnTo>
                  <a:pt x="3324816" y="4417697"/>
                </a:lnTo>
                <a:cubicBezTo>
                  <a:pt x="3324816" y="4430771"/>
                  <a:pt x="3314217" y="4441370"/>
                  <a:pt x="3301143" y="4441370"/>
                </a:cubicBezTo>
                <a:lnTo>
                  <a:pt x="23673" y="4441370"/>
                </a:lnTo>
                <a:cubicBezTo>
                  <a:pt x="10599" y="4441370"/>
                  <a:pt x="0" y="4430771"/>
                  <a:pt x="0" y="4417697"/>
                </a:cubicBezTo>
                <a:lnTo>
                  <a:pt x="0" y="23673"/>
                </a:lnTo>
                <a:cubicBezTo>
                  <a:pt x="0" y="10599"/>
                  <a:pt x="10599" y="0"/>
                  <a:pt x="2367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AF4184-6AD6-6D40-9AAC-4A88DEEAAE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2241" y="1162274"/>
            <a:ext cx="5974313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4" name="Google Shape;69;p4">
            <a:extLst>
              <a:ext uri="{FF2B5EF4-FFF2-40B4-BE49-F238E27FC236}">
                <a16:creationId xmlns:a16="http://schemas.microsoft.com/office/drawing/2014/main" id="{5C173AB6-79AB-7932-D8C8-D7A207D754C4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182242" y="1893455"/>
            <a:ext cx="5974312" cy="4073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65B65C72-5CCA-B376-CD37-3909A5577739}"/>
              </a:ext>
            </a:extLst>
          </p:cNvPr>
          <p:cNvSpPr/>
          <p:nvPr userDrawn="1"/>
        </p:nvSpPr>
        <p:spPr>
          <a:xfrm>
            <a:off x="0" y="5805055"/>
            <a:ext cx="1052945" cy="105294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2C2D5-2DC5-026A-E506-B47E4D849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82879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036498" y="0"/>
            <a:ext cx="9155502" cy="6858000"/>
          </a:xfrm>
          <a:custGeom>
            <a:avLst/>
            <a:gdLst>
              <a:gd name="connsiteX0" fmla="*/ 6857999 w 9155502"/>
              <a:gd name="connsiteY0" fmla="*/ 0 h 6858000"/>
              <a:gd name="connsiteX1" fmla="*/ 9155502 w 9155502"/>
              <a:gd name="connsiteY1" fmla="*/ 0 h 6858000"/>
              <a:gd name="connsiteX2" fmla="*/ 9155502 w 9155502"/>
              <a:gd name="connsiteY2" fmla="*/ 6858000 h 6858000"/>
              <a:gd name="connsiteX3" fmla="*/ 0 w 9155502"/>
              <a:gd name="connsiteY3" fmla="*/ 6858000 h 6858000"/>
              <a:gd name="connsiteX4" fmla="*/ 3429000 w 9155502"/>
              <a:gd name="connsiteY4" fmla="*/ 3429000 h 6858000"/>
              <a:gd name="connsiteX5" fmla="*/ 3428999 w 9155502"/>
              <a:gd name="connsiteY5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5502" h="6858000">
                <a:moveTo>
                  <a:pt x="6857999" y="0"/>
                </a:moveTo>
                <a:lnTo>
                  <a:pt x="9155502" y="0"/>
                </a:lnTo>
                <a:lnTo>
                  <a:pt x="9155502" y="6858000"/>
                </a:lnTo>
                <a:lnTo>
                  <a:pt x="0" y="6858000"/>
                </a:lnTo>
                <a:lnTo>
                  <a:pt x="3429000" y="3429000"/>
                </a:lnTo>
                <a:lnTo>
                  <a:pt x="3428999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Freeform: Shape 7"/>
          <p:cNvSpPr/>
          <p:nvPr userDrawn="1"/>
        </p:nvSpPr>
        <p:spPr>
          <a:xfrm>
            <a:off x="9155502" y="0"/>
            <a:ext cx="12700" cy="12700"/>
          </a:xfrm>
          <a:custGeom>
            <a:avLst/>
            <a:gdLst>
              <a:gd name="connsiteX0" fmla="*/ 0 w 12700"/>
              <a:gd name="connsiteY0" fmla="*/ 0 h 12700"/>
              <a:gd name="connsiteX1" fmla="*/ 1 w 12700"/>
              <a:gd name="connsiteY1" fmla="*/ 0 h 12700"/>
              <a:gd name="connsiteX2" fmla="*/ 12700 w 12700"/>
              <a:gd name="connsiteY2" fmla="*/ 0 h 12700"/>
              <a:gd name="connsiteX3" fmla="*/ 12700 w 12700"/>
              <a:gd name="connsiteY3" fmla="*/ 12700 h 12700"/>
              <a:gd name="connsiteX4" fmla="*/ 0 w 12700"/>
              <a:gd name="connsiteY4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00" h="12700">
                <a:moveTo>
                  <a:pt x="0" y="0"/>
                </a:moveTo>
                <a:lnTo>
                  <a:pt x="1" y="0"/>
                </a:lnTo>
                <a:lnTo>
                  <a:pt x="12700" y="0"/>
                </a:lnTo>
                <a:lnTo>
                  <a:pt x="12700" y="127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Freeform: Shape 5"/>
          <p:cNvSpPr/>
          <p:nvPr userDrawn="1"/>
        </p:nvSpPr>
        <p:spPr>
          <a:xfrm>
            <a:off x="9155502" y="6845300"/>
            <a:ext cx="12700" cy="12700"/>
          </a:xfrm>
          <a:custGeom>
            <a:avLst/>
            <a:gdLst>
              <a:gd name="connsiteX0" fmla="*/ 12700 w 12700"/>
              <a:gd name="connsiteY0" fmla="*/ 0 h 12700"/>
              <a:gd name="connsiteX1" fmla="*/ 12700 w 12700"/>
              <a:gd name="connsiteY1" fmla="*/ 12700 h 12700"/>
              <a:gd name="connsiteX2" fmla="*/ 0 w 12700"/>
              <a:gd name="connsiteY2" fmla="*/ 12700 h 12700"/>
              <a:gd name="connsiteX3" fmla="*/ 12700 w 12700"/>
              <a:gd name="connsiteY3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00" h="12700">
                <a:moveTo>
                  <a:pt x="12700" y="0"/>
                </a:moveTo>
                <a:lnTo>
                  <a:pt x="12700" y="12700"/>
                </a:lnTo>
                <a:lnTo>
                  <a:pt x="0" y="12700"/>
                </a:lnTo>
                <a:lnTo>
                  <a:pt x="1270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E3BAE4A8-54F6-8D2B-06CB-19124377D5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2241" y="1162274"/>
            <a:ext cx="5974313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3" name="Google Shape;69;p4">
            <a:extLst>
              <a:ext uri="{FF2B5EF4-FFF2-40B4-BE49-F238E27FC236}">
                <a16:creationId xmlns:a16="http://schemas.microsoft.com/office/drawing/2014/main" id="{559E425F-8B20-30C2-8923-9A8B685EA7BA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1182242" y="1893455"/>
            <a:ext cx="4304158" cy="4073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4A310B34-E7B6-CEC7-19EF-52F015DA8D52}"/>
              </a:ext>
            </a:extLst>
          </p:cNvPr>
          <p:cNvSpPr/>
          <p:nvPr userDrawn="1"/>
        </p:nvSpPr>
        <p:spPr>
          <a:xfrm>
            <a:off x="0" y="5805055"/>
            <a:ext cx="1052945" cy="105294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A9CFDC-936B-DD86-1B40-E7D603A2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bg1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8126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7BE7139-8E67-102A-78BF-E075EDA98DA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3"/>
            <a:ext cx="7435088" cy="5257796"/>
          </a:xfrm>
          <a:custGeom>
            <a:avLst/>
            <a:gdLst>
              <a:gd name="connsiteX0" fmla="*/ 2362200 w 7435088"/>
              <a:gd name="connsiteY0" fmla="*/ 0 h 5257796"/>
              <a:gd name="connsiteX1" fmla="*/ 6266688 w 7435088"/>
              <a:gd name="connsiteY1" fmla="*/ 4043214 h 5257796"/>
              <a:gd name="connsiteX2" fmla="*/ 6262179 w 7435088"/>
              <a:gd name="connsiteY2" fmla="*/ 4043214 h 5257796"/>
              <a:gd name="connsiteX3" fmla="*/ 7435088 w 7435088"/>
              <a:gd name="connsiteY3" fmla="*/ 5257796 h 5257796"/>
              <a:gd name="connsiteX4" fmla="*/ 6266688 w 7435088"/>
              <a:gd name="connsiteY4" fmla="*/ 5257796 h 5257796"/>
              <a:gd name="connsiteX5" fmla="*/ 1168400 w 7435088"/>
              <a:gd name="connsiteY5" fmla="*/ 5257796 h 5257796"/>
              <a:gd name="connsiteX6" fmla="*/ 0 w 7435088"/>
              <a:gd name="connsiteY6" fmla="*/ 5257796 h 5257796"/>
              <a:gd name="connsiteX7" fmla="*/ 0 w 7435088"/>
              <a:gd name="connsiteY7" fmla="*/ 4043214 h 5257796"/>
              <a:gd name="connsiteX8" fmla="*/ 0 w 7435088"/>
              <a:gd name="connsiteY8" fmla="*/ 3660711 h 5257796"/>
              <a:gd name="connsiteX9" fmla="*/ 0 w 7435088"/>
              <a:gd name="connsiteY9" fmla="*/ 2446129 h 525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5088" h="5257796">
                <a:moveTo>
                  <a:pt x="2362200" y="0"/>
                </a:moveTo>
                <a:lnTo>
                  <a:pt x="6266688" y="4043214"/>
                </a:lnTo>
                <a:lnTo>
                  <a:pt x="6262179" y="4043214"/>
                </a:lnTo>
                <a:lnTo>
                  <a:pt x="7435088" y="5257796"/>
                </a:lnTo>
                <a:lnTo>
                  <a:pt x="6266688" y="5257796"/>
                </a:lnTo>
                <a:lnTo>
                  <a:pt x="1168400" y="5257796"/>
                </a:lnTo>
                <a:lnTo>
                  <a:pt x="0" y="5257796"/>
                </a:lnTo>
                <a:lnTo>
                  <a:pt x="0" y="4043214"/>
                </a:lnTo>
                <a:lnTo>
                  <a:pt x="0" y="3660711"/>
                </a:lnTo>
                <a:lnTo>
                  <a:pt x="0" y="244612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C7D2447-88CF-2725-0715-F4A5532E9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6244" y="1162274"/>
            <a:ext cx="5974313" cy="5760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0" baseline="0">
                <a:solidFill>
                  <a:schemeClr val="tx1"/>
                </a:solidFill>
                <a:latin typeface="Sahel Black" panose="020B0603030804020204" pitchFamily="34" charset="-78"/>
                <a:cs typeface="Sahel Black" panose="020B0603030804020204" pitchFamily="34" charset="-78"/>
              </a:defRPr>
            </a:lvl1pPr>
          </a:lstStyle>
          <a:p>
            <a:pPr lvl="0"/>
            <a:r>
              <a:rPr lang="fa-IR" altLang="ko-KR" dirty="0"/>
              <a:t>عنوان را بنویسید</a:t>
            </a:r>
            <a:endParaRPr lang="en-US" altLang="ko-KR" dirty="0"/>
          </a:p>
        </p:txBody>
      </p:sp>
      <p:sp>
        <p:nvSpPr>
          <p:cNvPr id="12" name="Google Shape;69;p4">
            <a:extLst>
              <a:ext uri="{FF2B5EF4-FFF2-40B4-BE49-F238E27FC236}">
                <a16:creationId xmlns:a16="http://schemas.microsoft.com/office/drawing/2014/main" id="{088C8248-5283-D44F-D9BC-6FE3A8EA2D25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5246245" y="1893455"/>
            <a:ext cx="5974312" cy="40732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1pPr>
            <a:lvl2pPr marL="1188720" lvl="1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2pPr>
            <a:lvl3pPr marL="1645920" lvl="2" indent="-274320" algn="just" rtl="1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Clr>
                <a:srgbClr val="111111"/>
              </a:buClr>
              <a:buSzPts val="16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Sahel" panose="020B0603030804020204" pitchFamily="34" charset="-78"/>
                <a:cs typeface="Sahel" panose="020B0603030804020204" pitchFamily="34" charset="-78"/>
              </a:defRPr>
            </a:lvl3pPr>
            <a:lvl4pPr marL="2438339" lvl="3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4pPr>
            <a:lvl5pPr marL="3047924" lvl="4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5pPr>
            <a:lvl6pPr marL="3657509" lvl="5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6pPr>
            <a:lvl7pPr marL="4267093" lvl="6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●"/>
              <a:defRPr/>
            </a:lvl7pPr>
            <a:lvl8pPr marL="4876678" lvl="7" indent="-440256">
              <a:spcBef>
                <a:spcPts val="2133"/>
              </a:spcBef>
              <a:spcAft>
                <a:spcPts val="0"/>
              </a:spcAft>
              <a:buClr>
                <a:srgbClr val="2B3E55"/>
              </a:buClr>
              <a:buSzPts val="1600"/>
              <a:buFont typeface="Montserrat"/>
              <a:buChar char="○"/>
              <a:defRPr/>
            </a:lvl8pPr>
            <a:lvl9pPr marL="5486263" lvl="8" indent="-440256">
              <a:spcBef>
                <a:spcPts val="2133"/>
              </a:spcBef>
              <a:spcAft>
                <a:spcPts val="2133"/>
              </a:spcAft>
              <a:buClr>
                <a:srgbClr val="2B3E55"/>
              </a:buClr>
              <a:buSzPts val="1600"/>
              <a:buFont typeface="Montserrat"/>
              <a:buChar char="■"/>
              <a:defRPr/>
            </a:lvl9pPr>
          </a:lstStyle>
          <a:p>
            <a:r>
              <a:rPr lang="fa-IR" dirty="0"/>
              <a:t>متن را بنویسید</a:t>
            </a:r>
          </a:p>
          <a:p>
            <a:pPr lvl="1"/>
            <a:r>
              <a:rPr lang="fa-IR" dirty="0"/>
              <a:t>زیر متن یک</a:t>
            </a:r>
          </a:p>
          <a:p>
            <a:pPr lvl="2"/>
            <a:r>
              <a:rPr lang="fa-IR" dirty="0"/>
              <a:t>زیر متن دو</a:t>
            </a:r>
            <a:endParaRPr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B1256F5-FF94-39AB-BADF-A0F378FD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5491" y="6356350"/>
            <a:ext cx="2770909" cy="365125"/>
          </a:xfrm>
          <a:prstGeom prst="rect">
            <a:avLst/>
          </a:prstGeom>
          <a:effectLst/>
        </p:spPr>
        <p:txBody>
          <a:bodyPr/>
          <a:lstStyle>
            <a:lvl1pPr algn="l">
              <a:defRPr sz="1600" b="1">
                <a:solidFill>
                  <a:schemeClr val="tx2"/>
                </a:solidFill>
                <a:latin typeface="Vazir" panose="020B0603030804020204" pitchFamily="34" charset="-78"/>
                <a:cs typeface="B Titr" panose="00000700000000000000" pitchFamily="2" charset="-78"/>
              </a:defRPr>
            </a:lvl1pPr>
          </a:lstStyle>
          <a:p>
            <a:fld id="{10A0CCAC-DD94-433A-BF8E-2E4AF876BBA2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7879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618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0" r:id="rId2"/>
    <p:sldLayoutId id="2147483673" r:id="rId3"/>
    <p:sldLayoutId id="2147483669" r:id="rId4"/>
    <p:sldLayoutId id="2147483670" r:id="rId5"/>
    <p:sldLayoutId id="2147483672" r:id="rId6"/>
    <p:sldLayoutId id="2147483681" r:id="rId7"/>
    <p:sldLayoutId id="2147483679" r:id="rId8"/>
    <p:sldLayoutId id="2147483674" r:id="rId9"/>
    <p:sldLayoutId id="2147483675" r:id="rId10"/>
    <p:sldLayoutId id="2147483676" r:id="rId11"/>
    <p:sldLayoutId id="214748368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EBBB3-A68C-37DE-ECBA-0B10938BA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erson holding a calculator&#10;&#10;Description automatically generated">
            <a:extLst>
              <a:ext uri="{FF2B5EF4-FFF2-40B4-BE49-F238E27FC236}">
                <a16:creationId xmlns:a16="http://schemas.microsoft.com/office/drawing/2014/main" id="{EB1CADD9-D28C-F672-A5D3-3EFE7437849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4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93" r="4893"/>
          <a:stretch/>
        </p:blipFill>
        <p:spPr/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6D4F9462-7463-9C34-F74E-8314FEAC57C5}"/>
              </a:ext>
            </a:extLst>
          </p:cNvPr>
          <p:cNvSpPr/>
          <p:nvPr/>
        </p:nvSpPr>
        <p:spPr>
          <a:xfrm flipH="1" flipV="1">
            <a:off x="9481456" y="-1"/>
            <a:ext cx="2710543" cy="2710543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5E379E24-2A9D-2616-B395-D578B26D0118}"/>
              </a:ext>
            </a:extLst>
          </p:cNvPr>
          <p:cNvSpPr/>
          <p:nvPr/>
        </p:nvSpPr>
        <p:spPr>
          <a:xfrm flipV="1">
            <a:off x="1" y="-1"/>
            <a:ext cx="3060440" cy="3060440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F97D9355-4D7E-9308-CA9D-7DBC03965872}"/>
              </a:ext>
            </a:extLst>
          </p:cNvPr>
          <p:cNvSpPr/>
          <p:nvPr/>
        </p:nvSpPr>
        <p:spPr>
          <a:xfrm>
            <a:off x="-1" y="3701846"/>
            <a:ext cx="3156155" cy="3156155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E261F9-CABA-97A4-6F67-A67C01908F6F}"/>
              </a:ext>
            </a:extLst>
          </p:cNvPr>
          <p:cNvGrpSpPr/>
          <p:nvPr/>
        </p:nvGrpSpPr>
        <p:grpSpPr>
          <a:xfrm>
            <a:off x="6604000" y="2925785"/>
            <a:ext cx="5419826" cy="1541194"/>
            <a:chOff x="6604000" y="2925785"/>
            <a:chExt cx="5419826" cy="154119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EE4580-9051-24A8-8A16-525875EA9421}"/>
                </a:ext>
              </a:extLst>
            </p:cNvPr>
            <p:cNvSpPr txBox="1"/>
            <p:nvPr/>
          </p:nvSpPr>
          <p:spPr>
            <a:xfrm flipH="1">
              <a:off x="6604000" y="2925785"/>
              <a:ext cx="5419826" cy="100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10000"/>
                </a:lnSpc>
                <a:spcAft>
                  <a:spcPts val="600"/>
                </a:spcAft>
              </a:pPr>
              <a:r>
                <a:rPr lang="fa-IR" sz="5400" b="1" dirty="0">
                  <a:latin typeface="Sahel Black" panose="020B0603030804020204" pitchFamily="34" charset="-78"/>
                  <a:cs typeface="B Tehran" panose="00000400000000000000" pitchFamily="2" charset="-78"/>
                </a:rPr>
                <a:t>چالشهای ساختار صنعتی ایران </a:t>
              </a:r>
              <a:endParaRPr lang="en-US" sz="5400" b="1" dirty="0">
                <a:latin typeface="Sahel Black" panose="020B0603030804020204" pitchFamily="34" charset="-78"/>
                <a:cs typeface="B Tehran" panose="00000400000000000000" pitchFamily="2" charset="-78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FFF0A9-CBA6-C9C6-EE88-E497152403CD}"/>
                </a:ext>
              </a:extLst>
            </p:cNvPr>
            <p:cNvSpPr txBox="1"/>
            <p:nvPr/>
          </p:nvSpPr>
          <p:spPr>
            <a:xfrm flipH="1">
              <a:off x="7023230" y="3951453"/>
              <a:ext cx="4167476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 rtl="1">
                <a:lnSpc>
                  <a:spcPct val="150000"/>
                </a:lnSpc>
                <a:spcAft>
                  <a:spcPts val="1200"/>
                </a:spcAft>
                <a:buNone/>
              </a:pPr>
              <a:r>
                <a:rPr lang="fa-IR" sz="2000" b="1" dirty="0">
                  <a:latin typeface="Sahel" panose="020B0603030804020204" pitchFamily="34" charset="-78"/>
                  <a:cs typeface="Sahel" panose="020B0603030804020204" pitchFamily="34" charset="-78"/>
                </a:rPr>
                <a:t>اقدامات توسعه زنجیره های ارزش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B5AC5F8-5FF3-4134-1467-6F57AC0EC99A}"/>
              </a:ext>
            </a:extLst>
          </p:cNvPr>
          <p:cNvSpPr txBox="1"/>
          <p:nvPr/>
        </p:nvSpPr>
        <p:spPr>
          <a:xfrm>
            <a:off x="7963431" y="5595373"/>
            <a:ext cx="3156155" cy="40862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a-IR" b="1" dirty="0">
                <a:solidFill>
                  <a:schemeClr val="bg1"/>
                </a:solidFill>
                <a:latin typeface="Sahel" panose="020B0603030804020204" pitchFamily="34" charset="-78"/>
                <a:cs typeface="Sahel" panose="020B0603030804020204" pitchFamily="34" charset="-78"/>
              </a:rPr>
              <a:t>اردیبهشت ماه 1404</a:t>
            </a:r>
            <a:endParaRPr lang="en-US" b="1" dirty="0">
              <a:solidFill>
                <a:schemeClr val="bg1"/>
              </a:solidFill>
              <a:latin typeface="Sahel" panose="020B0603030804020204" pitchFamily="34" charset="-78"/>
              <a:cs typeface="Sahel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42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16" grpId="0" animBg="1"/>
      <p:bldP spid="2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DA780B2-2152-E100-9E73-05304610CD21}"/>
              </a:ext>
            </a:extLst>
          </p:cNvPr>
          <p:cNvSpPr/>
          <p:nvPr/>
        </p:nvSpPr>
        <p:spPr>
          <a:xfrm flipH="1">
            <a:off x="7445180" y="1277257"/>
            <a:ext cx="45719" cy="4711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C1BAB5D-3E67-E178-4088-6693E8FDFA8F}"/>
              </a:ext>
            </a:extLst>
          </p:cNvPr>
          <p:cNvSpPr/>
          <p:nvPr/>
        </p:nvSpPr>
        <p:spPr>
          <a:xfrm flipH="1">
            <a:off x="10567841" y="5233844"/>
            <a:ext cx="1624157" cy="1624157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B67FB5A-F39E-B3BD-6CC0-79E6DD4AE594}"/>
              </a:ext>
            </a:extLst>
          </p:cNvPr>
          <p:cNvSpPr/>
          <p:nvPr/>
        </p:nvSpPr>
        <p:spPr>
          <a:xfrm flipH="1">
            <a:off x="6119608" y="2607545"/>
            <a:ext cx="783142" cy="783141"/>
          </a:xfrm>
          <a:custGeom>
            <a:avLst/>
            <a:gdLst>
              <a:gd name="connsiteX0" fmla="*/ 890937 w 890937"/>
              <a:gd name="connsiteY0" fmla="*/ 445468 h 890936"/>
              <a:gd name="connsiteX1" fmla="*/ 445469 w 890937"/>
              <a:gd name="connsiteY1" fmla="*/ 890936 h 890936"/>
              <a:gd name="connsiteX2" fmla="*/ 0 w 890937"/>
              <a:gd name="connsiteY2" fmla="*/ 445468 h 890936"/>
              <a:gd name="connsiteX3" fmla="*/ 445469 w 890937"/>
              <a:gd name="connsiteY3" fmla="*/ 0 h 890936"/>
              <a:gd name="connsiteX4" fmla="*/ 890937 w 890937"/>
              <a:gd name="connsiteY4" fmla="*/ 445468 h 89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937" h="890936">
                <a:moveTo>
                  <a:pt x="890937" y="445468"/>
                </a:moveTo>
                <a:cubicBezTo>
                  <a:pt x="890937" y="691494"/>
                  <a:pt x="691494" y="890936"/>
                  <a:pt x="445469" y="890936"/>
                </a:cubicBezTo>
                <a:cubicBezTo>
                  <a:pt x="199443" y="890936"/>
                  <a:pt x="0" y="691494"/>
                  <a:pt x="0" y="445468"/>
                </a:cubicBezTo>
                <a:cubicBezTo>
                  <a:pt x="0" y="199443"/>
                  <a:pt x="199443" y="0"/>
                  <a:pt x="445469" y="0"/>
                </a:cubicBezTo>
                <a:cubicBezTo>
                  <a:pt x="691494" y="0"/>
                  <a:pt x="890937" y="199443"/>
                  <a:pt x="890937" y="445468"/>
                </a:cubicBezTo>
                <a:close/>
              </a:path>
            </a:pathLst>
          </a:custGeom>
          <a:solidFill>
            <a:schemeClr val="accent1"/>
          </a:solidFill>
          <a:ln w="34233" cap="flat">
            <a:noFill/>
            <a:prstDash val="solid"/>
            <a:miter/>
          </a:ln>
        </p:spPr>
        <p:txBody>
          <a:bodyPr rtlCol="0" anchor="ctr"/>
          <a:lstStyle/>
          <a:p>
            <a:pPr algn="ctr" rtl="1"/>
            <a:r>
              <a:rPr lang="fa-IR" sz="2800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2</a:t>
            </a:r>
            <a:endParaRPr lang="en-US" sz="2800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4978425-CA0F-F832-59FE-C2B2350BC475}"/>
              </a:ext>
            </a:extLst>
          </p:cNvPr>
          <p:cNvSpPr/>
          <p:nvPr/>
        </p:nvSpPr>
        <p:spPr>
          <a:xfrm flipH="1">
            <a:off x="6122718" y="3788917"/>
            <a:ext cx="783142" cy="783141"/>
          </a:xfrm>
          <a:custGeom>
            <a:avLst/>
            <a:gdLst>
              <a:gd name="connsiteX0" fmla="*/ 890937 w 890937"/>
              <a:gd name="connsiteY0" fmla="*/ 445468 h 890936"/>
              <a:gd name="connsiteX1" fmla="*/ 445469 w 890937"/>
              <a:gd name="connsiteY1" fmla="*/ 890936 h 890936"/>
              <a:gd name="connsiteX2" fmla="*/ 0 w 890937"/>
              <a:gd name="connsiteY2" fmla="*/ 445468 h 890936"/>
              <a:gd name="connsiteX3" fmla="*/ 445469 w 890937"/>
              <a:gd name="connsiteY3" fmla="*/ 0 h 890936"/>
              <a:gd name="connsiteX4" fmla="*/ 890937 w 890937"/>
              <a:gd name="connsiteY4" fmla="*/ 445468 h 89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937" h="890936">
                <a:moveTo>
                  <a:pt x="890937" y="445468"/>
                </a:moveTo>
                <a:cubicBezTo>
                  <a:pt x="890937" y="691494"/>
                  <a:pt x="691494" y="890936"/>
                  <a:pt x="445469" y="890936"/>
                </a:cubicBezTo>
                <a:cubicBezTo>
                  <a:pt x="199443" y="890936"/>
                  <a:pt x="0" y="691494"/>
                  <a:pt x="0" y="445468"/>
                </a:cubicBezTo>
                <a:cubicBezTo>
                  <a:pt x="0" y="199443"/>
                  <a:pt x="199443" y="0"/>
                  <a:pt x="445469" y="0"/>
                </a:cubicBezTo>
                <a:cubicBezTo>
                  <a:pt x="691494" y="0"/>
                  <a:pt x="890937" y="199443"/>
                  <a:pt x="890937" y="445468"/>
                </a:cubicBezTo>
                <a:close/>
              </a:path>
            </a:pathLst>
          </a:custGeom>
          <a:solidFill>
            <a:schemeClr val="accent2"/>
          </a:solidFill>
          <a:ln w="34233" cap="flat">
            <a:noFill/>
            <a:prstDash val="solid"/>
            <a:miter/>
          </a:ln>
        </p:spPr>
        <p:txBody>
          <a:bodyPr rtlCol="0" anchor="ctr"/>
          <a:lstStyle/>
          <a:p>
            <a:pPr algn="ctr" rtl="1"/>
            <a:r>
              <a:rPr lang="fa-IR" sz="2800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3</a:t>
            </a:r>
            <a:endParaRPr lang="en-US" sz="2800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0279208-2895-FFD0-EFC1-97373E9DA4AE}"/>
              </a:ext>
            </a:extLst>
          </p:cNvPr>
          <p:cNvSpPr/>
          <p:nvPr/>
        </p:nvSpPr>
        <p:spPr>
          <a:xfrm flipH="1">
            <a:off x="6119608" y="1426173"/>
            <a:ext cx="783142" cy="783141"/>
          </a:xfrm>
          <a:custGeom>
            <a:avLst/>
            <a:gdLst>
              <a:gd name="connsiteX0" fmla="*/ 890937 w 890937"/>
              <a:gd name="connsiteY0" fmla="*/ 445468 h 890936"/>
              <a:gd name="connsiteX1" fmla="*/ 445469 w 890937"/>
              <a:gd name="connsiteY1" fmla="*/ 890936 h 890936"/>
              <a:gd name="connsiteX2" fmla="*/ 0 w 890937"/>
              <a:gd name="connsiteY2" fmla="*/ 445468 h 890936"/>
              <a:gd name="connsiteX3" fmla="*/ 445469 w 890937"/>
              <a:gd name="connsiteY3" fmla="*/ 0 h 890936"/>
              <a:gd name="connsiteX4" fmla="*/ 890937 w 890937"/>
              <a:gd name="connsiteY4" fmla="*/ 445468 h 89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937" h="890936">
                <a:moveTo>
                  <a:pt x="890937" y="445468"/>
                </a:moveTo>
                <a:cubicBezTo>
                  <a:pt x="890937" y="691494"/>
                  <a:pt x="691494" y="890936"/>
                  <a:pt x="445469" y="890936"/>
                </a:cubicBezTo>
                <a:cubicBezTo>
                  <a:pt x="199443" y="890936"/>
                  <a:pt x="0" y="691494"/>
                  <a:pt x="0" y="445468"/>
                </a:cubicBezTo>
                <a:cubicBezTo>
                  <a:pt x="0" y="199443"/>
                  <a:pt x="199443" y="0"/>
                  <a:pt x="445469" y="0"/>
                </a:cubicBezTo>
                <a:cubicBezTo>
                  <a:pt x="691494" y="0"/>
                  <a:pt x="890937" y="199443"/>
                  <a:pt x="890937" y="445468"/>
                </a:cubicBezTo>
                <a:close/>
              </a:path>
            </a:pathLst>
          </a:custGeom>
          <a:solidFill>
            <a:schemeClr val="tx2"/>
          </a:solidFill>
          <a:ln w="34233" cap="flat">
            <a:noFill/>
            <a:prstDash val="solid"/>
            <a:miter/>
          </a:ln>
        </p:spPr>
        <p:txBody>
          <a:bodyPr rtlCol="0" anchor="ctr"/>
          <a:lstStyle/>
          <a:p>
            <a:pPr algn="ctr" rtl="1"/>
            <a:r>
              <a:rPr lang="fa-IR" sz="2800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1</a:t>
            </a:r>
            <a:endParaRPr lang="en-US" sz="2800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B7FD963-1016-4F65-0ACC-9A954B97C660}"/>
              </a:ext>
            </a:extLst>
          </p:cNvPr>
          <p:cNvSpPr/>
          <p:nvPr/>
        </p:nvSpPr>
        <p:spPr>
          <a:xfrm flipH="1">
            <a:off x="6122718" y="4965531"/>
            <a:ext cx="783142" cy="783141"/>
          </a:xfrm>
          <a:custGeom>
            <a:avLst/>
            <a:gdLst>
              <a:gd name="connsiteX0" fmla="*/ 890937 w 890937"/>
              <a:gd name="connsiteY0" fmla="*/ 445468 h 890936"/>
              <a:gd name="connsiteX1" fmla="*/ 445469 w 890937"/>
              <a:gd name="connsiteY1" fmla="*/ 890936 h 890936"/>
              <a:gd name="connsiteX2" fmla="*/ 0 w 890937"/>
              <a:gd name="connsiteY2" fmla="*/ 445468 h 890936"/>
              <a:gd name="connsiteX3" fmla="*/ 445469 w 890937"/>
              <a:gd name="connsiteY3" fmla="*/ 0 h 890936"/>
              <a:gd name="connsiteX4" fmla="*/ 890937 w 890937"/>
              <a:gd name="connsiteY4" fmla="*/ 445468 h 89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937" h="890936">
                <a:moveTo>
                  <a:pt x="890937" y="445468"/>
                </a:moveTo>
                <a:cubicBezTo>
                  <a:pt x="890937" y="691494"/>
                  <a:pt x="691494" y="890936"/>
                  <a:pt x="445469" y="890936"/>
                </a:cubicBezTo>
                <a:cubicBezTo>
                  <a:pt x="199443" y="890936"/>
                  <a:pt x="0" y="691494"/>
                  <a:pt x="0" y="445468"/>
                </a:cubicBezTo>
                <a:cubicBezTo>
                  <a:pt x="0" y="199443"/>
                  <a:pt x="199443" y="0"/>
                  <a:pt x="445469" y="0"/>
                </a:cubicBezTo>
                <a:cubicBezTo>
                  <a:pt x="691494" y="0"/>
                  <a:pt x="890937" y="199443"/>
                  <a:pt x="890937" y="445468"/>
                </a:cubicBezTo>
                <a:close/>
              </a:path>
            </a:pathLst>
          </a:custGeom>
          <a:solidFill>
            <a:schemeClr val="accent5"/>
          </a:solidFill>
          <a:ln w="34233" cap="flat">
            <a:noFill/>
            <a:prstDash val="solid"/>
            <a:miter/>
          </a:ln>
        </p:spPr>
        <p:txBody>
          <a:bodyPr rtlCol="0" anchor="ctr"/>
          <a:lstStyle/>
          <a:p>
            <a:pPr algn="ctr" rtl="1"/>
            <a:r>
              <a:rPr lang="fa-IR" sz="2800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4</a:t>
            </a:r>
            <a:endParaRPr lang="en-US" sz="2800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4DD40-6CAB-2782-AAAB-5B0308BECCA5}"/>
              </a:ext>
            </a:extLst>
          </p:cNvPr>
          <p:cNvSpPr txBox="1"/>
          <p:nvPr/>
        </p:nvSpPr>
        <p:spPr>
          <a:xfrm>
            <a:off x="41500" y="1165007"/>
            <a:ext cx="6030893" cy="1072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8000"/>
              </a:lnSpc>
            </a:pPr>
            <a:r>
              <a:rPr lang="fa-IR" sz="3200" b="1" dirty="0">
                <a:latin typeface="Sahel" panose="020B0603030804020204" pitchFamily="34" charset="-78"/>
                <a:cs typeface="Sahel" panose="020B0603030804020204" pitchFamily="34" charset="-78"/>
              </a:rPr>
              <a:t>پارادوکس های پیشرفت صنعتی: </a:t>
            </a:r>
          </a:p>
          <a:p>
            <a:pPr algn="r" rtl="1">
              <a:lnSpc>
                <a:spcPct val="118000"/>
              </a:lnSpc>
            </a:pPr>
            <a:r>
              <a:rPr lang="fa-IR" sz="2000" b="1" dirty="0">
                <a:latin typeface="Sahel" panose="020B0603030804020204" pitchFamily="34" charset="-78"/>
                <a:cs typeface="Sahel" panose="020B0603030804020204" pitchFamily="34" charset="-78"/>
              </a:rPr>
              <a:t>صعود نزولی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4777BF-D84E-8DFE-5F3B-6E2772D25168}"/>
              </a:ext>
            </a:extLst>
          </p:cNvPr>
          <p:cNvSpPr txBox="1"/>
          <p:nvPr/>
        </p:nvSpPr>
        <p:spPr>
          <a:xfrm>
            <a:off x="221211" y="2607545"/>
            <a:ext cx="56921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200" b="1" dirty="0">
                <a:latin typeface="Sahel" panose="020B0603030804020204" pitchFamily="34" charset="-78"/>
                <a:cs typeface="Sahel" panose="020B0603030804020204" pitchFamily="34" charset="-78"/>
              </a:rPr>
              <a:t>راه ناهموار تولید: </a:t>
            </a:r>
          </a:p>
          <a:p>
            <a:pPr algn="r" rtl="1"/>
            <a:r>
              <a:rPr lang="fa-IR" sz="2000" b="1" dirty="0">
                <a:latin typeface="Sahel" panose="020B0603030804020204" pitchFamily="34" charset="-78"/>
                <a:cs typeface="Sahel" panose="020B0603030804020204" pitchFamily="34" charset="-78"/>
              </a:rPr>
              <a:t>روزمرگی های پرتنش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224ADF-FFFC-D57A-B57C-978E26BADA12}"/>
              </a:ext>
            </a:extLst>
          </p:cNvPr>
          <p:cNvSpPr txBox="1"/>
          <p:nvPr/>
        </p:nvSpPr>
        <p:spPr>
          <a:xfrm>
            <a:off x="863600" y="3742802"/>
            <a:ext cx="504973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2200" b="1">
                <a:latin typeface="Sahel" panose="020B0603030804020204" pitchFamily="34" charset="-78"/>
                <a:cs typeface="Sahel" panose="020B0603030804020204" pitchFamily="34" charset="-78"/>
              </a:defRPr>
            </a:lvl1pPr>
          </a:lstStyle>
          <a:p>
            <a:r>
              <a:rPr lang="fa-IR" sz="2800" dirty="0"/>
              <a:t>زنجیرهای پنهان: </a:t>
            </a:r>
          </a:p>
          <a:p>
            <a:r>
              <a:rPr lang="fa-IR" sz="2000" dirty="0"/>
              <a:t>چالش‌های ساختاری صنعت ایران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5A55EC-D331-F9B1-CE5D-299A44BA58E6}"/>
              </a:ext>
            </a:extLst>
          </p:cNvPr>
          <p:cNvSpPr txBox="1"/>
          <p:nvPr/>
        </p:nvSpPr>
        <p:spPr>
          <a:xfrm>
            <a:off x="1417321" y="4913812"/>
            <a:ext cx="4496009" cy="1072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8000"/>
              </a:lnSpc>
            </a:pPr>
            <a:r>
              <a:rPr lang="fa-IR" sz="3200" b="1" dirty="0">
                <a:latin typeface="Sahel" panose="020B0603030804020204" pitchFamily="34" charset="-78"/>
                <a:cs typeface="Sahel" panose="020B0603030804020204" pitchFamily="34" charset="-78"/>
              </a:rPr>
              <a:t>خروج از بن بست: </a:t>
            </a:r>
          </a:p>
          <a:p>
            <a:pPr algn="r" rtl="1">
              <a:lnSpc>
                <a:spcPct val="118000"/>
              </a:lnSpc>
            </a:pPr>
            <a:r>
              <a:rPr lang="fa-IR" sz="2000" b="1" dirty="0">
                <a:latin typeface="Sahel" panose="020B0603030804020204" pitchFamily="34" charset="-78"/>
                <a:cs typeface="Sahel" panose="020B0603030804020204" pitchFamily="34" charset="-78"/>
              </a:rPr>
              <a:t>راهکارها و الزامات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D2AE3EF-155C-E80A-FE5E-032283F6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</a:t>
            </a:fld>
            <a:endParaRPr lang="fa-I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E6B51-5AB9-B9E5-91EF-440913445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0863" y="0"/>
            <a:ext cx="48495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952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35" grpId="0" animBg="1"/>
      <p:bldP spid="36" grpId="0" animBg="1"/>
      <p:bldP spid="37" grpId="0" animBg="1"/>
      <p:bldP spid="9" grpId="0"/>
      <p:bldP spid="12" grpId="0"/>
      <p:bldP spid="14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71E82-0DF5-7FD1-9AA2-6A84046F9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742807-723B-B3E0-1E5B-50F52FF90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3</a:t>
            </a:fld>
            <a:endParaRPr lang="fa-IR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A385DE-371D-B397-356F-0C08F3FEC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448"/>
          <a:stretch/>
        </p:blipFill>
        <p:spPr>
          <a:xfrm>
            <a:off x="4973320" y="0"/>
            <a:ext cx="7218680" cy="689229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267E4F-132A-651C-6F73-0F2C0F8DE8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8720" y="1454320"/>
            <a:ext cx="6833280" cy="3949360"/>
          </a:xfrm>
        </p:spPr>
        <p:txBody>
          <a:bodyPr/>
          <a:lstStyle/>
          <a:p>
            <a:pPr algn="r" rtl="1">
              <a:lnSpc>
                <a:spcPct val="118000"/>
              </a:lnSpc>
            </a:pPr>
            <a:r>
              <a:rPr lang="fa-IR" sz="7200" b="1" dirty="0">
                <a:latin typeface="Sahel" panose="020B0603030804020204" pitchFamily="34" charset="-78"/>
                <a:cs typeface="Sahel" panose="020B0603030804020204" pitchFamily="34" charset="-78"/>
              </a:rPr>
              <a:t>پارادوکس های پیشرفت صنعتی</a:t>
            </a:r>
          </a:p>
        </p:txBody>
      </p:sp>
    </p:spTree>
    <p:extLst>
      <p:ext uri="{BB962C8B-B14F-4D97-AF65-F5344CB8AC3E}">
        <p14:creationId xmlns:p14="http://schemas.microsoft.com/office/powerpoint/2010/main" val="102771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tablet with a graph&#10;&#10;Description automatically generated">
            <a:extLst>
              <a:ext uri="{FF2B5EF4-FFF2-40B4-BE49-F238E27FC236}">
                <a16:creationId xmlns:a16="http://schemas.microsoft.com/office/drawing/2014/main" id="{51713F27-CF3E-1514-7A4A-B0F651132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" y="0"/>
            <a:ext cx="12186577" cy="6858000"/>
          </a:xfrm>
          <a:prstGeom prst="rect">
            <a:avLst/>
          </a:prstGeom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CAC1093D-4C9A-4876-87AC-53E7820B63F1}"/>
              </a:ext>
            </a:extLst>
          </p:cNvPr>
          <p:cNvSpPr/>
          <p:nvPr/>
        </p:nvSpPr>
        <p:spPr>
          <a:xfrm>
            <a:off x="0" y="98913"/>
            <a:ext cx="12192000" cy="160609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07DC1124-BF02-4DD3-966D-EFD9C1F2AA35}"/>
              </a:ext>
            </a:extLst>
          </p:cNvPr>
          <p:cNvSpPr/>
          <p:nvPr/>
        </p:nvSpPr>
        <p:spPr>
          <a:xfrm>
            <a:off x="4118254" y="216160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21C47805-CE4E-4ADF-A982-058CEB2504B0}"/>
              </a:ext>
            </a:extLst>
          </p:cNvPr>
          <p:cNvSpPr/>
          <p:nvPr/>
        </p:nvSpPr>
        <p:spPr>
          <a:xfrm>
            <a:off x="8007767" y="216160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F030E-BF51-D698-B9C6-D9B7B2B9A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4B4EF5C6-EF89-4346-A243-4804EF108EE0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31BE7-08B7-DCD2-AD8C-A71E20615261}"/>
              </a:ext>
            </a:extLst>
          </p:cNvPr>
          <p:cNvSpPr txBox="1"/>
          <p:nvPr/>
        </p:nvSpPr>
        <p:spPr>
          <a:xfrm>
            <a:off x="4250308" y="655221"/>
            <a:ext cx="3526227" cy="455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8000"/>
              </a:lnSpc>
            </a:pPr>
            <a:r>
              <a:rPr lang="fa-IR" sz="2000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توان رقابت پذیری صنعتی ایران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4D737F-685E-D232-7484-8AA3CF4C2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129" y="1621040"/>
            <a:ext cx="5067739" cy="43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tablet with a graph&#10;&#10;Description automatically generated">
            <a:extLst>
              <a:ext uri="{FF2B5EF4-FFF2-40B4-BE49-F238E27FC236}">
                <a16:creationId xmlns:a16="http://schemas.microsoft.com/office/drawing/2014/main" id="{51713F27-CF3E-1514-7A4A-B0F651132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" y="0"/>
            <a:ext cx="12186577" cy="6858000"/>
          </a:xfrm>
          <a:prstGeom prst="rect">
            <a:avLst/>
          </a:prstGeom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CAC1093D-4C9A-4876-87AC-53E7820B63F1}"/>
              </a:ext>
            </a:extLst>
          </p:cNvPr>
          <p:cNvSpPr/>
          <p:nvPr/>
        </p:nvSpPr>
        <p:spPr>
          <a:xfrm>
            <a:off x="0" y="98913"/>
            <a:ext cx="12192000" cy="160609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07DC1124-BF02-4DD3-966D-EFD9C1F2AA35}"/>
              </a:ext>
            </a:extLst>
          </p:cNvPr>
          <p:cNvSpPr/>
          <p:nvPr/>
        </p:nvSpPr>
        <p:spPr>
          <a:xfrm>
            <a:off x="4118254" y="216160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21C47805-CE4E-4ADF-A982-058CEB2504B0}"/>
              </a:ext>
            </a:extLst>
          </p:cNvPr>
          <p:cNvSpPr/>
          <p:nvPr/>
        </p:nvSpPr>
        <p:spPr>
          <a:xfrm>
            <a:off x="8007767" y="216160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F030E-BF51-D698-B9C6-D9B7B2B9A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4B4EF5C6-EF89-4346-A243-4804EF108EE0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31BE7-08B7-DCD2-AD8C-A71E20615261}"/>
              </a:ext>
            </a:extLst>
          </p:cNvPr>
          <p:cNvSpPr txBox="1"/>
          <p:nvPr/>
        </p:nvSpPr>
        <p:spPr>
          <a:xfrm>
            <a:off x="4355744" y="674205"/>
            <a:ext cx="3480507" cy="455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8000"/>
              </a:lnSpc>
            </a:pPr>
            <a:r>
              <a:rPr lang="fa-IR" sz="2000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جایگاه صنعت در اقتصاد ایران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0FF7F9D-B94E-B8E2-BE9A-7680D3D9B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714" y="488749"/>
            <a:ext cx="5372566" cy="46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D08C3-78A9-99D4-483B-79EF34C8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AA75351-C0F8-99D5-4C32-F0E9F2EBB120}"/>
              </a:ext>
            </a:extLst>
          </p:cNvPr>
          <p:cNvGrpSpPr/>
          <p:nvPr/>
        </p:nvGrpSpPr>
        <p:grpSpPr>
          <a:xfrm>
            <a:off x="4689695" y="396240"/>
            <a:ext cx="7326814" cy="5960110"/>
            <a:chOff x="5080208" y="642796"/>
            <a:chExt cx="6721278" cy="5572408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1AC30E2B-5A6D-75F6-2CE4-409BA49C7DAD}"/>
                </a:ext>
              </a:extLst>
            </p:cNvPr>
            <p:cNvSpPr/>
            <p:nvPr/>
          </p:nvSpPr>
          <p:spPr>
            <a:xfrm>
              <a:off x="5654642" y="642796"/>
              <a:ext cx="5572410" cy="5572408"/>
            </a:xfrm>
            <a:prstGeom prst="frame">
              <a:avLst>
                <a:gd name="adj1" fmla="val 844"/>
              </a:avLst>
            </a:prstGeom>
            <a:solidFill>
              <a:srgbClr val="0909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4EB9610-9C82-F8C7-1613-CB24C57C6D88}"/>
                </a:ext>
              </a:extLst>
            </p:cNvPr>
            <p:cNvGrpSpPr/>
            <p:nvPr/>
          </p:nvGrpSpPr>
          <p:grpSpPr>
            <a:xfrm>
              <a:off x="5080208" y="912892"/>
              <a:ext cx="1148868" cy="1050202"/>
              <a:chOff x="5080208" y="914399"/>
              <a:chExt cx="1148868" cy="1050202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ED87DD90-8546-CE9C-49A3-AA447DBBAC60}"/>
                  </a:ext>
                </a:extLst>
              </p:cNvPr>
              <p:cNvSpPr/>
              <p:nvPr/>
            </p:nvSpPr>
            <p:spPr>
              <a:xfrm>
                <a:off x="5080208" y="914399"/>
                <a:ext cx="1148868" cy="10502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6">
                <a:extLst>
                  <a:ext uri="{FF2B5EF4-FFF2-40B4-BE49-F238E27FC236}">
                    <a16:creationId xmlns:a16="http://schemas.microsoft.com/office/drawing/2014/main" id="{ACA5C0CD-ABF2-A998-28AA-A1A488346F80}"/>
                  </a:ext>
                </a:extLst>
              </p:cNvPr>
              <p:cNvSpPr/>
              <p:nvPr/>
            </p:nvSpPr>
            <p:spPr>
              <a:xfrm>
                <a:off x="5208178" y="1088336"/>
                <a:ext cx="892929" cy="702329"/>
              </a:xfrm>
              <a:custGeom>
                <a:avLst/>
                <a:gdLst/>
                <a:ahLst/>
                <a:cxnLst/>
                <a:rect l="l" t="t" r="r" b="b"/>
                <a:pathLst>
                  <a:path w="460177" h="361950">
                    <a:moveTo>
                      <a:pt x="427435" y="0"/>
                    </a:moveTo>
                    <a:lnTo>
                      <a:pt x="460177" y="69056"/>
                    </a:lnTo>
                    <a:cubicBezTo>
                      <a:pt x="426839" y="80169"/>
                      <a:pt x="402928" y="95647"/>
                      <a:pt x="388442" y="115491"/>
                    </a:cubicBezTo>
                    <a:cubicBezTo>
                      <a:pt x="373956" y="135335"/>
                      <a:pt x="366316" y="161727"/>
                      <a:pt x="365522" y="194667"/>
                    </a:cubicBezTo>
                    <a:lnTo>
                      <a:pt x="446485" y="194667"/>
                    </a:lnTo>
                    <a:lnTo>
                      <a:pt x="446485" y="361950"/>
                    </a:lnTo>
                    <a:lnTo>
                      <a:pt x="279202" y="361950"/>
                    </a:lnTo>
                    <a:lnTo>
                      <a:pt x="279202" y="242292"/>
                    </a:lnTo>
                    <a:cubicBezTo>
                      <a:pt x="279202" y="193477"/>
                      <a:pt x="283468" y="155178"/>
                      <a:pt x="292001" y="127397"/>
                    </a:cubicBezTo>
                    <a:cubicBezTo>
                      <a:pt x="300534" y="99616"/>
                      <a:pt x="316409" y="74613"/>
                      <a:pt x="339626" y="52388"/>
                    </a:cubicBezTo>
                    <a:cubicBezTo>
                      <a:pt x="362843" y="30163"/>
                      <a:pt x="392113" y="12700"/>
                      <a:pt x="427435" y="0"/>
                    </a:cubicBezTo>
                    <a:close/>
                    <a:moveTo>
                      <a:pt x="148233" y="0"/>
                    </a:moveTo>
                    <a:lnTo>
                      <a:pt x="180975" y="69056"/>
                    </a:lnTo>
                    <a:cubicBezTo>
                      <a:pt x="147638" y="80169"/>
                      <a:pt x="123726" y="95647"/>
                      <a:pt x="109240" y="115491"/>
                    </a:cubicBezTo>
                    <a:cubicBezTo>
                      <a:pt x="94754" y="135335"/>
                      <a:pt x="87114" y="161727"/>
                      <a:pt x="86321" y="194667"/>
                    </a:cubicBezTo>
                    <a:lnTo>
                      <a:pt x="167283" y="194667"/>
                    </a:lnTo>
                    <a:lnTo>
                      <a:pt x="167283" y="361950"/>
                    </a:lnTo>
                    <a:lnTo>
                      <a:pt x="0" y="361950"/>
                    </a:lnTo>
                    <a:lnTo>
                      <a:pt x="0" y="242292"/>
                    </a:lnTo>
                    <a:cubicBezTo>
                      <a:pt x="0" y="193874"/>
                      <a:pt x="4267" y="155674"/>
                      <a:pt x="12800" y="127695"/>
                    </a:cubicBezTo>
                    <a:cubicBezTo>
                      <a:pt x="21332" y="99715"/>
                      <a:pt x="37108" y="74613"/>
                      <a:pt x="60127" y="52388"/>
                    </a:cubicBezTo>
                    <a:cubicBezTo>
                      <a:pt x="83146" y="30163"/>
                      <a:pt x="112514" y="12700"/>
                      <a:pt x="148233" y="0"/>
                    </a:cubicBezTo>
                    <a:close/>
                  </a:path>
                </a:pathLst>
              </a:custGeom>
              <a:solidFill>
                <a:srgbClr val="0909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DF25D7D2-8C5A-6200-9B90-59F22FDFE546}"/>
                </a:ext>
              </a:extLst>
            </p:cNvPr>
            <p:cNvGrpSpPr/>
            <p:nvPr/>
          </p:nvGrpSpPr>
          <p:grpSpPr>
            <a:xfrm rot="10800000">
              <a:off x="10652618" y="4894907"/>
              <a:ext cx="1148868" cy="1050202"/>
              <a:chOff x="5080208" y="914399"/>
              <a:chExt cx="1148868" cy="1050202"/>
            </a:xfrm>
          </p:grpSpPr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F6C7CAF4-5AA7-3DF8-C69F-DBD953320B4D}"/>
                  </a:ext>
                </a:extLst>
              </p:cNvPr>
              <p:cNvSpPr/>
              <p:nvPr/>
            </p:nvSpPr>
            <p:spPr>
              <a:xfrm>
                <a:off x="5080208" y="914399"/>
                <a:ext cx="1148868" cy="10502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11">
                <a:extLst>
                  <a:ext uri="{FF2B5EF4-FFF2-40B4-BE49-F238E27FC236}">
                    <a16:creationId xmlns:a16="http://schemas.microsoft.com/office/drawing/2014/main" id="{A034E73E-BF41-8128-26C9-D8F32D9456AC}"/>
                  </a:ext>
                </a:extLst>
              </p:cNvPr>
              <p:cNvSpPr/>
              <p:nvPr/>
            </p:nvSpPr>
            <p:spPr>
              <a:xfrm>
                <a:off x="5208178" y="1088336"/>
                <a:ext cx="892929" cy="702329"/>
              </a:xfrm>
              <a:custGeom>
                <a:avLst/>
                <a:gdLst/>
                <a:ahLst/>
                <a:cxnLst/>
                <a:rect l="l" t="t" r="r" b="b"/>
                <a:pathLst>
                  <a:path w="460177" h="361950">
                    <a:moveTo>
                      <a:pt x="427435" y="0"/>
                    </a:moveTo>
                    <a:lnTo>
                      <a:pt x="460177" y="69056"/>
                    </a:lnTo>
                    <a:cubicBezTo>
                      <a:pt x="426839" y="80169"/>
                      <a:pt x="402928" y="95647"/>
                      <a:pt x="388442" y="115491"/>
                    </a:cubicBezTo>
                    <a:cubicBezTo>
                      <a:pt x="373956" y="135335"/>
                      <a:pt x="366316" y="161727"/>
                      <a:pt x="365522" y="194667"/>
                    </a:cubicBezTo>
                    <a:lnTo>
                      <a:pt x="446485" y="194667"/>
                    </a:lnTo>
                    <a:lnTo>
                      <a:pt x="446485" y="361950"/>
                    </a:lnTo>
                    <a:lnTo>
                      <a:pt x="279202" y="361950"/>
                    </a:lnTo>
                    <a:lnTo>
                      <a:pt x="279202" y="242292"/>
                    </a:lnTo>
                    <a:cubicBezTo>
                      <a:pt x="279202" y="193477"/>
                      <a:pt x="283468" y="155178"/>
                      <a:pt x="292001" y="127397"/>
                    </a:cubicBezTo>
                    <a:cubicBezTo>
                      <a:pt x="300534" y="99616"/>
                      <a:pt x="316409" y="74613"/>
                      <a:pt x="339626" y="52388"/>
                    </a:cubicBezTo>
                    <a:cubicBezTo>
                      <a:pt x="362843" y="30163"/>
                      <a:pt x="392113" y="12700"/>
                      <a:pt x="427435" y="0"/>
                    </a:cubicBezTo>
                    <a:close/>
                    <a:moveTo>
                      <a:pt x="148233" y="0"/>
                    </a:moveTo>
                    <a:lnTo>
                      <a:pt x="180975" y="69056"/>
                    </a:lnTo>
                    <a:cubicBezTo>
                      <a:pt x="147638" y="80169"/>
                      <a:pt x="123726" y="95647"/>
                      <a:pt x="109240" y="115491"/>
                    </a:cubicBezTo>
                    <a:cubicBezTo>
                      <a:pt x="94754" y="135335"/>
                      <a:pt x="87114" y="161727"/>
                      <a:pt x="86321" y="194667"/>
                    </a:cubicBezTo>
                    <a:lnTo>
                      <a:pt x="167283" y="194667"/>
                    </a:lnTo>
                    <a:lnTo>
                      <a:pt x="167283" y="361950"/>
                    </a:lnTo>
                    <a:lnTo>
                      <a:pt x="0" y="361950"/>
                    </a:lnTo>
                    <a:lnTo>
                      <a:pt x="0" y="242292"/>
                    </a:lnTo>
                    <a:cubicBezTo>
                      <a:pt x="0" y="193874"/>
                      <a:pt x="4267" y="155674"/>
                      <a:pt x="12800" y="127695"/>
                    </a:cubicBezTo>
                    <a:cubicBezTo>
                      <a:pt x="21332" y="99715"/>
                      <a:pt x="37108" y="74613"/>
                      <a:pt x="60127" y="52388"/>
                    </a:cubicBezTo>
                    <a:cubicBezTo>
                      <a:pt x="83146" y="30163"/>
                      <a:pt x="112514" y="12700"/>
                      <a:pt x="148233" y="0"/>
                    </a:cubicBezTo>
                    <a:close/>
                  </a:path>
                </a:pathLst>
              </a:custGeom>
              <a:solidFill>
                <a:srgbClr val="0909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Placeholder 17" descr="A notebook with a calculator and glasses&#10;&#10;Description automatically generated">
            <a:extLst>
              <a:ext uri="{FF2B5EF4-FFF2-40B4-BE49-F238E27FC236}">
                <a16:creationId xmlns:a16="http://schemas.microsoft.com/office/drawing/2014/main" id="{44029C4C-E911-8AF7-86AC-2BB154FCCBDC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9" r="21339"/>
          <a:stretch/>
        </p:blipFill>
        <p:spPr>
          <a:xfrm>
            <a:off x="0" y="0"/>
            <a:ext cx="4689695" cy="6858000"/>
          </a:xfr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F680A44-1634-90A9-5D56-2FE37C78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tx2"/>
                </a:solidFill>
              </a:rPr>
              <a:pPr/>
              <a:t>6</a:t>
            </a:fld>
            <a:endParaRPr lang="fa-IR" dirty="0">
              <a:solidFill>
                <a:schemeClr val="tx2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762DF5FD-8E7D-B6B9-1C8A-E237C21C85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20" t="2865" r="2335" b="3357"/>
          <a:stretch/>
        </p:blipFill>
        <p:spPr>
          <a:xfrm>
            <a:off x="5942067" y="501650"/>
            <a:ext cx="4837038" cy="574546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E0A7DD0-2E1F-814B-8ACA-68F572B83701}"/>
              </a:ext>
            </a:extLst>
          </p:cNvPr>
          <p:cNvSpPr/>
          <p:nvPr/>
        </p:nvSpPr>
        <p:spPr>
          <a:xfrm rot="20663699">
            <a:off x="1353838" y="2869998"/>
            <a:ext cx="2439019" cy="2016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>
                <a:solidFill>
                  <a:schemeClr val="tx1">
                    <a:lumMod val="95000"/>
                    <a:lumOff val="5000"/>
                  </a:schemeClr>
                </a:solidFill>
                <a:cs typeface="B Tehran" panose="00000400000000000000" pitchFamily="2" charset="-78"/>
              </a:rPr>
              <a:t>پایه صنعتی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cs typeface="B Teh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427583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D08C3-78A9-99D4-483B-79EF34C8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AA75351-C0F8-99D5-4C32-F0E9F2EBB120}"/>
              </a:ext>
            </a:extLst>
          </p:cNvPr>
          <p:cNvGrpSpPr/>
          <p:nvPr/>
        </p:nvGrpSpPr>
        <p:grpSpPr>
          <a:xfrm>
            <a:off x="4689695" y="396240"/>
            <a:ext cx="7326814" cy="5960110"/>
            <a:chOff x="5080208" y="642796"/>
            <a:chExt cx="6721278" cy="5572408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1AC30E2B-5A6D-75F6-2CE4-409BA49C7DAD}"/>
                </a:ext>
              </a:extLst>
            </p:cNvPr>
            <p:cNvSpPr/>
            <p:nvPr/>
          </p:nvSpPr>
          <p:spPr>
            <a:xfrm>
              <a:off x="5654642" y="642796"/>
              <a:ext cx="5572410" cy="5572408"/>
            </a:xfrm>
            <a:prstGeom prst="frame">
              <a:avLst>
                <a:gd name="adj1" fmla="val 844"/>
              </a:avLst>
            </a:prstGeom>
            <a:solidFill>
              <a:srgbClr val="0909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4EB9610-9C82-F8C7-1613-CB24C57C6D88}"/>
                </a:ext>
              </a:extLst>
            </p:cNvPr>
            <p:cNvGrpSpPr/>
            <p:nvPr/>
          </p:nvGrpSpPr>
          <p:grpSpPr>
            <a:xfrm>
              <a:off x="5080208" y="912892"/>
              <a:ext cx="1148868" cy="1050202"/>
              <a:chOff x="5080208" y="914399"/>
              <a:chExt cx="1148868" cy="1050202"/>
            </a:xfrm>
          </p:grpSpPr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ED87DD90-8546-CE9C-49A3-AA447DBBAC60}"/>
                  </a:ext>
                </a:extLst>
              </p:cNvPr>
              <p:cNvSpPr/>
              <p:nvPr/>
            </p:nvSpPr>
            <p:spPr>
              <a:xfrm>
                <a:off x="5080208" y="914399"/>
                <a:ext cx="1148868" cy="10502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6">
                <a:extLst>
                  <a:ext uri="{FF2B5EF4-FFF2-40B4-BE49-F238E27FC236}">
                    <a16:creationId xmlns:a16="http://schemas.microsoft.com/office/drawing/2014/main" id="{ACA5C0CD-ABF2-A998-28AA-A1A488346F80}"/>
                  </a:ext>
                </a:extLst>
              </p:cNvPr>
              <p:cNvSpPr/>
              <p:nvPr/>
            </p:nvSpPr>
            <p:spPr>
              <a:xfrm>
                <a:off x="5208178" y="1088336"/>
                <a:ext cx="892929" cy="702329"/>
              </a:xfrm>
              <a:custGeom>
                <a:avLst/>
                <a:gdLst/>
                <a:ahLst/>
                <a:cxnLst/>
                <a:rect l="l" t="t" r="r" b="b"/>
                <a:pathLst>
                  <a:path w="460177" h="361950">
                    <a:moveTo>
                      <a:pt x="427435" y="0"/>
                    </a:moveTo>
                    <a:lnTo>
                      <a:pt x="460177" y="69056"/>
                    </a:lnTo>
                    <a:cubicBezTo>
                      <a:pt x="426839" y="80169"/>
                      <a:pt x="402928" y="95647"/>
                      <a:pt x="388442" y="115491"/>
                    </a:cubicBezTo>
                    <a:cubicBezTo>
                      <a:pt x="373956" y="135335"/>
                      <a:pt x="366316" y="161727"/>
                      <a:pt x="365522" y="194667"/>
                    </a:cubicBezTo>
                    <a:lnTo>
                      <a:pt x="446485" y="194667"/>
                    </a:lnTo>
                    <a:lnTo>
                      <a:pt x="446485" y="361950"/>
                    </a:lnTo>
                    <a:lnTo>
                      <a:pt x="279202" y="361950"/>
                    </a:lnTo>
                    <a:lnTo>
                      <a:pt x="279202" y="242292"/>
                    </a:lnTo>
                    <a:cubicBezTo>
                      <a:pt x="279202" y="193477"/>
                      <a:pt x="283468" y="155178"/>
                      <a:pt x="292001" y="127397"/>
                    </a:cubicBezTo>
                    <a:cubicBezTo>
                      <a:pt x="300534" y="99616"/>
                      <a:pt x="316409" y="74613"/>
                      <a:pt x="339626" y="52388"/>
                    </a:cubicBezTo>
                    <a:cubicBezTo>
                      <a:pt x="362843" y="30163"/>
                      <a:pt x="392113" y="12700"/>
                      <a:pt x="427435" y="0"/>
                    </a:cubicBezTo>
                    <a:close/>
                    <a:moveTo>
                      <a:pt x="148233" y="0"/>
                    </a:moveTo>
                    <a:lnTo>
                      <a:pt x="180975" y="69056"/>
                    </a:lnTo>
                    <a:cubicBezTo>
                      <a:pt x="147638" y="80169"/>
                      <a:pt x="123726" y="95647"/>
                      <a:pt x="109240" y="115491"/>
                    </a:cubicBezTo>
                    <a:cubicBezTo>
                      <a:pt x="94754" y="135335"/>
                      <a:pt x="87114" y="161727"/>
                      <a:pt x="86321" y="194667"/>
                    </a:cubicBezTo>
                    <a:lnTo>
                      <a:pt x="167283" y="194667"/>
                    </a:lnTo>
                    <a:lnTo>
                      <a:pt x="167283" y="361950"/>
                    </a:lnTo>
                    <a:lnTo>
                      <a:pt x="0" y="361950"/>
                    </a:lnTo>
                    <a:lnTo>
                      <a:pt x="0" y="242292"/>
                    </a:lnTo>
                    <a:cubicBezTo>
                      <a:pt x="0" y="193874"/>
                      <a:pt x="4267" y="155674"/>
                      <a:pt x="12800" y="127695"/>
                    </a:cubicBezTo>
                    <a:cubicBezTo>
                      <a:pt x="21332" y="99715"/>
                      <a:pt x="37108" y="74613"/>
                      <a:pt x="60127" y="52388"/>
                    </a:cubicBezTo>
                    <a:cubicBezTo>
                      <a:pt x="83146" y="30163"/>
                      <a:pt x="112514" y="12700"/>
                      <a:pt x="148233" y="0"/>
                    </a:cubicBezTo>
                    <a:close/>
                  </a:path>
                </a:pathLst>
              </a:custGeom>
              <a:solidFill>
                <a:srgbClr val="0909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DF25D7D2-8C5A-6200-9B90-59F22FDFE546}"/>
                </a:ext>
              </a:extLst>
            </p:cNvPr>
            <p:cNvGrpSpPr/>
            <p:nvPr/>
          </p:nvGrpSpPr>
          <p:grpSpPr>
            <a:xfrm rot="10800000">
              <a:off x="10652618" y="4894907"/>
              <a:ext cx="1148868" cy="1050202"/>
              <a:chOff x="5080208" y="914399"/>
              <a:chExt cx="1148868" cy="1050202"/>
            </a:xfrm>
          </p:grpSpPr>
          <p:sp>
            <p:nvSpPr>
              <p:cNvPr id="7" name="Rectangle 10">
                <a:extLst>
                  <a:ext uri="{FF2B5EF4-FFF2-40B4-BE49-F238E27FC236}">
                    <a16:creationId xmlns:a16="http://schemas.microsoft.com/office/drawing/2014/main" id="{F6C7CAF4-5AA7-3DF8-C69F-DBD953320B4D}"/>
                  </a:ext>
                </a:extLst>
              </p:cNvPr>
              <p:cNvSpPr/>
              <p:nvPr/>
            </p:nvSpPr>
            <p:spPr>
              <a:xfrm>
                <a:off x="5080208" y="914399"/>
                <a:ext cx="1148868" cy="10502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: Shape 11">
                <a:extLst>
                  <a:ext uri="{FF2B5EF4-FFF2-40B4-BE49-F238E27FC236}">
                    <a16:creationId xmlns:a16="http://schemas.microsoft.com/office/drawing/2014/main" id="{A034E73E-BF41-8128-26C9-D8F32D9456AC}"/>
                  </a:ext>
                </a:extLst>
              </p:cNvPr>
              <p:cNvSpPr/>
              <p:nvPr/>
            </p:nvSpPr>
            <p:spPr>
              <a:xfrm>
                <a:off x="5208178" y="1088336"/>
                <a:ext cx="892929" cy="702329"/>
              </a:xfrm>
              <a:custGeom>
                <a:avLst/>
                <a:gdLst/>
                <a:ahLst/>
                <a:cxnLst/>
                <a:rect l="l" t="t" r="r" b="b"/>
                <a:pathLst>
                  <a:path w="460177" h="361950">
                    <a:moveTo>
                      <a:pt x="427435" y="0"/>
                    </a:moveTo>
                    <a:lnTo>
                      <a:pt x="460177" y="69056"/>
                    </a:lnTo>
                    <a:cubicBezTo>
                      <a:pt x="426839" y="80169"/>
                      <a:pt x="402928" y="95647"/>
                      <a:pt x="388442" y="115491"/>
                    </a:cubicBezTo>
                    <a:cubicBezTo>
                      <a:pt x="373956" y="135335"/>
                      <a:pt x="366316" y="161727"/>
                      <a:pt x="365522" y="194667"/>
                    </a:cubicBezTo>
                    <a:lnTo>
                      <a:pt x="446485" y="194667"/>
                    </a:lnTo>
                    <a:lnTo>
                      <a:pt x="446485" y="361950"/>
                    </a:lnTo>
                    <a:lnTo>
                      <a:pt x="279202" y="361950"/>
                    </a:lnTo>
                    <a:lnTo>
                      <a:pt x="279202" y="242292"/>
                    </a:lnTo>
                    <a:cubicBezTo>
                      <a:pt x="279202" y="193477"/>
                      <a:pt x="283468" y="155178"/>
                      <a:pt x="292001" y="127397"/>
                    </a:cubicBezTo>
                    <a:cubicBezTo>
                      <a:pt x="300534" y="99616"/>
                      <a:pt x="316409" y="74613"/>
                      <a:pt x="339626" y="52388"/>
                    </a:cubicBezTo>
                    <a:cubicBezTo>
                      <a:pt x="362843" y="30163"/>
                      <a:pt x="392113" y="12700"/>
                      <a:pt x="427435" y="0"/>
                    </a:cubicBezTo>
                    <a:close/>
                    <a:moveTo>
                      <a:pt x="148233" y="0"/>
                    </a:moveTo>
                    <a:lnTo>
                      <a:pt x="180975" y="69056"/>
                    </a:lnTo>
                    <a:cubicBezTo>
                      <a:pt x="147638" y="80169"/>
                      <a:pt x="123726" y="95647"/>
                      <a:pt x="109240" y="115491"/>
                    </a:cubicBezTo>
                    <a:cubicBezTo>
                      <a:pt x="94754" y="135335"/>
                      <a:pt x="87114" y="161727"/>
                      <a:pt x="86321" y="194667"/>
                    </a:cubicBezTo>
                    <a:lnTo>
                      <a:pt x="167283" y="194667"/>
                    </a:lnTo>
                    <a:lnTo>
                      <a:pt x="167283" y="361950"/>
                    </a:lnTo>
                    <a:lnTo>
                      <a:pt x="0" y="361950"/>
                    </a:lnTo>
                    <a:lnTo>
                      <a:pt x="0" y="242292"/>
                    </a:lnTo>
                    <a:cubicBezTo>
                      <a:pt x="0" y="193874"/>
                      <a:pt x="4267" y="155674"/>
                      <a:pt x="12800" y="127695"/>
                    </a:cubicBezTo>
                    <a:cubicBezTo>
                      <a:pt x="21332" y="99715"/>
                      <a:pt x="37108" y="74613"/>
                      <a:pt x="60127" y="52388"/>
                    </a:cubicBezTo>
                    <a:cubicBezTo>
                      <a:pt x="83146" y="30163"/>
                      <a:pt x="112514" y="12700"/>
                      <a:pt x="148233" y="0"/>
                    </a:cubicBezTo>
                    <a:close/>
                  </a:path>
                </a:pathLst>
              </a:custGeom>
              <a:solidFill>
                <a:srgbClr val="09090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8" name="Picture Placeholder 17" descr="A notebook with a calculator and glasses&#10;&#10;Description automatically generated">
            <a:extLst>
              <a:ext uri="{FF2B5EF4-FFF2-40B4-BE49-F238E27FC236}">
                <a16:creationId xmlns:a16="http://schemas.microsoft.com/office/drawing/2014/main" id="{44029C4C-E911-8AF7-86AC-2BB154FCCBDC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9" r="21339"/>
          <a:stretch/>
        </p:blipFill>
        <p:spPr>
          <a:xfrm>
            <a:off x="0" y="0"/>
            <a:ext cx="4689695" cy="6858000"/>
          </a:xfr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F680A44-1634-90A9-5D56-2FE37C78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tx2"/>
                </a:solidFill>
              </a:rPr>
              <a:pPr/>
              <a:t>7</a:t>
            </a:fld>
            <a:endParaRPr lang="fa-IR" dirty="0">
              <a:solidFill>
                <a:schemeClr val="tx2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0A7DD0-2E1F-814B-8ACA-68F572B83701}"/>
              </a:ext>
            </a:extLst>
          </p:cNvPr>
          <p:cNvSpPr/>
          <p:nvPr/>
        </p:nvSpPr>
        <p:spPr>
          <a:xfrm rot="20663699">
            <a:off x="1353838" y="2869998"/>
            <a:ext cx="2439019" cy="2016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>
                <a:solidFill>
                  <a:schemeClr val="tx1">
                    <a:lumMod val="95000"/>
                    <a:lumOff val="5000"/>
                  </a:schemeClr>
                </a:solidFill>
                <a:cs typeface="B Tehran" panose="00000400000000000000" pitchFamily="2" charset="-78"/>
              </a:rPr>
              <a:t>تخصص صنعتی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cs typeface="B Tehran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ACF5F9-B5E6-626E-C6F2-56E668C11F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42" t="3921" r="4305" b="3320"/>
          <a:stretch/>
        </p:blipFill>
        <p:spPr>
          <a:xfrm>
            <a:off x="6081565" y="685128"/>
            <a:ext cx="4550197" cy="539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236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D08C3-78A9-99D4-483B-79EF34C8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AA75351-C0F8-99D5-4C32-F0E9F2EBB120}"/>
              </a:ext>
            </a:extLst>
          </p:cNvPr>
          <p:cNvGrpSpPr/>
          <p:nvPr/>
        </p:nvGrpSpPr>
        <p:grpSpPr>
          <a:xfrm>
            <a:off x="4689695" y="396240"/>
            <a:ext cx="7326814" cy="5960110"/>
            <a:chOff x="5080208" y="642796"/>
            <a:chExt cx="6721278" cy="5572408"/>
          </a:xfrm>
        </p:grpSpPr>
        <p:sp>
          <p:nvSpPr>
            <p:cNvPr id="4" name="Frame 3">
              <a:extLst>
                <a:ext uri="{FF2B5EF4-FFF2-40B4-BE49-F238E27FC236}">
                  <a16:creationId xmlns:a16="http://schemas.microsoft.com/office/drawing/2014/main" id="{1AC30E2B-5A6D-75F6-2CE4-409BA49C7DAD}"/>
                </a:ext>
              </a:extLst>
            </p:cNvPr>
            <p:cNvSpPr/>
            <p:nvPr/>
          </p:nvSpPr>
          <p:spPr>
            <a:xfrm>
              <a:off x="5654642" y="642796"/>
              <a:ext cx="5572410" cy="5572408"/>
            </a:xfrm>
            <a:prstGeom prst="frame">
              <a:avLst>
                <a:gd name="adj1" fmla="val 844"/>
              </a:avLst>
            </a:prstGeom>
            <a:solidFill>
              <a:srgbClr val="0909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ED87DD90-8546-CE9C-49A3-AA447DBBAC60}"/>
                </a:ext>
              </a:extLst>
            </p:cNvPr>
            <p:cNvSpPr/>
            <p:nvPr/>
          </p:nvSpPr>
          <p:spPr>
            <a:xfrm>
              <a:off x="5080208" y="912892"/>
              <a:ext cx="1148868" cy="1050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F6C7CAF4-5AA7-3DF8-C69F-DBD953320B4D}"/>
                </a:ext>
              </a:extLst>
            </p:cNvPr>
            <p:cNvSpPr/>
            <p:nvPr/>
          </p:nvSpPr>
          <p:spPr>
            <a:xfrm rot="10800000">
              <a:off x="10652618" y="4894907"/>
              <a:ext cx="1148868" cy="1050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Placeholder 17" descr="A notebook with a calculator and glasses&#10;&#10;Description automatically generated">
            <a:extLst>
              <a:ext uri="{FF2B5EF4-FFF2-40B4-BE49-F238E27FC236}">
                <a16:creationId xmlns:a16="http://schemas.microsoft.com/office/drawing/2014/main" id="{44029C4C-E911-8AF7-86AC-2BB154FCCBDC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9" r="21339"/>
          <a:stretch/>
        </p:blipFill>
        <p:spPr>
          <a:xfrm>
            <a:off x="0" y="0"/>
            <a:ext cx="4689695" cy="6858000"/>
          </a:xfr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F680A44-1634-90A9-5D56-2FE37C78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tx2"/>
                </a:solidFill>
              </a:rPr>
              <a:pPr/>
              <a:t>8</a:t>
            </a:fld>
            <a:endParaRPr lang="fa-IR" dirty="0">
              <a:solidFill>
                <a:schemeClr val="tx2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E0A7DD0-2E1F-814B-8ACA-68F572B83701}"/>
              </a:ext>
            </a:extLst>
          </p:cNvPr>
          <p:cNvSpPr/>
          <p:nvPr/>
        </p:nvSpPr>
        <p:spPr>
          <a:xfrm rot="20663699">
            <a:off x="1353838" y="2869998"/>
            <a:ext cx="2439019" cy="20162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5400" dirty="0">
                <a:solidFill>
                  <a:schemeClr val="tx1">
                    <a:lumMod val="95000"/>
                    <a:lumOff val="5000"/>
                  </a:schemeClr>
                </a:solidFill>
                <a:cs typeface="B Tehran" panose="00000400000000000000" pitchFamily="2" charset="-78"/>
              </a:rPr>
              <a:t>عمق صنعتی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cs typeface="B Tehra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8E9FA9-33CA-DA2C-6374-08AAAE090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95" t="2787" r="1340" b="2220"/>
          <a:stretch/>
        </p:blipFill>
        <p:spPr>
          <a:xfrm>
            <a:off x="5756331" y="685128"/>
            <a:ext cx="5175830" cy="5487744"/>
          </a:xfrm>
          <a:prstGeom prst="rect">
            <a:avLst/>
          </a:prstGeom>
        </p:spPr>
      </p:pic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DD90BD82-3AFC-AEBE-2652-7155FFC9A986}"/>
              </a:ext>
            </a:extLst>
          </p:cNvPr>
          <p:cNvSpPr/>
          <p:nvPr/>
        </p:nvSpPr>
        <p:spPr>
          <a:xfrm rot="10800000">
            <a:off x="10903635" y="5130231"/>
            <a:ext cx="973375" cy="751194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427435" y="0"/>
                </a:moveTo>
                <a:lnTo>
                  <a:pt x="460177" y="69056"/>
                </a:lnTo>
                <a:cubicBezTo>
                  <a:pt x="426839" y="80169"/>
                  <a:pt x="402928" y="95647"/>
                  <a:pt x="388442" y="115491"/>
                </a:cubicBezTo>
                <a:cubicBezTo>
                  <a:pt x="373956" y="135335"/>
                  <a:pt x="366316" y="161727"/>
                  <a:pt x="365522" y="194667"/>
                </a:cubicBezTo>
                <a:lnTo>
                  <a:pt x="446485" y="194667"/>
                </a:lnTo>
                <a:lnTo>
                  <a:pt x="446485" y="361950"/>
                </a:lnTo>
                <a:lnTo>
                  <a:pt x="279202" y="361950"/>
                </a:lnTo>
                <a:lnTo>
                  <a:pt x="279202" y="242292"/>
                </a:lnTo>
                <a:cubicBezTo>
                  <a:pt x="279202" y="193477"/>
                  <a:pt x="283468" y="155178"/>
                  <a:pt x="292001" y="127397"/>
                </a:cubicBezTo>
                <a:cubicBezTo>
                  <a:pt x="300534" y="99616"/>
                  <a:pt x="316409" y="74613"/>
                  <a:pt x="339626" y="52388"/>
                </a:cubicBezTo>
                <a:cubicBezTo>
                  <a:pt x="362843" y="30163"/>
                  <a:pt x="392113" y="12700"/>
                  <a:pt x="427435" y="0"/>
                </a:cubicBezTo>
                <a:close/>
                <a:moveTo>
                  <a:pt x="148233" y="0"/>
                </a:moveTo>
                <a:lnTo>
                  <a:pt x="180975" y="69056"/>
                </a:lnTo>
                <a:cubicBezTo>
                  <a:pt x="147638" y="80169"/>
                  <a:pt x="123726" y="95647"/>
                  <a:pt x="109240" y="115491"/>
                </a:cubicBezTo>
                <a:cubicBezTo>
                  <a:pt x="94754" y="135335"/>
                  <a:pt x="87114" y="161727"/>
                  <a:pt x="86321" y="194667"/>
                </a:cubicBezTo>
                <a:lnTo>
                  <a:pt x="167283" y="194667"/>
                </a:lnTo>
                <a:lnTo>
                  <a:pt x="167283" y="361950"/>
                </a:lnTo>
                <a:lnTo>
                  <a:pt x="0" y="361950"/>
                </a:lnTo>
                <a:lnTo>
                  <a:pt x="0" y="242292"/>
                </a:lnTo>
                <a:cubicBezTo>
                  <a:pt x="0" y="193874"/>
                  <a:pt x="4267" y="155674"/>
                  <a:pt x="12800" y="127695"/>
                </a:cubicBezTo>
                <a:cubicBezTo>
                  <a:pt x="21332" y="99715"/>
                  <a:pt x="37108" y="74613"/>
                  <a:pt x="60127" y="52388"/>
                </a:cubicBezTo>
                <a:cubicBezTo>
                  <a:pt x="83146" y="30163"/>
                  <a:pt x="112514" y="12700"/>
                  <a:pt x="148233" y="0"/>
                </a:cubicBezTo>
                <a:close/>
              </a:path>
            </a:pathLst>
          </a:custGeom>
          <a:solidFill>
            <a:srgbClr val="0909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6">
            <a:extLst>
              <a:ext uri="{FF2B5EF4-FFF2-40B4-BE49-F238E27FC236}">
                <a16:creationId xmlns:a16="http://schemas.microsoft.com/office/drawing/2014/main" id="{58B03AEB-6139-892C-CCE9-C93D50E64E99}"/>
              </a:ext>
            </a:extLst>
          </p:cNvPr>
          <p:cNvSpPr/>
          <p:nvPr/>
        </p:nvSpPr>
        <p:spPr>
          <a:xfrm>
            <a:off x="4829194" y="871167"/>
            <a:ext cx="973375" cy="751194"/>
          </a:xfrm>
          <a:custGeom>
            <a:avLst/>
            <a:gdLst/>
            <a:ahLst/>
            <a:cxnLst/>
            <a:rect l="l" t="t" r="r" b="b"/>
            <a:pathLst>
              <a:path w="460177" h="361950">
                <a:moveTo>
                  <a:pt x="427435" y="0"/>
                </a:moveTo>
                <a:lnTo>
                  <a:pt x="460177" y="69056"/>
                </a:lnTo>
                <a:cubicBezTo>
                  <a:pt x="426839" y="80169"/>
                  <a:pt x="402928" y="95647"/>
                  <a:pt x="388442" y="115491"/>
                </a:cubicBezTo>
                <a:cubicBezTo>
                  <a:pt x="373956" y="135335"/>
                  <a:pt x="366316" y="161727"/>
                  <a:pt x="365522" y="194667"/>
                </a:cubicBezTo>
                <a:lnTo>
                  <a:pt x="446485" y="194667"/>
                </a:lnTo>
                <a:lnTo>
                  <a:pt x="446485" y="361950"/>
                </a:lnTo>
                <a:lnTo>
                  <a:pt x="279202" y="361950"/>
                </a:lnTo>
                <a:lnTo>
                  <a:pt x="279202" y="242292"/>
                </a:lnTo>
                <a:cubicBezTo>
                  <a:pt x="279202" y="193477"/>
                  <a:pt x="283468" y="155178"/>
                  <a:pt x="292001" y="127397"/>
                </a:cubicBezTo>
                <a:cubicBezTo>
                  <a:pt x="300534" y="99616"/>
                  <a:pt x="316409" y="74613"/>
                  <a:pt x="339626" y="52388"/>
                </a:cubicBezTo>
                <a:cubicBezTo>
                  <a:pt x="362843" y="30163"/>
                  <a:pt x="392113" y="12700"/>
                  <a:pt x="427435" y="0"/>
                </a:cubicBezTo>
                <a:close/>
                <a:moveTo>
                  <a:pt x="148233" y="0"/>
                </a:moveTo>
                <a:lnTo>
                  <a:pt x="180975" y="69056"/>
                </a:lnTo>
                <a:cubicBezTo>
                  <a:pt x="147638" y="80169"/>
                  <a:pt x="123726" y="95647"/>
                  <a:pt x="109240" y="115491"/>
                </a:cubicBezTo>
                <a:cubicBezTo>
                  <a:pt x="94754" y="135335"/>
                  <a:pt x="87114" y="161727"/>
                  <a:pt x="86321" y="194667"/>
                </a:cubicBezTo>
                <a:lnTo>
                  <a:pt x="167283" y="194667"/>
                </a:lnTo>
                <a:lnTo>
                  <a:pt x="167283" y="361950"/>
                </a:lnTo>
                <a:lnTo>
                  <a:pt x="0" y="361950"/>
                </a:lnTo>
                <a:lnTo>
                  <a:pt x="0" y="242292"/>
                </a:lnTo>
                <a:cubicBezTo>
                  <a:pt x="0" y="193874"/>
                  <a:pt x="4267" y="155674"/>
                  <a:pt x="12800" y="127695"/>
                </a:cubicBezTo>
                <a:cubicBezTo>
                  <a:pt x="21332" y="99715"/>
                  <a:pt x="37108" y="74613"/>
                  <a:pt x="60127" y="52388"/>
                </a:cubicBezTo>
                <a:cubicBezTo>
                  <a:pt x="83146" y="30163"/>
                  <a:pt x="112514" y="12700"/>
                  <a:pt x="148233" y="0"/>
                </a:cubicBezTo>
                <a:close/>
              </a:path>
            </a:pathLst>
          </a:custGeom>
          <a:solidFill>
            <a:srgbClr val="0909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79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calculator and pencil next to a stack of coins&#10;&#10;Description automatically generated">
            <a:extLst>
              <a:ext uri="{FF2B5EF4-FFF2-40B4-BE49-F238E27FC236}">
                <a16:creationId xmlns:a16="http://schemas.microsoft.com/office/drawing/2014/main" id="{F4EC40D4-99FC-0502-BFE1-D748874C8E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 r="5502"/>
          <a:stretch/>
        </p:blipFill>
        <p:spPr>
          <a:xfrm>
            <a:off x="3036498" y="0"/>
            <a:ext cx="9155502" cy="6858000"/>
          </a:xfrm>
        </p:spPr>
      </p:pic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ACA9880-F08B-83E2-1D99-8C80F57AEA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6344" y="1498176"/>
            <a:ext cx="4959656" cy="1559984"/>
          </a:xfrm>
        </p:spPr>
        <p:txBody>
          <a:bodyPr/>
          <a:lstStyle/>
          <a:p>
            <a:pPr algn="ctr"/>
            <a:r>
              <a:rPr lang="fa-IR" sz="4800" dirty="0">
                <a:cs typeface="B Yekan" panose="00000400000000000000" pitchFamily="2" charset="-78"/>
              </a:rPr>
              <a:t>2</a:t>
            </a:r>
          </a:p>
          <a:p>
            <a:pPr algn="ctr"/>
            <a:r>
              <a:rPr lang="fa-IR" sz="4800" dirty="0">
                <a:cs typeface="B Yekan" panose="00000400000000000000" pitchFamily="2" charset="-78"/>
              </a:rPr>
              <a:t>راه ناهموار تولید</a:t>
            </a:r>
            <a:endParaRPr lang="en-US" sz="4800" dirty="0">
              <a:cs typeface="B Yekan" panose="00000400000000000000" pitchFamily="2" charset="-78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9B9B61F-479A-ED90-F461-AD8579D8B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8321" y="2940725"/>
            <a:ext cx="3483770" cy="899923"/>
          </a:xfrm>
        </p:spPr>
        <p:txBody>
          <a:bodyPr/>
          <a:lstStyle/>
          <a:p>
            <a:pPr marL="182880" indent="0">
              <a:buNone/>
            </a:pPr>
            <a:r>
              <a:rPr lang="fa-IR" sz="2800" dirty="0">
                <a:cs typeface="B Yekan" panose="00000400000000000000" pitchFamily="2" charset="-78"/>
              </a:rPr>
              <a:t>روزمرگی های پرتنش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85951FD7-CAD3-1677-0A3D-6E714E243C2A}"/>
              </a:ext>
            </a:extLst>
          </p:cNvPr>
          <p:cNvSpPr/>
          <p:nvPr/>
        </p:nvSpPr>
        <p:spPr>
          <a:xfrm flipV="1">
            <a:off x="0" y="-1"/>
            <a:ext cx="1324947" cy="1324947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D530BF-E90D-6A93-7F30-1317B05A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9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209371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91610-E955-7EA1-71F5-AF1A609A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ECF58247-17AA-993D-0C2C-AD4BF42703B0}"/>
              </a:ext>
            </a:extLst>
          </p:cNvPr>
          <p:cNvSpPr/>
          <p:nvPr/>
        </p:nvSpPr>
        <p:spPr>
          <a:xfrm flipH="1">
            <a:off x="6885992" y="1551993"/>
            <a:ext cx="5306008" cy="5306008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Placeholder 24" descr="A person holding a calculator&#10;&#10;Description automatically generated">
            <a:extLst>
              <a:ext uri="{FF2B5EF4-FFF2-40B4-BE49-F238E27FC236}">
                <a16:creationId xmlns:a16="http://schemas.microsoft.com/office/drawing/2014/main" id="{3891D734-4E46-85A1-E6A0-0702839F8E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0" r="25060"/>
          <a:stretch>
            <a:fillRect/>
          </a:stretch>
        </p:blipFill>
        <p:spPr/>
      </p:pic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125E1C1A-DBBB-1A05-FE2B-8867B7AA3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8331" y="6356350"/>
            <a:ext cx="2770909" cy="365125"/>
          </a:xfrm>
        </p:spPr>
        <p:txBody>
          <a:bodyPr/>
          <a:lstStyle/>
          <a:p>
            <a:pPr algn="r"/>
            <a:fld id="{10A0CCAC-DD94-433A-BF8E-2E4AF876BBA2}" type="slidenum">
              <a:rPr lang="fa-IR" smtClean="0"/>
              <a:pPr algn="r"/>
              <a:t>10</a:t>
            </a:fld>
            <a:endParaRPr lang="fa-I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58ED0F-7CEB-D932-F482-DD903133EB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7600" y="329154"/>
            <a:ext cx="5723994" cy="576064"/>
          </a:xfrm>
        </p:spPr>
        <p:txBody>
          <a:bodyPr/>
          <a:lstStyle/>
          <a:p>
            <a:r>
              <a:rPr lang="fa-IR" dirty="0"/>
              <a:t>اهم دلایل غیرفعال بودن بنگاه ها</a:t>
            </a:r>
            <a:endParaRPr lang="en-US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24" name="Chart 23">
                <a:extLst>
                  <a:ext uri="{FF2B5EF4-FFF2-40B4-BE49-F238E27FC236}">
                    <a16:creationId xmlns:a16="http://schemas.microsoft.com/office/drawing/2014/main" id="{05DF6689-7461-87A6-52CE-3181717777E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1308195"/>
                  </p:ext>
                </p:extLst>
              </p:nvPr>
            </p:nvGraphicFramePr>
            <p:xfrm>
              <a:off x="1" y="1686559"/>
              <a:ext cx="8086178" cy="510962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4" name="Chart 23">
                <a:extLst>
                  <a:ext uri="{FF2B5EF4-FFF2-40B4-BE49-F238E27FC236}">
                    <a16:creationId xmlns:a16="http://schemas.microsoft.com/office/drawing/2014/main" id="{05DF6689-7461-87A6-52CE-3181717777E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" y="1686559"/>
                <a:ext cx="8086178" cy="510962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826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4">
            <a:extLst>
              <a:ext uri="{FF2B5EF4-FFF2-40B4-BE49-F238E27FC236}">
                <a16:creationId xmlns:a16="http://schemas.microsoft.com/office/drawing/2014/main" id="{1087A62A-FC0F-420C-BE87-2F2A625EA5BA}"/>
              </a:ext>
            </a:extLst>
          </p:cNvPr>
          <p:cNvSpPr/>
          <p:nvPr/>
        </p:nvSpPr>
        <p:spPr>
          <a:xfrm>
            <a:off x="611615" y="782609"/>
            <a:ext cx="5016294" cy="14569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Placeholder 20" descr="A person holding a pen over a book&#10;&#10;Description automatically generated">
            <a:extLst>
              <a:ext uri="{FF2B5EF4-FFF2-40B4-BE49-F238E27FC236}">
                <a16:creationId xmlns:a16="http://schemas.microsoft.com/office/drawing/2014/main" id="{173AACF7-6A50-0B85-C5E0-ACC66E8724F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/>
        </p:blipFill>
        <p:spPr>
          <a:xfrm>
            <a:off x="6096000" y="0"/>
            <a:ext cx="6096000" cy="6858000"/>
          </a:xfr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93FA01C-B784-9382-2F77-10CB56E1F1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6491" y="988564"/>
            <a:ext cx="4266541" cy="1045028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fa-IR" sz="2000" dirty="0">
                <a:solidFill>
                  <a:schemeClr val="bg1"/>
                </a:solidFill>
              </a:rPr>
              <a:t>مهمترین دلایل غیرفعال بودن کارگاه های صنعتی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7AADB14-BCD8-A186-16B1-08F6FB055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615" y="2239547"/>
            <a:ext cx="5016294" cy="3910847"/>
          </a:xfrm>
        </p:spPr>
        <p:txBody>
          <a:bodyPr/>
          <a:lstStyle/>
          <a:p>
            <a:pPr marL="182880" indent="0">
              <a:lnSpc>
                <a:spcPct val="100000"/>
              </a:lnSpc>
              <a:buNone/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مهمترین دلایل غیرفعال شدن کارگاه های صنعتی: </a:t>
            </a:r>
          </a:p>
          <a:p>
            <a:pPr marL="18288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1- عدم تامین مواد اولیه به دلیل:</a:t>
            </a:r>
          </a:p>
          <a:p>
            <a:pPr marL="893763" indent="-2730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803275" algn="l"/>
              </a:tabLst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کمبود نقدینگی که مهمترین مشکل25.1 درصد از بنگاه های غیرفعال به شمار می رفت.</a:t>
            </a:r>
          </a:p>
          <a:p>
            <a:pPr marL="893763" indent="-2730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803275" algn="l"/>
              </a:tabLst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عدم تامین مواد اولیه خارجی به دلیل عدم واردات، تامین ارز و ترخیص کالا از گمرک (5.1 درصد) </a:t>
            </a:r>
          </a:p>
          <a:p>
            <a:pPr marL="620713" indent="0">
              <a:lnSpc>
                <a:spcPct val="100000"/>
              </a:lnSpc>
              <a:spcAft>
                <a:spcPts val="0"/>
              </a:spcAft>
              <a:buNone/>
              <a:tabLst>
                <a:tab pos="803275" algn="l"/>
              </a:tabLst>
            </a:pPr>
            <a:endParaRPr lang="fa-IR" sz="1400" b="0" i="0" dirty="0">
              <a:solidFill>
                <a:srgbClr val="091E42"/>
              </a:solidFill>
              <a:effectLst/>
              <a:latin typeface="Shabnam" panose="020B0604020202020204" charset="-78"/>
              <a:cs typeface="B Yekan" panose="00000400000000000000" pitchFamily="2" charset="-78"/>
            </a:endParaRPr>
          </a:p>
          <a:p>
            <a:pPr marL="182880" indent="0">
              <a:lnSpc>
                <a:spcPct val="100000"/>
              </a:lnSpc>
              <a:buNone/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2- عدم ثبات اقتصادی بازار که مهمترین مشکل 18.3 درصد از بنگاه های غیرفعال به شمار می رود. </a:t>
            </a:r>
          </a:p>
          <a:p>
            <a:pPr marL="182880" indent="0">
              <a:lnSpc>
                <a:spcPct val="100000"/>
              </a:lnSpc>
              <a:buNone/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3- عدم توان رقابت با کالاهای وارداتی و نداشتن مشتری (9.4 درصد) </a:t>
            </a:r>
          </a:p>
          <a:p>
            <a:pPr marL="182880" indent="0">
              <a:lnSpc>
                <a:spcPct val="100000"/>
              </a:lnSpc>
              <a:buNone/>
            </a:pPr>
            <a:r>
              <a:rPr lang="fa-IR" sz="1400" dirty="0">
                <a:solidFill>
                  <a:srgbClr val="091E42"/>
                </a:solidFill>
                <a:latin typeface="Shabnam" panose="020B0604020202020204" charset="-78"/>
                <a:cs typeface="B Yekan" panose="00000400000000000000" pitchFamily="2" charset="-78"/>
              </a:rPr>
              <a:t>4- </a:t>
            </a: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کمبود قطعات اساسی ماشین آلات یا فرسوده بودن آنها (6.9 درصد) </a:t>
            </a:r>
          </a:p>
          <a:p>
            <a:pPr marL="182880" indent="0">
              <a:lnSpc>
                <a:spcPct val="100000"/>
              </a:lnSpc>
              <a:buNone/>
            </a:pPr>
            <a:r>
              <a:rPr lang="fa-IR" sz="1400" b="0" i="0" dirty="0">
                <a:solidFill>
                  <a:srgbClr val="091E42"/>
                </a:solidFill>
                <a:effectLst/>
                <a:latin typeface="Shabnam" panose="020B0604020202020204" charset="-78"/>
                <a:cs typeface="B Yekan" panose="00000400000000000000" pitchFamily="2" charset="-78"/>
              </a:rPr>
              <a:t>5- بدهی بانکی (8.2 درصد) و بدهی مالیاتی، بیمه، آب، برق و گاز (3.9 درصد)</a:t>
            </a: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C10A4635-FD59-0E16-B456-A28FCFAC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11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7D61B3-E18C-C254-892C-6060CFC0C8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19120" y="2458720"/>
            <a:ext cx="6410960" cy="3332479"/>
          </a:xfrm>
        </p:spPr>
        <p:txBody>
          <a:bodyPr/>
          <a:lstStyle/>
          <a:p>
            <a:pPr algn="ctr"/>
            <a:r>
              <a:rPr lang="fa-IR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زنجیرهای پنهان</a:t>
            </a:r>
          </a:p>
          <a:p>
            <a:pPr algn="ctr"/>
            <a:r>
              <a:rPr lang="fa-IR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چالشهای ساختاری بخش صنعتی ایران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34532-4891-83B8-4003-A08BBEDD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12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F90D4B29-E08B-5458-AE6A-5AC61642B198}"/>
              </a:ext>
            </a:extLst>
          </p:cNvPr>
          <p:cNvSpPr/>
          <p:nvPr/>
        </p:nvSpPr>
        <p:spPr>
          <a:xfrm flipV="1">
            <a:off x="0" y="0"/>
            <a:ext cx="4381500" cy="4381500"/>
          </a:xfrm>
          <a:prstGeom prst="rtTriangle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4B3107-4493-1EB9-5A26-6BC40DE01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411" b="1942"/>
          <a:stretch/>
        </p:blipFill>
        <p:spPr>
          <a:xfrm>
            <a:off x="4381501" y="0"/>
            <a:ext cx="7810499" cy="410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539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اقتصادی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13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9619061-8662-01BA-0322-30ABA0B2C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158702"/>
              </p:ext>
            </p:extLst>
          </p:nvPr>
        </p:nvGraphicFramePr>
        <p:xfrm>
          <a:off x="703544" y="883766"/>
          <a:ext cx="10566400" cy="5843234"/>
        </p:xfrm>
        <a:graphic>
          <a:graphicData uri="http://schemas.openxmlformats.org/drawingml/2006/table">
            <a:tbl>
              <a:tblPr rtl="1" firstRow="1" firstCol="1" bandRow="1"/>
              <a:tblGrid>
                <a:gridCol w="839081">
                  <a:extLst>
                    <a:ext uri="{9D8B030D-6E8A-4147-A177-3AD203B41FA5}">
                      <a16:colId xmlns:a16="http://schemas.microsoft.com/office/drawing/2014/main" val="3574888661"/>
                    </a:ext>
                  </a:extLst>
                </a:gridCol>
                <a:gridCol w="6965787">
                  <a:extLst>
                    <a:ext uri="{9D8B030D-6E8A-4147-A177-3AD203B41FA5}">
                      <a16:colId xmlns:a16="http://schemas.microsoft.com/office/drawing/2014/main" val="2361816417"/>
                    </a:ext>
                  </a:extLst>
                </a:gridCol>
                <a:gridCol w="2761532">
                  <a:extLst>
                    <a:ext uri="{9D8B030D-6E8A-4147-A177-3AD203B41FA5}">
                      <a16:colId xmlns:a16="http://schemas.microsoft.com/office/drawing/2014/main" val="2986486968"/>
                    </a:ext>
                  </a:extLst>
                </a:gridCol>
              </a:tblGrid>
              <a:tr h="59640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4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728952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ناپایداری محیط سیاسی و اقتصادی سرمایه‌گذاری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بی‌ثباتی اقتصادی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814677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</a:t>
                      </a:r>
                      <a:endParaRPr lang="en-US" sz="3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آسیب پذیری شدید عملکرد صنعتی از تحریم‌ها و تحولات جهانی 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788022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تورم شتابنده هزینه های تولید صنعتی 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42570"/>
                  </a:ext>
                </a:extLst>
              </a:tr>
              <a:tr h="354366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V4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سهم روبه افول محصولات صنعتی از تقاضای بازار خارجی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انگیزه پائین سرمایه گذاری صنعتی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779568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V5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بازدهی پائین‌تر بخش صنعتی در برابر بازارهای موازی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26705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V6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تعمیق شکاف پس‌انداز - سرمایه گذاری صنعتی  (خودتامینی)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17984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V7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کارایی پائین سرمایه گذاری صنعتی 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62957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V8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وابستگی ساختار صنعتی به دولت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نقایص ساختار صنعتی کشور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950916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V9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عدم یکپارچگی و نقایص زنجیره های تامین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755450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V10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عدم توازن و تناسب مزیت های منطقه ای با توزیع رشد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948188"/>
                  </a:ext>
                </a:extLst>
              </a:tr>
              <a:tr h="429551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V11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مقیاس غیربهینه صنعتی و ضعف عملکردهای دستجمعی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047384"/>
                  </a:ext>
                </a:extLst>
              </a:tr>
              <a:tr h="53069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V12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عمق پائین صنعتی و تخصص در زمینه کالاهای واسطه ای غیرمهندسی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5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8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اقتصادی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14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824CA0-0FC9-E6F3-4220-8997DED1C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97" y="807640"/>
            <a:ext cx="10052523" cy="573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42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اجتماعی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15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41FCD7F-2F25-3F18-0F7E-7B0015B26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901686"/>
              </p:ext>
            </p:extLst>
          </p:nvPr>
        </p:nvGraphicFramePr>
        <p:xfrm>
          <a:off x="337324" y="1551593"/>
          <a:ext cx="11517351" cy="3853994"/>
        </p:xfrm>
        <a:graphic>
          <a:graphicData uri="http://schemas.openxmlformats.org/drawingml/2006/table">
            <a:tbl>
              <a:tblPr rtl="1" firstRow="1" firstCol="1" bandRow="1"/>
              <a:tblGrid>
                <a:gridCol w="798969">
                  <a:extLst>
                    <a:ext uri="{9D8B030D-6E8A-4147-A177-3AD203B41FA5}">
                      <a16:colId xmlns:a16="http://schemas.microsoft.com/office/drawing/2014/main" val="2707204284"/>
                    </a:ext>
                  </a:extLst>
                </a:gridCol>
                <a:gridCol w="7343966">
                  <a:extLst>
                    <a:ext uri="{9D8B030D-6E8A-4147-A177-3AD203B41FA5}">
                      <a16:colId xmlns:a16="http://schemas.microsoft.com/office/drawing/2014/main" val="3299872414"/>
                    </a:ext>
                  </a:extLst>
                </a:gridCol>
                <a:gridCol w="3374416">
                  <a:extLst>
                    <a:ext uri="{9D8B030D-6E8A-4147-A177-3AD203B41FA5}">
                      <a16:colId xmlns:a16="http://schemas.microsoft.com/office/drawing/2014/main" val="393390444"/>
                    </a:ext>
                  </a:extLst>
                </a:gridCol>
              </a:tblGrid>
              <a:tr h="44005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750993"/>
                  </a:ext>
                </a:extLst>
              </a:tr>
              <a:tr h="43349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V13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در تامین  نیروی کار ماهر و حرفه‌ای صنعتی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کاهش اثر مزیت نیروی انسانی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48952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V14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بهره وری پائین صنعتی 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123582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V15</a:t>
                      </a:r>
                      <a:endParaRPr lang="en-US" sz="3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نرخ پائین مشارکت اقتصادی 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14612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V16</a:t>
                      </a:r>
                      <a:endParaRPr lang="en-US" sz="3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فرهنگ مصرفی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نارسایی‌های فرهنگی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389455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V17</a:t>
                      </a:r>
                      <a:endParaRPr lang="en-US" sz="3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فرهنگ صنعتی و پذیرش اجتماعی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34424"/>
                  </a:ext>
                </a:extLst>
              </a:tr>
              <a:tr h="85155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V18</a:t>
                      </a:r>
                      <a:endParaRPr lang="en-US" sz="36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برخورداری پائین گروه‌های محروم و آسیب‌پذیر از دستاوردهای رشد صنعتی (روستاییان، حاشیه‌نشینان، زنان، جوانان محروم)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شکاف های اجتماعی و بی‌ثباتی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680394"/>
                  </a:ext>
                </a:extLst>
              </a:tr>
              <a:tr h="42577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V19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نابرابری های درآمدی و اجتماعی</a:t>
                      </a:r>
                      <a:endParaRPr lang="en-US" sz="36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20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86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زیست محیطی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16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DC4279-C189-3709-C183-CFB95DBAA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230842"/>
              </p:ext>
            </p:extLst>
          </p:nvPr>
        </p:nvGraphicFramePr>
        <p:xfrm>
          <a:off x="473346" y="1441856"/>
          <a:ext cx="11245308" cy="3699579"/>
        </p:xfrm>
        <a:graphic>
          <a:graphicData uri="http://schemas.openxmlformats.org/drawingml/2006/table">
            <a:tbl>
              <a:tblPr rtl="1" firstRow="1" firstCol="1" bandRow="1"/>
              <a:tblGrid>
                <a:gridCol w="780097">
                  <a:extLst>
                    <a:ext uri="{9D8B030D-6E8A-4147-A177-3AD203B41FA5}">
                      <a16:colId xmlns:a16="http://schemas.microsoft.com/office/drawing/2014/main" val="4108323357"/>
                    </a:ext>
                  </a:extLst>
                </a:gridCol>
                <a:gridCol w="7170500">
                  <a:extLst>
                    <a:ext uri="{9D8B030D-6E8A-4147-A177-3AD203B41FA5}">
                      <a16:colId xmlns:a16="http://schemas.microsoft.com/office/drawing/2014/main" val="4259828502"/>
                    </a:ext>
                  </a:extLst>
                </a:gridCol>
                <a:gridCol w="3294711">
                  <a:extLst>
                    <a:ext uri="{9D8B030D-6E8A-4147-A177-3AD203B41FA5}">
                      <a16:colId xmlns:a16="http://schemas.microsoft.com/office/drawing/2014/main" val="3638642098"/>
                    </a:ext>
                  </a:extLst>
                </a:gridCol>
              </a:tblGrid>
              <a:tr h="88435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81291"/>
                  </a:ext>
                </a:extLst>
              </a:tr>
              <a:tr h="61125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V20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عدم انطباق رشد صنعتی با ملاحظات زیست محیطی 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کاهش پایداری زیست محیطی تولید صنعتی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570489"/>
                  </a:ext>
                </a:extLst>
              </a:tr>
              <a:tr h="61125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V21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kern="10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نبود قوانین و مقررات کافی برای توسعه پایدار 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14196"/>
                  </a:ext>
                </a:extLst>
              </a:tr>
              <a:tr h="611257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V22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kern="10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تاثیر ناترازی انرژی بر ناپایداری رشد صنعتی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رویکرد چرخشی و اتکای بالا به منابع طبیعی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290603"/>
                  </a:ext>
                </a:extLst>
              </a:tr>
              <a:tr h="81056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V23</a:t>
                      </a:r>
                      <a:endParaRPr lang="en-US" sz="4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اتکای بالای تولیدات صنعتی به منابع طبیعی با قیمت های یارانه ای</a:t>
                      </a:r>
                      <a:endParaRPr lang="en-US" sz="4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0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97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فناوری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17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FD621A-448F-EFDA-053C-4FDB66B2A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067085"/>
              </p:ext>
            </p:extLst>
          </p:nvPr>
        </p:nvGraphicFramePr>
        <p:xfrm>
          <a:off x="430923" y="991332"/>
          <a:ext cx="11101552" cy="3920883"/>
        </p:xfrm>
        <a:graphic>
          <a:graphicData uri="http://schemas.openxmlformats.org/drawingml/2006/table">
            <a:tbl>
              <a:tblPr rtl="1" firstRow="1" firstCol="1" bandRow="1"/>
              <a:tblGrid>
                <a:gridCol w="912774">
                  <a:extLst>
                    <a:ext uri="{9D8B030D-6E8A-4147-A177-3AD203B41FA5}">
                      <a16:colId xmlns:a16="http://schemas.microsoft.com/office/drawing/2014/main" val="1437849432"/>
                    </a:ext>
                  </a:extLst>
                </a:gridCol>
                <a:gridCol w="5154322">
                  <a:extLst>
                    <a:ext uri="{9D8B030D-6E8A-4147-A177-3AD203B41FA5}">
                      <a16:colId xmlns:a16="http://schemas.microsoft.com/office/drawing/2014/main" val="1418837886"/>
                    </a:ext>
                  </a:extLst>
                </a:gridCol>
                <a:gridCol w="5034456">
                  <a:extLst>
                    <a:ext uri="{9D8B030D-6E8A-4147-A177-3AD203B41FA5}">
                      <a16:colId xmlns:a16="http://schemas.microsoft.com/office/drawing/2014/main" val="2917352064"/>
                    </a:ext>
                  </a:extLst>
                </a:gridCol>
              </a:tblGrid>
              <a:tr h="606810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634988"/>
                  </a:ext>
                </a:extLst>
              </a:tr>
              <a:tr h="38461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V24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جایگاه تحقیقات دانش بنیان کاربردی در بخش صنعتی 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نظام نوآوری و عقب ماندگی فناوری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069316"/>
                  </a:ext>
                </a:extLst>
              </a:tr>
              <a:tr h="38461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V25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شکاف فناورانه روبه گسترش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345664"/>
                  </a:ext>
                </a:extLst>
              </a:tr>
              <a:tr h="585279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V26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وابستگی به فناوری وارداتی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61873"/>
                  </a:ext>
                </a:extLst>
              </a:tr>
              <a:tr h="38461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V27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نقایص زنجیره فناوری صنعتی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 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اختلال در یکپارچگی نظام فناوری و اقتصاد دیجیتال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 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29611"/>
                  </a:ext>
                </a:extLst>
              </a:tr>
              <a:tr h="1574958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V28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سهم پائین اقتصاد دیجیتال و هوشمندسازی 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15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63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حاکمیتی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18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F5C5DC7-3735-D178-539D-63216CB2D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254445"/>
              </p:ext>
            </p:extLst>
          </p:nvPr>
        </p:nvGraphicFramePr>
        <p:xfrm>
          <a:off x="375920" y="1600204"/>
          <a:ext cx="11066929" cy="2994823"/>
        </p:xfrm>
        <a:graphic>
          <a:graphicData uri="http://schemas.openxmlformats.org/drawingml/2006/table">
            <a:tbl>
              <a:tblPr rtl="1" firstRow="1" firstCol="1" bandRow="1"/>
              <a:tblGrid>
                <a:gridCol w="863023">
                  <a:extLst>
                    <a:ext uri="{9D8B030D-6E8A-4147-A177-3AD203B41FA5}">
                      <a16:colId xmlns:a16="http://schemas.microsoft.com/office/drawing/2014/main" val="4284182132"/>
                    </a:ext>
                  </a:extLst>
                </a:gridCol>
                <a:gridCol w="5957026">
                  <a:extLst>
                    <a:ext uri="{9D8B030D-6E8A-4147-A177-3AD203B41FA5}">
                      <a16:colId xmlns:a16="http://schemas.microsoft.com/office/drawing/2014/main" val="3469690520"/>
                    </a:ext>
                  </a:extLst>
                </a:gridCol>
                <a:gridCol w="4246880">
                  <a:extLst>
                    <a:ext uri="{9D8B030D-6E8A-4147-A177-3AD203B41FA5}">
                      <a16:colId xmlns:a16="http://schemas.microsoft.com/office/drawing/2014/main" val="296057858"/>
                    </a:ext>
                  </a:extLst>
                </a:gridCol>
              </a:tblGrid>
              <a:tr h="105633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77604"/>
                  </a:ext>
                </a:extLst>
              </a:tr>
              <a:tr h="48462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V29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در حکمرانی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سیاست گذاری یکپارچه و ناکارآمدی نظام حقوقی صنعت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807842"/>
                  </a:ext>
                </a:extLst>
              </a:tr>
              <a:tr h="48462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V30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بار هزینه ای «تنظیم گری بخشی» بر عملکرد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10266"/>
                  </a:ext>
                </a:extLst>
              </a:tr>
              <a:tr h="48462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V31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تاثیرپذیری بخش صنعتی از کسری بودجه شدید دولت 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آسیب پذیری بالای صنعت از سیاستهای کلان و حکمرانی صنعتی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800606"/>
                  </a:ext>
                </a:extLst>
              </a:tr>
              <a:tr h="484622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V32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تاثیرپذیری شدید بخش صنعت از سیاست‌های کلان 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947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574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각 삼각형[R] 4">
            <a:extLst>
              <a:ext uri="{FF2B5EF4-FFF2-40B4-BE49-F238E27FC236}">
                <a16:creationId xmlns:a16="http://schemas.microsoft.com/office/drawing/2014/main" id="{F71EE0BF-E909-DC3F-3E70-A08B90258E59}"/>
              </a:ext>
            </a:extLst>
          </p:cNvPr>
          <p:cNvSpPr/>
          <p:nvPr/>
        </p:nvSpPr>
        <p:spPr>
          <a:xfrm rot="10800000" flipH="1">
            <a:off x="0" y="0"/>
            <a:ext cx="3749964" cy="380538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8057DD-2FD9-409B-343E-A888DE6908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48"/>
            <a:ext cx="5974313" cy="576064"/>
          </a:xfrm>
        </p:spPr>
        <p:txBody>
          <a:bodyPr/>
          <a:lstStyle/>
          <a:p>
            <a:r>
              <a:rPr lang="fa-IR" sz="3600" dirty="0"/>
              <a:t>چالش های زیرساختی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71EDB0-E0FE-1468-7A3E-6A404CA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>
                <a:solidFill>
                  <a:schemeClr val="bg1"/>
                </a:solidFill>
              </a:rPr>
              <a:pPr/>
              <a:t>19</a:t>
            </a:fld>
            <a:endParaRPr lang="fa-IR" dirty="0">
              <a:solidFill>
                <a:schemeClr val="bg1"/>
              </a:solidFill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924E14F8-C059-AD59-1E8C-416CD99E0E53}"/>
              </a:ext>
            </a:extLst>
          </p:cNvPr>
          <p:cNvSpPr/>
          <p:nvPr/>
        </p:nvSpPr>
        <p:spPr>
          <a:xfrm flipH="1">
            <a:off x="10475432" y="5141435"/>
            <a:ext cx="1716566" cy="1716566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6775C92-B1DA-95CD-F162-001451A6DF7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1600204"/>
            <a:ext cx="7435088" cy="5257796"/>
          </a:xfrm>
        </p:spPr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841377-8EF2-28CB-6FB2-260456724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81915"/>
              </p:ext>
            </p:extLst>
          </p:nvPr>
        </p:nvGraphicFramePr>
        <p:xfrm>
          <a:off x="737403" y="1825625"/>
          <a:ext cx="10616397" cy="2954929"/>
        </p:xfrm>
        <a:graphic>
          <a:graphicData uri="http://schemas.openxmlformats.org/drawingml/2006/table">
            <a:tbl>
              <a:tblPr rtl="1" firstRow="1" firstCol="1" bandRow="1"/>
              <a:tblGrid>
                <a:gridCol w="736469">
                  <a:extLst>
                    <a:ext uri="{9D8B030D-6E8A-4147-A177-3AD203B41FA5}">
                      <a16:colId xmlns:a16="http://schemas.microsoft.com/office/drawing/2014/main" val="1602716401"/>
                    </a:ext>
                  </a:extLst>
                </a:gridCol>
                <a:gridCol w="6769479">
                  <a:extLst>
                    <a:ext uri="{9D8B030D-6E8A-4147-A177-3AD203B41FA5}">
                      <a16:colId xmlns:a16="http://schemas.microsoft.com/office/drawing/2014/main" val="4050703292"/>
                    </a:ext>
                  </a:extLst>
                </a:gridCol>
                <a:gridCol w="3110449">
                  <a:extLst>
                    <a:ext uri="{9D8B030D-6E8A-4147-A177-3AD203B41FA5}">
                      <a16:colId xmlns:a16="http://schemas.microsoft.com/office/drawing/2014/main" val="3776008923"/>
                    </a:ext>
                  </a:extLst>
                </a:gridCol>
              </a:tblGrid>
              <a:tr h="787423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کد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ابعاد شناسایی شده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عوامل شناسایی شده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799367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V33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شبکه آب و انرژی 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زیرساخت های پایه آب، ‌انرژی و بازیافت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48501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V34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ضعف در زیرساخت بازیافت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12887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نبود زیرساخت‌های لجستیکی پیشرفته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نقایص زیرساختهای تسهیل گر پیوستگی و ارتقای بنگاه های صنعتی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371997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V36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 نقایص زیرساختهای تامین مالی و بانکی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47382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V37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نارسایی زیرساخت های پشتیبان اتصال موثر به زنجیره های ارزش بین المللی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37147"/>
                  </a:ext>
                </a:extLst>
              </a:tr>
              <a:tr h="36125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V38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2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عدم تکامل خدمات پیشین و پسین صنعتی 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5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52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F2CC338A-C9AC-70AD-9406-ADAED874EFEE}"/>
              </a:ext>
            </a:extLst>
          </p:cNvPr>
          <p:cNvSpPr/>
          <p:nvPr/>
        </p:nvSpPr>
        <p:spPr>
          <a:xfrm flipH="1">
            <a:off x="6872747" y="1538751"/>
            <a:ext cx="5319249" cy="5319249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F8B8045-A121-3CFA-63D5-1B8075818E8E}"/>
              </a:ext>
            </a:extLst>
          </p:cNvPr>
          <p:cNvSpPr/>
          <p:nvPr/>
        </p:nvSpPr>
        <p:spPr>
          <a:xfrm>
            <a:off x="4789114" y="1809110"/>
            <a:ext cx="337865" cy="525709"/>
          </a:xfrm>
          <a:custGeom>
            <a:avLst/>
            <a:gdLst>
              <a:gd name="connsiteX0" fmla="*/ 124905 w 242503"/>
              <a:gd name="connsiteY0" fmla="*/ 13882 h 377329"/>
              <a:gd name="connsiteX1" fmla="*/ 142309 w 242503"/>
              <a:gd name="connsiteY1" fmla="*/ 30823 h 377329"/>
              <a:gd name="connsiteX2" fmla="*/ 142309 w 242503"/>
              <a:gd name="connsiteY2" fmla="*/ 31286 h 377329"/>
              <a:gd name="connsiteX3" fmla="*/ 142309 w 242503"/>
              <a:gd name="connsiteY3" fmla="*/ 40337 h 377329"/>
              <a:gd name="connsiteX4" fmla="*/ 205429 w 242503"/>
              <a:gd name="connsiteY4" fmla="*/ 63543 h 377329"/>
              <a:gd name="connsiteX5" fmla="*/ 217496 w 242503"/>
              <a:gd name="connsiteY5" fmla="*/ 83036 h 377329"/>
              <a:gd name="connsiteX6" fmla="*/ 192829 w 242503"/>
              <a:gd name="connsiteY6" fmla="*/ 104687 h 377329"/>
              <a:gd name="connsiteX7" fmla="*/ 182687 w 242503"/>
              <a:gd name="connsiteY7" fmla="*/ 101601 h 377329"/>
              <a:gd name="connsiteX8" fmla="*/ 140685 w 242503"/>
              <a:gd name="connsiteY8" fmla="*/ 83732 h 377329"/>
              <a:gd name="connsiteX9" fmla="*/ 140685 w 242503"/>
              <a:gd name="connsiteY9" fmla="*/ 161704 h 377329"/>
              <a:gd name="connsiteX10" fmla="*/ 228868 w 242503"/>
              <a:gd name="connsiteY10" fmla="*/ 245478 h 377329"/>
              <a:gd name="connsiteX11" fmla="*/ 142309 w 242503"/>
              <a:gd name="connsiteY11" fmla="*/ 324610 h 377329"/>
              <a:gd name="connsiteX12" fmla="*/ 142309 w 242503"/>
              <a:gd name="connsiteY12" fmla="*/ 348976 h 377329"/>
              <a:gd name="connsiteX13" fmla="*/ 125368 w 242503"/>
              <a:gd name="connsiteY13" fmla="*/ 366381 h 377329"/>
              <a:gd name="connsiteX14" fmla="*/ 124905 w 242503"/>
              <a:gd name="connsiteY14" fmla="*/ 366381 h 377329"/>
              <a:gd name="connsiteX15" fmla="*/ 107036 w 242503"/>
              <a:gd name="connsiteY15" fmla="*/ 348976 h 377329"/>
              <a:gd name="connsiteX16" fmla="*/ 107036 w 242503"/>
              <a:gd name="connsiteY16" fmla="*/ 348976 h 377329"/>
              <a:gd name="connsiteX17" fmla="*/ 107036 w 242503"/>
              <a:gd name="connsiteY17" fmla="*/ 323914 h 377329"/>
              <a:gd name="connsiteX18" fmla="*/ 23727 w 242503"/>
              <a:gd name="connsiteY18" fmla="*/ 292121 h 377329"/>
              <a:gd name="connsiteX19" fmla="*/ 18807 w 242503"/>
              <a:gd name="connsiteY19" fmla="*/ 259680 h 377329"/>
              <a:gd name="connsiteX20" fmla="*/ 35098 w 242503"/>
              <a:gd name="connsiteY20" fmla="*/ 250351 h 377329"/>
              <a:gd name="connsiteX21" fmla="*/ 48557 w 242503"/>
              <a:gd name="connsiteY21" fmla="*/ 254760 h 377329"/>
              <a:gd name="connsiteX22" fmla="*/ 108660 w 242503"/>
              <a:gd name="connsiteY22" fmla="*/ 281911 h 377329"/>
              <a:gd name="connsiteX23" fmla="*/ 108660 w 242503"/>
              <a:gd name="connsiteY23" fmla="*/ 199530 h 377329"/>
              <a:gd name="connsiteX24" fmla="*/ 21638 w 242503"/>
              <a:gd name="connsiteY24" fmla="*/ 115757 h 377329"/>
              <a:gd name="connsiteX25" fmla="*/ 107036 w 242503"/>
              <a:gd name="connsiteY25" fmla="*/ 38248 h 377329"/>
              <a:gd name="connsiteX26" fmla="*/ 107036 w 242503"/>
              <a:gd name="connsiteY26" fmla="*/ 29662 h 377329"/>
              <a:gd name="connsiteX27" fmla="*/ 124905 w 242503"/>
              <a:gd name="connsiteY27" fmla="*/ 12257 h 377329"/>
              <a:gd name="connsiteX28" fmla="*/ 124905 w 242503"/>
              <a:gd name="connsiteY28" fmla="*/ 12257 h 377329"/>
              <a:gd name="connsiteX29" fmla="*/ 108660 w 242503"/>
              <a:gd name="connsiteY29" fmla="*/ 151493 h 377329"/>
              <a:gd name="connsiteX30" fmla="*/ 108660 w 242503"/>
              <a:gd name="connsiteY30" fmla="*/ 79555 h 377329"/>
              <a:gd name="connsiteX31" fmla="*/ 69674 w 242503"/>
              <a:gd name="connsiteY31" fmla="*/ 113667 h 377329"/>
              <a:gd name="connsiteX32" fmla="*/ 108660 w 242503"/>
              <a:gd name="connsiteY32" fmla="*/ 151493 h 377329"/>
              <a:gd name="connsiteX33" fmla="*/ 140685 w 242503"/>
              <a:gd name="connsiteY33" fmla="*/ 281679 h 377329"/>
              <a:gd name="connsiteX34" fmla="*/ 181063 w 242503"/>
              <a:gd name="connsiteY34" fmla="*/ 246406 h 377329"/>
              <a:gd name="connsiteX35" fmla="*/ 140685 w 242503"/>
              <a:gd name="connsiteY35" fmla="*/ 207884 h 377329"/>
              <a:gd name="connsiteX36" fmla="*/ 140685 w 242503"/>
              <a:gd name="connsiteY36" fmla="*/ 281679 h 377329"/>
              <a:gd name="connsiteX37" fmla="*/ 124905 w 242503"/>
              <a:gd name="connsiteY37" fmla="*/ -273 h 377329"/>
              <a:gd name="connsiteX38" fmla="*/ 94041 w 242503"/>
              <a:gd name="connsiteY38" fmla="*/ 27341 h 377329"/>
              <a:gd name="connsiteX39" fmla="*/ 8642 w 242503"/>
              <a:gd name="connsiteY39" fmla="*/ 116453 h 377329"/>
              <a:gd name="connsiteX40" fmla="*/ 95433 w 242503"/>
              <a:gd name="connsiteY40" fmla="*/ 209277 h 377329"/>
              <a:gd name="connsiteX41" fmla="*/ 95433 w 242503"/>
              <a:gd name="connsiteY41" fmla="*/ 262418 h 377329"/>
              <a:gd name="connsiteX42" fmla="*/ 56215 w 242503"/>
              <a:gd name="connsiteY42" fmla="*/ 241300 h 377329"/>
              <a:gd name="connsiteX43" fmla="*/ 35098 w 242503"/>
              <a:gd name="connsiteY43" fmla="*/ 234339 h 377329"/>
              <a:gd name="connsiteX44" fmla="*/ -408 w 242503"/>
              <a:gd name="connsiteY44" fmla="*/ 268915 h 377329"/>
              <a:gd name="connsiteX45" fmla="*/ -408 w 242503"/>
              <a:gd name="connsiteY45" fmla="*/ 269844 h 377329"/>
              <a:gd name="connsiteX46" fmla="*/ 16533 w 242503"/>
              <a:gd name="connsiteY46" fmla="*/ 300476 h 377329"/>
              <a:gd name="connsiteX47" fmla="*/ 93809 w 242503"/>
              <a:gd name="connsiteY47" fmla="*/ 332500 h 377329"/>
              <a:gd name="connsiteX48" fmla="*/ 93809 w 242503"/>
              <a:gd name="connsiteY48" fmla="*/ 346192 h 377329"/>
              <a:gd name="connsiteX49" fmla="*/ 124672 w 242503"/>
              <a:gd name="connsiteY49" fmla="*/ 377055 h 377329"/>
              <a:gd name="connsiteX50" fmla="*/ 155537 w 242503"/>
              <a:gd name="connsiteY50" fmla="*/ 346192 h 377329"/>
              <a:gd name="connsiteX51" fmla="*/ 155537 w 242503"/>
              <a:gd name="connsiteY51" fmla="*/ 333428 h 377329"/>
              <a:gd name="connsiteX52" fmla="*/ 242095 w 242503"/>
              <a:gd name="connsiteY52" fmla="*/ 242693 h 377329"/>
              <a:gd name="connsiteX53" fmla="*/ 153912 w 242503"/>
              <a:gd name="connsiteY53" fmla="*/ 149869 h 377329"/>
              <a:gd name="connsiteX54" fmla="*/ 153912 w 242503"/>
              <a:gd name="connsiteY54" fmla="*/ 99976 h 377329"/>
              <a:gd name="connsiteX55" fmla="*/ 175726 w 242503"/>
              <a:gd name="connsiteY55" fmla="*/ 111115 h 377329"/>
              <a:gd name="connsiteX56" fmla="*/ 194755 w 242503"/>
              <a:gd name="connsiteY56" fmla="*/ 116684 h 377329"/>
              <a:gd name="connsiteX57" fmla="*/ 230724 w 242503"/>
              <a:gd name="connsiteY57" fmla="*/ 82108 h 377329"/>
              <a:gd name="connsiteX58" fmla="*/ 230724 w 242503"/>
              <a:gd name="connsiteY58" fmla="*/ 81179 h 377329"/>
              <a:gd name="connsiteX59" fmla="*/ 211695 w 242503"/>
              <a:gd name="connsiteY59" fmla="*/ 50083 h 377329"/>
              <a:gd name="connsiteX60" fmla="*/ 155537 w 242503"/>
              <a:gd name="connsiteY60" fmla="*/ 28037 h 377329"/>
              <a:gd name="connsiteX61" fmla="*/ 124905 w 242503"/>
              <a:gd name="connsiteY61" fmla="*/ -273 h 377329"/>
              <a:gd name="connsiteX62" fmla="*/ 95433 w 242503"/>
              <a:gd name="connsiteY62" fmla="*/ 132000 h 377329"/>
              <a:gd name="connsiteX63" fmla="*/ 82902 w 242503"/>
              <a:gd name="connsiteY63" fmla="*/ 113667 h 377329"/>
              <a:gd name="connsiteX64" fmla="*/ 95433 w 242503"/>
              <a:gd name="connsiteY64" fmla="*/ 96031 h 377329"/>
              <a:gd name="connsiteX65" fmla="*/ 95433 w 242503"/>
              <a:gd name="connsiteY65" fmla="*/ 132000 h 377329"/>
              <a:gd name="connsiteX66" fmla="*/ 153912 w 242503"/>
              <a:gd name="connsiteY66" fmla="*/ 265435 h 377329"/>
              <a:gd name="connsiteX67" fmla="*/ 153912 w 242503"/>
              <a:gd name="connsiteY67" fmla="*/ 226913 h 377329"/>
              <a:gd name="connsiteX68" fmla="*/ 167836 w 242503"/>
              <a:gd name="connsiteY68" fmla="*/ 246406 h 377329"/>
              <a:gd name="connsiteX69" fmla="*/ 153912 w 242503"/>
              <a:gd name="connsiteY69" fmla="*/ 265435 h 3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42503" h="377329">
                <a:moveTo>
                  <a:pt x="124905" y="13882"/>
                </a:moveTo>
                <a:cubicBezTo>
                  <a:pt x="134396" y="13742"/>
                  <a:pt x="142170" y="21331"/>
                  <a:pt x="142309" y="30823"/>
                </a:cubicBezTo>
                <a:cubicBezTo>
                  <a:pt x="142309" y="30985"/>
                  <a:pt x="142309" y="31124"/>
                  <a:pt x="142309" y="31286"/>
                </a:cubicBezTo>
                <a:lnTo>
                  <a:pt x="142309" y="40337"/>
                </a:lnTo>
                <a:cubicBezTo>
                  <a:pt x="164842" y="43122"/>
                  <a:pt x="186447" y="51058"/>
                  <a:pt x="205429" y="63543"/>
                </a:cubicBezTo>
                <a:cubicBezTo>
                  <a:pt x="212809" y="67233"/>
                  <a:pt x="217496" y="74774"/>
                  <a:pt x="217496" y="83036"/>
                </a:cubicBezTo>
                <a:cubicBezTo>
                  <a:pt x="216661" y="95822"/>
                  <a:pt x="205615" y="105523"/>
                  <a:pt x="192829" y="104687"/>
                </a:cubicBezTo>
                <a:cubicBezTo>
                  <a:pt x="189255" y="104455"/>
                  <a:pt x="185797" y="103411"/>
                  <a:pt x="182687" y="101601"/>
                </a:cubicBezTo>
                <a:cubicBezTo>
                  <a:pt x="169646" y="93594"/>
                  <a:pt x="155490" y="87584"/>
                  <a:pt x="140685" y="83732"/>
                </a:cubicBezTo>
                <a:lnTo>
                  <a:pt x="140685" y="161704"/>
                </a:lnTo>
                <a:cubicBezTo>
                  <a:pt x="202413" y="177252"/>
                  <a:pt x="228868" y="202082"/>
                  <a:pt x="228868" y="245478"/>
                </a:cubicBezTo>
                <a:cubicBezTo>
                  <a:pt x="228868" y="288873"/>
                  <a:pt x="194059" y="319737"/>
                  <a:pt x="142309" y="324610"/>
                </a:cubicBezTo>
                <a:lnTo>
                  <a:pt x="142309" y="348976"/>
                </a:lnTo>
                <a:cubicBezTo>
                  <a:pt x="142449" y="358468"/>
                  <a:pt x="134860" y="366241"/>
                  <a:pt x="125368" y="366381"/>
                </a:cubicBezTo>
                <a:cubicBezTo>
                  <a:pt x="125206" y="366381"/>
                  <a:pt x="125067" y="366381"/>
                  <a:pt x="124905" y="366381"/>
                </a:cubicBezTo>
                <a:cubicBezTo>
                  <a:pt x="115158" y="366520"/>
                  <a:pt x="107175" y="358723"/>
                  <a:pt x="107036" y="348976"/>
                </a:cubicBezTo>
                <a:cubicBezTo>
                  <a:pt x="107036" y="348976"/>
                  <a:pt x="107036" y="348976"/>
                  <a:pt x="107036" y="348976"/>
                </a:cubicBezTo>
                <a:lnTo>
                  <a:pt x="107036" y="323914"/>
                </a:lnTo>
                <a:cubicBezTo>
                  <a:pt x="77008" y="320596"/>
                  <a:pt x="48325" y="309642"/>
                  <a:pt x="23727" y="292121"/>
                </a:cubicBezTo>
                <a:cubicBezTo>
                  <a:pt x="13400" y="284533"/>
                  <a:pt x="11195" y="270006"/>
                  <a:pt x="18807" y="259680"/>
                </a:cubicBezTo>
                <a:cubicBezTo>
                  <a:pt x="22682" y="254412"/>
                  <a:pt x="28600" y="251024"/>
                  <a:pt x="35098" y="250351"/>
                </a:cubicBezTo>
                <a:cubicBezTo>
                  <a:pt x="39925" y="250374"/>
                  <a:pt x="44635" y="251929"/>
                  <a:pt x="48557" y="254760"/>
                </a:cubicBezTo>
                <a:cubicBezTo>
                  <a:pt x="66170" y="268428"/>
                  <a:pt x="86754" y="277734"/>
                  <a:pt x="108660" y="281911"/>
                </a:cubicBezTo>
                <a:lnTo>
                  <a:pt x="108660" y="199530"/>
                </a:lnTo>
                <a:cubicBezTo>
                  <a:pt x="49253" y="183982"/>
                  <a:pt x="21638" y="161704"/>
                  <a:pt x="21638" y="115757"/>
                </a:cubicBezTo>
                <a:cubicBezTo>
                  <a:pt x="21638" y="69808"/>
                  <a:pt x="56215" y="42193"/>
                  <a:pt x="107036" y="38248"/>
                </a:cubicBezTo>
                <a:lnTo>
                  <a:pt x="107036" y="29662"/>
                </a:lnTo>
                <a:cubicBezTo>
                  <a:pt x="107175" y="19916"/>
                  <a:pt x="115158" y="12119"/>
                  <a:pt x="124905" y="12257"/>
                </a:cubicBezTo>
                <a:cubicBezTo>
                  <a:pt x="124905" y="12257"/>
                  <a:pt x="124905" y="12257"/>
                  <a:pt x="124905" y="12257"/>
                </a:cubicBezTo>
                <a:moveTo>
                  <a:pt x="108660" y="151493"/>
                </a:moveTo>
                <a:lnTo>
                  <a:pt x="108660" y="79555"/>
                </a:lnTo>
                <a:cubicBezTo>
                  <a:pt x="82670" y="81875"/>
                  <a:pt x="69674" y="95799"/>
                  <a:pt x="69674" y="113667"/>
                </a:cubicBezTo>
                <a:cubicBezTo>
                  <a:pt x="69674" y="131536"/>
                  <a:pt x="77333" y="141283"/>
                  <a:pt x="108660" y="151493"/>
                </a:cubicBezTo>
                <a:moveTo>
                  <a:pt x="140685" y="281679"/>
                </a:moveTo>
                <a:cubicBezTo>
                  <a:pt x="166675" y="278895"/>
                  <a:pt x="181063" y="265899"/>
                  <a:pt x="181063" y="246406"/>
                </a:cubicBezTo>
                <a:cubicBezTo>
                  <a:pt x="181063" y="226913"/>
                  <a:pt x="172013" y="217630"/>
                  <a:pt x="140685" y="207884"/>
                </a:cubicBezTo>
                <a:lnTo>
                  <a:pt x="140685" y="281679"/>
                </a:lnTo>
                <a:moveTo>
                  <a:pt x="124905" y="-273"/>
                </a:moveTo>
                <a:cubicBezTo>
                  <a:pt x="109055" y="-367"/>
                  <a:pt x="95712" y="11585"/>
                  <a:pt x="94041" y="27341"/>
                </a:cubicBezTo>
                <a:cubicBezTo>
                  <a:pt x="42524" y="35696"/>
                  <a:pt x="8642" y="70272"/>
                  <a:pt x="8642" y="116453"/>
                </a:cubicBezTo>
                <a:cubicBezTo>
                  <a:pt x="8642" y="174932"/>
                  <a:pt x="51110" y="197441"/>
                  <a:pt x="95433" y="209277"/>
                </a:cubicBezTo>
                <a:lnTo>
                  <a:pt x="95433" y="262418"/>
                </a:lnTo>
                <a:cubicBezTo>
                  <a:pt x="81347" y="257429"/>
                  <a:pt x="68120" y="250328"/>
                  <a:pt x="56215" y="241300"/>
                </a:cubicBezTo>
                <a:cubicBezTo>
                  <a:pt x="50135" y="236706"/>
                  <a:pt x="42709" y="234246"/>
                  <a:pt x="35098" y="234339"/>
                </a:cubicBezTo>
                <a:cubicBezTo>
                  <a:pt x="15743" y="234084"/>
                  <a:pt x="-153" y="249562"/>
                  <a:pt x="-408" y="268915"/>
                </a:cubicBezTo>
                <a:cubicBezTo>
                  <a:pt x="-408" y="269217"/>
                  <a:pt x="-408" y="269542"/>
                  <a:pt x="-408" y="269844"/>
                </a:cubicBezTo>
                <a:cubicBezTo>
                  <a:pt x="-500" y="282305"/>
                  <a:pt x="5928" y="293908"/>
                  <a:pt x="16533" y="300476"/>
                </a:cubicBezTo>
                <a:cubicBezTo>
                  <a:pt x="39576" y="316813"/>
                  <a:pt x="65985" y="327743"/>
                  <a:pt x="93809" y="332500"/>
                </a:cubicBezTo>
                <a:lnTo>
                  <a:pt x="93809" y="346192"/>
                </a:lnTo>
                <a:cubicBezTo>
                  <a:pt x="93809" y="363248"/>
                  <a:pt x="107616" y="377055"/>
                  <a:pt x="124672" y="377055"/>
                </a:cubicBezTo>
                <a:cubicBezTo>
                  <a:pt x="141729" y="377055"/>
                  <a:pt x="155537" y="363248"/>
                  <a:pt x="155537" y="346192"/>
                </a:cubicBezTo>
                <a:lnTo>
                  <a:pt x="155537" y="333428"/>
                </a:lnTo>
                <a:cubicBezTo>
                  <a:pt x="208446" y="324378"/>
                  <a:pt x="242095" y="289569"/>
                  <a:pt x="242095" y="242693"/>
                </a:cubicBezTo>
                <a:cubicBezTo>
                  <a:pt x="242095" y="183518"/>
                  <a:pt x="196843" y="161008"/>
                  <a:pt x="153912" y="149869"/>
                </a:cubicBezTo>
                <a:lnTo>
                  <a:pt x="153912" y="99976"/>
                </a:lnTo>
                <a:cubicBezTo>
                  <a:pt x="161477" y="103086"/>
                  <a:pt x="168764" y="106822"/>
                  <a:pt x="175726" y="111115"/>
                </a:cubicBezTo>
                <a:cubicBezTo>
                  <a:pt x="181434" y="114689"/>
                  <a:pt x="188025" y="116615"/>
                  <a:pt x="194755" y="116684"/>
                </a:cubicBezTo>
                <a:cubicBezTo>
                  <a:pt x="214224" y="117079"/>
                  <a:pt x="230329" y="101601"/>
                  <a:pt x="230724" y="82108"/>
                </a:cubicBezTo>
                <a:cubicBezTo>
                  <a:pt x="230724" y="81806"/>
                  <a:pt x="230724" y="81481"/>
                  <a:pt x="230724" y="81179"/>
                </a:cubicBezTo>
                <a:cubicBezTo>
                  <a:pt x="230747" y="68045"/>
                  <a:pt x="223391" y="56024"/>
                  <a:pt x="211695" y="50083"/>
                </a:cubicBezTo>
                <a:cubicBezTo>
                  <a:pt x="194546" y="39223"/>
                  <a:pt x="175493" y="31728"/>
                  <a:pt x="155537" y="28037"/>
                </a:cubicBezTo>
                <a:cubicBezTo>
                  <a:pt x="154098" y="12141"/>
                  <a:pt x="140870" y="-111"/>
                  <a:pt x="124905" y="-273"/>
                </a:cubicBezTo>
                <a:close/>
                <a:moveTo>
                  <a:pt x="95433" y="132000"/>
                </a:moveTo>
                <a:cubicBezTo>
                  <a:pt x="82902" y="125503"/>
                  <a:pt x="82902" y="119701"/>
                  <a:pt x="82902" y="113667"/>
                </a:cubicBezTo>
                <a:cubicBezTo>
                  <a:pt x="82878" y="105708"/>
                  <a:pt x="87914" y="98607"/>
                  <a:pt x="95433" y="96031"/>
                </a:cubicBezTo>
                <a:lnTo>
                  <a:pt x="95433" y="132000"/>
                </a:lnTo>
                <a:close/>
                <a:moveTo>
                  <a:pt x="153912" y="265435"/>
                </a:moveTo>
                <a:lnTo>
                  <a:pt x="153912" y="226913"/>
                </a:lnTo>
                <a:cubicBezTo>
                  <a:pt x="167836" y="233875"/>
                  <a:pt x="167836" y="240373"/>
                  <a:pt x="167836" y="246406"/>
                </a:cubicBezTo>
                <a:cubicBezTo>
                  <a:pt x="167998" y="255155"/>
                  <a:pt x="162289" y="262928"/>
                  <a:pt x="153912" y="265435"/>
                </a:cubicBezTo>
                <a:close/>
              </a:path>
            </a:pathLst>
          </a:custGeom>
          <a:solidFill>
            <a:srgbClr val="FFFFFF"/>
          </a:solidFill>
          <a:ln w="231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B6EC440-C054-B32F-3F87-0F21DEF20FF9}"/>
              </a:ext>
            </a:extLst>
          </p:cNvPr>
          <p:cNvSpPr/>
          <p:nvPr/>
        </p:nvSpPr>
        <p:spPr>
          <a:xfrm flipH="1">
            <a:off x="4682422" y="3483534"/>
            <a:ext cx="570317" cy="570339"/>
          </a:xfrm>
          <a:custGeom>
            <a:avLst/>
            <a:gdLst>
              <a:gd name="connsiteX0" fmla="*/ 204261 w 409346"/>
              <a:gd name="connsiteY0" fmla="*/ 13666 h 409362"/>
              <a:gd name="connsiteX1" fmla="*/ 395711 w 409346"/>
              <a:gd name="connsiteY1" fmla="*/ 205116 h 409362"/>
              <a:gd name="connsiteX2" fmla="*/ 204261 w 409346"/>
              <a:gd name="connsiteY2" fmla="*/ 396565 h 409362"/>
              <a:gd name="connsiteX3" fmla="*/ 12812 w 409346"/>
              <a:gd name="connsiteY3" fmla="*/ 205116 h 409362"/>
              <a:gd name="connsiteX4" fmla="*/ 204261 w 409346"/>
              <a:gd name="connsiteY4" fmla="*/ 13666 h 409362"/>
              <a:gd name="connsiteX5" fmla="*/ 137660 w 409346"/>
              <a:gd name="connsiteY5" fmla="*/ 95119 h 409362"/>
              <a:gd name="connsiteX6" fmla="*/ 193587 w 409346"/>
              <a:gd name="connsiteY6" fmla="*/ 95119 h 409362"/>
              <a:gd name="connsiteX7" fmla="*/ 193587 w 409346"/>
              <a:gd name="connsiteY7" fmla="*/ 38961 h 409362"/>
              <a:gd name="connsiteX8" fmla="*/ 137660 w 409346"/>
              <a:gd name="connsiteY8" fmla="*/ 95119 h 409362"/>
              <a:gd name="connsiteX9" fmla="*/ 217489 w 409346"/>
              <a:gd name="connsiteY9" fmla="*/ 95119 h 409362"/>
              <a:gd name="connsiteX10" fmla="*/ 270862 w 409346"/>
              <a:gd name="connsiteY10" fmla="*/ 95119 h 409362"/>
              <a:gd name="connsiteX11" fmla="*/ 217489 w 409346"/>
              <a:gd name="connsiteY11" fmla="*/ 39657 h 409362"/>
              <a:gd name="connsiteX12" fmla="*/ 217489 w 409346"/>
              <a:gd name="connsiteY12" fmla="*/ 95119 h 409362"/>
              <a:gd name="connsiteX13" fmla="*/ 297550 w 409346"/>
              <a:gd name="connsiteY13" fmla="*/ 95119 h 409362"/>
              <a:gd name="connsiteX14" fmla="*/ 330270 w 409346"/>
              <a:gd name="connsiteY14" fmla="*/ 95119 h 409362"/>
              <a:gd name="connsiteX15" fmla="*/ 273648 w 409346"/>
              <a:gd name="connsiteY15" fmla="*/ 52884 h 409362"/>
              <a:gd name="connsiteX16" fmla="*/ 296854 w 409346"/>
              <a:gd name="connsiteY16" fmla="*/ 95119 h 409362"/>
              <a:gd name="connsiteX17" fmla="*/ 77789 w 409346"/>
              <a:gd name="connsiteY17" fmla="*/ 95119 h 409362"/>
              <a:gd name="connsiteX18" fmla="*/ 110510 w 409346"/>
              <a:gd name="connsiteY18" fmla="*/ 95119 h 409362"/>
              <a:gd name="connsiteX19" fmla="*/ 133716 w 409346"/>
              <a:gd name="connsiteY19" fmla="*/ 52884 h 409362"/>
              <a:gd name="connsiteX20" fmla="*/ 77093 w 409346"/>
              <a:gd name="connsiteY20" fmla="*/ 95119 h 409362"/>
              <a:gd name="connsiteX21" fmla="*/ 315882 w 409346"/>
              <a:gd name="connsiteY21" fmla="*/ 193280 h 409362"/>
              <a:gd name="connsiteX22" fmla="*/ 369720 w 409346"/>
              <a:gd name="connsiteY22" fmla="*/ 193280 h 409362"/>
              <a:gd name="connsiteX23" fmla="*/ 346514 w 409346"/>
              <a:gd name="connsiteY23" fmla="*/ 119022 h 409362"/>
              <a:gd name="connsiteX24" fmla="*/ 304744 w 409346"/>
              <a:gd name="connsiteY24" fmla="*/ 119022 h 409362"/>
              <a:gd name="connsiteX25" fmla="*/ 316114 w 409346"/>
              <a:gd name="connsiteY25" fmla="*/ 193280 h 409362"/>
              <a:gd name="connsiteX26" fmla="*/ 216329 w 409346"/>
              <a:gd name="connsiteY26" fmla="*/ 193280 h 409362"/>
              <a:gd name="connsiteX27" fmla="*/ 292908 w 409346"/>
              <a:gd name="connsiteY27" fmla="*/ 193280 h 409362"/>
              <a:gd name="connsiteX28" fmla="*/ 279913 w 409346"/>
              <a:gd name="connsiteY28" fmla="*/ 119022 h 409362"/>
              <a:gd name="connsiteX29" fmla="*/ 217025 w 409346"/>
              <a:gd name="connsiteY29" fmla="*/ 119022 h 409362"/>
              <a:gd name="connsiteX30" fmla="*/ 217025 w 409346"/>
              <a:gd name="connsiteY30" fmla="*/ 193280 h 409362"/>
              <a:gd name="connsiteX31" fmla="*/ 114687 w 409346"/>
              <a:gd name="connsiteY31" fmla="*/ 193280 h 409362"/>
              <a:gd name="connsiteX32" fmla="*/ 193123 w 409346"/>
              <a:gd name="connsiteY32" fmla="*/ 193280 h 409362"/>
              <a:gd name="connsiteX33" fmla="*/ 193123 w 409346"/>
              <a:gd name="connsiteY33" fmla="*/ 119022 h 409362"/>
              <a:gd name="connsiteX34" fmla="*/ 128146 w 409346"/>
              <a:gd name="connsiteY34" fmla="*/ 119022 h 409362"/>
              <a:gd name="connsiteX35" fmla="*/ 115151 w 409346"/>
              <a:gd name="connsiteY35" fmla="*/ 193280 h 409362"/>
              <a:gd name="connsiteX36" fmla="*/ 37410 w 409346"/>
              <a:gd name="connsiteY36" fmla="*/ 193280 h 409362"/>
              <a:gd name="connsiteX37" fmla="*/ 91248 w 409346"/>
              <a:gd name="connsiteY37" fmla="*/ 193280 h 409362"/>
              <a:gd name="connsiteX38" fmla="*/ 102851 w 409346"/>
              <a:gd name="connsiteY38" fmla="*/ 119022 h 409362"/>
              <a:gd name="connsiteX39" fmla="*/ 60849 w 409346"/>
              <a:gd name="connsiteY39" fmla="*/ 119022 h 409362"/>
              <a:gd name="connsiteX40" fmla="*/ 37643 w 409346"/>
              <a:gd name="connsiteY40" fmla="*/ 193280 h 409362"/>
              <a:gd name="connsiteX41" fmla="*/ 306136 w 409346"/>
              <a:gd name="connsiteY41" fmla="*/ 291210 h 409362"/>
              <a:gd name="connsiteX42" fmla="*/ 347907 w 409346"/>
              <a:gd name="connsiteY42" fmla="*/ 291210 h 409362"/>
              <a:gd name="connsiteX43" fmla="*/ 371113 w 409346"/>
              <a:gd name="connsiteY43" fmla="*/ 217182 h 409362"/>
              <a:gd name="connsiteX44" fmla="*/ 317274 w 409346"/>
              <a:gd name="connsiteY44" fmla="*/ 217182 h 409362"/>
              <a:gd name="connsiteX45" fmla="*/ 305904 w 409346"/>
              <a:gd name="connsiteY45" fmla="*/ 291210 h 409362"/>
              <a:gd name="connsiteX46" fmla="*/ 217489 w 409346"/>
              <a:gd name="connsiteY46" fmla="*/ 291210 h 409362"/>
              <a:gd name="connsiteX47" fmla="*/ 280377 w 409346"/>
              <a:gd name="connsiteY47" fmla="*/ 291210 h 409362"/>
              <a:gd name="connsiteX48" fmla="*/ 293372 w 409346"/>
              <a:gd name="connsiteY48" fmla="*/ 217182 h 409362"/>
              <a:gd name="connsiteX49" fmla="*/ 217489 w 409346"/>
              <a:gd name="connsiteY49" fmla="*/ 217182 h 409362"/>
              <a:gd name="connsiteX50" fmla="*/ 217489 w 409346"/>
              <a:gd name="connsiteY50" fmla="*/ 291210 h 409362"/>
              <a:gd name="connsiteX51" fmla="*/ 128146 w 409346"/>
              <a:gd name="connsiteY51" fmla="*/ 291210 h 409362"/>
              <a:gd name="connsiteX52" fmla="*/ 193587 w 409346"/>
              <a:gd name="connsiteY52" fmla="*/ 291210 h 409362"/>
              <a:gd name="connsiteX53" fmla="*/ 193587 w 409346"/>
              <a:gd name="connsiteY53" fmla="*/ 217182 h 409362"/>
              <a:gd name="connsiteX54" fmla="*/ 115151 w 409346"/>
              <a:gd name="connsiteY54" fmla="*/ 217182 h 409362"/>
              <a:gd name="connsiteX55" fmla="*/ 128146 w 409346"/>
              <a:gd name="connsiteY55" fmla="*/ 291210 h 409362"/>
              <a:gd name="connsiteX56" fmla="*/ 60849 w 409346"/>
              <a:gd name="connsiteY56" fmla="*/ 291210 h 409362"/>
              <a:gd name="connsiteX57" fmla="*/ 102851 w 409346"/>
              <a:gd name="connsiteY57" fmla="*/ 291210 h 409362"/>
              <a:gd name="connsiteX58" fmla="*/ 91248 w 409346"/>
              <a:gd name="connsiteY58" fmla="*/ 217182 h 409362"/>
              <a:gd name="connsiteX59" fmla="*/ 37643 w 409346"/>
              <a:gd name="connsiteY59" fmla="*/ 217182 h 409362"/>
              <a:gd name="connsiteX60" fmla="*/ 60849 w 409346"/>
              <a:gd name="connsiteY60" fmla="*/ 291210 h 409362"/>
              <a:gd name="connsiteX61" fmla="*/ 273648 w 409346"/>
              <a:gd name="connsiteY61" fmla="*/ 357579 h 409362"/>
              <a:gd name="connsiteX62" fmla="*/ 330270 w 409346"/>
              <a:gd name="connsiteY62" fmla="*/ 315112 h 409362"/>
              <a:gd name="connsiteX63" fmla="*/ 297550 w 409346"/>
              <a:gd name="connsiteY63" fmla="*/ 315112 h 409362"/>
              <a:gd name="connsiteX64" fmla="*/ 274344 w 409346"/>
              <a:gd name="connsiteY64" fmla="*/ 357579 h 409362"/>
              <a:gd name="connsiteX65" fmla="*/ 218185 w 409346"/>
              <a:gd name="connsiteY65" fmla="*/ 370574 h 409362"/>
              <a:gd name="connsiteX66" fmla="*/ 271559 w 409346"/>
              <a:gd name="connsiteY66" fmla="*/ 315112 h 409362"/>
              <a:gd name="connsiteX67" fmla="*/ 218185 w 409346"/>
              <a:gd name="connsiteY67" fmla="*/ 315112 h 409362"/>
              <a:gd name="connsiteX68" fmla="*/ 218185 w 409346"/>
              <a:gd name="connsiteY68" fmla="*/ 370574 h 409362"/>
              <a:gd name="connsiteX69" fmla="*/ 194979 w 409346"/>
              <a:gd name="connsiteY69" fmla="*/ 370574 h 409362"/>
              <a:gd name="connsiteX70" fmla="*/ 194979 w 409346"/>
              <a:gd name="connsiteY70" fmla="*/ 314416 h 409362"/>
              <a:gd name="connsiteX71" fmla="*/ 139053 w 409346"/>
              <a:gd name="connsiteY71" fmla="*/ 314416 h 409362"/>
              <a:gd name="connsiteX72" fmla="*/ 194979 w 409346"/>
              <a:gd name="connsiteY72" fmla="*/ 370574 h 409362"/>
              <a:gd name="connsiteX73" fmla="*/ 136500 w 409346"/>
              <a:gd name="connsiteY73" fmla="*/ 356883 h 409362"/>
              <a:gd name="connsiteX74" fmla="*/ 113294 w 409346"/>
              <a:gd name="connsiteY74" fmla="*/ 314416 h 409362"/>
              <a:gd name="connsiteX75" fmla="*/ 80574 w 409346"/>
              <a:gd name="connsiteY75" fmla="*/ 314416 h 409362"/>
              <a:gd name="connsiteX76" fmla="*/ 137196 w 409346"/>
              <a:gd name="connsiteY76" fmla="*/ 356883 h 409362"/>
              <a:gd name="connsiteX77" fmla="*/ 206814 w 409346"/>
              <a:gd name="connsiteY77" fmla="*/ -257 h 409362"/>
              <a:gd name="connsiteX78" fmla="*/ -392 w 409346"/>
              <a:gd name="connsiteY78" fmla="*/ 201844 h 409362"/>
              <a:gd name="connsiteX79" fmla="*/ 201709 w 409346"/>
              <a:gd name="connsiteY79" fmla="*/ 409073 h 409362"/>
              <a:gd name="connsiteX80" fmla="*/ 408915 w 409346"/>
              <a:gd name="connsiteY80" fmla="*/ 206949 h 409362"/>
              <a:gd name="connsiteX81" fmla="*/ 408938 w 409346"/>
              <a:gd name="connsiteY81" fmla="*/ 204419 h 409362"/>
              <a:gd name="connsiteX82" fmla="*/ 204261 w 409346"/>
              <a:gd name="connsiteY82" fmla="*/ -257 h 409362"/>
              <a:gd name="connsiteX83" fmla="*/ 162723 w 409346"/>
              <a:gd name="connsiteY83" fmla="*/ 81196 h 409362"/>
              <a:gd name="connsiteX84" fmla="*/ 182912 w 409346"/>
              <a:gd name="connsiteY84" fmla="*/ 57990 h 409362"/>
              <a:gd name="connsiteX85" fmla="*/ 182912 w 409346"/>
              <a:gd name="connsiteY85" fmla="*/ 81196 h 409362"/>
              <a:gd name="connsiteX86" fmla="*/ 232341 w 409346"/>
              <a:gd name="connsiteY86" fmla="*/ 81196 h 409362"/>
              <a:gd name="connsiteX87" fmla="*/ 232341 w 409346"/>
              <a:gd name="connsiteY87" fmla="*/ 60774 h 409362"/>
              <a:gd name="connsiteX88" fmla="*/ 250442 w 409346"/>
              <a:gd name="connsiteY88" fmla="*/ 81196 h 409362"/>
              <a:gd name="connsiteX89" fmla="*/ 325165 w 409346"/>
              <a:gd name="connsiteY89" fmla="*/ 131552 h 409362"/>
              <a:gd name="connsiteX90" fmla="*/ 339320 w 409346"/>
              <a:gd name="connsiteY90" fmla="*/ 131552 h 409362"/>
              <a:gd name="connsiteX91" fmla="*/ 355796 w 409346"/>
              <a:gd name="connsiteY91" fmla="*/ 179357 h 409362"/>
              <a:gd name="connsiteX92" fmla="*/ 329110 w 409346"/>
              <a:gd name="connsiteY92" fmla="*/ 179357 h 409362"/>
              <a:gd name="connsiteX93" fmla="*/ 322148 w 409346"/>
              <a:gd name="connsiteY93" fmla="*/ 131552 h 409362"/>
              <a:gd name="connsiteX94" fmla="*/ 232341 w 409346"/>
              <a:gd name="connsiteY94" fmla="*/ 131552 h 409362"/>
              <a:gd name="connsiteX95" fmla="*/ 269702 w 409346"/>
              <a:gd name="connsiteY95" fmla="*/ 131552 h 409362"/>
              <a:gd name="connsiteX96" fmla="*/ 278521 w 409346"/>
              <a:gd name="connsiteY96" fmla="*/ 179357 h 409362"/>
              <a:gd name="connsiteX97" fmla="*/ 229556 w 409346"/>
              <a:gd name="connsiteY97" fmla="*/ 179357 h 409362"/>
              <a:gd name="connsiteX98" fmla="*/ 229556 w 409346"/>
              <a:gd name="connsiteY98" fmla="*/ 131552 h 409362"/>
              <a:gd name="connsiteX99" fmla="*/ 139517 w 409346"/>
              <a:gd name="connsiteY99" fmla="*/ 131552 h 409362"/>
              <a:gd name="connsiteX100" fmla="*/ 181984 w 409346"/>
              <a:gd name="connsiteY100" fmla="*/ 131552 h 409362"/>
              <a:gd name="connsiteX101" fmla="*/ 181984 w 409346"/>
              <a:gd name="connsiteY101" fmla="*/ 181213 h 409362"/>
              <a:gd name="connsiteX102" fmla="*/ 130467 w 409346"/>
              <a:gd name="connsiteY102" fmla="*/ 181213 h 409362"/>
              <a:gd name="connsiteX103" fmla="*/ 139053 w 409346"/>
              <a:gd name="connsiteY103" fmla="*/ 133409 h 409362"/>
              <a:gd name="connsiteX104" fmla="*/ 69899 w 409346"/>
              <a:gd name="connsiteY104" fmla="*/ 131552 h 409362"/>
              <a:gd name="connsiteX105" fmla="*/ 87304 w 409346"/>
              <a:gd name="connsiteY105" fmla="*/ 131552 h 409362"/>
              <a:gd name="connsiteX106" fmla="*/ 80342 w 409346"/>
              <a:gd name="connsiteY106" fmla="*/ 179357 h 409362"/>
              <a:gd name="connsiteX107" fmla="*/ 53655 w 409346"/>
              <a:gd name="connsiteY107" fmla="*/ 179357 h 409362"/>
              <a:gd name="connsiteX108" fmla="*/ 69899 w 409346"/>
              <a:gd name="connsiteY108" fmla="*/ 131552 h 409362"/>
              <a:gd name="connsiteX109" fmla="*/ 331198 w 409346"/>
              <a:gd name="connsiteY109" fmla="*/ 229482 h 409362"/>
              <a:gd name="connsiteX110" fmla="*/ 357885 w 409346"/>
              <a:gd name="connsiteY110" fmla="*/ 229482 h 409362"/>
              <a:gd name="connsiteX111" fmla="*/ 341409 w 409346"/>
              <a:gd name="connsiteY111" fmla="*/ 277518 h 409362"/>
              <a:gd name="connsiteX112" fmla="*/ 324237 w 409346"/>
              <a:gd name="connsiteY112" fmla="*/ 277518 h 409362"/>
              <a:gd name="connsiteX113" fmla="*/ 331198 w 409346"/>
              <a:gd name="connsiteY113" fmla="*/ 229482 h 409362"/>
              <a:gd name="connsiteX114" fmla="*/ 231877 w 409346"/>
              <a:gd name="connsiteY114" fmla="*/ 229482 h 409362"/>
              <a:gd name="connsiteX115" fmla="*/ 280842 w 409346"/>
              <a:gd name="connsiteY115" fmla="*/ 229482 h 409362"/>
              <a:gd name="connsiteX116" fmla="*/ 272023 w 409346"/>
              <a:gd name="connsiteY116" fmla="*/ 277518 h 409362"/>
              <a:gd name="connsiteX117" fmla="*/ 231877 w 409346"/>
              <a:gd name="connsiteY117" fmla="*/ 277518 h 409362"/>
              <a:gd name="connsiteX118" fmla="*/ 231877 w 409346"/>
              <a:gd name="connsiteY118" fmla="*/ 229482 h 409362"/>
              <a:gd name="connsiteX119" fmla="*/ 130699 w 409346"/>
              <a:gd name="connsiteY119" fmla="*/ 229482 h 409362"/>
              <a:gd name="connsiteX120" fmla="*/ 181752 w 409346"/>
              <a:gd name="connsiteY120" fmla="*/ 229482 h 409362"/>
              <a:gd name="connsiteX121" fmla="*/ 181752 w 409346"/>
              <a:gd name="connsiteY121" fmla="*/ 277518 h 409362"/>
              <a:gd name="connsiteX122" fmla="*/ 139285 w 409346"/>
              <a:gd name="connsiteY122" fmla="*/ 277518 h 409362"/>
              <a:gd name="connsiteX123" fmla="*/ 130699 w 409346"/>
              <a:gd name="connsiteY123" fmla="*/ 229482 h 409362"/>
              <a:gd name="connsiteX124" fmla="*/ 53655 w 409346"/>
              <a:gd name="connsiteY124" fmla="*/ 229482 h 409362"/>
              <a:gd name="connsiteX125" fmla="*/ 80342 w 409346"/>
              <a:gd name="connsiteY125" fmla="*/ 229482 h 409362"/>
              <a:gd name="connsiteX126" fmla="*/ 87304 w 409346"/>
              <a:gd name="connsiteY126" fmla="*/ 277518 h 409362"/>
              <a:gd name="connsiteX127" fmla="*/ 69899 w 409346"/>
              <a:gd name="connsiteY127" fmla="*/ 277518 h 409362"/>
              <a:gd name="connsiteX128" fmla="*/ 53655 w 409346"/>
              <a:gd name="connsiteY128" fmla="*/ 229482 h 409362"/>
              <a:gd name="connsiteX129" fmla="*/ 231877 w 409346"/>
              <a:gd name="connsiteY129" fmla="*/ 327643 h 409362"/>
              <a:gd name="connsiteX130" fmla="*/ 249977 w 409346"/>
              <a:gd name="connsiteY130" fmla="*/ 327643 h 409362"/>
              <a:gd name="connsiteX131" fmla="*/ 231877 w 409346"/>
              <a:gd name="connsiteY131" fmla="*/ 348065 h 409362"/>
              <a:gd name="connsiteX132" fmla="*/ 231877 w 409346"/>
              <a:gd name="connsiteY132" fmla="*/ 327643 h 409362"/>
              <a:gd name="connsiteX133" fmla="*/ 162259 w 409346"/>
              <a:gd name="connsiteY133" fmla="*/ 327643 h 409362"/>
              <a:gd name="connsiteX134" fmla="*/ 182448 w 409346"/>
              <a:gd name="connsiteY134" fmla="*/ 327643 h 409362"/>
              <a:gd name="connsiteX135" fmla="*/ 182448 w 409346"/>
              <a:gd name="connsiteY135" fmla="*/ 350849 h 409362"/>
              <a:gd name="connsiteX136" fmla="*/ 162259 w 409346"/>
              <a:gd name="connsiteY136" fmla="*/ 327643 h 40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409346" h="409362">
                <a:moveTo>
                  <a:pt x="204261" y="13666"/>
                </a:moveTo>
                <a:cubicBezTo>
                  <a:pt x="309988" y="13666"/>
                  <a:pt x="395711" y="99389"/>
                  <a:pt x="395711" y="205116"/>
                </a:cubicBezTo>
                <a:cubicBezTo>
                  <a:pt x="395711" y="310842"/>
                  <a:pt x="309988" y="396565"/>
                  <a:pt x="204261" y="396565"/>
                </a:cubicBezTo>
                <a:cubicBezTo>
                  <a:pt x="98535" y="396565"/>
                  <a:pt x="12812" y="310842"/>
                  <a:pt x="12812" y="205116"/>
                </a:cubicBezTo>
                <a:cubicBezTo>
                  <a:pt x="12952" y="99436"/>
                  <a:pt x="98582" y="13806"/>
                  <a:pt x="204261" y="13666"/>
                </a:cubicBezTo>
                <a:moveTo>
                  <a:pt x="137660" y="95119"/>
                </a:moveTo>
                <a:lnTo>
                  <a:pt x="193587" y="95119"/>
                </a:lnTo>
                <a:lnTo>
                  <a:pt x="193587" y="38961"/>
                </a:lnTo>
                <a:cubicBezTo>
                  <a:pt x="167480" y="48382"/>
                  <a:pt x="146966" y="68989"/>
                  <a:pt x="137660" y="95119"/>
                </a:cubicBezTo>
                <a:moveTo>
                  <a:pt x="217489" y="95119"/>
                </a:moveTo>
                <a:lnTo>
                  <a:pt x="270862" y="95119"/>
                </a:lnTo>
                <a:cubicBezTo>
                  <a:pt x="261487" y="70057"/>
                  <a:pt x="242157" y="49984"/>
                  <a:pt x="217489" y="39657"/>
                </a:cubicBezTo>
                <a:lnTo>
                  <a:pt x="217489" y="95119"/>
                </a:lnTo>
                <a:moveTo>
                  <a:pt x="297550" y="95119"/>
                </a:moveTo>
                <a:lnTo>
                  <a:pt x="330270" y="95119"/>
                </a:lnTo>
                <a:cubicBezTo>
                  <a:pt x="314675" y="77088"/>
                  <a:pt x="295368" y="62677"/>
                  <a:pt x="273648" y="52884"/>
                </a:cubicBezTo>
                <a:cubicBezTo>
                  <a:pt x="283162" y="65903"/>
                  <a:pt x="290959" y="80105"/>
                  <a:pt x="296854" y="95119"/>
                </a:cubicBezTo>
                <a:moveTo>
                  <a:pt x="77789" y="95119"/>
                </a:moveTo>
                <a:lnTo>
                  <a:pt x="110510" y="95119"/>
                </a:lnTo>
                <a:cubicBezTo>
                  <a:pt x="116218" y="80012"/>
                  <a:pt x="124038" y="65810"/>
                  <a:pt x="133716" y="52884"/>
                </a:cubicBezTo>
                <a:cubicBezTo>
                  <a:pt x="111995" y="62677"/>
                  <a:pt x="92687" y="77088"/>
                  <a:pt x="77093" y="95119"/>
                </a:cubicBezTo>
                <a:moveTo>
                  <a:pt x="315882" y="193280"/>
                </a:moveTo>
                <a:lnTo>
                  <a:pt x="369720" y="193280"/>
                </a:lnTo>
                <a:cubicBezTo>
                  <a:pt x="368003" y="167035"/>
                  <a:pt x="360044" y="141577"/>
                  <a:pt x="346514" y="119022"/>
                </a:cubicBezTo>
                <a:lnTo>
                  <a:pt x="304744" y="119022"/>
                </a:lnTo>
                <a:cubicBezTo>
                  <a:pt x="311566" y="143202"/>
                  <a:pt x="315395" y="168149"/>
                  <a:pt x="316114" y="193280"/>
                </a:cubicBezTo>
                <a:moveTo>
                  <a:pt x="216329" y="193280"/>
                </a:moveTo>
                <a:lnTo>
                  <a:pt x="292908" y="193280"/>
                </a:lnTo>
                <a:cubicBezTo>
                  <a:pt x="292166" y="168033"/>
                  <a:pt x="287803" y="143017"/>
                  <a:pt x="279913" y="119022"/>
                </a:cubicBezTo>
                <a:lnTo>
                  <a:pt x="217025" y="119022"/>
                </a:lnTo>
                <a:lnTo>
                  <a:pt x="217025" y="193280"/>
                </a:lnTo>
                <a:moveTo>
                  <a:pt x="114687" y="193280"/>
                </a:moveTo>
                <a:lnTo>
                  <a:pt x="193123" y="193280"/>
                </a:lnTo>
                <a:lnTo>
                  <a:pt x="193123" y="119022"/>
                </a:lnTo>
                <a:lnTo>
                  <a:pt x="128146" y="119022"/>
                </a:lnTo>
                <a:cubicBezTo>
                  <a:pt x="120488" y="143086"/>
                  <a:pt x="116125" y="168056"/>
                  <a:pt x="115151" y="193280"/>
                </a:cubicBezTo>
                <a:moveTo>
                  <a:pt x="37410" y="193280"/>
                </a:moveTo>
                <a:lnTo>
                  <a:pt x="91248" y="193280"/>
                </a:lnTo>
                <a:cubicBezTo>
                  <a:pt x="92037" y="168149"/>
                  <a:pt x="95936" y="143202"/>
                  <a:pt x="102851" y="119022"/>
                </a:cubicBezTo>
                <a:lnTo>
                  <a:pt x="60849" y="119022"/>
                </a:lnTo>
                <a:cubicBezTo>
                  <a:pt x="47319" y="141577"/>
                  <a:pt x="39360" y="167035"/>
                  <a:pt x="37643" y="193280"/>
                </a:cubicBezTo>
                <a:moveTo>
                  <a:pt x="306136" y="291210"/>
                </a:moveTo>
                <a:lnTo>
                  <a:pt x="347907" y="291210"/>
                </a:lnTo>
                <a:cubicBezTo>
                  <a:pt x="361436" y="268746"/>
                  <a:pt x="369395" y="243359"/>
                  <a:pt x="371113" y="217182"/>
                </a:cubicBezTo>
                <a:lnTo>
                  <a:pt x="317274" y="217182"/>
                </a:lnTo>
                <a:cubicBezTo>
                  <a:pt x="316556" y="242222"/>
                  <a:pt x="312726" y="267099"/>
                  <a:pt x="305904" y="291210"/>
                </a:cubicBezTo>
                <a:moveTo>
                  <a:pt x="217489" y="291210"/>
                </a:moveTo>
                <a:lnTo>
                  <a:pt x="280377" y="291210"/>
                </a:lnTo>
                <a:cubicBezTo>
                  <a:pt x="288244" y="267285"/>
                  <a:pt x="292607" y="242361"/>
                  <a:pt x="293372" y="217182"/>
                </a:cubicBezTo>
                <a:lnTo>
                  <a:pt x="217489" y="217182"/>
                </a:lnTo>
                <a:lnTo>
                  <a:pt x="217489" y="291210"/>
                </a:lnTo>
                <a:moveTo>
                  <a:pt x="128146" y="291210"/>
                </a:moveTo>
                <a:lnTo>
                  <a:pt x="193587" y="291210"/>
                </a:lnTo>
                <a:lnTo>
                  <a:pt x="193587" y="217182"/>
                </a:lnTo>
                <a:lnTo>
                  <a:pt x="115151" y="217182"/>
                </a:lnTo>
                <a:cubicBezTo>
                  <a:pt x="116148" y="242338"/>
                  <a:pt x="120512" y="267238"/>
                  <a:pt x="128146" y="291210"/>
                </a:cubicBezTo>
                <a:moveTo>
                  <a:pt x="60849" y="291210"/>
                </a:moveTo>
                <a:lnTo>
                  <a:pt x="102851" y="291210"/>
                </a:lnTo>
                <a:cubicBezTo>
                  <a:pt x="95936" y="267099"/>
                  <a:pt x="92037" y="242245"/>
                  <a:pt x="91248" y="217182"/>
                </a:cubicBezTo>
                <a:lnTo>
                  <a:pt x="37643" y="217182"/>
                </a:lnTo>
                <a:cubicBezTo>
                  <a:pt x="39360" y="243359"/>
                  <a:pt x="47319" y="268746"/>
                  <a:pt x="60849" y="291210"/>
                </a:cubicBezTo>
                <a:moveTo>
                  <a:pt x="273648" y="357579"/>
                </a:moveTo>
                <a:cubicBezTo>
                  <a:pt x="295322" y="347601"/>
                  <a:pt x="314629" y="333143"/>
                  <a:pt x="330270" y="315112"/>
                </a:cubicBezTo>
                <a:lnTo>
                  <a:pt x="297550" y="315112"/>
                </a:lnTo>
                <a:cubicBezTo>
                  <a:pt x="291609" y="330173"/>
                  <a:pt x="283812" y="344444"/>
                  <a:pt x="274344" y="357579"/>
                </a:cubicBezTo>
                <a:moveTo>
                  <a:pt x="218185" y="370574"/>
                </a:moveTo>
                <a:cubicBezTo>
                  <a:pt x="242923" y="360317"/>
                  <a:pt x="262253" y="340221"/>
                  <a:pt x="271559" y="315112"/>
                </a:cubicBezTo>
                <a:lnTo>
                  <a:pt x="218185" y="315112"/>
                </a:lnTo>
                <a:lnTo>
                  <a:pt x="218185" y="370574"/>
                </a:lnTo>
                <a:moveTo>
                  <a:pt x="194979" y="370574"/>
                </a:moveTo>
                <a:lnTo>
                  <a:pt x="194979" y="314416"/>
                </a:lnTo>
                <a:lnTo>
                  <a:pt x="139053" y="314416"/>
                </a:lnTo>
                <a:cubicBezTo>
                  <a:pt x="148358" y="340546"/>
                  <a:pt x="168872" y="361153"/>
                  <a:pt x="194979" y="370574"/>
                </a:cubicBezTo>
                <a:moveTo>
                  <a:pt x="136500" y="356883"/>
                </a:moveTo>
                <a:cubicBezTo>
                  <a:pt x="126870" y="343864"/>
                  <a:pt x="119049" y="329569"/>
                  <a:pt x="113294" y="314416"/>
                </a:cubicBezTo>
                <a:lnTo>
                  <a:pt x="80574" y="314416"/>
                </a:lnTo>
                <a:cubicBezTo>
                  <a:pt x="96214" y="332447"/>
                  <a:pt x="115522" y="346905"/>
                  <a:pt x="137196" y="356883"/>
                </a:cubicBezTo>
                <a:moveTo>
                  <a:pt x="206814" y="-257"/>
                </a:moveTo>
                <a:cubicBezTo>
                  <a:pt x="93778" y="-1673"/>
                  <a:pt x="1000" y="88831"/>
                  <a:pt x="-392" y="201844"/>
                </a:cubicBezTo>
                <a:cubicBezTo>
                  <a:pt x="-1808" y="314880"/>
                  <a:pt x="88673" y="407657"/>
                  <a:pt x="201709" y="409073"/>
                </a:cubicBezTo>
                <a:cubicBezTo>
                  <a:pt x="314746" y="410465"/>
                  <a:pt x="407523" y="319985"/>
                  <a:pt x="408915" y="206949"/>
                </a:cubicBezTo>
                <a:cubicBezTo>
                  <a:pt x="408938" y="206113"/>
                  <a:pt x="408938" y="205255"/>
                  <a:pt x="408938" y="204419"/>
                </a:cubicBezTo>
                <a:cubicBezTo>
                  <a:pt x="408799" y="91430"/>
                  <a:pt x="317252" y="-118"/>
                  <a:pt x="204261" y="-257"/>
                </a:cubicBezTo>
                <a:close/>
                <a:moveTo>
                  <a:pt x="162723" y="81196"/>
                </a:moveTo>
                <a:cubicBezTo>
                  <a:pt x="167991" y="72308"/>
                  <a:pt x="174836" y="64441"/>
                  <a:pt x="182912" y="57990"/>
                </a:cubicBezTo>
                <a:lnTo>
                  <a:pt x="182912" y="81196"/>
                </a:lnTo>
                <a:close/>
                <a:moveTo>
                  <a:pt x="232341" y="81196"/>
                </a:moveTo>
                <a:lnTo>
                  <a:pt x="232341" y="60774"/>
                </a:lnTo>
                <a:cubicBezTo>
                  <a:pt x="239395" y="66599"/>
                  <a:pt x="245522" y="73491"/>
                  <a:pt x="250442" y="81196"/>
                </a:cubicBezTo>
                <a:close/>
                <a:moveTo>
                  <a:pt x="325165" y="131552"/>
                </a:moveTo>
                <a:lnTo>
                  <a:pt x="339320" y="131552"/>
                </a:lnTo>
                <a:cubicBezTo>
                  <a:pt x="347443" y="146451"/>
                  <a:pt x="353012" y="162602"/>
                  <a:pt x="355796" y="179357"/>
                </a:cubicBezTo>
                <a:lnTo>
                  <a:pt x="329110" y="179357"/>
                </a:lnTo>
                <a:cubicBezTo>
                  <a:pt x="328019" y="163275"/>
                  <a:pt x="325675" y="147286"/>
                  <a:pt x="322148" y="131552"/>
                </a:cubicBezTo>
                <a:close/>
                <a:moveTo>
                  <a:pt x="232341" y="131552"/>
                </a:moveTo>
                <a:lnTo>
                  <a:pt x="269702" y="131552"/>
                </a:lnTo>
                <a:cubicBezTo>
                  <a:pt x="274112" y="147193"/>
                  <a:pt x="277058" y="163182"/>
                  <a:pt x="278521" y="179357"/>
                </a:cubicBezTo>
                <a:lnTo>
                  <a:pt x="229556" y="179357"/>
                </a:lnTo>
                <a:lnTo>
                  <a:pt x="229556" y="131552"/>
                </a:lnTo>
                <a:close/>
                <a:moveTo>
                  <a:pt x="139517" y="131552"/>
                </a:moveTo>
                <a:lnTo>
                  <a:pt x="181984" y="131552"/>
                </a:lnTo>
                <a:lnTo>
                  <a:pt x="181984" y="181213"/>
                </a:lnTo>
                <a:lnTo>
                  <a:pt x="130467" y="181213"/>
                </a:lnTo>
                <a:cubicBezTo>
                  <a:pt x="131813" y="165039"/>
                  <a:pt x="134690" y="149027"/>
                  <a:pt x="139053" y="133409"/>
                </a:cubicBezTo>
                <a:close/>
                <a:moveTo>
                  <a:pt x="69899" y="131552"/>
                </a:moveTo>
                <a:lnTo>
                  <a:pt x="87304" y="131552"/>
                </a:lnTo>
                <a:cubicBezTo>
                  <a:pt x="83776" y="147286"/>
                  <a:pt x="81432" y="163275"/>
                  <a:pt x="80342" y="179357"/>
                </a:cubicBezTo>
                <a:lnTo>
                  <a:pt x="53655" y="179357"/>
                </a:lnTo>
                <a:cubicBezTo>
                  <a:pt x="56277" y="162602"/>
                  <a:pt x="61777" y="146428"/>
                  <a:pt x="69899" y="131552"/>
                </a:cubicBezTo>
                <a:close/>
                <a:moveTo>
                  <a:pt x="331198" y="229482"/>
                </a:moveTo>
                <a:lnTo>
                  <a:pt x="357885" y="229482"/>
                </a:lnTo>
                <a:cubicBezTo>
                  <a:pt x="355100" y="246306"/>
                  <a:pt x="349531" y="262527"/>
                  <a:pt x="341409" y="277518"/>
                </a:cubicBezTo>
                <a:lnTo>
                  <a:pt x="324237" y="277518"/>
                </a:lnTo>
                <a:cubicBezTo>
                  <a:pt x="327787" y="261715"/>
                  <a:pt x="330108" y="245657"/>
                  <a:pt x="331198" y="229482"/>
                </a:cubicBezTo>
                <a:close/>
                <a:moveTo>
                  <a:pt x="231877" y="229482"/>
                </a:moveTo>
                <a:lnTo>
                  <a:pt x="280842" y="229482"/>
                </a:lnTo>
                <a:cubicBezTo>
                  <a:pt x="279403" y="245726"/>
                  <a:pt x="276455" y="261808"/>
                  <a:pt x="272023" y="277518"/>
                </a:cubicBezTo>
                <a:lnTo>
                  <a:pt x="231877" y="277518"/>
                </a:lnTo>
                <a:lnTo>
                  <a:pt x="231877" y="229482"/>
                </a:lnTo>
                <a:close/>
                <a:moveTo>
                  <a:pt x="130699" y="229482"/>
                </a:moveTo>
                <a:lnTo>
                  <a:pt x="181752" y="229482"/>
                </a:lnTo>
                <a:lnTo>
                  <a:pt x="181752" y="277518"/>
                </a:lnTo>
                <a:lnTo>
                  <a:pt x="139285" y="277518"/>
                </a:lnTo>
                <a:cubicBezTo>
                  <a:pt x="134945" y="261808"/>
                  <a:pt x="132068" y="245726"/>
                  <a:pt x="130699" y="229482"/>
                </a:cubicBezTo>
                <a:close/>
                <a:moveTo>
                  <a:pt x="53655" y="229482"/>
                </a:moveTo>
                <a:lnTo>
                  <a:pt x="80342" y="229482"/>
                </a:lnTo>
                <a:cubicBezTo>
                  <a:pt x="81432" y="245657"/>
                  <a:pt x="83753" y="261715"/>
                  <a:pt x="87304" y="277518"/>
                </a:cubicBezTo>
                <a:lnTo>
                  <a:pt x="69899" y="277518"/>
                </a:lnTo>
                <a:cubicBezTo>
                  <a:pt x="61754" y="262574"/>
                  <a:pt x="56254" y="246306"/>
                  <a:pt x="53655" y="229482"/>
                </a:cubicBezTo>
                <a:close/>
                <a:moveTo>
                  <a:pt x="231877" y="327643"/>
                </a:moveTo>
                <a:lnTo>
                  <a:pt x="249977" y="327643"/>
                </a:lnTo>
                <a:cubicBezTo>
                  <a:pt x="245057" y="335348"/>
                  <a:pt x="238932" y="342240"/>
                  <a:pt x="231877" y="348065"/>
                </a:cubicBezTo>
                <a:lnTo>
                  <a:pt x="231877" y="327643"/>
                </a:lnTo>
                <a:close/>
                <a:moveTo>
                  <a:pt x="162259" y="327643"/>
                </a:moveTo>
                <a:lnTo>
                  <a:pt x="182448" y="327643"/>
                </a:lnTo>
                <a:lnTo>
                  <a:pt x="182448" y="350849"/>
                </a:lnTo>
                <a:cubicBezTo>
                  <a:pt x="174396" y="344375"/>
                  <a:pt x="167550" y="336531"/>
                  <a:pt x="162259" y="327643"/>
                </a:cubicBezTo>
                <a:close/>
              </a:path>
            </a:pathLst>
          </a:custGeom>
          <a:solidFill>
            <a:srgbClr val="FFFFFF"/>
          </a:solidFill>
          <a:ln w="231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7C5A257-FCD2-0339-D686-34455F3AA926}"/>
              </a:ext>
            </a:extLst>
          </p:cNvPr>
          <p:cNvSpPr/>
          <p:nvPr/>
        </p:nvSpPr>
        <p:spPr>
          <a:xfrm flipH="1">
            <a:off x="4709581" y="5288299"/>
            <a:ext cx="531852" cy="458782"/>
          </a:xfrm>
          <a:custGeom>
            <a:avLst/>
            <a:gdLst>
              <a:gd name="connsiteX0" fmla="*/ 135579 w 381738"/>
              <a:gd name="connsiteY0" fmla="*/ 12954 h 329292"/>
              <a:gd name="connsiteX1" fmla="*/ 151359 w 381738"/>
              <a:gd name="connsiteY1" fmla="*/ 28270 h 329292"/>
              <a:gd name="connsiteX2" fmla="*/ 151359 w 381738"/>
              <a:gd name="connsiteY2" fmla="*/ 28734 h 329292"/>
              <a:gd name="connsiteX3" fmla="*/ 151359 w 381738"/>
              <a:gd name="connsiteY3" fmla="*/ 35464 h 329292"/>
              <a:gd name="connsiteX4" fmla="*/ 342576 w 381738"/>
              <a:gd name="connsiteY4" fmla="*/ 35464 h 329292"/>
              <a:gd name="connsiteX5" fmla="*/ 368103 w 381738"/>
              <a:gd name="connsiteY5" fmla="*/ 61222 h 329292"/>
              <a:gd name="connsiteX6" fmla="*/ 368103 w 381738"/>
              <a:gd name="connsiteY6" fmla="*/ 290033 h 329292"/>
              <a:gd name="connsiteX7" fmla="*/ 342576 w 381738"/>
              <a:gd name="connsiteY7" fmla="*/ 315559 h 329292"/>
              <a:gd name="connsiteX8" fmla="*/ 38346 w 381738"/>
              <a:gd name="connsiteY8" fmla="*/ 315559 h 329292"/>
              <a:gd name="connsiteX9" fmla="*/ 12819 w 381738"/>
              <a:gd name="connsiteY9" fmla="*/ 290033 h 329292"/>
              <a:gd name="connsiteX10" fmla="*/ 12819 w 381738"/>
              <a:gd name="connsiteY10" fmla="*/ 61222 h 329292"/>
              <a:gd name="connsiteX11" fmla="*/ 38346 w 381738"/>
              <a:gd name="connsiteY11" fmla="*/ 35464 h 329292"/>
              <a:gd name="connsiteX12" fmla="*/ 58303 w 381738"/>
              <a:gd name="connsiteY12" fmla="*/ 35464 h 329292"/>
              <a:gd name="connsiteX13" fmla="*/ 58303 w 381738"/>
              <a:gd name="connsiteY13" fmla="*/ 28734 h 329292"/>
              <a:gd name="connsiteX14" fmla="*/ 74083 w 381738"/>
              <a:gd name="connsiteY14" fmla="*/ 12954 h 329292"/>
              <a:gd name="connsiteX15" fmla="*/ 74315 w 381738"/>
              <a:gd name="connsiteY15" fmla="*/ 12954 h 329292"/>
              <a:gd name="connsiteX16" fmla="*/ 135579 w 381738"/>
              <a:gd name="connsiteY16" fmla="*/ 12954 h 329292"/>
              <a:gd name="connsiteX17" fmla="*/ 51109 w 381738"/>
              <a:gd name="connsiteY17" fmla="*/ 76538 h 329292"/>
              <a:gd name="connsiteX18" fmla="*/ 329581 w 381738"/>
              <a:gd name="connsiteY18" fmla="*/ 76538 h 329292"/>
              <a:gd name="connsiteX19" fmla="*/ 337007 w 381738"/>
              <a:gd name="connsiteY19" fmla="*/ 66559 h 329292"/>
              <a:gd name="connsiteX20" fmla="*/ 329581 w 381738"/>
              <a:gd name="connsiteY20" fmla="*/ 56813 h 329292"/>
              <a:gd name="connsiteX21" fmla="*/ 51109 w 381738"/>
              <a:gd name="connsiteY21" fmla="*/ 56813 h 329292"/>
              <a:gd name="connsiteX22" fmla="*/ 43915 w 381738"/>
              <a:gd name="connsiteY22" fmla="*/ 66559 h 329292"/>
              <a:gd name="connsiteX23" fmla="*/ 51109 w 381738"/>
              <a:gd name="connsiteY23" fmla="*/ 76538 h 329292"/>
              <a:gd name="connsiteX24" fmla="*/ 135579 w 381738"/>
              <a:gd name="connsiteY24" fmla="*/ -274 h 329292"/>
              <a:gd name="connsiteX25" fmla="*/ 74315 w 381738"/>
              <a:gd name="connsiteY25" fmla="*/ -274 h 329292"/>
              <a:gd name="connsiteX26" fmla="*/ 46003 w 381738"/>
              <a:gd name="connsiteY26" fmla="*/ 22932 h 329292"/>
              <a:gd name="connsiteX27" fmla="*/ 38346 w 381738"/>
              <a:gd name="connsiteY27" fmla="*/ 22932 h 329292"/>
              <a:gd name="connsiteX28" fmla="*/ -409 w 381738"/>
              <a:gd name="connsiteY28" fmla="*/ 61686 h 329292"/>
              <a:gd name="connsiteX29" fmla="*/ -409 w 381738"/>
              <a:gd name="connsiteY29" fmla="*/ 290497 h 329292"/>
              <a:gd name="connsiteX30" fmla="*/ 38346 w 381738"/>
              <a:gd name="connsiteY30" fmla="*/ 329019 h 329292"/>
              <a:gd name="connsiteX31" fmla="*/ 342576 w 381738"/>
              <a:gd name="connsiteY31" fmla="*/ 329019 h 329292"/>
              <a:gd name="connsiteX32" fmla="*/ 381330 w 381738"/>
              <a:gd name="connsiteY32" fmla="*/ 290497 h 329292"/>
              <a:gd name="connsiteX33" fmla="*/ 381330 w 381738"/>
              <a:gd name="connsiteY33" fmla="*/ 61686 h 329292"/>
              <a:gd name="connsiteX34" fmla="*/ 342576 w 381738"/>
              <a:gd name="connsiteY34" fmla="*/ 22932 h 329292"/>
              <a:gd name="connsiteX35" fmla="*/ 163890 w 381738"/>
              <a:gd name="connsiteY35" fmla="*/ 22932 h 329292"/>
              <a:gd name="connsiteX36" fmla="*/ 135579 w 381738"/>
              <a:gd name="connsiteY36" fmla="*/ -274 h 32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81738" h="329292">
                <a:moveTo>
                  <a:pt x="135579" y="12954"/>
                </a:moveTo>
                <a:cubicBezTo>
                  <a:pt x="144165" y="12814"/>
                  <a:pt x="151219" y="19683"/>
                  <a:pt x="151359" y="28270"/>
                </a:cubicBezTo>
                <a:cubicBezTo>
                  <a:pt x="151359" y="28432"/>
                  <a:pt x="151359" y="28571"/>
                  <a:pt x="151359" y="28734"/>
                </a:cubicBezTo>
                <a:lnTo>
                  <a:pt x="151359" y="35464"/>
                </a:lnTo>
                <a:lnTo>
                  <a:pt x="342576" y="35464"/>
                </a:lnTo>
                <a:cubicBezTo>
                  <a:pt x="356709" y="35602"/>
                  <a:pt x="368103" y="47089"/>
                  <a:pt x="368103" y="61222"/>
                </a:cubicBezTo>
                <a:lnTo>
                  <a:pt x="368103" y="290033"/>
                </a:lnTo>
                <a:cubicBezTo>
                  <a:pt x="368103" y="304142"/>
                  <a:pt x="356685" y="315559"/>
                  <a:pt x="342576" y="315559"/>
                </a:cubicBezTo>
                <a:lnTo>
                  <a:pt x="38346" y="315559"/>
                </a:lnTo>
                <a:cubicBezTo>
                  <a:pt x="24306" y="315444"/>
                  <a:pt x="12935" y="304072"/>
                  <a:pt x="12819" y="290033"/>
                </a:cubicBezTo>
                <a:lnTo>
                  <a:pt x="12819" y="61222"/>
                </a:lnTo>
                <a:cubicBezTo>
                  <a:pt x="12819" y="47089"/>
                  <a:pt x="24213" y="35580"/>
                  <a:pt x="38346" y="35464"/>
                </a:cubicBezTo>
                <a:lnTo>
                  <a:pt x="58303" y="35464"/>
                </a:lnTo>
                <a:lnTo>
                  <a:pt x="58303" y="28734"/>
                </a:lnTo>
                <a:cubicBezTo>
                  <a:pt x="58303" y="20008"/>
                  <a:pt x="65358" y="12954"/>
                  <a:pt x="74083" y="12954"/>
                </a:cubicBezTo>
                <a:cubicBezTo>
                  <a:pt x="74153" y="12954"/>
                  <a:pt x="74245" y="12954"/>
                  <a:pt x="74315" y="12954"/>
                </a:cubicBezTo>
                <a:lnTo>
                  <a:pt x="135579" y="12954"/>
                </a:lnTo>
                <a:moveTo>
                  <a:pt x="51109" y="76538"/>
                </a:moveTo>
                <a:lnTo>
                  <a:pt x="329581" y="76538"/>
                </a:lnTo>
                <a:cubicBezTo>
                  <a:pt x="333758" y="76538"/>
                  <a:pt x="337007" y="72129"/>
                  <a:pt x="337007" y="66559"/>
                </a:cubicBezTo>
                <a:cubicBezTo>
                  <a:pt x="337563" y="61849"/>
                  <a:pt x="334268" y="57532"/>
                  <a:pt x="329581" y="56813"/>
                </a:cubicBezTo>
                <a:lnTo>
                  <a:pt x="51109" y="56813"/>
                </a:lnTo>
                <a:cubicBezTo>
                  <a:pt x="47164" y="56813"/>
                  <a:pt x="43915" y="61222"/>
                  <a:pt x="43915" y="66559"/>
                </a:cubicBezTo>
                <a:cubicBezTo>
                  <a:pt x="43915" y="71896"/>
                  <a:pt x="47164" y="76538"/>
                  <a:pt x="51109" y="76538"/>
                </a:cubicBezTo>
                <a:moveTo>
                  <a:pt x="135579" y="-274"/>
                </a:moveTo>
                <a:lnTo>
                  <a:pt x="74315" y="-274"/>
                </a:lnTo>
                <a:cubicBezTo>
                  <a:pt x="60577" y="-227"/>
                  <a:pt x="48742" y="9473"/>
                  <a:pt x="46003" y="22932"/>
                </a:cubicBezTo>
                <a:lnTo>
                  <a:pt x="38346" y="22932"/>
                </a:lnTo>
                <a:cubicBezTo>
                  <a:pt x="16950" y="22932"/>
                  <a:pt x="-409" y="40290"/>
                  <a:pt x="-409" y="61686"/>
                </a:cubicBezTo>
                <a:lnTo>
                  <a:pt x="-409" y="290497"/>
                </a:lnTo>
                <a:cubicBezTo>
                  <a:pt x="-292" y="311800"/>
                  <a:pt x="17043" y="329019"/>
                  <a:pt x="38346" y="329019"/>
                </a:cubicBezTo>
                <a:lnTo>
                  <a:pt x="342576" y="329019"/>
                </a:lnTo>
                <a:cubicBezTo>
                  <a:pt x="363879" y="329019"/>
                  <a:pt x="381191" y="311800"/>
                  <a:pt x="381330" y="290497"/>
                </a:cubicBezTo>
                <a:lnTo>
                  <a:pt x="381330" y="61686"/>
                </a:lnTo>
                <a:cubicBezTo>
                  <a:pt x="381330" y="40290"/>
                  <a:pt x="363972" y="22932"/>
                  <a:pt x="342576" y="22932"/>
                </a:cubicBezTo>
                <a:lnTo>
                  <a:pt x="163890" y="22932"/>
                </a:lnTo>
                <a:cubicBezTo>
                  <a:pt x="161152" y="9473"/>
                  <a:pt x="149316" y="-227"/>
                  <a:pt x="135579" y="-274"/>
                </a:cubicBezTo>
                <a:close/>
              </a:path>
            </a:pathLst>
          </a:custGeom>
          <a:solidFill>
            <a:srgbClr val="FFFFFF"/>
          </a:solidFill>
          <a:ln w="2319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3217B7-E851-5D89-B981-806275C57C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7432" y="149753"/>
            <a:ext cx="10249136" cy="576064"/>
          </a:xfrm>
        </p:spPr>
        <p:txBody>
          <a:bodyPr/>
          <a:lstStyle/>
          <a:p>
            <a:pPr algn="ctr"/>
            <a:r>
              <a:rPr lang="fa-IR" dirty="0"/>
              <a:t>چالش های کلیدی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A4A2A6-C67D-1B82-C859-DEF3D3493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20</a:t>
            </a:fld>
            <a:endParaRPr lang="fa-IR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05A47F-9FDB-F855-ECE1-CD6D57078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50" y="1348257"/>
            <a:ext cx="7255583" cy="4270553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0CC522E-0B23-3B7C-1C55-08C639B3DF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526015"/>
              </p:ext>
            </p:extLst>
          </p:nvPr>
        </p:nvGraphicFramePr>
        <p:xfrm>
          <a:off x="7596013" y="790282"/>
          <a:ext cx="4252064" cy="5225822"/>
        </p:xfrm>
        <a:graphic>
          <a:graphicData uri="http://schemas.openxmlformats.org/drawingml/2006/table">
            <a:tbl>
              <a:tblPr rtl="1" firstRow="1" firstCol="1" bandRow="1"/>
              <a:tblGrid>
                <a:gridCol w="669872">
                  <a:extLst>
                    <a:ext uri="{9D8B030D-6E8A-4147-A177-3AD203B41FA5}">
                      <a16:colId xmlns:a16="http://schemas.microsoft.com/office/drawing/2014/main" val="1495502147"/>
                    </a:ext>
                  </a:extLst>
                </a:gridCol>
                <a:gridCol w="3582192">
                  <a:extLst>
                    <a:ext uri="{9D8B030D-6E8A-4147-A177-3AD203B41FA5}">
                      <a16:colId xmlns:a16="http://schemas.microsoft.com/office/drawing/2014/main" val="1874159889"/>
                    </a:ext>
                  </a:extLst>
                </a:gridCol>
              </a:tblGrid>
              <a:tr h="31121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ردیف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6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Mitra" panose="00000400000000000000" pitchFamily="2" charset="-78"/>
                        </a:rPr>
                        <a:t>متغیرهای کلیدی شناسایی شده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04129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تاثیر ناترازی انرژی بر ناپایداری رشد صنعتی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037442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2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 عدم یکپارچگی و نقایص زنجیره های تامین صنعتی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106918"/>
                  </a:ext>
                </a:extLst>
              </a:tr>
              <a:tr h="58750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3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نارسایی زیرساخت های پشتیبان اتصال موثر به زنجیره های ارزش بین المللی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184697"/>
                  </a:ext>
                </a:extLst>
              </a:tr>
              <a:tr h="55917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4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انطباق رشد صنعتی با ملاحظات زیست محیطی 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437347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5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 نقایص زیرساختهای تامین مالی و بانکی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500904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6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ضعف در تامین  نیروی کار ماهر و حرفه‌ای صنعتی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127852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7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نقایص زنجیره فناوری صنعتی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166157"/>
                  </a:ext>
                </a:extLst>
              </a:tr>
              <a:tr h="58750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8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توازن و تناسب مزیت های منطقه ای با توزیع رشد صنعتی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3272933"/>
                  </a:ext>
                </a:extLst>
              </a:tr>
              <a:tr h="4289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9</a:t>
                      </a:r>
                      <a:endParaRPr lang="en-US" sz="1600" kern="10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نابرابری های درآمدی و اجتماعی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1186608"/>
                  </a:ext>
                </a:extLst>
              </a:tr>
              <a:tr h="45858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a-IR" sz="1600" kern="10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10</a:t>
                      </a:r>
                      <a:endParaRPr lang="en-US" sz="1600" kern="10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ar-SA" sz="1600" kern="100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نبود قوانین و مقررات کافی برای توسعه پایدار </a:t>
                      </a:r>
                      <a:endParaRPr lang="en-US" sz="1600" kern="100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016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6104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B2E7768E-8685-9517-B0B1-742F0EDEF1E6}"/>
              </a:ext>
            </a:extLst>
          </p:cNvPr>
          <p:cNvSpPr txBox="1">
            <a:spLocks/>
          </p:cNvSpPr>
          <p:nvPr/>
        </p:nvSpPr>
        <p:spPr>
          <a:xfrm>
            <a:off x="7548880" y="954861"/>
            <a:ext cx="4305935" cy="23071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20000"/>
              </a:lnSpc>
              <a:buNone/>
            </a:pPr>
            <a:r>
              <a:rPr lang="fa-IR" sz="4000" dirty="0">
                <a:solidFill>
                  <a:schemeClr val="accent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خروج از بن بست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3FFD3B-6771-C4C2-C6B2-2FB33EDF7E75}"/>
              </a:ext>
            </a:extLst>
          </p:cNvPr>
          <p:cNvSpPr txBox="1"/>
          <p:nvPr/>
        </p:nvSpPr>
        <p:spPr>
          <a:xfrm>
            <a:off x="351899" y="4608791"/>
            <a:ext cx="3143776" cy="5626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ctr" rtl="1"/>
            <a:r>
              <a:rPr lang="fa-IR" altLang="ko-KR" sz="2000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راهکارها و بایدها</a:t>
            </a:r>
            <a:endParaRPr lang="ko-KR" altLang="en-US" sz="2000" b="1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3DB4BB-1E08-70D1-7DC8-CB446161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21</a:t>
            </a:fld>
            <a:endParaRPr lang="fa-IR" dirty="0"/>
          </a:p>
        </p:txBody>
      </p:sp>
      <p:pic>
        <p:nvPicPr>
          <p:cNvPr id="11" name="Picture Placeholder 10" descr="A person holding a pen over a book&#10;&#10;Description automatically generated">
            <a:extLst>
              <a:ext uri="{FF2B5EF4-FFF2-40B4-BE49-F238E27FC236}">
                <a16:creationId xmlns:a16="http://schemas.microsoft.com/office/drawing/2014/main" id="{7F8E2096-2C8A-761D-7813-73E74010CD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593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0A4D0B6-D505-A242-13DE-2D6133C676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fa-IR" dirty="0"/>
              <a:t>مراحل اقدام 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5879163E-0D90-52C9-2E51-38E0B8A7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22</a:t>
            </a:fld>
            <a:endParaRPr lang="fa-IR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78EA08-3420-D2AC-C5B5-A77148521812}"/>
              </a:ext>
            </a:extLst>
          </p:cNvPr>
          <p:cNvGrpSpPr/>
          <p:nvPr/>
        </p:nvGrpSpPr>
        <p:grpSpPr>
          <a:xfrm>
            <a:off x="1795621" y="1516509"/>
            <a:ext cx="8318922" cy="4525962"/>
            <a:chOff x="1795621" y="1516509"/>
            <a:chExt cx="8318922" cy="4525962"/>
          </a:xfrm>
        </p:grpSpPr>
        <p:grpSp>
          <p:nvGrpSpPr>
            <p:cNvPr id="8" name="Group 26">
              <a:extLst>
                <a:ext uri="{FF2B5EF4-FFF2-40B4-BE49-F238E27FC236}">
                  <a16:creationId xmlns:a16="http://schemas.microsoft.com/office/drawing/2014/main" id="{F5358604-6313-4583-B10B-3BE9ED3741B9}"/>
                </a:ext>
              </a:extLst>
            </p:cNvPr>
            <p:cNvGrpSpPr/>
            <p:nvPr/>
          </p:nvGrpSpPr>
          <p:grpSpPr>
            <a:xfrm flipH="1">
              <a:off x="1795621" y="1516509"/>
              <a:ext cx="2973188" cy="4525962"/>
              <a:chOff x="910323" y="1688950"/>
              <a:chExt cx="2973188" cy="4525962"/>
            </a:xfrm>
          </p:grpSpPr>
          <p:sp>
            <p:nvSpPr>
              <p:cNvPr id="9" name="Freeform: Shape 27">
                <a:extLst>
                  <a:ext uri="{FF2B5EF4-FFF2-40B4-BE49-F238E27FC236}">
                    <a16:creationId xmlns:a16="http://schemas.microsoft.com/office/drawing/2014/main" id="{57672930-8BB1-4CFF-8BAA-314C0D09F538}"/>
                  </a:ext>
                </a:extLst>
              </p:cNvPr>
              <p:cNvSpPr/>
              <p:nvPr/>
            </p:nvSpPr>
            <p:spPr>
              <a:xfrm>
                <a:off x="910323" y="1688950"/>
                <a:ext cx="2282447" cy="4525962"/>
              </a:xfrm>
              <a:custGeom>
                <a:avLst/>
                <a:gdLst>
                  <a:gd name="connsiteX0" fmla="*/ 1431131 w 1447800"/>
                  <a:gd name="connsiteY0" fmla="*/ 1370171 h 2095500"/>
                  <a:gd name="connsiteX1" fmla="*/ 1431131 w 1447800"/>
                  <a:gd name="connsiteY1" fmla="*/ 1855946 h 2095500"/>
                  <a:gd name="connsiteX2" fmla="*/ 1207294 w 1447800"/>
                  <a:gd name="connsiteY2" fmla="*/ 2079784 h 2095500"/>
                  <a:gd name="connsiteX3" fmla="*/ 245269 w 1447800"/>
                  <a:gd name="connsiteY3" fmla="*/ 2079784 h 2095500"/>
                  <a:gd name="connsiteX4" fmla="*/ 21431 w 1447800"/>
                  <a:gd name="connsiteY4" fmla="*/ 1854994 h 2095500"/>
                  <a:gd name="connsiteX5" fmla="*/ 21431 w 1447800"/>
                  <a:gd name="connsiteY5" fmla="*/ 245269 h 2095500"/>
                  <a:gd name="connsiteX6" fmla="*/ 245269 w 1447800"/>
                  <a:gd name="connsiteY6" fmla="*/ 21431 h 2095500"/>
                  <a:gd name="connsiteX7" fmla="*/ 1207294 w 1447800"/>
                  <a:gd name="connsiteY7" fmla="*/ 21431 h 2095500"/>
                  <a:gd name="connsiteX8" fmla="*/ 1431131 w 1447800"/>
                  <a:gd name="connsiteY8" fmla="*/ 245269 h 2095500"/>
                  <a:gd name="connsiteX9" fmla="*/ 1431131 w 1447800"/>
                  <a:gd name="connsiteY9" fmla="*/ 1050131 h 209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7800" h="2095500">
                    <a:moveTo>
                      <a:pt x="1431131" y="1370171"/>
                    </a:moveTo>
                    <a:lnTo>
                      <a:pt x="1431131" y="1855946"/>
                    </a:lnTo>
                    <a:cubicBezTo>
                      <a:pt x="1431131" y="1979771"/>
                      <a:pt x="1331119" y="2079784"/>
                      <a:pt x="1207294" y="2079784"/>
                    </a:cubicBezTo>
                    <a:lnTo>
                      <a:pt x="245269" y="2079784"/>
                    </a:lnTo>
                    <a:cubicBezTo>
                      <a:pt x="121444" y="2078831"/>
                      <a:pt x="21431" y="1978819"/>
                      <a:pt x="21431" y="1854994"/>
                    </a:cubicBezTo>
                    <a:lnTo>
                      <a:pt x="21431" y="245269"/>
                    </a:lnTo>
                    <a:cubicBezTo>
                      <a:pt x="21431" y="121444"/>
                      <a:pt x="121444" y="21431"/>
                      <a:pt x="245269" y="21431"/>
                    </a:cubicBezTo>
                    <a:lnTo>
                      <a:pt x="1207294" y="21431"/>
                    </a:lnTo>
                    <a:cubicBezTo>
                      <a:pt x="1331119" y="21431"/>
                      <a:pt x="1431131" y="121444"/>
                      <a:pt x="1431131" y="245269"/>
                    </a:cubicBezTo>
                    <a:lnTo>
                      <a:pt x="1431131" y="1050131"/>
                    </a:lnTo>
                  </a:path>
                </a:pathLst>
              </a:custGeom>
              <a:solidFill>
                <a:srgbClr val="FFFFFF"/>
              </a:solidFill>
              <a:ln w="317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28">
                <a:extLst>
                  <a:ext uri="{FF2B5EF4-FFF2-40B4-BE49-F238E27FC236}">
                    <a16:creationId xmlns:a16="http://schemas.microsoft.com/office/drawing/2014/main" id="{699EDE3F-8C93-4887-9B9D-A0F296AD610C}"/>
                  </a:ext>
                </a:extLst>
              </p:cNvPr>
              <p:cNvSpPr/>
              <p:nvPr/>
            </p:nvSpPr>
            <p:spPr>
              <a:xfrm>
                <a:off x="3132706" y="4398357"/>
                <a:ext cx="750805" cy="288016"/>
              </a:xfrm>
              <a:custGeom>
                <a:avLst/>
                <a:gdLst>
                  <a:gd name="connsiteX0" fmla="*/ 455771 w 476250"/>
                  <a:gd name="connsiteY0" fmla="*/ 21431 h 133350"/>
                  <a:gd name="connsiteX1" fmla="*/ 111919 w 476250"/>
                  <a:gd name="connsiteY1" fmla="*/ 21431 h 133350"/>
                  <a:gd name="connsiteX2" fmla="*/ 53816 w 476250"/>
                  <a:gd name="connsiteY2" fmla="*/ 40481 h 133350"/>
                  <a:gd name="connsiteX3" fmla="*/ 21431 w 476250"/>
                  <a:gd name="connsiteY3" fmla="*/ 11477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0" h="133350">
                    <a:moveTo>
                      <a:pt x="455771" y="21431"/>
                    </a:moveTo>
                    <a:lnTo>
                      <a:pt x="111919" y="21431"/>
                    </a:lnTo>
                    <a:cubicBezTo>
                      <a:pt x="90964" y="21431"/>
                      <a:pt x="70009" y="28099"/>
                      <a:pt x="53816" y="40481"/>
                    </a:cubicBezTo>
                    <a:cubicBezTo>
                      <a:pt x="36671" y="53816"/>
                      <a:pt x="21431" y="76676"/>
                      <a:pt x="21431" y="114776"/>
                    </a:cubicBezTo>
                  </a:path>
                </a:pathLst>
              </a:custGeom>
              <a:noFill/>
              <a:ln w="31750" cap="flat">
                <a:solidFill>
                  <a:schemeClr val="accent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" name="Freeform: Shape 29">
                <a:extLst>
                  <a:ext uri="{FF2B5EF4-FFF2-40B4-BE49-F238E27FC236}">
                    <a16:creationId xmlns:a16="http://schemas.microsoft.com/office/drawing/2014/main" id="{6A883A87-9D26-40CB-9F0E-98FE1FAB2145}"/>
                  </a:ext>
                </a:extLst>
              </p:cNvPr>
              <p:cNvSpPr/>
              <p:nvPr/>
            </p:nvSpPr>
            <p:spPr>
              <a:xfrm>
                <a:off x="3657378" y="4259224"/>
                <a:ext cx="215371" cy="369205"/>
              </a:xfrm>
              <a:custGeom>
                <a:avLst/>
                <a:gdLst>
                  <a:gd name="connsiteX0" fmla="*/ 0 w 129310"/>
                  <a:gd name="connsiteY0" fmla="*/ 0 h 221673"/>
                  <a:gd name="connsiteX1" fmla="*/ 129310 w 129310"/>
                  <a:gd name="connsiteY1" fmla="*/ 113915 h 221673"/>
                  <a:gd name="connsiteX2" fmla="*/ 3079 w 129310"/>
                  <a:gd name="connsiteY2" fmla="*/ 221673 h 22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310" h="221673">
                    <a:moveTo>
                      <a:pt x="0" y="0"/>
                    </a:moveTo>
                    <a:lnTo>
                      <a:pt x="129310" y="113915"/>
                    </a:lnTo>
                    <a:lnTo>
                      <a:pt x="3079" y="221673"/>
                    </a:lnTo>
                  </a:path>
                </a:pathLst>
              </a:custGeom>
              <a:noFill/>
              <a:ln w="317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36">
              <a:extLst>
                <a:ext uri="{FF2B5EF4-FFF2-40B4-BE49-F238E27FC236}">
                  <a16:creationId xmlns:a16="http://schemas.microsoft.com/office/drawing/2014/main" id="{C0BE3874-5E39-473B-BD90-E357A97B96BA}"/>
                </a:ext>
              </a:extLst>
            </p:cNvPr>
            <p:cNvSpPr/>
            <p:nvPr/>
          </p:nvSpPr>
          <p:spPr>
            <a:xfrm flipH="1">
              <a:off x="4408425" y="3936334"/>
              <a:ext cx="750805" cy="5877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22">
              <a:extLst>
                <a:ext uri="{FF2B5EF4-FFF2-40B4-BE49-F238E27FC236}">
                  <a16:creationId xmlns:a16="http://schemas.microsoft.com/office/drawing/2014/main" id="{DB492C72-6242-4999-8146-238C41305429}"/>
                </a:ext>
              </a:extLst>
            </p:cNvPr>
            <p:cNvGrpSpPr/>
            <p:nvPr/>
          </p:nvGrpSpPr>
          <p:grpSpPr>
            <a:xfrm flipH="1">
              <a:off x="4468488" y="1516509"/>
              <a:ext cx="2973188" cy="4525962"/>
              <a:chOff x="910323" y="1688950"/>
              <a:chExt cx="2973188" cy="4525962"/>
            </a:xfrm>
          </p:grpSpPr>
          <p:sp>
            <p:nvSpPr>
              <p:cNvPr id="14" name="Freeform: Shape 23">
                <a:extLst>
                  <a:ext uri="{FF2B5EF4-FFF2-40B4-BE49-F238E27FC236}">
                    <a16:creationId xmlns:a16="http://schemas.microsoft.com/office/drawing/2014/main" id="{2F88EEBA-4F1C-422C-ADF6-F60E843CE3FA}"/>
                  </a:ext>
                </a:extLst>
              </p:cNvPr>
              <p:cNvSpPr/>
              <p:nvPr/>
            </p:nvSpPr>
            <p:spPr>
              <a:xfrm>
                <a:off x="910323" y="1688950"/>
                <a:ext cx="2282447" cy="4525962"/>
              </a:xfrm>
              <a:custGeom>
                <a:avLst/>
                <a:gdLst>
                  <a:gd name="connsiteX0" fmla="*/ 1431131 w 1447800"/>
                  <a:gd name="connsiteY0" fmla="*/ 1370171 h 2095500"/>
                  <a:gd name="connsiteX1" fmla="*/ 1431131 w 1447800"/>
                  <a:gd name="connsiteY1" fmla="*/ 1855946 h 2095500"/>
                  <a:gd name="connsiteX2" fmla="*/ 1207294 w 1447800"/>
                  <a:gd name="connsiteY2" fmla="*/ 2079784 h 2095500"/>
                  <a:gd name="connsiteX3" fmla="*/ 245269 w 1447800"/>
                  <a:gd name="connsiteY3" fmla="*/ 2079784 h 2095500"/>
                  <a:gd name="connsiteX4" fmla="*/ 21431 w 1447800"/>
                  <a:gd name="connsiteY4" fmla="*/ 1854994 h 2095500"/>
                  <a:gd name="connsiteX5" fmla="*/ 21431 w 1447800"/>
                  <a:gd name="connsiteY5" fmla="*/ 245269 h 2095500"/>
                  <a:gd name="connsiteX6" fmla="*/ 245269 w 1447800"/>
                  <a:gd name="connsiteY6" fmla="*/ 21431 h 2095500"/>
                  <a:gd name="connsiteX7" fmla="*/ 1207294 w 1447800"/>
                  <a:gd name="connsiteY7" fmla="*/ 21431 h 2095500"/>
                  <a:gd name="connsiteX8" fmla="*/ 1431131 w 1447800"/>
                  <a:gd name="connsiteY8" fmla="*/ 245269 h 2095500"/>
                  <a:gd name="connsiteX9" fmla="*/ 1431131 w 1447800"/>
                  <a:gd name="connsiteY9" fmla="*/ 1050131 h 209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7800" h="2095500">
                    <a:moveTo>
                      <a:pt x="1431131" y="1370171"/>
                    </a:moveTo>
                    <a:lnTo>
                      <a:pt x="1431131" y="1855946"/>
                    </a:lnTo>
                    <a:cubicBezTo>
                      <a:pt x="1431131" y="1979771"/>
                      <a:pt x="1331119" y="2079784"/>
                      <a:pt x="1207294" y="2079784"/>
                    </a:cubicBezTo>
                    <a:lnTo>
                      <a:pt x="245269" y="2079784"/>
                    </a:lnTo>
                    <a:cubicBezTo>
                      <a:pt x="121444" y="2078831"/>
                      <a:pt x="21431" y="1978819"/>
                      <a:pt x="21431" y="1854994"/>
                    </a:cubicBezTo>
                    <a:lnTo>
                      <a:pt x="21431" y="245269"/>
                    </a:lnTo>
                    <a:cubicBezTo>
                      <a:pt x="21431" y="121444"/>
                      <a:pt x="121444" y="21431"/>
                      <a:pt x="245269" y="21431"/>
                    </a:cubicBezTo>
                    <a:lnTo>
                      <a:pt x="1207294" y="21431"/>
                    </a:lnTo>
                    <a:cubicBezTo>
                      <a:pt x="1331119" y="21431"/>
                      <a:pt x="1431131" y="121444"/>
                      <a:pt x="1431131" y="245269"/>
                    </a:cubicBezTo>
                    <a:lnTo>
                      <a:pt x="1431131" y="1050131"/>
                    </a:lnTo>
                  </a:path>
                </a:pathLst>
              </a:custGeom>
              <a:solidFill>
                <a:srgbClr val="FFFFFF"/>
              </a:solidFill>
              <a:ln w="317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24">
                <a:extLst>
                  <a:ext uri="{FF2B5EF4-FFF2-40B4-BE49-F238E27FC236}">
                    <a16:creationId xmlns:a16="http://schemas.microsoft.com/office/drawing/2014/main" id="{4739ACF6-F13C-4DB6-9C00-FE5398219641}"/>
                  </a:ext>
                </a:extLst>
              </p:cNvPr>
              <p:cNvSpPr/>
              <p:nvPr/>
            </p:nvSpPr>
            <p:spPr>
              <a:xfrm>
                <a:off x="3132706" y="4398357"/>
                <a:ext cx="750805" cy="288016"/>
              </a:xfrm>
              <a:custGeom>
                <a:avLst/>
                <a:gdLst>
                  <a:gd name="connsiteX0" fmla="*/ 455771 w 476250"/>
                  <a:gd name="connsiteY0" fmla="*/ 21431 h 133350"/>
                  <a:gd name="connsiteX1" fmla="*/ 111919 w 476250"/>
                  <a:gd name="connsiteY1" fmla="*/ 21431 h 133350"/>
                  <a:gd name="connsiteX2" fmla="*/ 53816 w 476250"/>
                  <a:gd name="connsiteY2" fmla="*/ 40481 h 133350"/>
                  <a:gd name="connsiteX3" fmla="*/ 21431 w 476250"/>
                  <a:gd name="connsiteY3" fmla="*/ 11477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0" h="133350">
                    <a:moveTo>
                      <a:pt x="455771" y="21431"/>
                    </a:moveTo>
                    <a:lnTo>
                      <a:pt x="111919" y="21431"/>
                    </a:lnTo>
                    <a:cubicBezTo>
                      <a:pt x="90964" y="21431"/>
                      <a:pt x="70009" y="28099"/>
                      <a:pt x="53816" y="40481"/>
                    </a:cubicBezTo>
                    <a:cubicBezTo>
                      <a:pt x="36671" y="53816"/>
                      <a:pt x="21431" y="76676"/>
                      <a:pt x="21431" y="114776"/>
                    </a:cubicBezTo>
                  </a:path>
                </a:pathLst>
              </a:custGeom>
              <a:noFill/>
              <a:ln w="317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25">
                <a:extLst>
                  <a:ext uri="{FF2B5EF4-FFF2-40B4-BE49-F238E27FC236}">
                    <a16:creationId xmlns:a16="http://schemas.microsoft.com/office/drawing/2014/main" id="{05FE89FF-67D1-45C0-BADB-9DCE965A3C11}"/>
                  </a:ext>
                </a:extLst>
              </p:cNvPr>
              <p:cNvSpPr/>
              <p:nvPr/>
            </p:nvSpPr>
            <p:spPr>
              <a:xfrm>
                <a:off x="3657378" y="4259224"/>
                <a:ext cx="215371" cy="369205"/>
              </a:xfrm>
              <a:custGeom>
                <a:avLst/>
                <a:gdLst>
                  <a:gd name="connsiteX0" fmla="*/ 0 w 129310"/>
                  <a:gd name="connsiteY0" fmla="*/ 0 h 221673"/>
                  <a:gd name="connsiteX1" fmla="*/ 129310 w 129310"/>
                  <a:gd name="connsiteY1" fmla="*/ 113915 h 221673"/>
                  <a:gd name="connsiteX2" fmla="*/ 3079 w 129310"/>
                  <a:gd name="connsiteY2" fmla="*/ 221673 h 22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310" h="221673">
                    <a:moveTo>
                      <a:pt x="0" y="0"/>
                    </a:moveTo>
                    <a:lnTo>
                      <a:pt x="129310" y="113915"/>
                    </a:lnTo>
                    <a:lnTo>
                      <a:pt x="3079" y="221673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34">
              <a:extLst>
                <a:ext uri="{FF2B5EF4-FFF2-40B4-BE49-F238E27FC236}">
                  <a16:creationId xmlns:a16="http://schemas.microsoft.com/office/drawing/2014/main" id="{B101E33B-49B0-4A70-B3FF-E2A99A74B646}"/>
                </a:ext>
              </a:extLst>
            </p:cNvPr>
            <p:cNvSpPr/>
            <p:nvPr/>
          </p:nvSpPr>
          <p:spPr>
            <a:xfrm flipH="1">
              <a:off x="7066273" y="3926223"/>
              <a:ext cx="750805" cy="5877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6EE546D1-EF80-43D4-9D99-1E664B196D5A}"/>
                </a:ext>
              </a:extLst>
            </p:cNvPr>
            <p:cNvGrpSpPr/>
            <p:nvPr/>
          </p:nvGrpSpPr>
          <p:grpSpPr>
            <a:xfrm flipH="1">
              <a:off x="7141355" y="1516509"/>
              <a:ext cx="2973188" cy="4525962"/>
              <a:chOff x="910323" y="1688950"/>
              <a:chExt cx="2973188" cy="4525962"/>
            </a:xfrm>
          </p:grpSpPr>
          <p:sp>
            <p:nvSpPr>
              <p:cNvPr id="19" name="Freeform: Shape 13">
                <a:extLst>
                  <a:ext uri="{FF2B5EF4-FFF2-40B4-BE49-F238E27FC236}">
                    <a16:creationId xmlns:a16="http://schemas.microsoft.com/office/drawing/2014/main" id="{EE86F81D-3236-450B-BA64-8ADE16876059}"/>
                  </a:ext>
                </a:extLst>
              </p:cNvPr>
              <p:cNvSpPr/>
              <p:nvPr/>
            </p:nvSpPr>
            <p:spPr>
              <a:xfrm>
                <a:off x="910323" y="1688950"/>
                <a:ext cx="2282447" cy="4525962"/>
              </a:xfrm>
              <a:custGeom>
                <a:avLst/>
                <a:gdLst>
                  <a:gd name="connsiteX0" fmla="*/ 1431131 w 1447800"/>
                  <a:gd name="connsiteY0" fmla="*/ 1370171 h 2095500"/>
                  <a:gd name="connsiteX1" fmla="*/ 1431131 w 1447800"/>
                  <a:gd name="connsiteY1" fmla="*/ 1855946 h 2095500"/>
                  <a:gd name="connsiteX2" fmla="*/ 1207294 w 1447800"/>
                  <a:gd name="connsiteY2" fmla="*/ 2079784 h 2095500"/>
                  <a:gd name="connsiteX3" fmla="*/ 245269 w 1447800"/>
                  <a:gd name="connsiteY3" fmla="*/ 2079784 h 2095500"/>
                  <a:gd name="connsiteX4" fmla="*/ 21431 w 1447800"/>
                  <a:gd name="connsiteY4" fmla="*/ 1854994 h 2095500"/>
                  <a:gd name="connsiteX5" fmla="*/ 21431 w 1447800"/>
                  <a:gd name="connsiteY5" fmla="*/ 245269 h 2095500"/>
                  <a:gd name="connsiteX6" fmla="*/ 245269 w 1447800"/>
                  <a:gd name="connsiteY6" fmla="*/ 21431 h 2095500"/>
                  <a:gd name="connsiteX7" fmla="*/ 1207294 w 1447800"/>
                  <a:gd name="connsiteY7" fmla="*/ 21431 h 2095500"/>
                  <a:gd name="connsiteX8" fmla="*/ 1431131 w 1447800"/>
                  <a:gd name="connsiteY8" fmla="*/ 245269 h 2095500"/>
                  <a:gd name="connsiteX9" fmla="*/ 1431131 w 1447800"/>
                  <a:gd name="connsiteY9" fmla="*/ 1050131 h 2095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47800" h="2095500">
                    <a:moveTo>
                      <a:pt x="1431131" y="1370171"/>
                    </a:moveTo>
                    <a:lnTo>
                      <a:pt x="1431131" y="1855946"/>
                    </a:lnTo>
                    <a:cubicBezTo>
                      <a:pt x="1431131" y="1979771"/>
                      <a:pt x="1331119" y="2079784"/>
                      <a:pt x="1207294" y="2079784"/>
                    </a:cubicBezTo>
                    <a:lnTo>
                      <a:pt x="245269" y="2079784"/>
                    </a:lnTo>
                    <a:cubicBezTo>
                      <a:pt x="121444" y="2078831"/>
                      <a:pt x="21431" y="1978819"/>
                      <a:pt x="21431" y="1854994"/>
                    </a:cubicBezTo>
                    <a:lnTo>
                      <a:pt x="21431" y="245269"/>
                    </a:lnTo>
                    <a:cubicBezTo>
                      <a:pt x="21431" y="121444"/>
                      <a:pt x="121444" y="21431"/>
                      <a:pt x="245269" y="21431"/>
                    </a:cubicBezTo>
                    <a:lnTo>
                      <a:pt x="1207294" y="21431"/>
                    </a:lnTo>
                    <a:cubicBezTo>
                      <a:pt x="1331119" y="21431"/>
                      <a:pt x="1431131" y="121444"/>
                      <a:pt x="1431131" y="245269"/>
                    </a:cubicBezTo>
                    <a:lnTo>
                      <a:pt x="1431131" y="1050131"/>
                    </a:lnTo>
                  </a:path>
                </a:pathLst>
              </a:custGeom>
              <a:solidFill>
                <a:srgbClr val="FFFFFF"/>
              </a:solidFill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4">
                <a:extLst>
                  <a:ext uri="{FF2B5EF4-FFF2-40B4-BE49-F238E27FC236}">
                    <a16:creationId xmlns:a16="http://schemas.microsoft.com/office/drawing/2014/main" id="{4BFF421C-384D-4F55-86CA-DFECCE6D6AED}"/>
                  </a:ext>
                </a:extLst>
              </p:cNvPr>
              <p:cNvSpPr/>
              <p:nvPr/>
            </p:nvSpPr>
            <p:spPr>
              <a:xfrm>
                <a:off x="3132706" y="4398357"/>
                <a:ext cx="750805" cy="288016"/>
              </a:xfrm>
              <a:custGeom>
                <a:avLst/>
                <a:gdLst>
                  <a:gd name="connsiteX0" fmla="*/ 455771 w 476250"/>
                  <a:gd name="connsiteY0" fmla="*/ 21431 h 133350"/>
                  <a:gd name="connsiteX1" fmla="*/ 111919 w 476250"/>
                  <a:gd name="connsiteY1" fmla="*/ 21431 h 133350"/>
                  <a:gd name="connsiteX2" fmla="*/ 53816 w 476250"/>
                  <a:gd name="connsiteY2" fmla="*/ 40481 h 133350"/>
                  <a:gd name="connsiteX3" fmla="*/ 21431 w 476250"/>
                  <a:gd name="connsiteY3" fmla="*/ 11477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0" h="133350">
                    <a:moveTo>
                      <a:pt x="455771" y="21431"/>
                    </a:moveTo>
                    <a:lnTo>
                      <a:pt x="111919" y="21431"/>
                    </a:lnTo>
                    <a:cubicBezTo>
                      <a:pt x="90964" y="21431"/>
                      <a:pt x="70009" y="28099"/>
                      <a:pt x="53816" y="40481"/>
                    </a:cubicBezTo>
                    <a:cubicBezTo>
                      <a:pt x="36671" y="53816"/>
                      <a:pt x="21431" y="76676"/>
                      <a:pt x="21431" y="114776"/>
                    </a:cubicBez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F095DEA-B185-4DB7-84D2-B5F314ACB671}"/>
                  </a:ext>
                </a:extLst>
              </p:cNvPr>
              <p:cNvSpPr/>
              <p:nvPr/>
            </p:nvSpPr>
            <p:spPr>
              <a:xfrm>
                <a:off x="3657378" y="4259224"/>
                <a:ext cx="215371" cy="369205"/>
              </a:xfrm>
              <a:custGeom>
                <a:avLst/>
                <a:gdLst>
                  <a:gd name="connsiteX0" fmla="*/ 0 w 129310"/>
                  <a:gd name="connsiteY0" fmla="*/ 0 h 221673"/>
                  <a:gd name="connsiteX1" fmla="*/ 129310 w 129310"/>
                  <a:gd name="connsiteY1" fmla="*/ 113915 h 221673"/>
                  <a:gd name="connsiteX2" fmla="*/ 3079 w 129310"/>
                  <a:gd name="connsiteY2" fmla="*/ 221673 h 22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9310" h="221673">
                    <a:moveTo>
                      <a:pt x="0" y="0"/>
                    </a:moveTo>
                    <a:lnTo>
                      <a:pt x="129310" y="113915"/>
                    </a:lnTo>
                    <a:lnTo>
                      <a:pt x="3079" y="221673"/>
                    </a:lnTo>
                  </a:path>
                </a:pathLst>
              </a:custGeom>
              <a:noFill/>
              <a:ln w="317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Freeform: Shape 60">
              <a:extLst>
                <a:ext uri="{FF2B5EF4-FFF2-40B4-BE49-F238E27FC236}">
                  <a16:creationId xmlns:a16="http://schemas.microsoft.com/office/drawing/2014/main" id="{880F1C32-28E4-42C6-9E21-4C1A5F8282E1}"/>
                </a:ext>
              </a:extLst>
            </p:cNvPr>
            <p:cNvSpPr/>
            <p:nvPr/>
          </p:nvSpPr>
          <p:spPr>
            <a:xfrm>
              <a:off x="8201424" y="1925078"/>
              <a:ext cx="316858" cy="724247"/>
            </a:xfrm>
            <a:custGeom>
              <a:avLst/>
              <a:gdLst/>
              <a:ahLst/>
              <a:cxnLst/>
              <a:rect l="l" t="t" r="r" b="b"/>
              <a:pathLst>
                <a:path w="158744" h="362843">
                  <a:moveTo>
                    <a:pt x="102543" y="0"/>
                  </a:moveTo>
                  <a:lnTo>
                    <a:pt x="158744" y="0"/>
                  </a:lnTo>
                  <a:lnTo>
                    <a:pt x="158744" y="362843"/>
                  </a:lnTo>
                  <a:lnTo>
                    <a:pt x="89479" y="362843"/>
                  </a:lnTo>
                  <a:lnTo>
                    <a:pt x="89479" y="101803"/>
                  </a:lnTo>
                  <a:cubicBezTo>
                    <a:pt x="64172" y="125467"/>
                    <a:pt x="34346" y="142968"/>
                    <a:pt x="0" y="154307"/>
                  </a:cubicBezTo>
                  <a:lnTo>
                    <a:pt x="0" y="91450"/>
                  </a:lnTo>
                  <a:cubicBezTo>
                    <a:pt x="18077" y="85534"/>
                    <a:pt x="37714" y="74319"/>
                    <a:pt x="58913" y="57804"/>
                  </a:cubicBezTo>
                  <a:cubicBezTo>
                    <a:pt x="80112" y="41288"/>
                    <a:pt x="94655" y="22020"/>
                    <a:pt x="102543" y="0"/>
                  </a:cubicBez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62">
              <a:extLst>
                <a:ext uri="{FF2B5EF4-FFF2-40B4-BE49-F238E27FC236}">
                  <a16:creationId xmlns:a16="http://schemas.microsoft.com/office/drawing/2014/main" id="{7A5E824E-A38E-4868-BA6A-BFDFA158E82A}"/>
                </a:ext>
              </a:extLst>
            </p:cNvPr>
            <p:cNvSpPr/>
            <p:nvPr/>
          </p:nvSpPr>
          <p:spPr>
            <a:xfrm>
              <a:off x="5520212" y="1925078"/>
              <a:ext cx="484637" cy="724247"/>
            </a:xfrm>
            <a:custGeom>
              <a:avLst/>
              <a:gdLst/>
              <a:ahLst/>
              <a:cxnLst/>
              <a:rect l="l" t="t" r="r" b="b"/>
              <a:pathLst>
                <a:path w="242800" h="362843">
                  <a:moveTo>
                    <a:pt x="128179" y="0"/>
                  </a:moveTo>
                  <a:cubicBezTo>
                    <a:pt x="163838" y="0"/>
                    <a:pt x="191857" y="9613"/>
                    <a:pt x="212234" y="28840"/>
                  </a:cubicBezTo>
                  <a:cubicBezTo>
                    <a:pt x="232611" y="48067"/>
                    <a:pt x="242800" y="71977"/>
                    <a:pt x="242800" y="100571"/>
                  </a:cubicBezTo>
                  <a:cubicBezTo>
                    <a:pt x="242800" y="116839"/>
                    <a:pt x="239883" y="132328"/>
                    <a:pt x="234049" y="147035"/>
                  </a:cubicBezTo>
                  <a:cubicBezTo>
                    <a:pt x="228215" y="161743"/>
                    <a:pt x="218972" y="177149"/>
                    <a:pt x="206318" y="193253"/>
                  </a:cubicBezTo>
                  <a:cubicBezTo>
                    <a:pt x="197937" y="203935"/>
                    <a:pt x="182819" y="219300"/>
                    <a:pt x="160963" y="239348"/>
                  </a:cubicBezTo>
                  <a:cubicBezTo>
                    <a:pt x="139107" y="259397"/>
                    <a:pt x="125262" y="272707"/>
                    <a:pt x="119428" y="279281"/>
                  </a:cubicBezTo>
                  <a:cubicBezTo>
                    <a:pt x="113594" y="285854"/>
                    <a:pt x="108870" y="292263"/>
                    <a:pt x="105254" y="298507"/>
                  </a:cubicBezTo>
                  <a:lnTo>
                    <a:pt x="242800" y="298507"/>
                  </a:lnTo>
                  <a:lnTo>
                    <a:pt x="242800" y="362843"/>
                  </a:lnTo>
                  <a:lnTo>
                    <a:pt x="0" y="362843"/>
                  </a:lnTo>
                  <a:cubicBezTo>
                    <a:pt x="2630" y="338522"/>
                    <a:pt x="10518" y="315475"/>
                    <a:pt x="23664" y="293701"/>
                  </a:cubicBezTo>
                  <a:cubicBezTo>
                    <a:pt x="36811" y="271927"/>
                    <a:pt x="62775" y="243046"/>
                    <a:pt x="101557" y="207057"/>
                  </a:cubicBezTo>
                  <a:cubicBezTo>
                    <a:pt x="132780" y="177971"/>
                    <a:pt x="151924" y="158251"/>
                    <a:pt x="158991" y="147898"/>
                  </a:cubicBezTo>
                  <a:cubicBezTo>
                    <a:pt x="168522" y="133601"/>
                    <a:pt x="173287" y="119469"/>
                    <a:pt x="173287" y="105501"/>
                  </a:cubicBezTo>
                  <a:cubicBezTo>
                    <a:pt x="173287" y="90053"/>
                    <a:pt x="169138" y="78181"/>
                    <a:pt x="160839" y="69882"/>
                  </a:cubicBezTo>
                  <a:cubicBezTo>
                    <a:pt x="152541" y="61583"/>
                    <a:pt x="141079" y="57434"/>
                    <a:pt x="126453" y="57434"/>
                  </a:cubicBezTo>
                  <a:cubicBezTo>
                    <a:pt x="111992" y="57434"/>
                    <a:pt x="100489" y="61789"/>
                    <a:pt x="91944" y="70498"/>
                  </a:cubicBezTo>
                  <a:cubicBezTo>
                    <a:pt x="83398" y="79208"/>
                    <a:pt x="78468" y="93669"/>
                    <a:pt x="77154" y="113881"/>
                  </a:cubicBezTo>
                  <a:lnTo>
                    <a:pt x="8135" y="106980"/>
                  </a:lnTo>
                  <a:cubicBezTo>
                    <a:pt x="12243" y="68855"/>
                    <a:pt x="25143" y="41494"/>
                    <a:pt x="46835" y="24896"/>
                  </a:cubicBezTo>
                  <a:cubicBezTo>
                    <a:pt x="68526" y="8299"/>
                    <a:pt x="95641" y="0"/>
                    <a:pt x="128179" y="0"/>
                  </a:cubicBezTo>
                  <a:close/>
                </a:path>
              </a:pathLst>
            </a:cu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63">
              <a:extLst>
                <a:ext uri="{FF2B5EF4-FFF2-40B4-BE49-F238E27FC236}">
                  <a16:creationId xmlns:a16="http://schemas.microsoft.com/office/drawing/2014/main" id="{E3B89536-53FA-42F7-A320-7934B49D2A76}"/>
                </a:ext>
              </a:extLst>
            </p:cNvPr>
            <p:cNvSpPr/>
            <p:nvPr/>
          </p:nvSpPr>
          <p:spPr>
            <a:xfrm>
              <a:off x="2839000" y="1925078"/>
              <a:ext cx="479224" cy="736547"/>
            </a:xfrm>
            <a:custGeom>
              <a:avLst/>
              <a:gdLst/>
              <a:ahLst/>
              <a:cxnLst/>
              <a:rect l="l" t="t" r="r" b="b"/>
              <a:pathLst>
                <a:path w="240088" h="369005">
                  <a:moveTo>
                    <a:pt x="116593" y="0"/>
                  </a:moveTo>
                  <a:cubicBezTo>
                    <a:pt x="150610" y="0"/>
                    <a:pt x="177889" y="10846"/>
                    <a:pt x="198430" y="32538"/>
                  </a:cubicBezTo>
                  <a:cubicBezTo>
                    <a:pt x="215356" y="50285"/>
                    <a:pt x="223819" y="70334"/>
                    <a:pt x="223819" y="92683"/>
                  </a:cubicBezTo>
                  <a:cubicBezTo>
                    <a:pt x="223819" y="124399"/>
                    <a:pt x="206482" y="149706"/>
                    <a:pt x="171808" y="168604"/>
                  </a:cubicBezTo>
                  <a:cubicBezTo>
                    <a:pt x="192514" y="173041"/>
                    <a:pt x="209071" y="182983"/>
                    <a:pt x="221477" y="198430"/>
                  </a:cubicBezTo>
                  <a:cubicBezTo>
                    <a:pt x="233884" y="213877"/>
                    <a:pt x="240088" y="232529"/>
                    <a:pt x="240088" y="254385"/>
                  </a:cubicBezTo>
                  <a:cubicBezTo>
                    <a:pt x="240088" y="286100"/>
                    <a:pt x="228503" y="313133"/>
                    <a:pt x="205332" y="335482"/>
                  </a:cubicBezTo>
                  <a:cubicBezTo>
                    <a:pt x="182161" y="357831"/>
                    <a:pt x="153321" y="369005"/>
                    <a:pt x="118812" y="369005"/>
                  </a:cubicBezTo>
                  <a:cubicBezTo>
                    <a:pt x="86110" y="369005"/>
                    <a:pt x="58995" y="359597"/>
                    <a:pt x="37468" y="340782"/>
                  </a:cubicBezTo>
                  <a:cubicBezTo>
                    <a:pt x="15940" y="321966"/>
                    <a:pt x="3451" y="297357"/>
                    <a:pt x="0" y="266956"/>
                  </a:cubicBezTo>
                  <a:lnTo>
                    <a:pt x="67047" y="258821"/>
                  </a:lnTo>
                  <a:cubicBezTo>
                    <a:pt x="69184" y="275912"/>
                    <a:pt x="74935" y="288976"/>
                    <a:pt x="84302" y="298014"/>
                  </a:cubicBezTo>
                  <a:cubicBezTo>
                    <a:pt x="93669" y="307053"/>
                    <a:pt x="105008" y="311572"/>
                    <a:pt x="118319" y="311572"/>
                  </a:cubicBezTo>
                  <a:cubicBezTo>
                    <a:pt x="132615" y="311572"/>
                    <a:pt x="144653" y="306149"/>
                    <a:pt x="154430" y="295303"/>
                  </a:cubicBezTo>
                  <a:cubicBezTo>
                    <a:pt x="164208" y="284457"/>
                    <a:pt x="169097" y="269832"/>
                    <a:pt x="169097" y="251427"/>
                  </a:cubicBezTo>
                  <a:cubicBezTo>
                    <a:pt x="169097" y="234007"/>
                    <a:pt x="164414" y="220204"/>
                    <a:pt x="155047" y="210015"/>
                  </a:cubicBezTo>
                  <a:cubicBezTo>
                    <a:pt x="145680" y="199827"/>
                    <a:pt x="134259" y="194732"/>
                    <a:pt x="120784" y="194732"/>
                  </a:cubicBezTo>
                  <a:cubicBezTo>
                    <a:pt x="111910" y="194732"/>
                    <a:pt x="101310" y="196458"/>
                    <a:pt x="88986" y="199909"/>
                  </a:cubicBezTo>
                  <a:lnTo>
                    <a:pt x="96627" y="143461"/>
                  </a:lnTo>
                  <a:cubicBezTo>
                    <a:pt x="115361" y="143954"/>
                    <a:pt x="129658" y="139887"/>
                    <a:pt x="139517" y="131259"/>
                  </a:cubicBezTo>
                  <a:cubicBezTo>
                    <a:pt x="149377" y="122632"/>
                    <a:pt x="154307" y="111170"/>
                    <a:pt x="154307" y="96873"/>
                  </a:cubicBezTo>
                  <a:cubicBezTo>
                    <a:pt x="154307" y="84713"/>
                    <a:pt x="150692" y="75017"/>
                    <a:pt x="143461" y="67787"/>
                  </a:cubicBezTo>
                  <a:cubicBezTo>
                    <a:pt x="136231" y="60556"/>
                    <a:pt x="126617" y="56941"/>
                    <a:pt x="114621" y="56941"/>
                  </a:cubicBezTo>
                  <a:cubicBezTo>
                    <a:pt x="102789" y="56941"/>
                    <a:pt x="92683" y="61049"/>
                    <a:pt x="84302" y="69266"/>
                  </a:cubicBezTo>
                  <a:cubicBezTo>
                    <a:pt x="75921" y="77482"/>
                    <a:pt x="70827" y="89478"/>
                    <a:pt x="69019" y="105254"/>
                  </a:cubicBezTo>
                  <a:lnTo>
                    <a:pt x="5177" y="94408"/>
                  </a:lnTo>
                  <a:cubicBezTo>
                    <a:pt x="9614" y="72552"/>
                    <a:pt x="16310" y="55092"/>
                    <a:pt x="25266" y="42028"/>
                  </a:cubicBezTo>
                  <a:cubicBezTo>
                    <a:pt x="34222" y="28963"/>
                    <a:pt x="46711" y="18693"/>
                    <a:pt x="62734" y="11216"/>
                  </a:cubicBezTo>
                  <a:cubicBezTo>
                    <a:pt x="78756" y="3739"/>
                    <a:pt x="96709" y="0"/>
                    <a:pt x="116593" y="0"/>
                  </a:cubicBezTo>
                  <a:close/>
                </a:path>
              </a:pathLst>
            </a:custGeom>
            <a:noFill/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BD73AE-B5A8-43C9-BF80-0D283C858673}"/>
                </a:ext>
              </a:extLst>
            </p:cNvPr>
            <p:cNvSpPr txBox="1"/>
            <p:nvPr/>
          </p:nvSpPr>
          <p:spPr>
            <a:xfrm>
              <a:off x="8773963" y="2225829"/>
              <a:ext cx="966072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rtl="1"/>
              <a:r>
                <a:rPr lang="fa-IR" altLang="ko-KR" sz="2800" b="1" dirty="0">
                  <a:solidFill>
                    <a:schemeClr val="accent1"/>
                  </a:solidFill>
                  <a:latin typeface="Sahel Black" panose="020B0603030804020204" pitchFamily="34" charset="-78"/>
                  <a:cs typeface="Sahel Black" panose="020B0603030804020204" pitchFamily="34" charset="-78"/>
                </a:rPr>
                <a:t>گام</a:t>
              </a:r>
              <a:endParaRPr lang="ko-KR" altLang="en-US" sz="2800" b="1" dirty="0">
                <a:solidFill>
                  <a:schemeClr val="accent1"/>
                </a:solidFill>
                <a:latin typeface="Sahel Black" panose="020B0603030804020204" pitchFamily="34" charset="-78"/>
                <a:cs typeface="Sahel Black" panose="020B0603030804020204" pitchFamily="34" charset="-78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8DD3666-54FD-4B40-989E-823ACB22AD6E}"/>
                </a:ext>
              </a:extLst>
            </p:cNvPr>
            <p:cNvSpPr txBox="1"/>
            <p:nvPr/>
          </p:nvSpPr>
          <p:spPr>
            <a:xfrm>
              <a:off x="6092751" y="2226937"/>
              <a:ext cx="966072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rtl="1"/>
              <a:r>
                <a:rPr lang="fa-IR" altLang="ko-KR" sz="2800" b="1" dirty="0">
                  <a:solidFill>
                    <a:schemeClr val="accent2"/>
                  </a:solidFill>
                  <a:latin typeface="Sahel Black" panose="020B0603030804020204" pitchFamily="34" charset="-78"/>
                  <a:cs typeface="Sahel Black" panose="020B0603030804020204" pitchFamily="34" charset="-78"/>
                </a:rPr>
                <a:t>گام</a:t>
              </a:r>
              <a:endParaRPr lang="ko-KR" altLang="en-US" sz="2800" b="1" dirty="0">
                <a:solidFill>
                  <a:schemeClr val="accent2"/>
                </a:solidFill>
                <a:latin typeface="Sahel Black" panose="020B0603030804020204" pitchFamily="34" charset="-78"/>
                <a:cs typeface="Sahel Black" panose="020B0603030804020204" pitchFamily="34" charset="-78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5F48CE7-B72F-4C0E-9884-5F64D4B5D119}"/>
                </a:ext>
              </a:extLst>
            </p:cNvPr>
            <p:cNvSpPr txBox="1"/>
            <p:nvPr/>
          </p:nvSpPr>
          <p:spPr>
            <a:xfrm>
              <a:off x="3411539" y="2228045"/>
              <a:ext cx="966072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rtl="1"/>
              <a:r>
                <a:rPr lang="fa-IR" altLang="ko-KR" sz="2800" b="1" dirty="0">
                  <a:solidFill>
                    <a:schemeClr val="accent3"/>
                  </a:solidFill>
                  <a:latin typeface="Sahel Black" panose="020B0603030804020204" pitchFamily="34" charset="-78"/>
                  <a:cs typeface="Sahel Black" panose="020B0603030804020204" pitchFamily="34" charset="-78"/>
                </a:rPr>
                <a:t>گام</a:t>
              </a:r>
              <a:endParaRPr lang="ko-KR" altLang="en-US" sz="2800" b="1" dirty="0">
                <a:solidFill>
                  <a:schemeClr val="accent3"/>
                </a:solidFill>
                <a:latin typeface="Sahel Black" panose="020B0603030804020204" pitchFamily="34" charset="-78"/>
                <a:cs typeface="Sahel Black" panose="020B0603030804020204" pitchFamily="34" charset="-7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862428-F9D6-7DA1-B694-60FD1AF96643}"/>
                </a:ext>
              </a:extLst>
            </p:cNvPr>
            <p:cNvSpPr txBox="1"/>
            <p:nvPr/>
          </p:nvSpPr>
          <p:spPr>
            <a:xfrm>
              <a:off x="5345106" y="3184624"/>
              <a:ext cx="1713717" cy="11818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18000"/>
                </a:lnSpc>
              </a:pPr>
              <a:r>
                <a:rPr lang="fa-IR" sz="2000" kern="0" spc="1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تحکیم زنجیره‌های ارزش موجود</a:t>
              </a:r>
              <a:endParaRPr lang="fa-IR" sz="2000" dirty="0">
                <a:latin typeface="Sahel" panose="020B0603030804020204" pitchFamily="34" charset="-78"/>
                <a:cs typeface="B Yekan" panose="00000400000000000000" pitchFamily="2" charset="-7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6EFD6-5B3F-3708-BDC7-14EEAA9884E9}"/>
                </a:ext>
              </a:extLst>
            </p:cNvPr>
            <p:cNvSpPr txBox="1"/>
            <p:nvPr/>
          </p:nvSpPr>
          <p:spPr>
            <a:xfrm>
              <a:off x="8109544" y="3261336"/>
              <a:ext cx="1713717" cy="8186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18000"/>
                </a:lnSpc>
              </a:pPr>
              <a:r>
                <a:rPr lang="fa-IR" sz="2000" kern="0" spc="1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حفظ بقا و تثبیت پایه‌های صنعتی</a:t>
              </a:r>
              <a:endParaRPr lang="fa-IR" sz="2000" dirty="0">
                <a:latin typeface="Sahel" panose="020B0603030804020204" pitchFamily="34" charset="-78"/>
                <a:cs typeface="B Yekan" panose="00000400000000000000" pitchFamily="2" charset="-78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85C8601-2BED-7D49-89E1-106EC34A96CE}"/>
                </a:ext>
              </a:extLst>
            </p:cNvPr>
            <p:cNvSpPr txBox="1"/>
            <p:nvPr/>
          </p:nvSpPr>
          <p:spPr>
            <a:xfrm>
              <a:off x="2615346" y="3130470"/>
              <a:ext cx="2017614" cy="11818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lnSpc>
                  <a:spcPct val="118000"/>
                </a:lnSpc>
              </a:pPr>
              <a:r>
                <a:rPr lang="fa-IR" sz="2000" kern="0" spc="1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B Yekan" panose="00000400000000000000" pitchFamily="2" charset="-78"/>
                </a:rPr>
                <a:t>ارتقای زنجیره‌های ارزش (صنایع تحول‌آفرین)</a:t>
              </a:r>
              <a:endParaRPr lang="fa-IR" sz="2000" dirty="0">
                <a:latin typeface="Sahel" panose="020B0603030804020204" pitchFamily="34" charset="-78"/>
                <a:cs typeface="B Yekan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2E0F7185-4AA6-44D1-B16F-97409366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23</a:t>
            </a:fld>
            <a:endParaRPr lang="fa-IR" dirty="0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C6D3794-A025-E13F-3F36-96C39FFB3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405103"/>
              </p:ext>
            </p:extLst>
          </p:nvPr>
        </p:nvGraphicFramePr>
        <p:xfrm>
          <a:off x="1072211" y="1309587"/>
          <a:ext cx="10548285" cy="4912721"/>
        </p:xfrm>
        <a:graphic>
          <a:graphicData uri="http://schemas.openxmlformats.org/drawingml/2006/table">
            <a:tbl>
              <a:tblPr rtl="1" firstRow="1" firstCol="1" bandRow="1"/>
              <a:tblGrid>
                <a:gridCol w="3515343">
                  <a:extLst>
                    <a:ext uri="{9D8B030D-6E8A-4147-A177-3AD203B41FA5}">
                      <a16:colId xmlns:a16="http://schemas.microsoft.com/office/drawing/2014/main" val="3977084471"/>
                    </a:ext>
                  </a:extLst>
                </a:gridCol>
                <a:gridCol w="7032942">
                  <a:extLst>
                    <a:ext uri="{9D8B030D-6E8A-4147-A177-3AD203B41FA5}">
                      <a16:colId xmlns:a16="http://schemas.microsoft.com/office/drawing/2014/main" val="3147554328"/>
                    </a:ext>
                  </a:extLst>
                </a:gridCol>
              </a:tblGrid>
              <a:tr h="351018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b="1" kern="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مرحله 1: حفظ بقا و تثبیت پایه‌های صنعتی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80034"/>
                  </a:ext>
                </a:extLst>
              </a:tr>
              <a:tr h="7020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دلایل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در شرایط بحرانی، اولویت اصلی باید روی حفظ بقای صنایع باشد تا بتوان زیرساخت‌ها و ظرفیت موجود را حفظ کرد.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454370"/>
                  </a:ext>
                </a:extLst>
              </a:tr>
              <a:tr h="1404073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اقدامات کلیدی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2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رفع ناترازی انرژی (مانند تأمین گاز، برق و سوخت برای تولید).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2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مدیریت واردات کالاهای کلیدی به منظور افزایش توان کشش پذیری تولیدکنندگان داخلی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2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توسعه مهارتهای حرفه ای شاغلین صنعتی </a:t>
                      </a: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2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اصلاح نظام توزیع کالاها </a:t>
                      </a:r>
                      <a:endParaRPr lang="en-US" sz="2800" kern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2067359"/>
                  </a:ext>
                </a:extLst>
              </a:tr>
              <a:tr h="702036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پشتیبانی نظری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Nazanin" panose="00000400000000000000" pitchFamily="2" charset="-78"/>
                        </a:rPr>
                        <a:t>مدیریت بحران صنعتی و تأمین امنیت منابع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217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28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2E0F7185-4AA6-44D1-B16F-97409366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24</a:t>
            </a:fld>
            <a:endParaRPr lang="fa-IR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91CFCD6-179B-C04C-1E2E-D38F4ABD8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864947"/>
              </p:ext>
            </p:extLst>
          </p:nvPr>
        </p:nvGraphicFramePr>
        <p:xfrm>
          <a:off x="1366463" y="1359738"/>
          <a:ext cx="9459074" cy="4138524"/>
        </p:xfrm>
        <a:graphic>
          <a:graphicData uri="http://schemas.openxmlformats.org/drawingml/2006/table">
            <a:tbl>
              <a:tblPr rtl="1" firstRow="1" firstCol="1" bandRow="1"/>
              <a:tblGrid>
                <a:gridCol w="2579747">
                  <a:extLst>
                    <a:ext uri="{9D8B030D-6E8A-4147-A177-3AD203B41FA5}">
                      <a16:colId xmlns:a16="http://schemas.microsoft.com/office/drawing/2014/main" val="2390576977"/>
                    </a:ext>
                  </a:extLst>
                </a:gridCol>
                <a:gridCol w="6879327">
                  <a:extLst>
                    <a:ext uri="{9D8B030D-6E8A-4147-A177-3AD203B41FA5}">
                      <a16:colId xmlns:a16="http://schemas.microsoft.com/office/drawing/2014/main" val="3657409881"/>
                    </a:ext>
                  </a:extLst>
                </a:gridCol>
              </a:tblGrid>
              <a:tr h="344877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b="1" kern="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مرحله 2: تحکیم زنجیره‌های ارزش موجود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564280"/>
                  </a:ext>
                </a:extLst>
              </a:tr>
              <a:tr h="344877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تمرکز اصلی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کاهش شکاف‌های داخلی در زنجیره‌های موجود و رفع وابستگی به خارجی‌ها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484805"/>
                  </a:ext>
                </a:extLst>
              </a:tr>
              <a:tr h="137950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دلایل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پس از تثبیت، باید بر تحکیم زنجیره‌ها تمرکز کرد تا خلأها و نقاط ضعف ساختاری آن‌ها برطرف شود.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این گام برای رسیدن به خودکفایی و کاهش هزینه‌های تولید ضروری است.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314279"/>
                  </a:ext>
                </a:extLst>
              </a:tr>
              <a:tr h="137950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اقدامات کلیدی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توسعه صنایع ساخت‌محور به منظور کاهش وابستگی به واردات قطعات و مواد واسطه‌ای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رفع چالش‌های نرم‌افزاری و مدیریتی زنجیره‌ها.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20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تقویت ارتباط بین بخش‌های پایین‌دستی و بالادستی صنایع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693672"/>
                  </a:ext>
                </a:extLst>
              </a:tr>
              <a:tr h="68975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پشتیبانی نظری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0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نظریات مرتبط با تکمیل زنجیره ارزش و بهینه‌سازی منابع مورد پشتیبانی قرار می‌گیرد.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678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51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2E0F7185-4AA6-44D1-B16F-97409366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CCAC-DD94-433A-BF8E-2E4AF876BBA2}" type="slidenum">
              <a:rPr lang="fa-IR" smtClean="0"/>
              <a:pPr/>
              <a:t>25</a:t>
            </a:fld>
            <a:endParaRPr lang="fa-I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EA4304-8A9B-C879-FDE4-9FFB55D279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819669"/>
              </p:ext>
            </p:extLst>
          </p:nvPr>
        </p:nvGraphicFramePr>
        <p:xfrm>
          <a:off x="1030287" y="1388098"/>
          <a:ext cx="10131425" cy="3512599"/>
        </p:xfrm>
        <a:graphic>
          <a:graphicData uri="http://schemas.openxmlformats.org/drawingml/2006/table">
            <a:tbl>
              <a:tblPr rtl="1" firstRow="1" firstCol="1" bandRow="1"/>
              <a:tblGrid>
                <a:gridCol w="2763116">
                  <a:extLst>
                    <a:ext uri="{9D8B030D-6E8A-4147-A177-3AD203B41FA5}">
                      <a16:colId xmlns:a16="http://schemas.microsoft.com/office/drawing/2014/main" val="143966968"/>
                    </a:ext>
                  </a:extLst>
                </a:gridCol>
                <a:gridCol w="7368309">
                  <a:extLst>
                    <a:ext uri="{9D8B030D-6E8A-4147-A177-3AD203B41FA5}">
                      <a16:colId xmlns:a16="http://schemas.microsoft.com/office/drawing/2014/main" val="3810055460"/>
                    </a:ext>
                  </a:extLst>
                </a:gridCol>
              </a:tblGrid>
              <a:tr h="350219">
                <a:tc gridSpan="2"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b="1" kern="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مرحله 2: مرحله 3: ارتقای زنجیره‌های ارزش (صنایع تحول‌آفرین)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71261"/>
                  </a:ext>
                </a:extLst>
              </a:tr>
              <a:tr h="35021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تمرکز اصلی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ایجاد صنایع پیشرفته و رقابت‌پذیر در سطح جهانی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773554"/>
                  </a:ext>
                </a:extLst>
              </a:tr>
              <a:tr h="1061064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دلایل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در این مرحله، توسعه فناوری‌های پیشرفته و دستیابی به بازارهای صادراتی هدف اصلی است.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هدف، افزایش ارزآوری و تبدیل ایران به بازیگری مهم در زنجیره ارزش جهانی است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404534"/>
                  </a:ext>
                </a:extLst>
              </a:tr>
              <a:tr h="1050658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اقدامات کلیدی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توسعه صنایع فناوری‌محور (مانند صنایع پیشرفته و هوشمند).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buFont typeface="Wingdings" panose="05000000000000000000" pitchFamily="2" charset="2"/>
                        <a:buChar char=""/>
                      </a:pPr>
                      <a:r>
                        <a:rPr lang="fa-IR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ایجاد صنایع با محوریت افزایش ظرفیت صادرات و ارزآوری.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fa-IR" sz="18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حمایت ویژه از صنایع نوآور و دانش‌بنیان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228651"/>
                  </a:ext>
                </a:extLst>
              </a:tr>
              <a:tr h="700439"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پشتیبانی نظری</a:t>
                      </a:r>
                      <a:endParaRPr lang="en-US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18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B Yekan" panose="00000400000000000000" pitchFamily="2" charset="-78"/>
                        </a:rPr>
                        <a:t>نظریات مرتبط با نوآوری و توسعه صنعتی پیشرفته (مانند “ارتقای زنجیره ارزش”) مطرح می‌شود.</a:t>
                      </a:r>
                      <a:endParaRPr lang="en-US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81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79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F9C02-BAE1-4095-270F-2328955D6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person using a calculator&#10;&#10;Description automatically generated">
            <a:extLst>
              <a:ext uri="{FF2B5EF4-FFF2-40B4-BE49-F238E27FC236}">
                <a16:creationId xmlns:a16="http://schemas.microsoft.com/office/drawing/2014/main" id="{FFC028D2-79F3-5CD4-DCF6-82A2AD937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" r="1634"/>
          <a:stretch>
            <a:fillRect/>
          </a:stretch>
        </p:blipFill>
        <p:spPr/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AEAD259-4127-6C57-F30F-ED93D8A8C539}"/>
              </a:ext>
            </a:extLst>
          </p:cNvPr>
          <p:cNvSpPr/>
          <p:nvPr/>
        </p:nvSpPr>
        <p:spPr>
          <a:xfrm flipV="1">
            <a:off x="-1" y="-1"/>
            <a:ext cx="2710543" cy="2710543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6B3D0F32-9DBC-C330-97EE-557510C32FB3}"/>
              </a:ext>
            </a:extLst>
          </p:cNvPr>
          <p:cNvSpPr/>
          <p:nvPr/>
        </p:nvSpPr>
        <p:spPr>
          <a:xfrm flipH="1" flipV="1">
            <a:off x="9131557" y="-1"/>
            <a:ext cx="3060440" cy="306044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1EBA710-8ED9-4A5B-FB63-93B2A093C698}"/>
              </a:ext>
            </a:extLst>
          </p:cNvPr>
          <p:cNvSpPr/>
          <p:nvPr/>
        </p:nvSpPr>
        <p:spPr>
          <a:xfrm flipH="1">
            <a:off x="9035844" y="3701846"/>
            <a:ext cx="3156155" cy="3156155"/>
          </a:xfrm>
          <a:prstGeom prst="rtTriangl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052455-9308-653C-89AB-5507D4D52644}"/>
              </a:ext>
            </a:extLst>
          </p:cNvPr>
          <p:cNvSpPr txBox="1"/>
          <p:nvPr/>
        </p:nvSpPr>
        <p:spPr>
          <a:xfrm>
            <a:off x="626803" y="2799081"/>
            <a:ext cx="4167478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lang="fa-IR" sz="6000" b="1" dirty="0">
                <a:latin typeface="Sahel Black" panose="020B0603030804020204" pitchFamily="34" charset="-78"/>
                <a:cs typeface="Sahel Black" panose="020B0603030804020204" pitchFamily="34" charset="-78"/>
              </a:rPr>
              <a:t>با سپاس </a:t>
            </a:r>
          </a:p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lang="fa-IR" sz="6000" b="1" dirty="0">
                <a:latin typeface="Sahel Black" panose="020B0603030804020204" pitchFamily="34" charset="-78"/>
                <a:cs typeface="Sahel Black" panose="020B0603030804020204" pitchFamily="34" charset="-78"/>
              </a:rPr>
              <a:t>از توجه شما</a:t>
            </a:r>
            <a:endParaRPr lang="en-US" sz="4400" b="1" dirty="0"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07DF1E-2B73-F1EB-CDA2-FED415A89A8E}"/>
              </a:ext>
            </a:extLst>
          </p:cNvPr>
          <p:cNvSpPr txBox="1"/>
          <p:nvPr/>
        </p:nvSpPr>
        <p:spPr>
          <a:xfrm flipH="1">
            <a:off x="1355270" y="5315907"/>
            <a:ext cx="3156155" cy="40862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1"/>
            <a:r>
              <a:rPr lang="fa-IR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راشاسایت (</a:t>
            </a:r>
            <a:r>
              <a:rPr lang="en-US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rashasite.ir</a:t>
            </a:r>
            <a:r>
              <a:rPr lang="fa-IR" b="1" dirty="0">
                <a:solidFill>
                  <a:schemeClr val="bg1"/>
                </a:solidFill>
                <a:latin typeface="Sahel Black" panose="020B0603030804020204" pitchFamily="34" charset="-78"/>
                <a:cs typeface="Sahel Black" panose="020B0603030804020204" pitchFamily="34" charset="-78"/>
              </a:rPr>
              <a:t>)</a:t>
            </a:r>
            <a:endParaRPr lang="en-US" b="1" dirty="0">
              <a:solidFill>
                <a:schemeClr val="bg1"/>
              </a:solidFill>
              <a:latin typeface="Sahel Black" panose="020B0603030804020204" pitchFamily="34" charset="-78"/>
              <a:cs typeface="Sahel Black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6249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5" grpId="0" animBg="1"/>
      <p:bldP spid="16" grpId="0" animBg="1"/>
      <p:bldP spid="26" grpId="0"/>
      <p:bldP spid="28" grpId="0" animBg="1"/>
    </p:bldLst>
  </p:timing>
</p:sld>
</file>

<file path=ppt/theme/theme1.xml><?xml version="1.0" encoding="utf-8"?>
<a:theme xmlns:a="http://schemas.openxmlformats.org/drawingml/2006/main" name="budget-presentation-rashasite.ir">
  <a:themeElements>
    <a:clrScheme name="Custom 942">
      <a:dk1>
        <a:srgbClr val="222A35"/>
      </a:dk1>
      <a:lt1>
        <a:sysClr val="window" lastClr="FFFFFF"/>
      </a:lt1>
      <a:dk2>
        <a:srgbClr val="44546A"/>
      </a:dk2>
      <a:lt2>
        <a:srgbClr val="F15D34"/>
      </a:lt2>
      <a:accent1>
        <a:srgbClr val="01BBC2"/>
      </a:accent1>
      <a:accent2>
        <a:srgbClr val="F15D34"/>
      </a:accent2>
      <a:accent3>
        <a:srgbClr val="00B0F0"/>
      </a:accent3>
      <a:accent4>
        <a:srgbClr val="44546A"/>
      </a:accent4>
      <a:accent5>
        <a:srgbClr val="EAA31B"/>
      </a:accent5>
      <a:accent6>
        <a:srgbClr val="8496B0"/>
      </a:accent6>
      <a:hlink>
        <a:srgbClr val="BF2424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1138</Words>
  <Application>Microsoft Office PowerPoint</Application>
  <PresentationFormat>Widescreen</PresentationFormat>
  <Paragraphs>247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Shabnam</vt:lpstr>
      <vt:lpstr>Arial</vt:lpstr>
      <vt:lpstr>Calibri</vt:lpstr>
      <vt:lpstr>Sahel Black</vt:lpstr>
      <vt:lpstr>Aptos</vt:lpstr>
      <vt:lpstr>Wingdings</vt:lpstr>
      <vt:lpstr>Sahel</vt:lpstr>
      <vt:lpstr>Montserrat</vt:lpstr>
      <vt:lpstr>Vazir</vt:lpstr>
      <vt:lpstr>budget-presentation-rashasite.ir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budget-presentation-rashasite.ir</dc:title>
  <dc:creator>rashasite.ir</dc:creator>
  <cp:lastModifiedBy>HP</cp:lastModifiedBy>
  <cp:revision>244</cp:revision>
  <dcterms:created xsi:type="dcterms:W3CDTF">2023-02-04T09:13:13Z</dcterms:created>
  <dcterms:modified xsi:type="dcterms:W3CDTF">2025-05-03T20:13:45Z</dcterms:modified>
</cp:coreProperties>
</file>