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</p:sldMasterIdLst>
  <p:notesMasterIdLst>
    <p:notesMasterId r:id="rId37"/>
  </p:notesMasterIdLst>
  <p:sldIdLst>
    <p:sldId id="431" r:id="rId2"/>
    <p:sldId id="260" r:id="rId3"/>
    <p:sldId id="359" r:id="rId4"/>
    <p:sldId id="428" r:id="rId5"/>
    <p:sldId id="429" r:id="rId6"/>
    <p:sldId id="405" r:id="rId7"/>
    <p:sldId id="406" r:id="rId8"/>
    <p:sldId id="407" r:id="rId9"/>
    <p:sldId id="408" r:id="rId10"/>
    <p:sldId id="409" r:id="rId11"/>
    <p:sldId id="425" r:id="rId12"/>
    <p:sldId id="360" r:id="rId13"/>
    <p:sldId id="410" r:id="rId14"/>
    <p:sldId id="426" r:id="rId15"/>
    <p:sldId id="412" r:id="rId16"/>
    <p:sldId id="413" r:id="rId17"/>
    <p:sldId id="414" r:id="rId18"/>
    <p:sldId id="424" r:id="rId19"/>
    <p:sldId id="361" r:id="rId20"/>
    <p:sldId id="416" r:id="rId21"/>
    <p:sldId id="417" r:id="rId22"/>
    <p:sldId id="418" r:id="rId23"/>
    <p:sldId id="419" r:id="rId24"/>
    <p:sldId id="397" r:id="rId25"/>
    <p:sldId id="382" r:id="rId26"/>
    <p:sldId id="422" r:id="rId27"/>
    <p:sldId id="389" r:id="rId28"/>
    <p:sldId id="390" r:id="rId29"/>
    <p:sldId id="423" r:id="rId30"/>
    <p:sldId id="385" r:id="rId31"/>
    <p:sldId id="377" r:id="rId32"/>
    <p:sldId id="379" r:id="rId33"/>
    <p:sldId id="380" r:id="rId34"/>
    <p:sldId id="381" r:id="rId35"/>
    <p:sldId id="371" r:id="rId3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80A1FFFE-6C3F-497E-B54E-70993DA52A60}">
          <p14:sldIdLst>
            <p14:sldId id="431"/>
            <p14:sldId id="260"/>
            <p14:sldId id="359"/>
            <p14:sldId id="428"/>
            <p14:sldId id="429"/>
            <p14:sldId id="405"/>
            <p14:sldId id="406"/>
            <p14:sldId id="407"/>
            <p14:sldId id="408"/>
            <p14:sldId id="409"/>
            <p14:sldId id="425"/>
            <p14:sldId id="360"/>
            <p14:sldId id="410"/>
            <p14:sldId id="426"/>
            <p14:sldId id="412"/>
            <p14:sldId id="413"/>
            <p14:sldId id="414"/>
            <p14:sldId id="424"/>
            <p14:sldId id="361"/>
            <p14:sldId id="416"/>
            <p14:sldId id="417"/>
            <p14:sldId id="418"/>
            <p14:sldId id="419"/>
            <p14:sldId id="397"/>
            <p14:sldId id="382"/>
            <p14:sldId id="422"/>
            <p14:sldId id="389"/>
            <p14:sldId id="390"/>
            <p14:sldId id="423"/>
            <p14:sldId id="385"/>
            <p14:sldId id="377"/>
            <p14:sldId id="379"/>
            <p14:sldId id="380"/>
            <p14:sldId id="381"/>
            <p14:sldId id="3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0E1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76"/>
    </p:cViewPr>
  </p:sorterViewPr>
  <p:notesViewPr>
    <p:cSldViewPr snapToGrid="0">
      <p:cViewPr varScale="1">
        <p:scale>
          <a:sx n="68" d="100"/>
          <a:sy n="68" d="100"/>
        </p:scale>
        <p:origin x="325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C9B128-D8C5-4F96-86C2-8ADFE890BB6D}" type="datetimeFigureOut">
              <a:rPr lang="en-US" smtClean="0"/>
              <a:t>7/7/2024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B4B491-457B-4220-8B54-62AA6B4D8B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1A05B-83D3-4EFD-A7B6-78F4BE559D41}" type="slidenum">
              <a:rPr lang="en-US" smtClean="0"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361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1A05B-83D3-4EFD-A7B6-78F4BE559D41}" type="slidenum">
              <a:rPr lang="en-US" smtClean="0"/>
              <a:t>35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63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15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309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627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66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1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01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62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50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8105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81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6526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3684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06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688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B2813A3-FB22-41B4-A851-464F0C02C2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3952" y="55660"/>
            <a:ext cx="7233447" cy="511096"/>
          </a:xfrm>
          <a:prstGeom prst="rect">
            <a:avLst/>
          </a:prstGeom>
        </p:spPr>
        <p:txBody>
          <a:bodyPr anchor="ctr"/>
          <a:lstStyle>
            <a:lvl1pPr marL="0" indent="0" algn="ctr" rtl="1">
              <a:lnSpc>
                <a:spcPct val="100000"/>
              </a:lnSpc>
              <a:buNone/>
              <a:defRPr sz="3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a-IR" dirty="0"/>
              <a:t>عنوان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>
          <a:xfrm>
            <a:off x="0" y="6515100"/>
            <a:ext cx="602673" cy="340973"/>
          </a:xfrm>
        </p:spPr>
        <p:txBody>
          <a:bodyPr/>
          <a:lstStyle>
            <a:lvl1pPr>
              <a:defRPr sz="1400" b="1">
                <a:solidFill>
                  <a:schemeClr val="accent1"/>
                </a:solidFill>
                <a:latin typeface="IPT Nazanin" panose="00000400000000000000" pitchFamily="2" charset="2"/>
                <a:cs typeface="B Nazanin" panose="00000400000000000000" pitchFamily="2" charset="-78"/>
              </a:defRPr>
            </a:lvl1pPr>
          </a:lstStyle>
          <a:p>
            <a:fld id="{B33A7C21-5DC5-44B0-8BC8-248383212C8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41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33A7C21-5DC5-44B0-8BC8-248383212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6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5770" y="1072056"/>
            <a:ext cx="10810809" cy="46981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US" b="1">
              <a:ln w="12700">
                <a:solidFill>
                  <a:schemeClr val="accent1"/>
                </a:solidFill>
                <a:prstDash val="solid"/>
              </a:ln>
              <a:solidFill>
                <a:srgbClr val="92D050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3958" y="481852"/>
            <a:ext cx="10676704" cy="6001643"/>
          </a:xfrm>
          <a:prstGeom prst="rect">
            <a:avLst/>
          </a:prstGeom>
          <a:noFill/>
          <a:ln w="28575">
            <a:solidFill>
              <a:srgbClr val="0000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endParaRPr lang="fa-IR" sz="22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IranNastaliq" panose="02020505000000020003" pitchFamily="18" charset="0"/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fa-IR" sz="2200" b="1" dirty="0">
                <a:ln>
                  <a:solidFill>
                    <a:schemeClr val="accent1"/>
                  </a:solidFill>
                </a:ln>
                <a:solidFill>
                  <a:srgbClr val="FF0000"/>
                </a:solidFill>
                <a:latin typeface="IranNastaliq" panose="02020505000000020003" pitchFamily="18" charset="0"/>
                <a:cs typeface="B Titr" panose="00000700000000000000" pitchFamily="2" charset="-78"/>
              </a:rPr>
              <a:t>بررسی وضعیت صنعت دارو در بازار بورس اوراق بهادارطی سالهای 1402 و 1401 :</a:t>
            </a:r>
          </a:p>
          <a:p>
            <a:pPr algn="r" rtl="1">
              <a:lnSpc>
                <a:spcPct val="200000"/>
              </a:lnSpc>
            </a:pPr>
            <a:endParaRPr lang="fa-IR" sz="2200" b="1" dirty="0">
              <a:ln>
                <a:solidFill>
                  <a:schemeClr val="accent1"/>
                </a:solidFill>
              </a:ln>
              <a:solidFill>
                <a:srgbClr val="FF0000"/>
              </a:solidFill>
              <a:latin typeface="IranNastaliq" panose="02020505000000020003" pitchFamily="18" charset="0"/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fa-I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fa-I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fa-I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fa-I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fa-I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fa-IR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en-US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04949" y="5747433"/>
            <a:ext cx="1495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تیر ماه 1403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6361" y="5378101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دکتر علی اصغری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45269" y="598098"/>
            <a:ext cx="1959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>
                <a:cs typeface="B Titr" panose="00000700000000000000" pitchFamily="2" charset="-78"/>
              </a:rPr>
              <a:t>به نام خدا</a:t>
            </a:r>
            <a:endParaRPr lang="en-US" sz="2000" b="1" dirty="0">
              <a:cs typeface="B Titr" panose="00000700000000000000" pitchFamily="2" charset="-7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45410" y="2270466"/>
            <a:ext cx="53182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شرکت های تولیدکننده محصول نهایی (29 شرکت)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20965" y="3421118"/>
            <a:ext cx="3089308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هلدینگ های دارویی (6 شرکت)</a:t>
            </a:r>
          </a:p>
        </p:txBody>
      </p:sp>
    </p:spTree>
    <p:extLst>
      <p:ext uri="{BB962C8B-B14F-4D97-AF65-F5344CB8AC3E}">
        <p14:creationId xmlns:p14="http://schemas.microsoft.com/office/powerpoint/2010/main" val="695184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76083" y="866162"/>
            <a:ext cx="9806151" cy="772138"/>
          </a:xfrm>
        </p:spPr>
        <p:txBody>
          <a:bodyPr>
            <a:normAutofit fontScale="90000"/>
          </a:bodyPr>
          <a:lstStyle/>
          <a:p>
            <a:pPr algn="r" rtl="1">
              <a:lnSpc>
                <a:spcPct val="150000"/>
              </a:lnSpc>
            </a:pPr>
            <a:r>
              <a:rPr lang="fa-IR" sz="2000" dirty="0">
                <a:solidFill>
                  <a:srgbClr val="002060"/>
                </a:solidFill>
                <a:cs typeface="B Titr" panose="00000700000000000000" pitchFamily="2" charset="-78"/>
              </a:rPr>
              <a:t>بخش اول</a:t>
            </a:r>
            <a:r>
              <a:rPr lang="fa-IR" sz="1800" dirty="0">
                <a:solidFill>
                  <a:srgbClr val="002060"/>
                </a:solidFill>
                <a:cs typeface="B Titr" panose="00000700000000000000" pitchFamily="2" charset="-78"/>
              </a:rPr>
              <a:t>: </a:t>
            </a:r>
            <a:br>
              <a:rPr lang="fa-IR" sz="1800" dirty="0">
                <a:solidFill>
                  <a:srgbClr val="002060"/>
                </a:solidFill>
                <a:cs typeface="B Titr" panose="00000700000000000000" pitchFamily="2" charset="-78"/>
              </a:rPr>
            </a:br>
            <a:r>
              <a:rPr lang="fa-IR" sz="1800" dirty="0">
                <a:solidFill>
                  <a:srgbClr val="002060"/>
                </a:solidFill>
                <a:cs typeface="B Titr" panose="00000700000000000000" pitchFamily="2" charset="-78"/>
              </a:rPr>
              <a:t>بررسی وضعیت مالی شرکت های دارویی بورسی در 1402/12/29 بر اساس صورت های مالی حسابرسی شده از نظر: </a:t>
            </a:r>
            <a:endParaRPr lang="en-US" sz="1800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8089" y="1505887"/>
            <a:ext cx="78091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اطلاعات مقایسه ای سود و زیانی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اطلاعات مقایسه ای وضعیت مالی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اطلاعات مقایسه ای جریانات نقدی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1480123" y="3360508"/>
            <a:ext cx="8978910" cy="7640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fa-IR" sz="1800" dirty="0">
                <a:solidFill>
                  <a:srgbClr val="002060"/>
                </a:solidFill>
                <a:cs typeface="B Titr" panose="00000700000000000000" pitchFamily="2" charset="-78"/>
              </a:rPr>
              <a:t>بخش دوم: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solidFill>
                  <a:srgbClr val="002060"/>
                </a:solidFill>
                <a:cs typeface="B Titr" panose="00000700000000000000" pitchFamily="2" charset="-78"/>
              </a:rPr>
              <a:t> </a:t>
            </a:r>
            <a:r>
              <a:rPr lang="fa-IR" sz="1600" dirty="0">
                <a:solidFill>
                  <a:srgbClr val="002060"/>
                </a:solidFill>
                <a:latin typeface="IranNastaliq" panose="02020505000000020003" pitchFamily="18" charset="0"/>
                <a:cs typeface="B Titr" panose="00000700000000000000" pitchFamily="2" charset="-78"/>
              </a:rPr>
              <a:t>بررسی وضعیت مالی شرکت های دارویی بورسی در 1402/12/29 بر اساس اطلاعات سامانه کدال از نظر:</a:t>
            </a:r>
            <a:r>
              <a:rPr lang="fa-IR" sz="1800" dirty="0">
                <a:solidFill>
                  <a:srgbClr val="002060"/>
                </a:solidFill>
                <a:latin typeface="IranNastaliq" panose="02020505000000020003" pitchFamily="18" charset="0"/>
                <a:cs typeface="B Titr" panose="00000700000000000000" pitchFamily="2" charset="-78"/>
              </a:rPr>
              <a:t> </a:t>
            </a:r>
            <a:endParaRPr lang="en-US" sz="1800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0731" y="4131158"/>
            <a:ext cx="8846545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ارزش روزشرکتهای بورسی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بازدهی سهام شرکتهای بورسی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روند شاخص کل و شاخص دارو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830081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36634" y="1504480"/>
            <a:ext cx="10121461" cy="23753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220000"/>
              </a:lnSpc>
            </a:pPr>
            <a:r>
              <a:rPr lang="fa-IR" sz="2500" dirty="0">
                <a:latin typeface="IranNastaliq" panose="02020505000000020003" pitchFamily="18" charset="0"/>
                <a:cs typeface="B Titr" panose="00000700000000000000" pitchFamily="2" charset="-78"/>
              </a:rPr>
              <a:t>اطلاعات مقایسه ای سود و زیانی </a:t>
            </a:r>
            <a:r>
              <a:rPr lang="fa-IR" sz="2500" dirty="0">
                <a:cs typeface="B Titr" panose="00000700000000000000" pitchFamily="2" charset="-78"/>
              </a:rPr>
              <a:t>شرکتهای </a:t>
            </a:r>
            <a:r>
              <a:rPr lang="fa-IR" sz="2800" dirty="0">
                <a:cs typeface="B Titr" panose="00000700000000000000" pitchFamily="2" charset="-78"/>
              </a:rPr>
              <a:t>دارویی</a:t>
            </a:r>
            <a:r>
              <a:rPr lang="fa-IR" sz="2500" dirty="0">
                <a:cs typeface="B Titr" panose="00000700000000000000" pitchFamily="2" charset="-78"/>
              </a:rPr>
              <a:t> بورسی </a:t>
            </a:r>
          </a:p>
          <a:p>
            <a:pPr rtl="1">
              <a:lnSpc>
                <a:spcPct val="220000"/>
              </a:lnSpc>
            </a:pPr>
            <a:r>
              <a:rPr lang="fa-IR" sz="2500" dirty="0">
                <a:cs typeface="B Titr" panose="00000700000000000000" pitchFamily="2" charset="-78"/>
              </a:rPr>
              <a:t>در 1402/12/29 و مقایسه آن با مدت مشابه سال قبل </a:t>
            </a:r>
            <a:endParaRPr lang="en-US" sz="2500" dirty="0">
              <a:latin typeface="IranNastaliq" panose="02020505000000020003" pitchFamily="18" charset="0"/>
              <a:cs typeface="B Titr" panose="000007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902372" y="1118411"/>
            <a:ext cx="9806151" cy="77213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>
                <a:solidFill>
                  <a:srgbClr val="002060"/>
                </a:solidFill>
                <a:cs typeface="B Titr" panose="00000700000000000000" pitchFamily="2" charset="-78"/>
              </a:rPr>
              <a:t>بخش 1-1</a:t>
            </a:r>
            <a:r>
              <a:rPr lang="fa-IR" sz="2400" dirty="0">
                <a:solidFill>
                  <a:srgbClr val="002060"/>
                </a:solidFill>
                <a:cs typeface="B Titr" panose="00000700000000000000" pitchFamily="2" charset="-78"/>
              </a:rPr>
              <a:t>: عملکرد سود و زیان</a:t>
            </a:r>
            <a:endParaRPr lang="en-US" sz="2400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57961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23174" y="11242"/>
            <a:ext cx="7233447" cy="51109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400" dirty="0">
                <a:cs typeface="B Titr" panose="00000700000000000000" pitchFamily="2" charset="-78"/>
              </a:rPr>
              <a:t>وضعیت شرکتهای دارویی بورسی از نظر فروش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4937" y="1674698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05958" y="3878317"/>
            <a:ext cx="99139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 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                                                               17 شرکت بیشتر از 33% 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                                                               8 شرکت کمتر از 33%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                                                               4 شرکت تغییرات منفی</a:t>
            </a:r>
            <a:endParaRPr lang="en-US" sz="1600" dirty="0">
              <a:cs typeface="B Titr" panose="00000700000000000000" pitchFamily="2" charset="-78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8618483" y="4500503"/>
            <a:ext cx="189187" cy="1439917"/>
          </a:xfrm>
          <a:prstGeom prst="righ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807670" y="4984510"/>
            <a:ext cx="25645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1"/>
            <a:r>
              <a:rPr lang="fa-IR" sz="1600" dirty="0">
                <a:cs typeface="B Titr" panose="00000700000000000000" pitchFamily="2" charset="-78"/>
              </a:rPr>
              <a:t>توضیح (1): درصد تغییرات فروش   </a:t>
            </a:r>
          </a:p>
          <a:p>
            <a:pPr algn="l" rtl="1"/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58" y="1920919"/>
            <a:ext cx="10166235" cy="195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15412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68766" y="46153"/>
            <a:ext cx="7233447" cy="511096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fa-IR" dirty="0">
                <a:cs typeface="B Titr" panose="00000700000000000000" pitchFamily="2" charset="-78"/>
              </a:rPr>
              <a:t>نمودار فروش شرکتهای دارویی بورسی در سال 1402 و 1401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3779" y="674297"/>
            <a:ext cx="1156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مبالغ به میلیارد ریال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5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" y="934853"/>
            <a:ext cx="11792113" cy="523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29959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7235" y="30958"/>
            <a:ext cx="7233447" cy="511096"/>
          </a:xfrm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a-IR" sz="2400" dirty="0">
                <a:cs typeface="B Titr" panose="00000700000000000000" pitchFamily="2" charset="-78"/>
              </a:rPr>
              <a:t>وضعیت شرکتهای دارویی بورسی از نظر حاشیه سود ناخالص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7647" y="1473638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73707" y="4149891"/>
            <a:ext cx="103020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کاهش 4 درصدی حاشیه سود ناخالص یعنی افزایش 4 درصدی بهای تمام شده محصولات تولیدی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تغییرات بهای تمام شده سال 1402 نسبت به سال قبل، 42 درصد بوده است. 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(3):افزایش 4درصدی بهای تمام شده محصولات تولیدی یعنی کاهش حاشیه سود ناخالص شرکتها به میزان 20.432.000 میلیون ریال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(4): نسبت حاشیه سود ناخالص 9 شرکت بیشتر از 44 درصد و نسبت حاشیه سود ناخالص 20 شرکت کمتر از 44 درصد بوده است.</a:t>
            </a:r>
            <a:endParaRPr lang="en-US" sz="1600" dirty="0">
              <a:cs typeface="B Titr" panose="00000700000000000000" pitchFamily="2" charset="-78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48" y="1726900"/>
            <a:ext cx="11398082" cy="211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058594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1401" y="0"/>
            <a:ext cx="7233447" cy="511096"/>
          </a:xfrm>
          <a:solidFill>
            <a:schemeClr val="accent1"/>
          </a:solidFill>
        </p:spPr>
        <p:txBody>
          <a:bodyPr>
            <a:normAutofit fontScale="62500" lnSpcReduction="20000"/>
          </a:bodyPr>
          <a:lstStyle/>
          <a:p>
            <a:r>
              <a:rPr lang="fa-IR" dirty="0">
                <a:cs typeface="B Titr" panose="00000700000000000000" pitchFamily="2" charset="-78"/>
              </a:rPr>
              <a:t>وضعیت شرکتهای </a:t>
            </a:r>
            <a:r>
              <a:rPr lang="fa-IR" sz="3200" dirty="0">
                <a:cs typeface="B Titr" panose="00000700000000000000" pitchFamily="2" charset="-78"/>
              </a:rPr>
              <a:t>دارویی</a:t>
            </a:r>
            <a:r>
              <a:rPr lang="fa-IR" dirty="0">
                <a:cs typeface="B Titr" panose="00000700000000000000" pitchFamily="2" charset="-78"/>
              </a:rPr>
              <a:t> بورسی از نظر نسبت هزینه های عمومی و اداری به فروش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564" y="1361801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564" y="1608022"/>
            <a:ext cx="10931075" cy="21967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966" y="4130565"/>
            <a:ext cx="111426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هزینه های عمومی و اداری به فروش 8 شرکت بیشتر از 6 درصد و 21 شرکت کمتر از 6 درصد بوده است.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90606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fa-IR" sz="2400" dirty="0">
                <a:cs typeface="B Titr" panose="00000700000000000000" pitchFamily="2" charset="-78"/>
              </a:rPr>
              <a:t>وضعیت شرکتهای دارویی بورسی از نظر حاشیه سود عملیاتی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094" y="1403112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94" y="1649333"/>
            <a:ext cx="10882303" cy="21133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9094" y="4008924"/>
            <a:ext cx="108823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علت کاهش 4 درصدی حاشیه سود عملیاتی ناشی از افزایش بهای تمام شده محصولات تولیدی یا عدم افزایش قیمت بوده است.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حاشیه سود عملیاتی 10 شرکت بیشتر از 38 درصد و نسبت حاشیه سود عملیاتی 19 شرکت کمتر از 38 درصد بوده است.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62129682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4827" y="0"/>
            <a:ext cx="7388773" cy="41927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200" dirty="0">
                <a:cs typeface="B Titr" panose="00000700000000000000" pitchFamily="2" charset="-78"/>
              </a:rPr>
              <a:t>وضعیت شرکتهای دارویی بورسی از نظر نسبت هزینه های مالی به فروش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4737" y="1610271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737" y="1856492"/>
            <a:ext cx="11073361" cy="18746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518" y="3977393"/>
            <a:ext cx="112725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افزایش 1 درصدی نسبت هزینه های مالی به فروش باعث کاهش 1 درصدی سود خالص قبل از مالیات به میزان 7.070.000 میلیون ریال بوده است.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هزینه های مالی به فروش 12 شرکت بیشتر از 9 درصد و نسبت هزینه های مالی به فروش 17 شرکت کمتر از 9 درصد بوده است.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0469223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38097" y="0"/>
            <a:ext cx="7054938" cy="49398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200" dirty="0">
                <a:cs typeface="B Titr" panose="00000700000000000000" pitchFamily="2" charset="-78"/>
              </a:rPr>
              <a:t>وضعیت شرکتهای دارویی بورسی از نظر حاشیه سود خالص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4034" y="1830989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34" y="2077210"/>
            <a:ext cx="10882303" cy="19377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4034" y="4109544"/>
            <a:ext cx="108823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کاهش نسبت حاشیه سود خالص به میزان 8 درصدی به دلیل افزایش بهای تمام شده محصولات تولیدی به میزان 4% و افزایش هزینه های مالی به میزان 1 درصدی و کاهش 3 درصدی سایر درآمدهای غیرعملیاتی بوده است. 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(2):اگر حاشیه سود خالص در سال 1402 به میزان سال 1401 بود سود خالص به مبلغ 40.720.000 میلیون ریال افزایش می یافت. 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(3): نسبت حاشیه سود خالص 12 شرکت بیشتر از 25 درصد و نسبت حاشیه سود خالص 17 شرکت کمتر از 25 درصد بوده است.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69073267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05552" y="4149"/>
            <a:ext cx="7233447" cy="468817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شرکتهای دارویی بورسی از نظر حاشیه سود حسابداری و حاشیه سود اقتصادی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336" y="1487987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" y="1815469"/>
            <a:ext cx="11648926" cy="21784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812" y="4231535"/>
            <a:ext cx="11648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کاهش حاشیه سود اقتصادی به میزان 6 درصد از 23 درصد در سال 1401 به 17 درصد در سال 1402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حاشیه سود اقتصادی 10 شرکت بیشتر از 20 درصد، 11 شرکت بین 11 درصد تا 20 درصد و 8 شرکت بین صفر و حداکثر تا 9 درصد بوده است. 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5207580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04193" y="1807779"/>
            <a:ext cx="10121461" cy="23122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220000"/>
              </a:lnSpc>
            </a:pPr>
            <a:r>
              <a:rPr lang="fa-IR" sz="2500" dirty="0">
                <a:latin typeface="IranNastaliq" panose="02020505000000020003" pitchFamily="18" charset="0"/>
                <a:cs typeface="B Titr" panose="00000700000000000000" pitchFamily="2" charset="-78"/>
              </a:rPr>
              <a:t>اطلاعات مقایسه ای وضعیت مالی </a:t>
            </a:r>
            <a:r>
              <a:rPr lang="fa-IR" sz="2500" dirty="0">
                <a:cs typeface="B Titr" panose="00000700000000000000" pitchFamily="2" charset="-78"/>
              </a:rPr>
              <a:t>شرکتهای </a:t>
            </a:r>
            <a:r>
              <a:rPr lang="fa-IR" sz="2800" dirty="0">
                <a:cs typeface="B Titr" panose="00000700000000000000" pitchFamily="2" charset="-78"/>
              </a:rPr>
              <a:t>دارویی</a:t>
            </a:r>
            <a:r>
              <a:rPr lang="fa-IR" sz="2500" dirty="0">
                <a:cs typeface="B Titr" panose="00000700000000000000" pitchFamily="2" charset="-78"/>
              </a:rPr>
              <a:t> بورسی </a:t>
            </a:r>
          </a:p>
          <a:p>
            <a:pPr rtl="1">
              <a:lnSpc>
                <a:spcPct val="220000"/>
              </a:lnSpc>
            </a:pPr>
            <a:r>
              <a:rPr lang="fa-IR" sz="2500" dirty="0">
                <a:cs typeface="B Titr" panose="00000700000000000000" pitchFamily="2" charset="-78"/>
              </a:rPr>
              <a:t>در 1402/12/29 و مقایسه آن با مدت مشابه سال قبل </a:t>
            </a:r>
            <a:endParaRPr lang="en-US" sz="2500" dirty="0">
              <a:latin typeface="IranNastaliq" panose="02020505000000020003" pitchFamily="18" charset="0"/>
              <a:cs typeface="B Titr" panose="000007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07476" y="1139432"/>
            <a:ext cx="9806151" cy="77213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>
                <a:solidFill>
                  <a:srgbClr val="002060"/>
                </a:solidFill>
                <a:cs typeface="B Titr" panose="00000700000000000000" pitchFamily="2" charset="-78"/>
              </a:rPr>
              <a:t>بخش 2-1</a:t>
            </a:r>
            <a:r>
              <a:rPr lang="fa-IR" sz="2400" dirty="0">
                <a:solidFill>
                  <a:srgbClr val="002060"/>
                </a:solidFill>
                <a:cs typeface="B Titr" panose="00000700000000000000" pitchFamily="2" charset="-78"/>
              </a:rPr>
              <a:t>: عملکرد وضعیت مالی</a:t>
            </a:r>
            <a:endParaRPr lang="en-US" sz="2400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55785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5905" y="0"/>
            <a:ext cx="7233447" cy="53602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200" dirty="0">
                <a:cs typeface="B Titr" panose="00000700000000000000" pitchFamily="2" charset="-78"/>
              </a:rPr>
              <a:t>وضعیت شرکتهای دارویی بورسی از نظر نسبت سرمایه به فروش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6745" y="1760464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45" y="2006685"/>
            <a:ext cx="11109434" cy="175601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1336" y="4008924"/>
            <a:ext cx="11648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سرمایه ثابت به فروش تغییر نکرده است ولی میزان آن متناسب با افزایش فروش افزایش یافته است.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سرمایه ثابت به فروش 10 شرکت بیشتر از 19 درصد و 19 شرکت کمتر از 19 درصد بوده است (10 شرکت کمتر از 10 درصد).  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6956378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5980" y="0"/>
            <a:ext cx="7506806" cy="462455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000" dirty="0">
                <a:cs typeface="B Titr" panose="00000700000000000000" pitchFamily="2" charset="-78"/>
              </a:rPr>
              <a:t>وضعیت شرکتهای دارویی بورسی از نظر نسبت مانده و اصل تسهیلات مالی به فروش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6185" y="999577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85" y="1245797"/>
            <a:ext cx="11243567" cy="18409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184" y="3870064"/>
            <a:ext cx="11243567" cy="18685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6185" y="3623843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537396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16214" y="5291"/>
            <a:ext cx="7233447" cy="50971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200" dirty="0">
                <a:cs typeface="B Titr" panose="00000700000000000000" pitchFamily="2" charset="-78"/>
              </a:rPr>
              <a:t>وضعیت شرکتهای دارویی بورسی از نظر ساختار سرمایه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7125" y="1316071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15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72" y="1633615"/>
            <a:ext cx="11347589" cy="19714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1336" y="4008924"/>
            <a:ext cx="11648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بدهی ها به کل دارایی ها از 58 درصد به 64 درصد افزایش یافته است (افزایش ریسک بدهی ها).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بدهی ها به کل دارایی های 15 شرکت بیشتر از 64 درصد و 14 شرکت کمتر از 64 درصد بوده است.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4216009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37235" y="0"/>
            <a:ext cx="7233447" cy="504497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شرکتهای دارویی بورسی از نظر بازده دارایی و بازده حقوق صاحبان سهام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173" y="1487852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632" y="1734073"/>
            <a:ext cx="11112058" cy="17553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1336" y="3935352"/>
            <a:ext cx="11648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بازده دارایی ها از 24 درصد به 18 درصد به میزان 6 درصد کاهش یافته است.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بازده دارایی های 10 شرکت بیشتر از 18درصد و 19 شرکت کمتر از 18 درصد بوده است (9 شرکت زیر 10 درصد).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37674344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5704" y="0"/>
            <a:ext cx="7233447" cy="494852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شرکتهای دارویی بورسی از نظر دارایی ثابت به فروش و به کل دارایی ها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9582" y="1559392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582" y="1805613"/>
            <a:ext cx="11377108" cy="2009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336" y="4028404"/>
            <a:ext cx="11648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دارایی ثابت به کل دارایی ها از 14 درصد به 16 درصد افزایش یافته است.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دارایی ثابت به کل دارایی های 10 شرکت بیشتر از 16درصد و 19 شرکت کمتر از 16 درصد بوده است (15 شرکت زیر 10 درصد).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1008697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5704" y="0"/>
            <a:ext cx="7233447" cy="494852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شرکتهای دارویی بورسی از نظر سرمایه گذاری ثابت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1336" y="1383748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18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" y="1629969"/>
            <a:ext cx="11733009" cy="21222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0717" y="4028404"/>
            <a:ext cx="117295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سرمایه گذاری ثابت به مجموع کل دارایی ها از 3 درصد به 5 درصد افزایش یافته است.</a:t>
            </a:r>
          </a:p>
          <a:p>
            <a:pPr algn="r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سرمایه گذاری ثابت به مجموع کل دارایی ها (خرید) 6 شرکت بیشتر از 5درصد و 23 شرکت کمتر از 5 درصد بوده است (20 شرکت زیر 2 درصد). 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01958272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903889" y="1744717"/>
            <a:ext cx="10121461" cy="23017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>
              <a:lnSpc>
                <a:spcPct val="220000"/>
              </a:lnSpc>
            </a:pPr>
            <a:r>
              <a:rPr lang="fa-IR" sz="2500" dirty="0">
                <a:latin typeface="IranNastaliq" panose="02020505000000020003" pitchFamily="18" charset="0"/>
                <a:cs typeface="B Titr" panose="00000700000000000000" pitchFamily="2" charset="-78"/>
              </a:rPr>
              <a:t>اطلاعات مقایسه ای جریانات نقدی </a:t>
            </a:r>
            <a:r>
              <a:rPr lang="fa-IR" sz="2500" dirty="0">
                <a:cs typeface="B Titr" panose="00000700000000000000" pitchFamily="2" charset="-78"/>
              </a:rPr>
              <a:t>شرکتهای </a:t>
            </a:r>
            <a:r>
              <a:rPr lang="fa-IR" sz="2800" dirty="0">
                <a:cs typeface="B Titr" panose="00000700000000000000" pitchFamily="2" charset="-78"/>
              </a:rPr>
              <a:t>دارویی</a:t>
            </a:r>
            <a:r>
              <a:rPr lang="fa-IR" sz="2500" dirty="0">
                <a:cs typeface="B Titr" panose="00000700000000000000" pitchFamily="2" charset="-78"/>
              </a:rPr>
              <a:t> بورسی </a:t>
            </a:r>
          </a:p>
          <a:p>
            <a:pPr rtl="1">
              <a:lnSpc>
                <a:spcPct val="220000"/>
              </a:lnSpc>
            </a:pPr>
            <a:r>
              <a:rPr lang="fa-IR" sz="2500" dirty="0">
                <a:cs typeface="B Titr" panose="00000700000000000000" pitchFamily="2" charset="-78"/>
              </a:rPr>
              <a:t>در 1402/12/29 و مقایسه آن با مدت مشابه سال قبل </a:t>
            </a:r>
            <a:endParaRPr lang="en-US" sz="2500" dirty="0">
              <a:latin typeface="IranNastaliq" panose="02020505000000020003" pitchFamily="18" charset="0"/>
              <a:cs typeface="B Titr" panose="00000700000000000000" pitchFamily="2" charset="-78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007476" y="1139432"/>
            <a:ext cx="9806151" cy="772138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</a:pPr>
            <a:r>
              <a:rPr lang="fa-IR" sz="2800" dirty="0">
                <a:solidFill>
                  <a:srgbClr val="002060"/>
                </a:solidFill>
                <a:cs typeface="B Titr" panose="00000700000000000000" pitchFamily="2" charset="-78"/>
              </a:rPr>
              <a:t>بخش 3-1</a:t>
            </a:r>
            <a:r>
              <a:rPr lang="fa-IR" sz="2400" dirty="0">
                <a:solidFill>
                  <a:srgbClr val="002060"/>
                </a:solidFill>
                <a:cs typeface="B Titr" panose="00000700000000000000" pitchFamily="2" charset="-78"/>
              </a:rPr>
              <a:t>: جریانات نقدی</a:t>
            </a:r>
            <a:endParaRPr lang="en-US" sz="2400" dirty="0">
              <a:solidFill>
                <a:srgbClr val="002060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9545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13802" y="0"/>
            <a:ext cx="8339191" cy="599090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شرکتهای دارویی بورسی از نظر دوره وصول مطالبات، گردش عملیات و دوره گردش وجوه نقد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3379" y="1570228"/>
            <a:ext cx="9204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دوره- روز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379" y="1858491"/>
            <a:ext cx="10941269" cy="19777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5722" y="4028404"/>
            <a:ext cx="11648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دوره گردش وجه نقد 15 شرکت کمتر از 279 روز و 14 شرکت بیشتر از 279 روز بوده است. (کمترین 127 روز و بیشترین 559 روز)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16360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4452" y="0"/>
            <a:ext cx="7233447" cy="49398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2000" dirty="0">
                <a:cs typeface="B Titr" panose="00000700000000000000" pitchFamily="2" charset="-78"/>
              </a:rPr>
              <a:t>وضعیت شرکتهای دارویی بورسی از نظر نسبت سرمایه در گردش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2867" y="1393333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867" y="1639554"/>
            <a:ext cx="11731754" cy="2406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72341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72715" y="4149"/>
            <a:ext cx="7233447" cy="447796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تقسیم سود شرکتهای دارویی بورسی در مجامع عمومی عادی سال 1402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661" y="1277912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660" y="1524133"/>
            <a:ext cx="10962863" cy="24067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975" y="4333204"/>
            <a:ext cx="116489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</a:t>
            </a:r>
            <a:r>
              <a:rPr lang="en-US" sz="1600" b="1" dirty="0">
                <a:cs typeface="B Titr" panose="00000700000000000000" pitchFamily="2" charset="-78"/>
              </a:rPr>
              <a:t>DPS</a:t>
            </a:r>
            <a:r>
              <a:rPr lang="fa-IR" sz="1600" dirty="0">
                <a:cs typeface="B Titr" panose="00000700000000000000" pitchFamily="2" charset="-78"/>
              </a:rPr>
              <a:t> به </a:t>
            </a:r>
            <a:r>
              <a:rPr lang="en-US" sz="1600" b="1" dirty="0">
                <a:cs typeface="B Titr" panose="00000700000000000000" pitchFamily="2" charset="-78"/>
              </a:rPr>
              <a:t>EPS</a:t>
            </a:r>
            <a:r>
              <a:rPr lang="fa-IR" sz="1600" dirty="0">
                <a:cs typeface="B Titr" panose="00000700000000000000" pitchFamily="2" charset="-78"/>
              </a:rPr>
              <a:t> از 71 درصد به 57 درصد کاهش یافته است. </a:t>
            </a:r>
          </a:p>
          <a:p>
            <a:pPr algn="r" rtl="1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</a:t>
            </a:r>
            <a:r>
              <a:rPr lang="en-US" sz="1600" b="1" dirty="0">
                <a:cs typeface="B Titr" panose="00000700000000000000" pitchFamily="2" charset="-78"/>
              </a:rPr>
              <a:t>DPS</a:t>
            </a:r>
            <a:r>
              <a:rPr lang="fa-IR" sz="1600" dirty="0">
                <a:cs typeface="B Titr" panose="00000700000000000000" pitchFamily="2" charset="-78"/>
              </a:rPr>
              <a:t> به </a:t>
            </a:r>
            <a:r>
              <a:rPr lang="en-US" sz="1600" b="1" dirty="0">
                <a:cs typeface="B Titr" panose="00000700000000000000" pitchFamily="2" charset="-78"/>
              </a:rPr>
              <a:t>EPS</a:t>
            </a:r>
            <a:r>
              <a:rPr lang="fa-IR" sz="1600" dirty="0">
                <a:cs typeface="B Titr" panose="00000700000000000000" pitchFamily="2" charset="-78"/>
              </a:rPr>
              <a:t> 9 شرکت کمتر از 57 درصد و 20 شرکت بیشتر از 57 درصد بوده است. (کمترین 10 درصد و بیشترین 119 درصد)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6410435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1538" y="25450"/>
            <a:ext cx="8098432" cy="45830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وضعیت شرکتهای دارویی بورسی از نظر نسبت جریان های نقدی حاصل از فعالیتهای عملیاتی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881" y="1824036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81" y="2070257"/>
            <a:ext cx="10918020" cy="22074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4975" y="4523931"/>
            <a:ext cx="11648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(1): نسبت جریان نقد حاصل از عملیات به سود عملیاتی 12 درصد کاهش یافته است. </a:t>
            </a:r>
          </a:p>
          <a:p>
            <a:pPr algn="r" rtl="1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توضیح (2): نسبت جریان نقد حاصل از عملیات به سود عملیاتی 16 شرکت بیشتر از20 درصد و 13 شرکت کمتر از 20 درصد بوده است. </a:t>
            </a:r>
          </a:p>
          <a:p>
            <a:pPr algn="r" rtl="1">
              <a:lnSpc>
                <a:spcPct val="200000"/>
              </a:lnSpc>
            </a:pPr>
            <a:r>
              <a:rPr lang="fa-IR" sz="1600" dirty="0">
                <a:cs typeface="B Titr" panose="00000700000000000000" pitchFamily="2" charset="-78"/>
              </a:rPr>
              <a:t>(از 13 شرکت، 8 شرکت زیر 10 درصد و 6 شرکت منفی بوده است)</a:t>
            </a:r>
            <a:endParaRPr lang="en-US" sz="1600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9660904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fa-IR" sz="1800" dirty="0">
                <a:cs typeface="B Titr" panose="00000700000000000000" pitchFamily="2" charset="-78"/>
              </a:rPr>
              <a:t>جایگاه شرکتهای دارویی بورسی از نظر جریانات نقدی و حاشیه سود خالص تنزیل شده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350" y="1046399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44" y="1292620"/>
            <a:ext cx="11431008" cy="4096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7997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525517" y="2123090"/>
            <a:ext cx="10457793" cy="12297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fa-IR" sz="2500" dirty="0">
                <a:cs typeface="B Titr" panose="00000700000000000000" pitchFamily="2" charset="-78"/>
              </a:rPr>
              <a:t>بخش دوم: </a:t>
            </a:r>
          </a:p>
          <a:p>
            <a:pPr>
              <a:lnSpc>
                <a:spcPct val="150000"/>
              </a:lnSpc>
            </a:pPr>
            <a:r>
              <a:rPr lang="fa-IR" sz="2800" dirty="0">
                <a:solidFill>
                  <a:srgbClr val="002060"/>
                </a:solidFill>
                <a:latin typeface="IranNastaliq" panose="02020505000000020003" pitchFamily="18" charset="0"/>
                <a:cs typeface="B Titr" panose="00000700000000000000" pitchFamily="2" charset="-78"/>
              </a:rPr>
              <a:t>                   تحلیل وضعیت شرکتهای دارویی بورسی در 1402/12/29 و مقایسه آن با مدت مشابه سال قبل:  </a:t>
            </a:r>
            <a:endParaRPr lang="en-US" sz="2500" dirty="0">
              <a:cs typeface="B Titr" panose="00000700000000000000" pitchFamily="2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4605" y="3532069"/>
            <a:ext cx="8846545" cy="1304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ارزش روزشرکتهای بورسی 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بازدهی سهام شرکتهای بورسی</a:t>
            </a:r>
          </a:p>
          <a:p>
            <a:pPr marL="285750" indent="-28575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dirty="0">
                <a:cs typeface="B Titr" panose="00000700000000000000" pitchFamily="2" charset="-78"/>
              </a:rPr>
              <a:t>روند شاخص کل و شاخص دارو</a:t>
            </a:r>
            <a:endParaRPr lang="en-US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4632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63510" y="0"/>
            <a:ext cx="7233447" cy="511096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>
                <a:cs typeface="B Titr" panose="00000700000000000000" pitchFamily="2" charset="-78"/>
              </a:rPr>
              <a:t>صورتخلاصه ارزش روز شرکت های دارویی در بازار بورس و اوراق بهادار</a:t>
            </a:r>
            <a:endParaRPr lang="en-US" sz="2200" dirty="0">
              <a:cs typeface="B Titr" panose="000007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03586" y="1648671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26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586" y="1971375"/>
            <a:ext cx="10152993" cy="1759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83100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5179" y="7827"/>
            <a:ext cx="7475215" cy="469693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>
                <a:cs typeface="B Titr" panose="00000700000000000000" pitchFamily="2" charset="-78"/>
              </a:rPr>
              <a:t>صورتخلاصه بازدهی هرسهم شرکتهای دارویی در بازار بورس و اوراق بهادار</a:t>
            </a:r>
            <a:endParaRPr lang="en-US" sz="2200" dirty="0">
              <a:cs typeface="B Titr" panose="000007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967" y="242673"/>
            <a:ext cx="828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966" y="488894"/>
            <a:ext cx="11361681" cy="627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884854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67302" y="0"/>
            <a:ext cx="7026165" cy="524381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>
                <a:cs typeface="B Titr" panose="00000700000000000000" pitchFamily="2" charset="-78"/>
              </a:rPr>
              <a:t>بازدهی شرکتهای دارویی تا تاریخ 1402/12/29</a:t>
            </a:r>
            <a:endParaRPr lang="en-US" sz="22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95" y="1008678"/>
            <a:ext cx="11748010" cy="484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8408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68386" y="0"/>
            <a:ext cx="7512619" cy="504496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>
                <a:cs typeface="B Titr" panose="00000700000000000000" pitchFamily="2" charset="-78"/>
              </a:rPr>
              <a:t>صورتخلاصه ارزش روز هلدینگ های دارویی در بازار بورس و اوراق بهادار</a:t>
            </a:r>
            <a:endParaRPr lang="en-US" sz="2200" dirty="0"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4362" y="1683112"/>
            <a:ext cx="120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میلیون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362" y="1929333"/>
            <a:ext cx="9692521" cy="169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460521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5759" y="0"/>
            <a:ext cx="7501924" cy="525517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>
                <a:cs typeface="B Titr" panose="00000700000000000000" pitchFamily="2" charset="-78"/>
              </a:rPr>
              <a:t>صورتخلاصه بازدهی هرسهم شرکتهای هلدینگ در بازار بورس و اوراق بهادار</a:t>
            </a:r>
            <a:endParaRPr lang="en-US" sz="2200" dirty="0">
              <a:cs typeface="B Titr" panose="000007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2558" y="1390865"/>
            <a:ext cx="8286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1000" dirty="0">
                <a:cs typeface="B Titr" panose="00000700000000000000" pitchFamily="2" charset="-78"/>
              </a:rPr>
              <a:t>(مبلغ- ریال)</a:t>
            </a:r>
            <a:endParaRPr lang="en-US" sz="1000" dirty="0">
              <a:cs typeface="B Titr" panose="000007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30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558" y="1637086"/>
            <a:ext cx="10866476" cy="409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21776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32689" y="0"/>
            <a:ext cx="6359953" cy="56821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200" dirty="0">
                <a:cs typeface="B Titr" panose="00000700000000000000" pitchFamily="2" charset="-78"/>
              </a:rPr>
              <a:t>بازدهی هلدینگ های دارویی تا تاریخ 1402/12/29</a:t>
            </a:r>
            <a:endParaRPr lang="en-US" sz="2200" dirty="0">
              <a:cs typeface="B Titr" panose="00000700000000000000" pitchFamily="2" charset="-7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31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46" y="1276925"/>
            <a:ext cx="11754107" cy="43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426397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44111" y="0"/>
            <a:ext cx="7819695" cy="56821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بازدهی تجمعی شاخص کل و شاخص دارو از تاریخ 1402/01/01 لغایت 1402/12/29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32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" y="708345"/>
            <a:ext cx="11771587" cy="56952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0828" y="949554"/>
            <a:ext cx="162910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fa-IR" dirty="0">
                <a:solidFill>
                  <a:schemeClr val="bg2">
                    <a:lumMod val="25000"/>
                  </a:schemeClr>
                </a:solidFill>
                <a:cs typeface="B Nazanin" panose="00000400000000000000" pitchFamily="2" charset="-78"/>
              </a:rPr>
              <a:t>شاخص کل: 9.8%</a:t>
            </a:r>
          </a:p>
          <a:p>
            <a:pPr algn="ctr"/>
            <a:r>
              <a:rPr lang="fa-IR" dirty="0">
                <a:solidFill>
                  <a:schemeClr val="bg2">
                    <a:lumMod val="25000"/>
                  </a:schemeClr>
                </a:solidFill>
                <a:cs typeface="B Nazanin" panose="00000400000000000000" pitchFamily="2" charset="-78"/>
              </a:rPr>
              <a:t>شاخص دارو: 21.1%</a:t>
            </a:r>
            <a:endParaRPr lang="en-US" dirty="0">
              <a:solidFill>
                <a:schemeClr val="bg2">
                  <a:lumMod val="25000"/>
                </a:schemeClr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34267311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14904" y="0"/>
            <a:ext cx="6811898" cy="56821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روند شاخص کل بازار بورس از تاریخ 1402/01/01 لغایت 1402/12/29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86616" y="1016945"/>
            <a:ext cx="8890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dirty="0">
                <a:cs typeface="B Nazanin" panose="00000400000000000000" pitchFamily="2" charset="-78"/>
              </a:rPr>
              <a:t>افزایش 196.811 واحدی معادل 9.8% شاخص کل بازار در12 ماهه سال 1402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33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36" y="1417055"/>
            <a:ext cx="11638273" cy="487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681713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26DFEB4-444F-41F6-AF62-31600D329F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6167" y="0"/>
            <a:ext cx="6685774" cy="568214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روند شاخص صنعت دارو از تاریخ 1402/01/01 لغایت 1402/12/29</a:t>
            </a:r>
            <a:endParaRPr lang="en-US" sz="2000" dirty="0">
              <a:cs typeface="B Titr" panose="00000700000000000000" pitchFamily="2" charset="-7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3749" y="1124897"/>
            <a:ext cx="88906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dirty="0">
                <a:cs typeface="B Nazanin" panose="00000400000000000000" pitchFamily="2" charset="-78"/>
              </a:rPr>
              <a:t>افزایش 32.917 واحدی معادل 21.1% صنعت دارو در 12 ماهه سال 1402</a:t>
            </a:r>
            <a:endParaRPr lang="en-US" sz="2000" dirty="0">
              <a:cs typeface="B Nazanin" panose="00000400000000000000" pitchFamily="2" charset="-7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33A7C21-5DC5-44B0-8BC8-248383212C85}" type="slidenum">
              <a:rPr lang="en-US" smtClean="0"/>
              <a:t>34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19" y="1525007"/>
            <a:ext cx="11469412" cy="483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858027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89375">
              <a:schemeClr val="accent1">
                <a:lumMod val="60000"/>
                <a:lumOff val="40000"/>
              </a:schemeClr>
            </a:gs>
            <a:gs pos="74000">
              <a:schemeClr val="accent1">
                <a:lumMod val="40000"/>
                <a:lumOff val="60000"/>
              </a:schemeClr>
            </a:gs>
            <a:gs pos="83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6028" y="1029537"/>
            <a:ext cx="11056882" cy="33427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fa-IR" sz="8500" dirty="0">
                <a:solidFill>
                  <a:prstClr val="black"/>
                </a:solidFill>
                <a:latin typeface="IranNastaliq" panose="02020505000000020003" pitchFamily="18" charset="0"/>
                <a:cs typeface="IranNastaliq" panose="02020505000000020003" pitchFamily="18" charset="0"/>
              </a:rPr>
              <a:t>با تشکر از توجه حضار گرامی</a:t>
            </a:r>
            <a:endParaRPr lang="en-US" sz="8500" dirty="0">
              <a:solidFill>
                <a:prstClr val="black"/>
              </a:solidFill>
              <a:latin typeface="IranNastaliq" panose="02020505000000020003" pitchFamily="18" charset="0"/>
              <a:cs typeface="IranNastaliq" panose="020205050000000200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312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Wisp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4120</TotalTime>
  <Words>1530</Words>
  <Application>Microsoft Office PowerPoint</Application>
  <PresentationFormat>Widescreen</PresentationFormat>
  <Paragraphs>158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Century Gothic</vt:lpstr>
      <vt:lpstr>IPT Nazanin</vt:lpstr>
      <vt:lpstr>IranNastaliq</vt:lpstr>
      <vt:lpstr>Wingdings</vt:lpstr>
      <vt:lpstr>Wingdings 3</vt:lpstr>
      <vt:lpstr>Wisp</vt:lpstr>
      <vt:lpstr>PowerPoint Presentation</vt:lpstr>
      <vt:lpstr>بخش اول:  بررسی وضعیت مالی شرکت های دارویی بورسی در 1402/12/29 بر اساس صورت های مالی حسابرسی شده از نظر: </vt:lpstr>
      <vt:lpstr>بخش 1-1: عملکرد سود و زیان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بخش 2-1: عملکرد وضعیت مالی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بخش 3-1: جریانات نقدی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مینا قره باغی</dc:creator>
  <cp:lastModifiedBy>COM</cp:lastModifiedBy>
  <cp:revision>644</cp:revision>
  <cp:lastPrinted>2024-07-03T10:59:00Z</cp:lastPrinted>
  <dcterms:created xsi:type="dcterms:W3CDTF">2023-02-13T07:55:09Z</dcterms:created>
  <dcterms:modified xsi:type="dcterms:W3CDTF">2024-07-07T06:26:57Z</dcterms:modified>
</cp:coreProperties>
</file>