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6" r:id="rId1"/>
    <p:sldMasterId id="2147483672" r:id="rId2"/>
    <p:sldMasterId id="2147483648" r:id="rId3"/>
    <p:sldMasterId id="2147483660" r:id="rId4"/>
  </p:sldMasterIdLst>
  <p:notesMasterIdLst>
    <p:notesMasterId r:id="rId32"/>
  </p:notesMasterIdLst>
  <p:handoutMasterIdLst>
    <p:handoutMasterId r:id="rId33"/>
  </p:handoutMasterIdLst>
  <p:sldIdLst>
    <p:sldId id="304" r:id="rId5"/>
    <p:sldId id="316" r:id="rId6"/>
    <p:sldId id="335" r:id="rId7"/>
    <p:sldId id="313" r:id="rId8"/>
    <p:sldId id="345" r:id="rId9"/>
    <p:sldId id="344" r:id="rId10"/>
    <p:sldId id="358" r:id="rId11"/>
    <p:sldId id="346" r:id="rId12"/>
    <p:sldId id="362" r:id="rId13"/>
    <p:sldId id="349" r:id="rId14"/>
    <p:sldId id="347" r:id="rId15"/>
    <p:sldId id="332" r:id="rId16"/>
    <p:sldId id="336" r:id="rId17"/>
    <p:sldId id="337" r:id="rId18"/>
    <p:sldId id="352" r:id="rId19"/>
    <p:sldId id="353" r:id="rId20"/>
    <p:sldId id="340" r:id="rId21"/>
    <p:sldId id="354" r:id="rId22"/>
    <p:sldId id="311" r:id="rId23"/>
    <p:sldId id="342" r:id="rId24"/>
    <p:sldId id="355" r:id="rId25"/>
    <p:sldId id="356" r:id="rId26"/>
    <p:sldId id="360" r:id="rId27"/>
    <p:sldId id="343" r:id="rId28"/>
    <p:sldId id="312" r:id="rId29"/>
    <p:sldId id="361" r:id="rId30"/>
    <p:sldId id="306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in Sadrnejad" initials="AS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87"/>
    <a:srgbClr val="00843B"/>
    <a:srgbClr val="339D65"/>
    <a:srgbClr val="00263D"/>
    <a:srgbClr val="FFFFFF"/>
    <a:srgbClr val="00263E"/>
    <a:srgbClr val="329E64"/>
    <a:srgbClr val="349D64"/>
    <a:srgbClr val="359C64"/>
    <a:srgbClr val="0BE3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9112" autoAdjust="0"/>
  </p:normalViewPr>
  <p:slideViewPr>
    <p:cSldViewPr snapToGrid="0">
      <p:cViewPr>
        <p:scale>
          <a:sx n="120" d="100"/>
          <a:sy n="120" d="100"/>
        </p:scale>
        <p:origin x="-12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66" d="100"/>
          <a:sy n="66" d="100"/>
        </p:scale>
        <p:origin x="-1950" y="-174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Yekan" panose="00000400000000000000" pitchFamily="2" charset="-78"/>
              </a:defRPr>
            </a:pPr>
            <a:r>
              <a:rPr lang="fa-IR" sz="1800" b="1" baseline="0" dirty="0">
                <a:solidFill>
                  <a:srgbClr val="FF0000"/>
                </a:solidFill>
                <a:cs typeface="B Yekan" panose="00000400000000000000" pitchFamily="2" charset="-78"/>
              </a:rPr>
              <a:t>سرانه</a:t>
            </a:r>
            <a:r>
              <a:rPr lang="fa-IR" sz="1400" b="1" baseline="0" dirty="0">
                <a:cs typeface="B Yekan" panose="00000400000000000000" pitchFamily="2" charset="-78"/>
              </a:rPr>
              <a:t> منابع آب تجدیدپذیر ایران حدود 1300 متر مکعب در سال است</a:t>
            </a:r>
          </a:p>
          <a:p>
            <a:pPr rtl="1"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Yekan" panose="00000400000000000000" pitchFamily="2" charset="-78"/>
              </a:defRPr>
            </a:pPr>
            <a:r>
              <a:rPr lang="fa-IR" sz="1400" b="1" baseline="0" dirty="0">
                <a:cs typeface="B Yekan" panose="00000400000000000000" pitchFamily="2" charset="-78"/>
              </a:rPr>
              <a:t>رتبه 156 از 193 کشور براساس اطلاعات بانک جهانی </a:t>
            </a:r>
            <a:r>
              <a:rPr lang="en-US" sz="1400" b="1" baseline="0" dirty="0">
                <a:cs typeface="B Yekan" panose="00000400000000000000" pitchFamily="2" charset="-78"/>
              </a:rPr>
              <a:t> </a:t>
            </a:r>
            <a:endParaRPr lang="en-US" sz="1400" b="1" dirty="0">
              <a:cs typeface="B Yekan" panose="00000400000000000000" pitchFamily="2" charset="-78"/>
            </a:endParaRPr>
          </a:p>
        </c:rich>
      </c:tx>
      <c:layout>
        <c:manualLayout>
          <c:xMode val="edge"/>
          <c:yMode val="edge"/>
          <c:x val="0.21786567833003473"/>
          <c:y val="3.710347635321271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128794951267784"/>
          <c:y val="0.26703730617581622"/>
          <c:w val="0.79666262147339106"/>
          <c:h val="0.331846540459038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5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08-4391-85E5-70F05EC7247F}"/>
              </c:ext>
            </c:extLst>
          </c:dPt>
          <c:dPt>
            <c:idx val="19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08-4391-85E5-70F05EC7247F}"/>
              </c:ext>
            </c:extLst>
          </c:dPt>
          <c:cat>
            <c:strRef>
              <c:f>Data!$A$2:$A$266</c:f>
              <c:strCache>
                <c:ptCount val="265"/>
                <c:pt idx="0">
                  <c:v>Iceland</c:v>
                </c:pt>
                <c:pt idx="1">
                  <c:v>Guyana</c:v>
                </c:pt>
                <c:pt idx="2">
                  <c:v>Suriname</c:v>
                </c:pt>
                <c:pt idx="3">
                  <c:v>Bhutan</c:v>
                </c:pt>
                <c:pt idx="4">
                  <c:v>Papua New Guinea</c:v>
                </c:pt>
                <c:pt idx="5">
                  <c:v>Canada</c:v>
                </c:pt>
                <c:pt idx="6">
                  <c:v>Gabon</c:v>
                </c:pt>
                <c:pt idx="7">
                  <c:v>Norway</c:v>
                </c:pt>
                <c:pt idx="8">
                  <c:v>Solomon Islands</c:v>
                </c:pt>
                <c:pt idx="9">
                  <c:v>New Zealand</c:v>
                </c:pt>
                <c:pt idx="10">
                  <c:v>Caribbean small states</c:v>
                </c:pt>
                <c:pt idx="11">
                  <c:v>Peru</c:v>
                </c:pt>
                <c:pt idx="12">
                  <c:v>Chile</c:v>
                </c:pt>
                <c:pt idx="13">
                  <c:v>Pacific island small states</c:v>
                </c:pt>
                <c:pt idx="14">
                  <c:v>Colombia</c:v>
                </c:pt>
                <c:pt idx="15">
                  <c:v>Liberia</c:v>
                </c:pt>
                <c:pt idx="16">
                  <c:v>Congo, Rep.</c:v>
                </c:pt>
                <c:pt idx="17">
                  <c:v>Belize</c:v>
                </c:pt>
                <c:pt idx="18">
                  <c:v>Vanuatu</c:v>
                </c:pt>
                <c:pt idx="19">
                  <c:v>Panama</c:v>
                </c:pt>
                <c:pt idx="20">
                  <c:v>Fiji</c:v>
                </c:pt>
                <c:pt idx="21">
                  <c:v>Russian Federation</c:v>
                </c:pt>
                <c:pt idx="22">
                  <c:v>Venezuela, RB</c:v>
                </c:pt>
                <c:pt idx="23">
                  <c:v>Central African Republic</c:v>
                </c:pt>
                <c:pt idx="24">
                  <c:v>Uruguay</c:v>
                </c:pt>
                <c:pt idx="25">
                  <c:v>Brazil</c:v>
                </c:pt>
                <c:pt idx="26">
                  <c:v>Lao PDR</c:v>
                </c:pt>
                <c:pt idx="27">
                  <c:v>Bolivia</c:v>
                </c:pt>
                <c:pt idx="28">
                  <c:v>Ecuador</c:v>
                </c:pt>
                <c:pt idx="29">
                  <c:v>Small states</c:v>
                </c:pt>
                <c:pt idx="30">
                  <c:v>Nicaragua</c:v>
                </c:pt>
                <c:pt idx="31">
                  <c:v>Costa Rica</c:v>
                </c:pt>
                <c:pt idx="32">
                  <c:v>Latin America &amp; the Caribbean (IDA &amp; IBRD countries)</c:v>
                </c:pt>
                <c:pt idx="33">
                  <c:v>Latin America &amp; Caribbean</c:v>
                </c:pt>
                <c:pt idx="34">
                  <c:v>Latin America &amp; Caribbean (excluding high income)</c:v>
                </c:pt>
                <c:pt idx="35">
                  <c:v>Sierra Leone</c:v>
                </c:pt>
                <c:pt idx="36">
                  <c:v>Australia</c:v>
                </c:pt>
                <c:pt idx="37">
                  <c:v>Brunei Darussalam</c:v>
                </c:pt>
                <c:pt idx="38">
                  <c:v>Finland</c:v>
                </c:pt>
                <c:pt idx="39">
                  <c:v>Myanmar</c:v>
                </c:pt>
                <c:pt idx="40">
                  <c:v>Paraguay</c:v>
                </c:pt>
                <c:pt idx="41">
                  <c:v>Malaysia</c:v>
                </c:pt>
                <c:pt idx="42">
                  <c:v>Guinea</c:v>
                </c:pt>
                <c:pt idx="43">
                  <c:v>Equatorial Guinea</c:v>
                </c:pt>
                <c:pt idx="44">
                  <c:v>Sweden</c:v>
                </c:pt>
                <c:pt idx="45">
                  <c:v>Other small states</c:v>
                </c:pt>
                <c:pt idx="46">
                  <c:v>Georgia</c:v>
                </c:pt>
                <c:pt idx="47">
                  <c:v>North America</c:v>
                </c:pt>
                <c:pt idx="48">
                  <c:v>Europe &amp; Central Asia (excluding high income)</c:v>
                </c:pt>
                <c:pt idx="49">
                  <c:v>Madagascar</c:v>
                </c:pt>
                <c:pt idx="50">
                  <c:v>Europe &amp; Central Asia (IDA &amp; IBRD countries)</c:v>
                </c:pt>
                <c:pt idx="51">
                  <c:v>Mongolia</c:v>
                </c:pt>
                <c:pt idx="52">
                  <c:v>Cameroon</c:v>
                </c:pt>
                <c:pt idx="53">
                  <c:v>Bosnia and Herzegovina</c:v>
                </c:pt>
                <c:pt idx="54">
                  <c:v>Sao Tome and Principe</c:v>
                </c:pt>
                <c:pt idx="55">
                  <c:v>Congo, Dem. Rep.</c:v>
                </c:pt>
                <c:pt idx="56">
                  <c:v>Ireland</c:v>
                </c:pt>
                <c:pt idx="57">
                  <c:v>Estonia</c:v>
                </c:pt>
                <c:pt idx="58">
                  <c:v>Albania</c:v>
                </c:pt>
                <c:pt idx="59">
                  <c:v>OECD members</c:v>
                </c:pt>
                <c:pt idx="60">
                  <c:v>Croatia</c:v>
                </c:pt>
                <c:pt idx="61">
                  <c:v>Honduras</c:v>
                </c:pt>
                <c:pt idx="62">
                  <c:v>Slovenia</c:v>
                </c:pt>
                <c:pt idx="63">
                  <c:v>Latvia</c:v>
                </c:pt>
                <c:pt idx="64">
                  <c:v>United States</c:v>
                </c:pt>
                <c:pt idx="65">
                  <c:v>High income</c:v>
                </c:pt>
                <c:pt idx="66">
                  <c:v>Guinea-Bissau</c:v>
                </c:pt>
                <c:pt idx="67">
                  <c:v>Upper middle income</c:v>
                </c:pt>
                <c:pt idx="68">
                  <c:v>Post-demographic dividend</c:v>
                </c:pt>
                <c:pt idx="69">
                  <c:v>Late-demographic dividend</c:v>
                </c:pt>
                <c:pt idx="70">
                  <c:v>Europe &amp; Central Asia</c:v>
                </c:pt>
                <c:pt idx="71">
                  <c:v>Kyrgyz Republic</c:v>
                </c:pt>
                <c:pt idx="72">
                  <c:v>Indonesia</c:v>
                </c:pt>
                <c:pt idx="73">
                  <c:v>Cambodia</c:v>
                </c:pt>
                <c:pt idx="74">
                  <c:v>Nepal</c:v>
                </c:pt>
                <c:pt idx="75">
                  <c:v>Tajikistan</c:v>
                </c:pt>
                <c:pt idx="76">
                  <c:v>Guatemala</c:v>
                </c:pt>
                <c:pt idx="77">
                  <c:v>Argentina</c:v>
                </c:pt>
                <c:pt idx="78">
                  <c:v>Timor-Leste</c:v>
                </c:pt>
                <c:pt idx="79">
                  <c:v>Austria</c:v>
                </c:pt>
                <c:pt idx="80">
                  <c:v>World</c:v>
                </c:pt>
                <c:pt idx="81">
                  <c:v>IBRD only</c:v>
                </c:pt>
                <c:pt idx="82">
                  <c:v>Lithuania</c:v>
                </c:pt>
                <c:pt idx="83">
                  <c:v>Greece</c:v>
                </c:pt>
                <c:pt idx="84">
                  <c:v>Fragile and conflict affected situations</c:v>
                </c:pt>
                <c:pt idx="85">
                  <c:v>IDA &amp; IBRD total</c:v>
                </c:pt>
                <c:pt idx="86">
                  <c:v>Middle income</c:v>
                </c:pt>
                <c:pt idx="87">
                  <c:v>Heavily indebted poor countries (HIPC)</c:v>
                </c:pt>
                <c:pt idx="88">
                  <c:v>Low &amp; middle income</c:v>
                </c:pt>
                <c:pt idx="89">
                  <c:v>Switzerland</c:v>
                </c:pt>
                <c:pt idx="90">
                  <c:v>IDA only</c:v>
                </c:pt>
                <c:pt idx="91">
                  <c:v>Angola</c:v>
                </c:pt>
                <c:pt idx="92">
                  <c:v>Least developed countries: UN classification</c:v>
                </c:pt>
                <c:pt idx="93">
                  <c:v>Zambia</c:v>
                </c:pt>
                <c:pt idx="94">
                  <c:v>East Asia &amp; Pacific</c:v>
                </c:pt>
                <c:pt idx="95">
                  <c:v>Philippines</c:v>
                </c:pt>
                <c:pt idx="96">
                  <c:v>East Asia &amp; Pacific (IDA &amp; IBRD countries)</c:v>
                </c:pt>
                <c:pt idx="97">
                  <c:v>Africa Western and Central</c:v>
                </c:pt>
                <c:pt idx="98">
                  <c:v>East Asia &amp; Pacific (excluding high income)</c:v>
                </c:pt>
                <c:pt idx="99">
                  <c:v>Andorra</c:v>
                </c:pt>
                <c:pt idx="100">
                  <c:v>IDA total</c:v>
                </c:pt>
                <c:pt idx="101">
                  <c:v>Low income</c:v>
                </c:pt>
                <c:pt idx="102">
                  <c:v>Jamaica</c:v>
                </c:pt>
                <c:pt idx="103">
                  <c:v>Vietnam</c:v>
                </c:pt>
                <c:pt idx="104">
                  <c:v>Pre-demographic dividend</c:v>
                </c:pt>
                <c:pt idx="105">
                  <c:v>Portugal</c:v>
                </c:pt>
                <c:pt idx="106">
                  <c:v>Early-demographic dividend</c:v>
                </c:pt>
                <c:pt idx="107">
                  <c:v>Belarus</c:v>
                </c:pt>
                <c:pt idx="108">
                  <c:v>Kazakhstan</c:v>
                </c:pt>
                <c:pt idx="109">
                  <c:v>Sub-Saharan Africa (excluding high income)</c:v>
                </c:pt>
                <c:pt idx="110">
                  <c:v>Sub-Saharan Africa</c:v>
                </c:pt>
                <c:pt idx="111">
                  <c:v>Sub-Saharan Africa (IDA &amp; IBRD countries)</c:v>
                </c:pt>
                <c:pt idx="112">
                  <c:v>Japan</c:v>
                </c:pt>
                <c:pt idx="113">
                  <c:v>Cuba</c:v>
                </c:pt>
                <c:pt idx="114">
                  <c:v>Mozambique</c:v>
                </c:pt>
                <c:pt idx="115">
                  <c:v>Mexico</c:v>
                </c:pt>
                <c:pt idx="116">
                  <c:v>Thailand</c:v>
                </c:pt>
                <c:pt idx="117">
                  <c:v>Italy</c:v>
                </c:pt>
                <c:pt idx="118">
                  <c:v>European Union</c:v>
                </c:pt>
                <c:pt idx="119">
                  <c:v>Bulgaria</c:v>
                </c:pt>
                <c:pt idx="120">
                  <c:v>Africa Eastern and Southern</c:v>
                </c:pt>
                <c:pt idx="121">
                  <c:v>France</c:v>
                </c:pt>
                <c:pt idx="122">
                  <c:v>Euro area</c:v>
                </c:pt>
                <c:pt idx="123">
                  <c:v>Cote d'Ivoire</c:v>
                </c:pt>
                <c:pt idx="124">
                  <c:v>Mali</c:v>
                </c:pt>
                <c:pt idx="125">
                  <c:v>IDA blend</c:v>
                </c:pt>
                <c:pt idx="126">
                  <c:v>Dominica</c:v>
                </c:pt>
                <c:pt idx="127">
                  <c:v>Lower middle income</c:v>
                </c:pt>
                <c:pt idx="128">
                  <c:v>Turkiye</c:v>
                </c:pt>
                <c:pt idx="129">
                  <c:v>Korea, Dem. People's Rep.</c:v>
                </c:pt>
                <c:pt idx="130">
                  <c:v>North Macedonia</c:v>
                </c:pt>
                <c:pt idx="131">
                  <c:v>Trinidad and Tobago</c:v>
                </c:pt>
                <c:pt idx="132">
                  <c:v>Namibia</c:v>
                </c:pt>
                <c:pt idx="133">
                  <c:v>El Salvador</c:v>
                </c:pt>
                <c:pt idx="134">
                  <c:v>South Sudan</c:v>
                </c:pt>
                <c:pt idx="135">
                  <c:v>Central Europe and the Baltics</c:v>
                </c:pt>
                <c:pt idx="136">
                  <c:v>Armenia</c:v>
                </c:pt>
                <c:pt idx="137">
                  <c:v>Sri Lanka</c:v>
                </c:pt>
                <c:pt idx="138">
                  <c:v>Spain</c:v>
                </c:pt>
                <c:pt idx="139">
                  <c:v>Lesotho</c:v>
                </c:pt>
                <c:pt idx="140">
                  <c:v>Slovak Republic</c:v>
                </c:pt>
                <c:pt idx="141">
                  <c:v>Eswatini</c:v>
                </c:pt>
                <c:pt idx="142">
                  <c:v>Puerto Rico</c:v>
                </c:pt>
                <c:pt idx="143">
                  <c:v>Romania</c:v>
                </c:pt>
                <c:pt idx="144">
                  <c:v>Mauritius</c:v>
                </c:pt>
                <c:pt idx="145">
                  <c:v>United Kingdom</c:v>
                </c:pt>
                <c:pt idx="146">
                  <c:v>Dominican Republic</c:v>
                </c:pt>
                <c:pt idx="147">
                  <c:v>China</c:v>
                </c:pt>
                <c:pt idx="148">
                  <c:v>Bahamas, The</c:v>
                </c:pt>
                <c:pt idx="149">
                  <c:v>St. Lucia</c:v>
                </c:pt>
                <c:pt idx="150">
                  <c:v>Grenada</c:v>
                </c:pt>
                <c:pt idx="151">
                  <c:v>Luxembourg</c:v>
                </c:pt>
                <c:pt idx="152">
                  <c:v>Senegal</c:v>
                </c:pt>
                <c:pt idx="153">
                  <c:v>Comoros</c:v>
                </c:pt>
                <c:pt idx="154">
                  <c:v>Iran, Islamic Rep.</c:v>
                </c:pt>
                <c:pt idx="155">
                  <c:v>Poland</c:v>
                </c:pt>
                <c:pt idx="156">
                  <c:v>Tanzania</c:v>
                </c:pt>
                <c:pt idx="157">
                  <c:v>Togo</c:v>
                </c:pt>
                <c:pt idx="158">
                  <c:v>Germany</c:v>
                </c:pt>
                <c:pt idx="159">
                  <c:v>Korea, Rep.</c:v>
                </c:pt>
                <c:pt idx="160">
                  <c:v>Afghanistan</c:v>
                </c:pt>
                <c:pt idx="161">
                  <c:v>Ukraine</c:v>
                </c:pt>
                <c:pt idx="162">
                  <c:v>Czechia</c:v>
                </c:pt>
                <c:pt idx="163">
                  <c:v>Serbia</c:v>
                </c:pt>
                <c:pt idx="164">
                  <c:v>Gambia, The</c:v>
                </c:pt>
                <c:pt idx="165">
                  <c:v>Haiti</c:v>
                </c:pt>
                <c:pt idx="166">
                  <c:v>Nigeria</c:v>
                </c:pt>
                <c:pt idx="167">
                  <c:v>Ethiopia</c:v>
                </c:pt>
                <c:pt idx="168">
                  <c:v>South Asia</c:v>
                </c:pt>
                <c:pt idx="169">
                  <c:v>South Asia (IDA &amp; IBRD)</c:v>
                </c:pt>
                <c:pt idx="170">
                  <c:v>India</c:v>
                </c:pt>
                <c:pt idx="171">
                  <c:v>Belgium</c:v>
                </c:pt>
                <c:pt idx="172">
                  <c:v>Denmark</c:v>
                </c:pt>
                <c:pt idx="173">
                  <c:v>Ghana</c:v>
                </c:pt>
                <c:pt idx="174">
                  <c:v>Botswana</c:v>
                </c:pt>
                <c:pt idx="175">
                  <c:v>St. Vincent and the Grenadines</c:v>
                </c:pt>
                <c:pt idx="176">
                  <c:v>Chad</c:v>
                </c:pt>
                <c:pt idx="177">
                  <c:v>Uganda</c:v>
                </c:pt>
                <c:pt idx="178">
                  <c:v>Malawi</c:v>
                </c:pt>
                <c:pt idx="179">
                  <c:v>Burundi</c:v>
                </c:pt>
                <c:pt idx="180">
                  <c:v>Iraq</c:v>
                </c:pt>
                <c:pt idx="181">
                  <c:v>Benin</c:v>
                </c:pt>
                <c:pt idx="182">
                  <c:v>Lebanon</c:v>
                </c:pt>
                <c:pt idx="183">
                  <c:v>Nauru</c:v>
                </c:pt>
                <c:pt idx="184">
                  <c:v>Azerbaijan</c:v>
                </c:pt>
                <c:pt idx="185">
                  <c:v>Eritrea</c:v>
                </c:pt>
                <c:pt idx="186">
                  <c:v>Morocco</c:v>
                </c:pt>
                <c:pt idx="187">
                  <c:v>Zimbabwe</c:v>
                </c:pt>
                <c:pt idx="188">
                  <c:v>South Africa</c:v>
                </c:pt>
                <c:pt idx="189">
                  <c:v>Rwanda</c:v>
                </c:pt>
                <c:pt idx="190">
                  <c:v>Cyprus</c:v>
                </c:pt>
                <c:pt idx="191">
                  <c:v>Bangladesh</c:v>
                </c:pt>
                <c:pt idx="192">
                  <c:v>Netherlands</c:v>
                </c:pt>
                <c:pt idx="193">
                  <c:v>Hungary</c:v>
                </c:pt>
                <c:pt idx="194">
                  <c:v>Moldova</c:v>
                </c:pt>
                <c:pt idx="195">
                  <c:v>Burkina Faso</c:v>
                </c:pt>
                <c:pt idx="196">
                  <c:v>Antigua and Barbuda</c:v>
                </c:pt>
                <c:pt idx="197">
                  <c:v>Middle East &amp; North Africa (IDA &amp; IBRD countries)</c:v>
                </c:pt>
                <c:pt idx="198">
                  <c:v>Middle East &amp; North Africa (excluding high income)</c:v>
                </c:pt>
                <c:pt idx="199">
                  <c:v>Cabo Verde</c:v>
                </c:pt>
                <c:pt idx="200">
                  <c:v>St. Kitts and Nevis</c:v>
                </c:pt>
                <c:pt idx="201">
                  <c:v>Middle East &amp; North Africa</c:v>
                </c:pt>
                <c:pt idx="202">
                  <c:v>Uzbekistan</c:v>
                </c:pt>
                <c:pt idx="203">
                  <c:v>Kenya</c:v>
                </c:pt>
                <c:pt idx="204">
                  <c:v>Somalia</c:v>
                </c:pt>
                <c:pt idx="205">
                  <c:v>Syrian Arab Republic</c:v>
                </c:pt>
                <c:pt idx="206">
                  <c:v>Tunisia</c:v>
                </c:pt>
                <c:pt idx="207">
                  <c:v>Oman</c:v>
                </c:pt>
                <c:pt idx="208">
                  <c:v>Barbados</c:v>
                </c:pt>
                <c:pt idx="209">
                  <c:v>Djibouti</c:v>
                </c:pt>
                <c:pt idx="210">
                  <c:v>Algeria</c:v>
                </c:pt>
                <c:pt idx="211">
                  <c:v>Arab World</c:v>
                </c:pt>
                <c:pt idx="212">
                  <c:v>Pakistan</c:v>
                </c:pt>
                <c:pt idx="213">
                  <c:v>Turkmenistan</c:v>
                </c:pt>
                <c:pt idx="214">
                  <c:v>West Bank and Gaza</c:v>
                </c:pt>
                <c:pt idx="215">
                  <c:v>Niger</c:v>
                </c:pt>
                <c:pt idx="216">
                  <c:v>Libya</c:v>
                </c:pt>
                <c:pt idx="217">
                  <c:v>Singapore</c:v>
                </c:pt>
                <c:pt idx="218">
                  <c:v>Malta</c:v>
                </c:pt>
                <c:pt idx="219">
                  <c:v>Sudan</c:v>
                </c:pt>
                <c:pt idx="220">
                  <c:v>Mauritania</c:v>
                </c:pt>
                <c:pt idx="221">
                  <c:v>Israel</c:v>
                </c:pt>
                <c:pt idx="222">
                  <c:v>Saudi Arabia</c:v>
                </c:pt>
                <c:pt idx="223">
                  <c:v>Yemen, Rep.</c:v>
                </c:pt>
                <c:pt idx="224">
                  <c:v>Jordan</c:v>
                </c:pt>
                <c:pt idx="225">
                  <c:v>Maldives</c:v>
                </c:pt>
                <c:pt idx="226">
                  <c:v>Qatar</c:v>
                </c:pt>
                <c:pt idx="227">
                  <c:v>United Arab Emirates</c:v>
                </c:pt>
                <c:pt idx="228">
                  <c:v>Egypt, Arab Rep.</c:v>
                </c:pt>
                <c:pt idx="229">
                  <c:v>Bahrain</c:v>
                </c:pt>
                <c:pt idx="230">
                  <c:v>Kuwait</c:v>
                </c:pt>
                <c:pt idx="231">
                  <c:v>Aruba</c:v>
                </c:pt>
                <c:pt idx="232">
                  <c:v>American Samoa</c:v>
                </c:pt>
                <c:pt idx="233">
                  <c:v>Bermuda</c:v>
                </c:pt>
                <c:pt idx="234">
                  <c:v>Channel Islands</c:v>
                </c:pt>
                <c:pt idx="235">
                  <c:v>Curacao</c:v>
                </c:pt>
                <c:pt idx="236">
                  <c:v>Cayman Islands</c:v>
                </c:pt>
                <c:pt idx="237">
                  <c:v>Faroe Islands</c:v>
                </c:pt>
                <c:pt idx="238">
                  <c:v>Micronesia, Fed. Sts.</c:v>
                </c:pt>
                <c:pt idx="239">
                  <c:v>Gibraltar</c:v>
                </c:pt>
                <c:pt idx="240">
                  <c:v>Greenland</c:v>
                </c:pt>
                <c:pt idx="241">
                  <c:v>Guam</c:v>
                </c:pt>
                <c:pt idx="242">
                  <c:v>Hong Kong SAR, China</c:v>
                </c:pt>
                <c:pt idx="243">
                  <c:v>Isle of Man</c:v>
                </c:pt>
                <c:pt idx="244">
                  <c:v>Not classified</c:v>
                </c:pt>
                <c:pt idx="245">
                  <c:v>Kiribati</c:v>
                </c:pt>
                <c:pt idx="246">
                  <c:v>Liechtenstein</c:v>
                </c:pt>
                <c:pt idx="247">
                  <c:v>Macao SAR, China</c:v>
                </c:pt>
                <c:pt idx="248">
                  <c:v>St. Martin (French part)</c:v>
                </c:pt>
                <c:pt idx="249">
                  <c:v>Monaco</c:v>
                </c:pt>
                <c:pt idx="250">
                  <c:v>Marshall Islands</c:v>
                </c:pt>
                <c:pt idx="251">
                  <c:v>Montenegro</c:v>
                </c:pt>
                <c:pt idx="252">
                  <c:v>Northern Mariana Islands</c:v>
                </c:pt>
                <c:pt idx="253">
                  <c:v>New Caledonia</c:v>
                </c:pt>
                <c:pt idx="254">
                  <c:v>Palau</c:v>
                </c:pt>
                <c:pt idx="255">
                  <c:v>French Polynesia</c:v>
                </c:pt>
                <c:pt idx="256">
                  <c:v>San Marino</c:v>
                </c:pt>
                <c:pt idx="257">
                  <c:v>Sint Maarten (Dutch part)</c:v>
                </c:pt>
                <c:pt idx="258">
                  <c:v>Seychelles</c:v>
                </c:pt>
                <c:pt idx="259">
                  <c:v>Turks and Caicos Islands</c:v>
                </c:pt>
                <c:pt idx="260">
                  <c:v>Tonga</c:v>
                </c:pt>
                <c:pt idx="261">
                  <c:v>Tuvalu</c:v>
                </c:pt>
                <c:pt idx="262">
                  <c:v>British Virgin Islands</c:v>
                </c:pt>
                <c:pt idx="263">
                  <c:v>Virgin Islands (U.S.)</c:v>
                </c:pt>
                <c:pt idx="264">
                  <c:v>Samoa</c:v>
                </c:pt>
              </c:strCache>
            </c:strRef>
          </c:cat>
          <c:val>
            <c:numRef>
              <c:f>Data!$BL$2:$BL$231</c:f>
              <c:numCache>
                <c:formatCode>General</c:formatCode>
                <c:ptCount val="230"/>
                <c:pt idx="0">
                  <c:v>471484.87226920127</c:v>
                </c:pt>
                <c:pt idx="1">
                  <c:v>301720.30652780022</c:v>
                </c:pt>
                <c:pt idx="2">
                  <c:v>164917.26650463685</c:v>
                </c:pt>
                <c:pt idx="3">
                  <c:v>101634.09380826859</c:v>
                </c:pt>
                <c:pt idx="4">
                  <c:v>83940.390376260431</c:v>
                </c:pt>
                <c:pt idx="5">
                  <c:v>75795.392863478133</c:v>
                </c:pt>
                <c:pt idx="6">
                  <c:v>73123.371165760429</c:v>
                </c:pt>
                <c:pt idx="7">
                  <c:v>71429.960492874205</c:v>
                </c:pt>
                <c:pt idx="8">
                  <c:v>66222.908978315332</c:v>
                </c:pt>
                <c:pt idx="9">
                  <c:v>65673.200514138807</c:v>
                </c:pt>
                <c:pt idx="10">
                  <c:v>50050.362993396375</c:v>
                </c:pt>
                <c:pt idx="11">
                  <c:v>49992.595551280479</c:v>
                </c:pt>
                <c:pt idx="12">
                  <c:v>46482.349706412751</c:v>
                </c:pt>
                <c:pt idx="13">
                  <c:v>43591.759974115099</c:v>
                </c:pt>
                <c:pt idx="14">
                  <c:v>42739.80607804277</c:v>
                </c:pt>
                <c:pt idx="15">
                  <c:v>40118.035283410856</c:v>
                </c:pt>
                <c:pt idx="16">
                  <c:v>39851.129106349203</c:v>
                </c:pt>
                <c:pt idx="17">
                  <c:v>39219.213816677155</c:v>
                </c:pt>
                <c:pt idx="18">
                  <c:v>32851.079486471921</c:v>
                </c:pt>
                <c:pt idx="19">
                  <c:v>32273.825691099322</c:v>
                </c:pt>
                <c:pt idx="20">
                  <c:v>31084.472462205966</c:v>
                </c:pt>
                <c:pt idx="21">
                  <c:v>29860.201144602725</c:v>
                </c:pt>
                <c:pt idx="22">
                  <c:v>27785.752039327504</c:v>
                </c:pt>
                <c:pt idx="23">
                  <c:v>27066.851668277883</c:v>
                </c:pt>
                <c:pt idx="24">
                  <c:v>26892.940719733266</c:v>
                </c:pt>
                <c:pt idx="25">
                  <c:v>26730.206206754829</c:v>
                </c:pt>
                <c:pt idx="26">
                  <c:v>26400.249693117894</c:v>
                </c:pt>
                <c:pt idx="27">
                  <c:v>25769.88048634175</c:v>
                </c:pt>
                <c:pt idx="28">
                  <c:v>25507.762454926098</c:v>
                </c:pt>
                <c:pt idx="29">
                  <c:v>23785.496325926313</c:v>
                </c:pt>
                <c:pt idx="30">
                  <c:v>23441.143686512634</c:v>
                </c:pt>
                <c:pt idx="31">
                  <c:v>22224.267641544982</c:v>
                </c:pt>
                <c:pt idx="32">
                  <c:v>21956.09868401492</c:v>
                </c:pt>
                <c:pt idx="33">
                  <c:v>21509.967217094378</c:v>
                </c:pt>
                <c:pt idx="34">
                  <c:v>20457.758917464278</c:v>
                </c:pt>
                <c:pt idx="35">
                  <c:v>19883.61128136453</c:v>
                </c:pt>
                <c:pt idx="36">
                  <c:v>19415.776905146471</c:v>
                </c:pt>
                <c:pt idx="37">
                  <c:v>19404.266199137994</c:v>
                </c:pt>
                <c:pt idx="38">
                  <c:v>19378.41997418867</c:v>
                </c:pt>
                <c:pt idx="39">
                  <c:v>18906.410102584054</c:v>
                </c:pt>
                <c:pt idx="40">
                  <c:v>17917.233407646461</c:v>
                </c:pt>
                <c:pt idx="41">
                  <c:v>17680.759858090561</c:v>
                </c:pt>
                <c:pt idx="42">
                  <c:v>17549.937142492832</c:v>
                </c:pt>
                <c:pt idx="43">
                  <c:v>16741.455901395399</c:v>
                </c:pt>
                <c:pt idx="44">
                  <c:v>16636.042404201933</c:v>
                </c:pt>
                <c:pt idx="45">
                  <c:v>16335.490806611626</c:v>
                </c:pt>
                <c:pt idx="46">
                  <c:v>15625.667813839242</c:v>
                </c:pt>
                <c:pt idx="47">
                  <c:v>15489.251157915121</c:v>
                </c:pt>
                <c:pt idx="48">
                  <c:v>12574.89858274184</c:v>
                </c:pt>
                <c:pt idx="49">
                  <c:v>12239.79805568084</c:v>
                </c:pt>
                <c:pt idx="50">
                  <c:v>11182.680486809182</c:v>
                </c:pt>
                <c:pt idx="51">
                  <c:v>10765.89438905096</c:v>
                </c:pt>
                <c:pt idx="52">
                  <c:v>10588.64282339606</c:v>
                </c:pt>
                <c:pt idx="53">
                  <c:v>10563.240933242994</c:v>
                </c:pt>
                <c:pt idx="54">
                  <c:v>10158.481633185616</c:v>
                </c:pt>
                <c:pt idx="55">
                  <c:v>10010.3562696919</c:v>
                </c:pt>
                <c:pt idx="56">
                  <c:v>9930.406092810792</c:v>
                </c:pt>
                <c:pt idx="57">
                  <c:v>9578.7317487855144</c:v>
                </c:pt>
                <c:pt idx="58">
                  <c:v>9424.7371672042955</c:v>
                </c:pt>
                <c:pt idx="59">
                  <c:v>9359.9083247091385</c:v>
                </c:pt>
                <c:pt idx="60">
                  <c:v>9273.7155596465964</c:v>
                </c:pt>
                <c:pt idx="61">
                  <c:v>9103.4799372496491</c:v>
                </c:pt>
                <c:pt idx="62">
                  <c:v>8939.9224759802437</c:v>
                </c:pt>
                <c:pt idx="63">
                  <c:v>8851.3978833977253</c:v>
                </c:pt>
                <c:pt idx="64">
                  <c:v>8582.829480684024</c:v>
                </c:pt>
                <c:pt idx="65">
                  <c:v>8483.5308105602271</c:v>
                </c:pt>
                <c:pt idx="66">
                  <c:v>8119.943749089678</c:v>
                </c:pt>
                <c:pt idx="67">
                  <c:v>8099.6151157079739</c:v>
                </c:pt>
                <c:pt idx="68">
                  <c:v>8039.1977957057052</c:v>
                </c:pt>
                <c:pt idx="69">
                  <c:v>7916.3983550990388</c:v>
                </c:pt>
                <c:pt idx="70">
                  <c:v>7700.3045191114079</c:v>
                </c:pt>
                <c:pt idx="71">
                  <c:v>7578.7615005730922</c:v>
                </c:pt>
                <c:pt idx="72">
                  <c:v>7488.2352135138199</c:v>
                </c:pt>
                <c:pt idx="73">
                  <c:v>7440.8865982968873</c:v>
                </c:pt>
                <c:pt idx="74">
                  <c:v>6874.1880689066938</c:v>
                </c:pt>
                <c:pt idx="75">
                  <c:v>6796.6134315261543</c:v>
                </c:pt>
                <c:pt idx="76">
                  <c:v>6576.7182007544434</c:v>
                </c:pt>
                <c:pt idx="77">
                  <c:v>6497.7385199647024</c:v>
                </c:pt>
                <c:pt idx="78">
                  <c:v>6415.7733525559224</c:v>
                </c:pt>
                <c:pt idx="79">
                  <c:v>6193.749493238678</c:v>
                </c:pt>
                <c:pt idx="80">
                  <c:v>5555.3774998132258</c:v>
                </c:pt>
                <c:pt idx="81">
                  <c:v>5548.9774450151963</c:v>
                </c:pt>
                <c:pt idx="82">
                  <c:v>5533.0143081745819</c:v>
                </c:pt>
                <c:pt idx="83">
                  <c:v>5409.6494341973039</c:v>
                </c:pt>
                <c:pt idx="84">
                  <c:v>5208.1465837537153</c:v>
                </c:pt>
                <c:pt idx="85">
                  <c:v>5152.2610524681868</c:v>
                </c:pt>
                <c:pt idx="86">
                  <c:v>5035.7620357838814</c:v>
                </c:pt>
                <c:pt idx="87">
                  <c:v>4972.44861721899</c:v>
                </c:pt>
                <c:pt idx="88">
                  <c:v>4912.2818739179174</c:v>
                </c:pt>
                <c:pt idx="89">
                  <c:v>4711.2164267522458</c:v>
                </c:pt>
                <c:pt idx="90">
                  <c:v>4579.4313059518645</c:v>
                </c:pt>
                <c:pt idx="91">
                  <c:v>4574.4539987342359</c:v>
                </c:pt>
                <c:pt idx="92">
                  <c:v>4378.6512250074093</c:v>
                </c:pt>
                <c:pt idx="93">
                  <c:v>4363.3252825810778</c:v>
                </c:pt>
                <c:pt idx="94">
                  <c:v>4354.6473273534439</c:v>
                </c:pt>
                <c:pt idx="95">
                  <c:v>4339.5226583056965</c:v>
                </c:pt>
                <c:pt idx="96">
                  <c:v>4190.1493048243601</c:v>
                </c:pt>
                <c:pt idx="97">
                  <c:v>4178.7687962244963</c:v>
                </c:pt>
                <c:pt idx="98">
                  <c:v>4170.7367436748664</c:v>
                </c:pt>
                <c:pt idx="99">
                  <c:v>4133.9743001977913</c:v>
                </c:pt>
                <c:pt idx="100">
                  <c:v>4017.2063027204204</c:v>
                </c:pt>
                <c:pt idx="101">
                  <c:v>3972.0335779664524</c:v>
                </c:pt>
                <c:pt idx="102">
                  <c:v>3846.4367950079841</c:v>
                </c:pt>
                <c:pt idx="103">
                  <c:v>3752.6866133100657</c:v>
                </c:pt>
                <c:pt idx="104">
                  <c:v>3728.2432356370309</c:v>
                </c:pt>
                <c:pt idx="105">
                  <c:v>3694.2473666092342</c:v>
                </c:pt>
                <c:pt idx="106">
                  <c:v>3622.8904218792859</c:v>
                </c:pt>
                <c:pt idx="107">
                  <c:v>3609.4345523526185</c:v>
                </c:pt>
                <c:pt idx="108">
                  <c:v>3475.8094733551789</c:v>
                </c:pt>
                <c:pt idx="109">
                  <c:v>3463.1566430691164</c:v>
                </c:pt>
                <c:pt idx="110">
                  <c:v>3463.1566430691164</c:v>
                </c:pt>
                <c:pt idx="111">
                  <c:v>3463.1566430691164</c:v>
                </c:pt>
                <c:pt idx="112">
                  <c:v>3395.6393673055209</c:v>
                </c:pt>
                <c:pt idx="113">
                  <c:v>3368.4740344289503</c:v>
                </c:pt>
                <c:pt idx="114">
                  <c:v>3311.8054969697641</c:v>
                </c:pt>
                <c:pt idx="115">
                  <c:v>3269.7684222890089</c:v>
                </c:pt>
                <c:pt idx="116">
                  <c:v>3148.4650556209426</c:v>
                </c:pt>
                <c:pt idx="117">
                  <c:v>3055.4630499002656</c:v>
                </c:pt>
                <c:pt idx="118">
                  <c:v>3039.4282981739711</c:v>
                </c:pt>
                <c:pt idx="119">
                  <c:v>3010.42423901851</c:v>
                </c:pt>
                <c:pt idx="120">
                  <c:v>2975.8459421885841</c:v>
                </c:pt>
                <c:pt idx="121">
                  <c:v>2967.8874136658246</c:v>
                </c:pt>
                <c:pt idx="122">
                  <c:v>2946.1306622244692</c:v>
                </c:pt>
                <c:pt idx="123">
                  <c:v>2938.7073382130511</c:v>
                </c:pt>
                <c:pt idx="124">
                  <c:v>2917.2345549933721</c:v>
                </c:pt>
                <c:pt idx="125">
                  <c:v>2907.5851461127054</c:v>
                </c:pt>
                <c:pt idx="126">
                  <c:v>2800.0224001792017</c:v>
                </c:pt>
                <c:pt idx="127">
                  <c:v>2741.3902981016599</c:v>
                </c:pt>
                <c:pt idx="128">
                  <c:v>2719.1593308060246</c:v>
                </c:pt>
                <c:pt idx="129">
                  <c:v>2601.3920709026106</c:v>
                </c:pt>
                <c:pt idx="130">
                  <c:v>2600.2868020035694</c:v>
                </c:pt>
                <c:pt idx="131">
                  <c:v>2526.3905839317613</c:v>
                </c:pt>
                <c:pt idx="132">
                  <c:v>2517.7344967228582</c:v>
                </c:pt>
                <c:pt idx="133">
                  <c:v>2488.7675059635681</c:v>
                </c:pt>
                <c:pt idx="134">
                  <c:v>2488.5941032188434</c:v>
                </c:pt>
                <c:pt idx="135">
                  <c:v>2443.4919416866278</c:v>
                </c:pt>
                <c:pt idx="136">
                  <c:v>2431.750385201457</c:v>
                </c:pt>
                <c:pt idx="137">
                  <c:v>2421.6850892079069</c:v>
                </c:pt>
                <c:pt idx="138">
                  <c:v>2359.1892340690601</c:v>
                </c:pt>
                <c:pt idx="139">
                  <c:v>2349.8204162102566</c:v>
                </c:pt>
                <c:pt idx="140">
                  <c:v>2310.1687578277592</c:v>
                </c:pt>
                <c:pt idx="141">
                  <c:v>2257.1568544467273</c:v>
                </c:pt>
                <c:pt idx="142">
                  <c:v>2223.1309574430106</c:v>
                </c:pt>
                <c:pt idx="143">
                  <c:v>2187.7333306902956</c:v>
                </c:pt>
                <c:pt idx="144">
                  <c:v>2173.4819401901382</c:v>
                </c:pt>
                <c:pt idx="145">
                  <c:v>2169.4788823449258</c:v>
                </c:pt>
                <c:pt idx="146">
                  <c:v>2159.5529155710383</c:v>
                </c:pt>
                <c:pt idx="147">
                  <c:v>1998.1601781572656</c:v>
                </c:pt>
                <c:pt idx="148">
                  <c:v>1730.2876974072874</c:v>
                </c:pt>
                <c:pt idx="149">
                  <c:v>1679.8911430539301</c:v>
                </c:pt>
                <c:pt idx="150">
                  <c:v>1629.6730875786318</c:v>
                </c:pt>
                <c:pt idx="151">
                  <c:v>1612.9006243538317</c:v>
                </c:pt>
                <c:pt idx="152">
                  <c:v>1612.421293685602</c:v>
                </c:pt>
                <c:pt idx="153">
                  <c:v>1517.0938550113401</c:v>
                </c:pt>
                <c:pt idx="154">
                  <c:v>1484.4473469529587</c:v>
                </c:pt>
                <c:pt idx="155">
                  <c:v>1411.8090185885992</c:v>
                </c:pt>
                <c:pt idx="156">
                  <c:v>1402.9794841474927</c:v>
                </c:pt>
                <c:pt idx="157">
                  <c:v>1395.1072255150798</c:v>
                </c:pt>
                <c:pt idx="158">
                  <c:v>1287.714355398716</c:v>
                </c:pt>
                <c:pt idx="159">
                  <c:v>1252.7812806928998</c:v>
                </c:pt>
                <c:pt idx="160">
                  <c:v>1248.3618064406944</c:v>
                </c:pt>
                <c:pt idx="161">
                  <c:v>1241.3767404253974</c:v>
                </c:pt>
                <c:pt idx="162">
                  <c:v>1232.211411870647</c:v>
                </c:pt>
                <c:pt idx="163">
                  <c:v>1210.4702000724239</c:v>
                </c:pt>
                <c:pt idx="164">
                  <c:v>1195.7512566349246</c:v>
                </c:pt>
                <c:pt idx="165">
                  <c:v>1165.456051097636</c:v>
                </c:pt>
                <c:pt idx="166">
                  <c:v>1087.0394344262693</c:v>
                </c:pt>
                <c:pt idx="167">
                  <c:v>1069.0445582503717</c:v>
                </c:pt>
                <c:pt idx="168">
                  <c:v>1064.7730888766707</c:v>
                </c:pt>
                <c:pt idx="169">
                  <c:v>1064.7730888766707</c:v>
                </c:pt>
                <c:pt idx="170">
                  <c:v>1045.4684419819782</c:v>
                </c:pt>
                <c:pt idx="171">
                  <c:v>1044.479144362685</c:v>
                </c:pt>
                <c:pt idx="172">
                  <c:v>1031.916844013042</c:v>
                </c:pt>
                <c:pt idx="173">
                  <c:v>961.22458108214857</c:v>
                </c:pt>
                <c:pt idx="174">
                  <c:v>960.1144456419205</c:v>
                </c:pt>
                <c:pt idx="175">
                  <c:v>953.07079409858568</c:v>
                </c:pt>
                <c:pt idx="176">
                  <c:v>930.12492321818763</c:v>
                </c:pt>
                <c:pt idx="177">
                  <c:v>908.05204674931338</c:v>
                </c:pt>
                <c:pt idx="178">
                  <c:v>855.44663775285301</c:v>
                </c:pt>
                <c:pt idx="179">
                  <c:v>847.16945191168088</c:v>
                </c:pt>
                <c:pt idx="180">
                  <c:v>846.89650924657019</c:v>
                </c:pt>
                <c:pt idx="181">
                  <c:v>838.04946346934253</c:v>
                </c:pt>
                <c:pt idx="182">
                  <c:v>830.17592638553333</c:v>
                </c:pt>
                <c:pt idx="183">
                  <c:v>824.26640290141779</c:v>
                </c:pt>
                <c:pt idx="184">
                  <c:v>809.53420808251326</c:v>
                </c:pt>
                <c:pt idx="185">
                  <c:v>800.27026270014608</c:v>
                </c:pt>
                <c:pt idx="186">
                  <c:v>798.80107120876335</c:v>
                </c:pt>
                <c:pt idx="187">
                  <c:v>798.45737514106509</c:v>
                </c:pt>
                <c:pt idx="188">
                  <c:v>771.25617747362116</c:v>
                </c:pt>
                <c:pt idx="189">
                  <c:v>740.16200042571006</c:v>
                </c:pt>
                <c:pt idx="190">
                  <c:v>634.74702889563787</c:v>
                </c:pt>
                <c:pt idx="191">
                  <c:v>634.37890698109334</c:v>
                </c:pt>
                <c:pt idx="192">
                  <c:v>634.19313394839298</c:v>
                </c:pt>
                <c:pt idx="193">
                  <c:v>614.0531591960447</c:v>
                </c:pt>
                <c:pt idx="194">
                  <c:v>608.05698019385761</c:v>
                </c:pt>
                <c:pt idx="195">
                  <c:v>596.61203593666346</c:v>
                </c:pt>
                <c:pt idx="196">
                  <c:v>564.49949520718212</c:v>
                </c:pt>
                <c:pt idx="197">
                  <c:v>561.3343490854827</c:v>
                </c:pt>
                <c:pt idx="198">
                  <c:v>556.84827626319134</c:v>
                </c:pt>
                <c:pt idx="199">
                  <c:v>519.9036445245481</c:v>
                </c:pt>
                <c:pt idx="200">
                  <c:v>503.01810865191152</c:v>
                </c:pt>
                <c:pt idx="201">
                  <c:v>487.0617824711245</c:v>
                </c:pt>
                <c:pt idx="202">
                  <c:v>486.59409446298207</c:v>
                </c:pt>
                <c:pt idx="203">
                  <c:v>406.26910519720241</c:v>
                </c:pt>
                <c:pt idx="204">
                  <c:v>375.43879409059338</c:v>
                </c:pt>
                <c:pt idx="205">
                  <c:v>354.85674848025332</c:v>
                </c:pt>
                <c:pt idx="206">
                  <c:v>348.15260022271809</c:v>
                </c:pt>
                <c:pt idx="207">
                  <c:v>304.16479822576326</c:v>
                </c:pt>
                <c:pt idx="208">
                  <c:v>285.53073024484257</c:v>
                </c:pt>
                <c:pt idx="209">
                  <c:v>279.331169447874</c:v>
                </c:pt>
                <c:pt idx="210">
                  <c:v>263.36267609261671</c:v>
                </c:pt>
                <c:pt idx="211">
                  <c:v>255.46147552131777</c:v>
                </c:pt>
                <c:pt idx="212">
                  <c:v>246.31283126836595</c:v>
                </c:pt>
                <c:pt idx="213">
                  <c:v>228.14293276522224</c:v>
                </c:pt>
                <c:pt idx="214">
                  <c:v>173.30778395263832</c:v>
                </c:pt>
                <c:pt idx="215">
                  <c:v>149.2957951948338</c:v>
                </c:pt>
                <c:pt idx="216">
                  <c:v>106.55969291323238</c:v>
                </c:pt>
                <c:pt idx="217">
                  <c:v>105.19728962689852</c:v>
                </c:pt>
                <c:pt idx="218">
                  <c:v>100.18608821930636</c:v>
                </c:pt>
                <c:pt idx="219">
                  <c:v>92.523857218756447</c:v>
                </c:pt>
                <c:pt idx="220">
                  <c:v>91.24401866943866</c:v>
                </c:pt>
                <c:pt idx="221">
                  <c:v>82.836315440689205</c:v>
                </c:pt>
                <c:pt idx="222">
                  <c:v>66.9879071755269</c:v>
                </c:pt>
                <c:pt idx="223">
                  <c:v>66.567995990451109</c:v>
                </c:pt>
                <c:pt idx="224">
                  <c:v>63.746163896995547</c:v>
                </c:pt>
                <c:pt idx="225">
                  <c:v>59.463873714589262</c:v>
                </c:pt>
                <c:pt idx="226">
                  <c:v>19.948454618156301</c:v>
                </c:pt>
                <c:pt idx="227">
                  <c:v>16.283715296824447</c:v>
                </c:pt>
                <c:pt idx="228">
                  <c:v>9.46802294075448</c:v>
                </c:pt>
                <c:pt idx="229">
                  <c:v>2.6770393016139873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608-4391-85E5-70F05EC72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356992"/>
        <c:axId val="226262336"/>
      </c:barChart>
      <c:catAx>
        <c:axId val="22235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62336"/>
        <c:crosses val="autoZero"/>
        <c:auto val="1"/>
        <c:lblAlgn val="ctr"/>
        <c:lblOffset val="100"/>
        <c:noMultiLvlLbl val="0"/>
      </c:catAx>
      <c:valAx>
        <c:axId val="22626233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569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Yekan" panose="00000400000000000000" pitchFamily="2" charset="-78"/>
              </a:defRPr>
            </a:pPr>
            <a:r>
              <a:rPr lang="fa-IR"/>
              <a:t>سهم نیروگاههای کشور در تولید برق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v>رر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A9-41ED-B215-7B738EF159E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A9-41ED-B215-7B738EF159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A9-41ED-B215-7B738EF159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8A9-41ED-B215-7B738EF159E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8A9-41ED-B215-7B738EF159E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8A9-41ED-B215-7B738EF159E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8A9-41ED-B215-7B738EF159E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8A9-41ED-B215-7B738EF159E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B Yekan" panose="00000400000000000000" pitchFamily="2" charset="-78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9855449640934033E-2"/>
                  <c:y val="-2.96529655684146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B Yekan" panose="00000400000000000000" pitchFamily="2" charset="-78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B Yekan" panose="00000400000000000000" pitchFamily="2" charset="-78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B Yekan" panose="00000400000000000000" pitchFamily="2" charset="-78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B Yekan" panose="00000400000000000000" pitchFamily="2" charset="-78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'Oil products final consumption '!$F$18:$F$25</c:f>
              <c:strCache>
                <c:ptCount val="8"/>
                <c:pt idx="0">
                  <c:v>بخاری</c:v>
                </c:pt>
                <c:pt idx="1">
                  <c:v>گازی</c:v>
                </c:pt>
                <c:pt idx="2">
                  <c:v>سیکل ترکیبی</c:v>
                </c:pt>
                <c:pt idx="3">
                  <c:v>برق آبی</c:v>
                </c:pt>
                <c:pt idx="4">
                  <c:v>اتمی</c:v>
                </c:pt>
                <c:pt idx="5">
                  <c:v>تولید پراکنده</c:v>
                </c:pt>
                <c:pt idx="6">
                  <c:v>انرژی تجدید پذیر</c:v>
                </c:pt>
                <c:pt idx="7">
                  <c:v>دیزلی</c:v>
                </c:pt>
              </c:strCache>
            </c:strRef>
          </c:cat>
          <c:val>
            <c:numRef>
              <c:f>'Oil products final consumption '!$E$18:$E$25</c:f>
              <c:numCache>
                <c:formatCode>General</c:formatCode>
                <c:ptCount val="8"/>
                <c:pt idx="0">
                  <c:v>17.3</c:v>
                </c:pt>
                <c:pt idx="1">
                  <c:v>25</c:v>
                </c:pt>
                <c:pt idx="2">
                  <c:v>39</c:v>
                </c:pt>
                <c:pt idx="3">
                  <c:v>13.3</c:v>
                </c:pt>
                <c:pt idx="4">
                  <c:v>1.1000000000000001</c:v>
                </c:pt>
                <c:pt idx="5">
                  <c:v>2.7</c:v>
                </c:pt>
                <c:pt idx="6">
                  <c:v>1.2</c:v>
                </c:pt>
                <c:pt idx="7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8A9-41ED-B215-7B738EF15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Yekan" panose="00000400000000000000" pitchFamily="2" charset="-78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>
          <a:cs typeface="B Yekan" panose="00000400000000000000" pitchFamily="2" charset="-78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Yekan" panose="00000400000000000000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583277610982664"/>
          <c:y val="0.13658643051626546"/>
          <c:w val="0.46486417728260565"/>
          <c:h val="0.82053413593600399"/>
        </c:manualLayout>
      </c:layout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C6-4BED-B987-D7F0625EAF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C6-4BED-B987-D7F0625EAF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C6-4BED-B987-D7F0625EAF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3C6-4BED-B987-D7F0625EAF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3C6-4BED-B987-D7F0625EAF21}"/>
              </c:ext>
            </c:extLst>
          </c:dPt>
          <c:cat>
            <c:strRef>
              <c:f>Sheet1!$A$3:$A$7</c:f>
              <c:strCache>
                <c:ptCount val="5"/>
                <c:pt idx="0">
                  <c:v>خانگی </c:v>
                </c:pt>
                <c:pt idx="1">
                  <c:v>صنعت</c:v>
                </c:pt>
                <c:pt idx="2">
                  <c:v>غیر انرژی</c:v>
                </c:pt>
                <c:pt idx="3">
                  <c:v>کشاورزی</c:v>
                </c:pt>
                <c:pt idx="4">
                  <c:v>تجاری و خدمات عمومی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E5-4A69-BEA2-D155528C4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cs typeface="B Yekan" panose="00000400000000000000" pitchFamily="2" charset="-78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Yekan" panose="00000400000000000000" pitchFamily="2" charset="-78"/>
              </a:defRPr>
            </a:pPr>
            <a:r>
              <a:rPr lang="fa-IR" b="1" dirty="0">
                <a:cs typeface="B Yekan" panose="00000400000000000000" pitchFamily="2" charset="-78"/>
              </a:rPr>
              <a:t>سال 1990 </a:t>
            </a:r>
          </a:p>
        </c:rich>
      </c:tx>
      <c:layout>
        <c:manualLayout>
          <c:xMode val="edge"/>
          <c:yMode val="edge"/>
          <c:x val="0.39946373346785691"/>
          <c:y val="2.1817307251820971E-2"/>
        </c:manualLayout>
      </c:layout>
      <c:overlay val="0"/>
      <c:spPr>
        <a:solidFill>
          <a:srgbClr val="FFC000"/>
        </a:solidFill>
        <a:ln>
          <a:solidFill>
            <a:schemeClr val="accent1"/>
          </a:solidFill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0328118557881716"/>
          <c:w val="1"/>
          <c:h val="0.5164582986095713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1A-4817-9C40-84E8D93684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1A-4817-9C40-84E8D936841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1A-4817-9C40-84E8D936841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1A-4817-9C40-84E8D936841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F1A-4817-9C40-84E8D936841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F1A-4817-9C40-84E8D936841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B Yekan" panose="00000400000000000000" pitchFamily="2" charset="-78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B Yekan" panose="00000400000000000000" pitchFamily="2" charset="-78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Sheet1!$L$7:$L$12</c:f>
              <c:strCache>
                <c:ptCount val="6"/>
                <c:pt idx="0">
                  <c:v>حمل و نقل</c:v>
                </c:pt>
                <c:pt idx="1">
                  <c:v>خانگی </c:v>
                </c:pt>
                <c:pt idx="2">
                  <c:v>صنعت</c:v>
                </c:pt>
                <c:pt idx="3">
                  <c:v>سایر</c:v>
                </c:pt>
                <c:pt idx="4">
                  <c:v>کشاورزی</c:v>
                </c:pt>
                <c:pt idx="5">
                  <c:v>تجاری و خدمات عمومی</c:v>
                </c:pt>
              </c:strCache>
            </c:strRef>
          </c:cat>
          <c:val>
            <c:numRef>
              <c:f>Sheet1!$M$7:$M$12</c:f>
              <c:numCache>
                <c:formatCode>General</c:formatCode>
                <c:ptCount val="6"/>
                <c:pt idx="0">
                  <c:v>500</c:v>
                </c:pt>
                <c:pt idx="1">
                  <c:v>300</c:v>
                </c:pt>
                <c:pt idx="2">
                  <c:v>300</c:v>
                </c:pt>
                <c:pt idx="3">
                  <c:v>100</c:v>
                </c:pt>
                <c:pt idx="4">
                  <c:v>180</c:v>
                </c:pt>
                <c:pt idx="5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F1A-4817-9C40-84E8D936841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Yekan" panose="00000400000000000000" pitchFamily="2" charset="-78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Yekan" panose="00000400000000000000" pitchFamily="2" charset="-78"/>
              </a:defRPr>
            </a:pPr>
            <a:r>
              <a:rPr lang="fa-IR" b="1">
                <a:cs typeface="B Yekan" panose="00000400000000000000" pitchFamily="2" charset="-78"/>
              </a:rPr>
              <a:t>سال 2021</a:t>
            </a:r>
            <a:endParaRPr lang="en-US" b="1">
              <a:cs typeface="B Yekan" panose="00000400000000000000" pitchFamily="2" charset="-78"/>
            </a:endParaRPr>
          </a:p>
        </c:rich>
      </c:tx>
      <c:layout/>
      <c:overlay val="0"/>
      <c:spPr>
        <a:solidFill>
          <a:srgbClr val="FFC000"/>
        </a:solidFill>
        <a:ln>
          <a:solidFill>
            <a:schemeClr val="accent1"/>
          </a:solidFill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5F-415A-8DF8-9B52C987E8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55F-415A-8DF8-9B52C987E8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55F-415A-8DF8-9B52C987E8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55F-415A-8DF8-9B52C987E8A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55F-415A-8DF8-9B52C987E8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55F-415A-8DF8-9B52C987E8A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Sheet1!$L$7:$L$12</c:f>
              <c:strCache>
                <c:ptCount val="6"/>
                <c:pt idx="0">
                  <c:v>حمل و نقل</c:v>
                </c:pt>
                <c:pt idx="1">
                  <c:v>خانگی </c:v>
                </c:pt>
                <c:pt idx="2">
                  <c:v>صنعت</c:v>
                </c:pt>
                <c:pt idx="3">
                  <c:v>غیر انرژی</c:v>
                </c:pt>
                <c:pt idx="4">
                  <c:v>کشاورزی</c:v>
                </c:pt>
                <c:pt idx="5">
                  <c:v>تجاری و خدمات عمومی</c:v>
                </c:pt>
              </c:strCache>
            </c:strRef>
          </c:cat>
          <c:val>
            <c:numRef>
              <c:f>Sheet1!$M$7:$M$12</c:f>
              <c:numCache>
                <c:formatCode>General</c:formatCode>
                <c:ptCount val="6"/>
                <c:pt idx="0">
                  <c:v>1750</c:v>
                </c:pt>
                <c:pt idx="1">
                  <c:v>280</c:v>
                </c:pt>
                <c:pt idx="2">
                  <c:v>230</c:v>
                </c:pt>
                <c:pt idx="3">
                  <c:v>600</c:v>
                </c:pt>
                <c:pt idx="4">
                  <c:v>50</c:v>
                </c:pt>
                <c:pt idx="5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55F-415A-8DF8-9B52C987E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rtl="1">
              <a:defRPr sz="1400"/>
            </a:pPr>
            <a:r>
              <a:rPr lang="fa-IR" sz="1400" dirty="0"/>
              <a:t>درصد فرسودگی </a:t>
            </a:r>
            <a:r>
              <a:rPr lang="fa-IR" sz="1400" dirty="0" smtClean="0"/>
              <a:t>ناوگان</a:t>
            </a:r>
            <a:r>
              <a:rPr lang="fa-IR" sz="1100" dirty="0" smtClean="0"/>
              <a:t>(کمترین</a:t>
            </a:r>
            <a:r>
              <a:rPr lang="fa-IR" sz="1100" baseline="0" dirty="0" smtClean="0"/>
              <a:t> برآورد)</a:t>
            </a:r>
            <a:r>
              <a:rPr lang="fa-IR" sz="1100" dirty="0" smtClean="0"/>
              <a:t> </a:t>
            </a:r>
            <a:endParaRPr lang="en-US" sz="1400" dirty="0"/>
          </a:p>
        </c:rich>
      </c:tx>
      <c:layout>
        <c:manualLayout>
          <c:xMode val="edge"/>
          <c:yMode val="edge"/>
          <c:x val="0.19895858716702366"/>
          <c:y val="2.718675912067603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158589428203943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614740212270062E-3"/>
                  <c:y val="0.19030731384473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9617072081578118E-3"/>
                  <c:y val="0.203900693405070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سواری</c:v>
                </c:pt>
                <c:pt idx="1">
                  <c:v>موتورسیکلت</c:v>
                </c:pt>
                <c:pt idx="2">
                  <c:v>ناوگان باری و مسافری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70</c:v>
                </c:pt>
                <c:pt idx="2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423488"/>
        <c:axId val="87254144"/>
      </c:barChart>
      <c:catAx>
        <c:axId val="87423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254144"/>
        <c:crosses val="autoZero"/>
        <c:auto val="1"/>
        <c:lblAlgn val="ctr"/>
        <c:lblOffset val="100"/>
        <c:noMultiLvlLbl val="0"/>
      </c:catAx>
      <c:valAx>
        <c:axId val="87254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7423488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004287"/>
      </a:solidFill>
    </a:ln>
  </c:spPr>
  <c:txPr>
    <a:bodyPr/>
    <a:lstStyle/>
    <a:p>
      <a:pPr>
        <a:defRPr sz="1800">
          <a:cs typeface="B Yekan" panose="00000400000000000000" pitchFamily="2" charset="-78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1">
              <a:defRPr sz="1400"/>
            </a:pPr>
            <a:r>
              <a:rPr lang="fa-IR" sz="1400" dirty="0"/>
              <a:t>سهم حمل و نقل </a:t>
            </a:r>
            <a:r>
              <a:rPr lang="fa-IR" sz="1400" dirty="0" smtClean="0"/>
              <a:t>همگانی</a:t>
            </a:r>
            <a:r>
              <a:rPr lang="fa-IR" sz="1400" baseline="0" dirty="0" smtClean="0"/>
              <a:t> از سفرهای </a:t>
            </a:r>
            <a:r>
              <a:rPr lang="fa-IR" sz="1400" dirty="0" smtClean="0"/>
              <a:t>درون شهری</a:t>
            </a:r>
            <a:endParaRPr lang="en-US" sz="1400" dirty="0" smtClean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843B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0"/>
                  <c:y val="0.269395641277035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%75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6284520602296598E-3"/>
                  <c:y val="0.1826411127301934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%34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>
                    <a:cs typeface="B Yekan" panose="00000400000000000000" pitchFamily="2" charset="-78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هدف سال 1390</c:v>
                </c:pt>
                <c:pt idx="1">
                  <c:v>وضعیت سال 1402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783424"/>
        <c:axId val="45222720"/>
      </c:barChart>
      <c:catAx>
        <c:axId val="79783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5222720"/>
        <c:crosses val="autoZero"/>
        <c:auto val="1"/>
        <c:lblAlgn val="ctr"/>
        <c:lblOffset val="100"/>
        <c:noMultiLvlLbl val="0"/>
      </c:catAx>
      <c:valAx>
        <c:axId val="45222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cs typeface="B Yekan" panose="00000400000000000000" pitchFamily="2" charset="-78"/>
              </a:defRPr>
            </a:pPr>
            <a:endParaRPr lang="en-US"/>
          </a:p>
        </c:txPr>
        <c:crossAx val="7978342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txPr>
    <a:bodyPr/>
    <a:lstStyle/>
    <a:p>
      <a:pPr>
        <a:defRPr sz="1800">
          <a:cs typeface="B Yekan" panose="00000400000000000000" pitchFamily="2" charset="-78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FDE0C7-6F41-45FC-B0A8-B9F0FF14978C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12DE7B9-878D-49F2-BDE5-A58E6307804B}">
      <dgm:prSet phldrT="[Text]" custT="1"/>
      <dgm:spPr>
        <a:solidFill>
          <a:srgbClr val="00843B"/>
        </a:solidFill>
      </dgm:spPr>
      <dgm:t>
        <a:bodyPr/>
        <a:lstStyle/>
        <a:p>
          <a:pPr algn="r" rtl="1"/>
          <a:r>
            <a:rPr lang="fa-IR" sz="1600" dirty="0">
              <a:solidFill>
                <a:schemeClr val="bg1"/>
              </a:solidFill>
              <a:cs typeface="B Yekan" panose="00000400000000000000" pitchFamily="2" charset="-78"/>
            </a:rPr>
            <a:t>فرهنگ </a:t>
          </a:r>
          <a:r>
            <a:rPr lang="fa-IR" sz="1600" dirty="0" smtClean="0">
              <a:solidFill>
                <a:schemeClr val="bg1"/>
              </a:solidFill>
              <a:cs typeface="B Yekan" panose="00000400000000000000" pitchFamily="2" charset="-78"/>
            </a:rPr>
            <a:t>سازی و همکاری مشترک</a:t>
          </a:r>
          <a:endParaRPr lang="en-US" sz="1600" dirty="0">
            <a:solidFill>
              <a:schemeClr val="bg1"/>
            </a:solidFill>
            <a:cs typeface="B Yekan" panose="00000400000000000000" pitchFamily="2" charset="-78"/>
          </a:endParaRPr>
        </a:p>
      </dgm:t>
    </dgm:pt>
    <dgm:pt modelId="{864C7A3F-E713-4B92-B212-28B26965126A}" type="parTrans" cxnId="{426707BF-6C7B-4748-9686-EEC2EE1E685F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728E3689-9B2C-4AB1-A22F-C67C528C06C9}" type="sibTrans" cxnId="{426707BF-6C7B-4748-9686-EEC2EE1E685F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7DAFCDF8-8196-46D8-903A-79BA6B097D57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مشارکت </a:t>
          </a:r>
          <a:r>
            <a:rPr lang="fa-IR" sz="1200" dirty="0" smtClean="0">
              <a:solidFill>
                <a:srgbClr val="00263D"/>
              </a:solidFill>
              <a:cs typeface="B Yekan" panose="00000400000000000000" pitchFamily="2" charset="-78"/>
            </a:rPr>
            <a:t>اتاق </a:t>
          </a:r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با </a:t>
          </a:r>
          <a:r>
            <a:rPr lang="fa-IR" sz="1200" dirty="0" smtClean="0">
              <a:solidFill>
                <a:srgbClr val="00263D"/>
              </a:solidFill>
              <a:cs typeface="B Yekan" panose="00000400000000000000" pitchFamily="2" charset="-78"/>
            </a:rPr>
            <a:t>سازمان و سایر بخش های دولت </a:t>
          </a:r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برای فرهنگ سازی و اصلاح الگوی مصرف انرژی در جامعه</a:t>
          </a:r>
          <a:endParaRPr lang="en-US" sz="12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E5B1B75E-E2A4-4A73-9B4B-12F05659C5C9}" type="parTrans" cxnId="{E34D4F00-F751-43D8-BDC5-97DC8BA1FCC0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5831774E-070E-4C4B-928E-BEA078188D75}" type="sibTrans" cxnId="{E34D4F00-F751-43D8-BDC5-97DC8BA1FCC0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70C1E272-2B2C-468B-9B4D-F7D9EEF2E254}">
      <dgm:prSet phldrT="[Text]" custT="1"/>
      <dgm:spPr>
        <a:solidFill>
          <a:srgbClr val="00843B"/>
        </a:solidFill>
      </dgm:spPr>
      <dgm:t>
        <a:bodyPr/>
        <a:lstStyle/>
        <a:p>
          <a:pPr algn="r" rtl="1"/>
          <a:r>
            <a:rPr lang="fa-IR" sz="1600" dirty="0" smtClean="0">
              <a:solidFill>
                <a:schemeClr val="bg1"/>
              </a:solidFill>
              <a:cs typeface="B Yekan" panose="00000400000000000000" pitchFamily="2" charset="-78"/>
            </a:rPr>
            <a:t>تسهیل در اجرای قوانین موجود</a:t>
          </a:r>
          <a:endParaRPr lang="en-US" sz="1600" dirty="0">
            <a:solidFill>
              <a:schemeClr val="bg1"/>
            </a:solidFill>
            <a:cs typeface="B Yekan" panose="00000400000000000000" pitchFamily="2" charset="-78"/>
          </a:endParaRPr>
        </a:p>
      </dgm:t>
    </dgm:pt>
    <dgm:pt modelId="{4B6F2EB1-6079-4BF8-A89A-31C0CDE93D9D}" type="parTrans" cxnId="{31277C7B-E262-488B-8AD1-CF0822D34416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0550D415-C7B4-4E90-87CE-4DB178530101}" type="sibTrans" cxnId="{31277C7B-E262-488B-8AD1-CF0822D34416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57A9545F-37B3-4793-A7EC-8766537790BF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100" dirty="0" smtClean="0">
              <a:solidFill>
                <a:srgbClr val="00263D"/>
              </a:solidFill>
              <a:cs typeface="B Yekan" panose="00000400000000000000" pitchFamily="2" charset="-78"/>
            </a:rPr>
            <a:t>توسعه زیرساختهای حمل و نقل همگانی با استفاده از ظرفیت بخش خصوصی</a:t>
          </a:r>
          <a:endParaRPr lang="en-US" sz="11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99DCA0A1-3F2F-484B-85DA-4E5787A3D3B8}" type="parTrans" cxnId="{14DF9852-122A-4307-9E94-50A7EBBC5A9B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97F341D1-3167-48B8-9CEF-9373024AB957}" type="sibTrans" cxnId="{14DF9852-122A-4307-9E94-50A7EBBC5A9B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860DB555-9F39-42C9-9B11-15B59CFCCB39}">
      <dgm:prSet phldrT="[Text]" custT="1"/>
      <dgm:spPr>
        <a:solidFill>
          <a:srgbClr val="00843B"/>
        </a:solidFill>
      </dgm:spPr>
      <dgm:t>
        <a:bodyPr/>
        <a:lstStyle/>
        <a:p>
          <a:pPr algn="r" rtl="1"/>
          <a:r>
            <a:rPr lang="fa-IR" sz="1600" dirty="0">
              <a:solidFill>
                <a:schemeClr val="bg1"/>
              </a:solidFill>
              <a:cs typeface="B Yekan" panose="00000400000000000000" pitchFamily="2" charset="-78"/>
            </a:rPr>
            <a:t>قانون گذاری</a:t>
          </a:r>
          <a:endParaRPr lang="en-US" sz="1600" dirty="0">
            <a:solidFill>
              <a:schemeClr val="bg1"/>
            </a:solidFill>
            <a:cs typeface="B Yekan" panose="00000400000000000000" pitchFamily="2" charset="-78"/>
          </a:endParaRPr>
        </a:p>
      </dgm:t>
    </dgm:pt>
    <dgm:pt modelId="{D4500C58-0790-4742-838C-17E7EBE9FE9A}" type="parTrans" cxnId="{4EB74674-CB55-4F22-BBE8-81E688C4C206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23415E8D-516A-47F0-8016-5A954DC1B2EC}" type="sibTrans" cxnId="{4EB74674-CB55-4F22-BBE8-81E688C4C206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501607FB-D328-43CA-8FF1-22EFA32EA8B1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پیشنهاد لایحه تعطیلی زمستانی مدارس</a:t>
          </a:r>
          <a:endParaRPr lang="en-US" sz="12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45D53288-A020-49C1-8513-B932AA19ED05}" type="parTrans" cxnId="{E11C7B3A-F8AD-4BC7-8F01-1B41EA27D29D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DE2B5E41-E99F-44C2-9279-56FD63181EEB}" type="sibTrans" cxnId="{E11C7B3A-F8AD-4BC7-8F01-1B41EA27D29D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FC9FB21A-70F9-4DA7-938E-36E81AD4D93D}">
      <dgm:prSet custT="1"/>
      <dgm:spPr>
        <a:solidFill>
          <a:srgbClr val="00843B"/>
        </a:solidFill>
      </dgm:spPr>
      <dgm:t>
        <a:bodyPr/>
        <a:lstStyle/>
        <a:p>
          <a:pPr algn="r" rtl="1"/>
          <a:r>
            <a:rPr lang="fa-IR" sz="1800" dirty="0">
              <a:solidFill>
                <a:schemeClr val="bg1"/>
              </a:solidFill>
              <a:cs typeface="B Yekan" panose="00000400000000000000" pitchFamily="2" charset="-78"/>
            </a:rPr>
            <a:t>طرح های مطالعاتی</a:t>
          </a:r>
          <a:endParaRPr lang="en-US" sz="1800" dirty="0">
            <a:solidFill>
              <a:schemeClr val="bg1"/>
            </a:solidFill>
            <a:cs typeface="B Yekan" panose="00000400000000000000" pitchFamily="2" charset="-78"/>
          </a:endParaRPr>
        </a:p>
      </dgm:t>
    </dgm:pt>
    <dgm:pt modelId="{49D37EA0-94DA-4B5E-B077-273D96B0E066}" type="parTrans" cxnId="{D5F1D465-3AED-4FE5-B1D9-250E25FE1C61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A4E6EF51-B129-47E6-ACE7-2BC72A7CBF3E}" type="sibTrans" cxnId="{D5F1D465-3AED-4FE5-B1D9-250E25FE1C61}">
      <dgm:prSet/>
      <dgm:spPr/>
      <dgm:t>
        <a:bodyPr/>
        <a:lstStyle/>
        <a:p>
          <a:pPr rtl="1"/>
          <a:endParaRPr lang="en-US">
            <a:cs typeface="B Yekan" panose="00000400000000000000" pitchFamily="2" charset="-78"/>
          </a:endParaRPr>
        </a:p>
      </dgm:t>
    </dgm:pt>
    <dgm:pt modelId="{6DE14E19-5547-4BDA-B470-B8A7C24181A2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مشارکت اتاق بازرگانی </a:t>
          </a:r>
          <a:r>
            <a:rPr lang="fa-IR" sz="1200" dirty="0" smtClean="0">
              <a:solidFill>
                <a:srgbClr val="00263D"/>
              </a:solidFill>
              <a:cs typeface="B Yekan" panose="00000400000000000000" pitchFamily="2" charset="-78"/>
            </a:rPr>
            <a:t>تهران با </a:t>
          </a:r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سازمان برای اجرای طرح مطالعاتی منشا یابی آلودگی هوای تهران و ارائه راهکارهای عملیاتی </a:t>
          </a:r>
          <a:endParaRPr lang="en-US" sz="12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C20C35AD-DA65-463B-AF15-9056B76AB43A}" type="parTrans" cxnId="{990EAF29-8AA0-4C74-A6C8-E03D9080989D}">
      <dgm:prSet/>
      <dgm:spPr/>
      <dgm:t>
        <a:bodyPr/>
        <a:lstStyle/>
        <a:p>
          <a:endParaRPr lang="en-US">
            <a:cs typeface="B Yekan" panose="00000400000000000000" pitchFamily="2" charset="-78"/>
          </a:endParaRPr>
        </a:p>
      </dgm:t>
    </dgm:pt>
    <dgm:pt modelId="{CECAEDFF-24C2-43FA-A5B6-25682DA205F0}" type="sibTrans" cxnId="{990EAF29-8AA0-4C74-A6C8-E03D9080989D}">
      <dgm:prSet/>
      <dgm:spPr/>
      <dgm:t>
        <a:bodyPr/>
        <a:lstStyle/>
        <a:p>
          <a:endParaRPr lang="en-US">
            <a:cs typeface="B Yekan" panose="00000400000000000000" pitchFamily="2" charset="-78"/>
          </a:endParaRPr>
        </a:p>
      </dgm:t>
    </dgm:pt>
    <dgm:pt modelId="{E8B53464-4B83-488D-A8BB-709E7B0A0354}">
      <dgm:prSet custT="1"/>
      <dgm:spPr>
        <a:solidFill>
          <a:srgbClr val="00843B"/>
        </a:solidFill>
        <a:ln w="254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92456" tIns="52832" rIns="92456" bIns="52832" numCol="1" spcCol="1270" anchor="ctr" anchorCtr="0"/>
        <a:lstStyle/>
        <a:p>
          <a:pPr marL="0" lvl="0" indent="0" algn="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solidFill>
                <a:prstClr val="white"/>
              </a:solidFill>
              <a:latin typeface="B Nazanin"/>
              <a:ea typeface="+mn-ea"/>
              <a:cs typeface="B Yekan" panose="00000400000000000000" pitchFamily="2" charset="-78"/>
            </a:rPr>
            <a:t>توسعه ارتباطات بین المللی</a:t>
          </a:r>
          <a:endParaRPr lang="en-US" sz="1600" kern="1200" dirty="0">
            <a:solidFill>
              <a:prstClr val="white"/>
            </a:solidFill>
            <a:latin typeface="B Nazanin"/>
            <a:ea typeface="+mn-ea"/>
            <a:cs typeface="B Yekan" panose="00000400000000000000" pitchFamily="2" charset="-78"/>
          </a:endParaRPr>
        </a:p>
      </dgm:t>
    </dgm:pt>
    <dgm:pt modelId="{39749FFE-1708-47A8-AB89-B714EF2CD4C0}" type="parTrans" cxnId="{30209C7D-5450-4609-B427-F98EF0D3199D}">
      <dgm:prSet/>
      <dgm:spPr/>
      <dgm:t>
        <a:bodyPr/>
        <a:lstStyle/>
        <a:p>
          <a:endParaRPr lang="en-US"/>
        </a:p>
      </dgm:t>
    </dgm:pt>
    <dgm:pt modelId="{24C9D421-68D5-418E-ACB9-7E93EF4EE4D9}" type="sibTrans" cxnId="{30209C7D-5450-4609-B427-F98EF0D3199D}">
      <dgm:prSet/>
      <dgm:spPr/>
      <dgm:t>
        <a:bodyPr/>
        <a:lstStyle/>
        <a:p>
          <a:endParaRPr lang="en-US"/>
        </a:p>
      </dgm:t>
    </dgm:pt>
    <dgm:pt modelId="{C5EDFD79-E407-4876-937A-113AA4F1C92C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مشارکت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و همراهی فعال </a:t>
          </a: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بخش خصوصی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در همایش ها و </a:t>
          </a: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کنوانسیون ها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بین المللی و رویدادهای جانبی آن</a:t>
          </a:r>
          <a:endParaRPr lang="en-US" sz="1300" kern="1200" dirty="0"/>
        </a:p>
      </dgm:t>
    </dgm:pt>
    <dgm:pt modelId="{56EC76DB-2858-4B72-8D15-AD9F4D8A7938}" type="parTrans" cxnId="{74F751B3-4341-4F35-AF8C-8B83D558B2B1}">
      <dgm:prSet/>
      <dgm:spPr/>
      <dgm:t>
        <a:bodyPr/>
        <a:lstStyle/>
        <a:p>
          <a:endParaRPr lang="en-US"/>
        </a:p>
      </dgm:t>
    </dgm:pt>
    <dgm:pt modelId="{7DCD48DC-F10B-4696-896C-B92578042859}" type="sibTrans" cxnId="{74F751B3-4341-4F35-AF8C-8B83D558B2B1}">
      <dgm:prSet/>
      <dgm:spPr/>
      <dgm:t>
        <a:bodyPr/>
        <a:lstStyle/>
        <a:p>
          <a:endParaRPr lang="en-US"/>
        </a:p>
      </dgm:t>
    </dgm:pt>
    <dgm:pt modelId="{8C5BF6C0-7F2F-4EA9-8F50-7F39DC4F21C0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 تسهیل مسیر استفاده بخش خصوصی از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تسهیلات بانکی بین </a:t>
          </a: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المللی در پروژه های زیست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محیطی</a:t>
          </a:r>
          <a:r>
            <a:rPr lang="fa-IR" sz="1300" kern="1200" dirty="0" smtClean="0">
              <a:solidFill>
                <a:srgbClr val="00263D"/>
              </a:solidFill>
              <a:latin typeface="B Nazanin"/>
              <a:ea typeface="+mn-ea"/>
              <a:cs typeface="B Yekan" panose="00000400000000000000" pitchFamily="2" charset="-78"/>
            </a:rPr>
            <a:t>کمک به بخش خصوصی  جهت تامین تجهیزات زیست محیطی خارجی </a:t>
          </a:r>
          <a:r>
            <a:rPr lang="fa-IR" sz="1200" kern="1200" dirty="0" smtClean="0">
              <a:solidFill>
                <a:srgbClr val="FF0000"/>
              </a:solidFill>
              <a:latin typeface="B Nazanin"/>
              <a:ea typeface="+mn-ea"/>
              <a:cs typeface="B Yekan" panose="00000400000000000000" pitchFamily="2" charset="-78"/>
            </a:rPr>
            <a:t>(از شمول تحریم ها خارج است)</a:t>
          </a:r>
          <a:endParaRPr lang="en-US" sz="1300" kern="1200" dirty="0"/>
        </a:p>
      </dgm:t>
    </dgm:pt>
    <dgm:pt modelId="{D42C29F2-8A62-4AE0-9F22-891ED581AD3B}" type="parTrans" cxnId="{A205CE0F-D0DD-4DA8-8619-D8A40C1F3FFB}">
      <dgm:prSet/>
      <dgm:spPr/>
      <dgm:t>
        <a:bodyPr/>
        <a:lstStyle/>
        <a:p>
          <a:endParaRPr lang="en-US"/>
        </a:p>
      </dgm:t>
    </dgm:pt>
    <dgm:pt modelId="{1BC9ABA7-269F-41F9-91F6-72DCAEFA0486}" type="sibTrans" cxnId="{A205CE0F-D0DD-4DA8-8619-D8A40C1F3FFB}">
      <dgm:prSet/>
      <dgm:spPr/>
      <dgm:t>
        <a:bodyPr/>
        <a:lstStyle/>
        <a:p>
          <a:endParaRPr lang="en-US"/>
        </a:p>
      </dgm:t>
    </dgm:pt>
    <dgm:pt modelId="{F6E0A352-F068-4D18-81E2-625EE40A2747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100" dirty="0">
              <a:solidFill>
                <a:srgbClr val="00263D"/>
              </a:solidFill>
              <a:cs typeface="B Yekan" panose="00000400000000000000" pitchFamily="2" charset="-78"/>
            </a:rPr>
            <a:t>تسهیل مسیر بخش خصوصی برای راه اندازی پروژه های انرژی های پاک و تجدید </a:t>
          </a:r>
          <a:r>
            <a:rPr lang="fa-IR" sz="1100" dirty="0" smtClean="0">
              <a:solidFill>
                <a:srgbClr val="00263D"/>
              </a:solidFill>
              <a:cs typeface="B Yekan" panose="00000400000000000000" pitchFamily="2" charset="-78"/>
            </a:rPr>
            <a:t>پذیر(بهره مندی از ظرفیت ماده 12 قانون رفع موانع تولید)</a:t>
          </a:r>
          <a:endParaRPr lang="en-US" sz="11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FEE1C6E0-11E6-49F3-BBE6-517C8CD74E78}" type="parTrans" cxnId="{BBA23480-33AA-46C4-9C44-26FD008B604F}">
      <dgm:prSet/>
      <dgm:spPr/>
      <dgm:t>
        <a:bodyPr/>
        <a:lstStyle/>
        <a:p>
          <a:endParaRPr lang="en-US"/>
        </a:p>
      </dgm:t>
    </dgm:pt>
    <dgm:pt modelId="{8D5FA1AF-F667-4372-AFC6-DE5016C4B07F}" type="sibTrans" cxnId="{BBA23480-33AA-46C4-9C44-26FD008B604F}">
      <dgm:prSet/>
      <dgm:spPr/>
      <dgm:t>
        <a:bodyPr/>
        <a:lstStyle/>
        <a:p>
          <a:endParaRPr lang="en-US"/>
        </a:p>
      </dgm:t>
    </dgm:pt>
    <dgm:pt modelId="{74DD6647-0929-4DF3-9162-4C9A5DD70F0A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200" dirty="0">
              <a:solidFill>
                <a:srgbClr val="00263D"/>
              </a:solidFill>
              <a:cs typeface="B Yekan" panose="00000400000000000000" pitchFamily="2" charset="-78"/>
            </a:rPr>
            <a:t>تصویب آیین‌نامه از رده خارج‌کردن خودروهای فرسوده پیشنهادی بخش خصوصی در </a:t>
          </a:r>
          <a:r>
            <a:rPr lang="fa-IR" sz="1100" dirty="0" smtClean="0">
              <a:solidFill>
                <a:srgbClr val="00263D"/>
              </a:solidFill>
              <a:cs typeface="B Yekan" panose="00000400000000000000" pitchFamily="2" charset="-78"/>
            </a:rPr>
            <a:t>دولت</a:t>
          </a:r>
          <a:r>
            <a:rPr lang="fa-IR" sz="900" dirty="0" smtClean="0">
              <a:solidFill>
                <a:srgbClr val="FF0000"/>
              </a:solidFill>
              <a:cs typeface="B Yekan" panose="00000400000000000000" pitchFamily="2" charset="-78"/>
            </a:rPr>
            <a:t>(بررسی ها انجام شده و به زودی ارائه خواهد شد)</a:t>
          </a:r>
          <a:endParaRPr lang="en-US" sz="1200" dirty="0">
            <a:solidFill>
              <a:srgbClr val="FF0000"/>
            </a:solidFill>
            <a:cs typeface="B Yekan" panose="00000400000000000000" pitchFamily="2" charset="-78"/>
          </a:endParaRPr>
        </a:p>
      </dgm:t>
    </dgm:pt>
    <dgm:pt modelId="{E4A16F25-9DEF-47E0-AF22-8081F839DAF9}" type="parTrans" cxnId="{E4C22FBC-C735-4DB7-A9AE-05B88BC42D0E}">
      <dgm:prSet/>
      <dgm:spPr/>
      <dgm:t>
        <a:bodyPr/>
        <a:lstStyle/>
        <a:p>
          <a:endParaRPr lang="en-US"/>
        </a:p>
      </dgm:t>
    </dgm:pt>
    <dgm:pt modelId="{1050A9A6-A3D1-43AB-8A0D-27885D97EEB2}" type="sibTrans" cxnId="{E4C22FBC-C735-4DB7-A9AE-05B88BC42D0E}">
      <dgm:prSet/>
      <dgm:spPr/>
      <dgm:t>
        <a:bodyPr/>
        <a:lstStyle/>
        <a:p>
          <a:endParaRPr lang="en-US"/>
        </a:p>
      </dgm:t>
    </dgm:pt>
    <dgm:pt modelId="{111988D8-39EA-4A9A-AF63-046CB3F518CC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3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تشکیل کمیته مشترک جهت برنامه ریزی به منظور حضور موثر دولت و بخش خصوصی در </a:t>
          </a:r>
          <a:r>
            <a:rPr lang="en-US" sz="13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COP29</a:t>
          </a:r>
          <a:endParaRPr lang="en-US" sz="1300" kern="1200" dirty="0">
            <a:solidFill>
              <a:srgbClr val="00263D"/>
            </a:solidFill>
            <a:latin typeface="B Nazanin"/>
            <a:ea typeface="+mn-ea"/>
            <a:cs typeface="B Yekan" panose="00000400000000000000" pitchFamily="2" charset="-78"/>
          </a:endParaRPr>
        </a:p>
      </dgm:t>
    </dgm:pt>
    <dgm:pt modelId="{B3490367-22C7-43F4-973B-848C76215501}" type="parTrans" cxnId="{35F6B9F6-08D5-419E-8CCB-47FFA29DE0DC}">
      <dgm:prSet/>
      <dgm:spPr/>
      <dgm:t>
        <a:bodyPr/>
        <a:lstStyle/>
        <a:p>
          <a:endParaRPr lang="en-US"/>
        </a:p>
      </dgm:t>
    </dgm:pt>
    <dgm:pt modelId="{B8A749C4-4EA5-49DD-8D85-59BFF8597F8A}" type="sibTrans" cxnId="{35F6B9F6-08D5-419E-8CCB-47FFA29DE0DC}">
      <dgm:prSet/>
      <dgm:spPr/>
      <dgm:t>
        <a:bodyPr/>
        <a:lstStyle/>
        <a:p>
          <a:endParaRPr lang="en-US"/>
        </a:p>
      </dgm:t>
    </dgm:pt>
    <dgm:pt modelId="{0F145B47-163A-4855-A53D-99E89EE9D9EB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راه اندازی میز خدمات سازمان در محل اتاق تهران در راستای تسهیلگری برای اعضای اتاق</a:t>
          </a:r>
          <a:endParaRPr lang="en-US" sz="12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31FB1F39-E8CC-45CE-9608-0259BA781D0C}" type="parTrans" cxnId="{BB9127C7-CF3A-4E6F-9D06-F09266808087}">
      <dgm:prSet/>
      <dgm:spPr/>
      <dgm:t>
        <a:bodyPr/>
        <a:lstStyle/>
        <a:p>
          <a:endParaRPr lang="en-US"/>
        </a:p>
      </dgm:t>
    </dgm:pt>
    <dgm:pt modelId="{75AF7255-9162-4D22-A570-6ADE5C60E20A}" type="sibTrans" cxnId="{BB9127C7-CF3A-4E6F-9D06-F09266808087}">
      <dgm:prSet/>
      <dgm:spPr/>
      <dgm:t>
        <a:bodyPr/>
        <a:lstStyle/>
        <a:p>
          <a:endParaRPr lang="en-US"/>
        </a:p>
      </dgm:t>
    </dgm:pt>
    <dgm:pt modelId="{FA3C8ED0-7A62-4964-85FC-05CAF69C9D80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1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معافیت نیروگاههای خورشیدی و بادی از ایجاد فضای سبز موضوع ماده 15 قانون هوای پاک </a:t>
          </a:r>
          <a:endParaRPr lang="en-US" sz="11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CFD19439-BE85-43FB-975B-B31EDE26B52D}" type="parTrans" cxnId="{F32BB186-08A6-4233-BA57-431528DC65A0}">
      <dgm:prSet/>
      <dgm:spPr/>
      <dgm:t>
        <a:bodyPr/>
        <a:lstStyle/>
        <a:p>
          <a:endParaRPr lang="en-US"/>
        </a:p>
      </dgm:t>
    </dgm:pt>
    <dgm:pt modelId="{973D1835-9D05-46B1-BA90-125764BC7E0B}" type="sibTrans" cxnId="{F32BB186-08A6-4233-BA57-431528DC65A0}">
      <dgm:prSet/>
      <dgm:spPr/>
      <dgm:t>
        <a:bodyPr/>
        <a:lstStyle/>
        <a:p>
          <a:endParaRPr lang="en-US"/>
        </a:p>
      </dgm:t>
    </dgm:pt>
    <dgm:pt modelId="{1602C9CC-D968-4EF2-AC3D-512D78A6A3EC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fa-IR" sz="11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اجرای معاینه فنی موتورخانه ها</a:t>
          </a:r>
          <a:r>
            <a:rPr lang="fa-IR" sz="1100" dirty="0" smtClean="0">
              <a:solidFill>
                <a:srgbClr val="FF0000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(فاز اول ساختمان های دولتی و عمومی) </a:t>
          </a:r>
          <a:r>
            <a:rPr lang="fa-IR" sz="11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با مشروط کردن تمدید اشتراک گاز(استاندارد 16000)</a:t>
          </a:r>
          <a:endParaRPr lang="en-US" sz="1100" dirty="0">
            <a:solidFill>
              <a:srgbClr val="00263D"/>
            </a:solidFill>
            <a:cs typeface="B Yekan" panose="00000400000000000000" pitchFamily="2" charset="-78"/>
          </a:endParaRPr>
        </a:p>
      </dgm:t>
    </dgm:pt>
    <dgm:pt modelId="{72F95F1C-ABEC-44CD-8A15-773C3636BD27}" type="parTrans" cxnId="{54D974DE-9979-4BE1-B2F8-A53568BB2FAE}">
      <dgm:prSet/>
      <dgm:spPr/>
      <dgm:t>
        <a:bodyPr/>
        <a:lstStyle/>
        <a:p>
          <a:endParaRPr lang="en-US"/>
        </a:p>
      </dgm:t>
    </dgm:pt>
    <dgm:pt modelId="{B0A060F9-C92D-4B7A-BC4C-955DB93B932A}" type="sibTrans" cxnId="{54D974DE-9979-4BE1-B2F8-A53568BB2FAE}">
      <dgm:prSet/>
      <dgm:spPr/>
      <dgm:t>
        <a:bodyPr/>
        <a:lstStyle/>
        <a:p>
          <a:endParaRPr lang="en-US"/>
        </a:p>
      </dgm:t>
    </dgm:pt>
    <dgm:pt modelId="{132F709C-95C1-44A0-B67C-8942022BE75B}" type="pres">
      <dgm:prSet presAssocID="{4EFDE0C7-6F41-45FC-B0A8-B9F0FF14978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972711-6A5D-412C-B07D-3D5736DA71DD}" type="pres">
      <dgm:prSet presAssocID="{612DE7B9-878D-49F2-BDE5-A58E6307804B}" presName="parentLin" presStyleCnt="0"/>
      <dgm:spPr/>
    </dgm:pt>
    <dgm:pt modelId="{69F9F253-4F64-4CF2-8374-BB237B6DA8FC}" type="pres">
      <dgm:prSet presAssocID="{612DE7B9-878D-49F2-BDE5-A58E6307804B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A36626BD-02DC-4548-83FC-D1D109DFBD4B}" type="pres">
      <dgm:prSet presAssocID="{612DE7B9-878D-49F2-BDE5-A58E6307804B}" presName="parentText" presStyleLbl="node1" presStyleIdx="0" presStyleCnt="5" custLinFactX="28559" custLinFactNeighborX="100000" custLinFactNeighborY="-163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3BF79-3100-4540-BFA8-C9DFED7A9A5B}" type="pres">
      <dgm:prSet presAssocID="{612DE7B9-878D-49F2-BDE5-A58E6307804B}" presName="negativeSpace" presStyleCnt="0"/>
      <dgm:spPr/>
    </dgm:pt>
    <dgm:pt modelId="{BF6B62B7-65EA-4072-B836-888FD11F96DC}" type="pres">
      <dgm:prSet presAssocID="{612DE7B9-878D-49F2-BDE5-A58E6307804B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D72076-953C-4508-AC0A-38649743E6B6}" type="pres">
      <dgm:prSet presAssocID="{728E3689-9B2C-4AB1-A22F-C67C528C06C9}" presName="spaceBetweenRectangles" presStyleCnt="0"/>
      <dgm:spPr/>
    </dgm:pt>
    <dgm:pt modelId="{8B1A3A42-449D-401E-A168-E133ABEC4A6D}" type="pres">
      <dgm:prSet presAssocID="{E8B53464-4B83-488D-A8BB-709E7B0A0354}" presName="parentLin" presStyleCnt="0"/>
      <dgm:spPr/>
    </dgm:pt>
    <dgm:pt modelId="{537510DB-C8AD-4F72-9985-814594815F6A}" type="pres">
      <dgm:prSet presAssocID="{E8B53464-4B83-488D-A8BB-709E7B0A0354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FF2F57E4-D719-4B6D-8AD8-2C3A13340C4B}" type="pres">
      <dgm:prSet presAssocID="{E8B53464-4B83-488D-A8BB-709E7B0A0354}" presName="parentText" presStyleLbl="node1" presStyleIdx="1" presStyleCnt="5" custLinFactX="28295" custLinFactNeighborX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69D74-FCE7-4CBF-B3FC-A63A81D0273E}" type="pres">
      <dgm:prSet presAssocID="{E8B53464-4B83-488D-A8BB-709E7B0A0354}" presName="negativeSpace" presStyleCnt="0"/>
      <dgm:spPr/>
    </dgm:pt>
    <dgm:pt modelId="{E204EB12-0E00-49C7-8D51-2BB640583AF1}" type="pres">
      <dgm:prSet presAssocID="{E8B53464-4B83-488D-A8BB-709E7B0A0354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0DF1E2-FDF1-4B23-8A27-DC88311C1686}" type="pres">
      <dgm:prSet presAssocID="{24C9D421-68D5-418E-ACB9-7E93EF4EE4D9}" presName="spaceBetweenRectangles" presStyleCnt="0"/>
      <dgm:spPr/>
    </dgm:pt>
    <dgm:pt modelId="{AB858BC4-6C9C-4580-B002-825461C3533D}" type="pres">
      <dgm:prSet presAssocID="{FC9FB21A-70F9-4DA7-938E-36E81AD4D93D}" presName="parentLin" presStyleCnt="0"/>
      <dgm:spPr/>
    </dgm:pt>
    <dgm:pt modelId="{E8CBFF16-931C-45CD-A095-41222BC81AFF}" type="pres">
      <dgm:prSet presAssocID="{FC9FB21A-70F9-4DA7-938E-36E81AD4D93D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980322F3-1463-4C48-AB0D-AD523A2728DE}" type="pres">
      <dgm:prSet presAssocID="{FC9FB21A-70F9-4DA7-938E-36E81AD4D93D}" presName="parentText" presStyleLbl="node1" presStyleIdx="2" presStyleCnt="5" custLinFactX="28427" custLinFactNeighborX="100000" custLinFactNeighborY="200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46B824-D0FD-4FA6-8D95-6CE2E6E4C7AB}" type="pres">
      <dgm:prSet presAssocID="{FC9FB21A-70F9-4DA7-938E-36E81AD4D93D}" presName="negativeSpace" presStyleCnt="0"/>
      <dgm:spPr/>
    </dgm:pt>
    <dgm:pt modelId="{0633A787-73A4-493C-BD9D-901A42C89567}" type="pres">
      <dgm:prSet presAssocID="{FC9FB21A-70F9-4DA7-938E-36E81AD4D93D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53902-C7B1-4ECD-8450-2C3E69969E2B}" type="pres">
      <dgm:prSet presAssocID="{A4E6EF51-B129-47E6-ACE7-2BC72A7CBF3E}" presName="spaceBetweenRectangles" presStyleCnt="0"/>
      <dgm:spPr/>
    </dgm:pt>
    <dgm:pt modelId="{3375E71F-18A2-4CD6-9469-06D9FE566FB3}" type="pres">
      <dgm:prSet presAssocID="{70C1E272-2B2C-468B-9B4D-F7D9EEF2E254}" presName="parentLin" presStyleCnt="0"/>
      <dgm:spPr/>
    </dgm:pt>
    <dgm:pt modelId="{1867C7A8-FE4D-4116-A18A-2E92DA3AEA34}" type="pres">
      <dgm:prSet presAssocID="{70C1E272-2B2C-468B-9B4D-F7D9EEF2E254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7937EE0C-DF2D-4894-A418-ED117E2742C6}" type="pres">
      <dgm:prSet presAssocID="{70C1E272-2B2C-468B-9B4D-F7D9EEF2E254}" presName="parentText" presStyleLbl="node1" presStyleIdx="3" presStyleCnt="5" custLinFactX="28295" custLinFactNeighborX="100000" custLinFactNeighborY="161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B9D643-6596-4BFC-BFC2-3484E09EE45D}" type="pres">
      <dgm:prSet presAssocID="{70C1E272-2B2C-468B-9B4D-F7D9EEF2E254}" presName="negativeSpace" presStyleCnt="0"/>
      <dgm:spPr/>
    </dgm:pt>
    <dgm:pt modelId="{5585541D-062C-4DDF-A344-C7F24BAE6DE9}" type="pres">
      <dgm:prSet presAssocID="{70C1E272-2B2C-468B-9B4D-F7D9EEF2E25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0CF42-379A-4D94-985C-55229C6E767F}" type="pres">
      <dgm:prSet presAssocID="{0550D415-C7B4-4E90-87CE-4DB178530101}" presName="spaceBetweenRectangles" presStyleCnt="0"/>
      <dgm:spPr/>
    </dgm:pt>
    <dgm:pt modelId="{3F171006-AA6B-429E-B472-4CE643FEDAF7}" type="pres">
      <dgm:prSet presAssocID="{860DB555-9F39-42C9-9B11-15B59CFCCB39}" presName="parentLin" presStyleCnt="0"/>
      <dgm:spPr/>
    </dgm:pt>
    <dgm:pt modelId="{B4D840B8-4E39-428E-9CEC-3648F3A412B0}" type="pres">
      <dgm:prSet presAssocID="{860DB555-9F39-42C9-9B11-15B59CFCCB39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C19D00B0-A609-426D-904C-040DD755861F}" type="pres">
      <dgm:prSet presAssocID="{860DB555-9F39-42C9-9B11-15B59CFCCB39}" presName="parentText" presStyleLbl="node1" presStyleIdx="4" presStyleCnt="5" custLinFactX="28427" custLinFactNeighborX="100000" custLinFactNeighborY="161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9761D-15CC-4B27-AD59-B9E2529EA723}" type="pres">
      <dgm:prSet presAssocID="{860DB555-9F39-42C9-9B11-15B59CFCCB39}" presName="negativeSpace" presStyleCnt="0"/>
      <dgm:spPr/>
    </dgm:pt>
    <dgm:pt modelId="{9D149AC0-1F4D-44D7-ACE7-1379A2B1A892}" type="pres">
      <dgm:prSet presAssocID="{860DB555-9F39-42C9-9B11-15B59CFCCB39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613376-D4B0-4BA2-A97E-D9D6BE546A27}" type="presOf" srcId="{7DAFCDF8-8196-46D8-903A-79BA6B097D57}" destId="{BF6B62B7-65EA-4072-B836-888FD11F96DC}" srcOrd="0" destOrd="0" presId="urn:microsoft.com/office/officeart/2005/8/layout/list1"/>
    <dgm:cxn modelId="{804EBFD6-F48D-4A09-B3A7-A1DE50840F81}" type="presOf" srcId="{FA3C8ED0-7A62-4964-85FC-05CAF69C9D80}" destId="{5585541D-062C-4DDF-A344-C7F24BAE6DE9}" srcOrd="0" destOrd="2" presId="urn:microsoft.com/office/officeart/2005/8/layout/list1"/>
    <dgm:cxn modelId="{14DF9852-122A-4307-9E94-50A7EBBC5A9B}" srcId="{70C1E272-2B2C-468B-9B4D-F7D9EEF2E254}" destId="{57A9545F-37B3-4793-A7EC-8766537790BF}" srcOrd="0" destOrd="0" parTransId="{99DCA0A1-3F2F-484B-85DA-4E5787A3D3B8}" sibTransId="{97F341D1-3167-48B8-9CEF-9373024AB957}"/>
    <dgm:cxn modelId="{54D974DE-9979-4BE1-B2F8-A53568BB2FAE}" srcId="{70C1E272-2B2C-468B-9B4D-F7D9EEF2E254}" destId="{1602C9CC-D968-4EF2-AC3D-512D78A6A3EC}" srcOrd="3" destOrd="0" parTransId="{72F95F1C-ABEC-44CD-8A15-773C3636BD27}" sibTransId="{B0A060F9-C92D-4B7A-BC4C-955DB93B932A}"/>
    <dgm:cxn modelId="{F32BB186-08A6-4233-BA57-431528DC65A0}" srcId="{70C1E272-2B2C-468B-9B4D-F7D9EEF2E254}" destId="{FA3C8ED0-7A62-4964-85FC-05CAF69C9D80}" srcOrd="2" destOrd="0" parTransId="{CFD19439-BE85-43FB-975B-B31EDE26B52D}" sibTransId="{973D1835-9D05-46B1-BA90-125764BC7E0B}"/>
    <dgm:cxn modelId="{31892977-CAA8-4D4E-AEE5-2FEAB9200FAF}" type="presOf" srcId="{1602C9CC-D968-4EF2-AC3D-512D78A6A3EC}" destId="{5585541D-062C-4DDF-A344-C7F24BAE6DE9}" srcOrd="0" destOrd="3" presId="urn:microsoft.com/office/officeart/2005/8/layout/list1"/>
    <dgm:cxn modelId="{265915CB-2917-40A1-AA24-F75174F03C55}" type="presOf" srcId="{FC9FB21A-70F9-4DA7-938E-36E81AD4D93D}" destId="{980322F3-1463-4C48-AB0D-AD523A2728DE}" srcOrd="1" destOrd="0" presId="urn:microsoft.com/office/officeart/2005/8/layout/list1"/>
    <dgm:cxn modelId="{A3E49878-9F0C-4EEA-9443-6B05EC3F3377}" type="presOf" srcId="{612DE7B9-878D-49F2-BDE5-A58E6307804B}" destId="{69F9F253-4F64-4CF2-8374-BB237B6DA8FC}" srcOrd="0" destOrd="0" presId="urn:microsoft.com/office/officeart/2005/8/layout/list1"/>
    <dgm:cxn modelId="{03847521-012F-4846-A6FF-9DF69200557D}" type="presOf" srcId="{0F145B47-163A-4855-A53D-99E89EE9D9EB}" destId="{BF6B62B7-65EA-4072-B836-888FD11F96DC}" srcOrd="0" destOrd="1" presId="urn:microsoft.com/office/officeart/2005/8/layout/list1"/>
    <dgm:cxn modelId="{918787F4-F248-4293-9FCD-E0C729F09534}" type="presOf" srcId="{E8B53464-4B83-488D-A8BB-709E7B0A0354}" destId="{FF2F57E4-D719-4B6D-8AD8-2C3A13340C4B}" srcOrd="1" destOrd="0" presId="urn:microsoft.com/office/officeart/2005/8/layout/list1"/>
    <dgm:cxn modelId="{4EB74674-CB55-4F22-BBE8-81E688C4C206}" srcId="{4EFDE0C7-6F41-45FC-B0A8-B9F0FF14978C}" destId="{860DB555-9F39-42C9-9B11-15B59CFCCB39}" srcOrd="4" destOrd="0" parTransId="{D4500C58-0790-4742-838C-17E7EBE9FE9A}" sibTransId="{23415E8D-516A-47F0-8016-5A954DC1B2EC}"/>
    <dgm:cxn modelId="{BB9127C7-CF3A-4E6F-9D06-F09266808087}" srcId="{612DE7B9-878D-49F2-BDE5-A58E6307804B}" destId="{0F145B47-163A-4855-A53D-99E89EE9D9EB}" srcOrd="1" destOrd="0" parTransId="{31FB1F39-E8CC-45CE-9608-0259BA781D0C}" sibTransId="{75AF7255-9162-4D22-A570-6ADE5C60E20A}"/>
    <dgm:cxn modelId="{9BFBA4D3-823B-46AA-88FF-5CB36B1ED526}" type="presOf" srcId="{E8B53464-4B83-488D-A8BB-709E7B0A0354}" destId="{537510DB-C8AD-4F72-9985-814594815F6A}" srcOrd="0" destOrd="0" presId="urn:microsoft.com/office/officeart/2005/8/layout/list1"/>
    <dgm:cxn modelId="{A205CE0F-D0DD-4DA8-8619-D8A40C1F3FFB}" srcId="{E8B53464-4B83-488D-A8BB-709E7B0A0354}" destId="{8C5BF6C0-7F2F-4EA9-8F50-7F39DC4F21C0}" srcOrd="1" destOrd="0" parTransId="{D42C29F2-8A62-4AE0-9F22-891ED581AD3B}" sibTransId="{1BC9ABA7-269F-41F9-91F6-72DCAEFA0486}"/>
    <dgm:cxn modelId="{08BE7E23-2D7C-46CE-8C8C-0B96CB034909}" type="presOf" srcId="{860DB555-9F39-42C9-9B11-15B59CFCCB39}" destId="{B4D840B8-4E39-428E-9CEC-3648F3A412B0}" srcOrd="0" destOrd="0" presId="urn:microsoft.com/office/officeart/2005/8/layout/list1"/>
    <dgm:cxn modelId="{6E77471C-AA55-496B-84DE-1C98FBB7F458}" type="presOf" srcId="{70C1E272-2B2C-468B-9B4D-F7D9EEF2E254}" destId="{1867C7A8-FE4D-4116-A18A-2E92DA3AEA34}" srcOrd="0" destOrd="0" presId="urn:microsoft.com/office/officeart/2005/8/layout/list1"/>
    <dgm:cxn modelId="{2FA4E340-E53C-471B-83F1-6E332A4957C2}" type="presOf" srcId="{C5EDFD79-E407-4876-937A-113AA4F1C92C}" destId="{E204EB12-0E00-49C7-8D51-2BB640583AF1}" srcOrd="0" destOrd="0" presId="urn:microsoft.com/office/officeart/2005/8/layout/list1"/>
    <dgm:cxn modelId="{3123B57E-01A9-4B8B-B9F2-E4CCCE34302D}" type="presOf" srcId="{501607FB-D328-43CA-8FF1-22EFA32EA8B1}" destId="{9D149AC0-1F4D-44D7-ACE7-1379A2B1A892}" srcOrd="0" destOrd="0" presId="urn:microsoft.com/office/officeart/2005/8/layout/list1"/>
    <dgm:cxn modelId="{E11C7B3A-F8AD-4BC7-8F01-1B41EA27D29D}" srcId="{860DB555-9F39-42C9-9B11-15B59CFCCB39}" destId="{501607FB-D328-43CA-8FF1-22EFA32EA8B1}" srcOrd="0" destOrd="0" parTransId="{45D53288-A020-49C1-8513-B932AA19ED05}" sibTransId="{DE2B5E41-E99F-44C2-9279-56FD63181EEB}"/>
    <dgm:cxn modelId="{990EAF29-8AA0-4C74-A6C8-E03D9080989D}" srcId="{FC9FB21A-70F9-4DA7-938E-36E81AD4D93D}" destId="{6DE14E19-5547-4BDA-B470-B8A7C24181A2}" srcOrd="0" destOrd="0" parTransId="{C20C35AD-DA65-463B-AF15-9056B76AB43A}" sibTransId="{CECAEDFF-24C2-43FA-A5B6-25682DA205F0}"/>
    <dgm:cxn modelId="{BBA23480-33AA-46C4-9C44-26FD008B604F}" srcId="{70C1E272-2B2C-468B-9B4D-F7D9EEF2E254}" destId="{F6E0A352-F068-4D18-81E2-625EE40A2747}" srcOrd="1" destOrd="0" parTransId="{FEE1C6E0-11E6-49F3-BBE6-517C8CD74E78}" sibTransId="{8D5FA1AF-F667-4372-AFC6-DE5016C4B07F}"/>
    <dgm:cxn modelId="{426707BF-6C7B-4748-9686-EEC2EE1E685F}" srcId="{4EFDE0C7-6F41-45FC-B0A8-B9F0FF14978C}" destId="{612DE7B9-878D-49F2-BDE5-A58E6307804B}" srcOrd="0" destOrd="0" parTransId="{864C7A3F-E713-4B92-B212-28B26965126A}" sibTransId="{728E3689-9B2C-4AB1-A22F-C67C528C06C9}"/>
    <dgm:cxn modelId="{D4C2D538-FCCE-4F46-B2B4-0F0F9623124C}" type="presOf" srcId="{F6E0A352-F068-4D18-81E2-625EE40A2747}" destId="{5585541D-062C-4DDF-A344-C7F24BAE6DE9}" srcOrd="0" destOrd="1" presId="urn:microsoft.com/office/officeart/2005/8/layout/list1"/>
    <dgm:cxn modelId="{31277C7B-E262-488B-8AD1-CF0822D34416}" srcId="{4EFDE0C7-6F41-45FC-B0A8-B9F0FF14978C}" destId="{70C1E272-2B2C-468B-9B4D-F7D9EEF2E254}" srcOrd="3" destOrd="0" parTransId="{4B6F2EB1-6079-4BF8-A89A-31C0CDE93D9D}" sibTransId="{0550D415-C7B4-4E90-87CE-4DB178530101}"/>
    <dgm:cxn modelId="{586064D3-6D20-429F-BEF0-9789EB076785}" type="presOf" srcId="{111988D8-39EA-4A9A-AF63-046CB3F518CC}" destId="{E204EB12-0E00-49C7-8D51-2BB640583AF1}" srcOrd="0" destOrd="2" presId="urn:microsoft.com/office/officeart/2005/8/layout/list1"/>
    <dgm:cxn modelId="{F9975FEE-BC8B-4672-9464-692863A8C46C}" type="presOf" srcId="{74DD6647-0929-4DF3-9162-4C9A5DD70F0A}" destId="{9D149AC0-1F4D-44D7-ACE7-1379A2B1A892}" srcOrd="0" destOrd="1" presId="urn:microsoft.com/office/officeart/2005/8/layout/list1"/>
    <dgm:cxn modelId="{E34D4F00-F751-43D8-BDC5-97DC8BA1FCC0}" srcId="{612DE7B9-878D-49F2-BDE5-A58E6307804B}" destId="{7DAFCDF8-8196-46D8-903A-79BA6B097D57}" srcOrd="0" destOrd="0" parTransId="{E5B1B75E-E2A4-4A73-9B4B-12F05659C5C9}" sibTransId="{5831774E-070E-4C4B-928E-BEA078188D75}"/>
    <dgm:cxn modelId="{DB46965D-5345-4A35-B18B-5C862470FC9E}" type="presOf" srcId="{FC9FB21A-70F9-4DA7-938E-36E81AD4D93D}" destId="{E8CBFF16-931C-45CD-A095-41222BC81AFF}" srcOrd="0" destOrd="0" presId="urn:microsoft.com/office/officeart/2005/8/layout/list1"/>
    <dgm:cxn modelId="{30209C7D-5450-4609-B427-F98EF0D3199D}" srcId="{4EFDE0C7-6F41-45FC-B0A8-B9F0FF14978C}" destId="{E8B53464-4B83-488D-A8BB-709E7B0A0354}" srcOrd="1" destOrd="0" parTransId="{39749FFE-1708-47A8-AB89-B714EF2CD4C0}" sibTransId="{24C9D421-68D5-418E-ACB9-7E93EF4EE4D9}"/>
    <dgm:cxn modelId="{E4C22FBC-C735-4DB7-A9AE-05B88BC42D0E}" srcId="{860DB555-9F39-42C9-9B11-15B59CFCCB39}" destId="{74DD6647-0929-4DF3-9162-4C9A5DD70F0A}" srcOrd="1" destOrd="0" parTransId="{E4A16F25-9DEF-47E0-AF22-8081F839DAF9}" sibTransId="{1050A9A6-A3D1-43AB-8A0D-27885D97EEB2}"/>
    <dgm:cxn modelId="{A2895B61-3955-477B-AED4-BDC80E3D5BFE}" type="presOf" srcId="{70C1E272-2B2C-468B-9B4D-F7D9EEF2E254}" destId="{7937EE0C-DF2D-4894-A418-ED117E2742C6}" srcOrd="1" destOrd="0" presId="urn:microsoft.com/office/officeart/2005/8/layout/list1"/>
    <dgm:cxn modelId="{67D64F40-B38A-4E8E-A70D-566A0EA48E51}" type="presOf" srcId="{57A9545F-37B3-4793-A7EC-8766537790BF}" destId="{5585541D-062C-4DDF-A344-C7F24BAE6DE9}" srcOrd="0" destOrd="0" presId="urn:microsoft.com/office/officeart/2005/8/layout/list1"/>
    <dgm:cxn modelId="{4D7A509E-9B0D-49A1-B07E-E3D2809F1DEF}" type="presOf" srcId="{612DE7B9-878D-49F2-BDE5-A58E6307804B}" destId="{A36626BD-02DC-4548-83FC-D1D109DFBD4B}" srcOrd="1" destOrd="0" presId="urn:microsoft.com/office/officeart/2005/8/layout/list1"/>
    <dgm:cxn modelId="{74F751B3-4341-4F35-AF8C-8B83D558B2B1}" srcId="{E8B53464-4B83-488D-A8BB-709E7B0A0354}" destId="{C5EDFD79-E407-4876-937A-113AA4F1C92C}" srcOrd="0" destOrd="0" parTransId="{56EC76DB-2858-4B72-8D15-AD9F4D8A7938}" sibTransId="{7DCD48DC-F10B-4696-896C-B92578042859}"/>
    <dgm:cxn modelId="{AD377E2D-6BCE-40EA-94FE-B363E5F8E8E3}" type="presOf" srcId="{4EFDE0C7-6F41-45FC-B0A8-B9F0FF14978C}" destId="{132F709C-95C1-44A0-B67C-8942022BE75B}" srcOrd="0" destOrd="0" presId="urn:microsoft.com/office/officeart/2005/8/layout/list1"/>
    <dgm:cxn modelId="{B26CBE85-66FC-495B-B10A-DBBED21545CD}" type="presOf" srcId="{860DB555-9F39-42C9-9B11-15B59CFCCB39}" destId="{C19D00B0-A609-426D-904C-040DD755861F}" srcOrd="1" destOrd="0" presId="urn:microsoft.com/office/officeart/2005/8/layout/list1"/>
    <dgm:cxn modelId="{D5F1D465-3AED-4FE5-B1D9-250E25FE1C61}" srcId="{4EFDE0C7-6F41-45FC-B0A8-B9F0FF14978C}" destId="{FC9FB21A-70F9-4DA7-938E-36E81AD4D93D}" srcOrd="2" destOrd="0" parTransId="{49D37EA0-94DA-4B5E-B077-273D96B0E066}" sibTransId="{A4E6EF51-B129-47E6-ACE7-2BC72A7CBF3E}"/>
    <dgm:cxn modelId="{52A42134-4243-4043-BB4C-AFF466BAED43}" type="presOf" srcId="{8C5BF6C0-7F2F-4EA9-8F50-7F39DC4F21C0}" destId="{E204EB12-0E00-49C7-8D51-2BB640583AF1}" srcOrd="0" destOrd="1" presId="urn:microsoft.com/office/officeart/2005/8/layout/list1"/>
    <dgm:cxn modelId="{9884EB1B-7E9A-4976-A589-16BCF1ACFA54}" type="presOf" srcId="{6DE14E19-5547-4BDA-B470-B8A7C24181A2}" destId="{0633A787-73A4-493C-BD9D-901A42C89567}" srcOrd="0" destOrd="0" presId="urn:microsoft.com/office/officeart/2005/8/layout/list1"/>
    <dgm:cxn modelId="{35F6B9F6-08D5-419E-8CCB-47FFA29DE0DC}" srcId="{E8B53464-4B83-488D-A8BB-709E7B0A0354}" destId="{111988D8-39EA-4A9A-AF63-046CB3F518CC}" srcOrd="2" destOrd="0" parTransId="{B3490367-22C7-43F4-973B-848C76215501}" sibTransId="{B8A749C4-4EA5-49DD-8D85-59BFF8597F8A}"/>
    <dgm:cxn modelId="{FD9C0800-E2D0-4B64-BF30-3AE007934B65}" type="presParOf" srcId="{132F709C-95C1-44A0-B67C-8942022BE75B}" destId="{71972711-6A5D-412C-B07D-3D5736DA71DD}" srcOrd="0" destOrd="0" presId="urn:microsoft.com/office/officeart/2005/8/layout/list1"/>
    <dgm:cxn modelId="{750E016E-0540-4CDF-A95B-33A5DD283E02}" type="presParOf" srcId="{71972711-6A5D-412C-B07D-3D5736DA71DD}" destId="{69F9F253-4F64-4CF2-8374-BB237B6DA8FC}" srcOrd="0" destOrd="0" presId="urn:microsoft.com/office/officeart/2005/8/layout/list1"/>
    <dgm:cxn modelId="{BD076849-ABA3-425E-B536-B724D2476A9B}" type="presParOf" srcId="{71972711-6A5D-412C-B07D-3D5736DA71DD}" destId="{A36626BD-02DC-4548-83FC-D1D109DFBD4B}" srcOrd="1" destOrd="0" presId="urn:microsoft.com/office/officeart/2005/8/layout/list1"/>
    <dgm:cxn modelId="{55017869-C633-45A3-A390-98304E758FE1}" type="presParOf" srcId="{132F709C-95C1-44A0-B67C-8942022BE75B}" destId="{A253BF79-3100-4540-BFA8-C9DFED7A9A5B}" srcOrd="1" destOrd="0" presId="urn:microsoft.com/office/officeart/2005/8/layout/list1"/>
    <dgm:cxn modelId="{9CD34F5C-BFE9-4A9B-9641-3BB920506C06}" type="presParOf" srcId="{132F709C-95C1-44A0-B67C-8942022BE75B}" destId="{BF6B62B7-65EA-4072-B836-888FD11F96DC}" srcOrd="2" destOrd="0" presId="urn:microsoft.com/office/officeart/2005/8/layout/list1"/>
    <dgm:cxn modelId="{265F7FC3-9CAE-4E07-963F-1F341B0F04C7}" type="presParOf" srcId="{132F709C-95C1-44A0-B67C-8942022BE75B}" destId="{DFD72076-953C-4508-AC0A-38649743E6B6}" srcOrd="3" destOrd="0" presId="urn:microsoft.com/office/officeart/2005/8/layout/list1"/>
    <dgm:cxn modelId="{7411BD07-0810-4EF4-87D2-CB60A045E61A}" type="presParOf" srcId="{132F709C-95C1-44A0-B67C-8942022BE75B}" destId="{8B1A3A42-449D-401E-A168-E133ABEC4A6D}" srcOrd="4" destOrd="0" presId="urn:microsoft.com/office/officeart/2005/8/layout/list1"/>
    <dgm:cxn modelId="{80F820BE-A991-4848-A036-9962CB17C56A}" type="presParOf" srcId="{8B1A3A42-449D-401E-A168-E133ABEC4A6D}" destId="{537510DB-C8AD-4F72-9985-814594815F6A}" srcOrd="0" destOrd="0" presId="urn:microsoft.com/office/officeart/2005/8/layout/list1"/>
    <dgm:cxn modelId="{A2465339-631E-43F3-AEBE-098D1F4E4738}" type="presParOf" srcId="{8B1A3A42-449D-401E-A168-E133ABEC4A6D}" destId="{FF2F57E4-D719-4B6D-8AD8-2C3A13340C4B}" srcOrd="1" destOrd="0" presId="urn:microsoft.com/office/officeart/2005/8/layout/list1"/>
    <dgm:cxn modelId="{D7580F0F-C13D-4EE4-8A6F-F2F32B90EE99}" type="presParOf" srcId="{132F709C-95C1-44A0-B67C-8942022BE75B}" destId="{F1B69D74-FCE7-4CBF-B3FC-A63A81D0273E}" srcOrd="5" destOrd="0" presId="urn:microsoft.com/office/officeart/2005/8/layout/list1"/>
    <dgm:cxn modelId="{8B95D132-810B-4B40-A353-3B74187E3FE3}" type="presParOf" srcId="{132F709C-95C1-44A0-B67C-8942022BE75B}" destId="{E204EB12-0E00-49C7-8D51-2BB640583AF1}" srcOrd="6" destOrd="0" presId="urn:microsoft.com/office/officeart/2005/8/layout/list1"/>
    <dgm:cxn modelId="{38D7E02E-FDEE-44AF-BFD0-A1520C28F3EF}" type="presParOf" srcId="{132F709C-95C1-44A0-B67C-8942022BE75B}" destId="{1E0DF1E2-FDF1-4B23-8A27-DC88311C1686}" srcOrd="7" destOrd="0" presId="urn:microsoft.com/office/officeart/2005/8/layout/list1"/>
    <dgm:cxn modelId="{79C31FA4-CD6A-43F1-8298-D59A37B3B516}" type="presParOf" srcId="{132F709C-95C1-44A0-B67C-8942022BE75B}" destId="{AB858BC4-6C9C-4580-B002-825461C3533D}" srcOrd="8" destOrd="0" presId="urn:microsoft.com/office/officeart/2005/8/layout/list1"/>
    <dgm:cxn modelId="{34EED049-F660-4004-B373-5DEBA435F550}" type="presParOf" srcId="{AB858BC4-6C9C-4580-B002-825461C3533D}" destId="{E8CBFF16-931C-45CD-A095-41222BC81AFF}" srcOrd="0" destOrd="0" presId="urn:microsoft.com/office/officeart/2005/8/layout/list1"/>
    <dgm:cxn modelId="{2419F20B-2F6F-437A-95D0-92824015BCCA}" type="presParOf" srcId="{AB858BC4-6C9C-4580-B002-825461C3533D}" destId="{980322F3-1463-4C48-AB0D-AD523A2728DE}" srcOrd="1" destOrd="0" presId="urn:microsoft.com/office/officeart/2005/8/layout/list1"/>
    <dgm:cxn modelId="{25D201E3-6AD1-4132-AA64-21E0FEFA5BC0}" type="presParOf" srcId="{132F709C-95C1-44A0-B67C-8942022BE75B}" destId="{AE46B824-D0FD-4FA6-8D95-6CE2E6E4C7AB}" srcOrd="9" destOrd="0" presId="urn:microsoft.com/office/officeart/2005/8/layout/list1"/>
    <dgm:cxn modelId="{A51A00E1-B902-4E1D-AA20-76653BBD35C1}" type="presParOf" srcId="{132F709C-95C1-44A0-B67C-8942022BE75B}" destId="{0633A787-73A4-493C-BD9D-901A42C89567}" srcOrd="10" destOrd="0" presId="urn:microsoft.com/office/officeart/2005/8/layout/list1"/>
    <dgm:cxn modelId="{C8194F66-CBB8-48DE-B8CC-1A5543C9ED64}" type="presParOf" srcId="{132F709C-95C1-44A0-B67C-8942022BE75B}" destId="{56153902-C7B1-4ECD-8450-2C3E69969E2B}" srcOrd="11" destOrd="0" presId="urn:microsoft.com/office/officeart/2005/8/layout/list1"/>
    <dgm:cxn modelId="{05B2297E-9901-47DD-9A86-08EC239028F4}" type="presParOf" srcId="{132F709C-95C1-44A0-B67C-8942022BE75B}" destId="{3375E71F-18A2-4CD6-9469-06D9FE566FB3}" srcOrd="12" destOrd="0" presId="urn:microsoft.com/office/officeart/2005/8/layout/list1"/>
    <dgm:cxn modelId="{D4BF5353-630C-44B2-AD68-9DC8DDF90B52}" type="presParOf" srcId="{3375E71F-18A2-4CD6-9469-06D9FE566FB3}" destId="{1867C7A8-FE4D-4116-A18A-2E92DA3AEA34}" srcOrd="0" destOrd="0" presId="urn:microsoft.com/office/officeart/2005/8/layout/list1"/>
    <dgm:cxn modelId="{DDD020A4-BEE5-43C4-84B6-A66AA6E72A94}" type="presParOf" srcId="{3375E71F-18A2-4CD6-9469-06D9FE566FB3}" destId="{7937EE0C-DF2D-4894-A418-ED117E2742C6}" srcOrd="1" destOrd="0" presId="urn:microsoft.com/office/officeart/2005/8/layout/list1"/>
    <dgm:cxn modelId="{075E6F08-CDD6-46A3-B5F5-27A7C13C1621}" type="presParOf" srcId="{132F709C-95C1-44A0-B67C-8942022BE75B}" destId="{83B9D643-6596-4BFC-BFC2-3484E09EE45D}" srcOrd="13" destOrd="0" presId="urn:microsoft.com/office/officeart/2005/8/layout/list1"/>
    <dgm:cxn modelId="{C780359E-DCEC-406E-A05C-CF0727276812}" type="presParOf" srcId="{132F709C-95C1-44A0-B67C-8942022BE75B}" destId="{5585541D-062C-4DDF-A344-C7F24BAE6DE9}" srcOrd="14" destOrd="0" presId="urn:microsoft.com/office/officeart/2005/8/layout/list1"/>
    <dgm:cxn modelId="{E3D53F04-9EF7-4D5F-88F7-A62DD38E4BB2}" type="presParOf" srcId="{132F709C-95C1-44A0-B67C-8942022BE75B}" destId="{E790CF42-379A-4D94-985C-55229C6E767F}" srcOrd="15" destOrd="0" presId="urn:microsoft.com/office/officeart/2005/8/layout/list1"/>
    <dgm:cxn modelId="{6F3730B4-FA30-47E4-8105-32CCE3094894}" type="presParOf" srcId="{132F709C-95C1-44A0-B67C-8942022BE75B}" destId="{3F171006-AA6B-429E-B472-4CE643FEDAF7}" srcOrd="16" destOrd="0" presId="urn:microsoft.com/office/officeart/2005/8/layout/list1"/>
    <dgm:cxn modelId="{BEDCD900-8B3D-4657-AE61-8406F6200C9B}" type="presParOf" srcId="{3F171006-AA6B-429E-B472-4CE643FEDAF7}" destId="{B4D840B8-4E39-428E-9CEC-3648F3A412B0}" srcOrd="0" destOrd="0" presId="urn:microsoft.com/office/officeart/2005/8/layout/list1"/>
    <dgm:cxn modelId="{E497A8E8-F94C-4EC3-98D1-B8A7DED11C4A}" type="presParOf" srcId="{3F171006-AA6B-429E-B472-4CE643FEDAF7}" destId="{C19D00B0-A609-426D-904C-040DD755861F}" srcOrd="1" destOrd="0" presId="urn:microsoft.com/office/officeart/2005/8/layout/list1"/>
    <dgm:cxn modelId="{3AAE6A3A-5AF4-479D-A99C-30442F3CA7F4}" type="presParOf" srcId="{132F709C-95C1-44A0-B67C-8942022BE75B}" destId="{7B39761D-15CC-4B27-AD59-B9E2529EA723}" srcOrd="17" destOrd="0" presId="urn:microsoft.com/office/officeart/2005/8/layout/list1"/>
    <dgm:cxn modelId="{2E3B40C2-7CE6-42F1-A3AA-421D6B05936F}" type="presParOf" srcId="{132F709C-95C1-44A0-B67C-8942022BE75B}" destId="{9D149AC0-1F4D-44D7-ACE7-1379A2B1A89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B62B7-65EA-4072-B836-888FD11F96DC}">
      <dsp:nvSpPr>
        <dsp:cNvPr id="0" name=""/>
        <dsp:cNvSpPr/>
      </dsp:nvSpPr>
      <dsp:spPr>
        <a:xfrm>
          <a:off x="0" y="153078"/>
          <a:ext cx="8590326" cy="7560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05" tIns="208280" rIns="666705" bIns="85344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مشارکت </a:t>
          </a:r>
          <a:r>
            <a:rPr lang="fa-IR" sz="1200" kern="1200" dirty="0" smtClean="0">
              <a:solidFill>
                <a:srgbClr val="00263D"/>
              </a:solidFill>
              <a:cs typeface="B Yekan" panose="00000400000000000000" pitchFamily="2" charset="-78"/>
            </a:rPr>
            <a:t>اتاق </a:t>
          </a: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با </a:t>
          </a:r>
          <a:r>
            <a:rPr lang="fa-IR" sz="1200" kern="1200" dirty="0" smtClean="0">
              <a:solidFill>
                <a:srgbClr val="00263D"/>
              </a:solidFill>
              <a:cs typeface="B Yekan" panose="00000400000000000000" pitchFamily="2" charset="-78"/>
            </a:rPr>
            <a:t>سازمان و سایر بخش های دولت </a:t>
          </a: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برای فرهنگ سازی و اصلاح الگوی مصرف انرژی در جامعه</a:t>
          </a:r>
          <a:endParaRPr lang="en-US" sz="1200" kern="1200" dirty="0">
            <a:solidFill>
              <a:srgbClr val="00263D"/>
            </a:solidFill>
            <a:cs typeface="B Yekan" panose="00000400000000000000" pitchFamily="2" charset="-78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2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راه اندازی میز خدمات سازمان در محل اتاق تهران در راستای تسهیلگری برای اعضای اتاق</a:t>
          </a:r>
          <a:endParaRPr lang="en-US" sz="1200" kern="1200" dirty="0">
            <a:solidFill>
              <a:srgbClr val="00263D"/>
            </a:solidFill>
            <a:cs typeface="B Yekan" panose="00000400000000000000" pitchFamily="2" charset="-78"/>
          </a:endParaRPr>
        </a:p>
      </dsp:txBody>
      <dsp:txXfrm>
        <a:off x="0" y="153078"/>
        <a:ext cx="8590326" cy="756000"/>
      </dsp:txXfrm>
    </dsp:sp>
    <dsp:sp modelId="{A36626BD-02DC-4548-83FC-D1D109DFBD4B}">
      <dsp:nvSpPr>
        <dsp:cNvPr id="0" name=""/>
        <dsp:cNvSpPr/>
      </dsp:nvSpPr>
      <dsp:spPr>
        <a:xfrm>
          <a:off x="2576350" y="0"/>
          <a:ext cx="6013228" cy="295200"/>
        </a:xfrm>
        <a:prstGeom prst="roundRect">
          <a:avLst/>
        </a:prstGeom>
        <a:solidFill>
          <a:srgbClr val="00843B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86" tIns="0" rIns="227286" bIns="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>
              <a:solidFill>
                <a:schemeClr val="bg1"/>
              </a:solidFill>
              <a:cs typeface="B Yekan" panose="00000400000000000000" pitchFamily="2" charset="-78"/>
            </a:rPr>
            <a:t>فرهنگ </a:t>
          </a:r>
          <a:r>
            <a:rPr lang="fa-IR" sz="1600" kern="1200" dirty="0" smtClean="0">
              <a:solidFill>
                <a:schemeClr val="bg1"/>
              </a:solidFill>
              <a:cs typeface="B Yekan" panose="00000400000000000000" pitchFamily="2" charset="-78"/>
            </a:rPr>
            <a:t>سازی و همکاری مشترک</a:t>
          </a:r>
          <a:endParaRPr lang="en-US" sz="1600" kern="1200" dirty="0">
            <a:solidFill>
              <a:schemeClr val="bg1"/>
            </a:solidFill>
            <a:cs typeface="B Yekan" panose="00000400000000000000" pitchFamily="2" charset="-78"/>
          </a:endParaRPr>
        </a:p>
      </dsp:txBody>
      <dsp:txXfrm>
        <a:off x="2590760" y="14410"/>
        <a:ext cx="5984408" cy="266380"/>
      </dsp:txXfrm>
    </dsp:sp>
    <dsp:sp modelId="{E204EB12-0E00-49C7-8D51-2BB640583AF1}">
      <dsp:nvSpPr>
        <dsp:cNvPr id="0" name=""/>
        <dsp:cNvSpPr/>
      </dsp:nvSpPr>
      <dsp:spPr>
        <a:xfrm>
          <a:off x="0" y="1110678"/>
          <a:ext cx="8590326" cy="12915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05" tIns="208280" rIns="666705" bIns="92456" numCol="1" spcCol="1270" anchor="t" anchorCtr="0">
          <a:noAutofit/>
        </a:bodyPr>
        <a:lstStyle/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مشارکت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و همراهی فعال </a:t>
          </a: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بخش خصوصی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در همایش ها و </a:t>
          </a: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کنوانسیون ها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بین المللی و رویدادهای جانبی آن</a:t>
          </a:r>
          <a:endParaRPr lang="en-US" sz="1300" kern="1200" dirty="0"/>
        </a:p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 تسهیل مسیر استفاده بخش خصوصی از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تسهیلات بانکی بین </a:t>
          </a:r>
          <a:r>
            <a:rPr lang="fa-IR" sz="1300" kern="1200" dirty="0">
              <a:solidFill>
                <a:srgbClr val="00263D"/>
              </a:solidFill>
              <a:cs typeface="B Yekan" panose="00000400000000000000" pitchFamily="2" charset="-78"/>
            </a:rPr>
            <a:t>المللی در پروژه های زیست </a:t>
          </a:r>
          <a:r>
            <a:rPr lang="fa-IR" sz="1300" kern="1200" dirty="0" smtClean="0">
              <a:solidFill>
                <a:srgbClr val="00263D"/>
              </a:solidFill>
              <a:cs typeface="B Yekan" panose="00000400000000000000" pitchFamily="2" charset="-78"/>
            </a:rPr>
            <a:t>محیطی</a:t>
          </a:r>
          <a:r>
            <a:rPr lang="fa-IR" sz="1300" kern="1200" dirty="0" smtClean="0">
              <a:solidFill>
                <a:srgbClr val="00263D"/>
              </a:solidFill>
              <a:latin typeface="B Nazanin"/>
              <a:ea typeface="+mn-ea"/>
              <a:cs typeface="B Yekan" panose="00000400000000000000" pitchFamily="2" charset="-78"/>
            </a:rPr>
            <a:t>کمک به بخش خصوصی  جهت تامین تجهیزات زیست محیطی خارجی </a:t>
          </a:r>
          <a:r>
            <a:rPr lang="fa-IR" sz="1200" kern="1200" dirty="0" smtClean="0">
              <a:solidFill>
                <a:srgbClr val="FF0000"/>
              </a:solidFill>
              <a:latin typeface="B Nazanin"/>
              <a:ea typeface="+mn-ea"/>
              <a:cs typeface="B Yekan" panose="00000400000000000000" pitchFamily="2" charset="-78"/>
            </a:rPr>
            <a:t>(از شمول تحریم ها خارج است)</a:t>
          </a:r>
          <a:endParaRPr lang="en-US" sz="1300" kern="1200" dirty="0"/>
        </a:p>
        <a:p>
          <a:pPr marL="114300" lvl="1" indent="-114300" algn="r" defTabSz="5778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3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تشکیل کمیته مشترک جهت برنامه ریزی به منظور حضور موثر دولت و بخش خصوصی در </a:t>
          </a:r>
          <a:r>
            <a:rPr lang="en-US" sz="13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COP29</a:t>
          </a:r>
          <a:endParaRPr lang="en-US" sz="1300" kern="1200" dirty="0">
            <a:solidFill>
              <a:srgbClr val="00263D"/>
            </a:solidFill>
            <a:latin typeface="B Nazanin"/>
            <a:ea typeface="+mn-ea"/>
            <a:cs typeface="B Yekan" panose="00000400000000000000" pitchFamily="2" charset="-78"/>
          </a:endParaRPr>
        </a:p>
      </dsp:txBody>
      <dsp:txXfrm>
        <a:off x="0" y="1110678"/>
        <a:ext cx="8590326" cy="1291500"/>
      </dsp:txXfrm>
    </dsp:sp>
    <dsp:sp modelId="{FF2F57E4-D719-4B6D-8AD8-2C3A13340C4B}">
      <dsp:nvSpPr>
        <dsp:cNvPr id="0" name=""/>
        <dsp:cNvSpPr/>
      </dsp:nvSpPr>
      <dsp:spPr>
        <a:xfrm>
          <a:off x="2560475" y="963078"/>
          <a:ext cx="6013228" cy="295200"/>
        </a:xfrm>
        <a:prstGeom prst="roundRect">
          <a:avLst/>
        </a:prstGeom>
        <a:solidFill>
          <a:srgbClr val="00843B"/>
        </a:solidFill>
        <a:ln w="254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solidFill>
                <a:prstClr val="white"/>
              </a:solidFill>
              <a:latin typeface="B Nazanin"/>
              <a:ea typeface="+mn-ea"/>
              <a:cs typeface="B Yekan" panose="00000400000000000000" pitchFamily="2" charset="-78"/>
            </a:rPr>
            <a:t>توسعه ارتباطات بین المللی</a:t>
          </a:r>
          <a:endParaRPr lang="en-US" sz="1600" kern="1200" dirty="0">
            <a:solidFill>
              <a:prstClr val="white"/>
            </a:solidFill>
            <a:latin typeface="B Nazanin"/>
            <a:ea typeface="+mn-ea"/>
            <a:cs typeface="B Yekan" panose="00000400000000000000" pitchFamily="2" charset="-78"/>
          </a:endParaRPr>
        </a:p>
      </dsp:txBody>
      <dsp:txXfrm>
        <a:off x="2574885" y="977488"/>
        <a:ext cx="5984408" cy="266380"/>
      </dsp:txXfrm>
    </dsp:sp>
    <dsp:sp modelId="{0633A787-73A4-493C-BD9D-901A42C89567}">
      <dsp:nvSpPr>
        <dsp:cNvPr id="0" name=""/>
        <dsp:cNvSpPr/>
      </dsp:nvSpPr>
      <dsp:spPr>
        <a:xfrm>
          <a:off x="0" y="2603778"/>
          <a:ext cx="8590326" cy="5040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05" tIns="208280" rIns="666705" bIns="85344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مشارکت اتاق بازرگانی </a:t>
          </a:r>
          <a:r>
            <a:rPr lang="fa-IR" sz="1200" kern="1200" dirty="0" smtClean="0">
              <a:solidFill>
                <a:srgbClr val="00263D"/>
              </a:solidFill>
              <a:cs typeface="B Yekan" panose="00000400000000000000" pitchFamily="2" charset="-78"/>
            </a:rPr>
            <a:t>تهران با </a:t>
          </a: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سازمان برای اجرای طرح مطالعاتی منشا یابی آلودگی هوای تهران و ارائه راهکارهای عملیاتی </a:t>
          </a:r>
          <a:endParaRPr lang="en-US" sz="1200" kern="1200" dirty="0">
            <a:solidFill>
              <a:srgbClr val="00263D"/>
            </a:solidFill>
            <a:cs typeface="B Yekan" panose="00000400000000000000" pitchFamily="2" charset="-78"/>
          </a:endParaRPr>
        </a:p>
      </dsp:txBody>
      <dsp:txXfrm>
        <a:off x="0" y="2603778"/>
        <a:ext cx="8590326" cy="504000"/>
      </dsp:txXfrm>
    </dsp:sp>
    <dsp:sp modelId="{980322F3-1463-4C48-AB0D-AD523A2728DE}">
      <dsp:nvSpPr>
        <dsp:cNvPr id="0" name=""/>
        <dsp:cNvSpPr/>
      </dsp:nvSpPr>
      <dsp:spPr>
        <a:xfrm>
          <a:off x="2568412" y="2515372"/>
          <a:ext cx="6013228" cy="295200"/>
        </a:xfrm>
        <a:prstGeom prst="roundRect">
          <a:avLst/>
        </a:prstGeom>
        <a:solidFill>
          <a:srgbClr val="00843B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86" tIns="0" rIns="227286" bIns="0" numCol="1" spcCol="1270" anchor="ctr" anchorCtr="0">
          <a:noAutofit/>
        </a:bodyPr>
        <a:lstStyle/>
        <a:p>
          <a:pPr lvl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800" kern="1200" dirty="0">
              <a:solidFill>
                <a:schemeClr val="bg1"/>
              </a:solidFill>
              <a:cs typeface="B Yekan" panose="00000400000000000000" pitchFamily="2" charset="-78"/>
            </a:rPr>
            <a:t>طرح های مطالعاتی</a:t>
          </a:r>
          <a:endParaRPr lang="en-US" sz="1800" kern="1200" dirty="0">
            <a:solidFill>
              <a:schemeClr val="bg1"/>
            </a:solidFill>
            <a:cs typeface="B Yekan" panose="00000400000000000000" pitchFamily="2" charset="-78"/>
          </a:endParaRPr>
        </a:p>
      </dsp:txBody>
      <dsp:txXfrm>
        <a:off x="2582822" y="2529782"/>
        <a:ext cx="5984408" cy="266380"/>
      </dsp:txXfrm>
    </dsp:sp>
    <dsp:sp modelId="{5585541D-062C-4DDF-A344-C7F24BAE6DE9}">
      <dsp:nvSpPr>
        <dsp:cNvPr id="0" name=""/>
        <dsp:cNvSpPr/>
      </dsp:nvSpPr>
      <dsp:spPr>
        <a:xfrm>
          <a:off x="0" y="3309378"/>
          <a:ext cx="8590326" cy="11655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05" tIns="208280" rIns="666705" bIns="78232" numCol="1" spcCol="1270" anchor="t" anchorCtr="0">
          <a:noAutofit/>
        </a:bodyPr>
        <a:lstStyle/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100" kern="1200" dirty="0" smtClean="0">
              <a:solidFill>
                <a:srgbClr val="00263D"/>
              </a:solidFill>
              <a:cs typeface="B Yekan" panose="00000400000000000000" pitchFamily="2" charset="-78"/>
            </a:rPr>
            <a:t>توسعه زیرساختهای حمل و نقل همگانی با استفاده از ظرفیت بخش خصوصی</a:t>
          </a:r>
          <a:endParaRPr lang="en-US" sz="1100" kern="1200" dirty="0">
            <a:solidFill>
              <a:srgbClr val="00263D"/>
            </a:solidFill>
            <a:cs typeface="B Yekan" panose="00000400000000000000" pitchFamily="2" charset="-78"/>
          </a:endParaRPr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100" kern="1200" dirty="0">
              <a:solidFill>
                <a:srgbClr val="00263D"/>
              </a:solidFill>
              <a:cs typeface="B Yekan" panose="00000400000000000000" pitchFamily="2" charset="-78"/>
            </a:rPr>
            <a:t>تسهیل مسیر بخش خصوصی برای راه اندازی پروژه های انرژی های پاک و تجدید </a:t>
          </a:r>
          <a:r>
            <a:rPr lang="fa-IR" sz="1100" kern="1200" dirty="0" smtClean="0">
              <a:solidFill>
                <a:srgbClr val="00263D"/>
              </a:solidFill>
              <a:cs typeface="B Yekan" panose="00000400000000000000" pitchFamily="2" charset="-78"/>
            </a:rPr>
            <a:t>پذیر(بهره مندی از ظرفیت ماده 12 قانون رفع موانع تولید)</a:t>
          </a:r>
          <a:endParaRPr lang="en-US" sz="1100" kern="1200" dirty="0">
            <a:solidFill>
              <a:srgbClr val="00263D"/>
            </a:solidFill>
            <a:cs typeface="B Yekan" panose="00000400000000000000" pitchFamily="2" charset="-78"/>
          </a:endParaRPr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1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معافیت نیروگاههای خورشیدی و بادی از ایجاد فضای سبز موضوع ماده 15 قانون هوای پاک </a:t>
          </a:r>
          <a:endParaRPr lang="en-US" sz="1100" kern="1200" dirty="0">
            <a:solidFill>
              <a:srgbClr val="00263D"/>
            </a:solidFill>
            <a:cs typeface="B Yekan" panose="00000400000000000000" pitchFamily="2" charset="-78"/>
          </a:endParaRPr>
        </a:p>
        <a:p>
          <a:pPr marL="57150" lvl="1" indent="-57150" algn="r" defTabSz="4889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1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اجرای معاینه فنی موتورخانه ها</a:t>
          </a:r>
          <a:r>
            <a:rPr lang="fa-IR" sz="11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(فاز اول ساختمان های دولتی و عمومی) </a:t>
          </a:r>
          <a:r>
            <a:rPr lang="fa-IR" sz="1100" kern="1200" dirty="0" smtClean="0">
              <a:solidFill>
                <a:srgbClr val="00263D"/>
              </a:solidFill>
              <a:latin typeface="Times New Roman" panose="02020603050405020304" pitchFamily="18" charset="0"/>
              <a:cs typeface="B Yekan" panose="00000400000000000000" pitchFamily="2" charset="-78"/>
            </a:rPr>
            <a:t>با مشروط کردن تمدید اشتراک گاز(استاندارد 16000)</a:t>
          </a:r>
          <a:endParaRPr lang="en-US" sz="1100" kern="1200" dirty="0">
            <a:solidFill>
              <a:srgbClr val="00263D"/>
            </a:solidFill>
            <a:cs typeface="B Yekan" panose="00000400000000000000" pitchFamily="2" charset="-78"/>
          </a:endParaRPr>
        </a:p>
      </dsp:txBody>
      <dsp:txXfrm>
        <a:off x="0" y="3309378"/>
        <a:ext cx="8590326" cy="1165500"/>
      </dsp:txXfrm>
    </dsp:sp>
    <dsp:sp modelId="{7937EE0C-DF2D-4894-A418-ED117E2742C6}">
      <dsp:nvSpPr>
        <dsp:cNvPr id="0" name=""/>
        <dsp:cNvSpPr/>
      </dsp:nvSpPr>
      <dsp:spPr>
        <a:xfrm>
          <a:off x="2560475" y="3209485"/>
          <a:ext cx="6013228" cy="295200"/>
        </a:xfrm>
        <a:prstGeom prst="roundRect">
          <a:avLst/>
        </a:prstGeom>
        <a:solidFill>
          <a:srgbClr val="00843B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86" tIns="0" rIns="227286" bIns="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solidFill>
                <a:schemeClr val="bg1"/>
              </a:solidFill>
              <a:cs typeface="B Yekan" panose="00000400000000000000" pitchFamily="2" charset="-78"/>
            </a:rPr>
            <a:t>تسهیل در اجرای قوانین موجود</a:t>
          </a:r>
          <a:endParaRPr lang="en-US" sz="1600" kern="1200" dirty="0">
            <a:solidFill>
              <a:schemeClr val="bg1"/>
            </a:solidFill>
            <a:cs typeface="B Yekan" panose="00000400000000000000" pitchFamily="2" charset="-78"/>
          </a:endParaRPr>
        </a:p>
      </dsp:txBody>
      <dsp:txXfrm>
        <a:off x="2574885" y="3223895"/>
        <a:ext cx="5984408" cy="266380"/>
      </dsp:txXfrm>
    </dsp:sp>
    <dsp:sp modelId="{9D149AC0-1F4D-44D7-ACE7-1379A2B1A892}">
      <dsp:nvSpPr>
        <dsp:cNvPr id="0" name=""/>
        <dsp:cNvSpPr/>
      </dsp:nvSpPr>
      <dsp:spPr>
        <a:xfrm>
          <a:off x="0" y="4676478"/>
          <a:ext cx="8590326" cy="7560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05" tIns="208280" rIns="666705" bIns="85344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پیشنهاد لایحه تعطیلی زمستانی مدارس</a:t>
          </a:r>
          <a:endParaRPr lang="en-US" sz="1200" kern="1200" dirty="0">
            <a:solidFill>
              <a:srgbClr val="00263D"/>
            </a:solidFill>
            <a:cs typeface="B Yekan" panose="00000400000000000000" pitchFamily="2" charset="-78"/>
          </a:endParaRP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1200" kern="1200" dirty="0">
              <a:solidFill>
                <a:srgbClr val="00263D"/>
              </a:solidFill>
              <a:cs typeface="B Yekan" panose="00000400000000000000" pitchFamily="2" charset="-78"/>
            </a:rPr>
            <a:t>تصویب آیین‌نامه از رده خارج‌کردن خودروهای فرسوده پیشنهادی بخش خصوصی در </a:t>
          </a:r>
          <a:r>
            <a:rPr lang="fa-IR" sz="1100" kern="1200" dirty="0" smtClean="0">
              <a:solidFill>
                <a:srgbClr val="00263D"/>
              </a:solidFill>
              <a:cs typeface="B Yekan" panose="00000400000000000000" pitchFamily="2" charset="-78"/>
            </a:rPr>
            <a:t>دولت</a:t>
          </a:r>
          <a:r>
            <a:rPr lang="fa-IR" sz="900" kern="1200" dirty="0" smtClean="0">
              <a:solidFill>
                <a:srgbClr val="FF0000"/>
              </a:solidFill>
              <a:cs typeface="B Yekan" panose="00000400000000000000" pitchFamily="2" charset="-78"/>
            </a:rPr>
            <a:t>(بررسی ها انجام شده و به زودی ارائه خواهد شد)</a:t>
          </a:r>
          <a:endParaRPr lang="en-US" sz="1200" kern="1200" dirty="0">
            <a:solidFill>
              <a:srgbClr val="FF0000"/>
            </a:solidFill>
            <a:cs typeface="B Yekan" panose="00000400000000000000" pitchFamily="2" charset="-78"/>
          </a:endParaRPr>
        </a:p>
      </dsp:txBody>
      <dsp:txXfrm>
        <a:off x="0" y="4676478"/>
        <a:ext cx="8590326" cy="756000"/>
      </dsp:txXfrm>
    </dsp:sp>
    <dsp:sp modelId="{C19D00B0-A609-426D-904C-040DD755861F}">
      <dsp:nvSpPr>
        <dsp:cNvPr id="0" name=""/>
        <dsp:cNvSpPr/>
      </dsp:nvSpPr>
      <dsp:spPr>
        <a:xfrm>
          <a:off x="2568412" y="4576585"/>
          <a:ext cx="6013228" cy="295200"/>
        </a:xfrm>
        <a:prstGeom prst="roundRect">
          <a:avLst/>
        </a:prstGeom>
        <a:solidFill>
          <a:srgbClr val="00843B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286" tIns="0" rIns="227286" bIns="0" numCol="1" spcCol="1270" anchor="ctr" anchorCtr="0">
          <a:noAutofit/>
        </a:bodyPr>
        <a:lstStyle/>
        <a:p>
          <a:pPr lvl="0" algn="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>
              <a:solidFill>
                <a:schemeClr val="bg1"/>
              </a:solidFill>
              <a:cs typeface="B Yekan" panose="00000400000000000000" pitchFamily="2" charset="-78"/>
            </a:rPr>
            <a:t>قانون گذاری</a:t>
          </a:r>
          <a:endParaRPr lang="en-US" sz="1600" kern="1200" dirty="0">
            <a:solidFill>
              <a:schemeClr val="bg1"/>
            </a:solidFill>
            <a:cs typeface="B Yekan" panose="00000400000000000000" pitchFamily="2" charset="-78"/>
          </a:endParaRPr>
        </a:p>
      </dsp:txBody>
      <dsp:txXfrm>
        <a:off x="2582822" y="4590995"/>
        <a:ext cx="5984408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0.66422</cdr:x>
      <cdr:y>0.3245</cdr:y>
    </cdr:from>
    <cdr:to>
      <cdr:x>0.68556</cdr:x>
      <cdr:y>0.43031</cdr:y>
    </cdr:to>
    <cdr:sp macro="" textlink="">
      <cdr:nvSpPr>
        <cdr:cNvPr id="2" name="Arrow: Down 4">
          <a:extLst xmlns:a="http://schemas.openxmlformats.org/drawingml/2006/main">
            <a:ext uri="{FF2B5EF4-FFF2-40B4-BE49-F238E27FC236}">
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23A32016-FC33-3475-F26F-528CBDC81E06}"/>
            </a:ext>
          </a:extLst>
        </cdr:cNvPr>
        <cdr:cNvSpPr/>
      </cdr:nvSpPr>
      <cdr:spPr>
        <a:xfrm xmlns:a="http://schemas.openxmlformats.org/drawingml/2006/main">
          <a:off x="5691888" y="1130242"/>
          <a:ext cx="182880" cy="36853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Garamond" panose="02020404030301010803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0.62899</cdr:x>
      <cdr:y>0.23901</cdr:y>
    </cdr:from>
    <cdr:to>
      <cdr:x>0.72535</cdr:x>
      <cdr:y>0.32738</cdr:y>
    </cdr:to>
    <cdr:sp macro="" textlink="">
      <cdr:nvSpPr>
        <cdr:cNvPr id="3" name="TextBox 5">
          <a:extLst xmlns:a="http://schemas.openxmlformats.org/drawingml/2006/main">
            <a:ext uri="{FF2B5EF4-FFF2-40B4-BE49-F238E27FC236}">
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8E2A61AA-FEEE-9F25-09C1-F43651EFE903}"/>
            </a:ext>
          </a:extLst>
        </cdr:cNvPr>
        <cdr:cNvSpPr txBox="1"/>
      </cdr:nvSpPr>
      <cdr:spPr>
        <a:xfrm xmlns:a="http://schemas.openxmlformats.org/drawingml/2006/main">
          <a:off x="5389963" y="832472"/>
          <a:ext cx="82573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rPr>
            <a:t>IRAN</a:t>
          </a:r>
        </a:p>
      </cdr:txBody>
    </cdr:sp>
  </cdr:relSizeAnchor>
  <cdr:relSizeAnchor xmlns:cdr="http://schemas.openxmlformats.org/drawingml/2006/chartDrawing">
    <cdr:from>
      <cdr:x>0.82092</cdr:x>
      <cdr:y>0.34979</cdr:y>
    </cdr:from>
    <cdr:to>
      <cdr:x>0.84226</cdr:x>
      <cdr:y>0.4556</cdr:y>
    </cdr:to>
    <cdr:sp macro="" textlink="">
      <cdr:nvSpPr>
        <cdr:cNvPr id="4" name="Arrow: Down 6">
          <a:extLst xmlns:a="http://schemas.openxmlformats.org/drawingml/2006/main">
            <a:ext uri="{FF2B5EF4-FFF2-40B4-BE49-F238E27FC236}">
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B1931CAA-F150-CAA2-0511-DEE363F0D564}"/>
            </a:ext>
          </a:extLst>
        </cdr:cNvPr>
        <cdr:cNvSpPr/>
      </cdr:nvSpPr>
      <cdr:spPr>
        <a:xfrm xmlns:a="http://schemas.openxmlformats.org/drawingml/2006/main">
          <a:off x="7034678" y="1218311"/>
          <a:ext cx="182880" cy="36853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US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Garamond" panose="02020404030301010803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0.72447</cdr:x>
      <cdr:y>0.16095</cdr:y>
    </cdr:from>
    <cdr:to>
      <cdr:x>0.95453</cdr:x>
      <cdr:y>0.32885</cdr:y>
    </cdr:to>
    <cdr:sp macro="" textlink="">
      <cdr:nvSpPr>
        <cdr:cNvPr id="5" name="TextBox 7">
          <a:extLst xmlns:a="http://schemas.openxmlformats.org/drawingml/2006/main">
            <a:ext uri="{FF2B5EF4-FFF2-40B4-BE49-F238E27FC236}">
              <a16:creationId xmlns="" xmlns:r="http://schemas.openxmlformats.org/officeDocument/2006/relationships" xmlns:p="http://schemas.openxmlformats.org/presentationml/2006/main" xmlns:a16="http://schemas.microsoft.com/office/drawing/2014/main" xmlns:lc="http://schemas.openxmlformats.org/drawingml/2006/lockedCanvas" id="{1D32AE53-53B3-B259-73EF-65D4188DFE3F}"/>
            </a:ext>
          </a:extLst>
        </cdr:cNvPr>
        <cdr:cNvSpPr txBox="1"/>
      </cdr:nvSpPr>
      <cdr:spPr>
        <a:xfrm xmlns:a="http://schemas.openxmlformats.org/drawingml/2006/main">
          <a:off x="6208165" y="560601"/>
          <a:ext cx="197149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rPr>
            <a:t>Middle East and North Africa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07F7D-C2E7-4886-9ED0-1C530A3034BC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30095-282C-4B2A-BC7E-9BA6BBAB9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75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-1"/>
            <a:ext cx="9144000" cy="783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pic>
        <p:nvPicPr>
          <p:cNvPr id="1026" name="Picture 2" descr="D:\Other\پاورپوینت\پاورپوینت\سودا\افقی انگلیسی\DATA\هد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1" y="79151"/>
            <a:ext cx="9144001" cy="45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4"/>
          </p:nvPr>
        </p:nvSpPr>
        <p:spPr>
          <a:xfrm>
            <a:off x="0" y="5907313"/>
            <a:ext cx="9144000" cy="949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pic>
        <p:nvPicPr>
          <p:cNvPr id="1028" name="Picture 4" descr="D:\Other\پاورپوینت\پاورپوینت\سودا\افقی انگلیسی\DATA\فوتر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9125"/>
            <a:ext cx="9144000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28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276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10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42775" y="6113916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baseline="0">
                <a:cs typeface="B Yekan" panose="00000400000000000000" pitchFamily="2" charset="-78"/>
              </a:defRPr>
            </a:lvl1pPr>
          </a:lstStyle>
          <a:p>
            <a:fld id="{EC44FD49-261E-40BE-B999-31AEEF1176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98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942769" y="6112330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400" b="1" i="0" baseline="0"/>
            </a:lvl1pPr>
          </a:lstStyle>
          <a:p>
            <a:fld id="{EC44FD49-261E-40BE-B999-31AEEF1176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4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761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.shaki\Desktop\1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3113" y="-350838"/>
            <a:ext cx="10691813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11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.shaki\Desktop\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3113" y="-350838"/>
            <a:ext cx="10691813" cy="75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5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68555" y="410395"/>
            <a:ext cx="1998445" cy="5434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متن و تصویر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1990" y="6043612"/>
            <a:ext cx="9176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rgbClr val="004287"/>
                </a:solidFill>
                <a:latin typeface="+mj-lt"/>
                <a:cs typeface="B Yekan" panose="00000400000000000000" pitchFamily="2" charset="-78"/>
              </a:defRPr>
            </a:lvl1pPr>
          </a:lstStyle>
          <a:p>
            <a:pPr algn="ctr"/>
            <a:fld id="{EC44FD49-261E-40BE-B999-31AEEF117661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3076" name="Picture 4" descr="C:\Users\s.shaki\Desktop\3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13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2400" kern="1200">
          <a:solidFill>
            <a:srgbClr val="004287"/>
          </a:solidFill>
          <a:latin typeface="Arial" panose="020B0604020202020204" pitchFamily="34" charset="0"/>
          <a:ea typeface="+mj-ea"/>
          <a:cs typeface="B Yekan" panose="00000400000000000000" pitchFamily="2" charset="-78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69823-9846-4FA8-BF9C-4CAA991B2159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6AE09-CAD1-4ECE-9215-D92BFFADE571}" type="slidenum">
              <a:rPr lang="en-US" smtClean="0"/>
              <a:t>‹#›</a:t>
            </a:fld>
            <a:endParaRPr lang="en-US"/>
          </a:p>
        </p:txBody>
      </p:sp>
      <p:pic>
        <p:nvPicPr>
          <p:cNvPr id="5122" name="Picture 2" descr="C:\Users\s.shaki\Desktop\4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98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09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0" y="842125"/>
            <a:ext cx="9143999" cy="4247317"/>
          </a:xfrm>
          <a:prstGeom prst="rect">
            <a:avLst/>
          </a:prstGeom>
          <a:solidFill>
            <a:srgbClr val="339D65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3200" dirty="0">
              <a:solidFill>
                <a:schemeClr val="bg1"/>
              </a:solidFill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طرح دیدگاه های نمایندگان </a:t>
            </a: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بخش خصوصی</a:t>
            </a:r>
            <a:endParaRPr lang="en-US" sz="3200" dirty="0">
              <a:solidFill>
                <a:srgbClr val="004287"/>
              </a:solidFill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3200" dirty="0" smtClean="0">
                <a:solidFill>
                  <a:schemeClr val="bg1"/>
                </a:solidFill>
                <a:cs typeface="B Yekan" panose="00000400000000000000" pitchFamily="2" charset="-78"/>
              </a:rPr>
              <a:t>با ریاست </a:t>
            </a:r>
            <a:r>
              <a:rPr lang="fa-IR" sz="3200" dirty="0">
                <a:solidFill>
                  <a:schemeClr val="bg1"/>
                </a:solidFill>
                <a:cs typeface="B Yekan" panose="00000400000000000000" pitchFamily="2" charset="-78"/>
              </a:rPr>
              <a:t>محترم سازمان حفاظت محیط زیست 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Yekan" panose="00000400000000000000" pitchFamily="2" charset="-78"/>
              </a:rPr>
              <a:t>به مناسبت </a:t>
            </a:r>
            <a:r>
              <a:rPr lang="fa-IR" sz="2800" dirty="0" smtClean="0">
                <a:solidFill>
                  <a:schemeClr val="bg1"/>
                </a:solidFill>
                <a:cs typeface="B Yekan" panose="00000400000000000000" pitchFamily="2" charset="-78"/>
              </a:rPr>
              <a:t>هفته </a:t>
            </a:r>
            <a:r>
              <a:rPr lang="fa-IR" sz="2800" dirty="0">
                <a:solidFill>
                  <a:schemeClr val="bg1"/>
                </a:solidFill>
                <a:cs typeface="B Yekan" panose="00000400000000000000" pitchFamily="2" charset="-78"/>
              </a:rPr>
              <a:t>هوای پاک</a:t>
            </a:r>
            <a:endParaRPr lang="en-US" sz="2800" dirty="0">
              <a:solidFill>
                <a:schemeClr val="bg1"/>
              </a:solidFill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2000" dirty="0">
                <a:solidFill>
                  <a:schemeClr val="bg1"/>
                </a:solidFill>
                <a:cs typeface="B Yekan" panose="00000400000000000000" pitchFamily="2" charset="-78"/>
              </a:rPr>
              <a:t>دی ماه 1402</a:t>
            </a:r>
          </a:p>
          <a:p>
            <a:pPr algn="ctr" rtl="1">
              <a:lnSpc>
                <a:spcPct val="150000"/>
              </a:lnSpc>
            </a:pPr>
            <a:endParaRPr lang="en-US" sz="3600" dirty="0"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202F63-B85E-465E-8967-F42339D059A9}"/>
              </a:ext>
            </a:extLst>
          </p:cNvPr>
          <p:cNvSpPr txBox="1"/>
          <p:nvPr/>
        </p:nvSpPr>
        <p:spPr>
          <a:xfrm>
            <a:off x="385895" y="488508"/>
            <a:ext cx="27492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2050" name="Picture 2" descr="Iran's Regime: A Legacy of Environmental Destruction - Iran Freedom">
            <a:extLst>
              <a:ext uri="{FF2B5EF4-FFF2-40B4-BE49-F238E27FC236}">
                <a16:creationId xmlns="" xmlns:a16="http://schemas.microsoft.com/office/drawing/2014/main" id="{578094E6-F750-69E8-9736-0DEB190B5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149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18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151076" y="1493479"/>
            <a:ext cx="8714628" cy="1331134"/>
          </a:xfrm>
          <a:prstGeom prst="rect">
            <a:avLst/>
          </a:prstGeom>
          <a:solidFill>
            <a:schemeClr val="bg1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rgbClr val="004287"/>
                </a:solidFill>
                <a:cs typeface="B Yekan" panose="00000400000000000000" pitchFamily="2" charset="-78"/>
              </a:rPr>
              <a:t>نگاهی به وضعیت شاخصهای زیست محیطی و </a:t>
            </a:r>
            <a:r>
              <a:rPr lang="fa-IR" sz="2800" dirty="0" smtClean="0">
                <a:solidFill>
                  <a:srgbClr val="004287"/>
                </a:solidFill>
                <a:cs typeface="B Yekan" panose="00000400000000000000" pitchFamily="2" charset="-78"/>
              </a:rPr>
              <a:t>انرژی  </a:t>
            </a:r>
            <a:r>
              <a:rPr lang="fa-IR" sz="2800" dirty="0">
                <a:solidFill>
                  <a:srgbClr val="004287"/>
                </a:solidFill>
                <a:cs typeface="B Yekan" panose="00000400000000000000" pitchFamily="2" charset="-78"/>
              </a:rPr>
              <a:t>در </a:t>
            </a:r>
            <a:r>
              <a:rPr lang="fa-IR" sz="2800" dirty="0" smtClean="0">
                <a:solidFill>
                  <a:srgbClr val="004287"/>
                </a:solidFill>
                <a:cs typeface="B Yekan" panose="00000400000000000000" pitchFamily="2" charset="-78"/>
              </a:rPr>
              <a:t>ایران</a:t>
            </a:r>
          </a:p>
          <a:p>
            <a:pPr algn="ctr" rtl="1">
              <a:lnSpc>
                <a:spcPct val="150000"/>
              </a:lnSpc>
            </a:pPr>
            <a:endParaRPr lang="en-US" sz="2800" dirty="0"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79AF2-56B3-3DB7-8A8F-7B34D05AF80E}"/>
              </a:ext>
            </a:extLst>
          </p:cNvPr>
          <p:cNvSpPr txBox="1"/>
          <p:nvPr/>
        </p:nvSpPr>
        <p:spPr>
          <a:xfrm>
            <a:off x="801031" y="5965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1026" name="Picture 2" descr="Focus on the environment (2/2) - Mister Prépa">
            <a:extLst>
              <a:ext uri="{FF2B5EF4-FFF2-40B4-BE49-F238E27FC236}">
                <a16:creationId xmlns="" xmlns:a16="http://schemas.microsoft.com/office/drawing/2014/main" id="{3C0F45A7-2E3D-FFCC-D906-E89F6FA68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6105"/>
            <a:ext cx="9144000" cy="35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44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0460DC7-870B-91AD-235B-74B37273047F}"/>
              </a:ext>
            </a:extLst>
          </p:cNvPr>
          <p:cNvSpPr txBox="1"/>
          <p:nvPr/>
        </p:nvSpPr>
        <p:spPr>
          <a:xfrm>
            <a:off x="518362" y="517337"/>
            <a:ext cx="28280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مصرف منابع در ایران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840F4F4-050A-26FE-E74A-99F729838615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graphicFrame>
        <p:nvGraphicFramePr>
          <p:cNvPr id="8" name="Table 3">
            <a:extLst>
              <a:ext uri="{FF2B5EF4-FFF2-40B4-BE49-F238E27FC236}">
                <a16:creationId xmlns="" xmlns:a16="http://schemas.microsoft.com/office/drawing/2014/main" id="{E1D583DA-7671-543B-5C0D-A8A95F64C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53220"/>
              </p:ext>
            </p:extLst>
          </p:nvPr>
        </p:nvGraphicFramePr>
        <p:xfrm>
          <a:off x="1170192" y="1233302"/>
          <a:ext cx="6333687" cy="43574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1145">
                  <a:extLst>
                    <a:ext uri="{9D8B030D-6E8A-4147-A177-3AD203B41FA5}">
                      <a16:colId xmlns="" xmlns:a16="http://schemas.microsoft.com/office/drawing/2014/main" val="2444197766"/>
                    </a:ext>
                  </a:extLst>
                </a:gridCol>
                <a:gridCol w="1253718">
                  <a:extLst>
                    <a:ext uri="{9D8B030D-6E8A-4147-A177-3AD203B41FA5}">
                      <a16:colId xmlns="" xmlns:a16="http://schemas.microsoft.com/office/drawing/2014/main" val="43176004"/>
                    </a:ext>
                  </a:extLst>
                </a:gridCol>
                <a:gridCol w="1463110">
                  <a:extLst>
                    <a:ext uri="{9D8B030D-6E8A-4147-A177-3AD203B41FA5}">
                      <a16:colId xmlns="" xmlns:a16="http://schemas.microsoft.com/office/drawing/2014/main" val="1943380469"/>
                    </a:ext>
                  </a:extLst>
                </a:gridCol>
                <a:gridCol w="2395714">
                  <a:extLst>
                    <a:ext uri="{9D8B030D-6E8A-4147-A177-3AD203B41FA5}">
                      <a16:colId xmlns="" xmlns:a16="http://schemas.microsoft.com/office/drawing/2014/main" val="1461174093"/>
                    </a:ext>
                  </a:extLst>
                </a:gridCol>
              </a:tblGrid>
              <a:tr h="662987">
                <a:tc>
                  <a:txBody>
                    <a:bodyPr/>
                    <a:lstStyle/>
                    <a:p>
                      <a:pPr algn="ctr"/>
                      <a:r>
                        <a:rPr lang="fa-IR" sz="16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مقایسه</a:t>
                      </a:r>
                      <a:endParaRPr lang="en-US" sz="16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0084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6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ایران</a:t>
                      </a:r>
                    </a:p>
                  </a:txBody>
                  <a:tcPr>
                    <a:solidFill>
                      <a:srgbClr val="0084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6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میانگین جهانی</a:t>
                      </a:r>
                      <a:endParaRPr lang="en-US" sz="16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0084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6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شاخص</a:t>
                      </a:r>
                      <a:endParaRPr lang="en-US" sz="16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00843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6287136"/>
                  </a:ext>
                </a:extLst>
              </a:tr>
              <a:tr h="745861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2 برابر 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b="0" i="0" u="none" strike="noStrike" kern="1200" spc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9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4/6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شدت مصرف انرژی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spc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(MJ/$2017 PPP GDP)</a:t>
                      </a:r>
                      <a:r>
                        <a:rPr lang="fa-IR" sz="1200" b="0" i="0" u="none" strike="noStrike" kern="1200" spc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 </a:t>
                      </a:r>
                      <a:r>
                        <a:rPr lang="en-US" sz="1200" b="0" i="0" u="none" strike="noStrike" kern="1200" spc="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 </a:t>
                      </a:r>
                      <a:endParaRPr lang="en-US" sz="12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26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6674836"/>
                  </a:ext>
                </a:extLst>
              </a:tr>
              <a:tr h="623921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 smtClean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%7+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155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145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سرانه مصرف آب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(لیتر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 </a:t>
                      </a: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در شبانه روز)</a:t>
                      </a:r>
                      <a:endParaRPr lang="en-US" sz="12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26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4209270"/>
                  </a:ext>
                </a:extLst>
              </a:tr>
              <a:tr h="544313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 smtClean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%17+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 smtClean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3518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 smtClean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3000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سرانه مصرف برق  </a:t>
                      </a:r>
                    </a:p>
                    <a:p>
                      <a:pPr algn="ctr" rtl="1"/>
                      <a:r>
                        <a:rPr lang="en-US" sz="1200" b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KWh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fa-IR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a-IR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در سال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(</a:t>
                      </a:r>
                    </a:p>
                  </a:txBody>
                  <a:tcPr anchor="ctr">
                    <a:solidFill>
                      <a:srgbClr val="0026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48428408"/>
                  </a:ext>
                </a:extLst>
              </a:tr>
              <a:tr h="757768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 smtClean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11برابر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8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0/7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سرانه مصرف گاز</a:t>
                      </a:r>
                      <a:endParaRPr lang="en-US" sz="12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(مترمکعب در شبانه روز)</a:t>
                      </a:r>
                    </a:p>
                  </a:txBody>
                  <a:tcPr anchor="ctr">
                    <a:solidFill>
                      <a:srgbClr val="0026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7085675"/>
                  </a:ext>
                </a:extLst>
              </a:tr>
              <a:tr h="1022617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2 برابر 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1/27</a:t>
                      </a:r>
                      <a:endParaRPr lang="en-US" sz="11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100" b="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0.6</a:t>
                      </a:r>
                      <a:endParaRPr lang="en-US" sz="1100" b="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سرانه مصرف بنزین </a:t>
                      </a:r>
                      <a:endParaRPr lang="en-US" sz="12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(لیتر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 </a:t>
                      </a:r>
                      <a:r>
                        <a:rPr lang="fa-IR" sz="1200" b="0" dirty="0">
                          <a:solidFill>
                            <a:schemeClr val="bg1"/>
                          </a:solidFill>
                          <a:cs typeface="B Yekan" panose="00000400000000000000" pitchFamily="2" charset="-78"/>
                        </a:rPr>
                        <a:t> در شبانه روز)</a:t>
                      </a:r>
                      <a:endParaRPr lang="en-US" sz="1200" b="0" dirty="0">
                        <a:solidFill>
                          <a:schemeClr val="bg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263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0356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24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1BDD045-81CC-1409-61C6-5763ABC08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1F74ACE-5D6D-F976-57A0-5AB5853899D9}"/>
              </a:ext>
            </a:extLst>
          </p:cNvPr>
          <p:cNvSpPr txBox="1"/>
          <p:nvPr/>
        </p:nvSpPr>
        <p:spPr>
          <a:xfrm>
            <a:off x="535139" y="536895"/>
            <a:ext cx="321473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مصرف منابع در ایران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(سرانه و شدت مصرف انرژی 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098DF5-383A-1A19-3EB5-70641647B222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sp>
        <p:nvSpPr>
          <p:cNvPr id="3" name="AutoShape 2" descr="Energy - Our World in Data">
            <a:extLst>
              <a:ext uri="{FF2B5EF4-FFF2-40B4-BE49-F238E27FC236}">
                <a16:creationId xmlns="" xmlns:a16="http://schemas.microsoft.com/office/drawing/2014/main" id="{85978D70-F189-B001-AE86-41800D3799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7A299B6-9C69-5DA1-266A-FB424531A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4" y="3829422"/>
            <a:ext cx="5114000" cy="2848216"/>
          </a:xfrm>
          <a:prstGeom prst="rect">
            <a:avLst/>
          </a:prstGeom>
          <a:ln>
            <a:solidFill>
              <a:srgbClr val="004287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BECC61F-1666-589E-19BA-E7E9B4F5A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23" y="1166376"/>
            <a:ext cx="5114000" cy="2510463"/>
          </a:xfrm>
          <a:prstGeom prst="rect">
            <a:avLst/>
          </a:prstGeom>
          <a:ln>
            <a:solidFill>
              <a:srgbClr val="004287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A505C3D-D0C7-60F0-596D-2DA5139C0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323" y="1183226"/>
            <a:ext cx="3611563" cy="3028579"/>
          </a:xfrm>
          <a:prstGeom prst="rect">
            <a:avLst/>
          </a:prstGeom>
          <a:ln>
            <a:solidFill>
              <a:srgbClr val="004287"/>
            </a:solidFill>
          </a:ln>
        </p:spPr>
      </p:pic>
    </p:spTree>
    <p:extLst>
      <p:ext uri="{BB962C8B-B14F-4D97-AF65-F5344CB8AC3E}">
        <p14:creationId xmlns:p14="http://schemas.microsoft.com/office/powerpoint/2010/main" val="5541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1BDD045-81CC-1409-61C6-5763ABC08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E7FF56F-F4A4-C0DC-67DF-7C93DE607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6" y="4270232"/>
            <a:ext cx="4966283" cy="2587768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1F74ACE-5D6D-F976-57A0-5AB5853899D9}"/>
              </a:ext>
            </a:extLst>
          </p:cNvPr>
          <p:cNvSpPr txBox="1"/>
          <p:nvPr/>
        </p:nvSpPr>
        <p:spPr>
          <a:xfrm>
            <a:off x="535139" y="536895"/>
            <a:ext cx="321473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</a:t>
            </a:r>
            <a:r>
              <a:rPr lang="fa-IR" dirty="0" smtClean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منابع آب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در </a:t>
            </a:r>
            <a:r>
              <a:rPr lang="fa-IR" dirty="0" smtClean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ایران</a:t>
            </a:r>
            <a:endParaRPr lang="fa-IR" dirty="0">
              <a:solidFill>
                <a:srgbClr val="1F3864"/>
              </a:solidFill>
              <a:latin typeface="BYekan"/>
              <a:cs typeface="B Yeka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098DF5-383A-1A19-3EB5-70641647B222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C5ED638-8421-649F-99EE-54B07C202B22}"/>
              </a:ext>
            </a:extLst>
          </p:cNvPr>
          <p:cNvSpPr txBox="1"/>
          <p:nvPr/>
        </p:nvSpPr>
        <p:spPr>
          <a:xfrm>
            <a:off x="5200153" y="4450350"/>
            <a:ext cx="3725729" cy="1061829"/>
          </a:xfrm>
          <a:prstGeom prst="rect">
            <a:avLst/>
          </a:prstGeom>
          <a:solidFill>
            <a:srgbClr val="FFC000"/>
          </a:solidFill>
          <a:ln>
            <a:solidFill>
              <a:srgbClr val="004287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1400" dirty="0" smtClean="0">
                <a:cs typeface="B Yekan" panose="00000400000000000000" pitchFamily="2" charset="-78"/>
              </a:rPr>
              <a:t>در </a:t>
            </a:r>
            <a:r>
              <a:rPr lang="fa-IR" sz="1400" dirty="0">
                <a:cs typeface="B Yekan" panose="00000400000000000000" pitchFamily="2" charset="-78"/>
              </a:rPr>
              <a:t>صورتیکه الگوی مصرف اصلاح نشود ، ظرفیت زیستی کشور در سالهای آتی پاسخگوی این نیاز </a:t>
            </a:r>
            <a:r>
              <a:rPr lang="fa-IR" sz="1400" dirty="0" smtClean="0">
                <a:cs typeface="B Yekan" panose="00000400000000000000" pitchFamily="2" charset="-78"/>
              </a:rPr>
              <a:t>نیست</a:t>
            </a:r>
            <a:r>
              <a:rPr lang="en-US" sz="1400" dirty="0">
                <a:cs typeface="B Yekan" panose="00000400000000000000" pitchFamily="2" charset="-78"/>
              </a:rPr>
              <a:t>.</a:t>
            </a:r>
            <a:endParaRPr lang="fa-IR" sz="1400" dirty="0">
              <a:cs typeface="B Yekan" panose="00000400000000000000" pitchFamily="2" charset="-78"/>
            </a:endParaRPr>
          </a:p>
          <a:p>
            <a:pPr algn="r">
              <a:lnSpc>
                <a:spcPct val="150000"/>
              </a:lnSpc>
            </a:pPr>
            <a:endParaRPr lang="fa-IR" sz="1400" dirty="0">
              <a:cs typeface="B Yekan" panose="00000400000000000000" pitchFamily="2" charset="-78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0C93C29C-D029-FBB6-0E10-02D33083A1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9020707"/>
              </p:ext>
            </p:extLst>
          </p:nvPr>
        </p:nvGraphicFramePr>
        <p:xfrm>
          <a:off x="272578" y="787243"/>
          <a:ext cx="8569280" cy="3482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78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6626B9C-8545-EA9D-80A7-08CE2180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8E38DFF-B408-95EF-C2A5-19F69A0DA6E7}"/>
              </a:ext>
            </a:extLst>
          </p:cNvPr>
          <p:cNvSpPr txBox="1"/>
          <p:nvPr/>
        </p:nvSpPr>
        <p:spPr>
          <a:xfrm>
            <a:off x="535139" y="536895"/>
            <a:ext cx="321473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مصرف منابع در ایران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(برق)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0692D904-B109-9623-F358-9CC7369E9A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127558"/>
              </p:ext>
            </p:extLst>
          </p:nvPr>
        </p:nvGraphicFramePr>
        <p:xfrm>
          <a:off x="142613" y="965629"/>
          <a:ext cx="5259897" cy="312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9FB386B-A11A-F199-6610-7FE671B4D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12" y="4151666"/>
            <a:ext cx="5259898" cy="27063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79AACBC-8C82-F1D6-6562-A1D115D17319}"/>
              </a:ext>
            </a:extLst>
          </p:cNvPr>
          <p:cNvSpPr txBox="1"/>
          <p:nvPr/>
        </p:nvSpPr>
        <p:spPr>
          <a:xfrm>
            <a:off x="5553513" y="1279312"/>
            <a:ext cx="3354566" cy="1708160"/>
          </a:xfrm>
          <a:prstGeom prst="rect">
            <a:avLst/>
          </a:prstGeom>
          <a:solidFill>
            <a:srgbClr val="FFC000"/>
          </a:solidFill>
          <a:ln>
            <a:solidFill>
              <a:srgbClr val="004287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400" dirty="0">
                <a:cs typeface="B Yekan" panose="00000400000000000000" pitchFamily="2" charset="-78"/>
              </a:rPr>
              <a:t>سهم انرژیهای تجدید پذیر در تولید برق کشور</a:t>
            </a:r>
          </a:p>
          <a:p>
            <a:pPr algn="ctr" rtl="1">
              <a:lnSpc>
                <a:spcPct val="150000"/>
              </a:lnSpc>
            </a:pPr>
            <a:r>
              <a:rPr lang="fa-IR" sz="1400" dirty="0">
                <a:cs typeface="B Yekan" panose="00000400000000000000" pitchFamily="2" charset="-78"/>
              </a:rPr>
              <a:t> 1/1% می باشد </a:t>
            </a:r>
            <a:r>
              <a:rPr lang="fa-IR" sz="1400" dirty="0" smtClean="0">
                <a:cs typeface="B Yekan" panose="00000400000000000000" pitchFamily="2" charset="-78"/>
              </a:rPr>
              <a:t>.</a:t>
            </a:r>
          </a:p>
          <a:p>
            <a:pPr algn="ctr" rtl="1">
              <a:lnSpc>
                <a:spcPct val="150000"/>
              </a:lnSpc>
            </a:pPr>
            <a:r>
              <a:rPr lang="fa-IR" sz="1400" dirty="0" smtClean="0">
                <a:cs typeface="B Yekan" panose="00000400000000000000" pitchFamily="2" charset="-78"/>
              </a:rPr>
              <a:t>بیش از 80 درصد تولید برق کشور وابسته به گاز طبیعی است.</a:t>
            </a:r>
            <a:endParaRPr lang="fa-IR" sz="1400" dirty="0"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fa-IR" sz="14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942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1BDD045-81CC-1409-61C6-5763ABC08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1F74ACE-5D6D-F976-57A0-5AB5853899D9}"/>
              </a:ext>
            </a:extLst>
          </p:cNvPr>
          <p:cNvSpPr txBox="1"/>
          <p:nvPr/>
        </p:nvSpPr>
        <p:spPr>
          <a:xfrm>
            <a:off x="535139" y="536895"/>
            <a:ext cx="388446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مصرف منابع در ایران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(گاز طبیعی)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098DF5-383A-1A19-3EB5-70641647B222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sp>
        <p:nvSpPr>
          <p:cNvPr id="3" name="AutoShape 2" descr="Energy - Our World in Data">
            <a:extLst>
              <a:ext uri="{FF2B5EF4-FFF2-40B4-BE49-F238E27FC236}">
                <a16:creationId xmlns="" xmlns:a16="http://schemas.microsoft.com/office/drawing/2014/main" id="{85978D70-F189-B001-AE86-41800D3799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04" y="1136853"/>
            <a:ext cx="7014377" cy="37213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A827037-4F2B-A785-E0D3-3CADA5459F64}"/>
              </a:ext>
            </a:extLst>
          </p:cNvPr>
          <p:cNvSpPr txBox="1"/>
          <p:nvPr/>
        </p:nvSpPr>
        <p:spPr>
          <a:xfrm>
            <a:off x="793804" y="4925412"/>
            <a:ext cx="3803905" cy="854080"/>
          </a:xfrm>
          <a:prstGeom prst="rect">
            <a:avLst/>
          </a:prstGeom>
          <a:solidFill>
            <a:srgbClr val="FFC000"/>
          </a:solidFill>
          <a:ln>
            <a:solidFill>
              <a:srgbClr val="004287"/>
            </a:solidFill>
          </a:ln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1100" dirty="0">
                <a:cs typeface="B Yekan" panose="00000400000000000000" pitchFamily="2" charset="-78"/>
              </a:rPr>
              <a:t>میانگین میزان مصرف درابتدای سال 1390 معادل 500 میلیون متر </a:t>
            </a:r>
            <a:r>
              <a:rPr lang="fa-IR" sz="1100" dirty="0" smtClean="0">
                <a:cs typeface="B Yekan" panose="00000400000000000000" pitchFamily="2" charset="-78"/>
              </a:rPr>
              <a:t>مکعب</a:t>
            </a:r>
            <a:r>
              <a:rPr lang="en-US" sz="1100" dirty="0" smtClean="0">
                <a:cs typeface="B Yekan" panose="00000400000000000000" pitchFamily="2" charset="-78"/>
              </a:rPr>
              <a:t> </a:t>
            </a:r>
            <a:r>
              <a:rPr lang="fa-IR" sz="1100" dirty="0" smtClean="0">
                <a:cs typeface="B Yekan" panose="00000400000000000000" pitchFamily="2" charset="-78"/>
              </a:rPr>
              <a:t>بوده  </a:t>
            </a:r>
            <a:r>
              <a:rPr lang="fa-IR" sz="1100" dirty="0">
                <a:cs typeface="B Yekan" panose="00000400000000000000" pitchFamily="2" charset="-78"/>
              </a:rPr>
              <a:t>که این میزان در سال 1400 </a:t>
            </a:r>
            <a:r>
              <a:rPr lang="fa-IR" sz="1100" dirty="0" smtClean="0">
                <a:cs typeface="B Yekan" panose="00000400000000000000" pitchFamily="2" charset="-78"/>
              </a:rPr>
              <a:t>به فراتر </a:t>
            </a:r>
            <a:r>
              <a:rPr lang="fa-IR" sz="1100" dirty="0">
                <a:cs typeface="B Yekan" panose="00000400000000000000" pitchFamily="2" charset="-78"/>
              </a:rPr>
              <a:t>از 800 میلیون مترمکعب رسیده است.</a:t>
            </a:r>
            <a:endParaRPr lang="en-US" sz="11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022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9BD45CAE-21E9-70CE-0011-785EE2FC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C51BC7A-14AE-CE41-7509-09723BE28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05" y="1266613"/>
            <a:ext cx="7243637" cy="4076663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60A5147-69E2-27EA-1301-0B61D7933C2C}"/>
              </a:ext>
            </a:extLst>
          </p:cNvPr>
          <p:cNvSpPr txBox="1"/>
          <p:nvPr/>
        </p:nvSpPr>
        <p:spPr>
          <a:xfrm>
            <a:off x="518361" y="517337"/>
            <a:ext cx="339929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مصرف منابع در ایران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(بنزین)</a:t>
            </a:r>
          </a:p>
        </p:txBody>
      </p:sp>
    </p:spTree>
    <p:extLst>
      <p:ext uri="{BB962C8B-B14F-4D97-AF65-F5344CB8AC3E}">
        <p14:creationId xmlns:p14="http://schemas.microsoft.com/office/powerpoint/2010/main" val="257782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9BD45CAE-21E9-70CE-0011-785EE2FC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8D7250F-9BF6-40B2-6FA5-73E4B69F6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01" y="886670"/>
            <a:ext cx="6221212" cy="2643710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3884CC0-F7E0-0DEA-9C95-784A655B321D}"/>
              </a:ext>
            </a:extLst>
          </p:cNvPr>
          <p:cNvSpPr txBox="1"/>
          <p:nvPr/>
        </p:nvSpPr>
        <p:spPr>
          <a:xfrm>
            <a:off x="5076369" y="3973453"/>
            <a:ext cx="385894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 smtClean="0"/>
              <a:t>121</a:t>
            </a:r>
            <a:endParaRPr lang="en-US" sz="6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60A5147-69E2-27EA-1301-0B61D7933C2C}"/>
              </a:ext>
            </a:extLst>
          </p:cNvPr>
          <p:cNvSpPr txBox="1"/>
          <p:nvPr/>
        </p:nvSpPr>
        <p:spPr>
          <a:xfrm>
            <a:off x="518361" y="517337"/>
            <a:ext cx="339929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مصرف منابع در ایران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(بنزین)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81F1A0A-5390-4983-2527-808C89C68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00" y="3647449"/>
            <a:ext cx="6221213" cy="2530714"/>
          </a:xfrm>
          <a:prstGeom prst="rect">
            <a:avLst/>
          </a:prstGeom>
          <a:ln>
            <a:solidFill>
              <a:srgbClr val="004287"/>
            </a:solidFill>
          </a:ln>
        </p:spPr>
      </p:pic>
    </p:spTree>
    <p:extLst>
      <p:ext uri="{BB962C8B-B14F-4D97-AF65-F5344CB8AC3E}">
        <p14:creationId xmlns:p14="http://schemas.microsoft.com/office/powerpoint/2010/main" val="429179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0460DC7-870B-91AD-235B-74B37273047F}"/>
              </a:ext>
            </a:extLst>
          </p:cNvPr>
          <p:cNvSpPr txBox="1"/>
          <p:nvPr/>
        </p:nvSpPr>
        <p:spPr>
          <a:xfrm>
            <a:off x="518362" y="517337"/>
            <a:ext cx="405363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استفاده از سوختهای فسیلی در ایران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840F4F4-050A-26FE-E74A-99F729838615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55D49B7-B978-9F0E-30AB-B179D330DD89}"/>
              </a:ext>
            </a:extLst>
          </p:cNvPr>
          <p:cNvSpPr txBox="1"/>
          <p:nvPr/>
        </p:nvSpPr>
        <p:spPr>
          <a:xfrm>
            <a:off x="75501" y="4565771"/>
            <a:ext cx="6434355" cy="1990930"/>
          </a:xfrm>
          <a:prstGeom prst="rect">
            <a:avLst/>
          </a:prstGeom>
          <a:noFill/>
          <a:ln>
            <a:solidFill>
              <a:srgbClr val="004287"/>
            </a:solidFill>
          </a:ln>
        </p:spPr>
        <p:txBody>
          <a:bodyPr wrap="square" rtlCol="0">
            <a:spAutoFit/>
          </a:bodyPr>
          <a:lstStyle/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05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تغییر سبد مصرف حوزه خانگی</a:t>
            </a:r>
            <a:r>
              <a:rPr lang="fa-IR" sz="1050" dirty="0">
                <a:solidFill>
                  <a:srgbClr val="00263D"/>
                </a:solidFill>
                <a:latin typeface="IRANSansWeb_FaNum"/>
                <a:cs typeface="B Yekan" panose="00000400000000000000" pitchFamily="2" charset="-78"/>
              </a:rPr>
              <a:t>، کشاورزی و تجاری به سمت استفاده از گاز و برق</a:t>
            </a: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05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حمایت از گسترش </a:t>
            </a:r>
            <a:r>
              <a:rPr lang="fa-IR" sz="1050" dirty="0">
                <a:solidFill>
                  <a:srgbClr val="00263D"/>
                </a:solidFill>
                <a:latin typeface="IRANSansWeb_FaNum"/>
                <a:cs typeface="B Yekan" panose="00000400000000000000" pitchFamily="2" charset="-78"/>
              </a:rPr>
              <a:t>خودروهای شخصی با اعطای یارانه زیاد به سوختهای فسیلی (بنزین و گازوئیل) و ایجاد رانت در قیمت خودرو و تخصیص آن به افراد فاقد خودرو </a:t>
            </a: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05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فرسودگی ناوگان حمل و نقل </a:t>
            </a: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050" dirty="0">
                <a:solidFill>
                  <a:srgbClr val="00263D"/>
                </a:solidFill>
                <a:latin typeface="IRANSansWeb_FaNum"/>
                <a:cs typeface="B Yekan" panose="00000400000000000000" pitchFamily="2" charset="-78"/>
              </a:rPr>
              <a:t>نبود استراتژی مشخص برای استفاده از خودروهای با مصرف پایین </a:t>
            </a:r>
            <a:endParaRPr lang="fa-IR" sz="1050" b="0" i="0" dirty="0">
              <a:solidFill>
                <a:srgbClr val="00263D"/>
              </a:solidFill>
              <a:effectLst/>
              <a:latin typeface="IRANSansWeb_FaNum"/>
              <a:cs typeface="B Yekan" panose="00000400000000000000" pitchFamily="2" charset="-78"/>
            </a:endParaRP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fa-IR" sz="1050" dirty="0">
              <a:cs typeface="B Yekan" panose="00000400000000000000" pitchFamily="2" charset="-78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="" xmlns:a16="http://schemas.microsoft.com/office/drawing/2014/main" id="{C974D86D-069C-FF5A-CF19-A2317B1B90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1088471"/>
              </p:ext>
            </p:extLst>
          </p:nvPr>
        </p:nvGraphicFramePr>
        <p:xfrm>
          <a:off x="285186" y="1455490"/>
          <a:ext cx="7319026" cy="4146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5473D49D-8042-1522-ADFE-A916BF31BF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1206686"/>
              </p:ext>
            </p:extLst>
          </p:nvPr>
        </p:nvGraphicFramePr>
        <p:xfrm>
          <a:off x="-152399" y="1073131"/>
          <a:ext cx="4559300" cy="349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="" xmlns:a16="http://schemas.microsoft.com/office/drawing/2014/main" id="{C5947BFB-4C96-3989-A143-E5039EE56C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202136"/>
              </p:ext>
            </p:extLst>
          </p:nvPr>
        </p:nvGraphicFramePr>
        <p:xfrm>
          <a:off x="4888102" y="1146536"/>
          <a:ext cx="3970712" cy="3215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Arrow: Right 14">
            <a:extLst>
              <a:ext uri="{FF2B5EF4-FFF2-40B4-BE49-F238E27FC236}">
                <a16:creationId xmlns="" xmlns:a16="http://schemas.microsoft.com/office/drawing/2014/main" id="{EC015049-709B-A4F2-F224-8B47647D90BB}"/>
              </a:ext>
            </a:extLst>
          </p:cNvPr>
          <p:cNvSpPr/>
          <p:nvPr/>
        </p:nvSpPr>
        <p:spPr>
          <a:xfrm>
            <a:off x="3688477" y="1073131"/>
            <a:ext cx="2097247" cy="132546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dirty="0">
                <a:cs typeface="B Yekan" panose="00000400000000000000" pitchFamily="2" charset="-78"/>
              </a:rPr>
              <a:t>افزایش1/8 برابری در بخش حمل و نقل</a:t>
            </a:r>
            <a:endParaRPr lang="en-US" sz="12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949392" y="6078774"/>
            <a:ext cx="2133600" cy="365125"/>
          </a:xfrm>
        </p:spPr>
        <p:txBody>
          <a:bodyPr/>
          <a:lstStyle/>
          <a:p>
            <a:fld id="{EC44FD49-261E-40BE-B999-31AEEF11766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0460DC7-870B-91AD-235B-74B37273047F}"/>
              </a:ext>
            </a:extLst>
          </p:cNvPr>
          <p:cNvSpPr txBox="1"/>
          <p:nvPr/>
        </p:nvSpPr>
        <p:spPr>
          <a:xfrm>
            <a:off x="518361" y="517337"/>
            <a:ext cx="2728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انتشار آلایندگی 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CO2</a:t>
            </a:r>
            <a:endParaRPr lang="fa-IR" dirty="0">
              <a:solidFill>
                <a:srgbClr val="1F3864"/>
              </a:solidFill>
              <a:latin typeface="BYekan"/>
              <a:cs typeface="B Yeka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840F4F4-050A-26FE-E74A-99F729838615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F10EA4D-C956-ADB5-2BB2-B2F8ED187E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8" y="986696"/>
            <a:ext cx="8087666" cy="2945106"/>
          </a:xfrm>
          <a:prstGeom prst="rect">
            <a:avLst/>
          </a:prstGeom>
          <a:ln>
            <a:solidFill>
              <a:srgbClr val="004287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5CD89B7-0204-7D90-DB08-835DE6E8D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79" y="3984338"/>
            <a:ext cx="6169546" cy="2185874"/>
          </a:xfrm>
          <a:prstGeom prst="rect">
            <a:avLst/>
          </a:prstGeom>
          <a:ln>
            <a:solidFill>
              <a:srgbClr val="004287"/>
            </a:solidFill>
          </a:ln>
        </p:spPr>
      </p:pic>
    </p:spTree>
    <p:extLst>
      <p:ext uri="{BB962C8B-B14F-4D97-AF65-F5344CB8AC3E}">
        <p14:creationId xmlns:p14="http://schemas.microsoft.com/office/powerpoint/2010/main" val="390088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357051" y="1847395"/>
            <a:ext cx="8429897" cy="769441"/>
          </a:xfrm>
          <a:prstGeom prst="rect">
            <a:avLst/>
          </a:prstGeom>
          <a:solidFill>
            <a:schemeClr val="bg1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بررسی وضعیت اجرای </a:t>
            </a: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قانون </a:t>
            </a: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هوای پاک </a:t>
            </a:r>
            <a:endParaRPr lang="en-US" sz="3600" dirty="0"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79AF2-56B3-3DB7-8A8F-7B34D05AF80E}"/>
              </a:ext>
            </a:extLst>
          </p:cNvPr>
          <p:cNvSpPr txBox="1"/>
          <p:nvPr/>
        </p:nvSpPr>
        <p:spPr>
          <a:xfrm>
            <a:off x="801031" y="5965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4" name="Picture 2" descr="Focus on the environment (2/2) - Mister Prépa">
            <a:extLst>
              <a:ext uri="{FF2B5EF4-FFF2-40B4-BE49-F238E27FC236}">
                <a16:creationId xmlns="" xmlns:a16="http://schemas.microsoft.com/office/drawing/2014/main" id="{61B07537-9F35-11A3-F1D3-074B66584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6105"/>
            <a:ext cx="9144000" cy="35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10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66386C2-2A64-43A4-04F4-BFEC1F2C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DC4D6ED-5300-652E-4F86-B148342B59AC}"/>
              </a:ext>
            </a:extLst>
          </p:cNvPr>
          <p:cNvSpPr/>
          <p:nvPr/>
        </p:nvSpPr>
        <p:spPr>
          <a:xfrm>
            <a:off x="555928" y="489882"/>
            <a:ext cx="4930472" cy="576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وضعیت اجرای قانون هوای پاک</a:t>
            </a:r>
            <a:r>
              <a:rPr lang="en-US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 و دلایل اصلی عدم اجرا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137F819-7EA4-7116-D1AF-ABE71D99D0FE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="" xmlns:a16="http://schemas.microsoft.com/office/drawing/2014/main" id="{0D0148C3-DD8E-FAAB-DB51-424D2D70C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619195"/>
              </p:ext>
            </p:extLst>
          </p:nvPr>
        </p:nvGraphicFramePr>
        <p:xfrm>
          <a:off x="458268" y="1308467"/>
          <a:ext cx="3618783" cy="222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261">
                  <a:extLst>
                    <a:ext uri="{9D8B030D-6E8A-4147-A177-3AD203B41FA5}">
                      <a16:colId xmlns="" xmlns:a16="http://schemas.microsoft.com/office/drawing/2014/main" val="3885704514"/>
                    </a:ext>
                  </a:extLst>
                </a:gridCol>
                <a:gridCol w="1206261">
                  <a:extLst>
                    <a:ext uri="{9D8B030D-6E8A-4147-A177-3AD203B41FA5}">
                      <a16:colId xmlns="" xmlns:a16="http://schemas.microsoft.com/office/drawing/2014/main" val="248618027"/>
                    </a:ext>
                  </a:extLst>
                </a:gridCol>
                <a:gridCol w="1206261">
                  <a:extLst>
                    <a:ext uri="{9D8B030D-6E8A-4147-A177-3AD203B41FA5}">
                      <a16:colId xmlns="" xmlns:a16="http://schemas.microsoft.com/office/drawing/2014/main" val="1311520111"/>
                    </a:ext>
                  </a:extLst>
                </a:gridCol>
              </a:tblGrid>
              <a:tr h="335325">
                <a:tc gridSpan="3"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وضعیت اجرای</a:t>
                      </a:r>
                      <a:r>
                        <a:rPr lang="en-US" sz="1400" dirty="0">
                          <a:cs typeface="B Yekan" panose="00000400000000000000" pitchFamily="2" charset="-78"/>
                        </a:rPr>
                        <a:t> </a:t>
                      </a:r>
                      <a:r>
                        <a:rPr lang="fa-IR" sz="1400" dirty="0">
                          <a:cs typeface="B Yekan" panose="00000400000000000000" pitchFamily="2" charset="-78"/>
                        </a:rPr>
                        <a:t>بندهای قانون هوای پاک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659192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39%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22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ekan" panose="00000400000000000000" pitchFamily="2" charset="-78"/>
                        </a:rPr>
                        <a:t>اجرای ضعیف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  <a:p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2119342"/>
                  </a:ext>
                </a:extLst>
              </a:tr>
              <a:tr h="49558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30/5%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17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ekan" panose="00000400000000000000" pitchFamily="2" charset="-78"/>
                        </a:rPr>
                        <a:t>اجرای متوسط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  <a:p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42124123"/>
                  </a:ext>
                </a:extLst>
              </a:tr>
              <a:tr h="49558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30/5%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0084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17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0084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ekan" panose="00000400000000000000" pitchFamily="2" charset="-78"/>
                        </a:rPr>
                        <a:t>اجرای خوب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  <a:p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>
                    <a:solidFill>
                      <a:srgbClr val="00843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9074417"/>
                  </a:ext>
                </a:extLst>
              </a:tr>
              <a:tr h="335325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Yekan" panose="00000400000000000000" pitchFamily="2" charset="-78"/>
                        </a:rPr>
                        <a:t>56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ekan" panose="00000400000000000000" pitchFamily="2" charset="-78"/>
                        </a:rPr>
                        <a:t>جمع</a:t>
                      </a:r>
                      <a:endParaRPr lang="en-US" sz="1400" dirty="0">
                        <a:cs typeface="B Yeka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232163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0220E02-BA0F-3653-1AF5-8EDE26AFC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51" y="3586038"/>
            <a:ext cx="3613400" cy="2456953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F86D103-ABC7-EBE6-545A-14232547A8D7}"/>
              </a:ext>
            </a:extLst>
          </p:cNvPr>
          <p:cNvSpPr txBox="1"/>
          <p:nvPr/>
        </p:nvSpPr>
        <p:spPr>
          <a:xfrm>
            <a:off x="4206240" y="997968"/>
            <a:ext cx="4719646" cy="566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>
              <a:lnSpc>
                <a:spcPct val="150000"/>
              </a:lnSpc>
              <a:spcAft>
                <a:spcPts val="1000"/>
              </a:spcAft>
            </a:pPr>
            <a:r>
              <a:rPr lang="fa-I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بر اساس گزارش </a:t>
            </a:r>
            <a:r>
              <a:rPr lang="fa-IR" sz="1200" dirty="0">
                <a:solidFill>
                  <a:srgbClr val="00428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مرکز پژوهش های مجلس شورای اسلامی </a:t>
            </a:r>
            <a:r>
              <a:rPr lang="fa-I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برخی موارد عامل اصلی در عدم اجرای قانون هوای پاک بوده است که به طور مثال در بخش کمبود منابع مالی موارد ذیل قابل ذکر است :</a:t>
            </a:r>
          </a:p>
          <a:p>
            <a:pPr marL="171450" lvl="0" indent="-171450" algn="just" rtl="1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a-IR" sz="1200" b="1" u="sng" dirty="0">
                <a:cs typeface="B Yekan" panose="00000400000000000000" pitchFamily="2" charset="-78"/>
              </a:rPr>
              <a:t>در ماده 19قانون، </a:t>
            </a:r>
            <a:r>
              <a:rPr lang="fa-IR" sz="1200" dirty="0">
                <a:cs typeface="B Yekan" panose="00000400000000000000" pitchFamily="2" charset="-78"/>
              </a:rPr>
              <a:t>وزارت نیرو مکلف شــده که هرســاله به میزان </a:t>
            </a:r>
            <a:r>
              <a:rPr lang="fa-IR" sz="1200" b="1" u="sng" dirty="0">
                <a:cs typeface="B Yekan" panose="00000400000000000000" pitchFamily="2" charset="-78"/>
              </a:rPr>
              <a:t>%30 از افزایش ســالیانه </a:t>
            </a:r>
            <a:r>
              <a:rPr lang="fa-IR" sz="1200" b="1" u="sng" dirty="0" smtClean="0">
                <a:cs typeface="B Yekan" panose="00000400000000000000" pitchFamily="2" charset="-78"/>
              </a:rPr>
              <a:t>مصرف </a:t>
            </a:r>
            <a:r>
              <a:rPr lang="fa-IR" sz="1200" b="1" u="sng" dirty="0">
                <a:cs typeface="B Yekan" panose="00000400000000000000" pitchFamily="2" charset="-78"/>
              </a:rPr>
              <a:t>برق در کشــور از </a:t>
            </a:r>
            <a:r>
              <a:rPr lang="fa-IR" sz="1200" b="1" u="sng" dirty="0">
                <a:solidFill>
                  <a:srgbClr val="0070C0"/>
                </a:solidFill>
                <a:cs typeface="B Yekan" panose="00000400000000000000" pitchFamily="2" charset="-78"/>
              </a:rPr>
              <a:t>منابع انرژی تجدیدپذیر و پاک </a:t>
            </a:r>
            <a:r>
              <a:rPr lang="fa-IR" sz="1200" b="1" u="sng" dirty="0">
                <a:cs typeface="B Yekan" panose="00000400000000000000" pitchFamily="2" charset="-78"/>
              </a:rPr>
              <a:t>تأمین شــود. </a:t>
            </a:r>
            <a:r>
              <a:rPr lang="fa-IR" sz="1200" dirty="0">
                <a:cs typeface="B Yekan" panose="00000400000000000000" pitchFamily="2" charset="-78"/>
              </a:rPr>
              <a:t>تحقق این حکم نیازمند تأمین منابع ً مالی است زیرا معمولا تولید برق از محل انرژیهای تجدیدپذیر گرانتر از سوختهای فسیلی است و با توجه به </a:t>
            </a:r>
            <a:r>
              <a:rPr lang="fa-IR" sz="1200" b="1" u="sng" dirty="0">
                <a:cs typeface="B Yekan" panose="00000400000000000000" pitchFamily="2" charset="-78"/>
              </a:rPr>
              <a:t>ثابت بودن تعرفه برق </a:t>
            </a:r>
            <a:r>
              <a:rPr lang="fa-IR" sz="1200" dirty="0">
                <a:cs typeface="B Yekan" panose="00000400000000000000" pitchFamily="2" charset="-78"/>
              </a:rPr>
              <a:t>برای مشترکین، </a:t>
            </a:r>
            <a:r>
              <a:rPr lang="fa-IR" sz="1200" b="1" u="sng" dirty="0">
                <a:cs typeface="B Yekan" panose="00000400000000000000" pitchFamily="2" charset="-78"/>
              </a:rPr>
              <a:t>دولت باید مشوقهایی را به سرمایه گذاران این حوزه اعطا کند. </a:t>
            </a:r>
            <a:r>
              <a:rPr lang="fa-IR" sz="1200" dirty="0">
                <a:cs typeface="B Yekan" panose="00000400000000000000" pitchFamily="2" charset="-78"/>
              </a:rPr>
              <a:t>اگر سرمایه گذار خود دولت باشد نیز بدیهی است که بودجه مربوطه باید فراهم شود</a:t>
            </a:r>
            <a:r>
              <a:rPr lang="fa-IR" sz="1200" dirty="0" smtClean="0">
                <a:cs typeface="B Yekan" panose="00000400000000000000" pitchFamily="2" charset="-78"/>
              </a:rPr>
              <a:t>.</a:t>
            </a:r>
            <a:r>
              <a:rPr lang="fa-IR" sz="1400" b="1" dirty="0" smtClean="0">
                <a:solidFill>
                  <a:srgbClr val="FF0000"/>
                </a:solidFill>
                <a:cs typeface="B Yekan" panose="00000400000000000000" pitchFamily="2" charset="-78"/>
              </a:rPr>
              <a:t>(قیمت گذاری دستوری)</a:t>
            </a:r>
            <a:endParaRPr lang="fa-IR" sz="1400" b="1" dirty="0">
              <a:solidFill>
                <a:srgbClr val="FF0000"/>
              </a:solidFill>
              <a:cs typeface="B Yekan" panose="00000400000000000000" pitchFamily="2" charset="-78"/>
            </a:endParaRPr>
          </a:p>
          <a:p>
            <a:pPr marL="171450" lvl="0" indent="-171450" algn="just" rtl="1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a-IR" sz="1200" b="1" u="sng" dirty="0">
                <a:cs typeface="B Yekan" panose="00000400000000000000" pitchFamily="2" charset="-78"/>
              </a:rPr>
              <a:t>در </a:t>
            </a:r>
            <a:r>
              <a:rPr lang="fa-IR" sz="1200" b="1" u="sng" dirty="0">
                <a:cs typeface="B Yekan" panose="00000400000000000000" pitchFamily="2" charset="-78"/>
              </a:rPr>
              <a:t>ماده </a:t>
            </a:r>
            <a:r>
              <a:rPr lang="fa-IR" sz="1200" b="1" u="sng" dirty="0">
                <a:cs typeface="B Yekan" panose="00000400000000000000" pitchFamily="2" charset="-78"/>
              </a:rPr>
              <a:t>10قانون</a:t>
            </a:r>
            <a:r>
              <a:rPr lang="fa-IR" sz="1200" dirty="0">
                <a:cs typeface="B Yekan" panose="00000400000000000000" pitchFamily="2" charset="-78"/>
              </a:rPr>
              <a:t> </a:t>
            </a:r>
            <a:r>
              <a:rPr lang="fa-IR" sz="1200" dirty="0">
                <a:cs typeface="B Yekan" panose="00000400000000000000" pitchFamily="2" charset="-78"/>
              </a:rPr>
              <a:t>نیز وزارت کشــور مکلف است از محل درآمد شــهرداریها و بودجه عمومی خود </a:t>
            </a:r>
            <a:r>
              <a:rPr lang="fa-IR" sz="1200" b="1" u="sng" dirty="0">
                <a:cs typeface="B Yekan" panose="00000400000000000000" pitchFamily="2" charset="-78"/>
              </a:rPr>
              <a:t>ســالیانه به میزان 5 </a:t>
            </a:r>
            <a:r>
              <a:rPr lang="fa-IR" sz="1200" b="1" u="sng" dirty="0">
                <a:cs typeface="B Yekan" panose="00000400000000000000" pitchFamily="2" charset="-78"/>
              </a:rPr>
              <a:t>درصد </a:t>
            </a:r>
            <a:r>
              <a:rPr lang="fa-IR" sz="1200" b="1" u="sng" dirty="0">
                <a:solidFill>
                  <a:srgbClr val="0070C0"/>
                </a:solidFill>
                <a:cs typeface="B Yekan" panose="00000400000000000000" pitchFamily="2" charset="-78"/>
              </a:rPr>
              <a:t>ناوگان حمل ونقل عمومی </a:t>
            </a:r>
            <a:r>
              <a:rPr lang="fa-IR" sz="1200" b="1" u="sng" dirty="0">
                <a:cs typeface="B Yekan" panose="00000400000000000000" pitchFamily="2" charset="-78"/>
              </a:rPr>
              <a:t>کلان شهرها </a:t>
            </a:r>
            <a:r>
              <a:rPr lang="fa-IR" sz="1200" b="1" u="sng" dirty="0">
                <a:cs typeface="B Yekan" panose="00000400000000000000" pitchFamily="2" charset="-78"/>
              </a:rPr>
              <a:t>را توسعه دهد</a:t>
            </a:r>
            <a:r>
              <a:rPr lang="fa-IR" sz="1200" dirty="0">
                <a:cs typeface="B Yekan" panose="00000400000000000000" pitchFamily="2" charset="-78"/>
              </a:rPr>
              <a:t>. </a:t>
            </a:r>
            <a:r>
              <a:rPr lang="fa-IR" sz="1200" dirty="0">
                <a:cs typeface="B Yekan" panose="00000400000000000000" pitchFamily="2" charset="-78"/>
              </a:rPr>
              <a:t>منابع وزارت کشور و شهرداریها </a:t>
            </a:r>
            <a:r>
              <a:rPr lang="fa-IR" sz="1200" dirty="0">
                <a:cs typeface="B Yekan" panose="00000400000000000000" pitchFamily="2" charset="-78"/>
              </a:rPr>
              <a:t>به تنهایی </a:t>
            </a:r>
            <a:r>
              <a:rPr lang="fa-IR" sz="1200" dirty="0">
                <a:cs typeface="B Yekan" panose="00000400000000000000" pitchFamily="2" charset="-78"/>
              </a:rPr>
              <a:t>پاسخگوی اجرای این حکم نیست و دولت نیز باید منابعی برای این موضوع تخصیص </a:t>
            </a:r>
            <a:r>
              <a:rPr lang="fa-IR" sz="1200" dirty="0" smtClean="0">
                <a:cs typeface="B Yekan" panose="00000400000000000000" pitchFamily="2" charset="-78"/>
              </a:rPr>
              <a:t>دهد.   </a:t>
            </a:r>
            <a:r>
              <a:rPr lang="fa-IR" sz="1200" b="1" dirty="0" smtClean="0">
                <a:solidFill>
                  <a:srgbClr val="FF0000"/>
                </a:solidFill>
                <a:cs typeface="B Yekan" panose="00000400000000000000" pitchFamily="2" charset="-78"/>
              </a:rPr>
              <a:t>(اساسا موضوع حمل نقل عمومی را باید به بخش خصوصی واگذار کرد)       </a:t>
            </a:r>
            <a:r>
              <a:rPr lang="fa-IR" sz="1400" b="1" dirty="0" smtClean="0">
                <a:solidFill>
                  <a:srgbClr val="FF0000"/>
                </a:solidFill>
                <a:cs typeface="B Yekan" panose="00000400000000000000" pitchFamily="2" charset="-78"/>
              </a:rPr>
              <a:t>(قیمت گذاری دستوری)</a:t>
            </a:r>
            <a:endParaRPr lang="fa-IR" sz="1400" b="1" dirty="0">
              <a:solidFill>
                <a:srgbClr val="FF0000"/>
              </a:solidFill>
              <a:cs typeface="B Yekan" panose="00000400000000000000" pitchFamily="2" charset="-78"/>
            </a:endParaRPr>
          </a:p>
          <a:p>
            <a:pPr lvl="0" algn="just" rtl="1">
              <a:lnSpc>
                <a:spcPct val="150000"/>
              </a:lnSpc>
              <a:spcAft>
                <a:spcPts val="10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  <a:p>
            <a:pPr lvl="0" algn="just" rtl="1">
              <a:lnSpc>
                <a:spcPct val="150000"/>
              </a:lnSpc>
              <a:spcAft>
                <a:spcPts val="10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96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EDEBB7A-4617-17BA-5495-49059BB5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FEEF32C-32DB-1618-92E4-00473FDBF145}"/>
              </a:ext>
            </a:extLst>
          </p:cNvPr>
          <p:cNvSpPr txBox="1"/>
          <p:nvPr/>
        </p:nvSpPr>
        <p:spPr>
          <a:xfrm>
            <a:off x="206735" y="963821"/>
            <a:ext cx="8468792" cy="3329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rtl="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a-IR" sz="1400" dirty="0">
                <a:solidFill>
                  <a:srgbClr val="00428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عدم تناسب کیفیت سوخت کشور با استانداردهای آلایندگی</a:t>
            </a:r>
            <a:endParaRPr lang="en-US" sz="1400" dirty="0">
              <a:solidFill>
                <a:srgbClr val="00428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  <a:p>
            <a:pPr marL="342900" indent="-342900" algn="just" rtl="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a-IR" sz="1400" dirty="0">
                <a:solidFill>
                  <a:srgbClr val="00428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کارآمد نبودن فرآیند معاینه فنی خودروها در کنترل آلودگی خودروها به دلایل ذیل </a:t>
            </a:r>
            <a:r>
              <a:rPr lang="fa-IR" sz="1400" dirty="0" smtClean="0">
                <a:solidFill>
                  <a:srgbClr val="00428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: </a:t>
            </a:r>
            <a:r>
              <a:rPr lang="fa-IR" sz="14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(قیمت گذاری دستوری)</a:t>
            </a:r>
            <a:endParaRPr lang="fa-IR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  <a:p>
            <a:pPr marL="342900" lvl="0" indent="-342900" algn="just" rtl="1">
              <a:buFont typeface="Courier New" panose="02070309020205020404" pitchFamily="49" charset="0"/>
              <a:buChar char="o"/>
            </a:pPr>
            <a:r>
              <a:rPr lang="fa-IR" sz="1200" kern="100" dirty="0">
                <a:latin typeface="Calibri" panose="020F0502020204030204" pitchFamily="34" charset="0"/>
                <a:cs typeface="B Yekan" panose="00000400000000000000" pitchFamily="2" charset="-78"/>
              </a:rPr>
              <a:t>3 برابر بودن حد مجاز کنترل آلاینده ها در معاینه فنی نسبت به استاندارد یورو 5 </a:t>
            </a:r>
          </a:p>
          <a:p>
            <a:pPr marL="342900" lvl="0" indent="-342900" algn="just" rtl="1">
              <a:buFont typeface="Courier New" panose="02070309020205020404" pitchFamily="49" charset="0"/>
              <a:buChar char="o"/>
            </a:pPr>
            <a:r>
              <a:rPr lang="fa-IR" sz="1200" kern="100" dirty="0">
                <a:latin typeface="Calibri" panose="020F0502020204030204" pitchFamily="34" charset="0"/>
                <a:cs typeface="B Yekan" panose="00000400000000000000" pitchFamily="2" charset="-78"/>
              </a:rPr>
              <a:t>کالیبره نبودن یا خرابی بیش از 72% تجهیزات مراکز معاینه فنی شهرستان های استان تهران </a:t>
            </a:r>
          </a:p>
          <a:p>
            <a:pPr marL="342900" lvl="0" indent="-342900" algn="just" rtl="1">
              <a:buFont typeface="Courier New" panose="02070309020205020404" pitchFamily="49" charset="0"/>
              <a:buChar char="o"/>
            </a:pPr>
            <a:r>
              <a:rPr lang="fa-IR" sz="1200" kern="100" dirty="0">
                <a:latin typeface="Calibri" panose="020F0502020204030204" pitchFamily="34" charset="0"/>
                <a:cs typeface="B Yekan" panose="00000400000000000000" pitchFamily="2" charset="-78"/>
              </a:rPr>
              <a:t>عدم کنترل عملکرد قطعه کاتالیست خودروها که اصلی ترین قطعه جاذب آلاینده است در مراکز معاینه فنی</a:t>
            </a:r>
            <a:endParaRPr lang="en-US" sz="1200" kern="100" dirty="0">
              <a:latin typeface="Calibri" panose="020F0502020204030204" pitchFamily="34" charset="0"/>
              <a:cs typeface="B Yekan" panose="00000400000000000000" pitchFamily="2" charset="-78"/>
            </a:endParaRPr>
          </a:p>
          <a:p>
            <a:pPr marL="342900" lvl="0" indent="-342900" algn="just" rtl="1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fa-IR" sz="1200" kern="100" dirty="0">
                <a:latin typeface="Calibri" panose="020F0502020204030204" pitchFamily="34" charset="0"/>
                <a:cs typeface="B Yekan" panose="00000400000000000000" pitchFamily="2" charset="-78"/>
              </a:rPr>
              <a:t>عدم اندازه گیری ذرات معلق 2/5 و 10 میکرون که اصلی ترین آلاینده هوای کلان شهرهاست در مراکز معاینه فنی</a:t>
            </a:r>
            <a:endParaRPr lang="en-US" sz="1200" kern="100" dirty="0">
              <a:latin typeface="Calibri" panose="020F0502020204030204" pitchFamily="34" charset="0"/>
              <a:cs typeface="B Yekan" panose="00000400000000000000" pitchFamily="2" charset="-78"/>
            </a:endParaRPr>
          </a:p>
          <a:p>
            <a:pPr marL="342900" indent="-342900" algn="just" rtl="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ar-SA" sz="1400" dirty="0">
                <a:solidFill>
                  <a:srgbClr val="004287"/>
                </a:solidFill>
                <a:latin typeface="Arial" panose="020B060402020202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نداشتن استراتژی مشخص در حوزه خودروهای برقی و هیبرید</a:t>
            </a:r>
            <a:endParaRPr lang="en-US" sz="1400" dirty="0">
              <a:solidFill>
                <a:srgbClr val="004287"/>
              </a:solidFill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  <a:p>
            <a:pPr marL="342900" indent="-342900" algn="just" rtl="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ar-SA" sz="1400" dirty="0" smtClean="0">
                <a:solidFill>
                  <a:srgbClr val="00428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فرسودگی </a:t>
            </a:r>
            <a:r>
              <a:rPr lang="ar-SA" sz="1400" dirty="0">
                <a:solidFill>
                  <a:srgbClr val="00428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و عدم نوسازی ناوگان حمل و نقل عمومی و کارآمد نبودن سیاستهای فعلی اسقاط خودروهای فرسوده</a:t>
            </a:r>
            <a:endParaRPr lang="fa-IR" sz="1400" dirty="0">
              <a:solidFill>
                <a:srgbClr val="004287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  <a:p>
            <a:pPr marL="342900" indent="-342900" algn="just" rtl="1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ar-S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 </a:t>
            </a:r>
            <a:r>
              <a:rPr lang="fa-IR" sz="1100" kern="100" dirty="0">
                <a:latin typeface="Calibri" panose="020F0502020204030204" pitchFamily="34" charset="0"/>
                <a:cs typeface="B Yekan" panose="00000400000000000000" pitchFamily="2" charset="-78"/>
              </a:rPr>
              <a:t>کاهش روند اسقاط خودرو </a:t>
            </a:r>
            <a:r>
              <a:rPr lang="fa-IR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از حدود 250 هزار دستگاه در </a:t>
            </a:r>
            <a:r>
              <a:rPr lang="fa-IR" sz="1100" kern="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سال 96 </a:t>
            </a:r>
            <a:r>
              <a:rPr lang="fa-IR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به </a:t>
            </a:r>
            <a:r>
              <a:rPr lang="fa-IR" sz="1100" kern="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 حدود 30 هزار </a:t>
            </a:r>
            <a:r>
              <a:rPr lang="fa-IR" sz="1100" kern="100" dirty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دستگاه  درسال1401 </a:t>
            </a:r>
            <a:r>
              <a:rPr lang="fa-IR" sz="11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(تعطیلی  </a:t>
            </a:r>
            <a:r>
              <a:rPr lang="fa-IR" sz="11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عمده مراکز اسقاط خودرو در </a:t>
            </a:r>
            <a:r>
              <a:rPr lang="fa-IR" sz="1100" kern="1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کشور)</a:t>
            </a:r>
          </a:p>
          <a:p>
            <a:pPr marL="342900" indent="-342900" algn="just" rtl="1">
              <a:lnSpc>
                <a:spcPct val="20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a-IR" sz="1100" kern="100" dirty="0" smtClean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توقف </a:t>
            </a:r>
            <a:r>
              <a:rPr lang="fa-IR" sz="1100" kern="100" dirty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روند اسقاط خودروهای </a:t>
            </a:r>
            <a:r>
              <a:rPr lang="fa-IR" sz="1100" kern="100" dirty="0" smtClean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سواری، موتورسیکلت  </a:t>
            </a:r>
            <a:r>
              <a:rPr lang="fa-IR" sz="1100" kern="100" dirty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و سنگین منجر </a:t>
            </a:r>
            <a:r>
              <a:rPr lang="fa-IR" sz="1100" kern="100" dirty="0" smtClean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به فرسودگی ناوگان شده که در صورت نوسازی مناسب ،روزانه </a:t>
            </a:r>
            <a:r>
              <a:rPr lang="fa-IR" sz="1100" kern="100" dirty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30 میلیون لیتر بنزین </a:t>
            </a:r>
            <a:r>
              <a:rPr lang="fa-IR" sz="1100" kern="100" dirty="0" smtClean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(معادل 15 میلیارد دلار) صرفه جویی می شد.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626050F-FFF3-6D78-0AB3-D2534ECE6AAA}"/>
              </a:ext>
            </a:extLst>
          </p:cNvPr>
          <p:cNvSpPr/>
          <p:nvPr/>
        </p:nvSpPr>
        <p:spPr>
          <a:xfrm>
            <a:off x="513983" y="474409"/>
            <a:ext cx="4145481" cy="576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برخی معضلات </a:t>
            </a:r>
            <a:r>
              <a:rPr lang="fa-IR" dirty="0" smtClean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در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ارتباط با منابع متحرک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178369375"/>
              </p:ext>
            </p:extLst>
          </p:nvPr>
        </p:nvGraphicFramePr>
        <p:xfrm>
          <a:off x="421419" y="3967701"/>
          <a:ext cx="4288405" cy="2802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44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13D182F9-1945-8CB2-244C-C95D65D9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16B37F5-425B-7F7D-6B54-E83A75CBF704}"/>
              </a:ext>
            </a:extLst>
          </p:cNvPr>
          <p:cNvSpPr txBox="1"/>
          <p:nvPr/>
        </p:nvSpPr>
        <p:spPr>
          <a:xfrm>
            <a:off x="559179" y="1111035"/>
            <a:ext cx="8025641" cy="2221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rtl="1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7005" algn="r"/>
              </a:tabLst>
            </a:pPr>
            <a:r>
              <a:rPr lang="fa-I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کارآمد نبودن </a:t>
            </a:r>
            <a:r>
              <a:rPr lang="fa-I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نظارت ها و حتی جریمه ها در </a:t>
            </a:r>
            <a:r>
              <a:rPr lang="fa-I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صنایع آلاینده </a:t>
            </a:r>
            <a:endParaRPr lang="fa-IR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  <a:p>
            <a:pPr lvl="0" algn="just" rtl="1">
              <a:lnSpc>
                <a:spcPct val="150000"/>
              </a:lnSpc>
              <a:spcAft>
                <a:spcPts val="1000"/>
              </a:spcAft>
              <a:tabLst>
                <a:tab pos="167005" algn="r"/>
              </a:tabLst>
            </a:pPr>
            <a:r>
              <a:rPr lang="fa-IR" sz="1400" dirty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 </a:t>
            </a:r>
            <a:r>
              <a:rPr lang="fa-IR" sz="1400" dirty="0" smtClean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        </a:t>
            </a:r>
            <a:r>
              <a:rPr lang="fa-IR" sz="14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(در فضای غیر رقابتی برخی صنایع آلاینده، جریمه زیست محیطی نیز به مصرف کننده تحمیل می شود)</a:t>
            </a:r>
          </a:p>
          <a:p>
            <a:pPr marL="342900" lvl="0" indent="-342900" algn="just" rtl="1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7005" algn="r"/>
              </a:tabLst>
            </a:pPr>
            <a:r>
              <a:rPr lang="fa-I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 عدم اجرای استاندرد موتورخانه ساختمان ها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7005" algn="r"/>
              </a:tabLst>
            </a:pPr>
            <a:r>
              <a:rPr lang="fa-I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دفع ناکارآمد پسماند و استفاده از روشهایی مانند سوزاندن زباله</a:t>
            </a:r>
            <a:endParaRPr lang="en-US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7005" algn="r"/>
              </a:tabLst>
            </a:pPr>
            <a:r>
              <a:rPr lang="fa-IR" sz="1400" dirty="0" smtClean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جایگزینی </a:t>
            </a:r>
            <a:r>
              <a:rPr lang="fa-IR" sz="1400" dirty="0"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تولید و عرضه انرژی های پاک به جای تولید و مصرف انرژی های حاصل از سوخت های فسیلی و آلاینده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EA8785F-CD9A-DCCC-2DA2-D54BB8E56640}"/>
              </a:ext>
            </a:extLst>
          </p:cNvPr>
          <p:cNvSpPr/>
          <p:nvPr/>
        </p:nvSpPr>
        <p:spPr>
          <a:xfrm>
            <a:off x="555929" y="489882"/>
            <a:ext cx="4246660" cy="576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برخی معضلات </a:t>
            </a:r>
            <a:r>
              <a:rPr lang="fa-IR" dirty="0" smtClean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در </a:t>
            </a:r>
            <a:r>
              <a:rPr lang="fa-IR" dirty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ارتباط با منابع </a:t>
            </a:r>
            <a:r>
              <a:rPr lang="fa-IR" dirty="0" smtClean="0">
                <a:solidFill>
                  <a:srgbClr val="1F3864"/>
                </a:solidFill>
                <a:latin typeface="BYekan"/>
                <a:cs typeface="B Yekan" panose="00000400000000000000" pitchFamily="2" charset="-78"/>
              </a:rPr>
              <a:t>ثابت و پسماند</a:t>
            </a:r>
            <a:endParaRPr lang="fa-IR" dirty="0">
              <a:solidFill>
                <a:srgbClr val="1F3864"/>
              </a:solidFill>
              <a:latin typeface="BYekan"/>
              <a:cs typeface="B Yekan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83F8F68-8C45-5D86-7595-E8B57355D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79" y="3280192"/>
            <a:ext cx="5788404" cy="2696330"/>
          </a:xfrm>
          <a:prstGeom prst="rect">
            <a:avLst/>
          </a:prstGeom>
          <a:ln>
            <a:solidFill>
              <a:srgbClr val="004287"/>
            </a:solidFill>
          </a:ln>
        </p:spPr>
      </p:pic>
    </p:spTree>
    <p:extLst>
      <p:ext uri="{BB962C8B-B14F-4D97-AF65-F5344CB8AC3E}">
        <p14:creationId xmlns:p14="http://schemas.microsoft.com/office/powerpoint/2010/main" val="23092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357051" y="1847395"/>
            <a:ext cx="8429897" cy="769441"/>
          </a:xfrm>
          <a:prstGeom prst="rect">
            <a:avLst/>
          </a:prstGeom>
          <a:solidFill>
            <a:schemeClr val="bg1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نگاهی ویژه به موضوع آلودگی </a:t>
            </a: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هوا تهران</a:t>
            </a:r>
            <a:endParaRPr lang="en-US" sz="3600" dirty="0"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79AF2-56B3-3DB7-8A8F-7B34D05AF80E}"/>
              </a:ext>
            </a:extLst>
          </p:cNvPr>
          <p:cNvSpPr txBox="1"/>
          <p:nvPr/>
        </p:nvSpPr>
        <p:spPr>
          <a:xfrm>
            <a:off x="801031" y="5965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4" name="Picture 2" descr="Focus on the environment (2/2) - Mister Prépa">
            <a:extLst>
              <a:ext uri="{FF2B5EF4-FFF2-40B4-BE49-F238E27FC236}">
                <a16:creationId xmlns="" xmlns:a16="http://schemas.microsoft.com/office/drawing/2014/main" id="{00C7549E-2C31-39E1-3096-C4E2D5E0D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6105"/>
            <a:ext cx="9144000" cy="35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72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8D1706F2-30D3-0AF3-C10A-E1BE426DE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425A8646-2BA1-3083-47D4-0667B762E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76" y="968899"/>
            <a:ext cx="6560191" cy="3244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2ACD4EE-D04C-1A7A-BB51-BABB16FBA085}"/>
              </a:ext>
            </a:extLst>
          </p:cNvPr>
          <p:cNvSpPr txBox="1"/>
          <p:nvPr/>
        </p:nvSpPr>
        <p:spPr>
          <a:xfrm>
            <a:off x="544835" y="570347"/>
            <a:ext cx="351543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روند آلودگی هوا در 10 سال گذشته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2820EFA-317C-C45F-64C4-74C9D9D76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54" y="4310116"/>
            <a:ext cx="5381144" cy="2474662"/>
          </a:xfrm>
          <a:prstGeom prst="rect">
            <a:avLst/>
          </a:prstGeom>
          <a:ln>
            <a:solidFill>
              <a:srgbClr val="004287"/>
            </a:solidFill>
          </a:ln>
        </p:spPr>
      </p:pic>
    </p:spTree>
    <p:extLst>
      <p:ext uri="{BB962C8B-B14F-4D97-AF65-F5344CB8AC3E}">
        <p14:creationId xmlns:p14="http://schemas.microsoft.com/office/powerpoint/2010/main" val="349731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99461E3-1C5D-10C6-B1E2-2A3C6625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F5667FA-89B7-C2C4-4160-5E8F00D53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84" y="1414258"/>
            <a:ext cx="5519956" cy="2258418"/>
          </a:xfrm>
          <a:prstGeom prst="rect">
            <a:avLst/>
          </a:prstGeom>
          <a:ln>
            <a:solidFill>
              <a:srgbClr val="004287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E76B2D-E428-7344-C61A-49BF56AD5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83" y="3760117"/>
            <a:ext cx="5519956" cy="2930609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D6BEB86-EDC5-37C7-9C07-6AB3AD64DABF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4C6FFA5-44FA-8B55-B668-972BC9906EC6}"/>
              </a:ext>
            </a:extLst>
          </p:cNvPr>
          <p:cNvSpPr txBox="1"/>
          <p:nvPr/>
        </p:nvSpPr>
        <p:spPr>
          <a:xfrm>
            <a:off x="544835" y="570347"/>
            <a:ext cx="351543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تعطیلی مدارس به دلیل آلودگی هوا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C2ECDE1-07D0-0337-4F1F-F466470F1D09}"/>
              </a:ext>
            </a:extLst>
          </p:cNvPr>
          <p:cNvSpPr txBox="1"/>
          <p:nvPr/>
        </p:nvSpPr>
        <p:spPr>
          <a:xfrm>
            <a:off x="394283" y="1027120"/>
            <a:ext cx="8355434" cy="299697"/>
          </a:xfrm>
          <a:prstGeom prst="rect">
            <a:avLst/>
          </a:prstGeom>
          <a:solidFill>
            <a:srgbClr val="FFC000"/>
          </a:solidFill>
          <a:ln>
            <a:solidFill>
              <a:srgbClr val="004287"/>
            </a:solidFill>
          </a:ln>
        </p:spPr>
        <p:txBody>
          <a:bodyPr wrap="square">
            <a:spAutoFit/>
          </a:bodyPr>
          <a:lstStyle/>
          <a:p>
            <a:pPr lvl="0" algn="just" rtl="1">
              <a:lnSpc>
                <a:spcPct val="130000"/>
              </a:lnSpc>
              <a:spcAft>
                <a:spcPts val="800"/>
              </a:spcAft>
            </a:pPr>
            <a:r>
              <a:rPr lang="fa-IR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تعداد روزهای پاک و سالم هوای تهران از 257 روز در سال 1396 به 195 روز در سال 1401 کاهش پیدا کرد (یعنی 24% روزهای سالم و پاک کاهش داشت)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Yekan" panose="00000400000000000000" pitchFamily="2" charset="-78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D89E5497-E5DF-7556-C8CA-7DC25B2A0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970116"/>
              </p:ext>
            </p:extLst>
          </p:nvPr>
        </p:nvGraphicFramePr>
        <p:xfrm>
          <a:off x="6059443" y="1414258"/>
          <a:ext cx="2866443" cy="2258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373">
                  <a:extLst>
                    <a:ext uri="{9D8B030D-6E8A-4147-A177-3AD203B41FA5}">
                      <a16:colId xmlns="" xmlns:a16="http://schemas.microsoft.com/office/drawing/2014/main" val="826582248"/>
                    </a:ext>
                  </a:extLst>
                </a:gridCol>
                <a:gridCol w="997414">
                  <a:extLst>
                    <a:ext uri="{9D8B030D-6E8A-4147-A177-3AD203B41FA5}">
                      <a16:colId xmlns="" xmlns:a16="http://schemas.microsoft.com/office/drawing/2014/main" val="4157275799"/>
                    </a:ext>
                  </a:extLst>
                </a:gridCol>
                <a:gridCol w="501224">
                  <a:extLst>
                    <a:ext uri="{9D8B030D-6E8A-4147-A177-3AD203B41FA5}">
                      <a16:colId xmlns="" xmlns:a16="http://schemas.microsoft.com/office/drawing/2014/main" val="1621584391"/>
                    </a:ext>
                  </a:extLst>
                </a:gridCol>
                <a:gridCol w="624432">
                  <a:extLst>
                    <a:ext uri="{9D8B030D-6E8A-4147-A177-3AD203B41FA5}">
                      <a16:colId xmlns="" xmlns:a16="http://schemas.microsoft.com/office/drawing/2014/main" val="2886459945"/>
                    </a:ext>
                  </a:extLst>
                </a:gridCol>
              </a:tblGrid>
              <a:tr h="1097587">
                <a:tc>
                  <a:txBody>
                    <a:bodyPr/>
                    <a:lstStyle/>
                    <a:p>
                      <a:r>
                        <a:rPr lang="fa-IR" sz="1100" dirty="0">
                          <a:cs typeface="B Yekan" panose="00000400000000000000" pitchFamily="2" charset="-78"/>
                        </a:rPr>
                        <a:t>مقایسه با حد مجاز</a:t>
                      </a:r>
                      <a:endParaRPr lang="en-US" sz="1100" dirty="0"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428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100" dirty="0">
                          <a:cs typeface="B Yekan" panose="00000400000000000000" pitchFamily="2" charset="-78"/>
                        </a:rPr>
                        <a:t>وضعیت تهران</a:t>
                      </a:r>
                      <a:r>
                        <a:rPr lang="en-US" sz="1100" dirty="0">
                          <a:cs typeface="B Yekan" panose="00000400000000000000" pitchFamily="2" charset="-78"/>
                        </a:rPr>
                        <a:t> </a:t>
                      </a:r>
                      <a:endParaRPr lang="fa-IR" sz="1100" dirty="0">
                        <a:cs typeface="B Yekan" panose="00000400000000000000" pitchFamily="2" charset="-78"/>
                      </a:endParaRPr>
                    </a:p>
                    <a:p>
                      <a:endParaRPr lang="fa-IR" sz="1100" dirty="0" smtClean="0">
                        <a:cs typeface="B Yekan" panose="00000400000000000000" pitchFamily="2" charset="-78"/>
                      </a:endParaRPr>
                    </a:p>
                    <a:p>
                      <a:r>
                        <a:rPr lang="fa-IR" sz="1100" dirty="0" smtClean="0">
                          <a:cs typeface="B Yekan" panose="00000400000000000000" pitchFamily="2" charset="-78"/>
                        </a:rPr>
                        <a:t>(</a:t>
                      </a:r>
                      <a:r>
                        <a:rPr lang="fa-IR" sz="1100" dirty="0">
                          <a:cs typeface="B Yekan" panose="00000400000000000000" pitchFamily="2" charset="-78"/>
                        </a:rPr>
                        <a:t>متوسط </a:t>
                      </a:r>
                      <a:r>
                        <a:rPr lang="fa-IR" sz="1100" dirty="0" smtClean="0">
                          <a:cs typeface="B Yekan" panose="00000400000000000000" pitchFamily="2" charset="-78"/>
                        </a:rPr>
                        <a:t>سالالنه</a:t>
                      </a:r>
                      <a:r>
                        <a:rPr lang="fa-IR" sz="1100" dirty="0">
                          <a:cs typeface="B Yekan" panose="00000400000000000000" pitchFamily="2" charset="-78"/>
                        </a:rPr>
                        <a:t>)</a:t>
                      </a:r>
                      <a:endParaRPr lang="en-US" sz="1100" dirty="0"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428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100" dirty="0">
                          <a:cs typeface="B Yekan" panose="00000400000000000000" pitchFamily="2" charset="-78"/>
                        </a:rPr>
                        <a:t>حد مجاز</a:t>
                      </a:r>
                      <a:endParaRPr lang="en-US" sz="1100" dirty="0"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428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a-IR" sz="1100" dirty="0">
                          <a:cs typeface="B Yekan" panose="00000400000000000000" pitchFamily="2" charset="-78"/>
                        </a:rPr>
                        <a:t>شاخص </a:t>
                      </a:r>
                      <a:endParaRPr lang="en-US" sz="1100" dirty="0">
                        <a:cs typeface="B Yekan" panose="00000400000000000000" pitchFamily="2" charset="-78"/>
                      </a:endParaRPr>
                    </a:p>
                  </a:txBody>
                  <a:tcPr anchor="ctr">
                    <a:solidFill>
                      <a:srgbClr val="00428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82428452"/>
                  </a:ext>
                </a:extLst>
              </a:tr>
              <a:tr h="580416">
                <a:tc>
                  <a:txBody>
                    <a:bodyPr/>
                    <a:lstStyle/>
                    <a:p>
                      <a:pPr algn="ctr"/>
                      <a:r>
                        <a:rPr lang="fa-IR" sz="9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3 برابر</a:t>
                      </a:r>
                      <a:endParaRPr lang="en-US" sz="9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9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30</a:t>
                      </a:r>
                      <a:endParaRPr lang="en-US" sz="9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9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10</a:t>
                      </a:r>
                      <a:endParaRPr lang="en-US" sz="9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PM2.5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90204521"/>
                  </a:ext>
                </a:extLst>
              </a:tr>
              <a:tr h="580416">
                <a:tc>
                  <a:txBody>
                    <a:bodyPr/>
                    <a:lstStyle/>
                    <a:p>
                      <a:pPr algn="ctr"/>
                      <a:r>
                        <a:rPr lang="fa-IR" sz="9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4 برابر</a:t>
                      </a:r>
                      <a:endParaRPr lang="en-US" sz="9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9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80/3</a:t>
                      </a:r>
                      <a:endParaRPr lang="en-US" sz="9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900" dirty="0">
                          <a:solidFill>
                            <a:schemeClr val="tx1"/>
                          </a:solidFill>
                          <a:cs typeface="B Yekan" panose="00000400000000000000" pitchFamily="2" charset="-78"/>
                        </a:rPr>
                        <a:t>20</a:t>
                      </a:r>
                      <a:endParaRPr lang="en-US" sz="900" dirty="0">
                        <a:solidFill>
                          <a:schemeClr val="tx1"/>
                        </a:solidFill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B Yekan" panose="00000400000000000000" pitchFamily="2" charset="-78"/>
                        </a:rPr>
                        <a:t>PM10</a:t>
                      </a:r>
                      <a:endParaRPr lang="fa-IR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B Yekan" panose="000004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01400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3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696B5157-78C7-5BE7-DDDB-BB5F362C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475C59D-6653-0603-383B-1E8860EE606D}"/>
              </a:ext>
            </a:extLst>
          </p:cNvPr>
          <p:cNvSpPr txBox="1"/>
          <p:nvPr/>
        </p:nvSpPr>
        <p:spPr>
          <a:xfrm>
            <a:off x="346588" y="1007334"/>
            <a:ext cx="8386230" cy="2262158"/>
          </a:xfrm>
          <a:prstGeom prst="rect">
            <a:avLst/>
          </a:prstGeom>
          <a:noFill/>
          <a:ln>
            <a:solidFill>
              <a:srgbClr val="004287"/>
            </a:solidFill>
          </a:ln>
        </p:spPr>
        <p:txBody>
          <a:bodyPr wrap="square" rtlCol="0">
            <a:spAutoFit/>
          </a:bodyPr>
          <a:lstStyle/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20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بخشی از دلا</a:t>
            </a:r>
            <a:r>
              <a:rPr lang="fa-IR" sz="1200" dirty="0">
                <a:solidFill>
                  <a:srgbClr val="00263D"/>
                </a:solidFill>
                <a:latin typeface="IRANSansWeb_FaNum"/>
                <a:cs typeface="B Yekan" panose="00000400000000000000" pitchFamily="2" charset="-78"/>
              </a:rPr>
              <a:t>یل تولید این آلاینده ، آلودگی طبیعی ناشی از گرد و غبار و قرار گرفتن در کمربند غبارآلود زمین است که اگر طبیعت همراهی نکند عملا برای آن چاره ای وجود ندارد.</a:t>
            </a: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20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بخشی دیگر از این آلودگی ، انسان ساخت است که از منابع سایشی (لنت، لاستیک و آسفالت) و منابع احتراقی تولید می شود که سهم آلایندگی سایشی 10 برابر خروجی اگزوها است. </a:t>
            </a: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20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ما با تخصیص </a:t>
            </a:r>
            <a:r>
              <a:rPr lang="fa-IR" sz="1200" dirty="0">
                <a:solidFill>
                  <a:srgbClr val="00263D"/>
                </a:solidFill>
                <a:latin typeface="IRANSansWeb_FaNum"/>
                <a:cs typeface="B Yekan" panose="00000400000000000000" pitchFamily="2" charset="-78"/>
              </a:rPr>
              <a:t>یارانه برای خرید خودروهای سواری عملا ، توسعه ناوگان عمومی را نادیده گرفته و علاوه بر آسیبهای روانی ترافیک و تصادفات ، باعث آلودگی هوای کلان شهرها شده ایم.</a:t>
            </a:r>
            <a:endParaRPr lang="fa-IR" sz="1200" dirty="0">
              <a:cs typeface="B Yekan" panose="000004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9FC5AC3-D9BC-223B-ABC5-13FE1269711A}"/>
              </a:ext>
            </a:extLst>
          </p:cNvPr>
          <p:cNvSpPr txBox="1"/>
          <p:nvPr/>
        </p:nvSpPr>
        <p:spPr>
          <a:xfrm>
            <a:off x="544835" y="570347"/>
            <a:ext cx="31043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منابع تولید آلاینده </a:t>
            </a:r>
            <a:r>
              <a:rPr lang="en-US" dirty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PM2.5</a:t>
            </a:r>
            <a:endParaRPr lang="fa-IR" dirty="0">
              <a:solidFill>
                <a:srgbClr val="004287"/>
              </a:solidFill>
              <a:latin typeface="BYekan"/>
              <a:cs typeface="B Yekan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5C83DFA-2F43-FAA0-E3C5-57899E44B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540" y="3539377"/>
            <a:ext cx="3779947" cy="1931698"/>
          </a:xfrm>
          <a:prstGeom prst="rect">
            <a:avLst/>
          </a:prstGeom>
        </p:spPr>
      </p:pic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992501431"/>
              </p:ext>
            </p:extLst>
          </p:nvPr>
        </p:nvGraphicFramePr>
        <p:xfrm>
          <a:off x="346588" y="3380352"/>
          <a:ext cx="4542309" cy="2781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345635" y="4182386"/>
            <a:ext cx="970059" cy="763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6588" y="6206385"/>
            <a:ext cx="3418570" cy="2539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1050" dirty="0" smtClean="0">
                <a:cs typeface="B Yekan" panose="00000400000000000000" pitchFamily="2" charset="-78"/>
              </a:rPr>
              <a:t>بر اساس قانون توسعه حمل و نقل عمومی و مدیریت مصرف سوخت</a:t>
            </a:r>
            <a:endParaRPr lang="en-US" sz="105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593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12F7520B-E423-8FE9-E407-C4DFB3A4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FB708F96-C076-7950-6C6B-CD78F2254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677289"/>
              </p:ext>
            </p:extLst>
          </p:nvPr>
        </p:nvGraphicFramePr>
        <p:xfrm>
          <a:off x="544835" y="1155159"/>
          <a:ext cx="7525374" cy="2856594"/>
        </p:xfrm>
        <a:graphic>
          <a:graphicData uri="http://schemas.openxmlformats.org/drawingml/2006/table">
            <a:tbl>
              <a:tblPr rtl="1" firstRow="1" firstCol="1" bandRow="1"/>
              <a:tblGrid>
                <a:gridCol w="2076214">
                  <a:extLst>
                    <a:ext uri="{9D8B030D-6E8A-4147-A177-3AD203B41FA5}">
                      <a16:colId xmlns="" xmlns:a16="http://schemas.microsoft.com/office/drawing/2014/main" val="2012137525"/>
                    </a:ext>
                  </a:extLst>
                </a:gridCol>
                <a:gridCol w="859177">
                  <a:extLst>
                    <a:ext uri="{9D8B030D-6E8A-4147-A177-3AD203B41FA5}">
                      <a16:colId xmlns="" xmlns:a16="http://schemas.microsoft.com/office/drawing/2014/main" val="202084390"/>
                    </a:ext>
                  </a:extLst>
                </a:gridCol>
                <a:gridCol w="1146898">
                  <a:extLst>
                    <a:ext uri="{9D8B030D-6E8A-4147-A177-3AD203B41FA5}">
                      <a16:colId xmlns="" xmlns:a16="http://schemas.microsoft.com/office/drawing/2014/main" val="174979362"/>
                    </a:ext>
                  </a:extLst>
                </a:gridCol>
                <a:gridCol w="1147695">
                  <a:extLst>
                    <a:ext uri="{9D8B030D-6E8A-4147-A177-3AD203B41FA5}">
                      <a16:colId xmlns="" xmlns:a16="http://schemas.microsoft.com/office/drawing/2014/main" val="4154840614"/>
                    </a:ext>
                  </a:extLst>
                </a:gridCol>
                <a:gridCol w="1147695">
                  <a:extLst>
                    <a:ext uri="{9D8B030D-6E8A-4147-A177-3AD203B41FA5}">
                      <a16:colId xmlns="" xmlns:a16="http://schemas.microsoft.com/office/drawing/2014/main" val="1378513963"/>
                    </a:ext>
                  </a:extLst>
                </a:gridCol>
                <a:gridCol w="1147695">
                  <a:extLst>
                    <a:ext uri="{9D8B030D-6E8A-4147-A177-3AD203B41FA5}">
                      <a16:colId xmlns="" xmlns:a16="http://schemas.microsoft.com/office/drawing/2014/main" val="400100708"/>
                    </a:ext>
                  </a:extLst>
                </a:gridCol>
              </a:tblGrid>
              <a:tr h="446163">
                <a:tc gridSpan="6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6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تعداد روزها براساس شاخص کیفیت هوا در تاریخ 15آذر لغایت  15 دی ماه سالهای مختلف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51064546"/>
                  </a:ext>
                </a:extLst>
              </a:tr>
              <a:tr h="87381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پاک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 (0-50)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سالم (قابل قبول)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(51-100)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ناسالم برای گروههای حساس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(101-150)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ناسالم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(151-200)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بسیار ناسالم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 (201-300)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9296514"/>
                  </a:ext>
                </a:extLst>
              </a:tr>
              <a:tr h="3073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1402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solidFill>
                            <a:srgbClr val="1F386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83723301"/>
                  </a:ext>
                </a:extLst>
              </a:tr>
              <a:tr h="3073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3215396"/>
                  </a:ext>
                </a:extLst>
              </a:tr>
              <a:tr h="3073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1400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22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2233117"/>
                  </a:ext>
                </a:extLst>
              </a:tr>
              <a:tr h="3073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88509525"/>
                  </a:ext>
                </a:extLst>
              </a:tr>
              <a:tr h="30732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1398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2012792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76CEE35-58DD-82DD-34F0-954C6B2737B3}"/>
              </a:ext>
            </a:extLst>
          </p:cNvPr>
          <p:cNvSpPr txBox="1"/>
          <p:nvPr/>
        </p:nvSpPr>
        <p:spPr>
          <a:xfrm>
            <a:off x="544835" y="570347"/>
            <a:ext cx="381744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آلودگی هوا در بازه 15 آذر لغایت 15 دی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EF7928-C1DD-00A8-A278-1C8F1B963D5D}"/>
              </a:ext>
            </a:extLst>
          </p:cNvPr>
          <p:cNvSpPr txBox="1"/>
          <p:nvPr/>
        </p:nvSpPr>
        <p:spPr>
          <a:xfrm>
            <a:off x="2162592" y="4227234"/>
            <a:ext cx="16795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5372DFAC-E9CE-20F5-8A94-EDE0D39BD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409880"/>
              </p:ext>
            </p:extLst>
          </p:nvPr>
        </p:nvGraphicFramePr>
        <p:xfrm>
          <a:off x="544835" y="4226524"/>
          <a:ext cx="5959332" cy="1715821"/>
        </p:xfrm>
        <a:graphic>
          <a:graphicData uri="http://schemas.openxmlformats.org/drawingml/2006/table">
            <a:tbl>
              <a:tblPr rtl="1" firstRow="1" firstCol="1" bandRow="1"/>
              <a:tblGrid>
                <a:gridCol w="1311054">
                  <a:extLst>
                    <a:ext uri="{9D8B030D-6E8A-4147-A177-3AD203B41FA5}">
                      <a16:colId xmlns="" xmlns:a16="http://schemas.microsoft.com/office/drawing/2014/main" val="1715855520"/>
                    </a:ext>
                  </a:extLst>
                </a:gridCol>
                <a:gridCol w="4648278">
                  <a:extLst>
                    <a:ext uri="{9D8B030D-6E8A-4147-A177-3AD203B41FA5}">
                      <a16:colId xmlns="" xmlns:a16="http://schemas.microsoft.com/office/drawing/2014/main" val="2216690737"/>
                    </a:ext>
                  </a:extLst>
                </a:gridCol>
              </a:tblGrid>
              <a:tr h="66207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سال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تعداد روزهایی که شاخص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PM2.5</a:t>
                      </a:r>
                      <a:r>
                        <a:rPr lang="fa-I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 بالای 90 بوده است</a:t>
                      </a: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(15 آذر تا 15 دی)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5734381"/>
                  </a:ext>
                </a:extLst>
              </a:tr>
              <a:tr h="2576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1402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28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Yeka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2847062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1401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27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Yeka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31732202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1400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23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Yeka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1895965"/>
                  </a:ext>
                </a:extLst>
              </a:tr>
              <a:tr h="26535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1399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Mitra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Yekan" panose="00000400000000000000" pitchFamily="2" charset="-78"/>
                        </a:rPr>
                        <a:t>27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Yeka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40574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53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C2BAA64-075D-D9EE-ACB4-A1EA69C3C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0A85564-BDB1-C699-B687-FE43675A1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2" y="4041443"/>
            <a:ext cx="6056851" cy="2603474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F3571EC-85AA-5A86-B424-0F7ECAB3AE83}"/>
              </a:ext>
            </a:extLst>
          </p:cNvPr>
          <p:cNvSpPr txBox="1"/>
          <p:nvPr/>
        </p:nvSpPr>
        <p:spPr>
          <a:xfrm>
            <a:off x="1187042" y="129493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18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Yekan" panose="00000400000000000000" pitchFamily="2" charset="-78"/>
              </a:rPr>
              <a:t>1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A163A0A-A771-0FF9-F2ED-1C37520A8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16" y="1101873"/>
            <a:ext cx="5998127" cy="2702534"/>
          </a:xfrm>
          <a:prstGeom prst="rect">
            <a:avLst/>
          </a:prstGeom>
          <a:ln>
            <a:solidFill>
              <a:srgbClr val="004287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ABA5B02-7525-9975-3830-D809553584DE}"/>
              </a:ext>
            </a:extLst>
          </p:cNvPr>
          <p:cNvSpPr txBox="1"/>
          <p:nvPr/>
        </p:nvSpPr>
        <p:spPr>
          <a:xfrm>
            <a:off x="544835" y="570347"/>
            <a:ext cx="31043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روند مصرف و ناترازی گاز در ایران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15D0E1D-6703-00D7-FF34-83BEE262F613}"/>
              </a:ext>
            </a:extLst>
          </p:cNvPr>
          <p:cNvSpPr txBox="1"/>
          <p:nvPr/>
        </p:nvSpPr>
        <p:spPr>
          <a:xfrm>
            <a:off x="6761526" y="2309999"/>
            <a:ext cx="2088858" cy="1344599"/>
          </a:xfrm>
          <a:prstGeom prst="rect">
            <a:avLst/>
          </a:prstGeom>
          <a:solidFill>
            <a:srgbClr val="FFC000"/>
          </a:solidFill>
          <a:ln>
            <a:solidFill>
              <a:srgbClr val="004287"/>
            </a:solidFill>
          </a:ln>
        </p:spPr>
        <p:txBody>
          <a:bodyPr wrap="square" rtlCol="0">
            <a:spAutoFit/>
          </a:bodyPr>
          <a:lstStyle/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1050" b="0" i="0" dirty="0">
                <a:solidFill>
                  <a:srgbClr val="00263D"/>
                </a:solidFill>
                <a:effectLst/>
                <a:latin typeface="IRANSansWeb_FaNum"/>
                <a:cs typeface="B Yekan" panose="00000400000000000000" pitchFamily="2" charset="-78"/>
              </a:rPr>
              <a:t>پیک آلودگی هوای تهران هم زمان با اوج مصرف گاز و ناترازیهای آن در دو ماه آذر و دی می باشد.</a:t>
            </a:r>
          </a:p>
          <a:p>
            <a:pPr marL="171450" indent="-1714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fa-IR" sz="105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28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357051" y="1075608"/>
            <a:ext cx="8429897" cy="4524315"/>
          </a:xfrm>
          <a:prstGeom prst="rect">
            <a:avLst/>
          </a:prstGeom>
          <a:solidFill>
            <a:srgbClr val="FFC000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یک راهکار پیشنهادی خاص </a:t>
            </a: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:</a:t>
            </a:r>
            <a:endParaRPr lang="fa-IR" sz="3200" dirty="0">
              <a:solidFill>
                <a:srgbClr val="004287"/>
              </a:solidFill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fa-IR" sz="3200" dirty="0">
              <a:solidFill>
                <a:srgbClr val="004287"/>
              </a:solidFill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تعطیلی زمستانی یک ماهه مدارس </a:t>
            </a:r>
          </a:p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در بازه 15 آذر تا 15 </a:t>
            </a: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دی</a:t>
            </a:r>
          </a:p>
          <a:p>
            <a:pPr algn="ctr" rtl="1">
              <a:lnSpc>
                <a:spcPct val="150000"/>
              </a:lnSpc>
            </a:pPr>
            <a:r>
              <a:rPr lang="fa-IR" sz="3200" dirty="0" smtClean="0">
                <a:solidFill>
                  <a:srgbClr val="004287"/>
                </a:solidFill>
                <a:cs typeface="B Yekan" panose="00000400000000000000" pitchFamily="2" charset="-78"/>
              </a:rPr>
              <a:t>و کم شدن از تعطیلات تابستانی در خرداد و شهریور</a:t>
            </a:r>
            <a:endParaRPr lang="fa-IR" sz="3200" dirty="0">
              <a:solidFill>
                <a:srgbClr val="004287"/>
              </a:solidFill>
              <a:cs typeface="B Yeka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fa-IR" sz="3200" dirty="0">
              <a:solidFill>
                <a:srgbClr val="004287"/>
              </a:solidFill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79AF2-56B3-3DB7-8A8F-7B34D05AF80E}"/>
              </a:ext>
            </a:extLst>
          </p:cNvPr>
          <p:cNvSpPr txBox="1"/>
          <p:nvPr/>
        </p:nvSpPr>
        <p:spPr>
          <a:xfrm>
            <a:off x="801031" y="5965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196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357051" y="1847395"/>
            <a:ext cx="8429897" cy="769441"/>
          </a:xfrm>
          <a:prstGeom prst="rect">
            <a:avLst/>
          </a:prstGeom>
          <a:solidFill>
            <a:schemeClr val="bg1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سایر راهکارهای پیشنهادی</a:t>
            </a:r>
            <a:endParaRPr lang="en-US" sz="3600" dirty="0"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79AF2-56B3-3DB7-8A8F-7B34D05AF80E}"/>
              </a:ext>
            </a:extLst>
          </p:cNvPr>
          <p:cNvSpPr txBox="1"/>
          <p:nvPr/>
        </p:nvSpPr>
        <p:spPr>
          <a:xfrm>
            <a:off x="801031" y="5965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4" name="Picture 2" descr="Focus on the environment (2/2) - Mister Prépa">
            <a:extLst>
              <a:ext uri="{FF2B5EF4-FFF2-40B4-BE49-F238E27FC236}">
                <a16:creationId xmlns="" xmlns:a16="http://schemas.microsoft.com/office/drawing/2014/main" id="{7C3645C7-9852-576C-7B21-17BB94A72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6105"/>
            <a:ext cx="9144000" cy="35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7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3FAFA633-7A08-A426-45F5-775B620E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FD49-261E-40BE-B999-31AEEF117661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F877FB6B-0A89-019E-6E26-12D918971E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0982343"/>
              </p:ext>
            </p:extLst>
          </p:nvPr>
        </p:nvGraphicFramePr>
        <p:xfrm>
          <a:off x="276837" y="986696"/>
          <a:ext cx="8590326" cy="5437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9A6E70-C19E-3106-7003-4AE00658DF6B}"/>
              </a:ext>
            </a:extLst>
          </p:cNvPr>
          <p:cNvSpPr txBox="1"/>
          <p:nvPr/>
        </p:nvSpPr>
        <p:spPr>
          <a:xfrm>
            <a:off x="476417" y="517337"/>
            <a:ext cx="27869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1"/>
            <a:r>
              <a:rPr lang="fa-IR" dirty="0" smtClean="0">
                <a:solidFill>
                  <a:srgbClr val="004287"/>
                </a:solidFill>
                <a:latin typeface="BYekan"/>
                <a:cs typeface="B Yekan" panose="00000400000000000000" pitchFamily="2" charset="-78"/>
              </a:rPr>
              <a:t>راهکارهای پیشنهادی</a:t>
            </a:r>
            <a:endParaRPr lang="fa-IR" dirty="0">
              <a:solidFill>
                <a:srgbClr val="004287"/>
              </a:solidFill>
              <a:latin typeface="BYekan"/>
              <a:cs typeface="B Yeka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C739984-E16E-B417-E58F-EF608EEDF598}"/>
              </a:ext>
            </a:extLst>
          </p:cNvPr>
          <p:cNvSpPr txBox="1"/>
          <p:nvPr/>
        </p:nvSpPr>
        <p:spPr>
          <a:xfrm>
            <a:off x="7214531" y="571198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7259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42208CD-0AD6-96E8-780D-28DFEE6E6B15}"/>
              </a:ext>
            </a:extLst>
          </p:cNvPr>
          <p:cNvSpPr txBox="1"/>
          <p:nvPr/>
        </p:nvSpPr>
        <p:spPr>
          <a:xfrm>
            <a:off x="357051" y="882149"/>
            <a:ext cx="8564312" cy="2585323"/>
          </a:xfrm>
          <a:prstGeom prst="rect">
            <a:avLst/>
          </a:prstGeom>
          <a:solidFill>
            <a:schemeClr val="bg1"/>
          </a:solidFill>
          <a:ln w="28575">
            <a:solidFill>
              <a:srgbClr val="00843B"/>
            </a:solidFill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400" dirty="0">
                <a:solidFill>
                  <a:srgbClr val="004287"/>
                </a:solidFill>
                <a:cs typeface="B Yekan" panose="00000400000000000000" pitchFamily="2" charset="-78"/>
              </a:rPr>
              <a:t>کلام آخر</a:t>
            </a:r>
          </a:p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توسعه پایدار محیط زیست جز با</a:t>
            </a:r>
          </a:p>
          <a:p>
            <a:pPr algn="ctr" rtl="1">
              <a:lnSpc>
                <a:spcPct val="150000"/>
              </a:lnSpc>
            </a:pPr>
            <a:r>
              <a:rPr lang="fa-IR" sz="3200" dirty="0">
                <a:solidFill>
                  <a:srgbClr val="004287"/>
                </a:solidFill>
                <a:cs typeface="B Yekan" panose="00000400000000000000" pitchFamily="2" charset="-78"/>
              </a:rPr>
              <a:t> </a:t>
            </a:r>
            <a:r>
              <a:rPr lang="fa-IR" sz="2000" dirty="0">
                <a:solidFill>
                  <a:srgbClr val="004287"/>
                </a:solidFill>
                <a:cs typeface="B Yekan" panose="00000400000000000000" pitchFamily="2" charset="-78"/>
              </a:rPr>
              <a:t>توسعه فضای </a:t>
            </a:r>
            <a:r>
              <a:rPr lang="fa-IR" sz="2000" dirty="0" smtClean="0">
                <a:solidFill>
                  <a:srgbClr val="004287"/>
                </a:solidFill>
                <a:cs typeface="B Yekan" panose="00000400000000000000" pitchFamily="2" charset="-78"/>
              </a:rPr>
              <a:t>رقابتی</a:t>
            </a:r>
            <a:r>
              <a:rPr lang="fa-IR" sz="1200" dirty="0" smtClean="0">
                <a:solidFill>
                  <a:srgbClr val="FF0000"/>
                </a:solidFill>
                <a:cs typeface="B Yekan" panose="00000400000000000000" pitchFamily="2" charset="-78"/>
              </a:rPr>
              <a:t>(حذف قیمت گذاری های دستوری) </a:t>
            </a:r>
            <a:r>
              <a:rPr lang="fa-IR" sz="2000" dirty="0" smtClean="0">
                <a:solidFill>
                  <a:srgbClr val="004287"/>
                </a:solidFill>
                <a:cs typeface="B Yekan" panose="00000400000000000000" pitchFamily="2" charset="-78"/>
              </a:rPr>
              <a:t>در داخل</a:t>
            </a:r>
            <a:r>
              <a:rPr lang="fa-IR" sz="2000" dirty="0" smtClean="0">
                <a:solidFill>
                  <a:srgbClr val="004287"/>
                </a:solidFill>
                <a:cs typeface="B Yekan" panose="00000400000000000000" pitchFamily="2" charset="-78"/>
              </a:rPr>
              <a:t> و استفاده از ظرفیت های بین </a:t>
            </a:r>
            <a:r>
              <a:rPr lang="fa-IR" sz="2000" dirty="0">
                <a:solidFill>
                  <a:srgbClr val="004287"/>
                </a:solidFill>
                <a:cs typeface="B Yekan" panose="00000400000000000000" pitchFamily="2" charset="-78"/>
              </a:rPr>
              <a:t>المللی </a:t>
            </a:r>
          </a:p>
          <a:p>
            <a:pPr algn="ctr" rtl="1">
              <a:lnSpc>
                <a:spcPct val="150000"/>
              </a:lnSpc>
            </a:pPr>
            <a:r>
              <a:rPr lang="fa-IR" sz="2000" dirty="0">
                <a:solidFill>
                  <a:srgbClr val="004287"/>
                </a:solidFill>
                <a:cs typeface="B Yekan" panose="00000400000000000000" pitchFamily="2" charset="-78"/>
              </a:rPr>
              <a:t>حاصل نخواهد </a:t>
            </a:r>
            <a:r>
              <a:rPr lang="fa-IR" sz="2000" dirty="0" smtClean="0">
                <a:solidFill>
                  <a:srgbClr val="004287"/>
                </a:solidFill>
                <a:cs typeface="B Yekan" panose="00000400000000000000" pitchFamily="2" charset="-78"/>
              </a:rPr>
              <a:t>شد.</a:t>
            </a:r>
            <a:endParaRPr lang="en-US" sz="3600" dirty="0">
              <a:cs typeface="B Yeka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79AF2-56B3-3DB7-8A8F-7B34D05AF80E}"/>
              </a:ext>
            </a:extLst>
          </p:cNvPr>
          <p:cNvSpPr txBox="1"/>
          <p:nvPr/>
        </p:nvSpPr>
        <p:spPr>
          <a:xfrm>
            <a:off x="817809" y="444600"/>
            <a:ext cx="171135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sz="1050" dirty="0">
                <a:solidFill>
                  <a:srgbClr val="00843B"/>
                </a:solidFill>
                <a:cs typeface="B Yekan" panose="00000400000000000000" pitchFamily="2" charset="-78"/>
              </a:rPr>
              <a:t>کمیسیون انرژی و محیط زیست</a:t>
            </a:r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  <a:p>
            <a:pPr algn="ctr"/>
            <a:endParaRPr lang="en-US" sz="1050" dirty="0">
              <a:solidFill>
                <a:srgbClr val="00843B"/>
              </a:solidFill>
              <a:cs typeface="B Yekan" panose="00000400000000000000" pitchFamily="2" charset="-78"/>
            </a:endParaRPr>
          </a:p>
        </p:txBody>
      </p:sp>
      <p:pic>
        <p:nvPicPr>
          <p:cNvPr id="4" name="Picture 2" descr="Focus on the environment (2/2) - Mister Prépa">
            <a:extLst>
              <a:ext uri="{FF2B5EF4-FFF2-40B4-BE49-F238E27FC236}">
                <a16:creationId xmlns="" xmlns:a16="http://schemas.microsoft.com/office/drawing/2014/main" id="{7C3645C7-9852-576C-7B21-17BB94A72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8543"/>
            <a:ext cx="9144000" cy="330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710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06355" y="3429000"/>
            <a:ext cx="41184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4000" dirty="0">
                <a:solidFill>
                  <a:srgbClr val="004287"/>
                </a:solidFill>
                <a:latin typeface="B Yekan+" panose="02000503030000020004" pitchFamily="2" charset="-78"/>
                <a:cs typeface="B Yekan" panose="00000400000000000000" pitchFamily="2" charset="-78"/>
              </a:rPr>
              <a:t>با سپاس</a:t>
            </a:r>
            <a:r>
              <a:rPr lang="en-US" sz="4000" dirty="0">
                <a:solidFill>
                  <a:srgbClr val="004287"/>
                </a:solidFill>
                <a:latin typeface="B Yekan+" panose="02000503030000020004" pitchFamily="2" charset="-78"/>
                <a:cs typeface="B Yekan" panose="00000400000000000000" pitchFamily="2" charset="-78"/>
              </a:rPr>
              <a:t> </a:t>
            </a:r>
            <a:r>
              <a:rPr lang="fa-IR" sz="4000" dirty="0">
                <a:solidFill>
                  <a:srgbClr val="004287"/>
                </a:solidFill>
                <a:latin typeface="B Yekan+" panose="02000503030000020004" pitchFamily="2" charset="-78"/>
                <a:cs typeface="B Yekan" panose="00000400000000000000" pitchFamily="2" charset="-78"/>
              </a:rPr>
              <a:t>از توجه شما</a:t>
            </a:r>
          </a:p>
        </p:txBody>
      </p:sp>
    </p:spTree>
    <p:extLst>
      <p:ext uri="{BB962C8B-B14F-4D97-AF65-F5344CB8AC3E}">
        <p14:creationId xmlns:p14="http://schemas.microsoft.com/office/powerpoint/2010/main" val="110513600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B Nazanin"/>
        <a:ea typeface=""/>
        <a:cs typeface=""/>
      </a:majorFont>
      <a:minorFont>
        <a:latin typeface="B Nazan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owerPoint Style ISQI.pptx" id="{715B8362-3D4F-4167-83AB-309F17CD357C}" vid="{9DB8098F-0610-4D2C-9FAD-F9A998EDDF1E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 Style ISQI</Template>
  <TotalTime>1508</TotalTime>
  <Words>1625</Words>
  <Application>Microsoft Office PowerPoint</Application>
  <PresentationFormat>On-screen Show (4:3)</PresentationFormat>
  <Paragraphs>248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Custom Design</vt:lpstr>
      <vt:lpstr>1_Custom Design</vt:lpstr>
      <vt:lpstr>Office 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graphic_1</dc:creator>
  <cp:lastModifiedBy>سعید تاجیک</cp:lastModifiedBy>
  <cp:revision>239</cp:revision>
  <dcterms:created xsi:type="dcterms:W3CDTF">2021-08-24T12:06:19Z</dcterms:created>
  <dcterms:modified xsi:type="dcterms:W3CDTF">2024-01-15T19:29:00Z</dcterms:modified>
</cp:coreProperties>
</file>