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04" r:id="rId1"/>
  </p:sldMasterIdLst>
  <p:sldIdLst>
    <p:sldId id="267" r:id="rId2"/>
    <p:sldId id="261" r:id="rId3"/>
    <p:sldId id="280" r:id="rId4"/>
    <p:sldId id="265" r:id="rId5"/>
    <p:sldId id="257" r:id="rId6"/>
    <p:sldId id="281" r:id="rId7"/>
    <p:sldId id="283" r:id="rId8"/>
    <p:sldId id="284" r:id="rId9"/>
    <p:sldId id="285" r:id="rId10"/>
  </p:sldIdLst>
  <p:sldSz cx="20116800" cy="9144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FABAB"/>
    <a:srgbClr val="E0A382"/>
    <a:srgbClr val="BDB196"/>
    <a:srgbClr val="D1C5B2"/>
    <a:srgbClr val="646060"/>
    <a:srgbClr val="ACA382"/>
    <a:srgbClr val="716D6D"/>
    <a:srgbClr val="9F9B9B"/>
    <a:srgbClr val="A0967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43" autoAdjust="0"/>
    <p:restoredTop sz="94660"/>
  </p:normalViewPr>
  <p:slideViewPr>
    <p:cSldViewPr snapToGrid="0">
      <p:cViewPr varScale="1">
        <p:scale>
          <a:sx n="75" d="100"/>
          <a:sy n="75" d="100"/>
        </p:scale>
        <p:origin x="84" y="3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272202" y="3352801"/>
            <a:ext cx="14710408" cy="3017041"/>
          </a:xfrm>
        </p:spPr>
        <p:txBody>
          <a:bodyPr anchor="b">
            <a:normAutofit/>
          </a:bodyPr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272202" y="6369839"/>
            <a:ext cx="14710408" cy="1501711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68D97-731E-49E0-AF7B-1206633D3D9D}" type="datetimeFigureOut">
              <a:rPr lang="en-US" smtClean="0"/>
              <a:t>9/24/2024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 bwMode="auto">
          <a:xfrm>
            <a:off x="0" y="5765081"/>
            <a:ext cx="2878676" cy="103811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7490" y="6039388"/>
            <a:ext cx="1286616" cy="486833"/>
          </a:xfrm>
        </p:spPr>
        <p:txBody>
          <a:bodyPr/>
          <a:lstStyle/>
          <a:p>
            <a:fld id="{1CD33088-8955-4037-8437-EF00812FEC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65115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78327" y="832147"/>
            <a:ext cx="14704284" cy="170785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72200" y="2844800"/>
            <a:ext cx="14710410" cy="503682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68D97-731E-49E0-AF7B-1206633D3D9D}" type="datetimeFigureOut">
              <a:rPr lang="en-US" smtClean="0"/>
              <a:t>9/24/2024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6911" y="952501"/>
            <a:ext cx="2621070" cy="676396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D33088-8955-4037-8437-EF00812FEC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4452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72201" y="2745000"/>
            <a:ext cx="14710408" cy="1958400"/>
          </a:xfrm>
        </p:spPr>
        <p:txBody>
          <a:bodyPr anchor="b"/>
          <a:lstStyle>
            <a:lvl1pPr algn="l">
              <a:defRPr sz="5333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72201" y="4706839"/>
            <a:ext cx="14710408" cy="1147200"/>
          </a:xfrm>
        </p:spPr>
        <p:txBody>
          <a:bodyPr anchor="t"/>
          <a:lstStyle>
            <a:lvl1pPr marL="0" indent="0" algn="l">
              <a:buNone/>
              <a:defRPr sz="2667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68D97-731E-49E0-AF7B-1206633D3D9D}" type="datetimeFigureOut">
              <a:rPr lang="en-US" smtClean="0"/>
              <a:t>9/24/2024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6911" y="4237567"/>
            <a:ext cx="2621070" cy="676396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7490" y="4325520"/>
            <a:ext cx="1286616" cy="486833"/>
          </a:xfrm>
        </p:spPr>
        <p:txBody>
          <a:bodyPr/>
          <a:lstStyle/>
          <a:p>
            <a:fld id="{1CD33088-8955-4037-8437-EF00812FEC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01155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72200" y="2844800"/>
            <a:ext cx="7117876" cy="5036829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864732" y="2834963"/>
            <a:ext cx="7117876" cy="5036829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68D97-731E-49E0-AF7B-1206633D3D9D}" type="datetimeFigureOut">
              <a:rPr lang="en-US" smtClean="0"/>
              <a:t>9/24/2024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6911" y="952501"/>
            <a:ext cx="2621070" cy="676396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7490" y="1050377"/>
            <a:ext cx="1286616" cy="486833"/>
          </a:xfrm>
        </p:spPr>
        <p:txBody>
          <a:bodyPr/>
          <a:lstStyle/>
          <a:p>
            <a:fld id="{1CD33088-8955-4037-8437-EF00812FEC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94871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49965" y="2630271"/>
            <a:ext cx="6588008" cy="768349"/>
          </a:xfrm>
        </p:spPr>
        <p:txBody>
          <a:bodyPr anchor="b">
            <a:noAutofit/>
          </a:bodyPr>
          <a:lstStyle>
            <a:lvl1pPr marL="0" indent="0">
              <a:buNone/>
              <a:defRPr sz="3200" b="0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72201" y="3398621"/>
            <a:ext cx="7165773" cy="447208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2385939" y="2625967"/>
            <a:ext cx="6598352" cy="768349"/>
          </a:xfrm>
        </p:spPr>
        <p:txBody>
          <a:bodyPr anchor="b">
            <a:noAutofit/>
          </a:bodyPr>
          <a:lstStyle>
            <a:lvl1pPr marL="0" indent="0">
              <a:buNone/>
              <a:defRPr sz="3200" b="0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1825479" y="3394317"/>
            <a:ext cx="7158812" cy="447208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68D97-731E-49E0-AF7B-1206633D3D9D}" type="datetimeFigureOut">
              <a:rPr lang="en-US" smtClean="0"/>
              <a:t>9/24/2024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6911" y="952501"/>
            <a:ext cx="2621070" cy="676396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7490" y="1050377"/>
            <a:ext cx="1286616" cy="486833"/>
          </a:xfrm>
        </p:spPr>
        <p:txBody>
          <a:bodyPr/>
          <a:lstStyle/>
          <a:p>
            <a:fld id="{1CD33088-8955-4037-8437-EF00812FEC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54707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68D97-731E-49E0-AF7B-1206633D3D9D}" type="datetimeFigureOut">
              <a:rPr lang="en-US" smtClean="0"/>
              <a:t>9/24/2024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6911" y="952501"/>
            <a:ext cx="2621070" cy="676396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D33088-8955-4037-8437-EF00812FEC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55604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68D97-731E-49E0-AF7B-1206633D3D9D}" type="datetimeFigureOut">
              <a:rPr lang="en-US" smtClean="0"/>
              <a:t>9/24/2024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6911" y="952501"/>
            <a:ext cx="2621070" cy="676396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D33088-8955-4037-8437-EF00812FEC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2836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72201" y="594784"/>
            <a:ext cx="5783578" cy="1301749"/>
          </a:xfrm>
        </p:spPr>
        <p:txBody>
          <a:bodyPr anchor="b"/>
          <a:lstStyle>
            <a:lvl1pPr algn="l">
              <a:defRPr sz="2667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2970" y="594785"/>
            <a:ext cx="8549640" cy="7219951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272201" y="2131484"/>
            <a:ext cx="5783578" cy="5683248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68D97-731E-49E0-AF7B-1206633D3D9D}" type="datetimeFigureOut">
              <a:rPr lang="en-US" smtClean="0"/>
              <a:t>9/24/2024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6911" y="952501"/>
            <a:ext cx="2621070" cy="676396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D33088-8955-4037-8437-EF00812FEC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61745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72201" y="6400800"/>
            <a:ext cx="14710410" cy="755651"/>
          </a:xfrm>
        </p:spPr>
        <p:txBody>
          <a:bodyPr anchor="b">
            <a:normAutofit/>
          </a:bodyPr>
          <a:lstStyle>
            <a:lvl1pPr algn="l"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72200" y="846620"/>
            <a:ext cx="14710410" cy="5139960"/>
          </a:xfrm>
        </p:spPr>
        <p:txBody>
          <a:bodyPr anchor="t">
            <a:normAutofit/>
          </a:bodyPr>
          <a:lstStyle>
            <a:lvl1pPr marL="0" indent="0" algn="ctr">
              <a:buNone/>
              <a:defRPr sz="2133"/>
            </a:lvl1pPr>
            <a:lvl2pPr marL="609585" indent="0">
              <a:buNone/>
              <a:defRPr sz="2133"/>
            </a:lvl2pPr>
            <a:lvl3pPr marL="1219170" indent="0">
              <a:buNone/>
              <a:defRPr sz="2133"/>
            </a:lvl3pPr>
            <a:lvl4pPr marL="1828754" indent="0">
              <a:buNone/>
              <a:defRPr sz="2133"/>
            </a:lvl4pPr>
            <a:lvl5pPr marL="2438339" indent="0">
              <a:buNone/>
              <a:defRPr sz="2133"/>
            </a:lvl5pPr>
            <a:lvl6pPr marL="3047924" indent="0">
              <a:buNone/>
              <a:defRPr sz="2133"/>
            </a:lvl6pPr>
            <a:lvl7pPr marL="3657509" indent="0">
              <a:buNone/>
              <a:defRPr sz="2133"/>
            </a:lvl7pPr>
            <a:lvl8pPr marL="4267093" indent="0">
              <a:buNone/>
              <a:defRPr sz="2133"/>
            </a:lvl8pPr>
            <a:lvl9pPr marL="4876678" indent="0">
              <a:buNone/>
              <a:defRPr sz="2133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272201" y="7156451"/>
            <a:ext cx="14710410" cy="658283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68D97-731E-49E0-AF7B-1206633D3D9D}" type="datetimeFigureOut">
              <a:rPr lang="en-US" smtClean="0"/>
              <a:t>9/24/2024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6911" y="6548967"/>
            <a:ext cx="2621070" cy="676396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7490" y="6644117"/>
            <a:ext cx="1286616" cy="486833"/>
          </a:xfrm>
        </p:spPr>
        <p:txBody>
          <a:bodyPr/>
          <a:lstStyle/>
          <a:p>
            <a:fld id="{1CD33088-8955-4037-8437-EF00812FEC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67515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72201" y="812800"/>
            <a:ext cx="14710408" cy="4156053"/>
          </a:xfrm>
        </p:spPr>
        <p:txBody>
          <a:bodyPr anchor="ctr">
            <a:normAutofit/>
          </a:bodyPr>
          <a:lstStyle>
            <a:lvl1pPr algn="l">
              <a:defRPr sz="6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72201" y="5805395"/>
            <a:ext cx="14710408" cy="2074485"/>
          </a:xfrm>
        </p:spPr>
        <p:txBody>
          <a:bodyPr anchor="ctr">
            <a:normAutofit/>
          </a:bodyPr>
          <a:lstStyle>
            <a:lvl1pPr marL="0" indent="0" algn="l"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68D97-731E-49E0-AF7B-1206633D3D9D}" type="datetimeFigureOut">
              <a:rPr lang="en-US" smtClean="0"/>
              <a:t>9/24/2024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6911" y="4237567"/>
            <a:ext cx="2621070" cy="676396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7490" y="4325520"/>
            <a:ext cx="1286616" cy="486833"/>
          </a:xfrm>
        </p:spPr>
        <p:txBody>
          <a:bodyPr/>
          <a:lstStyle/>
          <a:p>
            <a:fld id="{1CD33088-8955-4037-8437-EF00812FEC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3979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02416" y="812800"/>
            <a:ext cx="13849978" cy="3860800"/>
          </a:xfrm>
        </p:spPr>
        <p:txBody>
          <a:bodyPr anchor="ctr">
            <a:normAutofit/>
          </a:bodyPr>
          <a:lstStyle>
            <a:lvl1pPr algn="l">
              <a:defRPr sz="6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403770" y="4673600"/>
            <a:ext cx="12435314" cy="508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2133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609585" indent="0">
              <a:buFontTx/>
              <a:buNone/>
              <a:defRPr/>
            </a:lvl2pPr>
            <a:lvl3pPr marL="1219170" indent="0">
              <a:buFontTx/>
              <a:buNone/>
              <a:defRPr/>
            </a:lvl3pPr>
            <a:lvl4pPr marL="1828754" indent="0">
              <a:buFontTx/>
              <a:buNone/>
              <a:defRPr/>
            </a:lvl4pPr>
            <a:lvl5pPr marL="2438339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72201" y="5805395"/>
            <a:ext cx="14710408" cy="2074485"/>
          </a:xfrm>
        </p:spPr>
        <p:txBody>
          <a:bodyPr anchor="ctr">
            <a:normAutofit/>
          </a:bodyPr>
          <a:lstStyle>
            <a:lvl1pPr marL="0" indent="0" algn="l"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68D97-731E-49E0-AF7B-1206633D3D9D}" type="datetimeFigureOut">
              <a:rPr lang="en-US" smtClean="0"/>
              <a:t>9/24/2024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6911" y="4237567"/>
            <a:ext cx="2621070" cy="676396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7490" y="4325520"/>
            <a:ext cx="1286616" cy="486833"/>
          </a:xfrm>
        </p:spPr>
        <p:txBody>
          <a:bodyPr/>
          <a:lstStyle/>
          <a:p>
            <a:fld id="{1CD33088-8955-4037-8437-EF00812FEC57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4071626" y="864007"/>
            <a:ext cx="1005840" cy="779701"/>
          </a:xfrm>
          <a:prstGeom prst="rect">
            <a:avLst/>
          </a:prstGeom>
        </p:spPr>
        <p:txBody>
          <a:bodyPr vert="horz" lIns="121920" tIns="60960" rIns="121920" bIns="60960" rtlCol="0" anchor="ctr">
            <a:noAutofit/>
          </a:bodyPr>
          <a:lstStyle/>
          <a:p>
            <a:pPr lvl="0"/>
            <a:r>
              <a:rPr lang="en-US" sz="10666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8339506" y="3873742"/>
            <a:ext cx="1005840" cy="779701"/>
          </a:xfrm>
          <a:prstGeom prst="rect">
            <a:avLst/>
          </a:prstGeom>
        </p:spPr>
        <p:txBody>
          <a:bodyPr vert="horz" lIns="121920" tIns="60960" rIns="121920" bIns="60960" rtlCol="0" anchor="ctr">
            <a:noAutofit/>
          </a:bodyPr>
          <a:lstStyle/>
          <a:p>
            <a:pPr lvl="0"/>
            <a:r>
              <a:rPr lang="en-US" sz="10666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146233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72201" y="3251201"/>
            <a:ext cx="14710410" cy="3633127"/>
          </a:xfrm>
        </p:spPr>
        <p:txBody>
          <a:bodyPr anchor="b">
            <a:normAutofit/>
          </a:bodyPr>
          <a:lstStyle>
            <a:lvl1pPr algn="l">
              <a:defRPr sz="6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272201" y="6908800"/>
            <a:ext cx="14710410" cy="972829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68D97-731E-49E0-AF7B-1206633D3D9D}" type="datetimeFigureOut">
              <a:rPr lang="en-US" smtClean="0"/>
              <a:t>9/24/2024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6911" y="6548967"/>
            <a:ext cx="2621070" cy="676396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7490" y="6644117"/>
            <a:ext cx="1286616" cy="486833"/>
          </a:xfrm>
        </p:spPr>
        <p:txBody>
          <a:bodyPr/>
          <a:lstStyle/>
          <a:p>
            <a:fld id="{1CD33088-8955-4037-8437-EF00812FEC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65066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4702416" y="812800"/>
            <a:ext cx="13849978" cy="3860800"/>
          </a:xfrm>
        </p:spPr>
        <p:txBody>
          <a:bodyPr anchor="ctr">
            <a:normAutofit/>
          </a:bodyPr>
          <a:lstStyle>
            <a:lvl1pPr algn="l">
              <a:defRPr sz="6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272200" y="5791200"/>
            <a:ext cx="14710410" cy="11176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3200">
                <a:solidFill>
                  <a:schemeClr val="accent1"/>
                </a:solidFill>
              </a:defRPr>
            </a:lvl1pPr>
            <a:lvl2pPr marL="609585" indent="0">
              <a:buFontTx/>
              <a:buNone/>
              <a:defRPr/>
            </a:lvl2pPr>
            <a:lvl3pPr marL="1219170" indent="0">
              <a:buFontTx/>
              <a:buNone/>
              <a:defRPr/>
            </a:lvl3pPr>
            <a:lvl4pPr marL="1828754" indent="0">
              <a:buFontTx/>
              <a:buNone/>
              <a:defRPr/>
            </a:lvl4pPr>
            <a:lvl5pPr marL="2438339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272201" y="6908800"/>
            <a:ext cx="14710410" cy="972829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68D97-731E-49E0-AF7B-1206633D3D9D}" type="datetimeFigureOut">
              <a:rPr lang="en-US" smtClean="0"/>
              <a:t>9/24/2024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6911" y="6548967"/>
            <a:ext cx="2621070" cy="676396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7490" y="6644117"/>
            <a:ext cx="1286616" cy="486833"/>
          </a:xfrm>
        </p:spPr>
        <p:txBody>
          <a:bodyPr/>
          <a:lstStyle/>
          <a:p>
            <a:fld id="{1CD33088-8955-4037-8437-EF00812FEC57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4071626" y="864007"/>
            <a:ext cx="1005840" cy="779701"/>
          </a:xfrm>
          <a:prstGeom prst="rect">
            <a:avLst/>
          </a:prstGeom>
        </p:spPr>
        <p:txBody>
          <a:bodyPr vert="horz" lIns="121920" tIns="60960" rIns="121920" bIns="60960" rtlCol="0" anchor="ctr">
            <a:noAutofit/>
          </a:bodyPr>
          <a:lstStyle/>
          <a:p>
            <a:pPr lvl="0"/>
            <a:r>
              <a:rPr lang="en-US" sz="10666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8339506" y="3873742"/>
            <a:ext cx="1005840" cy="779701"/>
          </a:xfrm>
          <a:prstGeom prst="rect">
            <a:avLst/>
          </a:prstGeom>
        </p:spPr>
        <p:txBody>
          <a:bodyPr vert="horz" lIns="121920" tIns="60960" rIns="121920" bIns="60960" rtlCol="0" anchor="ctr">
            <a:noAutofit/>
          </a:bodyPr>
          <a:lstStyle/>
          <a:p>
            <a:pPr lvl="0"/>
            <a:r>
              <a:rPr lang="en-US" sz="10666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6376261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72201" y="836543"/>
            <a:ext cx="14710408" cy="3840027"/>
          </a:xfrm>
        </p:spPr>
        <p:txBody>
          <a:bodyPr anchor="ctr">
            <a:normAutofit/>
          </a:bodyPr>
          <a:lstStyle>
            <a:lvl1pPr algn="l">
              <a:defRPr sz="6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272200" y="5791200"/>
            <a:ext cx="14710410" cy="11176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3200">
                <a:solidFill>
                  <a:schemeClr val="accent1"/>
                </a:solidFill>
              </a:defRPr>
            </a:lvl1pPr>
            <a:lvl2pPr marL="609585" indent="0">
              <a:buFontTx/>
              <a:buNone/>
              <a:defRPr/>
            </a:lvl2pPr>
            <a:lvl3pPr marL="1219170" indent="0">
              <a:buFontTx/>
              <a:buNone/>
              <a:defRPr/>
            </a:lvl3pPr>
            <a:lvl4pPr marL="1828754" indent="0">
              <a:buFontTx/>
              <a:buNone/>
              <a:defRPr/>
            </a:lvl4pPr>
            <a:lvl5pPr marL="2438339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272201" y="6908800"/>
            <a:ext cx="14710410" cy="972829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68D97-731E-49E0-AF7B-1206633D3D9D}" type="datetimeFigureOut">
              <a:rPr lang="en-US" smtClean="0"/>
              <a:t>9/24/2024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6911" y="6548967"/>
            <a:ext cx="2621070" cy="676396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7490" y="6644117"/>
            <a:ext cx="1286616" cy="486833"/>
          </a:xfrm>
        </p:spPr>
        <p:txBody>
          <a:bodyPr/>
          <a:lstStyle/>
          <a:p>
            <a:fld id="{1CD33088-8955-4037-8437-EF00812FEC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55925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68D97-731E-49E0-AF7B-1206633D3D9D}" type="datetimeFigureOut">
              <a:rPr lang="en-US" smtClean="0"/>
              <a:t>9/24/2024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6911" y="952501"/>
            <a:ext cx="2621070" cy="676396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D33088-8955-4037-8437-EF00812FEC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723269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336440" y="836541"/>
            <a:ext cx="3642542" cy="7045089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272200" y="836541"/>
            <a:ext cx="10687050" cy="70450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68D97-731E-49E0-AF7B-1206633D3D9D}" type="datetimeFigureOut">
              <a:rPr lang="en-US" smtClean="0"/>
              <a:t>9/24/2024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6911" y="952501"/>
            <a:ext cx="2621070" cy="676396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D33088-8955-4037-8437-EF00812FEC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83760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2" y="304800"/>
            <a:ext cx="4705001" cy="8851504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44915" y="210"/>
            <a:ext cx="3888512" cy="9137461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301752" cy="9144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78325" y="832147"/>
            <a:ext cx="14704284" cy="170785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72200" y="2844800"/>
            <a:ext cx="14710410" cy="5181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7096661" y="8173916"/>
            <a:ext cx="1891367" cy="4938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B68D97-731E-49E0-AF7B-1206633D3D9D}" type="datetimeFigureOut">
              <a:rPr lang="en-US" smtClean="0"/>
              <a:t>9/24/2024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72201" y="8181078"/>
            <a:ext cx="12572998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877490" y="1050377"/>
            <a:ext cx="1286616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667">
                <a:solidFill>
                  <a:srgbClr val="FEFFFF"/>
                </a:solidFill>
              </a:defRPr>
            </a:lvl1pPr>
          </a:lstStyle>
          <a:p>
            <a:fld id="{1CD33088-8955-4037-8437-EF00812FEC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58392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5" r:id="rId1"/>
    <p:sldLayoutId id="2147483906" r:id="rId2"/>
    <p:sldLayoutId id="2147483907" r:id="rId3"/>
    <p:sldLayoutId id="2147483908" r:id="rId4"/>
    <p:sldLayoutId id="2147483909" r:id="rId5"/>
    <p:sldLayoutId id="2147483910" r:id="rId6"/>
    <p:sldLayoutId id="2147483911" r:id="rId7"/>
    <p:sldLayoutId id="2147483912" r:id="rId8"/>
    <p:sldLayoutId id="2147483913" r:id="rId9"/>
    <p:sldLayoutId id="2147483914" r:id="rId10"/>
    <p:sldLayoutId id="2147483915" r:id="rId11"/>
    <p:sldLayoutId id="2147483916" r:id="rId12"/>
    <p:sldLayoutId id="2147483917" r:id="rId13"/>
    <p:sldLayoutId id="2147483918" r:id="rId14"/>
    <p:sldLayoutId id="2147483919" r:id="rId15"/>
    <p:sldLayoutId id="2147483920" r:id="rId16"/>
  </p:sldLayoutIdLst>
  <p:txStyles>
    <p:titleStyle>
      <a:lvl1pPr algn="l" defTabSz="609585" rtl="0" eaLnBrk="1" latinLnBrk="0" hangingPunct="1">
        <a:spcBef>
          <a:spcPct val="0"/>
        </a:spcBef>
        <a:buNone/>
        <a:defRPr sz="48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457189" indent="-457189" algn="l" defTabSz="609585" rtl="0" eaLnBrk="1" latinLnBrk="0" hangingPunct="1">
        <a:spcBef>
          <a:spcPts val="1333"/>
        </a:spcBef>
        <a:spcAft>
          <a:spcPts val="0"/>
        </a:spcAft>
        <a:buClr>
          <a:schemeClr val="accent1"/>
        </a:buClr>
        <a:buFont typeface="Wingdings 3" charset="2"/>
        <a:buChar char="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990575" indent="-380990" algn="l" defTabSz="609585" rtl="0" eaLnBrk="1" latinLnBrk="0" hangingPunct="1">
        <a:spcBef>
          <a:spcPts val="1333"/>
        </a:spcBef>
        <a:spcAft>
          <a:spcPts val="0"/>
        </a:spcAft>
        <a:buClr>
          <a:schemeClr val="accent1"/>
        </a:buClr>
        <a:buFont typeface="Wingdings 3" charset="2"/>
        <a:buChar char=""/>
        <a:defRPr sz="213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523962" indent="-304792" algn="l" defTabSz="609585" rtl="0" eaLnBrk="1" latinLnBrk="0" hangingPunct="1">
        <a:spcBef>
          <a:spcPts val="1333"/>
        </a:spcBef>
        <a:spcAft>
          <a:spcPts val="0"/>
        </a:spcAft>
        <a:buClr>
          <a:schemeClr val="accent1"/>
        </a:buClr>
        <a:buFont typeface="Wingdings 3" charset="2"/>
        <a:buChar char=""/>
        <a:defRPr sz="1867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2133547" indent="-304792" algn="l" defTabSz="609585" rtl="0" eaLnBrk="1" latinLnBrk="0" hangingPunct="1">
        <a:spcBef>
          <a:spcPts val="1333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743131" indent="-304792" algn="l" defTabSz="609585" rtl="0" eaLnBrk="1" latinLnBrk="0" hangingPunct="1">
        <a:spcBef>
          <a:spcPts val="1333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3352716" indent="-304792" algn="l" defTabSz="609585" rtl="0" eaLnBrk="1" latinLnBrk="0" hangingPunct="1">
        <a:spcBef>
          <a:spcPts val="1333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3962301" indent="-304792" algn="l" defTabSz="609585" rtl="0" eaLnBrk="1" latinLnBrk="0" hangingPunct="1">
        <a:spcBef>
          <a:spcPts val="1333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4571886" indent="-304792" algn="l" defTabSz="609585" rtl="0" eaLnBrk="1" latinLnBrk="0" hangingPunct="1">
        <a:spcBef>
          <a:spcPts val="1333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5181470" indent="-304792" algn="l" defTabSz="609585" rtl="0" eaLnBrk="1" latinLnBrk="0" hangingPunct="1">
        <a:spcBef>
          <a:spcPts val="1333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AD96569-AB5D-545F-DE57-7ED1CF16DF5D}"/>
              </a:ext>
            </a:extLst>
          </p:cNvPr>
          <p:cNvCxnSpPr>
            <a:cxnSpLocks/>
            <a:endCxn id="11" idx="0"/>
          </p:cNvCxnSpPr>
          <p:nvPr/>
        </p:nvCxnSpPr>
        <p:spPr>
          <a:xfrm>
            <a:off x="17286171" y="0"/>
            <a:ext cx="0" cy="3538482"/>
          </a:xfrm>
          <a:prstGeom prst="line">
            <a:avLst/>
          </a:prstGeom>
          <a:ln>
            <a:solidFill>
              <a:srgbClr val="64606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796B0795-ADA5-5397-C4E3-2E18D3BC0A15}"/>
              </a:ext>
            </a:extLst>
          </p:cNvPr>
          <p:cNvSpPr/>
          <p:nvPr/>
        </p:nvSpPr>
        <p:spPr>
          <a:xfrm>
            <a:off x="15213297" y="3538482"/>
            <a:ext cx="4145748" cy="1938576"/>
          </a:xfrm>
          <a:prstGeom prst="roundRect">
            <a:avLst>
              <a:gd name="adj" fmla="val 10040"/>
            </a:avLst>
          </a:prstGeom>
          <a:noFill/>
          <a:ln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089FECF6-15CC-BEA3-043D-C22071FACA43}"/>
              </a:ext>
            </a:extLst>
          </p:cNvPr>
          <p:cNvCxnSpPr>
            <a:cxnSpLocks/>
            <a:stCxn id="11" idx="2"/>
          </p:cNvCxnSpPr>
          <p:nvPr/>
        </p:nvCxnSpPr>
        <p:spPr>
          <a:xfrm>
            <a:off x="17286171" y="5477058"/>
            <a:ext cx="0" cy="3666942"/>
          </a:xfrm>
          <a:prstGeom prst="line">
            <a:avLst/>
          </a:prstGeom>
          <a:ln>
            <a:solidFill>
              <a:srgbClr val="64606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Group 23">
            <a:extLst>
              <a:ext uri="{FF2B5EF4-FFF2-40B4-BE49-F238E27FC236}">
                <a16:creationId xmlns:a16="http://schemas.microsoft.com/office/drawing/2014/main" id="{F993281E-3684-1B79-B861-D95A03E6FAAF}"/>
              </a:ext>
            </a:extLst>
          </p:cNvPr>
          <p:cNvGrpSpPr/>
          <p:nvPr/>
        </p:nvGrpSpPr>
        <p:grpSpPr>
          <a:xfrm>
            <a:off x="15309236" y="3769496"/>
            <a:ext cx="1927379" cy="1507776"/>
            <a:chOff x="41304" y="115369"/>
            <a:chExt cx="1053787" cy="812153"/>
          </a:xfrm>
          <a:solidFill>
            <a:srgbClr val="FFFFFE"/>
          </a:solidFill>
        </p:grpSpPr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FCEF15C1-B60E-1B1D-01BE-47E3622D0426}"/>
                </a:ext>
              </a:extLst>
            </p:cNvPr>
            <p:cNvGrpSpPr/>
            <p:nvPr/>
          </p:nvGrpSpPr>
          <p:grpSpPr>
            <a:xfrm>
              <a:off x="41304" y="115369"/>
              <a:ext cx="1053787" cy="812153"/>
              <a:chOff x="6096000" y="3025211"/>
              <a:chExt cx="1341690" cy="1034041"/>
            </a:xfrm>
            <a:grpFill/>
          </p:grpSpPr>
          <p:pic>
            <p:nvPicPr>
              <p:cNvPr id="27" name="Picture 26">
                <a:extLst>
                  <a:ext uri="{FF2B5EF4-FFF2-40B4-BE49-F238E27FC236}">
                    <a16:creationId xmlns:a16="http://schemas.microsoft.com/office/drawing/2014/main" id="{520A1C72-A663-AB64-4FB1-142EB10141A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duotone>
                  <a:prstClr val="black"/>
                  <a:schemeClr val="bg1">
                    <a:tint val="45000"/>
                    <a:satMod val="400000"/>
                  </a:schemeClr>
                </a:duotone>
              </a:blip>
              <a:srcRect l="2593" t="1370" r="86402" b="83552"/>
              <a:stretch/>
            </p:blipFill>
            <p:spPr>
              <a:xfrm>
                <a:off x="6096000" y="3025211"/>
                <a:ext cx="1341690" cy="1034041"/>
              </a:xfrm>
              <a:prstGeom prst="rect">
                <a:avLst/>
              </a:prstGeom>
              <a:grpFill/>
            </p:spPr>
          </p:pic>
          <p:pic>
            <p:nvPicPr>
              <p:cNvPr id="28" name="Picture 27">
                <a:extLst>
                  <a:ext uri="{FF2B5EF4-FFF2-40B4-BE49-F238E27FC236}">
                    <a16:creationId xmlns:a16="http://schemas.microsoft.com/office/drawing/2014/main" id="{5B3E8498-20F1-8C1D-2350-6A35C7F96F6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duotone>
                  <a:prstClr val="black"/>
                  <a:schemeClr val="bg1">
                    <a:tint val="45000"/>
                    <a:satMod val="400000"/>
                  </a:schemeClr>
                </a:duotone>
              </a:blip>
              <a:srcRect l="8672" t="20529" r="64723" b="45347"/>
              <a:stretch/>
            </p:blipFill>
            <p:spPr bwMode="auto">
              <a:xfrm>
                <a:off x="6170063" y="3102473"/>
                <a:ext cx="1187866" cy="688343"/>
              </a:xfrm>
              <a:prstGeom prst="rect">
                <a:avLst/>
              </a:prstGeom>
              <a:grpFill/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</p:grp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D7D3B746-7133-273B-8F6E-056503A5E3A3}"/>
                </a:ext>
              </a:extLst>
            </p:cNvPr>
            <p:cNvSpPr txBox="1"/>
            <p:nvPr/>
          </p:nvSpPr>
          <p:spPr>
            <a:xfrm>
              <a:off x="99475" y="702212"/>
              <a:ext cx="932970" cy="146130"/>
            </a:xfrm>
            <a:prstGeom prst="rect">
              <a:avLst/>
            </a:prstGeom>
            <a:solidFill>
              <a:srgbClr val="FFFFFE"/>
            </a:solidFill>
          </p:spPr>
          <p:txBody>
            <a:bodyPr wrap="square">
              <a:spAutoFit/>
            </a:bodyPr>
            <a:lstStyle/>
            <a:p>
              <a:pPr algn="ctr" rtl="1"/>
              <a:r>
                <a:rPr lang="en-US" sz="1163" b="1" dirty="0">
                  <a:latin typeface="Constantia" panose="02030602050306030303" pitchFamily="18" charset="0"/>
                  <a:cs typeface="B Kourosh" panose="00000400000000000000" pitchFamily="2" charset="-78"/>
                </a:rPr>
                <a:t>B H R C</a:t>
              </a:r>
              <a:endParaRPr lang="fa-IR" sz="1163" b="1" dirty="0">
                <a:latin typeface="Constantia" panose="02030602050306030303" pitchFamily="18" charset="0"/>
                <a:cs typeface="B Kourosh" panose="00000400000000000000" pitchFamily="2" charset="-78"/>
              </a:endParaRPr>
            </a:p>
          </p:txBody>
        </p: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8CEDE3B4-F70C-028D-8730-D1AB1F939950}"/>
              </a:ext>
            </a:extLst>
          </p:cNvPr>
          <p:cNvSpPr/>
          <p:nvPr/>
        </p:nvSpPr>
        <p:spPr>
          <a:xfrm>
            <a:off x="2330913" y="2207034"/>
            <a:ext cx="13256149" cy="850079"/>
          </a:xfrm>
          <a:prstGeom prst="rect">
            <a:avLst/>
          </a:prstGeom>
          <a:noFill/>
          <a:ln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fa-IR" sz="3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B Titr" panose="00000700000000000000" pitchFamily="2" charset="-78"/>
              </a:rPr>
              <a:t>ساختار پیشنهادی کارگروه تدوین ضوابط و روند طراحی شهرهای جدید و شهرک های ساحلی</a:t>
            </a:r>
            <a:endParaRPr lang="en-US" sz="32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B Titr" panose="00000700000000000000" pitchFamily="2" charset="-78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22088E8-6247-0F81-B0F6-DC8A2DA4A1F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47374" y="3718696"/>
            <a:ext cx="1664852" cy="166485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972F6E0D-F094-FAAC-1D90-42FF944C9E31}"/>
              </a:ext>
            </a:extLst>
          </p:cNvPr>
          <p:cNvSpPr txBox="1"/>
          <p:nvPr/>
        </p:nvSpPr>
        <p:spPr>
          <a:xfrm>
            <a:off x="7262843" y="5064113"/>
            <a:ext cx="4210799" cy="1872853"/>
          </a:xfrm>
          <a:prstGeom prst="roundRect">
            <a:avLst/>
          </a:prstGeom>
          <a:noFill/>
          <a:ln w="3175">
            <a:noFill/>
            <a:prstDash val="sysDot"/>
          </a:ln>
        </p:spPr>
        <p:txBody>
          <a:bodyPr wrap="square" rtlCol="0">
            <a:spAutoFit/>
          </a:bodyPr>
          <a:lstStyle/>
          <a:p>
            <a:pPr algn="ctr" rtl="1"/>
            <a:r>
              <a:rPr lang="fa-IR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B Yas" panose="00000400000000000000" pitchFamily="2" charset="-78"/>
              </a:rPr>
              <a:t>تهیه و تنظیم: </a:t>
            </a:r>
          </a:p>
          <a:p>
            <a:pPr algn="ctr" rtl="1"/>
            <a:r>
              <a:rPr lang="fa-IR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B Yas" panose="00000400000000000000" pitchFamily="2" charset="-78"/>
              </a:rPr>
              <a:t>مرکز تحقیقات راه، مسکن و شهرسازی</a:t>
            </a:r>
          </a:p>
          <a:p>
            <a:pPr algn="ctr" rtl="1"/>
            <a:r>
              <a:rPr lang="fa-IR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B Yas" panose="00000400000000000000" pitchFamily="2" charset="-78"/>
              </a:rPr>
              <a:t>(فهیمه یاری-مریم دشتی زند-طاهره ترابی)</a:t>
            </a:r>
          </a:p>
          <a:p>
            <a:pPr algn="ctr" rtl="1"/>
            <a:r>
              <a:rPr lang="fa-IR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B Yas" panose="00000400000000000000" pitchFamily="2" charset="-78"/>
              </a:rPr>
              <a:t>شهریور ماه 1403</a:t>
            </a:r>
            <a:endParaRPr lang="en-US" sz="2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B Yas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8454625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0897EC2-3F94-BB21-385A-683B8598373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6048" y="913947"/>
            <a:ext cx="4033043" cy="7024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89766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B6727958-4A0C-7278-50ED-2C7D8C27F44C}"/>
              </a:ext>
            </a:extLst>
          </p:cNvPr>
          <p:cNvSpPr/>
          <p:nvPr/>
        </p:nvSpPr>
        <p:spPr>
          <a:xfrm>
            <a:off x="18525933" y="0"/>
            <a:ext cx="139951" cy="532622"/>
          </a:xfrm>
          <a:prstGeom prst="rect">
            <a:avLst/>
          </a:prstGeom>
          <a:solidFill>
            <a:srgbClr val="ACA38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31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29DEAA1-5DE3-8CB0-66C9-F8D07D74B30D}"/>
              </a:ext>
            </a:extLst>
          </p:cNvPr>
          <p:cNvSpPr txBox="1"/>
          <p:nvPr/>
        </p:nvSpPr>
        <p:spPr>
          <a:xfrm>
            <a:off x="13965593" y="-27810"/>
            <a:ext cx="456033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a-IR" sz="3000" dirty="0">
                <a:cs typeface="B Kaveh" panose="00000400000000000000" pitchFamily="2" charset="-78"/>
              </a:rPr>
              <a:t>ساختار سازمانی پیشنهادی</a:t>
            </a:r>
            <a:endParaRPr lang="en-US" sz="3000" dirty="0">
              <a:cs typeface="B Kaveh" panose="00000400000000000000" pitchFamily="2" charset="-78"/>
            </a:endParaRP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838F42AA-8ABB-AB14-CED0-D40B90EAEC7F}"/>
              </a:ext>
            </a:extLst>
          </p:cNvPr>
          <p:cNvCxnSpPr>
            <a:cxnSpLocks/>
          </p:cNvCxnSpPr>
          <p:nvPr/>
        </p:nvCxnSpPr>
        <p:spPr>
          <a:xfrm>
            <a:off x="19178471" y="0"/>
            <a:ext cx="0" cy="9144000"/>
          </a:xfrm>
          <a:prstGeom prst="line">
            <a:avLst/>
          </a:prstGeom>
          <a:ln>
            <a:solidFill>
              <a:srgbClr val="64606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>
            <a:extLst>
              <a:ext uri="{FF2B5EF4-FFF2-40B4-BE49-F238E27FC236}">
                <a16:creationId xmlns:a16="http://schemas.microsoft.com/office/drawing/2014/main" id="{57CB3D07-856D-5C0C-0816-606B363C107F}"/>
              </a:ext>
            </a:extLst>
          </p:cNvPr>
          <p:cNvSpPr/>
          <p:nvPr/>
        </p:nvSpPr>
        <p:spPr>
          <a:xfrm>
            <a:off x="6734693" y="3616263"/>
            <a:ext cx="2084269" cy="42295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600" b="1" dirty="0">
                <a:solidFill>
                  <a:schemeClr val="tx1"/>
                </a:solidFill>
                <a:cs typeface="B Titr" panose="00000700000000000000" pitchFamily="2" charset="-78"/>
              </a:rPr>
              <a:t>دولت(ریاست جمهوری)</a:t>
            </a:r>
            <a:endParaRPr lang="en-US" sz="1600" b="1" dirty="0">
              <a:solidFill>
                <a:schemeClr val="tx1"/>
              </a:solidFill>
              <a:cs typeface="B Titr" panose="000007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602D294-1650-4ECB-CF28-E37D8BABB5AB}"/>
              </a:ext>
            </a:extLst>
          </p:cNvPr>
          <p:cNvSpPr/>
          <p:nvPr/>
        </p:nvSpPr>
        <p:spPr>
          <a:xfrm>
            <a:off x="4447032" y="3614754"/>
            <a:ext cx="1806849" cy="42695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fa-IR" sz="1600" b="1" dirty="0">
                <a:solidFill>
                  <a:schemeClr val="tx1"/>
                </a:solidFill>
                <a:cs typeface="B Titr" panose="00000700000000000000" pitchFamily="2" charset="-78"/>
              </a:rPr>
              <a:t>اتاق بازرگانی تهران</a:t>
            </a:r>
            <a:endParaRPr lang="en-US" sz="1600" b="1" dirty="0">
              <a:solidFill>
                <a:schemeClr val="tx1"/>
              </a:solidFill>
              <a:cs typeface="B Titr" panose="00000700000000000000" pitchFamily="2" charset="-78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04AC479-5D80-C307-7837-45422F73048C}"/>
              </a:ext>
            </a:extLst>
          </p:cNvPr>
          <p:cNvSpPr/>
          <p:nvPr/>
        </p:nvSpPr>
        <p:spPr>
          <a:xfrm>
            <a:off x="8903475" y="4710003"/>
            <a:ext cx="2016247" cy="563746"/>
          </a:xfrm>
          <a:prstGeom prst="rect">
            <a:avLst/>
          </a:pr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dk1">
              <a:shade val="8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5715" tIns="5715" rIns="5715" bIns="5715" numCol="1" spcCol="1270" anchor="ctr" anchorCtr="0">
            <a:noAutofit/>
          </a:bodyPr>
          <a:lstStyle/>
          <a:p>
            <a:pPr lvl="0"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a-IR" sz="1200" kern="1200" dirty="0">
                <a:cs typeface="B Titr" panose="00000700000000000000" pitchFamily="2" charset="-78"/>
              </a:rPr>
              <a:t>وزارت راه و شهرسازی </a:t>
            </a:r>
          </a:p>
          <a:p>
            <a:pPr lvl="0"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a-IR" sz="1200" kern="1200" dirty="0">
                <a:cs typeface="B Titr" panose="00000700000000000000" pitchFamily="2" charset="-78"/>
              </a:rPr>
              <a:t>(قرارگاه مسکن های عمومی )</a:t>
            </a:r>
            <a:endParaRPr lang="en-US" sz="1200" kern="1200" dirty="0">
              <a:cs typeface="B Titr" panose="00000700000000000000" pitchFamily="2" charset="-7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14B6DAC-47FD-659D-FDB5-59D362046BA5}"/>
              </a:ext>
            </a:extLst>
          </p:cNvPr>
          <p:cNvSpPr/>
          <p:nvPr/>
        </p:nvSpPr>
        <p:spPr>
          <a:xfrm>
            <a:off x="4293159" y="7319856"/>
            <a:ext cx="1759823" cy="655743"/>
          </a:xfrm>
          <a:prstGeom prst="rect">
            <a:avLst/>
          </a:pr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dk1">
              <a:shade val="8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5715" tIns="5715" rIns="5715" bIns="5715" numCol="1" spcCol="1270" anchor="ctr" anchorCtr="0">
            <a:noAutofit/>
          </a:bodyPr>
          <a:lstStyle/>
          <a:p>
            <a:pPr lvl="0" algn="ctr" defTabSz="400050" rtl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a-IR" sz="1400" b="0" kern="1200" cap="none" spc="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cs typeface="B Titr" panose="00000700000000000000" pitchFamily="2" charset="-78"/>
              </a:rPr>
              <a:t>مدیر عامل</a:t>
            </a:r>
          </a:p>
          <a:p>
            <a:pPr lvl="0" algn="ctr" defTabSz="400050" rtl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a-IR" sz="1400" b="0" kern="1200" cap="none" spc="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cs typeface="B Titr" panose="00000700000000000000" pitchFamily="2" charset="-78"/>
              </a:rPr>
              <a:t>سازمان ملی زمین و مسکن</a:t>
            </a:r>
            <a:endParaRPr lang="en-US" sz="1400" b="0" kern="120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cs typeface="B Titr" panose="00000700000000000000" pitchFamily="2" charset="-78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652FC48-6329-30E7-0142-E5991BD20AF8}"/>
              </a:ext>
            </a:extLst>
          </p:cNvPr>
          <p:cNvSpPr/>
          <p:nvPr/>
        </p:nvSpPr>
        <p:spPr>
          <a:xfrm>
            <a:off x="10808976" y="7331212"/>
            <a:ext cx="1913042" cy="679049"/>
          </a:xfrm>
          <a:prstGeom prst="rect">
            <a:avLst/>
          </a:pr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dk1">
              <a:shade val="8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5715" tIns="5715" rIns="5715" bIns="5715" numCol="1" spcCol="1270" anchor="ctr" anchorCtr="0">
            <a:noAutofit/>
          </a:bodyPr>
          <a:lstStyle/>
          <a:p>
            <a:pPr lvl="0"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a-IR" sz="1400" kern="1200" dirty="0">
                <a:cs typeface="B Titr" panose="00000700000000000000" pitchFamily="2" charset="-78"/>
              </a:rPr>
              <a:t>مدیر عامل </a:t>
            </a:r>
          </a:p>
          <a:p>
            <a:pPr lvl="0"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a-IR" sz="1400" kern="1200" dirty="0">
                <a:cs typeface="B Titr" panose="00000700000000000000" pitchFamily="2" charset="-78"/>
              </a:rPr>
              <a:t>شرکت عمرانی شهرهای جدید</a:t>
            </a:r>
            <a:endParaRPr lang="en-US" sz="1400" kern="1200" dirty="0">
              <a:cs typeface="B Titr" panose="00000700000000000000" pitchFamily="2" charset="-78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5530D12-C835-180C-8B25-5EDD91262264}"/>
              </a:ext>
            </a:extLst>
          </p:cNvPr>
          <p:cNvSpPr/>
          <p:nvPr/>
        </p:nvSpPr>
        <p:spPr>
          <a:xfrm>
            <a:off x="12914722" y="7330688"/>
            <a:ext cx="1529085" cy="679049"/>
          </a:xfrm>
          <a:prstGeom prst="rect">
            <a:avLst/>
          </a:pr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dk1">
              <a:shade val="8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5715" tIns="5715" rIns="5715" bIns="5715" numCol="1" spcCol="1270" anchor="ctr" anchorCtr="0">
            <a:noAutofit/>
          </a:bodyPr>
          <a:lstStyle/>
          <a:p>
            <a:pPr lvl="0"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a-IR" sz="1400" kern="1200" dirty="0">
                <a:cs typeface="B Titr" panose="00000700000000000000" pitchFamily="2" charset="-78"/>
              </a:rPr>
              <a:t>مدیر عامل </a:t>
            </a:r>
          </a:p>
          <a:p>
            <a:pPr lvl="0"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a-IR" sz="1400" kern="1200" dirty="0">
                <a:cs typeface="B Titr" panose="00000700000000000000" pitchFamily="2" charset="-78"/>
              </a:rPr>
              <a:t>شرکت بازآفرینی شهری</a:t>
            </a:r>
            <a:endParaRPr lang="en-US" sz="1400" kern="1200" dirty="0">
              <a:cs typeface="B Titr" panose="000007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99B3F2B-3662-C7A1-2DF5-951171DC461F}"/>
              </a:ext>
            </a:extLst>
          </p:cNvPr>
          <p:cNvSpPr/>
          <p:nvPr/>
        </p:nvSpPr>
        <p:spPr>
          <a:xfrm>
            <a:off x="6696934" y="5663488"/>
            <a:ext cx="2440799" cy="519601"/>
          </a:xfrm>
          <a:prstGeom prst="rect">
            <a:avLst/>
          </a:prstGeom>
          <a:solidFill>
            <a:schemeClr val="bg1">
              <a:lumMod val="95000"/>
            </a:scheme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dk1">
              <a:shade val="8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5715" tIns="5715" rIns="5715" bIns="5715" numCol="1" spcCol="1270" anchor="ctr" anchorCtr="0">
            <a:noAutofit/>
          </a:bodyPr>
          <a:lstStyle/>
          <a:p>
            <a:pPr lvl="0" algn="ctr" defTabSz="400050" rtl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a-IR" sz="1400" kern="1200" dirty="0">
                <a:cs typeface="B Titr" panose="00000700000000000000" pitchFamily="2" charset="-78"/>
              </a:rPr>
              <a:t>دبیرخانه قرارگاه طرح مسکن عمومی دولت چهاردهم</a:t>
            </a:r>
            <a:endParaRPr lang="en-US" sz="1400" kern="1200" dirty="0">
              <a:cs typeface="B Titr" panose="000007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8AE1186-385E-E002-CDA6-C07A35A6A2FB}"/>
              </a:ext>
            </a:extLst>
          </p:cNvPr>
          <p:cNvSpPr/>
          <p:nvPr/>
        </p:nvSpPr>
        <p:spPr>
          <a:xfrm>
            <a:off x="10948097" y="5639634"/>
            <a:ext cx="1444011" cy="551970"/>
          </a:xfrm>
          <a:prstGeom prst="rect">
            <a:avLst/>
          </a:prstGeom>
          <a:solidFill>
            <a:schemeClr val="bg1">
              <a:lumMod val="95000"/>
            </a:scheme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dk1">
              <a:shade val="8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5715" tIns="5715" rIns="5715" bIns="5715" numCol="1" spcCol="1270" anchor="ctr" anchorCtr="0">
            <a:noAutofit/>
          </a:bodyPr>
          <a:lstStyle/>
          <a:p>
            <a:pPr lvl="0"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a-IR" sz="1400" b="0" kern="1200" cap="none" spc="0" dirty="0">
                <a:ln w="0"/>
                <a:cs typeface="B Titr" panose="00000700000000000000" pitchFamily="2" charset="-78"/>
              </a:rPr>
              <a:t>مرکز تحقیقات راه، مسکن و شهرسازی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66D2848-0246-B2CE-DF28-A50B97AF26D4}"/>
              </a:ext>
            </a:extLst>
          </p:cNvPr>
          <p:cNvSpPr/>
          <p:nvPr/>
        </p:nvSpPr>
        <p:spPr>
          <a:xfrm>
            <a:off x="5412952" y="4686528"/>
            <a:ext cx="2358411" cy="572953"/>
          </a:xfrm>
          <a:prstGeom prst="rect">
            <a:avLst/>
          </a:pr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dk1">
              <a:shade val="8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5715" tIns="5715" rIns="5715" bIns="5715" numCol="1" spcCol="1270" anchor="ctr" anchorCtr="0">
            <a:noAutofit/>
          </a:bodyPr>
          <a:lstStyle/>
          <a:p>
            <a:pPr lvl="0"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a-IR" sz="1400" kern="1200" dirty="0">
                <a:cs typeface="B Titr" panose="00000700000000000000" pitchFamily="2" charset="-78"/>
              </a:rPr>
              <a:t>نماینده سازمان برنامه و بودجه</a:t>
            </a:r>
            <a:endParaRPr lang="en-US" sz="1400" kern="1200" dirty="0">
              <a:cs typeface="B Titr" panose="000007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C35548E-C7CE-BA93-6FD9-6EAED62E048B}"/>
              </a:ext>
            </a:extLst>
          </p:cNvPr>
          <p:cNvSpPr/>
          <p:nvPr/>
        </p:nvSpPr>
        <p:spPr>
          <a:xfrm>
            <a:off x="9608793" y="3612957"/>
            <a:ext cx="1421931" cy="42695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fa-IR" sz="1600" b="1" dirty="0">
                <a:solidFill>
                  <a:schemeClr val="tx1"/>
                </a:solidFill>
                <a:cs typeface="B Titr" panose="00000700000000000000" pitchFamily="2" charset="-78"/>
              </a:rPr>
              <a:t>انبوه سازان</a:t>
            </a:r>
            <a:endParaRPr lang="en-US" sz="1600" b="1" dirty="0">
              <a:solidFill>
                <a:schemeClr val="tx1"/>
              </a:solidFill>
              <a:cs typeface="B Titr" panose="00000700000000000000" pitchFamily="2" charset="-78"/>
            </a:endParaRPr>
          </a:p>
        </p:txBody>
      </p:sp>
      <p:cxnSp>
        <p:nvCxnSpPr>
          <p:cNvPr id="17" name="Elbow Connector 67">
            <a:extLst>
              <a:ext uri="{FF2B5EF4-FFF2-40B4-BE49-F238E27FC236}">
                <a16:creationId xmlns:a16="http://schemas.microsoft.com/office/drawing/2014/main" id="{C9C07B14-8494-B5E7-8BFB-6E0AB8D67025}"/>
              </a:ext>
            </a:extLst>
          </p:cNvPr>
          <p:cNvCxnSpPr>
            <a:cxnSpLocks/>
            <a:stCxn id="4" idx="2"/>
            <a:endCxn id="15" idx="0"/>
          </p:cNvCxnSpPr>
          <p:nvPr/>
        </p:nvCxnSpPr>
        <p:spPr>
          <a:xfrm rot="5400000">
            <a:off x="6860836" y="3770535"/>
            <a:ext cx="647315" cy="1184670"/>
          </a:xfrm>
          <a:prstGeom prst="bentConnector3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Elbow Connector 122">
            <a:extLst>
              <a:ext uri="{FF2B5EF4-FFF2-40B4-BE49-F238E27FC236}">
                <a16:creationId xmlns:a16="http://schemas.microsoft.com/office/drawing/2014/main" id="{293868D5-F35A-FBEB-5232-22B17DEC8DF7}"/>
              </a:ext>
            </a:extLst>
          </p:cNvPr>
          <p:cNvCxnSpPr>
            <a:cxnSpLocks/>
            <a:stCxn id="6" idx="2"/>
            <a:endCxn id="9" idx="0"/>
          </p:cNvCxnSpPr>
          <p:nvPr/>
        </p:nvCxnSpPr>
        <p:spPr>
          <a:xfrm rot="16200000" flipH="1">
            <a:off x="9809817" y="5375531"/>
            <a:ext cx="2057463" cy="1853898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Elbow Connector 125">
            <a:extLst>
              <a:ext uri="{FF2B5EF4-FFF2-40B4-BE49-F238E27FC236}">
                <a16:creationId xmlns:a16="http://schemas.microsoft.com/office/drawing/2014/main" id="{E68CFFCA-D21A-EBB0-D9DB-7FDEAECD043D}"/>
              </a:ext>
            </a:extLst>
          </p:cNvPr>
          <p:cNvCxnSpPr>
            <a:cxnSpLocks/>
            <a:stCxn id="6" idx="2"/>
            <a:endCxn id="38" idx="0"/>
          </p:cNvCxnSpPr>
          <p:nvPr/>
        </p:nvCxnSpPr>
        <p:spPr>
          <a:xfrm rot="5400000">
            <a:off x="7419744" y="4839356"/>
            <a:ext cx="2057462" cy="2926249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Elbow Connector 126">
            <a:extLst>
              <a:ext uri="{FF2B5EF4-FFF2-40B4-BE49-F238E27FC236}">
                <a16:creationId xmlns:a16="http://schemas.microsoft.com/office/drawing/2014/main" id="{F75E184E-DB17-E2D6-B474-89E4B33BB28D}"/>
              </a:ext>
            </a:extLst>
          </p:cNvPr>
          <p:cNvCxnSpPr>
            <a:cxnSpLocks/>
            <a:stCxn id="6" idx="2"/>
            <a:endCxn id="8" idx="0"/>
          </p:cNvCxnSpPr>
          <p:nvPr/>
        </p:nvCxnSpPr>
        <p:spPr>
          <a:xfrm rot="5400000">
            <a:off x="6519282" y="3927538"/>
            <a:ext cx="2046107" cy="4738528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Elbow Connector 153">
            <a:extLst>
              <a:ext uri="{FF2B5EF4-FFF2-40B4-BE49-F238E27FC236}">
                <a16:creationId xmlns:a16="http://schemas.microsoft.com/office/drawing/2014/main" id="{4323C673-C07A-7D59-81D0-FD5E82C3F77D}"/>
              </a:ext>
            </a:extLst>
          </p:cNvPr>
          <p:cNvCxnSpPr>
            <a:cxnSpLocks/>
            <a:stCxn id="6" idx="2"/>
            <a:endCxn id="10" idx="0"/>
          </p:cNvCxnSpPr>
          <p:nvPr/>
        </p:nvCxnSpPr>
        <p:spPr>
          <a:xfrm rot="16200000" flipH="1">
            <a:off x="10766963" y="4418385"/>
            <a:ext cx="2056939" cy="3767666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Elbow Connector 158">
            <a:extLst>
              <a:ext uri="{FF2B5EF4-FFF2-40B4-BE49-F238E27FC236}">
                <a16:creationId xmlns:a16="http://schemas.microsoft.com/office/drawing/2014/main" id="{59CC0ADE-11AA-06D6-B90F-CD8C25FCE3C1}"/>
              </a:ext>
            </a:extLst>
          </p:cNvPr>
          <p:cNvCxnSpPr>
            <a:cxnSpLocks/>
            <a:stCxn id="6" idx="2"/>
            <a:endCxn id="13" idx="3"/>
          </p:cNvCxnSpPr>
          <p:nvPr/>
        </p:nvCxnSpPr>
        <p:spPr>
          <a:xfrm rot="5400000">
            <a:off x="9199896" y="5211586"/>
            <a:ext cx="649540" cy="773866"/>
          </a:xfrm>
          <a:prstGeom prst="bentConnector2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Elbow Connector 161">
            <a:extLst>
              <a:ext uri="{FF2B5EF4-FFF2-40B4-BE49-F238E27FC236}">
                <a16:creationId xmlns:a16="http://schemas.microsoft.com/office/drawing/2014/main" id="{96EFB9CA-3BCD-C972-730F-23DAA39C13D2}"/>
              </a:ext>
            </a:extLst>
          </p:cNvPr>
          <p:cNvCxnSpPr>
            <a:cxnSpLocks/>
            <a:stCxn id="4" idx="2"/>
            <a:endCxn id="6" idx="0"/>
          </p:cNvCxnSpPr>
          <p:nvPr/>
        </p:nvCxnSpPr>
        <p:spPr>
          <a:xfrm rot="16200000" flipH="1">
            <a:off x="8508818" y="3307222"/>
            <a:ext cx="670790" cy="2134771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Elbow Connector 162">
            <a:extLst>
              <a:ext uri="{FF2B5EF4-FFF2-40B4-BE49-F238E27FC236}">
                <a16:creationId xmlns:a16="http://schemas.microsoft.com/office/drawing/2014/main" id="{40CFCE17-6EE3-6A2A-7437-DBD859700A83}"/>
              </a:ext>
            </a:extLst>
          </p:cNvPr>
          <p:cNvCxnSpPr>
            <a:cxnSpLocks/>
            <a:stCxn id="6" idx="2"/>
            <a:endCxn id="14" idx="1"/>
          </p:cNvCxnSpPr>
          <p:nvPr/>
        </p:nvCxnSpPr>
        <p:spPr>
          <a:xfrm rot="16200000" flipH="1">
            <a:off x="10108913" y="5076435"/>
            <a:ext cx="641870" cy="1036498"/>
          </a:xfrm>
          <a:prstGeom prst="bentConnector2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Elbow Connector 170">
            <a:extLst>
              <a:ext uri="{FF2B5EF4-FFF2-40B4-BE49-F238E27FC236}">
                <a16:creationId xmlns:a16="http://schemas.microsoft.com/office/drawing/2014/main" id="{64953E20-B5A1-9A25-AF9A-EEB0B8E4B220}"/>
              </a:ext>
            </a:extLst>
          </p:cNvPr>
          <p:cNvCxnSpPr>
            <a:cxnSpLocks/>
            <a:stCxn id="6" idx="2"/>
            <a:endCxn id="39" idx="0"/>
          </p:cNvCxnSpPr>
          <p:nvPr/>
        </p:nvCxnSpPr>
        <p:spPr>
          <a:xfrm rot="5400000">
            <a:off x="8174824" y="5574694"/>
            <a:ext cx="2037721" cy="1435831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" name="Rectangle 25">
            <a:extLst>
              <a:ext uri="{FF2B5EF4-FFF2-40B4-BE49-F238E27FC236}">
                <a16:creationId xmlns:a16="http://schemas.microsoft.com/office/drawing/2014/main" id="{2E0DBF5B-612A-FF6F-A1CC-0AA7F35DAE76}"/>
              </a:ext>
            </a:extLst>
          </p:cNvPr>
          <p:cNvSpPr/>
          <p:nvPr/>
        </p:nvSpPr>
        <p:spPr>
          <a:xfrm>
            <a:off x="7163575" y="2666951"/>
            <a:ext cx="1617914" cy="572953"/>
          </a:xfrm>
          <a:prstGeom prst="rect">
            <a:avLst/>
          </a:prstGeom>
          <a:solidFill>
            <a:srgbClr val="AFABAB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dk1">
              <a:shade val="8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5715" tIns="5715" rIns="5715" bIns="5715" numCol="1" spcCol="1270" anchor="ctr" anchorCtr="0">
            <a:noAutofit/>
          </a:bodyPr>
          <a:lstStyle/>
          <a:p>
            <a:pPr lvl="0"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a-IR" kern="1200" dirty="0">
                <a:cs typeface="B Titr" panose="00000700000000000000" pitchFamily="2" charset="-78"/>
              </a:rPr>
              <a:t>اعضای دائمی</a:t>
            </a:r>
            <a:endParaRPr lang="en-US" kern="1200" dirty="0">
              <a:cs typeface="B Titr" panose="00000700000000000000" pitchFamily="2" charset="-78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E8EA07A5-BAA3-C132-9FD9-4ACE7B2C0F87}"/>
              </a:ext>
            </a:extLst>
          </p:cNvPr>
          <p:cNvSpPr/>
          <p:nvPr/>
        </p:nvSpPr>
        <p:spPr>
          <a:xfrm>
            <a:off x="13629945" y="2666950"/>
            <a:ext cx="1621454" cy="572953"/>
          </a:xfrm>
          <a:prstGeom prst="rect">
            <a:avLst/>
          </a:prstGeom>
          <a:solidFill>
            <a:srgbClr val="AFABAB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dk1">
              <a:shade val="8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5715" tIns="5715" rIns="5715" bIns="5715" numCol="1" spcCol="1270" anchor="ctr" anchorCtr="0">
            <a:noAutofit/>
          </a:bodyPr>
          <a:lstStyle/>
          <a:p>
            <a:pPr lvl="0"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a-IR" kern="1200" dirty="0">
                <a:cs typeface="B Titr" panose="00000700000000000000" pitchFamily="2" charset="-78"/>
              </a:rPr>
              <a:t>اعضای  موردی</a:t>
            </a:r>
            <a:endParaRPr lang="en-US" kern="1200" dirty="0">
              <a:cs typeface="B Titr" panose="00000700000000000000" pitchFamily="2" charset="-78"/>
            </a:endParaRPr>
          </a:p>
        </p:txBody>
      </p:sp>
      <p:cxnSp>
        <p:nvCxnSpPr>
          <p:cNvPr id="28" name="Elbow Connector 191">
            <a:extLst>
              <a:ext uri="{FF2B5EF4-FFF2-40B4-BE49-F238E27FC236}">
                <a16:creationId xmlns:a16="http://schemas.microsoft.com/office/drawing/2014/main" id="{B645F51F-7946-FDE9-25B2-A6580A78CC0A}"/>
              </a:ext>
            </a:extLst>
          </p:cNvPr>
          <p:cNvCxnSpPr>
            <a:cxnSpLocks/>
            <a:stCxn id="26" idx="2"/>
            <a:endCxn id="5" idx="0"/>
          </p:cNvCxnSpPr>
          <p:nvPr/>
        </p:nvCxnSpPr>
        <p:spPr>
          <a:xfrm rot="5400000">
            <a:off x="6474070" y="2116292"/>
            <a:ext cx="374850" cy="2622075"/>
          </a:xfrm>
          <a:prstGeom prst="bentConnector3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Elbow Connector 220">
            <a:extLst>
              <a:ext uri="{FF2B5EF4-FFF2-40B4-BE49-F238E27FC236}">
                <a16:creationId xmlns:a16="http://schemas.microsoft.com/office/drawing/2014/main" id="{EA77FC27-E975-B1BD-D94F-8772CB698061}"/>
              </a:ext>
            </a:extLst>
          </p:cNvPr>
          <p:cNvCxnSpPr>
            <a:cxnSpLocks/>
            <a:stCxn id="26" idx="2"/>
            <a:endCxn id="4" idx="0"/>
          </p:cNvCxnSpPr>
          <p:nvPr/>
        </p:nvCxnSpPr>
        <p:spPr>
          <a:xfrm rot="5400000">
            <a:off x="7686501" y="3330231"/>
            <a:ext cx="376359" cy="195704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Elbow Connector 227">
            <a:extLst>
              <a:ext uri="{FF2B5EF4-FFF2-40B4-BE49-F238E27FC236}">
                <a16:creationId xmlns:a16="http://schemas.microsoft.com/office/drawing/2014/main" id="{41118970-C290-2F71-9C74-6AC9CEF61C8A}"/>
              </a:ext>
            </a:extLst>
          </p:cNvPr>
          <p:cNvCxnSpPr>
            <a:cxnSpLocks/>
            <a:stCxn id="26" idx="2"/>
            <a:endCxn id="16" idx="0"/>
          </p:cNvCxnSpPr>
          <p:nvPr/>
        </p:nvCxnSpPr>
        <p:spPr>
          <a:xfrm rot="16200000" flipH="1">
            <a:off x="8959619" y="2252816"/>
            <a:ext cx="373053" cy="2347227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1" name="Rectangle 30">
            <a:extLst>
              <a:ext uri="{FF2B5EF4-FFF2-40B4-BE49-F238E27FC236}">
                <a16:creationId xmlns:a16="http://schemas.microsoft.com/office/drawing/2014/main" id="{727CC2B2-B6C5-81E4-B837-18D260EC3F41}"/>
              </a:ext>
            </a:extLst>
          </p:cNvPr>
          <p:cNvSpPr/>
          <p:nvPr/>
        </p:nvSpPr>
        <p:spPr>
          <a:xfrm>
            <a:off x="7994518" y="993324"/>
            <a:ext cx="5971075" cy="572953"/>
          </a:xfrm>
          <a:prstGeom prst="rect">
            <a:avLst/>
          </a:prstGeom>
          <a:solidFill>
            <a:srgbClr val="AFABAB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dk1">
              <a:shade val="8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5715" tIns="5715" rIns="5715" bIns="5715" numCol="1" spcCol="1270" anchor="ctr" anchorCtr="0">
            <a:noAutofit/>
          </a:bodyPr>
          <a:lstStyle/>
          <a:p>
            <a:pPr lvl="0"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a-IR" sz="2000" kern="1200" dirty="0">
                <a:cs typeface="B Titr" panose="00000700000000000000" pitchFamily="2" charset="-78"/>
              </a:rPr>
              <a:t>کارگروه شهرک های مسکونی دریا محور (4 استان جنوبی)</a:t>
            </a:r>
            <a:endParaRPr lang="en-US" sz="2000" kern="1200" dirty="0">
              <a:cs typeface="B Titr" panose="00000700000000000000" pitchFamily="2" charset="-78"/>
            </a:endParaRPr>
          </a:p>
        </p:txBody>
      </p:sp>
      <p:cxnSp>
        <p:nvCxnSpPr>
          <p:cNvPr id="32" name="Elbow Connector 199">
            <a:extLst>
              <a:ext uri="{FF2B5EF4-FFF2-40B4-BE49-F238E27FC236}">
                <a16:creationId xmlns:a16="http://schemas.microsoft.com/office/drawing/2014/main" id="{8DE529F6-9221-BDE2-DFF3-1BAAA99025FF}"/>
              </a:ext>
            </a:extLst>
          </p:cNvPr>
          <p:cNvCxnSpPr>
            <a:stCxn id="31" idx="2"/>
            <a:endCxn id="26" idx="0"/>
          </p:cNvCxnSpPr>
          <p:nvPr/>
        </p:nvCxnSpPr>
        <p:spPr>
          <a:xfrm rot="5400000">
            <a:off x="8925957" y="612852"/>
            <a:ext cx="1100674" cy="3007524"/>
          </a:xfrm>
          <a:prstGeom prst="bentConnector3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" name="Elbow Connector 234">
            <a:extLst>
              <a:ext uri="{FF2B5EF4-FFF2-40B4-BE49-F238E27FC236}">
                <a16:creationId xmlns:a16="http://schemas.microsoft.com/office/drawing/2014/main" id="{2F57DCE5-1B7A-5C6D-2572-38FD677E7E70}"/>
              </a:ext>
            </a:extLst>
          </p:cNvPr>
          <p:cNvCxnSpPr>
            <a:stCxn id="31" idx="2"/>
            <a:endCxn id="27" idx="0"/>
          </p:cNvCxnSpPr>
          <p:nvPr/>
        </p:nvCxnSpPr>
        <p:spPr>
          <a:xfrm rot="16200000" flipH="1">
            <a:off x="12160028" y="386305"/>
            <a:ext cx="1100673" cy="3460616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4" name="Rectangle 33">
            <a:extLst>
              <a:ext uri="{FF2B5EF4-FFF2-40B4-BE49-F238E27FC236}">
                <a16:creationId xmlns:a16="http://schemas.microsoft.com/office/drawing/2014/main" id="{BEEBBAE6-2FF4-BA3C-B7AC-35EF06C1EB12}"/>
              </a:ext>
            </a:extLst>
          </p:cNvPr>
          <p:cNvSpPr/>
          <p:nvPr/>
        </p:nvSpPr>
        <p:spPr>
          <a:xfrm>
            <a:off x="13071658" y="3328834"/>
            <a:ext cx="2586193" cy="426957"/>
          </a:xfrm>
          <a:prstGeom prst="rect">
            <a:avLst/>
          </a:pr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dk1">
              <a:shade val="8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5715" tIns="5715" rIns="5715" bIns="5715" numCol="1" spcCol="1270" anchor="ctr" anchorCtr="0">
            <a:noAutofit/>
          </a:bodyPr>
          <a:lstStyle/>
          <a:p>
            <a:pPr lvl="0"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a-IR" sz="120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cs typeface="B Titr" panose="00000700000000000000" pitchFamily="2" charset="-78"/>
              </a:rPr>
              <a:t>نماینده وزارت نیرو</a:t>
            </a:r>
            <a:endParaRPr lang="en-US" sz="1200" b="0" kern="120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cs typeface="B Titr" panose="00000700000000000000" pitchFamily="2" charset="-78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619D2890-7BF2-90CB-F347-38EDE40E735C}"/>
              </a:ext>
            </a:extLst>
          </p:cNvPr>
          <p:cNvSpPr/>
          <p:nvPr/>
        </p:nvSpPr>
        <p:spPr>
          <a:xfrm>
            <a:off x="13083960" y="3818497"/>
            <a:ext cx="2573891" cy="414458"/>
          </a:xfrm>
          <a:prstGeom prst="rect">
            <a:avLst/>
          </a:pr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dk1">
              <a:shade val="8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5715" tIns="5715" rIns="5715" bIns="5715" numCol="1" spcCol="1270" anchor="ctr" anchorCtr="0">
            <a:noAutofit/>
          </a:bodyPr>
          <a:lstStyle/>
          <a:p>
            <a:pPr lvl="0"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a-IR" sz="1200" kern="1200" dirty="0">
                <a:cs typeface="B Titr" panose="00000700000000000000" pitchFamily="2" charset="-78"/>
              </a:rPr>
              <a:t>نماینده وزارت صمت</a:t>
            </a:r>
            <a:endParaRPr lang="en-US" sz="1200" kern="1200" dirty="0">
              <a:cs typeface="B Titr" panose="00000700000000000000" pitchFamily="2" charset="-78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F1D0F412-3417-F5E0-2EF2-AE175305E1B5}"/>
              </a:ext>
            </a:extLst>
          </p:cNvPr>
          <p:cNvSpPr/>
          <p:nvPr/>
        </p:nvSpPr>
        <p:spPr>
          <a:xfrm>
            <a:off x="13080535" y="4297853"/>
            <a:ext cx="2573892" cy="490010"/>
          </a:xfrm>
          <a:prstGeom prst="rect">
            <a:avLst/>
          </a:pr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dk1">
              <a:shade val="8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5715" tIns="5715" rIns="5715" bIns="5715" numCol="1" spcCol="1270" anchor="ctr" anchorCtr="0">
            <a:noAutofit/>
          </a:bodyPr>
          <a:lstStyle/>
          <a:p>
            <a:pPr lvl="0" algn="ctr" defTabSz="400050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</a:pPr>
            <a:r>
              <a:rPr lang="fa-IR" sz="1200" dirty="0">
                <a:cs typeface="B Titr" panose="00000700000000000000" pitchFamily="2" charset="-78"/>
              </a:rPr>
              <a:t>کارشناسان اقتصادی سازمان برنامه و بودجه</a:t>
            </a:r>
            <a:endParaRPr lang="en-US" sz="1200" kern="1200" dirty="0">
              <a:cs typeface="B Titr" panose="00000700000000000000" pitchFamily="2" charset="-78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473FC690-1BA9-D8CD-E48C-4DBE8A4BD932}"/>
              </a:ext>
            </a:extLst>
          </p:cNvPr>
          <p:cNvSpPr/>
          <p:nvPr/>
        </p:nvSpPr>
        <p:spPr>
          <a:xfrm>
            <a:off x="13080536" y="4881292"/>
            <a:ext cx="2573892" cy="493851"/>
          </a:xfrm>
          <a:prstGeom prst="rect">
            <a:avLst/>
          </a:pr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dk1">
              <a:shade val="8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5715" tIns="5715" rIns="5715" bIns="5715" numCol="1" spcCol="1270" anchor="ctr" anchorCtr="0">
            <a:noAutofit/>
          </a:bodyPr>
          <a:lstStyle/>
          <a:p>
            <a:pPr lvl="0"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a-IR" sz="1200" kern="1200" dirty="0">
                <a:cs typeface="B Titr" panose="00000700000000000000" pitchFamily="2" charset="-78"/>
              </a:rPr>
              <a:t>نماینده سازمان محیط زیست</a:t>
            </a:r>
            <a:endParaRPr lang="en-US" sz="1200" kern="1200" dirty="0">
              <a:cs typeface="B Titr" panose="00000700000000000000" pitchFamily="2" charset="-78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2ADC871E-6778-2BDA-D2F4-C8DD98B64B8A}"/>
              </a:ext>
            </a:extLst>
          </p:cNvPr>
          <p:cNvSpPr/>
          <p:nvPr/>
        </p:nvSpPr>
        <p:spPr>
          <a:xfrm>
            <a:off x="6245032" y="7331211"/>
            <a:ext cx="1480636" cy="655743"/>
          </a:xfrm>
          <a:prstGeom prst="rect">
            <a:avLst/>
          </a:pr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dk1">
              <a:shade val="8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5715" tIns="5715" rIns="5715" bIns="5715" numCol="1" spcCol="1270" anchor="ctr" anchorCtr="0">
            <a:noAutofit/>
          </a:bodyPr>
          <a:lstStyle/>
          <a:p>
            <a:pPr lvl="0" algn="ctr" defTabSz="400050" rtl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a-IR" sz="1400" b="0" kern="1200" cap="none" spc="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cs typeface="B Titr" panose="00000700000000000000" pitchFamily="2" charset="-78"/>
              </a:rPr>
              <a:t>رییس مرکز تحقیقات راه، مسکن و شهرسازی</a:t>
            </a:r>
            <a:endParaRPr lang="en-US" sz="1400" b="0" kern="120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cs typeface="B Titr" panose="00000700000000000000" pitchFamily="2" charset="-78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5A29BBA8-87C4-9C24-AD25-6771D3553F7C}"/>
              </a:ext>
            </a:extLst>
          </p:cNvPr>
          <p:cNvSpPr/>
          <p:nvPr/>
        </p:nvSpPr>
        <p:spPr>
          <a:xfrm>
            <a:off x="7917717" y="7311470"/>
            <a:ext cx="1116102" cy="655743"/>
          </a:xfrm>
          <a:prstGeom prst="rect">
            <a:avLst/>
          </a:pr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dk1">
              <a:shade val="8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5715" tIns="5715" rIns="5715" bIns="5715" numCol="1" spcCol="1270" anchor="ctr" anchorCtr="0">
            <a:noAutofit/>
          </a:bodyPr>
          <a:lstStyle/>
          <a:p>
            <a:pPr lvl="0" algn="ctr" defTabSz="400050" rtl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a-IR" sz="1400" b="0" kern="1200" cap="none" spc="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cs typeface="B Titr" panose="00000700000000000000" pitchFamily="2" charset="-78"/>
              </a:rPr>
              <a:t>کارشناسان معماری</a:t>
            </a:r>
            <a:endParaRPr lang="en-US" sz="1400" b="0" kern="120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cs typeface="B Titr" panose="00000700000000000000" pitchFamily="2" charset="-78"/>
            </a:endParaRPr>
          </a:p>
        </p:txBody>
      </p:sp>
      <p:cxnSp>
        <p:nvCxnSpPr>
          <p:cNvPr id="40" name="Elbow Connector 224">
            <a:extLst>
              <a:ext uri="{FF2B5EF4-FFF2-40B4-BE49-F238E27FC236}">
                <a16:creationId xmlns:a16="http://schemas.microsoft.com/office/drawing/2014/main" id="{CD4B687F-E121-6D59-0099-C625B40E94F8}"/>
              </a:ext>
            </a:extLst>
          </p:cNvPr>
          <p:cNvCxnSpPr>
            <a:cxnSpLocks/>
            <a:stCxn id="27" idx="3"/>
            <a:endCxn id="34" idx="3"/>
          </p:cNvCxnSpPr>
          <p:nvPr/>
        </p:nvCxnSpPr>
        <p:spPr>
          <a:xfrm>
            <a:off x="15251399" y="2953427"/>
            <a:ext cx="406452" cy="588886"/>
          </a:xfrm>
          <a:prstGeom prst="bentConnector3">
            <a:avLst>
              <a:gd name="adj1" fmla="val 156243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1" name="Elbow Connector 258">
            <a:extLst>
              <a:ext uri="{FF2B5EF4-FFF2-40B4-BE49-F238E27FC236}">
                <a16:creationId xmlns:a16="http://schemas.microsoft.com/office/drawing/2014/main" id="{4579AD01-B333-CECA-6C6B-CDBF4127ABA1}"/>
              </a:ext>
            </a:extLst>
          </p:cNvPr>
          <p:cNvCxnSpPr>
            <a:cxnSpLocks/>
            <a:stCxn id="27" idx="3"/>
            <a:endCxn id="35" idx="3"/>
          </p:cNvCxnSpPr>
          <p:nvPr/>
        </p:nvCxnSpPr>
        <p:spPr>
          <a:xfrm>
            <a:off x="15251399" y="2953427"/>
            <a:ext cx="406452" cy="1072299"/>
          </a:xfrm>
          <a:prstGeom prst="bentConnector3">
            <a:avLst>
              <a:gd name="adj1" fmla="val 156243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2" name="Elbow Connector 261">
            <a:extLst>
              <a:ext uri="{FF2B5EF4-FFF2-40B4-BE49-F238E27FC236}">
                <a16:creationId xmlns:a16="http://schemas.microsoft.com/office/drawing/2014/main" id="{712577B8-3D72-FD15-18B2-0BA2504F524A}"/>
              </a:ext>
            </a:extLst>
          </p:cNvPr>
          <p:cNvCxnSpPr>
            <a:cxnSpLocks/>
            <a:stCxn id="27" idx="3"/>
            <a:endCxn id="36" idx="3"/>
          </p:cNvCxnSpPr>
          <p:nvPr/>
        </p:nvCxnSpPr>
        <p:spPr>
          <a:xfrm>
            <a:off x="15251399" y="2953427"/>
            <a:ext cx="403028" cy="1589431"/>
          </a:xfrm>
          <a:prstGeom prst="bentConnector3">
            <a:avLst>
              <a:gd name="adj1" fmla="val 156721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3" name="Elbow Connector 264">
            <a:extLst>
              <a:ext uri="{FF2B5EF4-FFF2-40B4-BE49-F238E27FC236}">
                <a16:creationId xmlns:a16="http://schemas.microsoft.com/office/drawing/2014/main" id="{EFCF3772-BCC7-0245-3C68-08A44B37174A}"/>
              </a:ext>
            </a:extLst>
          </p:cNvPr>
          <p:cNvCxnSpPr>
            <a:cxnSpLocks/>
            <a:stCxn id="27" idx="3"/>
            <a:endCxn id="37" idx="3"/>
          </p:cNvCxnSpPr>
          <p:nvPr/>
        </p:nvCxnSpPr>
        <p:spPr>
          <a:xfrm>
            <a:off x="15251399" y="2953427"/>
            <a:ext cx="403029" cy="2174791"/>
          </a:xfrm>
          <a:prstGeom prst="bentConnector3">
            <a:avLst>
              <a:gd name="adj1" fmla="val 156720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4" name="Rectangle 43">
            <a:extLst>
              <a:ext uri="{FF2B5EF4-FFF2-40B4-BE49-F238E27FC236}">
                <a16:creationId xmlns:a16="http://schemas.microsoft.com/office/drawing/2014/main" id="{3798DB95-07FF-4622-E419-057F6D4CC4A0}"/>
              </a:ext>
            </a:extLst>
          </p:cNvPr>
          <p:cNvSpPr/>
          <p:nvPr/>
        </p:nvSpPr>
        <p:spPr>
          <a:xfrm>
            <a:off x="9286606" y="7331211"/>
            <a:ext cx="1249747" cy="655743"/>
          </a:xfrm>
          <a:prstGeom prst="rect">
            <a:avLst/>
          </a:pr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dk1">
              <a:shade val="8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5715" tIns="5715" rIns="5715" bIns="5715" numCol="1" spcCol="1270" anchor="ctr" anchorCtr="0">
            <a:noAutofit/>
          </a:bodyPr>
          <a:lstStyle/>
          <a:p>
            <a:pPr lvl="0" algn="ctr" defTabSz="400050" rtl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a-IR" sz="1400" b="0" kern="1200" cap="none" spc="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cs typeface="B Titr" panose="00000700000000000000" pitchFamily="2" charset="-78"/>
              </a:rPr>
              <a:t>کارشناسان شهرسازی</a:t>
            </a:r>
            <a:endParaRPr lang="en-US" sz="1400" b="0" kern="120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cs typeface="B Titr" panose="00000700000000000000" pitchFamily="2" charset="-78"/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5BC3720B-40BD-4337-E755-2F67E01D6B3E}"/>
              </a:ext>
            </a:extLst>
          </p:cNvPr>
          <p:cNvSpPr/>
          <p:nvPr/>
        </p:nvSpPr>
        <p:spPr>
          <a:xfrm>
            <a:off x="13077109" y="5408569"/>
            <a:ext cx="2573892" cy="411477"/>
          </a:xfrm>
          <a:prstGeom prst="rect">
            <a:avLst/>
          </a:pr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dk1">
              <a:shade val="8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5715" tIns="5715" rIns="5715" bIns="5715" numCol="1" spcCol="1270" anchor="ctr" anchorCtr="0">
            <a:noAutofit/>
          </a:bodyPr>
          <a:lstStyle/>
          <a:p>
            <a:pPr lvl="0"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a-IR" sz="1200" kern="1200" dirty="0">
                <a:cs typeface="B Titr" panose="00000700000000000000" pitchFamily="2" charset="-78"/>
              </a:rPr>
              <a:t>نماینده سایر نهادها</a:t>
            </a:r>
            <a:endParaRPr lang="en-US" sz="1200" kern="1200" dirty="0">
              <a:cs typeface="B Titr" panose="00000700000000000000" pitchFamily="2" charset="-78"/>
            </a:endParaRPr>
          </a:p>
        </p:txBody>
      </p:sp>
      <p:cxnSp>
        <p:nvCxnSpPr>
          <p:cNvPr id="46" name="Elbow Connector 288">
            <a:extLst>
              <a:ext uri="{FF2B5EF4-FFF2-40B4-BE49-F238E27FC236}">
                <a16:creationId xmlns:a16="http://schemas.microsoft.com/office/drawing/2014/main" id="{FC45B789-81FD-6412-40C1-1820169848E8}"/>
              </a:ext>
            </a:extLst>
          </p:cNvPr>
          <p:cNvCxnSpPr>
            <a:cxnSpLocks/>
            <a:stCxn id="27" idx="3"/>
            <a:endCxn id="45" idx="3"/>
          </p:cNvCxnSpPr>
          <p:nvPr/>
        </p:nvCxnSpPr>
        <p:spPr>
          <a:xfrm>
            <a:off x="15251399" y="2953427"/>
            <a:ext cx="399602" cy="2660881"/>
          </a:xfrm>
          <a:prstGeom prst="bentConnector3">
            <a:avLst>
              <a:gd name="adj1" fmla="val 157207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3" name="Elbow Connector 122">
            <a:extLst>
              <a:ext uri="{FF2B5EF4-FFF2-40B4-BE49-F238E27FC236}">
                <a16:creationId xmlns:a16="http://schemas.microsoft.com/office/drawing/2014/main" id="{22DB46ED-9C16-58C9-1620-9F531976FC03}"/>
              </a:ext>
            </a:extLst>
          </p:cNvPr>
          <p:cNvCxnSpPr>
            <a:cxnSpLocks/>
            <a:stCxn id="6" idx="2"/>
            <a:endCxn id="44" idx="0"/>
          </p:cNvCxnSpPr>
          <p:nvPr/>
        </p:nvCxnSpPr>
        <p:spPr>
          <a:xfrm rot="5400000">
            <a:off x="8882809" y="6302421"/>
            <a:ext cx="2057462" cy="119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990142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B6727958-4A0C-7278-50ED-2C7D8C27F44C}"/>
              </a:ext>
            </a:extLst>
          </p:cNvPr>
          <p:cNvSpPr/>
          <p:nvPr/>
        </p:nvSpPr>
        <p:spPr>
          <a:xfrm>
            <a:off x="18525933" y="0"/>
            <a:ext cx="139951" cy="532622"/>
          </a:xfrm>
          <a:prstGeom prst="rect">
            <a:avLst/>
          </a:prstGeom>
          <a:solidFill>
            <a:srgbClr val="ACA38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31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29DEAA1-5DE3-8CB0-66C9-F8D07D74B30D}"/>
              </a:ext>
            </a:extLst>
          </p:cNvPr>
          <p:cNvSpPr txBox="1"/>
          <p:nvPr/>
        </p:nvSpPr>
        <p:spPr>
          <a:xfrm>
            <a:off x="13965593" y="-27810"/>
            <a:ext cx="456033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a-IR" sz="3000" dirty="0">
                <a:cs typeface="B Kaveh" panose="00000400000000000000" pitchFamily="2" charset="-78"/>
              </a:rPr>
              <a:t>چارچوب عملیاتی</a:t>
            </a:r>
            <a:endParaRPr lang="en-US" sz="3000" dirty="0">
              <a:cs typeface="B Kaveh" panose="00000400000000000000" pitchFamily="2" charset="-78"/>
            </a:endParaRP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B8C8833E-10FB-669D-073A-F33ECBD73030}"/>
              </a:ext>
            </a:extLst>
          </p:cNvPr>
          <p:cNvCxnSpPr>
            <a:cxnSpLocks/>
          </p:cNvCxnSpPr>
          <p:nvPr/>
        </p:nvCxnSpPr>
        <p:spPr>
          <a:xfrm>
            <a:off x="19178471" y="0"/>
            <a:ext cx="0" cy="9144000"/>
          </a:xfrm>
          <a:prstGeom prst="line">
            <a:avLst/>
          </a:prstGeom>
          <a:ln>
            <a:solidFill>
              <a:srgbClr val="64606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0" name="Picture 109">
            <a:extLst>
              <a:ext uri="{FF2B5EF4-FFF2-40B4-BE49-F238E27FC236}">
                <a16:creationId xmlns:a16="http://schemas.microsoft.com/office/drawing/2014/main" id="{C8B35FA7-B70A-CEE5-4258-0FFF86CEB0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9358" y="323656"/>
            <a:ext cx="15796624" cy="8183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97434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B6727958-4A0C-7278-50ED-2C7D8C27F44C}"/>
              </a:ext>
            </a:extLst>
          </p:cNvPr>
          <p:cNvSpPr/>
          <p:nvPr/>
        </p:nvSpPr>
        <p:spPr>
          <a:xfrm>
            <a:off x="18525933" y="0"/>
            <a:ext cx="139951" cy="532622"/>
          </a:xfrm>
          <a:prstGeom prst="rect">
            <a:avLst/>
          </a:prstGeom>
          <a:solidFill>
            <a:srgbClr val="ACA38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31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29DEAA1-5DE3-8CB0-66C9-F8D07D74B30D}"/>
              </a:ext>
            </a:extLst>
          </p:cNvPr>
          <p:cNvSpPr txBox="1"/>
          <p:nvPr/>
        </p:nvSpPr>
        <p:spPr>
          <a:xfrm>
            <a:off x="13965593" y="-27810"/>
            <a:ext cx="456033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a-IR" sz="3000" dirty="0">
                <a:cs typeface="B Kaveh" panose="00000400000000000000" pitchFamily="2" charset="-78"/>
              </a:rPr>
              <a:t>گام اول</a:t>
            </a:r>
            <a:endParaRPr lang="en-US" sz="3000" dirty="0">
              <a:cs typeface="B Kaveh" panose="00000400000000000000" pitchFamily="2" charset="-78"/>
            </a:endParaRP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838F42AA-8ABB-AB14-CED0-D40B90EAEC7F}"/>
              </a:ext>
            </a:extLst>
          </p:cNvPr>
          <p:cNvCxnSpPr>
            <a:cxnSpLocks/>
          </p:cNvCxnSpPr>
          <p:nvPr/>
        </p:nvCxnSpPr>
        <p:spPr>
          <a:xfrm>
            <a:off x="19178471" y="0"/>
            <a:ext cx="0" cy="9144000"/>
          </a:xfrm>
          <a:prstGeom prst="line">
            <a:avLst/>
          </a:prstGeom>
          <a:ln>
            <a:solidFill>
              <a:srgbClr val="64606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>
            <a:extLst>
              <a:ext uri="{FF2B5EF4-FFF2-40B4-BE49-F238E27FC236}">
                <a16:creationId xmlns:a16="http://schemas.microsoft.com/office/drawing/2014/main" id="{1D27D19D-6E98-797A-DA39-368008D529CE}"/>
              </a:ext>
            </a:extLst>
          </p:cNvPr>
          <p:cNvSpPr/>
          <p:nvPr/>
        </p:nvSpPr>
        <p:spPr>
          <a:xfrm>
            <a:off x="6713060" y="1636736"/>
            <a:ext cx="7707957" cy="68830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fa-IR" sz="2133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B Titr" panose="00000700000000000000" pitchFamily="2" charset="-78"/>
              </a:rPr>
              <a:t>گام اول:</a:t>
            </a:r>
            <a:r>
              <a:rPr lang="fa-IR" sz="2667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B Yas" panose="00000400000000000000" pitchFamily="2" charset="-78"/>
              </a:rPr>
              <a:t> امکان سنجی و موقعیت- تامین زمین- آماده سازی اراضی</a:t>
            </a:r>
            <a:endParaRPr lang="en-US" sz="2667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B Yas" panose="000004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0C6329F-1D56-BBBC-74CF-6AC4F39DE694}"/>
              </a:ext>
            </a:extLst>
          </p:cNvPr>
          <p:cNvSpPr/>
          <p:nvPr/>
        </p:nvSpPr>
        <p:spPr>
          <a:xfrm>
            <a:off x="15274700" y="3083114"/>
            <a:ext cx="1895113" cy="581829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2133" dirty="0">
                <a:ln w="0"/>
                <a:solidFill>
                  <a:schemeClr val="bg2">
                    <a:lumMod val="2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B Titr" panose="00000700000000000000" pitchFamily="2" charset="-78"/>
              </a:rPr>
              <a:t>اقدام اول</a:t>
            </a:r>
            <a:endParaRPr lang="en-US" sz="2133" dirty="0">
              <a:ln w="0"/>
              <a:solidFill>
                <a:schemeClr val="bg2">
                  <a:lumMod val="2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B Titr" panose="000007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FB8507F-1DD1-35CE-2E46-9E87C18BC496}"/>
              </a:ext>
            </a:extLst>
          </p:cNvPr>
          <p:cNvSpPr/>
          <p:nvPr/>
        </p:nvSpPr>
        <p:spPr>
          <a:xfrm>
            <a:off x="12337498" y="3081842"/>
            <a:ext cx="1895113" cy="581829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2133" dirty="0">
                <a:ln w="0"/>
                <a:solidFill>
                  <a:schemeClr val="bg2">
                    <a:lumMod val="2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B Titr" panose="00000700000000000000" pitchFamily="2" charset="-78"/>
              </a:rPr>
              <a:t>اقدام دوم</a:t>
            </a:r>
            <a:endParaRPr lang="en-US" sz="2133" dirty="0">
              <a:ln w="0"/>
              <a:solidFill>
                <a:schemeClr val="bg2">
                  <a:lumMod val="2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B Titr" panose="00000700000000000000" pitchFamily="2" charset="-78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30A357F-C17B-2E0C-1A48-DC42082F8239}"/>
              </a:ext>
            </a:extLst>
          </p:cNvPr>
          <p:cNvSpPr/>
          <p:nvPr/>
        </p:nvSpPr>
        <p:spPr>
          <a:xfrm>
            <a:off x="9609839" y="3083114"/>
            <a:ext cx="1895113" cy="581829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2133" dirty="0">
                <a:ln w="0"/>
                <a:solidFill>
                  <a:schemeClr val="bg2">
                    <a:lumMod val="2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B Titr" panose="00000700000000000000" pitchFamily="2" charset="-78"/>
              </a:rPr>
              <a:t>اقدام سوم</a:t>
            </a:r>
            <a:endParaRPr lang="en-US" sz="2133" dirty="0">
              <a:ln w="0"/>
              <a:solidFill>
                <a:schemeClr val="bg2">
                  <a:lumMod val="2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B Titr" panose="000007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A86CE23-05F4-84E5-04DB-62E9C56DC556}"/>
              </a:ext>
            </a:extLst>
          </p:cNvPr>
          <p:cNvSpPr/>
          <p:nvPr/>
        </p:nvSpPr>
        <p:spPr>
          <a:xfrm>
            <a:off x="6844492" y="3071077"/>
            <a:ext cx="1895113" cy="581829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2133" dirty="0">
                <a:ln w="0"/>
                <a:solidFill>
                  <a:schemeClr val="bg2">
                    <a:lumMod val="2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B Titr" panose="00000700000000000000" pitchFamily="2" charset="-78"/>
              </a:rPr>
              <a:t>اقدام چهارم</a:t>
            </a:r>
            <a:endParaRPr lang="en-US" sz="2133" dirty="0">
              <a:ln w="0"/>
              <a:solidFill>
                <a:schemeClr val="bg2">
                  <a:lumMod val="2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B Titr" panose="000007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E8AE908-28DA-D4AF-FDEB-2A13535E6248}"/>
              </a:ext>
            </a:extLst>
          </p:cNvPr>
          <p:cNvSpPr/>
          <p:nvPr/>
        </p:nvSpPr>
        <p:spPr>
          <a:xfrm>
            <a:off x="4158458" y="3071077"/>
            <a:ext cx="1895113" cy="581829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2133" dirty="0">
                <a:ln w="0"/>
                <a:solidFill>
                  <a:schemeClr val="bg2">
                    <a:lumMod val="2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B Titr" panose="00000700000000000000" pitchFamily="2" charset="-78"/>
              </a:rPr>
              <a:t>اقدام پنجم</a:t>
            </a:r>
            <a:endParaRPr lang="en-US" sz="2133" dirty="0">
              <a:ln w="0"/>
              <a:solidFill>
                <a:schemeClr val="bg2">
                  <a:lumMod val="2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B Titr" panose="00000700000000000000" pitchFamily="2" charset="-78"/>
            </a:endParaRPr>
          </a:p>
        </p:txBody>
      </p:sp>
      <p:cxnSp>
        <p:nvCxnSpPr>
          <p:cNvPr id="15" name="Elbow Connector 2">
            <a:extLst>
              <a:ext uri="{FF2B5EF4-FFF2-40B4-BE49-F238E27FC236}">
                <a16:creationId xmlns:a16="http://schemas.microsoft.com/office/drawing/2014/main" id="{995AF55A-10EA-049C-C4B6-CFE9D06237C1}"/>
              </a:ext>
            </a:extLst>
          </p:cNvPr>
          <p:cNvCxnSpPr>
            <a:cxnSpLocks/>
            <a:stCxn id="3" idx="2"/>
            <a:endCxn id="4" idx="0"/>
          </p:cNvCxnSpPr>
          <p:nvPr/>
        </p:nvCxnSpPr>
        <p:spPr>
          <a:xfrm rot="16200000" flipH="1">
            <a:off x="13015611" y="-123533"/>
            <a:ext cx="758075" cy="5655218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Elbow Connector 4">
            <a:extLst>
              <a:ext uri="{FF2B5EF4-FFF2-40B4-BE49-F238E27FC236}">
                <a16:creationId xmlns:a16="http://schemas.microsoft.com/office/drawing/2014/main" id="{6960AE64-8A66-C3F7-B120-0167D6F4CF68}"/>
              </a:ext>
            </a:extLst>
          </p:cNvPr>
          <p:cNvCxnSpPr>
            <a:cxnSpLocks/>
            <a:stCxn id="3" idx="2"/>
            <a:endCxn id="5" idx="0"/>
          </p:cNvCxnSpPr>
          <p:nvPr/>
        </p:nvCxnSpPr>
        <p:spPr>
          <a:xfrm rot="16200000" flipH="1">
            <a:off x="11547646" y="1344432"/>
            <a:ext cx="756803" cy="2718016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Elbow Connector 8">
            <a:extLst>
              <a:ext uri="{FF2B5EF4-FFF2-40B4-BE49-F238E27FC236}">
                <a16:creationId xmlns:a16="http://schemas.microsoft.com/office/drawing/2014/main" id="{1D40F9C6-92BE-60DC-AABC-5F890B704C11}"/>
              </a:ext>
            </a:extLst>
          </p:cNvPr>
          <p:cNvCxnSpPr>
            <a:cxnSpLocks/>
            <a:stCxn id="3" idx="2"/>
            <a:endCxn id="6" idx="0"/>
          </p:cNvCxnSpPr>
          <p:nvPr/>
        </p:nvCxnSpPr>
        <p:spPr>
          <a:xfrm rot="5400000">
            <a:off x="10183181" y="2699255"/>
            <a:ext cx="758075" cy="9643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Elbow Connector 10">
            <a:extLst>
              <a:ext uri="{FF2B5EF4-FFF2-40B4-BE49-F238E27FC236}">
                <a16:creationId xmlns:a16="http://schemas.microsoft.com/office/drawing/2014/main" id="{CC1272BC-82F2-6BF0-6657-84A20C29F8ED}"/>
              </a:ext>
            </a:extLst>
          </p:cNvPr>
          <p:cNvCxnSpPr>
            <a:cxnSpLocks/>
            <a:stCxn id="3" idx="2"/>
            <a:endCxn id="13" idx="0"/>
          </p:cNvCxnSpPr>
          <p:nvPr/>
        </p:nvCxnSpPr>
        <p:spPr>
          <a:xfrm rot="5400000">
            <a:off x="8806525" y="1310563"/>
            <a:ext cx="746038" cy="2774990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Elbow Connector 12">
            <a:extLst>
              <a:ext uri="{FF2B5EF4-FFF2-40B4-BE49-F238E27FC236}">
                <a16:creationId xmlns:a16="http://schemas.microsoft.com/office/drawing/2014/main" id="{C9B74209-6011-324A-6460-17A437D8D537}"/>
              </a:ext>
            </a:extLst>
          </p:cNvPr>
          <p:cNvCxnSpPr>
            <a:cxnSpLocks/>
            <a:stCxn id="3" idx="2"/>
            <a:endCxn id="14" idx="0"/>
          </p:cNvCxnSpPr>
          <p:nvPr/>
        </p:nvCxnSpPr>
        <p:spPr>
          <a:xfrm rot="5400000">
            <a:off x="7463508" y="-32454"/>
            <a:ext cx="746038" cy="5461024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Rounded Rectangle 15">
            <a:extLst>
              <a:ext uri="{FF2B5EF4-FFF2-40B4-BE49-F238E27FC236}">
                <a16:creationId xmlns:a16="http://schemas.microsoft.com/office/drawing/2014/main" id="{6AD929BA-EBF8-6A10-1826-012366841A27}"/>
              </a:ext>
            </a:extLst>
          </p:cNvPr>
          <p:cNvSpPr/>
          <p:nvPr/>
        </p:nvSpPr>
        <p:spPr>
          <a:xfrm>
            <a:off x="15101302" y="3943906"/>
            <a:ext cx="2567253" cy="3761162"/>
          </a:xfrm>
          <a:prstGeom prst="roundRect">
            <a:avLst>
              <a:gd name="adj" fmla="val 11992"/>
            </a:avLst>
          </a:prstGeom>
          <a:solidFill>
            <a:srgbClr val="D1C5B2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1" name="Rectangle: Rounded Corners 29">
            <a:extLst>
              <a:ext uri="{FF2B5EF4-FFF2-40B4-BE49-F238E27FC236}">
                <a16:creationId xmlns:a16="http://schemas.microsoft.com/office/drawing/2014/main" id="{28F77572-D5DE-D3B5-99E2-628E25440DB8}"/>
              </a:ext>
            </a:extLst>
          </p:cNvPr>
          <p:cNvSpPr/>
          <p:nvPr/>
        </p:nvSpPr>
        <p:spPr>
          <a:xfrm>
            <a:off x="15607528" y="4214020"/>
            <a:ext cx="1898212" cy="418000"/>
          </a:xfrm>
          <a:prstGeom prst="roundRect">
            <a:avLst/>
          </a:prstGeom>
          <a:solidFill>
            <a:schemeClr val="bg1"/>
          </a:solidFill>
          <a:ln w="19050">
            <a:noFill/>
            <a:prstDash val="sysDot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softRound"/>
          </a:sp3d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a-IR" sz="1867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Nazanin" panose="00000400000000000000" pitchFamily="2" charset="-78"/>
              </a:rPr>
              <a:t>اهداف کلی </a:t>
            </a:r>
            <a:endParaRPr lang="en-US" sz="1867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Nazanin" panose="00000400000000000000" pitchFamily="2" charset="-78"/>
            </a:endParaRPr>
          </a:p>
        </p:txBody>
      </p:sp>
      <p:sp>
        <p:nvSpPr>
          <p:cNvPr id="22" name="Rectangle: Rounded Corners 29">
            <a:extLst>
              <a:ext uri="{FF2B5EF4-FFF2-40B4-BE49-F238E27FC236}">
                <a16:creationId xmlns:a16="http://schemas.microsoft.com/office/drawing/2014/main" id="{0C3A7B70-CD68-BA90-B9DD-579D803BB980}"/>
              </a:ext>
            </a:extLst>
          </p:cNvPr>
          <p:cNvSpPr/>
          <p:nvPr/>
        </p:nvSpPr>
        <p:spPr>
          <a:xfrm>
            <a:off x="15801077" y="4810255"/>
            <a:ext cx="1704663" cy="305285"/>
          </a:xfrm>
          <a:prstGeom prst="roundRect">
            <a:avLst/>
          </a:prstGeom>
          <a:solidFill>
            <a:schemeClr val="bg1"/>
          </a:solidFill>
          <a:ln w="19050">
            <a:noFill/>
            <a:prstDash val="sysDot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softRound"/>
          </a:sp3d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a-IR" sz="1467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Nazanin" panose="00000400000000000000" pitchFamily="2" charset="-78"/>
              </a:rPr>
              <a:t>چشم انداز عملکردی </a:t>
            </a:r>
            <a:endParaRPr lang="en-US" sz="1467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Nazanin" panose="00000400000000000000" pitchFamily="2" charset="-78"/>
            </a:endParaRPr>
          </a:p>
        </p:txBody>
      </p:sp>
      <p:sp>
        <p:nvSpPr>
          <p:cNvPr id="23" name="Rectangle: Rounded Corners 29">
            <a:extLst>
              <a:ext uri="{FF2B5EF4-FFF2-40B4-BE49-F238E27FC236}">
                <a16:creationId xmlns:a16="http://schemas.microsoft.com/office/drawing/2014/main" id="{0B95990E-CC88-4140-CBF9-28CCD03F61A5}"/>
              </a:ext>
            </a:extLst>
          </p:cNvPr>
          <p:cNvSpPr/>
          <p:nvPr/>
        </p:nvSpPr>
        <p:spPr>
          <a:xfrm>
            <a:off x="15801077" y="5392997"/>
            <a:ext cx="1704663" cy="305285"/>
          </a:xfrm>
          <a:prstGeom prst="roundRect">
            <a:avLst/>
          </a:prstGeom>
          <a:solidFill>
            <a:schemeClr val="bg1"/>
          </a:solidFill>
          <a:ln w="19050">
            <a:noFill/>
            <a:prstDash val="sysDot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softRound"/>
          </a:sp3d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a-IR" sz="1467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Nazanin" panose="00000400000000000000" pitchFamily="2" charset="-78"/>
              </a:rPr>
              <a:t>تعیین دامنه اجرایی </a:t>
            </a:r>
            <a:endParaRPr lang="en-US" sz="1467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Nazanin" panose="00000400000000000000" pitchFamily="2" charset="-78"/>
            </a:endParaRPr>
          </a:p>
        </p:txBody>
      </p:sp>
      <p:sp>
        <p:nvSpPr>
          <p:cNvPr id="24" name="Rectangle: Rounded Corners 29">
            <a:extLst>
              <a:ext uri="{FF2B5EF4-FFF2-40B4-BE49-F238E27FC236}">
                <a16:creationId xmlns:a16="http://schemas.microsoft.com/office/drawing/2014/main" id="{101E003B-2EB4-2F4D-0029-67E8C6E032AE}"/>
              </a:ext>
            </a:extLst>
          </p:cNvPr>
          <p:cNvSpPr/>
          <p:nvPr/>
        </p:nvSpPr>
        <p:spPr>
          <a:xfrm>
            <a:off x="15801076" y="5998543"/>
            <a:ext cx="1704663" cy="305285"/>
          </a:xfrm>
          <a:prstGeom prst="roundRect">
            <a:avLst/>
          </a:prstGeom>
          <a:solidFill>
            <a:schemeClr val="bg1"/>
          </a:solidFill>
          <a:ln w="19050">
            <a:noFill/>
            <a:prstDash val="sysDot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softRound"/>
          </a:sp3d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a-IR" sz="1467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Nazanin" panose="00000400000000000000" pitchFamily="2" charset="-78"/>
              </a:rPr>
              <a:t>سیسات های راهبردی</a:t>
            </a:r>
            <a:endParaRPr lang="en-US" sz="1467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Nazanin" panose="00000400000000000000" pitchFamily="2" charset="-78"/>
            </a:endParaRPr>
          </a:p>
        </p:txBody>
      </p:sp>
      <p:sp>
        <p:nvSpPr>
          <p:cNvPr id="26" name="Rectangle: Rounded Corners 29">
            <a:extLst>
              <a:ext uri="{FF2B5EF4-FFF2-40B4-BE49-F238E27FC236}">
                <a16:creationId xmlns:a16="http://schemas.microsoft.com/office/drawing/2014/main" id="{B24B9A91-AAF9-8075-140F-BC3FEB1819E5}"/>
              </a:ext>
            </a:extLst>
          </p:cNvPr>
          <p:cNvSpPr/>
          <p:nvPr/>
        </p:nvSpPr>
        <p:spPr>
          <a:xfrm>
            <a:off x="15212073" y="6565026"/>
            <a:ext cx="1934575" cy="327899"/>
          </a:xfrm>
          <a:prstGeom prst="roundRect">
            <a:avLst/>
          </a:prstGeom>
          <a:solidFill>
            <a:schemeClr val="bg1"/>
          </a:solidFill>
          <a:ln w="19050">
            <a:noFill/>
            <a:prstDash val="sysDot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softRound"/>
          </a:sp3d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a-IR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Nazanin" panose="00000400000000000000" pitchFamily="2" charset="-78"/>
              </a:rPr>
              <a:t>تعریف الزامات</a:t>
            </a:r>
            <a:endParaRPr lang="en-US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Nazanin" panose="00000400000000000000" pitchFamily="2" charset="-78"/>
            </a:endParaRPr>
          </a:p>
        </p:txBody>
      </p:sp>
      <p:sp>
        <p:nvSpPr>
          <p:cNvPr id="27" name="Rectangle: Rounded Corners 29">
            <a:extLst>
              <a:ext uri="{FF2B5EF4-FFF2-40B4-BE49-F238E27FC236}">
                <a16:creationId xmlns:a16="http://schemas.microsoft.com/office/drawing/2014/main" id="{BC2E46A5-A350-2AC8-05B0-37FF23579811}"/>
              </a:ext>
            </a:extLst>
          </p:cNvPr>
          <p:cNvSpPr/>
          <p:nvPr/>
        </p:nvSpPr>
        <p:spPr>
          <a:xfrm>
            <a:off x="15199708" y="6994676"/>
            <a:ext cx="1992349" cy="327899"/>
          </a:xfrm>
          <a:prstGeom prst="roundRect">
            <a:avLst/>
          </a:prstGeom>
          <a:solidFill>
            <a:schemeClr val="bg1"/>
          </a:solidFill>
          <a:ln w="19050">
            <a:noFill/>
            <a:prstDash val="sysDot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softRound"/>
          </a:sp3d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a-IR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Nazanin" panose="00000400000000000000" pitchFamily="2" charset="-78"/>
              </a:rPr>
              <a:t>تبیین دامنه پیشنهادات</a:t>
            </a:r>
            <a:endParaRPr lang="en-US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Nazanin" panose="00000400000000000000" pitchFamily="2" charset="-78"/>
            </a:endParaRPr>
          </a:p>
        </p:txBody>
      </p:sp>
      <p:cxnSp>
        <p:nvCxnSpPr>
          <p:cNvPr id="28" name="Connector: Elbow 27">
            <a:extLst>
              <a:ext uri="{FF2B5EF4-FFF2-40B4-BE49-F238E27FC236}">
                <a16:creationId xmlns:a16="http://schemas.microsoft.com/office/drawing/2014/main" id="{4B8F487A-116D-938F-105F-3B0731B8CD80}"/>
              </a:ext>
            </a:extLst>
          </p:cNvPr>
          <p:cNvCxnSpPr>
            <a:cxnSpLocks/>
            <a:stCxn id="24" idx="3"/>
            <a:endCxn id="26" idx="3"/>
          </p:cNvCxnSpPr>
          <p:nvPr/>
        </p:nvCxnSpPr>
        <p:spPr>
          <a:xfrm flipH="1">
            <a:off x="17146647" y="6151186"/>
            <a:ext cx="359091" cy="577789"/>
          </a:xfrm>
          <a:prstGeom prst="bentConnector3">
            <a:avLst>
              <a:gd name="adj1" fmla="val -15072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Connector: Elbow 28">
            <a:extLst>
              <a:ext uri="{FF2B5EF4-FFF2-40B4-BE49-F238E27FC236}">
                <a16:creationId xmlns:a16="http://schemas.microsoft.com/office/drawing/2014/main" id="{36F13F28-C690-CF8A-F59A-75CA2452CD43}"/>
              </a:ext>
            </a:extLst>
          </p:cNvPr>
          <p:cNvCxnSpPr>
            <a:cxnSpLocks/>
            <a:stCxn id="24" idx="3"/>
            <a:endCxn id="27" idx="3"/>
          </p:cNvCxnSpPr>
          <p:nvPr/>
        </p:nvCxnSpPr>
        <p:spPr>
          <a:xfrm flipH="1">
            <a:off x="17192058" y="6151186"/>
            <a:ext cx="313681" cy="1007440"/>
          </a:xfrm>
          <a:prstGeom prst="bentConnector3">
            <a:avLst>
              <a:gd name="adj1" fmla="val -17254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0" name="Rounded Rectangle 15">
            <a:extLst>
              <a:ext uri="{FF2B5EF4-FFF2-40B4-BE49-F238E27FC236}">
                <a16:creationId xmlns:a16="http://schemas.microsoft.com/office/drawing/2014/main" id="{4C42C75F-2926-3DC3-6495-883421FD9B34}"/>
              </a:ext>
            </a:extLst>
          </p:cNvPr>
          <p:cNvSpPr/>
          <p:nvPr/>
        </p:nvSpPr>
        <p:spPr>
          <a:xfrm>
            <a:off x="12168043" y="3976104"/>
            <a:ext cx="2708132" cy="3761162"/>
          </a:xfrm>
          <a:prstGeom prst="roundRect">
            <a:avLst>
              <a:gd name="adj" fmla="val 11992"/>
            </a:avLst>
          </a:prstGeom>
          <a:solidFill>
            <a:srgbClr val="D1C5B2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31" name="Rectangle: Rounded Corners 29">
            <a:extLst>
              <a:ext uri="{FF2B5EF4-FFF2-40B4-BE49-F238E27FC236}">
                <a16:creationId xmlns:a16="http://schemas.microsoft.com/office/drawing/2014/main" id="{25A5EFE3-4D2A-B8D3-34F3-98688CC0E792}"/>
              </a:ext>
            </a:extLst>
          </p:cNvPr>
          <p:cNvSpPr/>
          <p:nvPr/>
        </p:nvSpPr>
        <p:spPr>
          <a:xfrm>
            <a:off x="12518972" y="4129385"/>
            <a:ext cx="1902045" cy="502637"/>
          </a:xfrm>
          <a:prstGeom prst="roundRect">
            <a:avLst/>
          </a:prstGeom>
          <a:solidFill>
            <a:schemeClr val="bg1"/>
          </a:solidFill>
          <a:ln w="19050">
            <a:noFill/>
            <a:prstDash val="sysDot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softRound"/>
          </a:sp3d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a-IR" sz="1867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Nazanin" panose="00000400000000000000" pitchFamily="2" charset="-78"/>
              </a:rPr>
              <a:t>امکان سنجی منابع </a:t>
            </a:r>
            <a:endParaRPr lang="en-US" sz="1867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Nazanin" panose="00000400000000000000" pitchFamily="2" charset="-78"/>
            </a:endParaRPr>
          </a:p>
        </p:txBody>
      </p:sp>
      <p:sp>
        <p:nvSpPr>
          <p:cNvPr id="32" name="Rectangle: Rounded Corners 29">
            <a:extLst>
              <a:ext uri="{FF2B5EF4-FFF2-40B4-BE49-F238E27FC236}">
                <a16:creationId xmlns:a16="http://schemas.microsoft.com/office/drawing/2014/main" id="{865A85D7-234F-4557-318D-64CC92D1EDB2}"/>
              </a:ext>
            </a:extLst>
          </p:cNvPr>
          <p:cNvSpPr/>
          <p:nvPr/>
        </p:nvSpPr>
        <p:spPr>
          <a:xfrm>
            <a:off x="12403444" y="5016000"/>
            <a:ext cx="1846889" cy="490163"/>
          </a:xfrm>
          <a:prstGeom prst="roundRect">
            <a:avLst/>
          </a:prstGeom>
          <a:solidFill>
            <a:schemeClr val="bg1"/>
          </a:solidFill>
          <a:ln w="19050">
            <a:noFill/>
            <a:prstDash val="sysDot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softRound"/>
          </a:sp3d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a-IR" sz="1467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Nazanin" panose="00000400000000000000" pitchFamily="2" charset="-78"/>
              </a:rPr>
              <a:t>تعیین منابع گازی و ساز وکارهای انتقال آن</a:t>
            </a:r>
            <a:endParaRPr lang="en-US" sz="1467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Nazanin" panose="00000400000000000000" pitchFamily="2" charset="-78"/>
            </a:endParaRPr>
          </a:p>
        </p:txBody>
      </p:sp>
      <p:sp>
        <p:nvSpPr>
          <p:cNvPr id="33" name="Rectangle: Rounded Corners 29">
            <a:extLst>
              <a:ext uri="{FF2B5EF4-FFF2-40B4-BE49-F238E27FC236}">
                <a16:creationId xmlns:a16="http://schemas.microsoft.com/office/drawing/2014/main" id="{C9177CC9-404A-D3CD-47F9-488C08983267}"/>
              </a:ext>
            </a:extLst>
          </p:cNvPr>
          <p:cNvSpPr/>
          <p:nvPr/>
        </p:nvSpPr>
        <p:spPr>
          <a:xfrm>
            <a:off x="12409708" y="5882288"/>
            <a:ext cx="1902045" cy="467084"/>
          </a:xfrm>
          <a:prstGeom prst="roundRect">
            <a:avLst/>
          </a:prstGeom>
          <a:solidFill>
            <a:schemeClr val="bg1"/>
          </a:solidFill>
          <a:ln w="19050">
            <a:noFill/>
            <a:prstDash val="sysDot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softRound"/>
          </a:sp3d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a-IR" sz="1467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Nazanin" panose="00000400000000000000" pitchFamily="2" charset="-78"/>
              </a:rPr>
              <a:t>تعیین منابع آبی و ساز و کارهای تامین آن</a:t>
            </a:r>
            <a:endParaRPr lang="en-US" sz="1467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Nazanin" panose="00000400000000000000" pitchFamily="2" charset="-78"/>
            </a:endParaRPr>
          </a:p>
        </p:txBody>
      </p:sp>
      <p:cxnSp>
        <p:nvCxnSpPr>
          <p:cNvPr id="34" name="Connector: Elbow 33">
            <a:extLst>
              <a:ext uri="{FF2B5EF4-FFF2-40B4-BE49-F238E27FC236}">
                <a16:creationId xmlns:a16="http://schemas.microsoft.com/office/drawing/2014/main" id="{DF6C9C31-6B4C-7D67-0C2C-E07C7FEAB95F}"/>
              </a:ext>
            </a:extLst>
          </p:cNvPr>
          <p:cNvCxnSpPr>
            <a:cxnSpLocks/>
            <a:stCxn id="31" idx="3"/>
            <a:endCxn id="32" idx="3"/>
          </p:cNvCxnSpPr>
          <p:nvPr/>
        </p:nvCxnSpPr>
        <p:spPr>
          <a:xfrm flipH="1">
            <a:off x="14250333" y="4380703"/>
            <a:ext cx="170684" cy="880379"/>
          </a:xfrm>
          <a:prstGeom prst="bentConnector3">
            <a:avLst>
              <a:gd name="adj1" fmla="val -178576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" name="Connector: Elbow 34">
            <a:extLst>
              <a:ext uri="{FF2B5EF4-FFF2-40B4-BE49-F238E27FC236}">
                <a16:creationId xmlns:a16="http://schemas.microsoft.com/office/drawing/2014/main" id="{00CDEBF5-0D4C-C243-CDD5-E84F97D1653B}"/>
              </a:ext>
            </a:extLst>
          </p:cNvPr>
          <p:cNvCxnSpPr>
            <a:cxnSpLocks/>
            <a:stCxn id="31" idx="3"/>
            <a:endCxn id="33" idx="3"/>
          </p:cNvCxnSpPr>
          <p:nvPr/>
        </p:nvCxnSpPr>
        <p:spPr>
          <a:xfrm flipH="1">
            <a:off x="14311753" y="4380704"/>
            <a:ext cx="109264" cy="1735127"/>
          </a:xfrm>
          <a:prstGeom prst="bentConnector3">
            <a:avLst>
              <a:gd name="adj1" fmla="val -278957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6" name="Rectangle: Rounded Corners 29">
            <a:extLst>
              <a:ext uri="{FF2B5EF4-FFF2-40B4-BE49-F238E27FC236}">
                <a16:creationId xmlns:a16="http://schemas.microsoft.com/office/drawing/2014/main" id="{FA08A254-2EA2-50F1-6B49-0057BC49F916}"/>
              </a:ext>
            </a:extLst>
          </p:cNvPr>
          <p:cNvSpPr/>
          <p:nvPr/>
        </p:nvSpPr>
        <p:spPr>
          <a:xfrm>
            <a:off x="12409708" y="6697774"/>
            <a:ext cx="1902045" cy="662344"/>
          </a:xfrm>
          <a:prstGeom prst="roundRect">
            <a:avLst/>
          </a:prstGeom>
          <a:solidFill>
            <a:schemeClr val="bg1"/>
          </a:solidFill>
          <a:ln w="19050">
            <a:noFill/>
            <a:prstDash val="sysDot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softRound"/>
          </a:sp3d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a-IR" sz="1467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Nazanin" panose="00000400000000000000" pitchFamily="2" charset="-78"/>
              </a:rPr>
              <a:t>تعیین شیوه تامین برق(بومی/ انشعاب از شبکه شهری)</a:t>
            </a:r>
            <a:endParaRPr lang="en-US" sz="1467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Nazanin" panose="00000400000000000000" pitchFamily="2" charset="-78"/>
            </a:endParaRPr>
          </a:p>
        </p:txBody>
      </p:sp>
      <p:cxnSp>
        <p:nvCxnSpPr>
          <p:cNvPr id="37" name="Connector: Elbow 36">
            <a:extLst>
              <a:ext uri="{FF2B5EF4-FFF2-40B4-BE49-F238E27FC236}">
                <a16:creationId xmlns:a16="http://schemas.microsoft.com/office/drawing/2014/main" id="{27558F1D-A126-8EE2-897D-A9BE9EE1B5C2}"/>
              </a:ext>
            </a:extLst>
          </p:cNvPr>
          <p:cNvCxnSpPr>
            <a:cxnSpLocks/>
            <a:stCxn id="31" idx="3"/>
            <a:endCxn id="36" idx="3"/>
          </p:cNvCxnSpPr>
          <p:nvPr/>
        </p:nvCxnSpPr>
        <p:spPr>
          <a:xfrm flipH="1">
            <a:off x="14311753" y="4380703"/>
            <a:ext cx="109264" cy="2648243"/>
          </a:xfrm>
          <a:prstGeom prst="bentConnector3">
            <a:avLst>
              <a:gd name="adj1" fmla="val -278957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8" name="Rounded Rectangle 15">
            <a:extLst>
              <a:ext uri="{FF2B5EF4-FFF2-40B4-BE49-F238E27FC236}">
                <a16:creationId xmlns:a16="http://schemas.microsoft.com/office/drawing/2014/main" id="{A6C6CB76-829D-FDDA-BAF8-21D41A2F740B}"/>
              </a:ext>
            </a:extLst>
          </p:cNvPr>
          <p:cNvSpPr/>
          <p:nvPr/>
        </p:nvSpPr>
        <p:spPr>
          <a:xfrm>
            <a:off x="9211338" y="3985211"/>
            <a:ext cx="2749169" cy="3761162"/>
          </a:xfrm>
          <a:prstGeom prst="roundRect">
            <a:avLst>
              <a:gd name="adj" fmla="val 11992"/>
            </a:avLst>
          </a:prstGeom>
          <a:solidFill>
            <a:srgbClr val="D1C5B2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39" name="Rectangle: Rounded Corners 29">
            <a:extLst>
              <a:ext uri="{FF2B5EF4-FFF2-40B4-BE49-F238E27FC236}">
                <a16:creationId xmlns:a16="http://schemas.microsoft.com/office/drawing/2014/main" id="{B5DBBEDF-447A-45BF-DDEF-C56A8CE4CD3D}"/>
              </a:ext>
            </a:extLst>
          </p:cNvPr>
          <p:cNvSpPr/>
          <p:nvPr/>
        </p:nvSpPr>
        <p:spPr>
          <a:xfrm>
            <a:off x="9603304" y="4138491"/>
            <a:ext cx="1902045" cy="502637"/>
          </a:xfrm>
          <a:prstGeom prst="roundRect">
            <a:avLst/>
          </a:prstGeom>
          <a:solidFill>
            <a:schemeClr val="bg1"/>
          </a:solidFill>
          <a:ln w="19050">
            <a:noFill/>
            <a:prstDash val="sysDot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softRound"/>
          </a:sp3d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a-IR" sz="1867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Nazanin" panose="00000400000000000000" pitchFamily="2" charset="-78"/>
              </a:rPr>
              <a:t>امکان سنجی محیطی </a:t>
            </a:r>
            <a:endParaRPr lang="en-US" sz="1867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Nazanin" panose="00000400000000000000" pitchFamily="2" charset="-78"/>
            </a:endParaRPr>
          </a:p>
        </p:txBody>
      </p:sp>
      <p:sp>
        <p:nvSpPr>
          <p:cNvPr id="40" name="Rectangle: Rounded Corners 29">
            <a:extLst>
              <a:ext uri="{FF2B5EF4-FFF2-40B4-BE49-F238E27FC236}">
                <a16:creationId xmlns:a16="http://schemas.microsoft.com/office/drawing/2014/main" id="{CA0F986E-60AC-BECD-7060-B4B3F47625DF}"/>
              </a:ext>
            </a:extLst>
          </p:cNvPr>
          <p:cNvSpPr/>
          <p:nvPr/>
        </p:nvSpPr>
        <p:spPr>
          <a:xfrm>
            <a:off x="9461077" y="4903952"/>
            <a:ext cx="2101245" cy="490163"/>
          </a:xfrm>
          <a:prstGeom prst="roundRect">
            <a:avLst/>
          </a:prstGeom>
          <a:solidFill>
            <a:schemeClr val="bg1"/>
          </a:solidFill>
          <a:ln w="19050">
            <a:noFill/>
            <a:prstDash val="sysDot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softRound"/>
          </a:sp3d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a-IR" sz="1467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Nazanin" panose="00000400000000000000" pitchFamily="2" charset="-78"/>
              </a:rPr>
              <a:t>تعیین فواصل ازآلاینده های صنعتی و شیوه دفع آن </a:t>
            </a:r>
            <a:endParaRPr lang="en-US" sz="1467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Nazanin" panose="00000400000000000000" pitchFamily="2" charset="-78"/>
            </a:endParaRPr>
          </a:p>
        </p:txBody>
      </p:sp>
      <p:sp>
        <p:nvSpPr>
          <p:cNvPr id="41" name="Rectangle: Rounded Corners 29">
            <a:extLst>
              <a:ext uri="{FF2B5EF4-FFF2-40B4-BE49-F238E27FC236}">
                <a16:creationId xmlns:a16="http://schemas.microsoft.com/office/drawing/2014/main" id="{BAC803F7-85FE-6073-7039-304AE6C41394}"/>
              </a:ext>
            </a:extLst>
          </p:cNvPr>
          <p:cNvSpPr/>
          <p:nvPr/>
        </p:nvSpPr>
        <p:spPr>
          <a:xfrm>
            <a:off x="9410367" y="5656297"/>
            <a:ext cx="2156401" cy="467084"/>
          </a:xfrm>
          <a:prstGeom prst="roundRect">
            <a:avLst/>
          </a:prstGeom>
          <a:solidFill>
            <a:schemeClr val="bg1"/>
          </a:solidFill>
          <a:ln w="19050">
            <a:noFill/>
            <a:prstDash val="sysDot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softRound"/>
          </a:sp3d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a-IR" sz="1467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Nazanin" panose="00000400000000000000" pitchFamily="2" charset="-78"/>
              </a:rPr>
              <a:t>تعیین شیب بندی اراضی/جنس خاک</a:t>
            </a:r>
            <a:endParaRPr lang="en-US" sz="1467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Nazanin" panose="00000400000000000000" pitchFamily="2" charset="-78"/>
            </a:endParaRPr>
          </a:p>
        </p:txBody>
      </p:sp>
      <p:cxnSp>
        <p:nvCxnSpPr>
          <p:cNvPr id="42" name="Connector: Elbow 41">
            <a:extLst>
              <a:ext uri="{FF2B5EF4-FFF2-40B4-BE49-F238E27FC236}">
                <a16:creationId xmlns:a16="http://schemas.microsoft.com/office/drawing/2014/main" id="{2012675F-3904-6253-30F9-CE45CB3AEBB4}"/>
              </a:ext>
            </a:extLst>
          </p:cNvPr>
          <p:cNvCxnSpPr>
            <a:cxnSpLocks/>
            <a:stCxn id="39" idx="3"/>
            <a:endCxn id="40" idx="3"/>
          </p:cNvCxnSpPr>
          <p:nvPr/>
        </p:nvCxnSpPr>
        <p:spPr>
          <a:xfrm>
            <a:off x="11505349" y="4389810"/>
            <a:ext cx="56973" cy="759224"/>
          </a:xfrm>
          <a:prstGeom prst="bentConnector3">
            <a:avLst>
              <a:gd name="adj1" fmla="val 634987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3" name="Connector: Elbow 42">
            <a:extLst>
              <a:ext uri="{FF2B5EF4-FFF2-40B4-BE49-F238E27FC236}">
                <a16:creationId xmlns:a16="http://schemas.microsoft.com/office/drawing/2014/main" id="{0FA60EB9-8BEB-3AD4-D202-EF151B2EABD8}"/>
              </a:ext>
            </a:extLst>
          </p:cNvPr>
          <p:cNvCxnSpPr>
            <a:cxnSpLocks/>
            <a:stCxn id="39" idx="3"/>
            <a:endCxn id="41" idx="3"/>
          </p:cNvCxnSpPr>
          <p:nvPr/>
        </p:nvCxnSpPr>
        <p:spPr>
          <a:xfrm>
            <a:off x="11505349" y="4389810"/>
            <a:ext cx="61419" cy="1500029"/>
          </a:xfrm>
          <a:prstGeom prst="bentConnector3">
            <a:avLst>
              <a:gd name="adj1" fmla="val 596266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4" name="Rectangle: Rounded Corners 29">
            <a:extLst>
              <a:ext uri="{FF2B5EF4-FFF2-40B4-BE49-F238E27FC236}">
                <a16:creationId xmlns:a16="http://schemas.microsoft.com/office/drawing/2014/main" id="{C9D184C0-0E17-8827-B14E-449E8D43CAE2}"/>
              </a:ext>
            </a:extLst>
          </p:cNvPr>
          <p:cNvSpPr/>
          <p:nvPr/>
        </p:nvSpPr>
        <p:spPr>
          <a:xfrm>
            <a:off x="9406439" y="6335056"/>
            <a:ext cx="2160328" cy="467083"/>
          </a:xfrm>
          <a:prstGeom prst="roundRect">
            <a:avLst/>
          </a:prstGeom>
          <a:solidFill>
            <a:schemeClr val="bg1"/>
          </a:solidFill>
          <a:ln w="19050">
            <a:noFill/>
            <a:prstDash val="sysDot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softRound"/>
          </a:sp3d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a-IR" sz="1467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Nazanin" panose="00000400000000000000" pitchFamily="2" charset="-78"/>
              </a:rPr>
              <a:t>تعیین اقلیم: بارش/زاویه آفتاب گیری/بادهای غالب</a:t>
            </a:r>
            <a:endParaRPr lang="en-US" sz="1467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Nazanin" panose="00000400000000000000" pitchFamily="2" charset="-78"/>
            </a:endParaRPr>
          </a:p>
        </p:txBody>
      </p:sp>
      <p:cxnSp>
        <p:nvCxnSpPr>
          <p:cNvPr id="45" name="Connector: Elbow 44">
            <a:extLst>
              <a:ext uri="{FF2B5EF4-FFF2-40B4-BE49-F238E27FC236}">
                <a16:creationId xmlns:a16="http://schemas.microsoft.com/office/drawing/2014/main" id="{E02C4A33-32EA-2BE2-1DDA-451A575CF748}"/>
              </a:ext>
            </a:extLst>
          </p:cNvPr>
          <p:cNvCxnSpPr>
            <a:cxnSpLocks/>
            <a:stCxn id="39" idx="3"/>
            <a:endCxn id="44" idx="3"/>
          </p:cNvCxnSpPr>
          <p:nvPr/>
        </p:nvCxnSpPr>
        <p:spPr>
          <a:xfrm>
            <a:off x="11505349" y="4389810"/>
            <a:ext cx="61419" cy="2178788"/>
          </a:xfrm>
          <a:prstGeom prst="bentConnector3">
            <a:avLst>
              <a:gd name="adj1" fmla="val 596266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6" name="Rectangle: Rounded Corners 29">
            <a:extLst>
              <a:ext uri="{FF2B5EF4-FFF2-40B4-BE49-F238E27FC236}">
                <a16:creationId xmlns:a16="http://schemas.microsoft.com/office/drawing/2014/main" id="{5BBA73B7-0BB4-2FC5-4A3C-EB9773C01E80}"/>
              </a:ext>
            </a:extLst>
          </p:cNvPr>
          <p:cNvSpPr/>
          <p:nvPr/>
        </p:nvSpPr>
        <p:spPr>
          <a:xfrm>
            <a:off x="9417186" y="7027366"/>
            <a:ext cx="2160328" cy="467083"/>
          </a:xfrm>
          <a:prstGeom prst="roundRect">
            <a:avLst/>
          </a:prstGeom>
          <a:solidFill>
            <a:schemeClr val="bg1"/>
          </a:solidFill>
          <a:ln w="19050">
            <a:noFill/>
            <a:prstDash val="sysDot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softRound"/>
          </a:sp3d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a-IR" sz="1467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Nazanin" panose="00000400000000000000" pitchFamily="2" charset="-78"/>
              </a:rPr>
              <a:t>تعیین زیست بوم محلی و محدودیت های آن</a:t>
            </a:r>
            <a:endParaRPr lang="en-US" sz="1467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Nazanin" panose="00000400000000000000" pitchFamily="2" charset="-78"/>
            </a:endParaRPr>
          </a:p>
        </p:txBody>
      </p:sp>
      <p:cxnSp>
        <p:nvCxnSpPr>
          <p:cNvPr id="47" name="Connector: Elbow 46">
            <a:extLst>
              <a:ext uri="{FF2B5EF4-FFF2-40B4-BE49-F238E27FC236}">
                <a16:creationId xmlns:a16="http://schemas.microsoft.com/office/drawing/2014/main" id="{D8B7F7CE-5FD0-29C0-9926-D46E53AD11F3}"/>
              </a:ext>
            </a:extLst>
          </p:cNvPr>
          <p:cNvCxnSpPr>
            <a:cxnSpLocks/>
            <a:stCxn id="39" idx="3"/>
            <a:endCxn id="46" idx="3"/>
          </p:cNvCxnSpPr>
          <p:nvPr/>
        </p:nvCxnSpPr>
        <p:spPr>
          <a:xfrm>
            <a:off x="11505349" y="4389811"/>
            <a:ext cx="72165" cy="2871097"/>
          </a:xfrm>
          <a:prstGeom prst="bentConnector3">
            <a:avLst>
              <a:gd name="adj1" fmla="val 522363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8" name="Rounded Rectangle 15">
            <a:extLst>
              <a:ext uri="{FF2B5EF4-FFF2-40B4-BE49-F238E27FC236}">
                <a16:creationId xmlns:a16="http://schemas.microsoft.com/office/drawing/2014/main" id="{F4107B9D-CDEA-0C21-BE09-242A4B9784D4}"/>
              </a:ext>
            </a:extLst>
          </p:cNvPr>
          <p:cNvSpPr/>
          <p:nvPr/>
        </p:nvSpPr>
        <p:spPr>
          <a:xfrm>
            <a:off x="6278167" y="4000375"/>
            <a:ext cx="2749169" cy="3761162"/>
          </a:xfrm>
          <a:prstGeom prst="roundRect">
            <a:avLst>
              <a:gd name="adj" fmla="val 11992"/>
            </a:avLst>
          </a:prstGeom>
          <a:solidFill>
            <a:srgbClr val="D1C5B2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49" name="Rectangle: Rounded Corners 29">
            <a:extLst>
              <a:ext uri="{FF2B5EF4-FFF2-40B4-BE49-F238E27FC236}">
                <a16:creationId xmlns:a16="http://schemas.microsoft.com/office/drawing/2014/main" id="{10AE70E1-E320-88E3-11F0-05761529F162}"/>
              </a:ext>
            </a:extLst>
          </p:cNvPr>
          <p:cNvSpPr/>
          <p:nvPr/>
        </p:nvSpPr>
        <p:spPr>
          <a:xfrm>
            <a:off x="6670133" y="4153655"/>
            <a:ext cx="1902045" cy="502637"/>
          </a:xfrm>
          <a:prstGeom prst="roundRect">
            <a:avLst/>
          </a:prstGeom>
          <a:solidFill>
            <a:schemeClr val="bg1"/>
          </a:solidFill>
          <a:ln w="19050">
            <a:noFill/>
            <a:prstDash val="sysDot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softRound"/>
          </a:sp3d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a-IR" sz="1867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Nazanin" panose="00000400000000000000" pitchFamily="2" charset="-78"/>
              </a:rPr>
              <a:t>امکان سنجی فرهنگی </a:t>
            </a:r>
            <a:endParaRPr lang="en-US" sz="1867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Nazanin" panose="00000400000000000000" pitchFamily="2" charset="-78"/>
            </a:endParaRPr>
          </a:p>
        </p:txBody>
      </p:sp>
      <p:sp>
        <p:nvSpPr>
          <p:cNvPr id="50" name="Rectangle: Rounded Corners 29">
            <a:extLst>
              <a:ext uri="{FF2B5EF4-FFF2-40B4-BE49-F238E27FC236}">
                <a16:creationId xmlns:a16="http://schemas.microsoft.com/office/drawing/2014/main" id="{22200BC9-BF11-5EC0-C299-D719C2AB7C8C}"/>
              </a:ext>
            </a:extLst>
          </p:cNvPr>
          <p:cNvSpPr/>
          <p:nvPr/>
        </p:nvSpPr>
        <p:spPr>
          <a:xfrm>
            <a:off x="6527906" y="4919116"/>
            <a:ext cx="2101245" cy="848316"/>
          </a:xfrm>
          <a:prstGeom prst="roundRect">
            <a:avLst/>
          </a:prstGeom>
          <a:solidFill>
            <a:schemeClr val="bg1"/>
          </a:solidFill>
          <a:ln w="19050">
            <a:noFill/>
            <a:prstDash val="sysDot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softRound"/>
          </a:sp3d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fa-IR" sz="1467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Nazanin" panose="00000400000000000000" pitchFamily="2" charset="-78"/>
              </a:rPr>
              <a:t>تعیین بایسته های فرهنگی بومی(الگوی معماری/فرهنگ زیستی و...)</a:t>
            </a:r>
            <a:endParaRPr lang="en-US" sz="1467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Nazanin" panose="00000400000000000000" pitchFamily="2" charset="-78"/>
            </a:endParaRPr>
          </a:p>
        </p:txBody>
      </p:sp>
      <p:sp>
        <p:nvSpPr>
          <p:cNvPr id="51" name="Rectangle: Rounded Corners 29">
            <a:extLst>
              <a:ext uri="{FF2B5EF4-FFF2-40B4-BE49-F238E27FC236}">
                <a16:creationId xmlns:a16="http://schemas.microsoft.com/office/drawing/2014/main" id="{1B7098A1-B732-A16C-C6B0-3570FA90B475}"/>
              </a:ext>
            </a:extLst>
          </p:cNvPr>
          <p:cNvSpPr/>
          <p:nvPr/>
        </p:nvSpPr>
        <p:spPr>
          <a:xfrm>
            <a:off x="6477196" y="5956320"/>
            <a:ext cx="2156401" cy="467084"/>
          </a:xfrm>
          <a:prstGeom prst="roundRect">
            <a:avLst/>
          </a:prstGeom>
          <a:solidFill>
            <a:schemeClr val="bg1"/>
          </a:solidFill>
          <a:ln w="19050">
            <a:noFill/>
            <a:prstDash val="sysDot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softRound"/>
          </a:sp3d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a-IR" sz="1467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Nazanin" panose="00000400000000000000" pitchFamily="2" charset="-78"/>
              </a:rPr>
              <a:t>تعیین پتانسیل های جذب انواع توریست</a:t>
            </a:r>
            <a:endParaRPr lang="en-US" sz="1467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Nazanin" panose="00000400000000000000" pitchFamily="2" charset="-78"/>
            </a:endParaRPr>
          </a:p>
        </p:txBody>
      </p:sp>
      <p:cxnSp>
        <p:nvCxnSpPr>
          <p:cNvPr id="52" name="Connector: Elbow 51">
            <a:extLst>
              <a:ext uri="{FF2B5EF4-FFF2-40B4-BE49-F238E27FC236}">
                <a16:creationId xmlns:a16="http://schemas.microsoft.com/office/drawing/2014/main" id="{32BF61AA-7A0C-D40E-3E6F-02A792F34980}"/>
              </a:ext>
            </a:extLst>
          </p:cNvPr>
          <p:cNvCxnSpPr>
            <a:cxnSpLocks/>
            <a:stCxn id="49" idx="3"/>
            <a:endCxn id="50" idx="3"/>
          </p:cNvCxnSpPr>
          <p:nvPr/>
        </p:nvCxnSpPr>
        <p:spPr>
          <a:xfrm>
            <a:off x="8572178" y="4404974"/>
            <a:ext cx="56973" cy="938300"/>
          </a:xfrm>
          <a:prstGeom prst="bentConnector3">
            <a:avLst>
              <a:gd name="adj1" fmla="val 634987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3" name="Connector: Elbow 52">
            <a:extLst>
              <a:ext uri="{FF2B5EF4-FFF2-40B4-BE49-F238E27FC236}">
                <a16:creationId xmlns:a16="http://schemas.microsoft.com/office/drawing/2014/main" id="{6DCCCA97-40E9-962B-81C0-11EA0C9D37E0}"/>
              </a:ext>
            </a:extLst>
          </p:cNvPr>
          <p:cNvCxnSpPr>
            <a:cxnSpLocks/>
            <a:stCxn id="49" idx="3"/>
            <a:endCxn id="51" idx="3"/>
          </p:cNvCxnSpPr>
          <p:nvPr/>
        </p:nvCxnSpPr>
        <p:spPr>
          <a:xfrm>
            <a:off x="8572178" y="4404974"/>
            <a:ext cx="61419" cy="1784888"/>
          </a:xfrm>
          <a:prstGeom prst="bentConnector3">
            <a:avLst>
              <a:gd name="adj1" fmla="val 596266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4" name="Rectangle: Rounded Corners 29">
            <a:extLst>
              <a:ext uri="{FF2B5EF4-FFF2-40B4-BE49-F238E27FC236}">
                <a16:creationId xmlns:a16="http://schemas.microsoft.com/office/drawing/2014/main" id="{EE9C4386-E15E-78B9-9BF1-0614B9958756}"/>
              </a:ext>
            </a:extLst>
          </p:cNvPr>
          <p:cNvSpPr/>
          <p:nvPr/>
        </p:nvSpPr>
        <p:spPr>
          <a:xfrm>
            <a:off x="6473269" y="6612290"/>
            <a:ext cx="2160328" cy="467083"/>
          </a:xfrm>
          <a:prstGeom prst="roundRect">
            <a:avLst/>
          </a:prstGeom>
          <a:solidFill>
            <a:schemeClr val="bg1"/>
          </a:solidFill>
          <a:ln w="19050">
            <a:noFill/>
            <a:prstDash val="sysDot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softRound"/>
          </a:sp3d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a-IR" sz="1467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Nazanin" panose="00000400000000000000" pitchFamily="2" charset="-78"/>
              </a:rPr>
              <a:t>بررسی داده های آماری بهره برداران(شاغلان صنعت)</a:t>
            </a:r>
            <a:endParaRPr lang="en-US" sz="1467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Nazanin" panose="00000400000000000000" pitchFamily="2" charset="-78"/>
            </a:endParaRPr>
          </a:p>
        </p:txBody>
      </p:sp>
      <p:cxnSp>
        <p:nvCxnSpPr>
          <p:cNvPr id="55" name="Connector: Elbow 54">
            <a:extLst>
              <a:ext uri="{FF2B5EF4-FFF2-40B4-BE49-F238E27FC236}">
                <a16:creationId xmlns:a16="http://schemas.microsoft.com/office/drawing/2014/main" id="{5E8E13C6-EAA1-5584-6EE0-A15027632C1D}"/>
              </a:ext>
            </a:extLst>
          </p:cNvPr>
          <p:cNvCxnSpPr>
            <a:cxnSpLocks/>
            <a:stCxn id="49" idx="3"/>
            <a:endCxn id="54" idx="3"/>
          </p:cNvCxnSpPr>
          <p:nvPr/>
        </p:nvCxnSpPr>
        <p:spPr>
          <a:xfrm>
            <a:off x="8572178" y="4404975"/>
            <a:ext cx="61419" cy="2440857"/>
          </a:xfrm>
          <a:prstGeom prst="bentConnector3">
            <a:avLst>
              <a:gd name="adj1" fmla="val 596266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6" name="Rounded Rectangle 15">
            <a:extLst>
              <a:ext uri="{FF2B5EF4-FFF2-40B4-BE49-F238E27FC236}">
                <a16:creationId xmlns:a16="http://schemas.microsoft.com/office/drawing/2014/main" id="{80E37BF0-07A0-0D88-4980-4BA56D837986}"/>
              </a:ext>
            </a:extLst>
          </p:cNvPr>
          <p:cNvSpPr/>
          <p:nvPr/>
        </p:nvSpPr>
        <p:spPr>
          <a:xfrm>
            <a:off x="3321462" y="3985839"/>
            <a:ext cx="2749169" cy="3761162"/>
          </a:xfrm>
          <a:prstGeom prst="roundRect">
            <a:avLst>
              <a:gd name="adj" fmla="val 11992"/>
            </a:avLst>
          </a:prstGeom>
          <a:solidFill>
            <a:srgbClr val="D1C5B2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57" name="Rectangle: Rounded Corners 29">
            <a:extLst>
              <a:ext uri="{FF2B5EF4-FFF2-40B4-BE49-F238E27FC236}">
                <a16:creationId xmlns:a16="http://schemas.microsoft.com/office/drawing/2014/main" id="{67E0EF1D-0B08-1544-605C-F99218DD95DC}"/>
              </a:ext>
            </a:extLst>
          </p:cNvPr>
          <p:cNvSpPr/>
          <p:nvPr/>
        </p:nvSpPr>
        <p:spPr>
          <a:xfrm>
            <a:off x="3571201" y="4139119"/>
            <a:ext cx="2044272" cy="502637"/>
          </a:xfrm>
          <a:prstGeom prst="roundRect">
            <a:avLst/>
          </a:prstGeom>
          <a:solidFill>
            <a:schemeClr val="bg1"/>
          </a:solidFill>
          <a:ln w="19050">
            <a:noFill/>
            <a:prstDash val="sysDot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softRound"/>
          </a:sp3d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a-IR" sz="1867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Nazanin" panose="00000400000000000000" pitchFamily="2" charset="-78"/>
              </a:rPr>
              <a:t>امکان سنجی شبکه ای </a:t>
            </a:r>
            <a:endParaRPr lang="en-US" sz="1867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Nazanin" panose="00000400000000000000" pitchFamily="2" charset="-78"/>
            </a:endParaRPr>
          </a:p>
        </p:txBody>
      </p:sp>
      <p:sp>
        <p:nvSpPr>
          <p:cNvPr id="58" name="Rectangle: Rounded Corners 29">
            <a:extLst>
              <a:ext uri="{FF2B5EF4-FFF2-40B4-BE49-F238E27FC236}">
                <a16:creationId xmlns:a16="http://schemas.microsoft.com/office/drawing/2014/main" id="{34A50959-580C-2172-C5F8-971462298981}"/>
              </a:ext>
            </a:extLst>
          </p:cNvPr>
          <p:cNvSpPr/>
          <p:nvPr/>
        </p:nvSpPr>
        <p:spPr>
          <a:xfrm>
            <a:off x="3571201" y="4904580"/>
            <a:ext cx="2101245" cy="601584"/>
          </a:xfrm>
          <a:prstGeom prst="roundRect">
            <a:avLst/>
          </a:prstGeom>
          <a:solidFill>
            <a:schemeClr val="bg1"/>
          </a:solidFill>
          <a:ln w="19050">
            <a:noFill/>
            <a:prstDash val="sysDot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softRound"/>
          </a:sp3d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fa-IR" sz="1467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Nazanin" panose="00000400000000000000" pitchFamily="2" charset="-78"/>
              </a:rPr>
              <a:t>تعیین فواصل از شهر یا روستا(دسترسی پذیری)</a:t>
            </a:r>
            <a:endParaRPr lang="en-US" sz="1467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Nazanin" panose="00000400000000000000" pitchFamily="2" charset="-78"/>
            </a:endParaRPr>
          </a:p>
        </p:txBody>
      </p:sp>
      <p:sp>
        <p:nvSpPr>
          <p:cNvPr id="59" name="Rectangle: Rounded Corners 29">
            <a:extLst>
              <a:ext uri="{FF2B5EF4-FFF2-40B4-BE49-F238E27FC236}">
                <a16:creationId xmlns:a16="http://schemas.microsoft.com/office/drawing/2014/main" id="{58F18431-EAA0-1C02-DE79-52CE4CEE6ECA}"/>
              </a:ext>
            </a:extLst>
          </p:cNvPr>
          <p:cNvSpPr/>
          <p:nvPr/>
        </p:nvSpPr>
        <p:spPr>
          <a:xfrm>
            <a:off x="3520491" y="5816442"/>
            <a:ext cx="2156401" cy="467084"/>
          </a:xfrm>
          <a:prstGeom prst="roundRect">
            <a:avLst/>
          </a:prstGeom>
          <a:solidFill>
            <a:schemeClr val="bg1"/>
          </a:solidFill>
          <a:ln w="19050">
            <a:noFill/>
            <a:prstDash val="sysDot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softRound"/>
          </a:sp3d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a-IR" sz="1467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Nazanin" panose="00000400000000000000" pitchFamily="2" charset="-78"/>
              </a:rPr>
              <a:t>تعیین مسیر های حمل و نقل بهره برداران</a:t>
            </a:r>
            <a:endParaRPr lang="en-US" sz="1467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Nazanin" panose="00000400000000000000" pitchFamily="2" charset="-78"/>
            </a:endParaRPr>
          </a:p>
        </p:txBody>
      </p:sp>
      <p:cxnSp>
        <p:nvCxnSpPr>
          <p:cNvPr id="60" name="Connector: Elbow 59">
            <a:extLst>
              <a:ext uri="{FF2B5EF4-FFF2-40B4-BE49-F238E27FC236}">
                <a16:creationId xmlns:a16="http://schemas.microsoft.com/office/drawing/2014/main" id="{E9F89515-7219-89BD-FF4D-EC1DF7E568D9}"/>
              </a:ext>
            </a:extLst>
          </p:cNvPr>
          <p:cNvCxnSpPr>
            <a:cxnSpLocks/>
            <a:stCxn id="57" idx="3"/>
            <a:endCxn id="58" idx="3"/>
          </p:cNvCxnSpPr>
          <p:nvPr/>
        </p:nvCxnSpPr>
        <p:spPr>
          <a:xfrm>
            <a:off x="5615473" y="4390438"/>
            <a:ext cx="56973" cy="814935"/>
          </a:xfrm>
          <a:prstGeom prst="bentConnector3">
            <a:avLst>
              <a:gd name="adj1" fmla="val 634987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1" name="Connector: Elbow 60">
            <a:extLst>
              <a:ext uri="{FF2B5EF4-FFF2-40B4-BE49-F238E27FC236}">
                <a16:creationId xmlns:a16="http://schemas.microsoft.com/office/drawing/2014/main" id="{CC85218D-C88E-7176-6B26-12E876183B65}"/>
              </a:ext>
            </a:extLst>
          </p:cNvPr>
          <p:cNvCxnSpPr>
            <a:cxnSpLocks/>
            <a:stCxn id="57" idx="3"/>
            <a:endCxn id="59" idx="3"/>
          </p:cNvCxnSpPr>
          <p:nvPr/>
        </p:nvCxnSpPr>
        <p:spPr>
          <a:xfrm>
            <a:off x="5615473" y="4390438"/>
            <a:ext cx="61419" cy="1659547"/>
          </a:xfrm>
          <a:prstGeom prst="bentConnector3">
            <a:avLst>
              <a:gd name="adj1" fmla="val 596266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2" name="Rectangle: Rounded Corners 29">
            <a:extLst>
              <a:ext uri="{FF2B5EF4-FFF2-40B4-BE49-F238E27FC236}">
                <a16:creationId xmlns:a16="http://schemas.microsoft.com/office/drawing/2014/main" id="{E6B3F88F-5FC7-026E-2D09-87E5A36D98AB}"/>
              </a:ext>
            </a:extLst>
          </p:cNvPr>
          <p:cNvSpPr/>
          <p:nvPr/>
        </p:nvSpPr>
        <p:spPr>
          <a:xfrm>
            <a:off x="3516563" y="6597754"/>
            <a:ext cx="2160328" cy="560872"/>
          </a:xfrm>
          <a:prstGeom prst="roundRect">
            <a:avLst/>
          </a:prstGeom>
          <a:solidFill>
            <a:schemeClr val="bg1"/>
          </a:solidFill>
          <a:ln w="19050">
            <a:noFill/>
            <a:prstDash val="sysDot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softRound"/>
          </a:sp3d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a-IR" sz="1467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Nazanin" panose="00000400000000000000" pitchFamily="2" charset="-78"/>
              </a:rPr>
              <a:t>تعیین مسیرهای خدمات رسانی (امور زیر بنایی)</a:t>
            </a:r>
            <a:endParaRPr lang="en-US" sz="1467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Nazanin" panose="00000400000000000000" pitchFamily="2" charset="-78"/>
            </a:endParaRPr>
          </a:p>
        </p:txBody>
      </p:sp>
      <p:cxnSp>
        <p:nvCxnSpPr>
          <p:cNvPr id="63" name="Connector: Elbow 62">
            <a:extLst>
              <a:ext uri="{FF2B5EF4-FFF2-40B4-BE49-F238E27FC236}">
                <a16:creationId xmlns:a16="http://schemas.microsoft.com/office/drawing/2014/main" id="{A497A5AB-E93B-ECA4-B88F-48443EFD1165}"/>
              </a:ext>
            </a:extLst>
          </p:cNvPr>
          <p:cNvCxnSpPr>
            <a:cxnSpLocks/>
            <a:stCxn id="57" idx="3"/>
            <a:endCxn id="62" idx="3"/>
          </p:cNvCxnSpPr>
          <p:nvPr/>
        </p:nvCxnSpPr>
        <p:spPr>
          <a:xfrm>
            <a:off x="5615473" y="4390438"/>
            <a:ext cx="61419" cy="2487752"/>
          </a:xfrm>
          <a:prstGeom prst="bentConnector3">
            <a:avLst>
              <a:gd name="adj1" fmla="val 596266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962205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B6727958-4A0C-7278-50ED-2C7D8C27F44C}"/>
              </a:ext>
            </a:extLst>
          </p:cNvPr>
          <p:cNvSpPr/>
          <p:nvPr/>
        </p:nvSpPr>
        <p:spPr>
          <a:xfrm>
            <a:off x="18525933" y="0"/>
            <a:ext cx="139951" cy="532622"/>
          </a:xfrm>
          <a:prstGeom prst="rect">
            <a:avLst/>
          </a:prstGeom>
          <a:solidFill>
            <a:srgbClr val="ACA38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31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29DEAA1-5DE3-8CB0-66C9-F8D07D74B30D}"/>
              </a:ext>
            </a:extLst>
          </p:cNvPr>
          <p:cNvSpPr txBox="1"/>
          <p:nvPr/>
        </p:nvSpPr>
        <p:spPr>
          <a:xfrm>
            <a:off x="13965593" y="-27810"/>
            <a:ext cx="456033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a-IR" sz="3000" dirty="0">
                <a:cs typeface="B Kaveh" panose="00000400000000000000" pitchFamily="2" charset="-78"/>
              </a:rPr>
              <a:t>گام دوم</a:t>
            </a:r>
            <a:endParaRPr lang="en-US" sz="3000" dirty="0">
              <a:cs typeface="B Kaveh" panose="00000400000000000000" pitchFamily="2" charset="-78"/>
            </a:endParaRP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838F42AA-8ABB-AB14-CED0-D40B90EAEC7F}"/>
              </a:ext>
            </a:extLst>
          </p:cNvPr>
          <p:cNvCxnSpPr>
            <a:cxnSpLocks/>
          </p:cNvCxnSpPr>
          <p:nvPr/>
        </p:nvCxnSpPr>
        <p:spPr>
          <a:xfrm>
            <a:off x="19178471" y="0"/>
            <a:ext cx="0" cy="9144000"/>
          </a:xfrm>
          <a:prstGeom prst="line">
            <a:avLst/>
          </a:prstGeom>
          <a:ln>
            <a:solidFill>
              <a:srgbClr val="64606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A817D3AD-8516-9B5A-C133-453EA2EF82A5}"/>
              </a:ext>
            </a:extLst>
          </p:cNvPr>
          <p:cNvSpPr/>
          <p:nvPr/>
        </p:nvSpPr>
        <p:spPr>
          <a:xfrm>
            <a:off x="6401078" y="1352561"/>
            <a:ext cx="5949885" cy="68830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fa-IR" sz="2133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B Titr" panose="00000700000000000000" pitchFamily="2" charset="-78"/>
              </a:rPr>
              <a:t>گام دوم: </a:t>
            </a:r>
            <a:r>
              <a:rPr lang="fa-IR" sz="2667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B Yas" panose="00000400000000000000" pitchFamily="2" charset="-78"/>
              </a:rPr>
              <a:t>طراحی فضاهای شهرک</a:t>
            </a:r>
            <a:endParaRPr lang="en-US" sz="2667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B Yas" panose="00000400000000000000" pitchFamily="2" charset="-78"/>
            </a:endParaRP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28A6BF11-752E-E1B2-1F15-35D58597E194}"/>
              </a:ext>
            </a:extLst>
          </p:cNvPr>
          <p:cNvSpPr/>
          <p:nvPr/>
        </p:nvSpPr>
        <p:spPr>
          <a:xfrm>
            <a:off x="14962718" y="2798939"/>
            <a:ext cx="1895113" cy="581829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2133" dirty="0">
                <a:ln w="0"/>
                <a:solidFill>
                  <a:schemeClr val="bg2">
                    <a:lumMod val="2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B Titr" panose="00000700000000000000" pitchFamily="2" charset="-78"/>
              </a:rPr>
              <a:t>اقدام اول</a:t>
            </a:r>
            <a:endParaRPr lang="en-US" sz="2133" dirty="0">
              <a:ln w="0"/>
              <a:solidFill>
                <a:schemeClr val="bg2">
                  <a:lumMod val="2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B Titr" panose="00000700000000000000" pitchFamily="2" charset="-78"/>
            </a:endParaRP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3BB4594C-94D1-3E63-BA5D-ECD387959D92}"/>
              </a:ext>
            </a:extLst>
          </p:cNvPr>
          <p:cNvSpPr/>
          <p:nvPr/>
        </p:nvSpPr>
        <p:spPr>
          <a:xfrm>
            <a:off x="12025516" y="2797667"/>
            <a:ext cx="1895113" cy="581829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2133" dirty="0">
                <a:ln w="0"/>
                <a:solidFill>
                  <a:schemeClr val="bg2">
                    <a:lumMod val="2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B Titr" panose="00000700000000000000" pitchFamily="2" charset="-78"/>
              </a:rPr>
              <a:t>اقدام دوم</a:t>
            </a:r>
            <a:endParaRPr lang="en-US" sz="2133" dirty="0">
              <a:ln w="0"/>
              <a:solidFill>
                <a:schemeClr val="bg2">
                  <a:lumMod val="2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B Titr" panose="00000700000000000000" pitchFamily="2" charset="-78"/>
            </a:endParaRP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8C20E91C-63BD-6161-0457-32B934DCE997}"/>
              </a:ext>
            </a:extLst>
          </p:cNvPr>
          <p:cNvSpPr/>
          <p:nvPr/>
        </p:nvSpPr>
        <p:spPr>
          <a:xfrm>
            <a:off x="9297857" y="2798939"/>
            <a:ext cx="1895113" cy="581829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2133" dirty="0">
                <a:ln w="0"/>
                <a:solidFill>
                  <a:schemeClr val="bg2">
                    <a:lumMod val="2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B Titr" panose="00000700000000000000" pitchFamily="2" charset="-78"/>
              </a:rPr>
              <a:t>اقدام سوم</a:t>
            </a:r>
            <a:endParaRPr lang="en-US" sz="2133" dirty="0">
              <a:ln w="0"/>
              <a:solidFill>
                <a:schemeClr val="bg2">
                  <a:lumMod val="2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B Titr" panose="00000700000000000000" pitchFamily="2" charset="-78"/>
            </a:endParaRP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3C1FDF44-5610-A52A-27E8-854C1F15CCE9}"/>
              </a:ext>
            </a:extLst>
          </p:cNvPr>
          <p:cNvSpPr/>
          <p:nvPr/>
        </p:nvSpPr>
        <p:spPr>
          <a:xfrm>
            <a:off x="6532510" y="2786902"/>
            <a:ext cx="1895113" cy="581829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2133" dirty="0">
                <a:ln w="0"/>
                <a:solidFill>
                  <a:schemeClr val="bg2">
                    <a:lumMod val="2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B Titr" panose="00000700000000000000" pitchFamily="2" charset="-78"/>
              </a:rPr>
              <a:t>اقدام چهارم</a:t>
            </a:r>
            <a:endParaRPr lang="en-US" sz="2133" dirty="0">
              <a:ln w="0"/>
              <a:solidFill>
                <a:schemeClr val="bg2">
                  <a:lumMod val="2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B Titr" panose="00000700000000000000" pitchFamily="2" charset="-78"/>
            </a:endParaRP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16915648-00F4-91AB-CE63-FD315C6191BC}"/>
              </a:ext>
            </a:extLst>
          </p:cNvPr>
          <p:cNvSpPr/>
          <p:nvPr/>
        </p:nvSpPr>
        <p:spPr>
          <a:xfrm>
            <a:off x="3846476" y="2786902"/>
            <a:ext cx="1895113" cy="581829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2133" dirty="0">
                <a:ln w="0"/>
                <a:solidFill>
                  <a:schemeClr val="bg2">
                    <a:lumMod val="2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B Titr" panose="00000700000000000000" pitchFamily="2" charset="-78"/>
              </a:rPr>
              <a:t>اقدام پنجم</a:t>
            </a:r>
            <a:endParaRPr lang="en-US" sz="2133" dirty="0">
              <a:ln w="0"/>
              <a:solidFill>
                <a:schemeClr val="bg2">
                  <a:lumMod val="2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B Titr" panose="00000700000000000000" pitchFamily="2" charset="-78"/>
            </a:endParaRPr>
          </a:p>
        </p:txBody>
      </p:sp>
      <p:cxnSp>
        <p:nvCxnSpPr>
          <p:cNvPr id="9" name="Elbow Connector 2">
            <a:extLst>
              <a:ext uri="{FF2B5EF4-FFF2-40B4-BE49-F238E27FC236}">
                <a16:creationId xmlns:a16="http://schemas.microsoft.com/office/drawing/2014/main" id="{C85AECD6-3CE9-A861-B8A5-BEEF86909B1C}"/>
              </a:ext>
            </a:extLst>
          </p:cNvPr>
          <p:cNvCxnSpPr>
            <a:stCxn id="8" idx="2"/>
            <a:endCxn id="68" idx="0"/>
          </p:cNvCxnSpPr>
          <p:nvPr/>
        </p:nvCxnSpPr>
        <p:spPr>
          <a:xfrm rot="16200000" flipH="1">
            <a:off x="12264110" y="-847227"/>
            <a:ext cx="758076" cy="6534255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Elbow Connector 4">
            <a:extLst>
              <a:ext uri="{FF2B5EF4-FFF2-40B4-BE49-F238E27FC236}">
                <a16:creationId xmlns:a16="http://schemas.microsoft.com/office/drawing/2014/main" id="{A38F9ECA-25F4-A329-58A2-2E73723F34D0}"/>
              </a:ext>
            </a:extLst>
          </p:cNvPr>
          <p:cNvCxnSpPr>
            <a:stCxn id="8" idx="2"/>
            <a:endCxn id="69" idx="0"/>
          </p:cNvCxnSpPr>
          <p:nvPr/>
        </p:nvCxnSpPr>
        <p:spPr>
          <a:xfrm rot="16200000" flipH="1">
            <a:off x="10796145" y="620738"/>
            <a:ext cx="756804" cy="3597052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Elbow Connector 8">
            <a:extLst>
              <a:ext uri="{FF2B5EF4-FFF2-40B4-BE49-F238E27FC236}">
                <a16:creationId xmlns:a16="http://schemas.microsoft.com/office/drawing/2014/main" id="{3413467F-0879-7D6D-17DF-6A71DFE4CA1E}"/>
              </a:ext>
            </a:extLst>
          </p:cNvPr>
          <p:cNvCxnSpPr>
            <a:stCxn id="8" idx="2"/>
            <a:endCxn id="70" idx="0"/>
          </p:cNvCxnSpPr>
          <p:nvPr/>
        </p:nvCxnSpPr>
        <p:spPr>
          <a:xfrm rot="16200000" flipH="1">
            <a:off x="9431679" y="1985204"/>
            <a:ext cx="758076" cy="869393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Elbow Connector 10">
            <a:extLst>
              <a:ext uri="{FF2B5EF4-FFF2-40B4-BE49-F238E27FC236}">
                <a16:creationId xmlns:a16="http://schemas.microsoft.com/office/drawing/2014/main" id="{70CBC7E6-8CCF-8562-C252-37A635981876}"/>
              </a:ext>
            </a:extLst>
          </p:cNvPr>
          <p:cNvCxnSpPr>
            <a:stCxn id="8" idx="2"/>
            <a:endCxn id="71" idx="0"/>
          </p:cNvCxnSpPr>
          <p:nvPr/>
        </p:nvCxnSpPr>
        <p:spPr>
          <a:xfrm rot="5400000">
            <a:off x="8055026" y="1465906"/>
            <a:ext cx="746039" cy="1895953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5" name="Elbow Connector 12">
            <a:extLst>
              <a:ext uri="{FF2B5EF4-FFF2-40B4-BE49-F238E27FC236}">
                <a16:creationId xmlns:a16="http://schemas.microsoft.com/office/drawing/2014/main" id="{0AF91F89-A7A9-0B1E-BD29-AF70D87631B6}"/>
              </a:ext>
            </a:extLst>
          </p:cNvPr>
          <p:cNvCxnSpPr>
            <a:stCxn id="8" idx="2"/>
            <a:endCxn id="72" idx="0"/>
          </p:cNvCxnSpPr>
          <p:nvPr/>
        </p:nvCxnSpPr>
        <p:spPr>
          <a:xfrm rot="5400000">
            <a:off x="6712009" y="122889"/>
            <a:ext cx="746039" cy="4581988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6" name="Rounded Rectangle 15">
            <a:extLst>
              <a:ext uri="{FF2B5EF4-FFF2-40B4-BE49-F238E27FC236}">
                <a16:creationId xmlns:a16="http://schemas.microsoft.com/office/drawing/2014/main" id="{9F37AD5A-EDB8-9F7E-F1AC-60484D75C01A}"/>
              </a:ext>
            </a:extLst>
          </p:cNvPr>
          <p:cNvSpPr/>
          <p:nvPr/>
        </p:nvSpPr>
        <p:spPr>
          <a:xfrm>
            <a:off x="14789320" y="3659730"/>
            <a:ext cx="2567253" cy="4109277"/>
          </a:xfrm>
          <a:prstGeom prst="roundRect">
            <a:avLst>
              <a:gd name="adj" fmla="val 11992"/>
            </a:avLst>
          </a:prstGeom>
          <a:solidFill>
            <a:srgbClr val="D1C5B2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67" name="Rectangle: Rounded Corners 29">
            <a:extLst>
              <a:ext uri="{FF2B5EF4-FFF2-40B4-BE49-F238E27FC236}">
                <a16:creationId xmlns:a16="http://schemas.microsoft.com/office/drawing/2014/main" id="{277AE345-47D4-182F-BFB2-DC721FBEB7A4}"/>
              </a:ext>
            </a:extLst>
          </p:cNvPr>
          <p:cNvSpPr/>
          <p:nvPr/>
        </p:nvSpPr>
        <p:spPr>
          <a:xfrm>
            <a:off x="15295546" y="3929845"/>
            <a:ext cx="1898212" cy="418000"/>
          </a:xfrm>
          <a:prstGeom prst="roundRect">
            <a:avLst/>
          </a:prstGeom>
          <a:solidFill>
            <a:schemeClr val="bg1"/>
          </a:solidFill>
          <a:ln w="19050">
            <a:noFill/>
            <a:prstDash val="sysDot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softRound"/>
          </a:sp3d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a-IR" sz="1867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Nazanin" panose="00000400000000000000" pitchFamily="2" charset="-78"/>
              </a:rPr>
              <a:t>اهداف کلی </a:t>
            </a:r>
            <a:endParaRPr lang="en-US" sz="1867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Nazanin" panose="00000400000000000000" pitchFamily="2" charset="-78"/>
            </a:endParaRPr>
          </a:p>
        </p:txBody>
      </p:sp>
      <p:sp>
        <p:nvSpPr>
          <p:cNvPr id="73" name="Rectangle: Rounded Corners 29">
            <a:extLst>
              <a:ext uri="{FF2B5EF4-FFF2-40B4-BE49-F238E27FC236}">
                <a16:creationId xmlns:a16="http://schemas.microsoft.com/office/drawing/2014/main" id="{5BAD5709-164D-B3F2-15AF-0F6D0B05D564}"/>
              </a:ext>
            </a:extLst>
          </p:cNvPr>
          <p:cNvSpPr/>
          <p:nvPr/>
        </p:nvSpPr>
        <p:spPr>
          <a:xfrm>
            <a:off x="15489095" y="4526080"/>
            <a:ext cx="1704663" cy="305285"/>
          </a:xfrm>
          <a:prstGeom prst="roundRect">
            <a:avLst/>
          </a:prstGeom>
          <a:solidFill>
            <a:schemeClr val="bg1"/>
          </a:solidFill>
          <a:ln w="19050">
            <a:noFill/>
            <a:prstDash val="sysDot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softRound"/>
          </a:sp3d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a-IR" sz="1467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Nazanin" panose="00000400000000000000" pitchFamily="2" charset="-78"/>
              </a:rPr>
              <a:t>چشم انداز عملکردی </a:t>
            </a:r>
            <a:endParaRPr lang="en-US" sz="1467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Nazanin" panose="00000400000000000000" pitchFamily="2" charset="-78"/>
            </a:endParaRPr>
          </a:p>
        </p:txBody>
      </p:sp>
      <p:sp>
        <p:nvSpPr>
          <p:cNvPr id="74" name="Rectangle: Rounded Corners 29">
            <a:extLst>
              <a:ext uri="{FF2B5EF4-FFF2-40B4-BE49-F238E27FC236}">
                <a16:creationId xmlns:a16="http://schemas.microsoft.com/office/drawing/2014/main" id="{EED15E15-73DF-0AD8-120A-744CAF12F196}"/>
              </a:ext>
            </a:extLst>
          </p:cNvPr>
          <p:cNvSpPr/>
          <p:nvPr/>
        </p:nvSpPr>
        <p:spPr>
          <a:xfrm>
            <a:off x="15489095" y="5108822"/>
            <a:ext cx="1704663" cy="305285"/>
          </a:xfrm>
          <a:prstGeom prst="roundRect">
            <a:avLst/>
          </a:prstGeom>
          <a:solidFill>
            <a:schemeClr val="bg1"/>
          </a:solidFill>
          <a:ln w="19050">
            <a:noFill/>
            <a:prstDash val="sysDot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softRound"/>
          </a:sp3d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a-IR" sz="1467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Nazanin" panose="00000400000000000000" pitchFamily="2" charset="-78"/>
              </a:rPr>
              <a:t>تعیین دامنه اجرایی </a:t>
            </a:r>
            <a:endParaRPr lang="en-US" sz="1467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Nazanin" panose="00000400000000000000" pitchFamily="2" charset="-78"/>
            </a:endParaRPr>
          </a:p>
        </p:txBody>
      </p:sp>
      <p:sp>
        <p:nvSpPr>
          <p:cNvPr id="75" name="Rectangle: Rounded Corners 29">
            <a:extLst>
              <a:ext uri="{FF2B5EF4-FFF2-40B4-BE49-F238E27FC236}">
                <a16:creationId xmlns:a16="http://schemas.microsoft.com/office/drawing/2014/main" id="{10368F6A-FBC0-0A5A-1C76-80C9D90FE674}"/>
              </a:ext>
            </a:extLst>
          </p:cNvPr>
          <p:cNvSpPr/>
          <p:nvPr/>
        </p:nvSpPr>
        <p:spPr>
          <a:xfrm>
            <a:off x="15489094" y="5714368"/>
            <a:ext cx="1704663" cy="305285"/>
          </a:xfrm>
          <a:prstGeom prst="roundRect">
            <a:avLst/>
          </a:prstGeom>
          <a:solidFill>
            <a:schemeClr val="bg1"/>
          </a:solidFill>
          <a:ln w="19050">
            <a:noFill/>
            <a:prstDash val="sysDot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softRound"/>
          </a:sp3d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a-IR" sz="1467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Nazanin" panose="00000400000000000000" pitchFamily="2" charset="-78"/>
              </a:rPr>
              <a:t>سیسات های راهبردی</a:t>
            </a:r>
            <a:endParaRPr lang="en-US" sz="1467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Nazanin" panose="00000400000000000000" pitchFamily="2" charset="-78"/>
            </a:endParaRPr>
          </a:p>
        </p:txBody>
      </p:sp>
      <p:sp>
        <p:nvSpPr>
          <p:cNvPr id="76" name="Rectangle: Rounded Corners 29">
            <a:extLst>
              <a:ext uri="{FF2B5EF4-FFF2-40B4-BE49-F238E27FC236}">
                <a16:creationId xmlns:a16="http://schemas.microsoft.com/office/drawing/2014/main" id="{8733A54A-60B4-56D2-04B7-C8C4D7361199}"/>
              </a:ext>
            </a:extLst>
          </p:cNvPr>
          <p:cNvSpPr/>
          <p:nvPr/>
        </p:nvSpPr>
        <p:spPr>
          <a:xfrm>
            <a:off x="14900091" y="6280851"/>
            <a:ext cx="1934575" cy="327899"/>
          </a:xfrm>
          <a:prstGeom prst="roundRect">
            <a:avLst/>
          </a:prstGeom>
          <a:solidFill>
            <a:schemeClr val="bg1"/>
          </a:solidFill>
          <a:ln w="19050">
            <a:noFill/>
            <a:prstDash val="sysDot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softRound"/>
          </a:sp3d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a-IR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Nazanin" panose="00000400000000000000" pitchFamily="2" charset="-78"/>
              </a:rPr>
              <a:t>تعریف الزامات</a:t>
            </a:r>
            <a:endParaRPr lang="en-US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Nazanin" panose="00000400000000000000" pitchFamily="2" charset="-78"/>
            </a:endParaRPr>
          </a:p>
        </p:txBody>
      </p:sp>
      <p:sp>
        <p:nvSpPr>
          <p:cNvPr id="77" name="Rectangle: Rounded Corners 29">
            <a:extLst>
              <a:ext uri="{FF2B5EF4-FFF2-40B4-BE49-F238E27FC236}">
                <a16:creationId xmlns:a16="http://schemas.microsoft.com/office/drawing/2014/main" id="{C4191BBC-8FE0-BC07-3847-BDA67DBB62F9}"/>
              </a:ext>
            </a:extLst>
          </p:cNvPr>
          <p:cNvSpPr/>
          <p:nvPr/>
        </p:nvSpPr>
        <p:spPr>
          <a:xfrm>
            <a:off x="14887726" y="6710501"/>
            <a:ext cx="1992349" cy="327899"/>
          </a:xfrm>
          <a:prstGeom prst="roundRect">
            <a:avLst/>
          </a:prstGeom>
          <a:solidFill>
            <a:schemeClr val="bg1"/>
          </a:solidFill>
          <a:ln w="19050">
            <a:noFill/>
            <a:prstDash val="sysDot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softRound"/>
          </a:sp3d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a-IR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Nazanin" panose="00000400000000000000" pitchFamily="2" charset="-78"/>
              </a:rPr>
              <a:t>تبیین دامنه پیشنهادات</a:t>
            </a:r>
            <a:endParaRPr lang="en-US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Nazanin" panose="00000400000000000000" pitchFamily="2" charset="-78"/>
            </a:endParaRPr>
          </a:p>
        </p:txBody>
      </p:sp>
      <p:cxnSp>
        <p:nvCxnSpPr>
          <p:cNvPr id="78" name="Connector: Elbow 77">
            <a:extLst>
              <a:ext uri="{FF2B5EF4-FFF2-40B4-BE49-F238E27FC236}">
                <a16:creationId xmlns:a16="http://schemas.microsoft.com/office/drawing/2014/main" id="{73111574-E3BB-9642-E79C-1CA669224870}"/>
              </a:ext>
            </a:extLst>
          </p:cNvPr>
          <p:cNvCxnSpPr>
            <a:cxnSpLocks/>
            <a:stCxn id="75" idx="3"/>
            <a:endCxn id="76" idx="3"/>
          </p:cNvCxnSpPr>
          <p:nvPr/>
        </p:nvCxnSpPr>
        <p:spPr>
          <a:xfrm flipH="1">
            <a:off x="16834665" y="5867011"/>
            <a:ext cx="359091" cy="577789"/>
          </a:xfrm>
          <a:prstGeom prst="bentConnector3">
            <a:avLst>
              <a:gd name="adj1" fmla="val -15072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9" name="Connector: Elbow 78">
            <a:extLst>
              <a:ext uri="{FF2B5EF4-FFF2-40B4-BE49-F238E27FC236}">
                <a16:creationId xmlns:a16="http://schemas.microsoft.com/office/drawing/2014/main" id="{3077082E-C6AF-5714-6AEB-200ED9E7CAB8}"/>
              </a:ext>
            </a:extLst>
          </p:cNvPr>
          <p:cNvCxnSpPr>
            <a:cxnSpLocks/>
            <a:stCxn id="75" idx="3"/>
            <a:endCxn id="77" idx="3"/>
          </p:cNvCxnSpPr>
          <p:nvPr/>
        </p:nvCxnSpPr>
        <p:spPr>
          <a:xfrm flipH="1">
            <a:off x="16880076" y="5867011"/>
            <a:ext cx="313681" cy="1007440"/>
          </a:xfrm>
          <a:prstGeom prst="bentConnector3">
            <a:avLst>
              <a:gd name="adj1" fmla="val -17254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0" name="Rounded Rectangle 15">
            <a:extLst>
              <a:ext uri="{FF2B5EF4-FFF2-40B4-BE49-F238E27FC236}">
                <a16:creationId xmlns:a16="http://schemas.microsoft.com/office/drawing/2014/main" id="{0EF8FAC2-E963-4B28-1C64-3D75FBAF6640}"/>
              </a:ext>
            </a:extLst>
          </p:cNvPr>
          <p:cNvSpPr/>
          <p:nvPr/>
        </p:nvSpPr>
        <p:spPr>
          <a:xfrm>
            <a:off x="11856061" y="3691928"/>
            <a:ext cx="2708132" cy="4109277"/>
          </a:xfrm>
          <a:prstGeom prst="roundRect">
            <a:avLst>
              <a:gd name="adj" fmla="val 11992"/>
            </a:avLst>
          </a:prstGeom>
          <a:solidFill>
            <a:srgbClr val="D1C5B2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81" name="Rectangle: Rounded Corners 29">
            <a:extLst>
              <a:ext uri="{FF2B5EF4-FFF2-40B4-BE49-F238E27FC236}">
                <a16:creationId xmlns:a16="http://schemas.microsoft.com/office/drawing/2014/main" id="{949BB16E-BE64-69A0-6549-6621F042CA03}"/>
              </a:ext>
            </a:extLst>
          </p:cNvPr>
          <p:cNvSpPr/>
          <p:nvPr/>
        </p:nvSpPr>
        <p:spPr>
          <a:xfrm>
            <a:off x="12206990" y="3845210"/>
            <a:ext cx="1902045" cy="502637"/>
          </a:xfrm>
          <a:prstGeom prst="roundRect">
            <a:avLst/>
          </a:prstGeom>
          <a:solidFill>
            <a:schemeClr val="bg1"/>
          </a:solidFill>
          <a:ln w="19050">
            <a:noFill/>
            <a:prstDash val="sysDot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softRound"/>
          </a:sp3d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a-IR" sz="1867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Nazanin" panose="00000400000000000000" pitchFamily="2" charset="-78"/>
              </a:rPr>
              <a:t>تعیین فضاهای شهرک</a:t>
            </a:r>
            <a:endParaRPr lang="en-US" sz="1867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Nazanin" panose="00000400000000000000" pitchFamily="2" charset="-78"/>
            </a:endParaRPr>
          </a:p>
        </p:txBody>
      </p:sp>
      <p:sp>
        <p:nvSpPr>
          <p:cNvPr id="82" name="Rectangle: Rounded Corners 29">
            <a:extLst>
              <a:ext uri="{FF2B5EF4-FFF2-40B4-BE49-F238E27FC236}">
                <a16:creationId xmlns:a16="http://schemas.microsoft.com/office/drawing/2014/main" id="{2E35E4CF-7F78-3609-01CD-AA7C5DCB1D9D}"/>
              </a:ext>
            </a:extLst>
          </p:cNvPr>
          <p:cNvSpPr/>
          <p:nvPr/>
        </p:nvSpPr>
        <p:spPr>
          <a:xfrm>
            <a:off x="12091462" y="4731825"/>
            <a:ext cx="1846889" cy="490163"/>
          </a:xfrm>
          <a:prstGeom prst="roundRect">
            <a:avLst/>
          </a:prstGeom>
          <a:solidFill>
            <a:schemeClr val="bg1"/>
          </a:solidFill>
          <a:ln w="19050">
            <a:noFill/>
            <a:prstDash val="sysDot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softRound"/>
          </a:sp3d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a-IR" sz="1467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Nazanin" panose="00000400000000000000" pitchFamily="2" charset="-78"/>
              </a:rPr>
              <a:t>مساحت مجاز فضاهای سواره و پیاده</a:t>
            </a:r>
            <a:endParaRPr lang="en-US" sz="1467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Nazanin" panose="00000400000000000000" pitchFamily="2" charset="-78"/>
            </a:endParaRPr>
          </a:p>
        </p:txBody>
      </p:sp>
      <p:sp>
        <p:nvSpPr>
          <p:cNvPr id="83" name="Rectangle: Rounded Corners 29">
            <a:extLst>
              <a:ext uri="{FF2B5EF4-FFF2-40B4-BE49-F238E27FC236}">
                <a16:creationId xmlns:a16="http://schemas.microsoft.com/office/drawing/2014/main" id="{A2EE723C-3484-70C5-637A-C8D00FCD75E6}"/>
              </a:ext>
            </a:extLst>
          </p:cNvPr>
          <p:cNvSpPr/>
          <p:nvPr/>
        </p:nvSpPr>
        <p:spPr>
          <a:xfrm>
            <a:off x="12097726" y="5449982"/>
            <a:ext cx="1902045" cy="1158767"/>
          </a:xfrm>
          <a:prstGeom prst="roundRect">
            <a:avLst/>
          </a:prstGeom>
          <a:solidFill>
            <a:schemeClr val="bg1"/>
          </a:solidFill>
          <a:ln w="19050">
            <a:noFill/>
            <a:prstDash val="sysDot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softRound"/>
          </a:sp3d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a-IR" sz="1467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Nazanin" panose="00000400000000000000" pitchFamily="2" charset="-78"/>
              </a:rPr>
              <a:t>مساحت مجاز خدمات روبنایی</a:t>
            </a:r>
            <a:r>
              <a:rPr lang="fa-IR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Nazanin" panose="00000400000000000000" pitchFamily="2" charset="-78"/>
              </a:rPr>
              <a:t>(کاربری آموزشی/درمانی/رفاهی/خدماتی/تجاری/فرهنگی/پارکینگ ها)</a:t>
            </a:r>
            <a:endParaRPr lang="en-US" sz="1467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Nazanin" panose="00000400000000000000" pitchFamily="2" charset="-78"/>
            </a:endParaRPr>
          </a:p>
        </p:txBody>
      </p:sp>
      <p:cxnSp>
        <p:nvCxnSpPr>
          <p:cNvPr id="84" name="Connector: Elbow 83">
            <a:extLst>
              <a:ext uri="{FF2B5EF4-FFF2-40B4-BE49-F238E27FC236}">
                <a16:creationId xmlns:a16="http://schemas.microsoft.com/office/drawing/2014/main" id="{BE685359-5D19-70E2-2434-FD27ED63DFE0}"/>
              </a:ext>
            </a:extLst>
          </p:cNvPr>
          <p:cNvCxnSpPr>
            <a:cxnSpLocks/>
            <a:stCxn id="81" idx="3"/>
            <a:endCxn id="82" idx="3"/>
          </p:cNvCxnSpPr>
          <p:nvPr/>
        </p:nvCxnSpPr>
        <p:spPr>
          <a:xfrm flipH="1">
            <a:off x="13938351" y="4096528"/>
            <a:ext cx="170684" cy="880379"/>
          </a:xfrm>
          <a:prstGeom prst="bentConnector3">
            <a:avLst>
              <a:gd name="adj1" fmla="val -178576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5" name="Connector: Elbow 84">
            <a:extLst>
              <a:ext uri="{FF2B5EF4-FFF2-40B4-BE49-F238E27FC236}">
                <a16:creationId xmlns:a16="http://schemas.microsoft.com/office/drawing/2014/main" id="{643551DD-245C-7699-EDDB-8C9EC8080114}"/>
              </a:ext>
            </a:extLst>
          </p:cNvPr>
          <p:cNvCxnSpPr>
            <a:cxnSpLocks/>
            <a:stCxn id="81" idx="3"/>
            <a:endCxn id="83" idx="3"/>
          </p:cNvCxnSpPr>
          <p:nvPr/>
        </p:nvCxnSpPr>
        <p:spPr>
          <a:xfrm flipH="1">
            <a:off x="13999771" y="4096528"/>
            <a:ext cx="109264" cy="1932837"/>
          </a:xfrm>
          <a:prstGeom prst="bentConnector3">
            <a:avLst>
              <a:gd name="adj1" fmla="val -278957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6" name="Rectangle: Rounded Corners 29">
            <a:extLst>
              <a:ext uri="{FF2B5EF4-FFF2-40B4-BE49-F238E27FC236}">
                <a16:creationId xmlns:a16="http://schemas.microsoft.com/office/drawing/2014/main" id="{6345CFD0-43DC-0477-943D-07E7AA4FB574}"/>
              </a:ext>
            </a:extLst>
          </p:cNvPr>
          <p:cNvSpPr/>
          <p:nvPr/>
        </p:nvSpPr>
        <p:spPr>
          <a:xfrm>
            <a:off x="12097726" y="6789616"/>
            <a:ext cx="1902045" cy="662344"/>
          </a:xfrm>
          <a:prstGeom prst="roundRect">
            <a:avLst/>
          </a:prstGeom>
          <a:solidFill>
            <a:schemeClr val="bg1"/>
          </a:solidFill>
          <a:ln w="19050">
            <a:noFill/>
            <a:prstDash val="sysDot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softRound"/>
          </a:sp3d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a-IR" sz="1467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Nazanin" panose="00000400000000000000" pitchFamily="2" charset="-78"/>
              </a:rPr>
              <a:t>تعین گره ها و فضاهای جمعی(مراکز محله) و مساحت مجاز</a:t>
            </a:r>
            <a:endParaRPr lang="en-US" sz="1467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Nazanin" panose="00000400000000000000" pitchFamily="2" charset="-78"/>
            </a:endParaRPr>
          </a:p>
        </p:txBody>
      </p:sp>
      <p:cxnSp>
        <p:nvCxnSpPr>
          <p:cNvPr id="87" name="Connector: Elbow 86">
            <a:extLst>
              <a:ext uri="{FF2B5EF4-FFF2-40B4-BE49-F238E27FC236}">
                <a16:creationId xmlns:a16="http://schemas.microsoft.com/office/drawing/2014/main" id="{6C4D699A-9C02-89AB-5FFC-EEE2A77090A5}"/>
              </a:ext>
            </a:extLst>
          </p:cNvPr>
          <p:cNvCxnSpPr>
            <a:cxnSpLocks/>
            <a:stCxn id="81" idx="3"/>
            <a:endCxn id="86" idx="3"/>
          </p:cNvCxnSpPr>
          <p:nvPr/>
        </p:nvCxnSpPr>
        <p:spPr>
          <a:xfrm flipH="1">
            <a:off x="13999771" y="4096529"/>
            <a:ext cx="109264" cy="3024260"/>
          </a:xfrm>
          <a:prstGeom prst="bentConnector3">
            <a:avLst>
              <a:gd name="adj1" fmla="val -278957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8" name="Rounded Rectangle 15">
            <a:extLst>
              <a:ext uri="{FF2B5EF4-FFF2-40B4-BE49-F238E27FC236}">
                <a16:creationId xmlns:a16="http://schemas.microsoft.com/office/drawing/2014/main" id="{A7004497-355F-313A-AA71-CC187D94EACC}"/>
              </a:ext>
            </a:extLst>
          </p:cNvPr>
          <p:cNvSpPr/>
          <p:nvPr/>
        </p:nvSpPr>
        <p:spPr>
          <a:xfrm>
            <a:off x="8899356" y="3701035"/>
            <a:ext cx="2749169" cy="4109277"/>
          </a:xfrm>
          <a:prstGeom prst="roundRect">
            <a:avLst>
              <a:gd name="adj" fmla="val 11992"/>
            </a:avLst>
          </a:prstGeom>
          <a:solidFill>
            <a:srgbClr val="D1C5B2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89" name="Rectangle: Rounded Corners 29">
            <a:extLst>
              <a:ext uri="{FF2B5EF4-FFF2-40B4-BE49-F238E27FC236}">
                <a16:creationId xmlns:a16="http://schemas.microsoft.com/office/drawing/2014/main" id="{018C48A8-7B9B-3585-F52A-FBA7A1C7C448}"/>
              </a:ext>
            </a:extLst>
          </p:cNvPr>
          <p:cNvSpPr/>
          <p:nvPr/>
        </p:nvSpPr>
        <p:spPr>
          <a:xfrm>
            <a:off x="9291322" y="3854316"/>
            <a:ext cx="1902045" cy="502637"/>
          </a:xfrm>
          <a:prstGeom prst="roundRect">
            <a:avLst/>
          </a:prstGeom>
          <a:solidFill>
            <a:schemeClr val="bg1"/>
          </a:solidFill>
          <a:ln w="19050">
            <a:noFill/>
            <a:prstDash val="sysDot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softRound"/>
          </a:sp3d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a-IR" sz="1867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Nazanin" panose="00000400000000000000" pitchFamily="2" charset="-78"/>
              </a:rPr>
              <a:t>الگوی کاشت بومی</a:t>
            </a:r>
            <a:endParaRPr lang="en-US" sz="1867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Nazanin" panose="00000400000000000000" pitchFamily="2" charset="-78"/>
            </a:endParaRPr>
          </a:p>
        </p:txBody>
      </p:sp>
      <p:sp>
        <p:nvSpPr>
          <p:cNvPr id="90" name="Rectangle: Rounded Corners 29">
            <a:extLst>
              <a:ext uri="{FF2B5EF4-FFF2-40B4-BE49-F238E27FC236}">
                <a16:creationId xmlns:a16="http://schemas.microsoft.com/office/drawing/2014/main" id="{6C3A1534-1B43-C6A1-A7B5-96747B1AA2AA}"/>
              </a:ext>
            </a:extLst>
          </p:cNvPr>
          <p:cNvSpPr/>
          <p:nvPr/>
        </p:nvSpPr>
        <p:spPr>
          <a:xfrm>
            <a:off x="9149095" y="4619777"/>
            <a:ext cx="2101245" cy="490163"/>
          </a:xfrm>
          <a:prstGeom prst="roundRect">
            <a:avLst/>
          </a:prstGeom>
          <a:solidFill>
            <a:schemeClr val="bg1"/>
          </a:solidFill>
          <a:ln w="19050">
            <a:noFill/>
            <a:prstDash val="sysDot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softRound"/>
          </a:sp3d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a-IR" sz="1467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Nazanin" panose="00000400000000000000" pitchFamily="2" charset="-78"/>
              </a:rPr>
              <a:t>تعیین نوع گیاهان مجاز</a:t>
            </a:r>
            <a:endParaRPr lang="en-US" sz="1467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Nazanin" panose="00000400000000000000" pitchFamily="2" charset="-78"/>
            </a:endParaRPr>
          </a:p>
        </p:txBody>
      </p:sp>
      <p:sp>
        <p:nvSpPr>
          <p:cNvPr id="91" name="Rectangle: Rounded Corners 29">
            <a:extLst>
              <a:ext uri="{FF2B5EF4-FFF2-40B4-BE49-F238E27FC236}">
                <a16:creationId xmlns:a16="http://schemas.microsoft.com/office/drawing/2014/main" id="{70A5584B-1EE5-6869-BB7C-E8D00F1373F3}"/>
              </a:ext>
            </a:extLst>
          </p:cNvPr>
          <p:cNvSpPr/>
          <p:nvPr/>
        </p:nvSpPr>
        <p:spPr>
          <a:xfrm>
            <a:off x="9098385" y="5372122"/>
            <a:ext cx="2156401" cy="467084"/>
          </a:xfrm>
          <a:prstGeom prst="roundRect">
            <a:avLst/>
          </a:prstGeom>
          <a:solidFill>
            <a:schemeClr val="bg1"/>
          </a:solidFill>
          <a:ln w="19050">
            <a:noFill/>
            <a:prstDash val="sysDot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softRound"/>
          </a:sp3d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a-IR" sz="1467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Nazanin" panose="00000400000000000000" pitchFamily="2" charset="-78"/>
              </a:rPr>
              <a:t>تعیین شیوه ی آبیاری و زهکشی گیاهان</a:t>
            </a:r>
            <a:endParaRPr lang="en-US" sz="1467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Nazanin" panose="00000400000000000000" pitchFamily="2" charset="-78"/>
            </a:endParaRPr>
          </a:p>
        </p:txBody>
      </p:sp>
      <p:cxnSp>
        <p:nvCxnSpPr>
          <p:cNvPr id="92" name="Connector: Elbow 91">
            <a:extLst>
              <a:ext uri="{FF2B5EF4-FFF2-40B4-BE49-F238E27FC236}">
                <a16:creationId xmlns:a16="http://schemas.microsoft.com/office/drawing/2014/main" id="{0C76FD51-6716-659E-FFFF-D04B7382CD72}"/>
              </a:ext>
            </a:extLst>
          </p:cNvPr>
          <p:cNvCxnSpPr>
            <a:cxnSpLocks/>
            <a:stCxn id="89" idx="3"/>
            <a:endCxn id="90" idx="3"/>
          </p:cNvCxnSpPr>
          <p:nvPr/>
        </p:nvCxnSpPr>
        <p:spPr>
          <a:xfrm>
            <a:off x="11193367" y="4105635"/>
            <a:ext cx="56973" cy="759224"/>
          </a:xfrm>
          <a:prstGeom prst="bentConnector3">
            <a:avLst>
              <a:gd name="adj1" fmla="val 634987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3" name="Connector: Elbow 92">
            <a:extLst>
              <a:ext uri="{FF2B5EF4-FFF2-40B4-BE49-F238E27FC236}">
                <a16:creationId xmlns:a16="http://schemas.microsoft.com/office/drawing/2014/main" id="{05010BF7-AA24-0542-69F5-AC05A52613AF}"/>
              </a:ext>
            </a:extLst>
          </p:cNvPr>
          <p:cNvCxnSpPr>
            <a:cxnSpLocks/>
            <a:stCxn id="89" idx="3"/>
            <a:endCxn id="91" idx="3"/>
          </p:cNvCxnSpPr>
          <p:nvPr/>
        </p:nvCxnSpPr>
        <p:spPr>
          <a:xfrm>
            <a:off x="11193367" y="4105635"/>
            <a:ext cx="61419" cy="1500029"/>
          </a:xfrm>
          <a:prstGeom prst="bentConnector3">
            <a:avLst>
              <a:gd name="adj1" fmla="val 596266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4" name="Rectangle: Rounded Corners 29">
            <a:extLst>
              <a:ext uri="{FF2B5EF4-FFF2-40B4-BE49-F238E27FC236}">
                <a16:creationId xmlns:a16="http://schemas.microsoft.com/office/drawing/2014/main" id="{A100C66F-D378-07A8-4715-D084C95BC782}"/>
              </a:ext>
            </a:extLst>
          </p:cNvPr>
          <p:cNvSpPr/>
          <p:nvPr/>
        </p:nvSpPr>
        <p:spPr>
          <a:xfrm>
            <a:off x="9094457" y="6050881"/>
            <a:ext cx="2160328" cy="1160039"/>
          </a:xfrm>
          <a:prstGeom prst="roundRect">
            <a:avLst/>
          </a:prstGeom>
          <a:solidFill>
            <a:schemeClr val="bg1"/>
          </a:solidFill>
          <a:ln w="19050">
            <a:noFill/>
            <a:prstDash val="sysDot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softRound"/>
          </a:sp3d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a-IR" sz="1467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Nazanin" panose="00000400000000000000" pitchFamily="2" charset="-78"/>
              </a:rPr>
              <a:t>تعیین عمق سایه اندازی گیاهان  جهت تشکیل خرد اقلیم / ایجاد عایق باد مزاحم/نور نامطلوب/ دفع آلاینده ها)</a:t>
            </a:r>
            <a:endParaRPr lang="en-US" sz="1467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Nazanin" panose="00000400000000000000" pitchFamily="2" charset="-78"/>
            </a:endParaRPr>
          </a:p>
        </p:txBody>
      </p:sp>
      <p:cxnSp>
        <p:nvCxnSpPr>
          <p:cNvPr id="95" name="Connector: Elbow 94">
            <a:extLst>
              <a:ext uri="{FF2B5EF4-FFF2-40B4-BE49-F238E27FC236}">
                <a16:creationId xmlns:a16="http://schemas.microsoft.com/office/drawing/2014/main" id="{15CFF6B0-36EF-1DAB-06C7-8BB605AD422F}"/>
              </a:ext>
            </a:extLst>
          </p:cNvPr>
          <p:cNvCxnSpPr>
            <a:cxnSpLocks/>
            <a:stCxn id="89" idx="3"/>
            <a:endCxn id="94" idx="3"/>
          </p:cNvCxnSpPr>
          <p:nvPr/>
        </p:nvCxnSpPr>
        <p:spPr>
          <a:xfrm>
            <a:off x="11193367" y="4105636"/>
            <a:ext cx="61419" cy="2525265"/>
          </a:xfrm>
          <a:prstGeom prst="bentConnector3">
            <a:avLst>
              <a:gd name="adj1" fmla="val 596266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0" name="Rounded Rectangle 15">
            <a:extLst>
              <a:ext uri="{FF2B5EF4-FFF2-40B4-BE49-F238E27FC236}">
                <a16:creationId xmlns:a16="http://schemas.microsoft.com/office/drawing/2014/main" id="{CF9708C9-FD6C-3B08-CF16-0175E086CB2D}"/>
              </a:ext>
            </a:extLst>
          </p:cNvPr>
          <p:cNvSpPr/>
          <p:nvPr/>
        </p:nvSpPr>
        <p:spPr>
          <a:xfrm>
            <a:off x="2949841" y="3691928"/>
            <a:ext cx="2749169" cy="4109277"/>
          </a:xfrm>
          <a:prstGeom prst="roundRect">
            <a:avLst>
              <a:gd name="adj" fmla="val 11992"/>
            </a:avLst>
          </a:prstGeom>
          <a:solidFill>
            <a:srgbClr val="D1C5B2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131" name="Rectangle: Rounded Corners 29">
            <a:extLst>
              <a:ext uri="{FF2B5EF4-FFF2-40B4-BE49-F238E27FC236}">
                <a16:creationId xmlns:a16="http://schemas.microsoft.com/office/drawing/2014/main" id="{91FDFCB1-5F2F-2AAB-4732-C694F329094A}"/>
              </a:ext>
            </a:extLst>
          </p:cNvPr>
          <p:cNvSpPr/>
          <p:nvPr/>
        </p:nvSpPr>
        <p:spPr>
          <a:xfrm>
            <a:off x="3341807" y="3845210"/>
            <a:ext cx="1902045" cy="502637"/>
          </a:xfrm>
          <a:prstGeom prst="roundRect">
            <a:avLst/>
          </a:prstGeom>
          <a:solidFill>
            <a:schemeClr val="bg1"/>
          </a:solidFill>
          <a:ln w="19050">
            <a:noFill/>
            <a:prstDash val="sysDot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softRound"/>
          </a:sp3d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a-IR" sz="1867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Nazanin" panose="00000400000000000000" pitchFamily="2" charset="-78"/>
              </a:rPr>
              <a:t>تعیین ملزومات ایمنی</a:t>
            </a:r>
            <a:endParaRPr lang="en-US" sz="1867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Nazanin" panose="00000400000000000000" pitchFamily="2" charset="-78"/>
            </a:endParaRPr>
          </a:p>
        </p:txBody>
      </p:sp>
      <p:sp>
        <p:nvSpPr>
          <p:cNvPr id="132" name="Rectangle: Rounded Corners 29">
            <a:extLst>
              <a:ext uri="{FF2B5EF4-FFF2-40B4-BE49-F238E27FC236}">
                <a16:creationId xmlns:a16="http://schemas.microsoft.com/office/drawing/2014/main" id="{4B6CDB4A-F3E0-4CAF-22D7-AAB01212CD58}"/>
              </a:ext>
            </a:extLst>
          </p:cNvPr>
          <p:cNvSpPr/>
          <p:nvPr/>
        </p:nvSpPr>
        <p:spPr>
          <a:xfrm>
            <a:off x="3199580" y="4610671"/>
            <a:ext cx="2101245" cy="662896"/>
          </a:xfrm>
          <a:prstGeom prst="roundRect">
            <a:avLst/>
          </a:prstGeom>
          <a:solidFill>
            <a:schemeClr val="bg1"/>
          </a:solidFill>
          <a:ln w="19050">
            <a:noFill/>
            <a:prstDash val="sysDot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softRound"/>
          </a:sp3d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fa-IR" sz="1467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Nazanin" panose="00000400000000000000" pitchFamily="2" charset="-78"/>
              </a:rPr>
              <a:t>تعیین تابلوها و علائم راهنما در فضاهای شهرک</a:t>
            </a:r>
            <a:endParaRPr lang="en-US" sz="1467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Nazanin" panose="00000400000000000000" pitchFamily="2" charset="-78"/>
            </a:endParaRPr>
          </a:p>
        </p:txBody>
      </p:sp>
      <p:sp>
        <p:nvSpPr>
          <p:cNvPr id="133" name="Rectangle: Rounded Corners 29">
            <a:extLst>
              <a:ext uri="{FF2B5EF4-FFF2-40B4-BE49-F238E27FC236}">
                <a16:creationId xmlns:a16="http://schemas.microsoft.com/office/drawing/2014/main" id="{D019CE72-538F-0A59-F316-6AA60308FE49}"/>
              </a:ext>
            </a:extLst>
          </p:cNvPr>
          <p:cNvSpPr/>
          <p:nvPr/>
        </p:nvSpPr>
        <p:spPr>
          <a:xfrm>
            <a:off x="3148870" y="6228995"/>
            <a:ext cx="2156401" cy="467084"/>
          </a:xfrm>
          <a:prstGeom prst="roundRect">
            <a:avLst/>
          </a:prstGeom>
          <a:solidFill>
            <a:schemeClr val="bg1"/>
          </a:solidFill>
          <a:ln w="19050">
            <a:noFill/>
            <a:prstDash val="sysDot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softRound"/>
          </a:sp3d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a-IR" sz="1467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Nazanin" panose="00000400000000000000" pitchFamily="2" charset="-78"/>
              </a:rPr>
              <a:t>تعیین مسیرهای اضطراری خدمات رسانی </a:t>
            </a:r>
            <a:endParaRPr lang="en-US" sz="1467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Nazanin" panose="00000400000000000000" pitchFamily="2" charset="-78"/>
            </a:endParaRPr>
          </a:p>
        </p:txBody>
      </p:sp>
      <p:cxnSp>
        <p:nvCxnSpPr>
          <p:cNvPr id="134" name="Connector: Elbow 133">
            <a:extLst>
              <a:ext uri="{FF2B5EF4-FFF2-40B4-BE49-F238E27FC236}">
                <a16:creationId xmlns:a16="http://schemas.microsoft.com/office/drawing/2014/main" id="{0883F1CE-A751-AA60-6244-5C1ED70CCFFD}"/>
              </a:ext>
            </a:extLst>
          </p:cNvPr>
          <p:cNvCxnSpPr>
            <a:cxnSpLocks/>
            <a:stCxn id="131" idx="3"/>
            <a:endCxn id="132" idx="3"/>
          </p:cNvCxnSpPr>
          <p:nvPr/>
        </p:nvCxnSpPr>
        <p:spPr>
          <a:xfrm>
            <a:off x="5243852" y="4096529"/>
            <a:ext cx="56973" cy="845591"/>
          </a:xfrm>
          <a:prstGeom prst="bentConnector3">
            <a:avLst>
              <a:gd name="adj1" fmla="val 634987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5" name="Connector: Elbow 134">
            <a:extLst>
              <a:ext uri="{FF2B5EF4-FFF2-40B4-BE49-F238E27FC236}">
                <a16:creationId xmlns:a16="http://schemas.microsoft.com/office/drawing/2014/main" id="{D56D94D4-12F5-B9D8-369D-AF3C6AEDE88A}"/>
              </a:ext>
            </a:extLst>
          </p:cNvPr>
          <p:cNvCxnSpPr>
            <a:cxnSpLocks/>
            <a:stCxn id="131" idx="3"/>
            <a:endCxn id="133" idx="3"/>
          </p:cNvCxnSpPr>
          <p:nvPr/>
        </p:nvCxnSpPr>
        <p:spPr>
          <a:xfrm>
            <a:off x="5243852" y="4096529"/>
            <a:ext cx="61419" cy="2366009"/>
          </a:xfrm>
          <a:prstGeom prst="bentConnector3">
            <a:avLst>
              <a:gd name="adj1" fmla="val 596266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6" name="Rectangle: Rounded Corners 29">
            <a:extLst>
              <a:ext uri="{FF2B5EF4-FFF2-40B4-BE49-F238E27FC236}">
                <a16:creationId xmlns:a16="http://schemas.microsoft.com/office/drawing/2014/main" id="{5EDC417C-F094-C51E-D300-BD4D28502A93}"/>
              </a:ext>
            </a:extLst>
          </p:cNvPr>
          <p:cNvSpPr/>
          <p:nvPr/>
        </p:nvSpPr>
        <p:spPr>
          <a:xfrm>
            <a:off x="3144943" y="6884965"/>
            <a:ext cx="2160328" cy="467083"/>
          </a:xfrm>
          <a:prstGeom prst="roundRect">
            <a:avLst/>
          </a:prstGeom>
          <a:solidFill>
            <a:schemeClr val="bg1"/>
          </a:solidFill>
          <a:ln w="19050">
            <a:noFill/>
            <a:prstDash val="sysDot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softRound"/>
          </a:sp3d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a-IR" sz="1467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Nazanin" panose="00000400000000000000" pitchFamily="2" charset="-78"/>
              </a:rPr>
              <a:t>تعیین ملزومات پدافندی بر حسب مورد</a:t>
            </a:r>
            <a:endParaRPr lang="en-US" sz="1467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Nazanin" panose="00000400000000000000" pitchFamily="2" charset="-78"/>
            </a:endParaRPr>
          </a:p>
        </p:txBody>
      </p:sp>
      <p:cxnSp>
        <p:nvCxnSpPr>
          <p:cNvPr id="137" name="Connector: Elbow 136">
            <a:extLst>
              <a:ext uri="{FF2B5EF4-FFF2-40B4-BE49-F238E27FC236}">
                <a16:creationId xmlns:a16="http://schemas.microsoft.com/office/drawing/2014/main" id="{B1EB9BB2-D1CC-86C8-2415-BF5340BFE9E7}"/>
              </a:ext>
            </a:extLst>
          </p:cNvPr>
          <p:cNvCxnSpPr>
            <a:cxnSpLocks/>
            <a:stCxn id="131" idx="3"/>
            <a:endCxn id="136" idx="3"/>
          </p:cNvCxnSpPr>
          <p:nvPr/>
        </p:nvCxnSpPr>
        <p:spPr>
          <a:xfrm>
            <a:off x="5243852" y="4096528"/>
            <a:ext cx="61419" cy="3021979"/>
          </a:xfrm>
          <a:prstGeom prst="bentConnector3">
            <a:avLst>
              <a:gd name="adj1" fmla="val 596266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3" name="Rounded Rectangle 15">
            <a:extLst>
              <a:ext uri="{FF2B5EF4-FFF2-40B4-BE49-F238E27FC236}">
                <a16:creationId xmlns:a16="http://schemas.microsoft.com/office/drawing/2014/main" id="{71D73486-EE85-EFF6-6C05-50BFB277F61F}"/>
              </a:ext>
            </a:extLst>
          </p:cNvPr>
          <p:cNvSpPr/>
          <p:nvPr/>
        </p:nvSpPr>
        <p:spPr>
          <a:xfrm>
            <a:off x="5906546" y="3701035"/>
            <a:ext cx="2749169" cy="4109277"/>
          </a:xfrm>
          <a:prstGeom prst="roundRect">
            <a:avLst>
              <a:gd name="adj" fmla="val 11992"/>
            </a:avLst>
          </a:prstGeom>
          <a:solidFill>
            <a:srgbClr val="D1C5B2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144" name="Rectangle: Rounded Corners 29">
            <a:extLst>
              <a:ext uri="{FF2B5EF4-FFF2-40B4-BE49-F238E27FC236}">
                <a16:creationId xmlns:a16="http://schemas.microsoft.com/office/drawing/2014/main" id="{D79FD401-0874-BE05-7E7D-0BE745AD1AA3}"/>
              </a:ext>
            </a:extLst>
          </p:cNvPr>
          <p:cNvSpPr/>
          <p:nvPr/>
        </p:nvSpPr>
        <p:spPr>
          <a:xfrm>
            <a:off x="6156285" y="3854316"/>
            <a:ext cx="2044272" cy="502637"/>
          </a:xfrm>
          <a:prstGeom prst="roundRect">
            <a:avLst/>
          </a:prstGeom>
          <a:solidFill>
            <a:schemeClr val="bg1"/>
          </a:solidFill>
          <a:ln w="19050">
            <a:noFill/>
            <a:prstDash val="sysDot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softRound"/>
          </a:sp3d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a-IR" sz="1867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Nazanin" panose="00000400000000000000" pitchFamily="2" charset="-78"/>
              </a:rPr>
              <a:t>تعیین مبلمان فضایی</a:t>
            </a:r>
            <a:endParaRPr lang="en-US" sz="1867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Nazanin" panose="00000400000000000000" pitchFamily="2" charset="-78"/>
            </a:endParaRPr>
          </a:p>
        </p:txBody>
      </p:sp>
      <p:sp>
        <p:nvSpPr>
          <p:cNvPr id="145" name="Rectangle: Rounded Corners 29">
            <a:extLst>
              <a:ext uri="{FF2B5EF4-FFF2-40B4-BE49-F238E27FC236}">
                <a16:creationId xmlns:a16="http://schemas.microsoft.com/office/drawing/2014/main" id="{724CA0C6-2F06-DF23-FE23-513CBBAB639D}"/>
              </a:ext>
            </a:extLst>
          </p:cNvPr>
          <p:cNvSpPr/>
          <p:nvPr/>
        </p:nvSpPr>
        <p:spPr>
          <a:xfrm>
            <a:off x="6156286" y="4619777"/>
            <a:ext cx="2101245" cy="601584"/>
          </a:xfrm>
          <a:prstGeom prst="roundRect">
            <a:avLst/>
          </a:prstGeom>
          <a:solidFill>
            <a:schemeClr val="bg1"/>
          </a:solidFill>
          <a:ln w="19050">
            <a:noFill/>
            <a:prstDash val="sysDot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softRound"/>
          </a:sp3d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fa-IR" sz="1467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Nazanin" panose="00000400000000000000" pitchFamily="2" charset="-78"/>
              </a:rPr>
              <a:t>تعیین مبلمان بر طبق ضوابط فرهنگ بومی</a:t>
            </a:r>
            <a:endParaRPr lang="en-US" sz="1467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Nazanin" panose="00000400000000000000" pitchFamily="2" charset="-78"/>
            </a:endParaRPr>
          </a:p>
        </p:txBody>
      </p:sp>
      <p:sp>
        <p:nvSpPr>
          <p:cNvPr id="146" name="Rectangle: Rounded Corners 29">
            <a:extLst>
              <a:ext uri="{FF2B5EF4-FFF2-40B4-BE49-F238E27FC236}">
                <a16:creationId xmlns:a16="http://schemas.microsoft.com/office/drawing/2014/main" id="{53FE244D-B69F-B2D2-9CCE-05AB01A62F40}"/>
              </a:ext>
            </a:extLst>
          </p:cNvPr>
          <p:cNvSpPr/>
          <p:nvPr/>
        </p:nvSpPr>
        <p:spPr>
          <a:xfrm>
            <a:off x="6105576" y="5531639"/>
            <a:ext cx="2156401" cy="467084"/>
          </a:xfrm>
          <a:prstGeom prst="roundRect">
            <a:avLst/>
          </a:prstGeom>
          <a:solidFill>
            <a:schemeClr val="bg1"/>
          </a:solidFill>
          <a:ln w="19050">
            <a:noFill/>
            <a:prstDash val="sysDot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softRound"/>
          </a:sp3d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a-IR" sz="1467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Nazanin" panose="00000400000000000000" pitchFamily="2" charset="-78"/>
              </a:rPr>
              <a:t>رعایت ارگونومی مبلمان شهرک طبق ضوابط بالادستی</a:t>
            </a:r>
            <a:endParaRPr lang="en-US" sz="1467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Nazanin" panose="00000400000000000000" pitchFamily="2" charset="-78"/>
            </a:endParaRPr>
          </a:p>
        </p:txBody>
      </p:sp>
      <p:cxnSp>
        <p:nvCxnSpPr>
          <p:cNvPr id="147" name="Connector: Elbow 146">
            <a:extLst>
              <a:ext uri="{FF2B5EF4-FFF2-40B4-BE49-F238E27FC236}">
                <a16:creationId xmlns:a16="http://schemas.microsoft.com/office/drawing/2014/main" id="{754DDFD5-55CB-00C1-5823-762F0927C0C0}"/>
              </a:ext>
            </a:extLst>
          </p:cNvPr>
          <p:cNvCxnSpPr>
            <a:cxnSpLocks/>
            <a:stCxn id="144" idx="3"/>
            <a:endCxn id="145" idx="3"/>
          </p:cNvCxnSpPr>
          <p:nvPr/>
        </p:nvCxnSpPr>
        <p:spPr>
          <a:xfrm>
            <a:off x="8200558" y="4105635"/>
            <a:ext cx="56973" cy="814935"/>
          </a:xfrm>
          <a:prstGeom prst="bentConnector3">
            <a:avLst>
              <a:gd name="adj1" fmla="val 634987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8" name="Connector: Elbow 147">
            <a:extLst>
              <a:ext uri="{FF2B5EF4-FFF2-40B4-BE49-F238E27FC236}">
                <a16:creationId xmlns:a16="http://schemas.microsoft.com/office/drawing/2014/main" id="{B76678BD-827C-EC62-A0E6-93B55C6854D3}"/>
              </a:ext>
            </a:extLst>
          </p:cNvPr>
          <p:cNvCxnSpPr>
            <a:cxnSpLocks/>
            <a:stCxn id="144" idx="3"/>
            <a:endCxn id="146" idx="3"/>
          </p:cNvCxnSpPr>
          <p:nvPr/>
        </p:nvCxnSpPr>
        <p:spPr>
          <a:xfrm>
            <a:off x="8200557" y="4105635"/>
            <a:ext cx="61419" cy="1659547"/>
          </a:xfrm>
          <a:prstGeom prst="bentConnector3">
            <a:avLst>
              <a:gd name="adj1" fmla="val 596266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9" name="Rectangle: Rounded Corners 29">
            <a:extLst>
              <a:ext uri="{FF2B5EF4-FFF2-40B4-BE49-F238E27FC236}">
                <a16:creationId xmlns:a16="http://schemas.microsoft.com/office/drawing/2014/main" id="{B36EE64E-F3AF-E180-F414-5592E2DC011E}"/>
              </a:ext>
            </a:extLst>
          </p:cNvPr>
          <p:cNvSpPr/>
          <p:nvPr/>
        </p:nvSpPr>
        <p:spPr>
          <a:xfrm>
            <a:off x="6101648" y="6312950"/>
            <a:ext cx="2160328" cy="860457"/>
          </a:xfrm>
          <a:prstGeom prst="roundRect">
            <a:avLst/>
          </a:prstGeom>
          <a:solidFill>
            <a:schemeClr val="bg1"/>
          </a:solidFill>
          <a:ln w="19050">
            <a:noFill/>
            <a:prstDash val="sysDot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softRound"/>
          </a:sp3d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a-IR" sz="1467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Nazanin" panose="00000400000000000000" pitchFamily="2" charset="-78"/>
              </a:rPr>
              <a:t>تعیین تعداد استاندارد و جانمایی دقیق مبلمان های فضایی</a:t>
            </a:r>
            <a:endParaRPr lang="en-US" sz="1467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Nazanin" panose="00000400000000000000" pitchFamily="2" charset="-78"/>
            </a:endParaRPr>
          </a:p>
        </p:txBody>
      </p:sp>
      <p:cxnSp>
        <p:nvCxnSpPr>
          <p:cNvPr id="150" name="Connector: Elbow 149">
            <a:extLst>
              <a:ext uri="{FF2B5EF4-FFF2-40B4-BE49-F238E27FC236}">
                <a16:creationId xmlns:a16="http://schemas.microsoft.com/office/drawing/2014/main" id="{5543EC38-A6D9-6BA9-AF5B-B96D38331EAE}"/>
              </a:ext>
            </a:extLst>
          </p:cNvPr>
          <p:cNvCxnSpPr>
            <a:cxnSpLocks/>
            <a:stCxn id="144" idx="3"/>
            <a:endCxn id="149" idx="3"/>
          </p:cNvCxnSpPr>
          <p:nvPr/>
        </p:nvCxnSpPr>
        <p:spPr>
          <a:xfrm>
            <a:off x="8200557" y="4105635"/>
            <a:ext cx="61419" cy="2637544"/>
          </a:xfrm>
          <a:prstGeom prst="bentConnector3">
            <a:avLst>
              <a:gd name="adj1" fmla="val 596266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6" name="Rectangle: Rounded Corners 29">
            <a:extLst>
              <a:ext uri="{FF2B5EF4-FFF2-40B4-BE49-F238E27FC236}">
                <a16:creationId xmlns:a16="http://schemas.microsoft.com/office/drawing/2014/main" id="{471D965E-A3C9-0CDB-3FA2-991EDF0D16A2}"/>
              </a:ext>
            </a:extLst>
          </p:cNvPr>
          <p:cNvSpPr/>
          <p:nvPr/>
        </p:nvSpPr>
        <p:spPr>
          <a:xfrm>
            <a:off x="3172002" y="5442984"/>
            <a:ext cx="2156401" cy="607896"/>
          </a:xfrm>
          <a:prstGeom prst="roundRect">
            <a:avLst/>
          </a:prstGeom>
          <a:solidFill>
            <a:schemeClr val="bg1"/>
          </a:solidFill>
          <a:ln w="19050">
            <a:noFill/>
            <a:prstDash val="sysDot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softRound"/>
          </a:sp3d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a-IR" sz="1467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Nazanin" panose="00000400000000000000" pitchFamily="2" charset="-78"/>
              </a:rPr>
              <a:t>تعیین مصالح کف پوش ها طبق استاندارد مقررات ملی</a:t>
            </a:r>
            <a:endParaRPr lang="en-US" sz="1467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Nazanin" panose="00000400000000000000" pitchFamily="2" charset="-78"/>
            </a:endParaRPr>
          </a:p>
        </p:txBody>
      </p:sp>
      <p:cxnSp>
        <p:nvCxnSpPr>
          <p:cNvPr id="97" name="Connector: Elbow 96">
            <a:extLst>
              <a:ext uri="{FF2B5EF4-FFF2-40B4-BE49-F238E27FC236}">
                <a16:creationId xmlns:a16="http://schemas.microsoft.com/office/drawing/2014/main" id="{0337255D-62B7-7D3A-9971-BA4579B028E3}"/>
              </a:ext>
            </a:extLst>
          </p:cNvPr>
          <p:cNvCxnSpPr>
            <a:stCxn id="131" idx="3"/>
            <a:endCxn id="96" idx="3"/>
          </p:cNvCxnSpPr>
          <p:nvPr/>
        </p:nvCxnSpPr>
        <p:spPr>
          <a:xfrm>
            <a:off x="5243853" y="4096529"/>
            <a:ext cx="84551" cy="1650404"/>
          </a:xfrm>
          <a:prstGeom prst="bentConnector3">
            <a:avLst>
              <a:gd name="adj1" fmla="val 433542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902276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B6727958-4A0C-7278-50ED-2C7D8C27F44C}"/>
              </a:ext>
            </a:extLst>
          </p:cNvPr>
          <p:cNvSpPr/>
          <p:nvPr/>
        </p:nvSpPr>
        <p:spPr>
          <a:xfrm>
            <a:off x="18525933" y="0"/>
            <a:ext cx="139951" cy="532622"/>
          </a:xfrm>
          <a:prstGeom prst="rect">
            <a:avLst/>
          </a:prstGeom>
          <a:solidFill>
            <a:srgbClr val="ACA38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31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29DEAA1-5DE3-8CB0-66C9-F8D07D74B30D}"/>
              </a:ext>
            </a:extLst>
          </p:cNvPr>
          <p:cNvSpPr txBox="1"/>
          <p:nvPr/>
        </p:nvSpPr>
        <p:spPr>
          <a:xfrm>
            <a:off x="13965593" y="-27810"/>
            <a:ext cx="456033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a-IR" sz="3000" dirty="0">
                <a:cs typeface="B Kaveh" panose="00000400000000000000" pitchFamily="2" charset="-78"/>
              </a:rPr>
              <a:t>گام سوم</a:t>
            </a:r>
            <a:endParaRPr lang="en-US" sz="3000" dirty="0">
              <a:cs typeface="B Kaveh" panose="00000400000000000000" pitchFamily="2" charset="-78"/>
            </a:endParaRP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838F42AA-8ABB-AB14-CED0-D40B90EAEC7F}"/>
              </a:ext>
            </a:extLst>
          </p:cNvPr>
          <p:cNvCxnSpPr>
            <a:cxnSpLocks/>
          </p:cNvCxnSpPr>
          <p:nvPr/>
        </p:nvCxnSpPr>
        <p:spPr>
          <a:xfrm>
            <a:off x="19178471" y="0"/>
            <a:ext cx="0" cy="9144000"/>
          </a:xfrm>
          <a:prstGeom prst="line">
            <a:avLst/>
          </a:prstGeom>
          <a:ln>
            <a:solidFill>
              <a:srgbClr val="64606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>
            <a:extLst>
              <a:ext uri="{FF2B5EF4-FFF2-40B4-BE49-F238E27FC236}">
                <a16:creationId xmlns:a16="http://schemas.microsoft.com/office/drawing/2014/main" id="{1773FF3C-C50D-8F3C-EC6D-373CA6CFC4BC}"/>
              </a:ext>
            </a:extLst>
          </p:cNvPr>
          <p:cNvSpPr/>
          <p:nvPr/>
        </p:nvSpPr>
        <p:spPr>
          <a:xfrm>
            <a:off x="6271090" y="1098561"/>
            <a:ext cx="5949885" cy="68830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fa-IR" sz="2133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B Titr" panose="00000700000000000000" pitchFamily="2" charset="-78"/>
              </a:rPr>
              <a:t>گام سوم: </a:t>
            </a:r>
            <a:r>
              <a:rPr lang="fa-IR" sz="2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B Nazanin" panose="00000400000000000000" pitchFamily="2" charset="-78"/>
              </a:rPr>
              <a:t>ساخت واحد ها و تامین خدمات</a:t>
            </a:r>
            <a:endParaRPr lang="en-US" sz="2667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B Yas" panose="000004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37370D1-BE53-3CE2-8F70-28E5B4E0AD64}"/>
              </a:ext>
            </a:extLst>
          </p:cNvPr>
          <p:cNvSpPr/>
          <p:nvPr/>
        </p:nvSpPr>
        <p:spPr>
          <a:xfrm>
            <a:off x="14616236" y="2544939"/>
            <a:ext cx="1895113" cy="581829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2133" dirty="0">
                <a:ln w="0"/>
                <a:solidFill>
                  <a:schemeClr val="bg2">
                    <a:lumMod val="2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B Titr" panose="00000700000000000000" pitchFamily="2" charset="-78"/>
              </a:rPr>
              <a:t>اقدام اول</a:t>
            </a:r>
            <a:endParaRPr lang="en-US" sz="2133" dirty="0">
              <a:ln w="0"/>
              <a:solidFill>
                <a:schemeClr val="bg2">
                  <a:lumMod val="2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B Titr" panose="000007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46EB2DA-B746-2CC0-2B97-34BA6F6BE4DB}"/>
              </a:ext>
            </a:extLst>
          </p:cNvPr>
          <p:cNvSpPr/>
          <p:nvPr/>
        </p:nvSpPr>
        <p:spPr>
          <a:xfrm>
            <a:off x="11080710" y="2532915"/>
            <a:ext cx="1895113" cy="581829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2133" dirty="0">
                <a:ln w="0"/>
                <a:solidFill>
                  <a:schemeClr val="bg2">
                    <a:lumMod val="2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B Titr" panose="00000700000000000000" pitchFamily="2" charset="-78"/>
              </a:rPr>
              <a:t>اقدام دوم</a:t>
            </a:r>
            <a:endParaRPr lang="en-US" sz="2133" dirty="0">
              <a:ln w="0"/>
              <a:solidFill>
                <a:schemeClr val="bg2">
                  <a:lumMod val="2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B Titr" panose="00000700000000000000" pitchFamily="2" charset="-78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151D3E0-6A29-8F9A-1F99-E0F3C7F9E238}"/>
              </a:ext>
            </a:extLst>
          </p:cNvPr>
          <p:cNvSpPr/>
          <p:nvPr/>
        </p:nvSpPr>
        <p:spPr>
          <a:xfrm>
            <a:off x="7760542" y="2534187"/>
            <a:ext cx="1895113" cy="581829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2133" dirty="0">
                <a:ln w="0"/>
                <a:solidFill>
                  <a:schemeClr val="bg2">
                    <a:lumMod val="2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B Titr" panose="00000700000000000000" pitchFamily="2" charset="-78"/>
              </a:rPr>
              <a:t>اقدام سوم</a:t>
            </a:r>
            <a:endParaRPr lang="en-US" sz="2133" dirty="0">
              <a:ln w="0"/>
              <a:solidFill>
                <a:schemeClr val="bg2">
                  <a:lumMod val="2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B Titr" panose="000007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997550A-84D1-34F3-976D-4032C6DC2F9E}"/>
              </a:ext>
            </a:extLst>
          </p:cNvPr>
          <p:cNvSpPr/>
          <p:nvPr/>
        </p:nvSpPr>
        <p:spPr>
          <a:xfrm>
            <a:off x="4265953" y="2522150"/>
            <a:ext cx="1895113" cy="581829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2133" dirty="0">
                <a:ln w="0"/>
                <a:solidFill>
                  <a:schemeClr val="bg2">
                    <a:lumMod val="2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B Titr" panose="00000700000000000000" pitchFamily="2" charset="-78"/>
              </a:rPr>
              <a:t>اقدام چهارم</a:t>
            </a:r>
            <a:endParaRPr lang="en-US" sz="2133" dirty="0">
              <a:ln w="0"/>
              <a:solidFill>
                <a:schemeClr val="bg2">
                  <a:lumMod val="2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B Titr" panose="00000700000000000000" pitchFamily="2" charset="-78"/>
            </a:endParaRPr>
          </a:p>
        </p:txBody>
      </p:sp>
      <p:cxnSp>
        <p:nvCxnSpPr>
          <p:cNvPr id="14" name="Elbow Connector 2">
            <a:extLst>
              <a:ext uri="{FF2B5EF4-FFF2-40B4-BE49-F238E27FC236}">
                <a16:creationId xmlns:a16="http://schemas.microsoft.com/office/drawing/2014/main" id="{DBDE9DE4-C734-A8B1-90FE-039562DAE61A}"/>
              </a:ext>
            </a:extLst>
          </p:cNvPr>
          <p:cNvCxnSpPr>
            <a:stCxn id="3" idx="2"/>
            <a:endCxn id="4" idx="0"/>
          </p:cNvCxnSpPr>
          <p:nvPr/>
        </p:nvCxnSpPr>
        <p:spPr>
          <a:xfrm rot="16200000" flipH="1">
            <a:off x="12025875" y="-992980"/>
            <a:ext cx="758076" cy="6317760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Elbow Connector 4">
            <a:extLst>
              <a:ext uri="{FF2B5EF4-FFF2-40B4-BE49-F238E27FC236}">
                <a16:creationId xmlns:a16="http://schemas.microsoft.com/office/drawing/2014/main" id="{94324AC6-D812-6BCA-1A24-8601D29CC602}"/>
              </a:ext>
            </a:extLst>
          </p:cNvPr>
          <p:cNvCxnSpPr>
            <a:stCxn id="3" idx="2"/>
            <a:endCxn id="5" idx="0"/>
          </p:cNvCxnSpPr>
          <p:nvPr/>
        </p:nvCxnSpPr>
        <p:spPr>
          <a:xfrm rot="16200000" flipH="1">
            <a:off x="10264125" y="768771"/>
            <a:ext cx="746052" cy="2782235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Elbow Connector 8">
            <a:extLst>
              <a:ext uri="{FF2B5EF4-FFF2-40B4-BE49-F238E27FC236}">
                <a16:creationId xmlns:a16="http://schemas.microsoft.com/office/drawing/2014/main" id="{7DF4B8F5-62D4-C3A7-6F77-26BDD7CC9C42}"/>
              </a:ext>
            </a:extLst>
          </p:cNvPr>
          <p:cNvCxnSpPr>
            <a:stCxn id="3" idx="2"/>
            <a:endCxn id="6" idx="0"/>
          </p:cNvCxnSpPr>
          <p:nvPr/>
        </p:nvCxnSpPr>
        <p:spPr>
          <a:xfrm rot="5400000">
            <a:off x="8603405" y="1891558"/>
            <a:ext cx="747324" cy="537933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Elbow Connector 10">
            <a:extLst>
              <a:ext uri="{FF2B5EF4-FFF2-40B4-BE49-F238E27FC236}">
                <a16:creationId xmlns:a16="http://schemas.microsoft.com/office/drawing/2014/main" id="{C98EF03D-5831-123A-866E-0B2DE5AB6E78}"/>
              </a:ext>
            </a:extLst>
          </p:cNvPr>
          <p:cNvCxnSpPr>
            <a:stCxn id="3" idx="2"/>
            <a:endCxn id="13" idx="0"/>
          </p:cNvCxnSpPr>
          <p:nvPr/>
        </p:nvCxnSpPr>
        <p:spPr>
          <a:xfrm rot="5400000">
            <a:off x="6862129" y="138244"/>
            <a:ext cx="735287" cy="4032523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Rounded Rectangle 15">
            <a:extLst>
              <a:ext uri="{FF2B5EF4-FFF2-40B4-BE49-F238E27FC236}">
                <a16:creationId xmlns:a16="http://schemas.microsoft.com/office/drawing/2014/main" id="{B0476A92-F226-3FFF-F5A5-7632F5B1165F}"/>
              </a:ext>
            </a:extLst>
          </p:cNvPr>
          <p:cNvSpPr/>
          <p:nvPr/>
        </p:nvSpPr>
        <p:spPr>
          <a:xfrm>
            <a:off x="14351683" y="3405730"/>
            <a:ext cx="2567253" cy="4109277"/>
          </a:xfrm>
          <a:prstGeom prst="roundRect">
            <a:avLst>
              <a:gd name="adj" fmla="val 11992"/>
            </a:avLst>
          </a:prstGeom>
          <a:solidFill>
            <a:srgbClr val="D1C5B2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19" name="Rectangle: Rounded Corners 29">
            <a:extLst>
              <a:ext uri="{FF2B5EF4-FFF2-40B4-BE49-F238E27FC236}">
                <a16:creationId xmlns:a16="http://schemas.microsoft.com/office/drawing/2014/main" id="{C4D53A4F-C97B-AE09-F2E7-0AB76E7ADB9D}"/>
              </a:ext>
            </a:extLst>
          </p:cNvPr>
          <p:cNvSpPr/>
          <p:nvPr/>
        </p:nvSpPr>
        <p:spPr>
          <a:xfrm>
            <a:off x="14857909" y="3675845"/>
            <a:ext cx="1898212" cy="418000"/>
          </a:xfrm>
          <a:prstGeom prst="roundRect">
            <a:avLst/>
          </a:prstGeom>
          <a:solidFill>
            <a:schemeClr val="bg1"/>
          </a:solidFill>
          <a:ln w="19050">
            <a:noFill/>
            <a:prstDash val="sysDot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softRound"/>
          </a:sp3d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a-IR" sz="1867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Nazanin" panose="00000400000000000000" pitchFamily="2" charset="-78"/>
              </a:rPr>
              <a:t>اهداف کلی </a:t>
            </a:r>
            <a:endParaRPr lang="en-US" sz="1867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Nazanin" panose="00000400000000000000" pitchFamily="2" charset="-78"/>
            </a:endParaRPr>
          </a:p>
        </p:txBody>
      </p:sp>
      <p:sp>
        <p:nvSpPr>
          <p:cNvPr id="20" name="Rectangle: Rounded Corners 29">
            <a:extLst>
              <a:ext uri="{FF2B5EF4-FFF2-40B4-BE49-F238E27FC236}">
                <a16:creationId xmlns:a16="http://schemas.microsoft.com/office/drawing/2014/main" id="{3D08BE2D-084D-D6D7-0F11-B50BAE9B3D8C}"/>
              </a:ext>
            </a:extLst>
          </p:cNvPr>
          <p:cNvSpPr/>
          <p:nvPr/>
        </p:nvSpPr>
        <p:spPr>
          <a:xfrm>
            <a:off x="15051458" y="4272080"/>
            <a:ext cx="1704663" cy="305285"/>
          </a:xfrm>
          <a:prstGeom prst="roundRect">
            <a:avLst/>
          </a:prstGeom>
          <a:solidFill>
            <a:schemeClr val="bg1"/>
          </a:solidFill>
          <a:ln w="19050">
            <a:noFill/>
            <a:prstDash val="sysDot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softRound"/>
          </a:sp3d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a-IR" sz="1467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Nazanin" panose="00000400000000000000" pitchFamily="2" charset="-78"/>
              </a:rPr>
              <a:t>چشم انداز عملکردی </a:t>
            </a:r>
            <a:endParaRPr lang="en-US" sz="1467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Nazanin" panose="00000400000000000000" pitchFamily="2" charset="-78"/>
            </a:endParaRPr>
          </a:p>
        </p:txBody>
      </p:sp>
      <p:sp>
        <p:nvSpPr>
          <p:cNvPr id="21" name="Rectangle: Rounded Corners 29">
            <a:extLst>
              <a:ext uri="{FF2B5EF4-FFF2-40B4-BE49-F238E27FC236}">
                <a16:creationId xmlns:a16="http://schemas.microsoft.com/office/drawing/2014/main" id="{50EF7880-0E9A-F9E7-D2EC-39CE00FE73C7}"/>
              </a:ext>
            </a:extLst>
          </p:cNvPr>
          <p:cNvSpPr/>
          <p:nvPr/>
        </p:nvSpPr>
        <p:spPr>
          <a:xfrm>
            <a:off x="15051458" y="4854822"/>
            <a:ext cx="1704663" cy="305285"/>
          </a:xfrm>
          <a:prstGeom prst="roundRect">
            <a:avLst/>
          </a:prstGeom>
          <a:solidFill>
            <a:schemeClr val="bg1"/>
          </a:solidFill>
          <a:ln w="19050">
            <a:noFill/>
            <a:prstDash val="sysDot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softRound"/>
          </a:sp3d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a-IR" sz="1467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Nazanin" panose="00000400000000000000" pitchFamily="2" charset="-78"/>
              </a:rPr>
              <a:t>تعیین دامنه اجرایی </a:t>
            </a:r>
            <a:endParaRPr lang="en-US" sz="1467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Nazanin" panose="00000400000000000000" pitchFamily="2" charset="-78"/>
            </a:endParaRPr>
          </a:p>
        </p:txBody>
      </p:sp>
      <p:sp>
        <p:nvSpPr>
          <p:cNvPr id="22" name="Rectangle: Rounded Corners 29">
            <a:extLst>
              <a:ext uri="{FF2B5EF4-FFF2-40B4-BE49-F238E27FC236}">
                <a16:creationId xmlns:a16="http://schemas.microsoft.com/office/drawing/2014/main" id="{04CE51F7-20E3-0B8B-511E-51E26A11F135}"/>
              </a:ext>
            </a:extLst>
          </p:cNvPr>
          <p:cNvSpPr/>
          <p:nvPr/>
        </p:nvSpPr>
        <p:spPr>
          <a:xfrm>
            <a:off x="15051457" y="5460368"/>
            <a:ext cx="1704663" cy="305285"/>
          </a:xfrm>
          <a:prstGeom prst="roundRect">
            <a:avLst/>
          </a:prstGeom>
          <a:solidFill>
            <a:schemeClr val="bg1"/>
          </a:solidFill>
          <a:ln w="19050">
            <a:noFill/>
            <a:prstDash val="sysDot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softRound"/>
          </a:sp3d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a-IR" sz="1467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Nazanin" panose="00000400000000000000" pitchFamily="2" charset="-78"/>
              </a:rPr>
              <a:t>سیسات های راهبردی</a:t>
            </a:r>
            <a:endParaRPr lang="en-US" sz="1467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Nazanin" panose="00000400000000000000" pitchFamily="2" charset="-78"/>
            </a:endParaRPr>
          </a:p>
        </p:txBody>
      </p:sp>
      <p:sp>
        <p:nvSpPr>
          <p:cNvPr id="23" name="Rectangle: Rounded Corners 29">
            <a:extLst>
              <a:ext uri="{FF2B5EF4-FFF2-40B4-BE49-F238E27FC236}">
                <a16:creationId xmlns:a16="http://schemas.microsoft.com/office/drawing/2014/main" id="{406AF849-0550-6D3C-2A0B-C3E46DE33A9F}"/>
              </a:ext>
            </a:extLst>
          </p:cNvPr>
          <p:cNvSpPr/>
          <p:nvPr/>
        </p:nvSpPr>
        <p:spPr>
          <a:xfrm>
            <a:off x="14462454" y="6026851"/>
            <a:ext cx="1934575" cy="327899"/>
          </a:xfrm>
          <a:prstGeom prst="roundRect">
            <a:avLst/>
          </a:prstGeom>
          <a:solidFill>
            <a:schemeClr val="bg1"/>
          </a:solidFill>
          <a:ln w="19050">
            <a:noFill/>
            <a:prstDash val="sysDot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softRound"/>
          </a:sp3d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a-IR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Nazanin" panose="00000400000000000000" pitchFamily="2" charset="-78"/>
              </a:rPr>
              <a:t>تعریف الزامات</a:t>
            </a:r>
            <a:endParaRPr lang="en-US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Nazanin" panose="00000400000000000000" pitchFamily="2" charset="-78"/>
            </a:endParaRPr>
          </a:p>
        </p:txBody>
      </p:sp>
      <p:sp>
        <p:nvSpPr>
          <p:cNvPr id="24" name="Rectangle: Rounded Corners 29">
            <a:extLst>
              <a:ext uri="{FF2B5EF4-FFF2-40B4-BE49-F238E27FC236}">
                <a16:creationId xmlns:a16="http://schemas.microsoft.com/office/drawing/2014/main" id="{6BD84467-1B29-CFFB-06B1-1969BAB2B36B}"/>
              </a:ext>
            </a:extLst>
          </p:cNvPr>
          <p:cNvSpPr/>
          <p:nvPr/>
        </p:nvSpPr>
        <p:spPr>
          <a:xfrm>
            <a:off x="14450088" y="6456501"/>
            <a:ext cx="1992349" cy="327899"/>
          </a:xfrm>
          <a:prstGeom prst="roundRect">
            <a:avLst/>
          </a:prstGeom>
          <a:solidFill>
            <a:schemeClr val="bg1"/>
          </a:solidFill>
          <a:ln w="19050">
            <a:noFill/>
            <a:prstDash val="sysDot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softRound"/>
          </a:sp3d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a-IR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Nazanin" panose="00000400000000000000" pitchFamily="2" charset="-78"/>
              </a:rPr>
              <a:t>تبیین دامنه پیشنهادات</a:t>
            </a:r>
            <a:endParaRPr lang="en-US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Nazanin" panose="00000400000000000000" pitchFamily="2" charset="-78"/>
            </a:endParaRPr>
          </a:p>
        </p:txBody>
      </p:sp>
      <p:cxnSp>
        <p:nvCxnSpPr>
          <p:cNvPr id="26" name="Connector: Elbow 25">
            <a:extLst>
              <a:ext uri="{FF2B5EF4-FFF2-40B4-BE49-F238E27FC236}">
                <a16:creationId xmlns:a16="http://schemas.microsoft.com/office/drawing/2014/main" id="{DE3C7AAA-EEF8-A7FB-BE59-4F8D14E48461}"/>
              </a:ext>
            </a:extLst>
          </p:cNvPr>
          <p:cNvCxnSpPr>
            <a:cxnSpLocks/>
            <a:stCxn id="22" idx="3"/>
            <a:endCxn id="23" idx="3"/>
          </p:cNvCxnSpPr>
          <p:nvPr/>
        </p:nvCxnSpPr>
        <p:spPr>
          <a:xfrm flipH="1">
            <a:off x="16397028" y="5613011"/>
            <a:ext cx="359091" cy="577789"/>
          </a:xfrm>
          <a:prstGeom prst="bentConnector3">
            <a:avLst>
              <a:gd name="adj1" fmla="val -15072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Connector: Elbow 26">
            <a:extLst>
              <a:ext uri="{FF2B5EF4-FFF2-40B4-BE49-F238E27FC236}">
                <a16:creationId xmlns:a16="http://schemas.microsoft.com/office/drawing/2014/main" id="{379230CF-2559-5C60-5BF4-F0D97E90F00B}"/>
              </a:ext>
            </a:extLst>
          </p:cNvPr>
          <p:cNvCxnSpPr>
            <a:cxnSpLocks/>
            <a:stCxn id="22" idx="3"/>
            <a:endCxn id="24" idx="3"/>
          </p:cNvCxnSpPr>
          <p:nvPr/>
        </p:nvCxnSpPr>
        <p:spPr>
          <a:xfrm flipH="1">
            <a:off x="16442438" y="5613011"/>
            <a:ext cx="313681" cy="1007440"/>
          </a:xfrm>
          <a:prstGeom prst="bentConnector3">
            <a:avLst>
              <a:gd name="adj1" fmla="val -17254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Rounded Rectangle 15">
            <a:extLst>
              <a:ext uri="{FF2B5EF4-FFF2-40B4-BE49-F238E27FC236}">
                <a16:creationId xmlns:a16="http://schemas.microsoft.com/office/drawing/2014/main" id="{29E7C72C-B8B8-9925-BC7E-B870E12222DA}"/>
              </a:ext>
            </a:extLst>
          </p:cNvPr>
          <p:cNvSpPr/>
          <p:nvPr/>
        </p:nvSpPr>
        <p:spPr>
          <a:xfrm>
            <a:off x="10911255" y="3427176"/>
            <a:ext cx="2708132" cy="4109277"/>
          </a:xfrm>
          <a:prstGeom prst="roundRect">
            <a:avLst>
              <a:gd name="adj" fmla="val 11992"/>
            </a:avLst>
          </a:prstGeom>
          <a:solidFill>
            <a:srgbClr val="D1C5B2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9" name="Rectangle: Rounded Corners 29">
            <a:extLst>
              <a:ext uri="{FF2B5EF4-FFF2-40B4-BE49-F238E27FC236}">
                <a16:creationId xmlns:a16="http://schemas.microsoft.com/office/drawing/2014/main" id="{B94F29E3-2889-0E6E-0D7C-ABF35D97E1EC}"/>
              </a:ext>
            </a:extLst>
          </p:cNvPr>
          <p:cNvSpPr/>
          <p:nvPr/>
        </p:nvSpPr>
        <p:spPr>
          <a:xfrm>
            <a:off x="11262184" y="3580458"/>
            <a:ext cx="1902045" cy="502637"/>
          </a:xfrm>
          <a:prstGeom prst="roundRect">
            <a:avLst/>
          </a:prstGeom>
          <a:solidFill>
            <a:schemeClr val="bg1"/>
          </a:solidFill>
          <a:ln w="19050">
            <a:noFill/>
            <a:prstDash val="sysDot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softRound"/>
          </a:sp3d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a-IR" sz="1867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Nazanin" panose="00000400000000000000" pitchFamily="2" charset="-78"/>
              </a:rPr>
              <a:t>تعیین فضاهای ابنیه</a:t>
            </a:r>
            <a:endParaRPr lang="en-US" sz="1867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Nazanin" panose="00000400000000000000" pitchFamily="2" charset="-78"/>
            </a:endParaRP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CBF1396E-C764-0767-47BB-CF2136CC025A}"/>
              </a:ext>
            </a:extLst>
          </p:cNvPr>
          <p:cNvSpPr/>
          <p:nvPr/>
        </p:nvSpPr>
        <p:spPr>
          <a:xfrm>
            <a:off x="11146657" y="4467073"/>
            <a:ext cx="1846889" cy="873839"/>
          </a:xfrm>
          <a:prstGeom prst="roundRect">
            <a:avLst/>
          </a:prstGeom>
          <a:solidFill>
            <a:schemeClr val="bg1"/>
          </a:solidFill>
          <a:ln w="19050">
            <a:noFill/>
            <a:prstDash val="sysDot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softRound"/>
          </a:sp3d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a-IR" sz="1467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Nazanin" panose="00000400000000000000" pitchFamily="2" charset="-78"/>
              </a:rPr>
              <a:t>مساحت مجاز فضاهای مسکونی به تفکیک فضاها</a:t>
            </a:r>
            <a:endParaRPr lang="en-US" sz="1467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Nazanin" panose="00000400000000000000" pitchFamily="2" charset="-78"/>
            </a:endParaRPr>
          </a:p>
        </p:txBody>
      </p:sp>
      <p:sp>
        <p:nvSpPr>
          <p:cNvPr id="31" name="Rectangle: Rounded Corners 29">
            <a:extLst>
              <a:ext uri="{FF2B5EF4-FFF2-40B4-BE49-F238E27FC236}">
                <a16:creationId xmlns:a16="http://schemas.microsoft.com/office/drawing/2014/main" id="{3FEA4DF3-DCB1-1025-7570-C90A3999E597}"/>
              </a:ext>
            </a:extLst>
          </p:cNvPr>
          <p:cNvSpPr/>
          <p:nvPr/>
        </p:nvSpPr>
        <p:spPr>
          <a:xfrm>
            <a:off x="11262184" y="5652402"/>
            <a:ext cx="1792781" cy="1010637"/>
          </a:xfrm>
          <a:prstGeom prst="roundRect">
            <a:avLst/>
          </a:prstGeom>
          <a:solidFill>
            <a:schemeClr val="bg1"/>
          </a:solidFill>
          <a:ln w="19050">
            <a:noFill/>
            <a:prstDash val="sysDot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softRound"/>
          </a:sp3d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a-IR" sz="1467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Nazanin" panose="00000400000000000000" pitchFamily="2" charset="-78"/>
              </a:rPr>
              <a:t>مساحت مجاز کاربری های</a:t>
            </a:r>
            <a:r>
              <a:rPr lang="fa-IR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Nazanin" panose="00000400000000000000" pitchFamily="2" charset="-78"/>
              </a:rPr>
              <a:t>آموزشی/درمانی/رفاهی/خدماتی/تجاری/فرهنگی  طبق مبحث</a:t>
            </a:r>
            <a:endParaRPr lang="en-US" sz="1467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Nazanin" panose="00000400000000000000" pitchFamily="2" charset="-78"/>
            </a:endParaRPr>
          </a:p>
        </p:txBody>
      </p:sp>
      <p:cxnSp>
        <p:nvCxnSpPr>
          <p:cNvPr id="32" name="Connector: Elbow 31">
            <a:extLst>
              <a:ext uri="{FF2B5EF4-FFF2-40B4-BE49-F238E27FC236}">
                <a16:creationId xmlns:a16="http://schemas.microsoft.com/office/drawing/2014/main" id="{1FEEA19A-9D6B-FE54-AF4F-F9CED09C239A}"/>
              </a:ext>
            </a:extLst>
          </p:cNvPr>
          <p:cNvCxnSpPr>
            <a:cxnSpLocks/>
            <a:stCxn id="29" idx="3"/>
            <a:endCxn id="30" idx="3"/>
          </p:cNvCxnSpPr>
          <p:nvPr/>
        </p:nvCxnSpPr>
        <p:spPr>
          <a:xfrm flipH="1">
            <a:off x="12993546" y="3831776"/>
            <a:ext cx="170684" cy="1072216"/>
          </a:xfrm>
          <a:prstGeom prst="bentConnector3">
            <a:avLst>
              <a:gd name="adj1" fmla="val -178576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" name="Connector: Elbow 32">
            <a:extLst>
              <a:ext uri="{FF2B5EF4-FFF2-40B4-BE49-F238E27FC236}">
                <a16:creationId xmlns:a16="http://schemas.microsoft.com/office/drawing/2014/main" id="{D99C5BD2-8404-CBF3-1863-491B6910308E}"/>
              </a:ext>
            </a:extLst>
          </p:cNvPr>
          <p:cNvCxnSpPr>
            <a:cxnSpLocks/>
            <a:stCxn id="29" idx="3"/>
            <a:endCxn id="31" idx="3"/>
          </p:cNvCxnSpPr>
          <p:nvPr/>
        </p:nvCxnSpPr>
        <p:spPr>
          <a:xfrm flipH="1">
            <a:off x="13054965" y="3831776"/>
            <a:ext cx="109264" cy="2325944"/>
          </a:xfrm>
          <a:prstGeom prst="bentConnector3">
            <a:avLst>
              <a:gd name="adj1" fmla="val -278957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4" name="Rounded Rectangle 15">
            <a:extLst>
              <a:ext uri="{FF2B5EF4-FFF2-40B4-BE49-F238E27FC236}">
                <a16:creationId xmlns:a16="http://schemas.microsoft.com/office/drawing/2014/main" id="{7EE614AB-70A2-E248-48AC-0451DA52BAC7}"/>
              </a:ext>
            </a:extLst>
          </p:cNvPr>
          <p:cNvSpPr/>
          <p:nvPr/>
        </p:nvSpPr>
        <p:spPr>
          <a:xfrm>
            <a:off x="7362041" y="3436283"/>
            <a:ext cx="2749169" cy="4109277"/>
          </a:xfrm>
          <a:prstGeom prst="roundRect">
            <a:avLst>
              <a:gd name="adj" fmla="val 11992"/>
            </a:avLst>
          </a:prstGeom>
          <a:solidFill>
            <a:srgbClr val="D1C5B2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35" name="Rectangle: Rounded Corners 29">
            <a:extLst>
              <a:ext uri="{FF2B5EF4-FFF2-40B4-BE49-F238E27FC236}">
                <a16:creationId xmlns:a16="http://schemas.microsoft.com/office/drawing/2014/main" id="{B2949834-6857-A91C-0C13-393B67BD0545}"/>
              </a:ext>
            </a:extLst>
          </p:cNvPr>
          <p:cNvSpPr/>
          <p:nvPr/>
        </p:nvSpPr>
        <p:spPr>
          <a:xfrm>
            <a:off x="7554807" y="3589564"/>
            <a:ext cx="2101245" cy="502637"/>
          </a:xfrm>
          <a:prstGeom prst="roundRect">
            <a:avLst/>
          </a:prstGeom>
          <a:solidFill>
            <a:schemeClr val="bg1"/>
          </a:solidFill>
          <a:ln w="19050">
            <a:noFill/>
            <a:prstDash val="sysDot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softRound"/>
          </a:sp3d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a-IR" sz="1867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Nazanin" panose="00000400000000000000" pitchFamily="2" charset="-78"/>
              </a:rPr>
              <a:t>ملزومات زیبایی شناختی</a:t>
            </a:r>
            <a:endParaRPr lang="en-US" sz="1867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Nazanin" panose="00000400000000000000" pitchFamily="2" charset="-78"/>
            </a:endParaRPr>
          </a:p>
        </p:txBody>
      </p:sp>
      <p:sp>
        <p:nvSpPr>
          <p:cNvPr id="36" name="Rectangle: Rounded Corners 29">
            <a:extLst>
              <a:ext uri="{FF2B5EF4-FFF2-40B4-BE49-F238E27FC236}">
                <a16:creationId xmlns:a16="http://schemas.microsoft.com/office/drawing/2014/main" id="{28C9834D-30AA-164A-CA99-99704D4D56F6}"/>
              </a:ext>
            </a:extLst>
          </p:cNvPr>
          <p:cNvSpPr/>
          <p:nvPr/>
        </p:nvSpPr>
        <p:spPr>
          <a:xfrm>
            <a:off x="7527719" y="4355026"/>
            <a:ext cx="2185307" cy="911861"/>
          </a:xfrm>
          <a:prstGeom prst="roundRect">
            <a:avLst/>
          </a:prstGeom>
          <a:solidFill>
            <a:schemeClr val="bg1"/>
          </a:solidFill>
          <a:ln w="19050">
            <a:noFill/>
            <a:prstDash val="sysDot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softRound"/>
          </a:sp3d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a-IR" sz="1467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Nazanin" panose="00000400000000000000" pitchFamily="2" charset="-78"/>
              </a:rPr>
              <a:t>تعیین الگوی فرهنگ معماری  بومی منطقه(فضاها/مصالح/طبقات و...)</a:t>
            </a:r>
            <a:endParaRPr lang="en-US" sz="1467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Nazanin" panose="00000400000000000000" pitchFamily="2" charset="-78"/>
            </a:endParaRPr>
          </a:p>
        </p:txBody>
      </p:sp>
      <p:sp>
        <p:nvSpPr>
          <p:cNvPr id="37" name="Rectangle: Rounded Corners 29">
            <a:extLst>
              <a:ext uri="{FF2B5EF4-FFF2-40B4-BE49-F238E27FC236}">
                <a16:creationId xmlns:a16="http://schemas.microsoft.com/office/drawing/2014/main" id="{80EED6C6-372C-6030-5461-47FFB529DE52}"/>
              </a:ext>
            </a:extLst>
          </p:cNvPr>
          <p:cNvSpPr/>
          <p:nvPr/>
        </p:nvSpPr>
        <p:spPr>
          <a:xfrm>
            <a:off x="7561070" y="5437809"/>
            <a:ext cx="2156401" cy="467084"/>
          </a:xfrm>
          <a:prstGeom prst="roundRect">
            <a:avLst/>
          </a:prstGeom>
          <a:solidFill>
            <a:schemeClr val="bg1"/>
          </a:solidFill>
          <a:ln w="19050">
            <a:noFill/>
            <a:prstDash val="sysDot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softRound"/>
          </a:sp3d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a-IR" sz="1467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Nazanin" panose="00000400000000000000" pitchFamily="2" charset="-78"/>
              </a:rPr>
              <a:t>تعیین شیوه ی آبیاری و زهکشی گیاهان</a:t>
            </a:r>
            <a:endParaRPr lang="en-US" sz="1467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Nazanin" panose="00000400000000000000" pitchFamily="2" charset="-78"/>
            </a:endParaRPr>
          </a:p>
        </p:txBody>
      </p:sp>
      <p:cxnSp>
        <p:nvCxnSpPr>
          <p:cNvPr id="38" name="Connector: Elbow 37">
            <a:extLst>
              <a:ext uri="{FF2B5EF4-FFF2-40B4-BE49-F238E27FC236}">
                <a16:creationId xmlns:a16="http://schemas.microsoft.com/office/drawing/2014/main" id="{71115B70-EC15-B295-5A40-6A11E64BBFEC}"/>
              </a:ext>
            </a:extLst>
          </p:cNvPr>
          <p:cNvCxnSpPr>
            <a:cxnSpLocks/>
            <a:stCxn id="35" idx="3"/>
            <a:endCxn id="36" idx="3"/>
          </p:cNvCxnSpPr>
          <p:nvPr/>
        </p:nvCxnSpPr>
        <p:spPr>
          <a:xfrm>
            <a:off x="9656052" y="3840884"/>
            <a:ext cx="56973" cy="970073"/>
          </a:xfrm>
          <a:prstGeom prst="bentConnector3">
            <a:avLst>
              <a:gd name="adj1" fmla="val 634987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9" name="Connector: Elbow 38">
            <a:extLst>
              <a:ext uri="{FF2B5EF4-FFF2-40B4-BE49-F238E27FC236}">
                <a16:creationId xmlns:a16="http://schemas.microsoft.com/office/drawing/2014/main" id="{A4254B9F-95A5-94B3-C151-F423577109D4}"/>
              </a:ext>
            </a:extLst>
          </p:cNvPr>
          <p:cNvCxnSpPr>
            <a:cxnSpLocks/>
            <a:stCxn id="35" idx="3"/>
            <a:endCxn id="37" idx="3"/>
          </p:cNvCxnSpPr>
          <p:nvPr/>
        </p:nvCxnSpPr>
        <p:spPr>
          <a:xfrm>
            <a:off x="9656052" y="3840883"/>
            <a:ext cx="61419" cy="1830468"/>
          </a:xfrm>
          <a:prstGeom prst="bentConnector3">
            <a:avLst>
              <a:gd name="adj1" fmla="val 596266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0" name="Rectangle: Rounded Corners 29">
            <a:extLst>
              <a:ext uri="{FF2B5EF4-FFF2-40B4-BE49-F238E27FC236}">
                <a16:creationId xmlns:a16="http://schemas.microsoft.com/office/drawing/2014/main" id="{26630040-8510-616C-7A82-B46CD734A50F}"/>
              </a:ext>
            </a:extLst>
          </p:cNvPr>
          <p:cNvSpPr/>
          <p:nvPr/>
        </p:nvSpPr>
        <p:spPr>
          <a:xfrm>
            <a:off x="7557143" y="6048201"/>
            <a:ext cx="2160328" cy="1160039"/>
          </a:xfrm>
          <a:prstGeom prst="roundRect">
            <a:avLst/>
          </a:prstGeom>
          <a:solidFill>
            <a:schemeClr val="bg1"/>
          </a:solidFill>
          <a:ln w="19050">
            <a:noFill/>
            <a:prstDash val="sysDot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softRound"/>
          </a:sp3d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a-IR" sz="1467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Nazanin" panose="00000400000000000000" pitchFamily="2" charset="-78"/>
              </a:rPr>
              <a:t>تعیین عمق سایه اندازی گیاهان  جهت تشکیل خرد اقلیم / ایجاد عایق باد مزاحم/نور نامطلوب/ دفع آلاینده ها)</a:t>
            </a:r>
            <a:endParaRPr lang="en-US" sz="1467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Nazanin" panose="00000400000000000000" pitchFamily="2" charset="-78"/>
            </a:endParaRPr>
          </a:p>
        </p:txBody>
      </p:sp>
      <p:cxnSp>
        <p:nvCxnSpPr>
          <p:cNvPr id="41" name="Connector: Elbow 40">
            <a:extLst>
              <a:ext uri="{FF2B5EF4-FFF2-40B4-BE49-F238E27FC236}">
                <a16:creationId xmlns:a16="http://schemas.microsoft.com/office/drawing/2014/main" id="{6468F59C-A4F8-89BF-8344-B67F7C431F65}"/>
              </a:ext>
            </a:extLst>
          </p:cNvPr>
          <p:cNvCxnSpPr>
            <a:cxnSpLocks/>
            <a:stCxn id="35" idx="3"/>
            <a:endCxn id="40" idx="3"/>
          </p:cNvCxnSpPr>
          <p:nvPr/>
        </p:nvCxnSpPr>
        <p:spPr>
          <a:xfrm>
            <a:off x="9656052" y="3840884"/>
            <a:ext cx="61419" cy="2787337"/>
          </a:xfrm>
          <a:prstGeom prst="bentConnector3">
            <a:avLst>
              <a:gd name="adj1" fmla="val 596266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2" name="Rounded Rectangle 15">
            <a:extLst>
              <a:ext uri="{FF2B5EF4-FFF2-40B4-BE49-F238E27FC236}">
                <a16:creationId xmlns:a16="http://schemas.microsoft.com/office/drawing/2014/main" id="{1137827B-127D-AA5F-0816-5561483258BC}"/>
              </a:ext>
            </a:extLst>
          </p:cNvPr>
          <p:cNvSpPr/>
          <p:nvPr/>
        </p:nvSpPr>
        <p:spPr>
          <a:xfrm>
            <a:off x="3007988" y="3436283"/>
            <a:ext cx="3381171" cy="4109277"/>
          </a:xfrm>
          <a:prstGeom prst="roundRect">
            <a:avLst>
              <a:gd name="adj" fmla="val 11992"/>
            </a:avLst>
          </a:prstGeom>
          <a:solidFill>
            <a:srgbClr val="D1C5B2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43" name="Rectangle: Rounded Corners 29">
            <a:extLst>
              <a:ext uri="{FF2B5EF4-FFF2-40B4-BE49-F238E27FC236}">
                <a16:creationId xmlns:a16="http://schemas.microsoft.com/office/drawing/2014/main" id="{98001A6E-3494-5ED0-7983-CEEE5502E3E7}"/>
              </a:ext>
            </a:extLst>
          </p:cNvPr>
          <p:cNvSpPr/>
          <p:nvPr/>
        </p:nvSpPr>
        <p:spPr>
          <a:xfrm>
            <a:off x="3889728" y="3589564"/>
            <a:ext cx="2044272" cy="502637"/>
          </a:xfrm>
          <a:prstGeom prst="roundRect">
            <a:avLst/>
          </a:prstGeom>
          <a:solidFill>
            <a:schemeClr val="bg1"/>
          </a:solidFill>
          <a:ln w="19050">
            <a:noFill/>
            <a:prstDash val="sysDot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softRound"/>
          </a:sp3d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a-IR" sz="1867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Nazanin" panose="00000400000000000000" pitchFamily="2" charset="-78"/>
              </a:rPr>
              <a:t>ملزومات ساخت</a:t>
            </a:r>
            <a:endParaRPr lang="en-US" sz="1867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Nazanin" panose="00000400000000000000" pitchFamily="2" charset="-78"/>
            </a:endParaRPr>
          </a:p>
        </p:txBody>
      </p:sp>
      <p:sp>
        <p:nvSpPr>
          <p:cNvPr id="44" name="Rectangle: Rounded Corners 29">
            <a:extLst>
              <a:ext uri="{FF2B5EF4-FFF2-40B4-BE49-F238E27FC236}">
                <a16:creationId xmlns:a16="http://schemas.microsoft.com/office/drawing/2014/main" id="{9D70C2F1-FC64-5911-2974-8760A11015C5}"/>
              </a:ext>
            </a:extLst>
          </p:cNvPr>
          <p:cNvSpPr/>
          <p:nvPr/>
        </p:nvSpPr>
        <p:spPr>
          <a:xfrm>
            <a:off x="3321861" y="4355026"/>
            <a:ext cx="2669112" cy="455932"/>
          </a:xfrm>
          <a:prstGeom prst="roundRect">
            <a:avLst/>
          </a:prstGeom>
          <a:solidFill>
            <a:schemeClr val="bg1"/>
          </a:solidFill>
          <a:ln w="19050">
            <a:noFill/>
            <a:prstDash val="sysDot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softRound"/>
          </a:sp3d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fa-IR" sz="1467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Nazanin" panose="00000400000000000000" pitchFamily="2" charset="-78"/>
              </a:rPr>
              <a:t>مصالح همساز با اقلیم و انرژی و محیط زیست</a:t>
            </a:r>
            <a:endParaRPr lang="en-US" sz="1467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Nazanin" panose="00000400000000000000" pitchFamily="2" charset="-78"/>
            </a:endParaRPr>
          </a:p>
        </p:txBody>
      </p:sp>
      <p:sp>
        <p:nvSpPr>
          <p:cNvPr id="45" name="Rectangle: Rounded Corners 29">
            <a:extLst>
              <a:ext uri="{FF2B5EF4-FFF2-40B4-BE49-F238E27FC236}">
                <a16:creationId xmlns:a16="http://schemas.microsoft.com/office/drawing/2014/main" id="{3580DC4C-6A40-8989-CFA4-9588868F52C3}"/>
              </a:ext>
            </a:extLst>
          </p:cNvPr>
          <p:cNvSpPr/>
          <p:nvPr/>
        </p:nvSpPr>
        <p:spPr>
          <a:xfrm>
            <a:off x="3326307" y="5008350"/>
            <a:ext cx="2669112" cy="1588125"/>
          </a:xfrm>
          <a:prstGeom prst="roundRect">
            <a:avLst/>
          </a:prstGeom>
          <a:solidFill>
            <a:schemeClr val="bg1"/>
          </a:solidFill>
          <a:ln w="19050">
            <a:noFill/>
            <a:prstDash val="sysDot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softRound"/>
          </a:sp3d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a-IR" sz="1467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Nazanin" panose="00000400000000000000" pitchFamily="2" charset="-78"/>
              </a:rPr>
              <a:t>مصالح با دوام کافی و مستحکم و عایق بندی شده(حرارتی/رطوبتی/آکوستیکی) طبق مقررات ملی ساختمان و شیوه های نوین ساخت</a:t>
            </a:r>
            <a:endParaRPr lang="en-US" sz="1467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Nazanin" panose="00000400000000000000" pitchFamily="2" charset="-78"/>
            </a:endParaRPr>
          </a:p>
        </p:txBody>
      </p:sp>
      <p:cxnSp>
        <p:nvCxnSpPr>
          <p:cNvPr id="46" name="Connector: Elbow 45">
            <a:extLst>
              <a:ext uri="{FF2B5EF4-FFF2-40B4-BE49-F238E27FC236}">
                <a16:creationId xmlns:a16="http://schemas.microsoft.com/office/drawing/2014/main" id="{99224F92-F122-4AF3-C6E2-3F0DA8ED5A6D}"/>
              </a:ext>
            </a:extLst>
          </p:cNvPr>
          <p:cNvCxnSpPr>
            <a:cxnSpLocks/>
            <a:stCxn id="43" idx="3"/>
            <a:endCxn id="44" idx="3"/>
          </p:cNvCxnSpPr>
          <p:nvPr/>
        </p:nvCxnSpPr>
        <p:spPr>
          <a:xfrm>
            <a:off x="5934000" y="3840883"/>
            <a:ext cx="56973" cy="742109"/>
          </a:xfrm>
          <a:prstGeom prst="bentConnector3">
            <a:avLst>
              <a:gd name="adj1" fmla="val 501243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7" name="Connector: Elbow 46">
            <a:extLst>
              <a:ext uri="{FF2B5EF4-FFF2-40B4-BE49-F238E27FC236}">
                <a16:creationId xmlns:a16="http://schemas.microsoft.com/office/drawing/2014/main" id="{75543F6D-C251-9AAC-171E-8752BB780DAC}"/>
              </a:ext>
            </a:extLst>
          </p:cNvPr>
          <p:cNvCxnSpPr>
            <a:cxnSpLocks/>
            <a:stCxn id="43" idx="3"/>
            <a:endCxn id="45" idx="3"/>
          </p:cNvCxnSpPr>
          <p:nvPr/>
        </p:nvCxnSpPr>
        <p:spPr>
          <a:xfrm>
            <a:off x="5934000" y="3840883"/>
            <a:ext cx="61419" cy="1961530"/>
          </a:xfrm>
          <a:prstGeom prst="bentConnector3">
            <a:avLst>
              <a:gd name="adj1" fmla="val 472198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261967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B6727958-4A0C-7278-50ED-2C7D8C27F44C}"/>
              </a:ext>
            </a:extLst>
          </p:cNvPr>
          <p:cNvSpPr/>
          <p:nvPr/>
        </p:nvSpPr>
        <p:spPr>
          <a:xfrm>
            <a:off x="18525933" y="0"/>
            <a:ext cx="139951" cy="532622"/>
          </a:xfrm>
          <a:prstGeom prst="rect">
            <a:avLst/>
          </a:prstGeom>
          <a:solidFill>
            <a:srgbClr val="ACA38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31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29DEAA1-5DE3-8CB0-66C9-F8D07D74B30D}"/>
              </a:ext>
            </a:extLst>
          </p:cNvPr>
          <p:cNvSpPr txBox="1"/>
          <p:nvPr/>
        </p:nvSpPr>
        <p:spPr>
          <a:xfrm>
            <a:off x="13965593" y="-27810"/>
            <a:ext cx="456033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a-IR" sz="3000" dirty="0">
                <a:cs typeface="B Kaveh" panose="00000400000000000000" pitchFamily="2" charset="-78"/>
              </a:rPr>
              <a:t>گام چهارم</a:t>
            </a:r>
            <a:endParaRPr lang="en-US" sz="3000" dirty="0">
              <a:cs typeface="B Kaveh" panose="00000400000000000000" pitchFamily="2" charset="-78"/>
            </a:endParaRP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838F42AA-8ABB-AB14-CED0-D40B90EAEC7F}"/>
              </a:ext>
            </a:extLst>
          </p:cNvPr>
          <p:cNvCxnSpPr>
            <a:cxnSpLocks/>
          </p:cNvCxnSpPr>
          <p:nvPr/>
        </p:nvCxnSpPr>
        <p:spPr>
          <a:xfrm>
            <a:off x="19178471" y="0"/>
            <a:ext cx="0" cy="9144000"/>
          </a:xfrm>
          <a:prstGeom prst="line">
            <a:avLst/>
          </a:prstGeom>
          <a:ln>
            <a:solidFill>
              <a:srgbClr val="64606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43B06F67-9C69-C9C0-A473-3932FE4A6C8F}"/>
              </a:ext>
            </a:extLst>
          </p:cNvPr>
          <p:cNvSpPr/>
          <p:nvPr/>
        </p:nvSpPr>
        <p:spPr>
          <a:xfrm>
            <a:off x="6646204" y="1272627"/>
            <a:ext cx="7319389" cy="68830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fa-IR" sz="2133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B Titr" panose="00000700000000000000" pitchFamily="2" charset="-78"/>
              </a:rPr>
              <a:t>گام چهارم: </a:t>
            </a:r>
            <a:r>
              <a:rPr lang="fa-IR" sz="2667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B Yas" panose="00000400000000000000" pitchFamily="2" charset="-78"/>
              </a:rPr>
              <a:t>بهره برداری و پایش </a:t>
            </a:r>
            <a:endParaRPr lang="en-US" sz="2667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B Yas" panose="00000400000000000000" pitchFamily="2" charset="-78"/>
            </a:endParaRP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848A7796-85ED-F496-F886-E86A4D4D2A0B}"/>
              </a:ext>
            </a:extLst>
          </p:cNvPr>
          <p:cNvSpPr/>
          <p:nvPr/>
        </p:nvSpPr>
        <p:spPr>
          <a:xfrm>
            <a:off x="11338586" y="2433787"/>
            <a:ext cx="1895113" cy="581829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2133" dirty="0">
                <a:ln w="0"/>
                <a:solidFill>
                  <a:schemeClr val="bg2">
                    <a:lumMod val="2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B Titr" panose="00000700000000000000" pitchFamily="2" charset="-78"/>
              </a:rPr>
              <a:t>اقدام اول</a:t>
            </a:r>
            <a:endParaRPr lang="en-US" sz="2133" dirty="0">
              <a:ln w="0"/>
              <a:solidFill>
                <a:schemeClr val="bg2">
                  <a:lumMod val="2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B Titr" panose="00000700000000000000" pitchFamily="2" charset="-78"/>
            </a:endParaRP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1662177B-F2A7-6CEE-0FE6-E23568208969}"/>
              </a:ext>
            </a:extLst>
          </p:cNvPr>
          <p:cNvSpPr/>
          <p:nvPr/>
        </p:nvSpPr>
        <p:spPr>
          <a:xfrm>
            <a:off x="7934212" y="2443910"/>
            <a:ext cx="1895113" cy="581829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2133" dirty="0">
                <a:ln w="0"/>
                <a:solidFill>
                  <a:schemeClr val="bg2">
                    <a:lumMod val="2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B Titr" panose="00000700000000000000" pitchFamily="2" charset="-78"/>
              </a:rPr>
              <a:t>اقدام دوم</a:t>
            </a:r>
            <a:endParaRPr lang="en-US" sz="2133" dirty="0">
              <a:ln w="0"/>
              <a:solidFill>
                <a:schemeClr val="bg2">
                  <a:lumMod val="2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B Titr" panose="00000700000000000000" pitchFamily="2" charset="-78"/>
            </a:endParaRPr>
          </a:p>
        </p:txBody>
      </p:sp>
      <p:cxnSp>
        <p:nvCxnSpPr>
          <p:cNvPr id="9" name="Elbow Connector 2">
            <a:extLst>
              <a:ext uri="{FF2B5EF4-FFF2-40B4-BE49-F238E27FC236}">
                <a16:creationId xmlns:a16="http://schemas.microsoft.com/office/drawing/2014/main" id="{12D85B47-D0F6-C490-CF61-55FCB5B0BFF1}"/>
              </a:ext>
            </a:extLst>
          </p:cNvPr>
          <p:cNvCxnSpPr>
            <a:cxnSpLocks/>
            <a:stCxn id="8" idx="2"/>
            <a:endCxn id="68" idx="0"/>
          </p:cNvCxnSpPr>
          <p:nvPr/>
        </p:nvCxnSpPr>
        <p:spPr>
          <a:xfrm rot="16200000" flipH="1">
            <a:off x="11059592" y="1207235"/>
            <a:ext cx="472857" cy="1980244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Elbow Connector 4">
            <a:extLst>
              <a:ext uri="{FF2B5EF4-FFF2-40B4-BE49-F238E27FC236}">
                <a16:creationId xmlns:a16="http://schemas.microsoft.com/office/drawing/2014/main" id="{F2E4CE49-7D60-19E1-04BF-836916031A3D}"/>
              </a:ext>
            </a:extLst>
          </p:cNvPr>
          <p:cNvCxnSpPr>
            <a:cxnSpLocks/>
            <a:stCxn id="8" idx="2"/>
            <a:endCxn id="69" idx="0"/>
          </p:cNvCxnSpPr>
          <p:nvPr/>
        </p:nvCxnSpPr>
        <p:spPr>
          <a:xfrm rot="5400000">
            <a:off x="9352345" y="1490356"/>
            <a:ext cx="482980" cy="1424129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Rounded Rectangle 15">
            <a:extLst>
              <a:ext uri="{FF2B5EF4-FFF2-40B4-BE49-F238E27FC236}">
                <a16:creationId xmlns:a16="http://schemas.microsoft.com/office/drawing/2014/main" id="{51D1D8AA-E0F3-4679-EE65-F9FD9730C2B5}"/>
              </a:ext>
            </a:extLst>
          </p:cNvPr>
          <p:cNvSpPr/>
          <p:nvPr/>
        </p:nvSpPr>
        <p:spPr>
          <a:xfrm>
            <a:off x="11165188" y="3305972"/>
            <a:ext cx="2567253" cy="4109277"/>
          </a:xfrm>
          <a:prstGeom prst="roundRect">
            <a:avLst>
              <a:gd name="adj" fmla="val 11992"/>
            </a:avLst>
          </a:prstGeom>
          <a:solidFill>
            <a:srgbClr val="D1C5B2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48" name="Rectangle: Rounded Corners 29">
            <a:extLst>
              <a:ext uri="{FF2B5EF4-FFF2-40B4-BE49-F238E27FC236}">
                <a16:creationId xmlns:a16="http://schemas.microsoft.com/office/drawing/2014/main" id="{CA8AD92D-F931-8924-6244-0DD5766D8F1F}"/>
              </a:ext>
            </a:extLst>
          </p:cNvPr>
          <p:cNvSpPr/>
          <p:nvPr/>
        </p:nvSpPr>
        <p:spPr>
          <a:xfrm>
            <a:off x="11671413" y="3576088"/>
            <a:ext cx="1898212" cy="418000"/>
          </a:xfrm>
          <a:prstGeom prst="roundRect">
            <a:avLst/>
          </a:prstGeom>
          <a:solidFill>
            <a:schemeClr val="bg1"/>
          </a:solidFill>
          <a:ln w="19050">
            <a:noFill/>
            <a:prstDash val="sysDot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softRound"/>
          </a:sp3d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a-IR" sz="1867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Nazanin" panose="00000400000000000000" pitchFamily="2" charset="-78"/>
              </a:rPr>
              <a:t>اهداف کلی </a:t>
            </a:r>
            <a:endParaRPr lang="en-US" sz="1867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Nazanin" panose="00000400000000000000" pitchFamily="2" charset="-78"/>
            </a:endParaRPr>
          </a:p>
        </p:txBody>
      </p:sp>
      <p:sp>
        <p:nvSpPr>
          <p:cNvPr id="49" name="Rectangle: Rounded Corners 29">
            <a:extLst>
              <a:ext uri="{FF2B5EF4-FFF2-40B4-BE49-F238E27FC236}">
                <a16:creationId xmlns:a16="http://schemas.microsoft.com/office/drawing/2014/main" id="{618FAD06-01B3-A464-7623-BAB7529EC7A2}"/>
              </a:ext>
            </a:extLst>
          </p:cNvPr>
          <p:cNvSpPr/>
          <p:nvPr/>
        </p:nvSpPr>
        <p:spPr>
          <a:xfrm>
            <a:off x="11864963" y="4172323"/>
            <a:ext cx="1704663" cy="305285"/>
          </a:xfrm>
          <a:prstGeom prst="roundRect">
            <a:avLst/>
          </a:prstGeom>
          <a:solidFill>
            <a:schemeClr val="bg1"/>
          </a:solidFill>
          <a:ln w="19050">
            <a:noFill/>
            <a:prstDash val="sysDot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softRound"/>
          </a:sp3d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a-IR" sz="1467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Nazanin" panose="00000400000000000000" pitchFamily="2" charset="-78"/>
              </a:rPr>
              <a:t>چشم انداز عملکردی </a:t>
            </a:r>
            <a:endParaRPr lang="en-US" sz="1467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Nazanin" panose="00000400000000000000" pitchFamily="2" charset="-78"/>
            </a:endParaRPr>
          </a:p>
        </p:txBody>
      </p:sp>
      <p:sp>
        <p:nvSpPr>
          <p:cNvPr id="50" name="Rectangle: Rounded Corners 29">
            <a:extLst>
              <a:ext uri="{FF2B5EF4-FFF2-40B4-BE49-F238E27FC236}">
                <a16:creationId xmlns:a16="http://schemas.microsoft.com/office/drawing/2014/main" id="{41CF4769-19D6-9877-4149-8E7ABCE67AB8}"/>
              </a:ext>
            </a:extLst>
          </p:cNvPr>
          <p:cNvSpPr/>
          <p:nvPr/>
        </p:nvSpPr>
        <p:spPr>
          <a:xfrm>
            <a:off x="11864963" y="4755064"/>
            <a:ext cx="1704663" cy="305285"/>
          </a:xfrm>
          <a:prstGeom prst="roundRect">
            <a:avLst/>
          </a:prstGeom>
          <a:solidFill>
            <a:schemeClr val="bg1"/>
          </a:solidFill>
          <a:ln w="19050">
            <a:noFill/>
            <a:prstDash val="sysDot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softRound"/>
          </a:sp3d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a-IR" sz="1467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Nazanin" panose="00000400000000000000" pitchFamily="2" charset="-78"/>
              </a:rPr>
              <a:t>تعیین دامنه اجرایی </a:t>
            </a:r>
            <a:endParaRPr lang="en-US" sz="1467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Nazanin" panose="00000400000000000000" pitchFamily="2" charset="-78"/>
            </a:endParaRPr>
          </a:p>
        </p:txBody>
      </p:sp>
      <p:sp>
        <p:nvSpPr>
          <p:cNvPr id="51" name="Rectangle: Rounded Corners 29">
            <a:extLst>
              <a:ext uri="{FF2B5EF4-FFF2-40B4-BE49-F238E27FC236}">
                <a16:creationId xmlns:a16="http://schemas.microsoft.com/office/drawing/2014/main" id="{F5C8884C-6282-81D5-AEDE-E5258AD9D872}"/>
              </a:ext>
            </a:extLst>
          </p:cNvPr>
          <p:cNvSpPr/>
          <p:nvPr/>
        </p:nvSpPr>
        <p:spPr>
          <a:xfrm>
            <a:off x="11864961" y="5360611"/>
            <a:ext cx="1704663" cy="305285"/>
          </a:xfrm>
          <a:prstGeom prst="roundRect">
            <a:avLst/>
          </a:prstGeom>
          <a:solidFill>
            <a:schemeClr val="bg1"/>
          </a:solidFill>
          <a:ln w="19050">
            <a:noFill/>
            <a:prstDash val="sysDot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softRound"/>
          </a:sp3d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a-IR" sz="1467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Nazanin" panose="00000400000000000000" pitchFamily="2" charset="-78"/>
              </a:rPr>
              <a:t>سیسات های راهبردی</a:t>
            </a:r>
            <a:endParaRPr lang="en-US" sz="1467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Nazanin" panose="00000400000000000000" pitchFamily="2" charset="-78"/>
            </a:endParaRPr>
          </a:p>
        </p:txBody>
      </p:sp>
      <p:sp>
        <p:nvSpPr>
          <p:cNvPr id="52" name="Rectangle: Rounded Corners 29">
            <a:extLst>
              <a:ext uri="{FF2B5EF4-FFF2-40B4-BE49-F238E27FC236}">
                <a16:creationId xmlns:a16="http://schemas.microsoft.com/office/drawing/2014/main" id="{FBD4EF3D-419F-D88A-DB69-C1D5918F11CC}"/>
              </a:ext>
            </a:extLst>
          </p:cNvPr>
          <p:cNvSpPr/>
          <p:nvPr/>
        </p:nvSpPr>
        <p:spPr>
          <a:xfrm>
            <a:off x="11275959" y="5927093"/>
            <a:ext cx="1934575" cy="327899"/>
          </a:xfrm>
          <a:prstGeom prst="roundRect">
            <a:avLst/>
          </a:prstGeom>
          <a:solidFill>
            <a:schemeClr val="bg1"/>
          </a:solidFill>
          <a:ln w="19050">
            <a:noFill/>
            <a:prstDash val="sysDot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softRound"/>
          </a:sp3d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a-IR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Nazanin" panose="00000400000000000000" pitchFamily="2" charset="-78"/>
              </a:rPr>
              <a:t>تعریف الزامات</a:t>
            </a:r>
            <a:endParaRPr lang="en-US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Nazanin" panose="00000400000000000000" pitchFamily="2" charset="-78"/>
            </a:endParaRPr>
          </a:p>
        </p:txBody>
      </p:sp>
      <p:sp>
        <p:nvSpPr>
          <p:cNvPr id="53" name="Rectangle: Rounded Corners 29">
            <a:extLst>
              <a:ext uri="{FF2B5EF4-FFF2-40B4-BE49-F238E27FC236}">
                <a16:creationId xmlns:a16="http://schemas.microsoft.com/office/drawing/2014/main" id="{2281F6D5-82C8-A587-E3AB-985C91F5DA15}"/>
              </a:ext>
            </a:extLst>
          </p:cNvPr>
          <p:cNvSpPr/>
          <p:nvPr/>
        </p:nvSpPr>
        <p:spPr>
          <a:xfrm>
            <a:off x="11263593" y="6356744"/>
            <a:ext cx="1992349" cy="327899"/>
          </a:xfrm>
          <a:prstGeom prst="roundRect">
            <a:avLst/>
          </a:prstGeom>
          <a:solidFill>
            <a:schemeClr val="bg1"/>
          </a:solidFill>
          <a:ln w="19050">
            <a:noFill/>
            <a:prstDash val="sysDot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softRound"/>
          </a:sp3d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a-IR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Nazanin" panose="00000400000000000000" pitchFamily="2" charset="-78"/>
              </a:rPr>
              <a:t>تبیین دامنه پیشنهادات</a:t>
            </a:r>
            <a:endParaRPr lang="en-US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Nazanin" panose="00000400000000000000" pitchFamily="2" charset="-78"/>
            </a:endParaRPr>
          </a:p>
        </p:txBody>
      </p:sp>
      <p:cxnSp>
        <p:nvCxnSpPr>
          <p:cNvPr id="54" name="Connector: Elbow 53">
            <a:extLst>
              <a:ext uri="{FF2B5EF4-FFF2-40B4-BE49-F238E27FC236}">
                <a16:creationId xmlns:a16="http://schemas.microsoft.com/office/drawing/2014/main" id="{3C25878F-B38D-E3B9-3750-37E62F31782C}"/>
              </a:ext>
            </a:extLst>
          </p:cNvPr>
          <p:cNvCxnSpPr>
            <a:cxnSpLocks/>
            <a:stCxn id="51" idx="3"/>
            <a:endCxn id="52" idx="3"/>
          </p:cNvCxnSpPr>
          <p:nvPr/>
        </p:nvCxnSpPr>
        <p:spPr>
          <a:xfrm flipH="1">
            <a:off x="13210533" y="5513254"/>
            <a:ext cx="359091" cy="577789"/>
          </a:xfrm>
          <a:prstGeom prst="bentConnector3">
            <a:avLst>
              <a:gd name="adj1" fmla="val -15072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Connector: Elbow 54">
            <a:extLst>
              <a:ext uri="{FF2B5EF4-FFF2-40B4-BE49-F238E27FC236}">
                <a16:creationId xmlns:a16="http://schemas.microsoft.com/office/drawing/2014/main" id="{C9FAB0E2-BD4E-7D3D-16E9-4EEC47AF0FC5}"/>
              </a:ext>
            </a:extLst>
          </p:cNvPr>
          <p:cNvCxnSpPr>
            <a:cxnSpLocks/>
            <a:stCxn id="51" idx="3"/>
            <a:endCxn id="53" idx="3"/>
          </p:cNvCxnSpPr>
          <p:nvPr/>
        </p:nvCxnSpPr>
        <p:spPr>
          <a:xfrm flipH="1">
            <a:off x="13255943" y="5513253"/>
            <a:ext cx="313681" cy="1007440"/>
          </a:xfrm>
          <a:prstGeom prst="bentConnector3">
            <a:avLst>
              <a:gd name="adj1" fmla="val -17254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6" name="Rounded Rectangle 15">
            <a:extLst>
              <a:ext uri="{FF2B5EF4-FFF2-40B4-BE49-F238E27FC236}">
                <a16:creationId xmlns:a16="http://schemas.microsoft.com/office/drawing/2014/main" id="{7D5501F4-0E06-8CAF-28B5-05E29B95D1F7}"/>
              </a:ext>
            </a:extLst>
          </p:cNvPr>
          <p:cNvSpPr/>
          <p:nvPr/>
        </p:nvSpPr>
        <p:spPr>
          <a:xfrm>
            <a:off x="5756003" y="3338171"/>
            <a:ext cx="4716887" cy="4109277"/>
          </a:xfrm>
          <a:prstGeom prst="roundRect">
            <a:avLst>
              <a:gd name="adj" fmla="val 11992"/>
            </a:avLst>
          </a:prstGeom>
          <a:solidFill>
            <a:srgbClr val="D1C5B2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57" name="Rectangle: Rounded Corners 29">
            <a:extLst>
              <a:ext uri="{FF2B5EF4-FFF2-40B4-BE49-F238E27FC236}">
                <a16:creationId xmlns:a16="http://schemas.microsoft.com/office/drawing/2014/main" id="{9A68BFB1-E9ED-9794-6D73-7AA3A3E1F03F}"/>
              </a:ext>
            </a:extLst>
          </p:cNvPr>
          <p:cNvSpPr/>
          <p:nvPr/>
        </p:nvSpPr>
        <p:spPr>
          <a:xfrm>
            <a:off x="6444214" y="3491451"/>
            <a:ext cx="3573517" cy="692748"/>
          </a:xfrm>
          <a:prstGeom prst="roundRect">
            <a:avLst/>
          </a:prstGeom>
          <a:solidFill>
            <a:schemeClr val="bg1"/>
          </a:solidFill>
          <a:ln w="19050">
            <a:noFill/>
            <a:prstDash val="sysDot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softRound"/>
          </a:sp3d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a-IR" sz="1867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Nazanin" panose="00000400000000000000" pitchFamily="2" charset="-78"/>
              </a:rPr>
              <a:t>پایش در حوزه های گوناگون نظیر:</a:t>
            </a:r>
            <a:endParaRPr lang="en-US" sz="1867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Nazanin" panose="00000400000000000000" pitchFamily="2" charset="-78"/>
            </a:endParaRPr>
          </a:p>
        </p:txBody>
      </p:sp>
      <p:sp>
        <p:nvSpPr>
          <p:cNvPr id="58" name="Rectangle: Rounded Corners 29">
            <a:extLst>
              <a:ext uri="{FF2B5EF4-FFF2-40B4-BE49-F238E27FC236}">
                <a16:creationId xmlns:a16="http://schemas.microsoft.com/office/drawing/2014/main" id="{ABA152EB-787D-7BD8-15DD-F5C5D0BF1508}"/>
              </a:ext>
            </a:extLst>
          </p:cNvPr>
          <p:cNvSpPr/>
          <p:nvPr/>
        </p:nvSpPr>
        <p:spPr>
          <a:xfrm>
            <a:off x="6639939" y="5057106"/>
            <a:ext cx="3167664" cy="456147"/>
          </a:xfrm>
          <a:prstGeom prst="roundRect">
            <a:avLst/>
          </a:prstGeom>
          <a:solidFill>
            <a:schemeClr val="bg1"/>
          </a:solidFill>
          <a:ln w="19050">
            <a:noFill/>
            <a:prstDash val="sysDot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softRound"/>
          </a:sp3d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fa-IR" sz="1467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Nazanin" panose="00000400000000000000" pitchFamily="2" charset="-78"/>
              </a:rPr>
              <a:t>پایش حفظ منابع و انرژی و معماری سبز</a:t>
            </a:r>
            <a:endParaRPr lang="en-US" sz="1467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Nazanin" panose="00000400000000000000" pitchFamily="2" charset="-78"/>
            </a:endParaRPr>
          </a:p>
        </p:txBody>
      </p:sp>
      <p:sp>
        <p:nvSpPr>
          <p:cNvPr id="59" name="Rectangle: Rounded Corners 29">
            <a:extLst>
              <a:ext uri="{FF2B5EF4-FFF2-40B4-BE49-F238E27FC236}">
                <a16:creationId xmlns:a16="http://schemas.microsoft.com/office/drawing/2014/main" id="{155871A6-E401-042A-8CEA-B3A3D6C7632B}"/>
              </a:ext>
            </a:extLst>
          </p:cNvPr>
          <p:cNvSpPr/>
          <p:nvPr/>
        </p:nvSpPr>
        <p:spPr>
          <a:xfrm>
            <a:off x="6669259" y="4410727"/>
            <a:ext cx="3167665" cy="490163"/>
          </a:xfrm>
          <a:prstGeom prst="roundRect">
            <a:avLst/>
          </a:prstGeom>
          <a:solidFill>
            <a:schemeClr val="bg1"/>
          </a:solidFill>
          <a:ln w="19050">
            <a:noFill/>
            <a:prstDash val="sysDot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softRound"/>
          </a:sp3d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a-IR" sz="1467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Nazanin" panose="00000400000000000000" pitchFamily="2" charset="-78"/>
              </a:rPr>
              <a:t>پایش حقوقی و خدمات رسانی به بهره برداران</a:t>
            </a:r>
            <a:endParaRPr lang="en-US" sz="1467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Nazanin" panose="00000400000000000000" pitchFamily="2" charset="-78"/>
            </a:endParaRPr>
          </a:p>
        </p:txBody>
      </p:sp>
      <p:cxnSp>
        <p:nvCxnSpPr>
          <p:cNvPr id="60" name="Connector: Elbow 59">
            <a:extLst>
              <a:ext uri="{FF2B5EF4-FFF2-40B4-BE49-F238E27FC236}">
                <a16:creationId xmlns:a16="http://schemas.microsoft.com/office/drawing/2014/main" id="{7B31BF83-C661-9AEB-A11F-D4A41B7A764C}"/>
              </a:ext>
            </a:extLst>
          </p:cNvPr>
          <p:cNvCxnSpPr>
            <a:cxnSpLocks/>
            <a:stCxn id="57" idx="3"/>
            <a:endCxn id="58" idx="3"/>
          </p:cNvCxnSpPr>
          <p:nvPr/>
        </p:nvCxnSpPr>
        <p:spPr>
          <a:xfrm flipH="1">
            <a:off x="9807603" y="3837825"/>
            <a:ext cx="210128" cy="1447355"/>
          </a:xfrm>
          <a:prstGeom prst="bentConnector3">
            <a:avLst>
              <a:gd name="adj1" fmla="val -108791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1" name="Connector: Elbow 60">
            <a:extLst>
              <a:ext uri="{FF2B5EF4-FFF2-40B4-BE49-F238E27FC236}">
                <a16:creationId xmlns:a16="http://schemas.microsoft.com/office/drawing/2014/main" id="{E95B1496-35B8-5438-AD72-EE4BA3E12AB6}"/>
              </a:ext>
            </a:extLst>
          </p:cNvPr>
          <p:cNvCxnSpPr>
            <a:cxnSpLocks/>
            <a:stCxn id="57" idx="3"/>
            <a:endCxn id="59" idx="3"/>
          </p:cNvCxnSpPr>
          <p:nvPr/>
        </p:nvCxnSpPr>
        <p:spPr>
          <a:xfrm flipH="1">
            <a:off x="9836924" y="3837825"/>
            <a:ext cx="180807" cy="817984"/>
          </a:xfrm>
          <a:prstGeom prst="bentConnector3">
            <a:avLst>
              <a:gd name="adj1" fmla="val -126433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5" name="Rectangle: Rounded Corners 29">
            <a:extLst>
              <a:ext uri="{FF2B5EF4-FFF2-40B4-BE49-F238E27FC236}">
                <a16:creationId xmlns:a16="http://schemas.microsoft.com/office/drawing/2014/main" id="{9F1DFDFF-C8A2-6CD0-AC1D-174636A3A146}"/>
              </a:ext>
            </a:extLst>
          </p:cNvPr>
          <p:cNvSpPr/>
          <p:nvPr/>
        </p:nvSpPr>
        <p:spPr>
          <a:xfrm>
            <a:off x="6639939" y="6189565"/>
            <a:ext cx="3196985" cy="688709"/>
          </a:xfrm>
          <a:prstGeom prst="roundRect">
            <a:avLst/>
          </a:prstGeom>
          <a:solidFill>
            <a:schemeClr val="bg1"/>
          </a:solidFill>
          <a:ln w="19050">
            <a:noFill/>
            <a:prstDash val="sysDot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softRound"/>
          </a:sp3d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a-IR" sz="1467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Nazanin" panose="00000400000000000000" pitchFamily="2" charset="-78"/>
              </a:rPr>
              <a:t>پایش ملزومات محیطی( ایمنی، محیط زیستی، فرهنگی و...)</a:t>
            </a:r>
            <a:endParaRPr lang="en-US" sz="1467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Nazanin" panose="00000400000000000000" pitchFamily="2" charset="-78"/>
            </a:endParaRPr>
          </a:p>
        </p:txBody>
      </p:sp>
      <p:cxnSp>
        <p:nvCxnSpPr>
          <p:cNvPr id="102" name="Connector: Elbow 101">
            <a:extLst>
              <a:ext uri="{FF2B5EF4-FFF2-40B4-BE49-F238E27FC236}">
                <a16:creationId xmlns:a16="http://schemas.microsoft.com/office/drawing/2014/main" id="{7F174DA0-3D8F-18F5-5FFE-0BB1F521CFAA}"/>
              </a:ext>
            </a:extLst>
          </p:cNvPr>
          <p:cNvCxnSpPr>
            <a:cxnSpLocks/>
            <a:stCxn id="57" idx="3"/>
            <a:endCxn id="95" idx="3"/>
          </p:cNvCxnSpPr>
          <p:nvPr/>
        </p:nvCxnSpPr>
        <p:spPr>
          <a:xfrm flipH="1">
            <a:off x="9836924" y="3837825"/>
            <a:ext cx="180807" cy="2696095"/>
          </a:xfrm>
          <a:prstGeom prst="bentConnector3">
            <a:avLst>
              <a:gd name="adj1" fmla="val -126433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2" name="Rectangle: Rounded Corners 29">
            <a:extLst>
              <a:ext uri="{FF2B5EF4-FFF2-40B4-BE49-F238E27FC236}">
                <a16:creationId xmlns:a16="http://schemas.microsoft.com/office/drawing/2014/main" id="{062CFE16-1B4D-345E-8649-8C53FEC3AA65}"/>
              </a:ext>
            </a:extLst>
          </p:cNvPr>
          <p:cNvSpPr/>
          <p:nvPr/>
        </p:nvSpPr>
        <p:spPr>
          <a:xfrm>
            <a:off x="6647140" y="5652982"/>
            <a:ext cx="3167664" cy="456147"/>
          </a:xfrm>
          <a:prstGeom prst="roundRect">
            <a:avLst/>
          </a:prstGeom>
          <a:solidFill>
            <a:schemeClr val="bg1"/>
          </a:solidFill>
          <a:ln w="19050">
            <a:noFill/>
            <a:prstDash val="sysDot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softRound"/>
          </a:sp3d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fa-IR" sz="1467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Nazanin" panose="00000400000000000000" pitchFamily="2" charset="-78"/>
              </a:rPr>
              <a:t>بازگشت سرمایه و ارتقای اقتصادی</a:t>
            </a:r>
            <a:endParaRPr lang="en-US" sz="1467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Nazanin" panose="00000400000000000000" pitchFamily="2" charset="-78"/>
            </a:endParaRPr>
          </a:p>
        </p:txBody>
      </p:sp>
      <p:cxnSp>
        <p:nvCxnSpPr>
          <p:cNvPr id="63" name="Connector: Elbow 62">
            <a:extLst>
              <a:ext uri="{FF2B5EF4-FFF2-40B4-BE49-F238E27FC236}">
                <a16:creationId xmlns:a16="http://schemas.microsoft.com/office/drawing/2014/main" id="{0248AD4A-E773-BC96-EC79-7C84EEB76BA8}"/>
              </a:ext>
            </a:extLst>
          </p:cNvPr>
          <p:cNvCxnSpPr>
            <a:cxnSpLocks/>
            <a:stCxn id="57" idx="3"/>
            <a:endCxn id="62" idx="3"/>
          </p:cNvCxnSpPr>
          <p:nvPr/>
        </p:nvCxnSpPr>
        <p:spPr>
          <a:xfrm flipH="1">
            <a:off x="9814804" y="3837825"/>
            <a:ext cx="202927" cy="2043231"/>
          </a:xfrm>
          <a:prstGeom prst="bentConnector3">
            <a:avLst>
              <a:gd name="adj1" fmla="val -112651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225438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B6727958-4A0C-7278-50ED-2C7D8C27F44C}"/>
              </a:ext>
            </a:extLst>
          </p:cNvPr>
          <p:cNvSpPr/>
          <p:nvPr/>
        </p:nvSpPr>
        <p:spPr>
          <a:xfrm>
            <a:off x="18525933" y="0"/>
            <a:ext cx="139951" cy="532622"/>
          </a:xfrm>
          <a:prstGeom prst="rect">
            <a:avLst/>
          </a:prstGeom>
          <a:solidFill>
            <a:srgbClr val="ACA38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31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838F42AA-8ABB-AB14-CED0-D40B90EAEC7F}"/>
              </a:ext>
            </a:extLst>
          </p:cNvPr>
          <p:cNvCxnSpPr>
            <a:cxnSpLocks/>
          </p:cNvCxnSpPr>
          <p:nvPr/>
        </p:nvCxnSpPr>
        <p:spPr>
          <a:xfrm>
            <a:off x="19178471" y="0"/>
            <a:ext cx="0" cy="9144000"/>
          </a:xfrm>
          <a:prstGeom prst="line">
            <a:avLst/>
          </a:prstGeom>
          <a:ln>
            <a:solidFill>
              <a:srgbClr val="64606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3CCA5F9A-7C54-0475-376C-683B1FD124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3787" y="1308236"/>
            <a:ext cx="8049226" cy="60369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A0FDB92-FB8E-D91C-84DD-775A3B736B6F}"/>
              </a:ext>
            </a:extLst>
          </p:cNvPr>
          <p:cNvSpPr txBox="1"/>
          <p:nvPr/>
        </p:nvSpPr>
        <p:spPr>
          <a:xfrm>
            <a:off x="9608401" y="7345156"/>
            <a:ext cx="199219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a-IR" sz="4800" dirty="0">
                <a:ln w="0">
                  <a:noFill/>
                </a:ln>
                <a:solidFill>
                  <a:schemeClr val="tx1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Yas" panose="00000400000000000000" pitchFamily="2" charset="-78"/>
              </a:rPr>
              <a:t>با تشکر</a:t>
            </a:r>
            <a:endParaRPr lang="en-US" sz="4800" dirty="0">
              <a:ln w="0">
                <a:noFill/>
              </a:ln>
              <a:solidFill>
                <a:schemeClr val="tx1"/>
              </a:solidFill>
              <a:effectLst>
                <a:glow rad="63500">
                  <a:schemeClr val="accent4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Yas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89887367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2658</TotalTime>
  <Words>705</Words>
  <Application>Microsoft Office PowerPoint</Application>
  <PresentationFormat>Custom</PresentationFormat>
  <Paragraphs>131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8" baseType="lpstr">
      <vt:lpstr>Arial</vt:lpstr>
      <vt:lpstr>B Kaveh</vt:lpstr>
      <vt:lpstr>B Nazanin</vt:lpstr>
      <vt:lpstr>B Titr</vt:lpstr>
      <vt:lpstr>B Yas</vt:lpstr>
      <vt:lpstr>Century Gothic</vt:lpstr>
      <vt:lpstr>Constantia</vt:lpstr>
      <vt:lpstr>Wingdings 3</vt:lpstr>
      <vt:lpstr>Wisp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MT</dc:creator>
  <cp:lastModifiedBy>MT</cp:lastModifiedBy>
  <cp:revision>45</cp:revision>
  <dcterms:created xsi:type="dcterms:W3CDTF">2024-03-12T13:21:02Z</dcterms:created>
  <dcterms:modified xsi:type="dcterms:W3CDTF">2024-09-24T05:47:37Z</dcterms:modified>
</cp:coreProperties>
</file>