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64" r:id="rId2"/>
    <p:sldId id="374" r:id="rId3"/>
    <p:sldId id="375" r:id="rId4"/>
    <p:sldId id="335" r:id="rId5"/>
    <p:sldId id="378" r:id="rId6"/>
    <p:sldId id="261" r:id="rId7"/>
    <p:sldId id="366" r:id="rId8"/>
    <p:sldId id="347" r:id="rId9"/>
    <p:sldId id="348" r:id="rId10"/>
    <p:sldId id="367" r:id="rId11"/>
    <p:sldId id="349" r:id="rId12"/>
    <p:sldId id="369" r:id="rId13"/>
    <p:sldId id="351" r:id="rId14"/>
    <p:sldId id="352" r:id="rId15"/>
    <p:sldId id="262" r:id="rId16"/>
    <p:sldId id="382" r:id="rId17"/>
    <p:sldId id="333" r:id="rId18"/>
    <p:sldId id="332" r:id="rId19"/>
    <p:sldId id="370"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95" autoAdjust="0"/>
  </p:normalViewPr>
  <p:slideViewPr>
    <p:cSldViewPr snapToGrid="0">
      <p:cViewPr varScale="1">
        <p:scale>
          <a:sx n="69" d="100"/>
          <a:sy n="69" d="100"/>
        </p:scale>
        <p:origin x="107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1D5424-3FB8-4676-BABA-2DE511A9B444}" type="doc">
      <dgm:prSet loTypeId="urn:microsoft.com/office/officeart/2005/8/layout/hierarchy2" loCatId="hierarchy" qsTypeId="urn:microsoft.com/office/officeart/2005/8/quickstyle/simple1" qsCatId="simple" csTypeId="urn:microsoft.com/office/officeart/2005/8/colors/colorful3" csCatId="colorful" phldr="1"/>
      <dgm:spPr/>
      <dgm:t>
        <a:bodyPr/>
        <a:lstStyle/>
        <a:p>
          <a:endParaRPr lang="en-US"/>
        </a:p>
      </dgm:t>
    </dgm:pt>
    <dgm:pt modelId="{0D5228EE-F2CE-4E16-A45A-DBE1535B36DB}">
      <dgm:prSet phldrT="[Text]" custT="1"/>
      <dgm:spPr/>
      <dgm:t>
        <a:bodyPr/>
        <a:lstStyle/>
        <a:p>
          <a:r>
            <a:rPr lang="fa-IR" sz="2800" b="1" dirty="0" smtClean="0">
              <a:cs typeface="B Nazanin" panose="00000400000000000000" pitchFamily="2" charset="-78"/>
            </a:rPr>
            <a:t>انواع ضمانت‌نامه</a:t>
          </a:r>
          <a:endParaRPr lang="en-US" sz="2800" b="1" dirty="0">
            <a:cs typeface="B Nazanin" panose="00000400000000000000" pitchFamily="2" charset="-78"/>
          </a:endParaRPr>
        </a:p>
      </dgm:t>
    </dgm:pt>
    <dgm:pt modelId="{CBAC5490-F5AC-4D29-AC09-437747094DD3}" type="parTrans" cxnId="{B08D2FB2-7B0B-4B14-B2A3-F8D73F2E6910}">
      <dgm:prSet/>
      <dgm:spPr/>
      <dgm:t>
        <a:bodyPr/>
        <a:lstStyle/>
        <a:p>
          <a:endParaRPr lang="en-US" sz="2000" b="1">
            <a:cs typeface="B Nazanin" panose="00000400000000000000" pitchFamily="2" charset="-78"/>
          </a:endParaRPr>
        </a:p>
      </dgm:t>
    </dgm:pt>
    <dgm:pt modelId="{A2F1783E-D5F3-4349-855A-C87ABB8651E7}" type="sibTrans" cxnId="{B08D2FB2-7B0B-4B14-B2A3-F8D73F2E6910}">
      <dgm:prSet/>
      <dgm:spPr/>
      <dgm:t>
        <a:bodyPr/>
        <a:lstStyle/>
        <a:p>
          <a:endParaRPr lang="en-US" sz="2000" b="1">
            <a:cs typeface="B Nazanin" panose="00000400000000000000" pitchFamily="2" charset="-78"/>
          </a:endParaRPr>
        </a:p>
      </dgm:t>
    </dgm:pt>
    <dgm:pt modelId="{B7BBC464-7F54-4352-9C55-4A1A317C2462}">
      <dgm:prSet phldrT="[Text]" custT="1"/>
      <dgm:spPr/>
      <dgm:t>
        <a:bodyPr/>
        <a:lstStyle/>
        <a:p>
          <a:r>
            <a:rPr lang="fa-IR" sz="2800" b="1" dirty="0" smtClean="0">
              <a:cs typeface="B Nazanin" panose="00000400000000000000" pitchFamily="2" charset="-78"/>
            </a:rPr>
            <a:t>اعتباری</a:t>
          </a:r>
          <a:endParaRPr lang="en-US" sz="2800" b="1" dirty="0">
            <a:cs typeface="B Nazanin" panose="00000400000000000000" pitchFamily="2" charset="-78"/>
          </a:endParaRPr>
        </a:p>
      </dgm:t>
    </dgm:pt>
    <dgm:pt modelId="{3D697EC6-B2B8-42A1-9C48-480E9ABD741A}" type="parTrans" cxnId="{76AFDED8-BEDE-411E-A888-2F0C00CADB90}">
      <dgm:prSet custT="1"/>
      <dgm:spPr/>
      <dgm:t>
        <a:bodyPr/>
        <a:lstStyle/>
        <a:p>
          <a:endParaRPr lang="en-US" sz="700" b="1">
            <a:cs typeface="B Nazanin" panose="00000400000000000000" pitchFamily="2" charset="-78"/>
          </a:endParaRPr>
        </a:p>
      </dgm:t>
    </dgm:pt>
    <dgm:pt modelId="{B61F0005-D2B7-4E8C-91B8-9DF83592819F}" type="sibTrans" cxnId="{76AFDED8-BEDE-411E-A888-2F0C00CADB90}">
      <dgm:prSet/>
      <dgm:spPr/>
      <dgm:t>
        <a:bodyPr/>
        <a:lstStyle/>
        <a:p>
          <a:endParaRPr lang="en-US" sz="2000" b="1">
            <a:cs typeface="B Nazanin" panose="00000400000000000000" pitchFamily="2" charset="-78"/>
          </a:endParaRPr>
        </a:p>
      </dgm:t>
    </dgm:pt>
    <dgm:pt modelId="{BA80D118-CC16-4113-B771-4020D12C05CD}">
      <dgm:prSet phldrT="[Text]" custT="1"/>
      <dgm:spPr/>
      <dgm:t>
        <a:bodyPr/>
        <a:lstStyle/>
        <a:p>
          <a:r>
            <a:rPr lang="fa-IR" sz="2800" b="1" dirty="0" smtClean="0">
              <a:cs typeface="B Nazanin" panose="00000400000000000000" pitchFamily="2" charset="-78"/>
            </a:rPr>
            <a:t>بانکی</a:t>
          </a:r>
          <a:endParaRPr lang="en-US" sz="2800" b="1" dirty="0">
            <a:cs typeface="B Nazanin" panose="00000400000000000000" pitchFamily="2" charset="-78"/>
          </a:endParaRPr>
        </a:p>
      </dgm:t>
    </dgm:pt>
    <dgm:pt modelId="{12359D67-BB0C-4F3B-AD1A-FCBF2A9677C0}" type="parTrans" cxnId="{47CB52AF-39F3-45C0-9808-13031FB9918F}">
      <dgm:prSet custT="1"/>
      <dgm:spPr/>
      <dgm:t>
        <a:bodyPr/>
        <a:lstStyle/>
        <a:p>
          <a:endParaRPr lang="en-US" sz="600" b="1">
            <a:cs typeface="B Nazanin" panose="00000400000000000000" pitchFamily="2" charset="-78"/>
          </a:endParaRPr>
        </a:p>
      </dgm:t>
    </dgm:pt>
    <dgm:pt modelId="{BFBF518A-61B6-48DA-B716-221EFD322E65}" type="sibTrans" cxnId="{47CB52AF-39F3-45C0-9808-13031FB9918F}">
      <dgm:prSet/>
      <dgm:spPr/>
      <dgm:t>
        <a:bodyPr/>
        <a:lstStyle/>
        <a:p>
          <a:endParaRPr lang="en-US" sz="2000" b="1">
            <a:cs typeface="B Nazanin" panose="00000400000000000000" pitchFamily="2" charset="-78"/>
          </a:endParaRPr>
        </a:p>
      </dgm:t>
    </dgm:pt>
    <dgm:pt modelId="{F3FFB183-A8CC-44DC-9912-2F12BF1F1734}">
      <dgm:prSet phldrT="[Text]" custT="1"/>
      <dgm:spPr/>
      <dgm:t>
        <a:bodyPr/>
        <a:lstStyle/>
        <a:p>
          <a:r>
            <a:rPr lang="fa-IR" sz="2800" b="1" dirty="0" smtClean="0">
              <a:cs typeface="B Nazanin" panose="00000400000000000000" pitchFamily="2" charset="-78"/>
            </a:rPr>
            <a:t>خرید مواد اولیه</a:t>
          </a:r>
          <a:endParaRPr lang="en-US" sz="2800" b="1" dirty="0">
            <a:cs typeface="B Nazanin" panose="00000400000000000000" pitchFamily="2" charset="-78"/>
          </a:endParaRPr>
        </a:p>
      </dgm:t>
    </dgm:pt>
    <dgm:pt modelId="{A3778256-E045-4FA2-B63E-C4F4FECAACDC}" type="parTrans" cxnId="{1B435727-4F0D-460A-9C06-316F34586C59}">
      <dgm:prSet custT="1"/>
      <dgm:spPr/>
      <dgm:t>
        <a:bodyPr/>
        <a:lstStyle/>
        <a:p>
          <a:endParaRPr lang="en-US" sz="600" b="1">
            <a:cs typeface="B Nazanin" panose="00000400000000000000" pitchFamily="2" charset="-78"/>
          </a:endParaRPr>
        </a:p>
      </dgm:t>
    </dgm:pt>
    <dgm:pt modelId="{D8FFBD3B-D3E6-4708-BC7E-9C69F6D27066}" type="sibTrans" cxnId="{1B435727-4F0D-460A-9C06-316F34586C59}">
      <dgm:prSet/>
      <dgm:spPr/>
      <dgm:t>
        <a:bodyPr/>
        <a:lstStyle/>
        <a:p>
          <a:endParaRPr lang="en-US" sz="2000" b="1">
            <a:cs typeface="B Nazanin" panose="00000400000000000000" pitchFamily="2" charset="-78"/>
          </a:endParaRPr>
        </a:p>
      </dgm:t>
    </dgm:pt>
    <dgm:pt modelId="{2A39361D-123A-45D7-B3E9-591B55D943D7}">
      <dgm:prSet phldrT="[Text]" custT="1"/>
      <dgm:spPr/>
      <dgm:t>
        <a:bodyPr/>
        <a:lstStyle/>
        <a:p>
          <a:r>
            <a:rPr lang="fa-IR" sz="2800" b="1" dirty="0" smtClean="0">
              <a:cs typeface="B Nazanin" panose="00000400000000000000" pitchFamily="2" charset="-78"/>
            </a:rPr>
            <a:t>پیمانکاری</a:t>
          </a:r>
          <a:endParaRPr lang="en-US" sz="2800" b="1" dirty="0">
            <a:cs typeface="B Nazanin" panose="00000400000000000000" pitchFamily="2" charset="-78"/>
          </a:endParaRPr>
        </a:p>
      </dgm:t>
    </dgm:pt>
    <dgm:pt modelId="{C8FBB7F8-35C6-40B1-A6BE-16189667381C}" type="parTrans" cxnId="{6747E2A4-87FD-441C-BFC0-CF0ACB614157}">
      <dgm:prSet custT="1"/>
      <dgm:spPr/>
      <dgm:t>
        <a:bodyPr/>
        <a:lstStyle/>
        <a:p>
          <a:endParaRPr lang="en-US" sz="700" b="1">
            <a:cs typeface="B Nazanin" panose="00000400000000000000" pitchFamily="2" charset="-78"/>
          </a:endParaRPr>
        </a:p>
      </dgm:t>
    </dgm:pt>
    <dgm:pt modelId="{B5E6DE6D-60F6-45C3-84EB-26571586FB44}" type="sibTrans" cxnId="{6747E2A4-87FD-441C-BFC0-CF0ACB614157}">
      <dgm:prSet/>
      <dgm:spPr/>
      <dgm:t>
        <a:bodyPr/>
        <a:lstStyle/>
        <a:p>
          <a:endParaRPr lang="en-US" sz="2000" b="1">
            <a:cs typeface="B Nazanin" panose="00000400000000000000" pitchFamily="2" charset="-78"/>
          </a:endParaRPr>
        </a:p>
      </dgm:t>
    </dgm:pt>
    <dgm:pt modelId="{1B1A5E5F-BB06-47D5-AB3D-5C666EE6528E}">
      <dgm:prSet phldrT="[Text]" custT="1"/>
      <dgm:spPr>
        <a:solidFill>
          <a:schemeClr val="accent3">
            <a:lumMod val="75000"/>
          </a:schemeClr>
        </a:solidFill>
      </dgm:spPr>
      <dgm:t>
        <a:bodyPr/>
        <a:lstStyle/>
        <a:p>
          <a:r>
            <a:rPr lang="fa-IR" sz="2800" b="1" dirty="0" smtClean="0">
              <a:cs typeface="B Nazanin" panose="00000400000000000000" pitchFamily="2" charset="-78"/>
            </a:rPr>
            <a:t>شرکت در مزایده/مناقصه</a:t>
          </a:r>
          <a:endParaRPr lang="en-US" sz="2800" b="1" dirty="0">
            <a:cs typeface="B Nazanin" panose="00000400000000000000" pitchFamily="2" charset="-78"/>
          </a:endParaRPr>
        </a:p>
      </dgm:t>
    </dgm:pt>
    <dgm:pt modelId="{EC1F02D0-3360-43E9-A91A-0CD60A048966}" type="parTrans" cxnId="{6F971465-DA0F-48F7-AE39-CD80A5D19537}">
      <dgm:prSet custT="1"/>
      <dgm:spPr/>
      <dgm:t>
        <a:bodyPr/>
        <a:lstStyle/>
        <a:p>
          <a:endParaRPr lang="en-US" sz="600" b="1">
            <a:cs typeface="B Nazanin" panose="00000400000000000000" pitchFamily="2" charset="-78"/>
          </a:endParaRPr>
        </a:p>
      </dgm:t>
    </dgm:pt>
    <dgm:pt modelId="{D9838B85-4DB0-48BA-916E-C0EAE185F7F3}" type="sibTrans" cxnId="{6F971465-DA0F-48F7-AE39-CD80A5D19537}">
      <dgm:prSet/>
      <dgm:spPr/>
      <dgm:t>
        <a:bodyPr/>
        <a:lstStyle/>
        <a:p>
          <a:endParaRPr lang="en-US" sz="2000" b="1">
            <a:cs typeface="B Nazanin" panose="00000400000000000000" pitchFamily="2" charset="-78"/>
          </a:endParaRPr>
        </a:p>
      </dgm:t>
    </dgm:pt>
    <dgm:pt modelId="{BFD18795-D338-4783-869D-0AC7706B1E96}">
      <dgm:prSet custT="1"/>
      <dgm:spPr>
        <a:solidFill>
          <a:schemeClr val="accent3">
            <a:lumMod val="75000"/>
          </a:schemeClr>
        </a:solidFill>
      </dgm:spPr>
      <dgm:t>
        <a:bodyPr/>
        <a:lstStyle/>
        <a:p>
          <a:r>
            <a:rPr lang="fa-IR" sz="2800" b="1" dirty="0" smtClean="0">
              <a:cs typeface="B Nazanin" panose="00000400000000000000" pitchFamily="2" charset="-78"/>
            </a:rPr>
            <a:t>حسن انجام کار</a:t>
          </a:r>
          <a:endParaRPr lang="en-US" sz="2800" b="1" dirty="0">
            <a:cs typeface="B Nazanin" panose="00000400000000000000" pitchFamily="2" charset="-78"/>
          </a:endParaRPr>
        </a:p>
      </dgm:t>
    </dgm:pt>
    <dgm:pt modelId="{FDA8D205-BCA4-4033-B48B-5139CB5180B6}" type="parTrans" cxnId="{FEABE78C-6BA7-4262-9580-B313B0FAA38D}">
      <dgm:prSet custT="1"/>
      <dgm:spPr/>
      <dgm:t>
        <a:bodyPr/>
        <a:lstStyle/>
        <a:p>
          <a:endParaRPr lang="en-US" sz="600" b="1">
            <a:cs typeface="B Nazanin" panose="00000400000000000000" pitchFamily="2" charset="-78"/>
          </a:endParaRPr>
        </a:p>
      </dgm:t>
    </dgm:pt>
    <dgm:pt modelId="{981AE524-4A79-4513-B835-E7AD857655C1}" type="sibTrans" cxnId="{FEABE78C-6BA7-4262-9580-B313B0FAA38D}">
      <dgm:prSet/>
      <dgm:spPr/>
      <dgm:t>
        <a:bodyPr/>
        <a:lstStyle/>
        <a:p>
          <a:endParaRPr lang="en-US" sz="2000" b="1">
            <a:cs typeface="B Nazanin" panose="00000400000000000000" pitchFamily="2" charset="-78"/>
          </a:endParaRPr>
        </a:p>
      </dgm:t>
    </dgm:pt>
    <dgm:pt modelId="{4C7705C5-B7F8-476B-B0BC-250C389A09C0}">
      <dgm:prSet custT="1"/>
      <dgm:spPr>
        <a:solidFill>
          <a:schemeClr val="accent3">
            <a:lumMod val="75000"/>
          </a:schemeClr>
        </a:solidFill>
      </dgm:spPr>
      <dgm:t>
        <a:bodyPr/>
        <a:lstStyle/>
        <a:p>
          <a:r>
            <a:rPr lang="fa-IR" sz="2800" b="1" dirty="0" smtClean="0">
              <a:cs typeface="B Nazanin" panose="00000400000000000000" pitchFamily="2" charset="-78"/>
            </a:rPr>
            <a:t>پیش‌پرداخت</a:t>
          </a:r>
          <a:endParaRPr lang="en-US" sz="2800" b="1" dirty="0">
            <a:cs typeface="B Nazanin" panose="00000400000000000000" pitchFamily="2" charset="-78"/>
          </a:endParaRPr>
        </a:p>
      </dgm:t>
    </dgm:pt>
    <dgm:pt modelId="{2FCCB3CD-4D9D-47F6-9A72-E46D94731474}" type="parTrans" cxnId="{BEC9BD95-9868-4FFA-9EE8-3E8C857C24CB}">
      <dgm:prSet custT="1"/>
      <dgm:spPr/>
      <dgm:t>
        <a:bodyPr/>
        <a:lstStyle/>
        <a:p>
          <a:endParaRPr lang="en-US" sz="600" b="1">
            <a:cs typeface="B Nazanin" panose="00000400000000000000" pitchFamily="2" charset="-78"/>
          </a:endParaRPr>
        </a:p>
      </dgm:t>
    </dgm:pt>
    <dgm:pt modelId="{8C8BAC4D-E6C9-482B-8718-C79437D69142}" type="sibTrans" cxnId="{BEC9BD95-9868-4FFA-9EE8-3E8C857C24CB}">
      <dgm:prSet/>
      <dgm:spPr/>
      <dgm:t>
        <a:bodyPr/>
        <a:lstStyle/>
        <a:p>
          <a:endParaRPr lang="en-US" sz="2000" b="1">
            <a:cs typeface="B Nazanin" panose="00000400000000000000" pitchFamily="2" charset="-78"/>
          </a:endParaRPr>
        </a:p>
      </dgm:t>
    </dgm:pt>
    <dgm:pt modelId="{486E5975-CC57-4ED4-9F1A-5F389F819418}" type="pres">
      <dgm:prSet presAssocID="{331D5424-3FB8-4676-BABA-2DE511A9B444}" presName="diagram" presStyleCnt="0">
        <dgm:presLayoutVars>
          <dgm:chPref val="1"/>
          <dgm:dir val="rev"/>
          <dgm:animOne val="branch"/>
          <dgm:animLvl val="lvl"/>
          <dgm:resizeHandles val="exact"/>
        </dgm:presLayoutVars>
      </dgm:prSet>
      <dgm:spPr/>
      <dgm:t>
        <a:bodyPr/>
        <a:lstStyle/>
        <a:p>
          <a:endParaRPr lang="en-US"/>
        </a:p>
      </dgm:t>
    </dgm:pt>
    <dgm:pt modelId="{42A3449A-616B-4C93-B4FD-7FF35D3C010D}" type="pres">
      <dgm:prSet presAssocID="{0D5228EE-F2CE-4E16-A45A-DBE1535B36DB}" presName="root1" presStyleCnt="0"/>
      <dgm:spPr/>
    </dgm:pt>
    <dgm:pt modelId="{DE120217-C580-498E-B20A-6AA98AF065B3}" type="pres">
      <dgm:prSet presAssocID="{0D5228EE-F2CE-4E16-A45A-DBE1535B36DB}" presName="LevelOneTextNode" presStyleLbl="node0" presStyleIdx="0" presStyleCnt="1">
        <dgm:presLayoutVars>
          <dgm:chPref val="3"/>
        </dgm:presLayoutVars>
      </dgm:prSet>
      <dgm:spPr/>
      <dgm:t>
        <a:bodyPr/>
        <a:lstStyle/>
        <a:p>
          <a:endParaRPr lang="en-US"/>
        </a:p>
      </dgm:t>
    </dgm:pt>
    <dgm:pt modelId="{835F04FC-CB12-4320-B41A-2FAFDABC89DC}" type="pres">
      <dgm:prSet presAssocID="{0D5228EE-F2CE-4E16-A45A-DBE1535B36DB}" presName="level2hierChild" presStyleCnt="0"/>
      <dgm:spPr/>
    </dgm:pt>
    <dgm:pt modelId="{E9CDAE4D-FB5C-4E46-AA73-4E9315F57736}" type="pres">
      <dgm:prSet presAssocID="{3D697EC6-B2B8-42A1-9C48-480E9ABD741A}" presName="conn2-1" presStyleLbl="parChTrans1D2" presStyleIdx="0" presStyleCnt="2"/>
      <dgm:spPr/>
      <dgm:t>
        <a:bodyPr/>
        <a:lstStyle/>
        <a:p>
          <a:endParaRPr lang="en-US"/>
        </a:p>
      </dgm:t>
    </dgm:pt>
    <dgm:pt modelId="{6DD52A24-76EA-4554-A043-24943591B5D3}" type="pres">
      <dgm:prSet presAssocID="{3D697EC6-B2B8-42A1-9C48-480E9ABD741A}" presName="connTx" presStyleLbl="parChTrans1D2" presStyleIdx="0" presStyleCnt="2"/>
      <dgm:spPr/>
      <dgm:t>
        <a:bodyPr/>
        <a:lstStyle/>
        <a:p>
          <a:endParaRPr lang="en-US"/>
        </a:p>
      </dgm:t>
    </dgm:pt>
    <dgm:pt modelId="{12731610-6954-4547-BB6E-50B261DC477C}" type="pres">
      <dgm:prSet presAssocID="{B7BBC464-7F54-4352-9C55-4A1A317C2462}" presName="root2" presStyleCnt="0"/>
      <dgm:spPr/>
    </dgm:pt>
    <dgm:pt modelId="{D98485F9-0E17-42BC-B819-2E9418290AB5}" type="pres">
      <dgm:prSet presAssocID="{B7BBC464-7F54-4352-9C55-4A1A317C2462}" presName="LevelTwoTextNode" presStyleLbl="node2" presStyleIdx="0" presStyleCnt="2">
        <dgm:presLayoutVars>
          <dgm:chPref val="3"/>
        </dgm:presLayoutVars>
      </dgm:prSet>
      <dgm:spPr/>
      <dgm:t>
        <a:bodyPr/>
        <a:lstStyle/>
        <a:p>
          <a:endParaRPr lang="en-US"/>
        </a:p>
      </dgm:t>
    </dgm:pt>
    <dgm:pt modelId="{3330645E-AA96-4965-95DD-7B2C2E9EF638}" type="pres">
      <dgm:prSet presAssocID="{B7BBC464-7F54-4352-9C55-4A1A317C2462}" presName="level3hierChild" presStyleCnt="0"/>
      <dgm:spPr/>
    </dgm:pt>
    <dgm:pt modelId="{AA257320-C83C-4C1A-AAB3-889F74CC31FA}" type="pres">
      <dgm:prSet presAssocID="{12359D67-BB0C-4F3B-AD1A-FCBF2A9677C0}" presName="conn2-1" presStyleLbl="parChTrans1D3" presStyleIdx="0" presStyleCnt="5"/>
      <dgm:spPr/>
      <dgm:t>
        <a:bodyPr/>
        <a:lstStyle/>
        <a:p>
          <a:endParaRPr lang="en-US"/>
        </a:p>
      </dgm:t>
    </dgm:pt>
    <dgm:pt modelId="{6BC41DEF-1BE4-4AA8-A6D2-F1C3597D56EE}" type="pres">
      <dgm:prSet presAssocID="{12359D67-BB0C-4F3B-AD1A-FCBF2A9677C0}" presName="connTx" presStyleLbl="parChTrans1D3" presStyleIdx="0" presStyleCnt="5"/>
      <dgm:spPr/>
      <dgm:t>
        <a:bodyPr/>
        <a:lstStyle/>
        <a:p>
          <a:endParaRPr lang="en-US"/>
        </a:p>
      </dgm:t>
    </dgm:pt>
    <dgm:pt modelId="{F5A5810B-8531-426E-9A0A-5663D9E4007E}" type="pres">
      <dgm:prSet presAssocID="{BA80D118-CC16-4113-B771-4020D12C05CD}" presName="root2" presStyleCnt="0"/>
      <dgm:spPr/>
    </dgm:pt>
    <dgm:pt modelId="{FE6BB853-B55A-4A29-B0D9-397C932ED6D4}" type="pres">
      <dgm:prSet presAssocID="{BA80D118-CC16-4113-B771-4020D12C05CD}" presName="LevelTwoTextNode" presStyleLbl="node3" presStyleIdx="0" presStyleCnt="5">
        <dgm:presLayoutVars>
          <dgm:chPref val="3"/>
        </dgm:presLayoutVars>
      </dgm:prSet>
      <dgm:spPr/>
      <dgm:t>
        <a:bodyPr/>
        <a:lstStyle/>
        <a:p>
          <a:endParaRPr lang="en-US"/>
        </a:p>
      </dgm:t>
    </dgm:pt>
    <dgm:pt modelId="{3AF64AB2-50CD-4D9B-89B5-1CF3284BEBFD}" type="pres">
      <dgm:prSet presAssocID="{BA80D118-CC16-4113-B771-4020D12C05CD}" presName="level3hierChild" presStyleCnt="0"/>
      <dgm:spPr/>
    </dgm:pt>
    <dgm:pt modelId="{E5BDC889-92FE-4A02-AA4F-91914B5757DE}" type="pres">
      <dgm:prSet presAssocID="{A3778256-E045-4FA2-B63E-C4F4FECAACDC}" presName="conn2-1" presStyleLbl="parChTrans1D3" presStyleIdx="1" presStyleCnt="5"/>
      <dgm:spPr/>
      <dgm:t>
        <a:bodyPr/>
        <a:lstStyle/>
        <a:p>
          <a:endParaRPr lang="en-US"/>
        </a:p>
      </dgm:t>
    </dgm:pt>
    <dgm:pt modelId="{7ADCE959-095E-4D07-8112-FD16DDA21EC0}" type="pres">
      <dgm:prSet presAssocID="{A3778256-E045-4FA2-B63E-C4F4FECAACDC}" presName="connTx" presStyleLbl="parChTrans1D3" presStyleIdx="1" presStyleCnt="5"/>
      <dgm:spPr/>
      <dgm:t>
        <a:bodyPr/>
        <a:lstStyle/>
        <a:p>
          <a:endParaRPr lang="en-US"/>
        </a:p>
      </dgm:t>
    </dgm:pt>
    <dgm:pt modelId="{D4E4A7D3-C2A3-4E99-BD73-1254EBB1816B}" type="pres">
      <dgm:prSet presAssocID="{F3FFB183-A8CC-44DC-9912-2F12BF1F1734}" presName="root2" presStyleCnt="0"/>
      <dgm:spPr/>
    </dgm:pt>
    <dgm:pt modelId="{4A9A6822-CF4D-4429-95F7-CBC2368E1C70}" type="pres">
      <dgm:prSet presAssocID="{F3FFB183-A8CC-44DC-9912-2F12BF1F1734}" presName="LevelTwoTextNode" presStyleLbl="node3" presStyleIdx="1" presStyleCnt="5">
        <dgm:presLayoutVars>
          <dgm:chPref val="3"/>
        </dgm:presLayoutVars>
      </dgm:prSet>
      <dgm:spPr/>
      <dgm:t>
        <a:bodyPr/>
        <a:lstStyle/>
        <a:p>
          <a:endParaRPr lang="en-US"/>
        </a:p>
      </dgm:t>
    </dgm:pt>
    <dgm:pt modelId="{F7310A6C-D3EB-4D4A-9676-2C6C701312C5}" type="pres">
      <dgm:prSet presAssocID="{F3FFB183-A8CC-44DC-9912-2F12BF1F1734}" presName="level3hierChild" presStyleCnt="0"/>
      <dgm:spPr/>
    </dgm:pt>
    <dgm:pt modelId="{C49E1C3E-32C3-4A7C-9EBF-9CDD6BD9E6F1}" type="pres">
      <dgm:prSet presAssocID="{C8FBB7F8-35C6-40B1-A6BE-16189667381C}" presName="conn2-1" presStyleLbl="parChTrans1D2" presStyleIdx="1" presStyleCnt="2"/>
      <dgm:spPr/>
      <dgm:t>
        <a:bodyPr/>
        <a:lstStyle/>
        <a:p>
          <a:endParaRPr lang="en-US"/>
        </a:p>
      </dgm:t>
    </dgm:pt>
    <dgm:pt modelId="{4A89A4D5-335B-488E-958F-1ABCB7934DF9}" type="pres">
      <dgm:prSet presAssocID="{C8FBB7F8-35C6-40B1-A6BE-16189667381C}" presName="connTx" presStyleLbl="parChTrans1D2" presStyleIdx="1" presStyleCnt="2"/>
      <dgm:spPr/>
      <dgm:t>
        <a:bodyPr/>
        <a:lstStyle/>
        <a:p>
          <a:endParaRPr lang="en-US"/>
        </a:p>
      </dgm:t>
    </dgm:pt>
    <dgm:pt modelId="{34EA37FC-794F-4776-A470-6223050063E0}" type="pres">
      <dgm:prSet presAssocID="{2A39361D-123A-45D7-B3E9-591B55D943D7}" presName="root2" presStyleCnt="0"/>
      <dgm:spPr/>
    </dgm:pt>
    <dgm:pt modelId="{9685762F-C677-4445-95B8-75AB6E22CA57}" type="pres">
      <dgm:prSet presAssocID="{2A39361D-123A-45D7-B3E9-591B55D943D7}" presName="LevelTwoTextNode" presStyleLbl="node2" presStyleIdx="1" presStyleCnt="2">
        <dgm:presLayoutVars>
          <dgm:chPref val="3"/>
        </dgm:presLayoutVars>
      </dgm:prSet>
      <dgm:spPr/>
      <dgm:t>
        <a:bodyPr/>
        <a:lstStyle/>
        <a:p>
          <a:endParaRPr lang="en-US"/>
        </a:p>
      </dgm:t>
    </dgm:pt>
    <dgm:pt modelId="{D1637078-0601-4900-B95A-0B7ADF329E77}" type="pres">
      <dgm:prSet presAssocID="{2A39361D-123A-45D7-B3E9-591B55D943D7}" presName="level3hierChild" presStyleCnt="0"/>
      <dgm:spPr/>
    </dgm:pt>
    <dgm:pt modelId="{1A61DC49-A4B6-46F8-8416-D1FDFE65D0B4}" type="pres">
      <dgm:prSet presAssocID="{EC1F02D0-3360-43E9-A91A-0CD60A048966}" presName="conn2-1" presStyleLbl="parChTrans1D3" presStyleIdx="2" presStyleCnt="5"/>
      <dgm:spPr/>
      <dgm:t>
        <a:bodyPr/>
        <a:lstStyle/>
        <a:p>
          <a:endParaRPr lang="en-US"/>
        </a:p>
      </dgm:t>
    </dgm:pt>
    <dgm:pt modelId="{7C5E67E2-54E1-428E-AE83-058990C3F488}" type="pres">
      <dgm:prSet presAssocID="{EC1F02D0-3360-43E9-A91A-0CD60A048966}" presName="connTx" presStyleLbl="parChTrans1D3" presStyleIdx="2" presStyleCnt="5"/>
      <dgm:spPr/>
      <dgm:t>
        <a:bodyPr/>
        <a:lstStyle/>
        <a:p>
          <a:endParaRPr lang="en-US"/>
        </a:p>
      </dgm:t>
    </dgm:pt>
    <dgm:pt modelId="{9E9D6567-4918-4994-9846-923290F0185D}" type="pres">
      <dgm:prSet presAssocID="{1B1A5E5F-BB06-47D5-AB3D-5C666EE6528E}" presName="root2" presStyleCnt="0"/>
      <dgm:spPr/>
    </dgm:pt>
    <dgm:pt modelId="{21A9ED74-6C13-459B-9FAD-590307E3854B}" type="pres">
      <dgm:prSet presAssocID="{1B1A5E5F-BB06-47D5-AB3D-5C666EE6528E}" presName="LevelTwoTextNode" presStyleLbl="node3" presStyleIdx="2" presStyleCnt="5">
        <dgm:presLayoutVars>
          <dgm:chPref val="3"/>
        </dgm:presLayoutVars>
      </dgm:prSet>
      <dgm:spPr/>
      <dgm:t>
        <a:bodyPr/>
        <a:lstStyle/>
        <a:p>
          <a:endParaRPr lang="en-US"/>
        </a:p>
      </dgm:t>
    </dgm:pt>
    <dgm:pt modelId="{528A9626-43CA-4768-A260-3C1564095433}" type="pres">
      <dgm:prSet presAssocID="{1B1A5E5F-BB06-47D5-AB3D-5C666EE6528E}" presName="level3hierChild" presStyleCnt="0"/>
      <dgm:spPr/>
    </dgm:pt>
    <dgm:pt modelId="{9557709D-688B-4893-9C62-339DA3F4D71A}" type="pres">
      <dgm:prSet presAssocID="{FDA8D205-BCA4-4033-B48B-5139CB5180B6}" presName="conn2-1" presStyleLbl="parChTrans1D3" presStyleIdx="3" presStyleCnt="5"/>
      <dgm:spPr/>
      <dgm:t>
        <a:bodyPr/>
        <a:lstStyle/>
        <a:p>
          <a:endParaRPr lang="en-US"/>
        </a:p>
      </dgm:t>
    </dgm:pt>
    <dgm:pt modelId="{7CE6DA06-ADED-4ABF-A2F1-2D3C22912BFA}" type="pres">
      <dgm:prSet presAssocID="{FDA8D205-BCA4-4033-B48B-5139CB5180B6}" presName="connTx" presStyleLbl="parChTrans1D3" presStyleIdx="3" presStyleCnt="5"/>
      <dgm:spPr/>
      <dgm:t>
        <a:bodyPr/>
        <a:lstStyle/>
        <a:p>
          <a:endParaRPr lang="en-US"/>
        </a:p>
      </dgm:t>
    </dgm:pt>
    <dgm:pt modelId="{5AA0F6CB-701D-4B47-A6D5-B5D1A2249643}" type="pres">
      <dgm:prSet presAssocID="{BFD18795-D338-4783-869D-0AC7706B1E96}" presName="root2" presStyleCnt="0"/>
      <dgm:spPr/>
    </dgm:pt>
    <dgm:pt modelId="{DDBA5DD2-370C-437B-96F1-F6B34EEA7FD6}" type="pres">
      <dgm:prSet presAssocID="{BFD18795-D338-4783-869D-0AC7706B1E96}" presName="LevelTwoTextNode" presStyleLbl="node3" presStyleIdx="3" presStyleCnt="5">
        <dgm:presLayoutVars>
          <dgm:chPref val="3"/>
        </dgm:presLayoutVars>
      </dgm:prSet>
      <dgm:spPr/>
      <dgm:t>
        <a:bodyPr/>
        <a:lstStyle/>
        <a:p>
          <a:endParaRPr lang="en-US"/>
        </a:p>
      </dgm:t>
    </dgm:pt>
    <dgm:pt modelId="{CDE2FF0E-8CA7-4323-93A0-332A3F18FCAF}" type="pres">
      <dgm:prSet presAssocID="{BFD18795-D338-4783-869D-0AC7706B1E96}" presName="level3hierChild" presStyleCnt="0"/>
      <dgm:spPr/>
    </dgm:pt>
    <dgm:pt modelId="{598F9E6A-F965-4C5E-A086-7D3DEFAF69B1}" type="pres">
      <dgm:prSet presAssocID="{2FCCB3CD-4D9D-47F6-9A72-E46D94731474}" presName="conn2-1" presStyleLbl="parChTrans1D3" presStyleIdx="4" presStyleCnt="5"/>
      <dgm:spPr/>
      <dgm:t>
        <a:bodyPr/>
        <a:lstStyle/>
        <a:p>
          <a:endParaRPr lang="en-US"/>
        </a:p>
      </dgm:t>
    </dgm:pt>
    <dgm:pt modelId="{0E021F5E-1628-4EBF-9CAA-A3F705D65723}" type="pres">
      <dgm:prSet presAssocID="{2FCCB3CD-4D9D-47F6-9A72-E46D94731474}" presName="connTx" presStyleLbl="parChTrans1D3" presStyleIdx="4" presStyleCnt="5"/>
      <dgm:spPr/>
      <dgm:t>
        <a:bodyPr/>
        <a:lstStyle/>
        <a:p>
          <a:endParaRPr lang="en-US"/>
        </a:p>
      </dgm:t>
    </dgm:pt>
    <dgm:pt modelId="{DEDCE401-2E1A-4151-B8A8-A76BE6ECAF5F}" type="pres">
      <dgm:prSet presAssocID="{4C7705C5-B7F8-476B-B0BC-250C389A09C0}" presName="root2" presStyleCnt="0"/>
      <dgm:spPr/>
    </dgm:pt>
    <dgm:pt modelId="{28F3AF98-A353-4DB6-8F61-ED57E45FC129}" type="pres">
      <dgm:prSet presAssocID="{4C7705C5-B7F8-476B-B0BC-250C389A09C0}" presName="LevelTwoTextNode" presStyleLbl="node3" presStyleIdx="4" presStyleCnt="5">
        <dgm:presLayoutVars>
          <dgm:chPref val="3"/>
        </dgm:presLayoutVars>
      </dgm:prSet>
      <dgm:spPr/>
      <dgm:t>
        <a:bodyPr/>
        <a:lstStyle/>
        <a:p>
          <a:endParaRPr lang="en-US"/>
        </a:p>
      </dgm:t>
    </dgm:pt>
    <dgm:pt modelId="{96615F91-3B89-44AC-97AD-8F7D6A72E967}" type="pres">
      <dgm:prSet presAssocID="{4C7705C5-B7F8-476B-B0BC-250C389A09C0}" presName="level3hierChild" presStyleCnt="0"/>
      <dgm:spPr/>
    </dgm:pt>
  </dgm:ptLst>
  <dgm:cxnLst>
    <dgm:cxn modelId="{B08D2FB2-7B0B-4B14-B2A3-F8D73F2E6910}" srcId="{331D5424-3FB8-4676-BABA-2DE511A9B444}" destId="{0D5228EE-F2CE-4E16-A45A-DBE1535B36DB}" srcOrd="0" destOrd="0" parTransId="{CBAC5490-F5AC-4D29-AC09-437747094DD3}" sibTransId="{A2F1783E-D5F3-4349-855A-C87ABB8651E7}"/>
    <dgm:cxn modelId="{EC1E248A-4A17-4825-B585-5FEA161C9BD8}" type="presOf" srcId="{F3FFB183-A8CC-44DC-9912-2F12BF1F1734}" destId="{4A9A6822-CF4D-4429-95F7-CBC2368E1C70}" srcOrd="0" destOrd="0" presId="urn:microsoft.com/office/officeart/2005/8/layout/hierarchy2"/>
    <dgm:cxn modelId="{6747E2A4-87FD-441C-BFC0-CF0ACB614157}" srcId="{0D5228EE-F2CE-4E16-A45A-DBE1535B36DB}" destId="{2A39361D-123A-45D7-B3E9-591B55D943D7}" srcOrd="1" destOrd="0" parTransId="{C8FBB7F8-35C6-40B1-A6BE-16189667381C}" sibTransId="{B5E6DE6D-60F6-45C3-84EB-26571586FB44}"/>
    <dgm:cxn modelId="{34A30F43-893B-4483-8657-C0C3363D0C6E}" type="presOf" srcId="{3D697EC6-B2B8-42A1-9C48-480E9ABD741A}" destId="{6DD52A24-76EA-4554-A043-24943591B5D3}" srcOrd="1" destOrd="0" presId="urn:microsoft.com/office/officeart/2005/8/layout/hierarchy2"/>
    <dgm:cxn modelId="{09204A5C-BE3D-4B9A-9E79-C395075B8B29}" type="presOf" srcId="{331D5424-3FB8-4676-BABA-2DE511A9B444}" destId="{486E5975-CC57-4ED4-9F1A-5F389F819418}" srcOrd="0" destOrd="0" presId="urn:microsoft.com/office/officeart/2005/8/layout/hierarchy2"/>
    <dgm:cxn modelId="{FBE8CE25-4954-428F-94E5-4B20BBA1547E}" type="presOf" srcId="{0D5228EE-F2CE-4E16-A45A-DBE1535B36DB}" destId="{DE120217-C580-498E-B20A-6AA98AF065B3}" srcOrd="0" destOrd="0" presId="urn:microsoft.com/office/officeart/2005/8/layout/hierarchy2"/>
    <dgm:cxn modelId="{1B435727-4F0D-460A-9C06-316F34586C59}" srcId="{B7BBC464-7F54-4352-9C55-4A1A317C2462}" destId="{F3FFB183-A8CC-44DC-9912-2F12BF1F1734}" srcOrd="1" destOrd="0" parTransId="{A3778256-E045-4FA2-B63E-C4F4FECAACDC}" sibTransId="{D8FFBD3B-D3E6-4708-BC7E-9C69F6D27066}"/>
    <dgm:cxn modelId="{AF92773E-7936-41CD-8BA8-6448DC61E1E2}" type="presOf" srcId="{12359D67-BB0C-4F3B-AD1A-FCBF2A9677C0}" destId="{AA257320-C83C-4C1A-AAB3-889F74CC31FA}" srcOrd="0" destOrd="0" presId="urn:microsoft.com/office/officeart/2005/8/layout/hierarchy2"/>
    <dgm:cxn modelId="{49770026-0B81-45C8-BD9B-DC9AA97DC372}" type="presOf" srcId="{1B1A5E5F-BB06-47D5-AB3D-5C666EE6528E}" destId="{21A9ED74-6C13-459B-9FAD-590307E3854B}" srcOrd="0" destOrd="0" presId="urn:microsoft.com/office/officeart/2005/8/layout/hierarchy2"/>
    <dgm:cxn modelId="{434981A6-AF13-4FAC-88FE-304B877CF5A7}" type="presOf" srcId="{A3778256-E045-4FA2-B63E-C4F4FECAACDC}" destId="{7ADCE959-095E-4D07-8112-FD16DDA21EC0}" srcOrd="1" destOrd="0" presId="urn:microsoft.com/office/officeart/2005/8/layout/hierarchy2"/>
    <dgm:cxn modelId="{6795BE00-073C-4C9A-9539-456E74AE6194}" type="presOf" srcId="{BA80D118-CC16-4113-B771-4020D12C05CD}" destId="{FE6BB853-B55A-4A29-B0D9-397C932ED6D4}" srcOrd="0" destOrd="0" presId="urn:microsoft.com/office/officeart/2005/8/layout/hierarchy2"/>
    <dgm:cxn modelId="{1CCF2336-7F17-4420-8D5F-E0DD9E79C0C4}" type="presOf" srcId="{2A39361D-123A-45D7-B3E9-591B55D943D7}" destId="{9685762F-C677-4445-95B8-75AB6E22CA57}" srcOrd="0" destOrd="0" presId="urn:microsoft.com/office/officeart/2005/8/layout/hierarchy2"/>
    <dgm:cxn modelId="{FDFA643D-8CEF-4A3A-A6B1-D4EA76B3B015}" type="presOf" srcId="{B7BBC464-7F54-4352-9C55-4A1A317C2462}" destId="{D98485F9-0E17-42BC-B819-2E9418290AB5}" srcOrd="0" destOrd="0" presId="urn:microsoft.com/office/officeart/2005/8/layout/hierarchy2"/>
    <dgm:cxn modelId="{4C4A7A89-C7CF-4EAB-8B81-DA691EA4C003}" type="presOf" srcId="{A3778256-E045-4FA2-B63E-C4F4FECAACDC}" destId="{E5BDC889-92FE-4A02-AA4F-91914B5757DE}" srcOrd="0" destOrd="0" presId="urn:microsoft.com/office/officeart/2005/8/layout/hierarchy2"/>
    <dgm:cxn modelId="{BEC9BD95-9868-4FFA-9EE8-3E8C857C24CB}" srcId="{2A39361D-123A-45D7-B3E9-591B55D943D7}" destId="{4C7705C5-B7F8-476B-B0BC-250C389A09C0}" srcOrd="2" destOrd="0" parTransId="{2FCCB3CD-4D9D-47F6-9A72-E46D94731474}" sibTransId="{8C8BAC4D-E6C9-482B-8718-C79437D69142}"/>
    <dgm:cxn modelId="{1C03A7D5-8A32-4A35-829A-6EF06833A982}" type="presOf" srcId="{FDA8D205-BCA4-4033-B48B-5139CB5180B6}" destId="{7CE6DA06-ADED-4ABF-A2F1-2D3C22912BFA}" srcOrd="1" destOrd="0" presId="urn:microsoft.com/office/officeart/2005/8/layout/hierarchy2"/>
    <dgm:cxn modelId="{FEABE78C-6BA7-4262-9580-B313B0FAA38D}" srcId="{2A39361D-123A-45D7-B3E9-591B55D943D7}" destId="{BFD18795-D338-4783-869D-0AC7706B1E96}" srcOrd="1" destOrd="0" parTransId="{FDA8D205-BCA4-4033-B48B-5139CB5180B6}" sibTransId="{981AE524-4A79-4513-B835-E7AD857655C1}"/>
    <dgm:cxn modelId="{0D053499-66B5-4EC3-B95A-9FF84A92B2C8}" type="presOf" srcId="{FDA8D205-BCA4-4033-B48B-5139CB5180B6}" destId="{9557709D-688B-4893-9C62-339DA3F4D71A}" srcOrd="0" destOrd="0" presId="urn:microsoft.com/office/officeart/2005/8/layout/hierarchy2"/>
    <dgm:cxn modelId="{47CB52AF-39F3-45C0-9808-13031FB9918F}" srcId="{B7BBC464-7F54-4352-9C55-4A1A317C2462}" destId="{BA80D118-CC16-4113-B771-4020D12C05CD}" srcOrd="0" destOrd="0" parTransId="{12359D67-BB0C-4F3B-AD1A-FCBF2A9677C0}" sibTransId="{BFBF518A-61B6-48DA-B716-221EFD322E65}"/>
    <dgm:cxn modelId="{89D25A69-9513-4691-8CDE-AC83F0E1B158}" type="presOf" srcId="{EC1F02D0-3360-43E9-A91A-0CD60A048966}" destId="{7C5E67E2-54E1-428E-AE83-058990C3F488}" srcOrd="1" destOrd="0" presId="urn:microsoft.com/office/officeart/2005/8/layout/hierarchy2"/>
    <dgm:cxn modelId="{B7EC3F6F-67B0-43FF-9D77-7327E90118B1}" type="presOf" srcId="{2FCCB3CD-4D9D-47F6-9A72-E46D94731474}" destId="{598F9E6A-F965-4C5E-A086-7D3DEFAF69B1}" srcOrd="0" destOrd="0" presId="urn:microsoft.com/office/officeart/2005/8/layout/hierarchy2"/>
    <dgm:cxn modelId="{76AFDED8-BEDE-411E-A888-2F0C00CADB90}" srcId="{0D5228EE-F2CE-4E16-A45A-DBE1535B36DB}" destId="{B7BBC464-7F54-4352-9C55-4A1A317C2462}" srcOrd="0" destOrd="0" parTransId="{3D697EC6-B2B8-42A1-9C48-480E9ABD741A}" sibTransId="{B61F0005-D2B7-4E8C-91B8-9DF83592819F}"/>
    <dgm:cxn modelId="{8CBA59C6-EC44-43E6-997B-FD877992BA76}" type="presOf" srcId="{EC1F02D0-3360-43E9-A91A-0CD60A048966}" destId="{1A61DC49-A4B6-46F8-8416-D1FDFE65D0B4}" srcOrd="0" destOrd="0" presId="urn:microsoft.com/office/officeart/2005/8/layout/hierarchy2"/>
    <dgm:cxn modelId="{FE90F57B-F12B-453B-BA54-07EBAD05ED78}" type="presOf" srcId="{C8FBB7F8-35C6-40B1-A6BE-16189667381C}" destId="{C49E1C3E-32C3-4A7C-9EBF-9CDD6BD9E6F1}" srcOrd="0" destOrd="0" presId="urn:microsoft.com/office/officeart/2005/8/layout/hierarchy2"/>
    <dgm:cxn modelId="{CFF85CDC-2C35-4906-B95E-055DA518FB38}" type="presOf" srcId="{C8FBB7F8-35C6-40B1-A6BE-16189667381C}" destId="{4A89A4D5-335B-488E-958F-1ABCB7934DF9}" srcOrd="1" destOrd="0" presId="urn:microsoft.com/office/officeart/2005/8/layout/hierarchy2"/>
    <dgm:cxn modelId="{6F971465-DA0F-48F7-AE39-CD80A5D19537}" srcId="{2A39361D-123A-45D7-B3E9-591B55D943D7}" destId="{1B1A5E5F-BB06-47D5-AB3D-5C666EE6528E}" srcOrd="0" destOrd="0" parTransId="{EC1F02D0-3360-43E9-A91A-0CD60A048966}" sibTransId="{D9838B85-4DB0-48BA-916E-C0EAE185F7F3}"/>
    <dgm:cxn modelId="{42226AA7-4199-419F-B0A4-AF3DF1D28E1D}" type="presOf" srcId="{3D697EC6-B2B8-42A1-9C48-480E9ABD741A}" destId="{E9CDAE4D-FB5C-4E46-AA73-4E9315F57736}" srcOrd="0" destOrd="0" presId="urn:microsoft.com/office/officeart/2005/8/layout/hierarchy2"/>
    <dgm:cxn modelId="{03E44B94-067D-4117-9D97-2E2DF0300BE1}" type="presOf" srcId="{BFD18795-D338-4783-869D-0AC7706B1E96}" destId="{DDBA5DD2-370C-437B-96F1-F6B34EEA7FD6}" srcOrd="0" destOrd="0" presId="urn:microsoft.com/office/officeart/2005/8/layout/hierarchy2"/>
    <dgm:cxn modelId="{6A27AB81-08F1-4D0B-BA62-73FB678DFB2A}" type="presOf" srcId="{12359D67-BB0C-4F3B-AD1A-FCBF2A9677C0}" destId="{6BC41DEF-1BE4-4AA8-A6D2-F1C3597D56EE}" srcOrd="1" destOrd="0" presId="urn:microsoft.com/office/officeart/2005/8/layout/hierarchy2"/>
    <dgm:cxn modelId="{F9D45510-AF81-44CB-AFF7-FBEABE186A2A}" type="presOf" srcId="{2FCCB3CD-4D9D-47F6-9A72-E46D94731474}" destId="{0E021F5E-1628-4EBF-9CAA-A3F705D65723}" srcOrd="1" destOrd="0" presId="urn:microsoft.com/office/officeart/2005/8/layout/hierarchy2"/>
    <dgm:cxn modelId="{073ACB84-EE09-464A-93DE-75DCA64BB07B}" type="presOf" srcId="{4C7705C5-B7F8-476B-B0BC-250C389A09C0}" destId="{28F3AF98-A353-4DB6-8F61-ED57E45FC129}" srcOrd="0" destOrd="0" presId="urn:microsoft.com/office/officeart/2005/8/layout/hierarchy2"/>
    <dgm:cxn modelId="{F03EA8C8-0D73-4C9B-BFB7-950FCF798A4C}" type="presParOf" srcId="{486E5975-CC57-4ED4-9F1A-5F389F819418}" destId="{42A3449A-616B-4C93-B4FD-7FF35D3C010D}" srcOrd="0" destOrd="0" presId="urn:microsoft.com/office/officeart/2005/8/layout/hierarchy2"/>
    <dgm:cxn modelId="{93DC2194-5427-45B4-AB46-43E9F519A030}" type="presParOf" srcId="{42A3449A-616B-4C93-B4FD-7FF35D3C010D}" destId="{DE120217-C580-498E-B20A-6AA98AF065B3}" srcOrd="0" destOrd="0" presId="urn:microsoft.com/office/officeart/2005/8/layout/hierarchy2"/>
    <dgm:cxn modelId="{4671F099-1CFB-4B2C-A04A-010CA87261E1}" type="presParOf" srcId="{42A3449A-616B-4C93-B4FD-7FF35D3C010D}" destId="{835F04FC-CB12-4320-B41A-2FAFDABC89DC}" srcOrd="1" destOrd="0" presId="urn:microsoft.com/office/officeart/2005/8/layout/hierarchy2"/>
    <dgm:cxn modelId="{6A11C561-4A0D-4152-97F1-CBD600312D94}" type="presParOf" srcId="{835F04FC-CB12-4320-B41A-2FAFDABC89DC}" destId="{E9CDAE4D-FB5C-4E46-AA73-4E9315F57736}" srcOrd="0" destOrd="0" presId="urn:microsoft.com/office/officeart/2005/8/layout/hierarchy2"/>
    <dgm:cxn modelId="{9D92FADC-273C-48A6-AB02-442DB219E680}" type="presParOf" srcId="{E9CDAE4D-FB5C-4E46-AA73-4E9315F57736}" destId="{6DD52A24-76EA-4554-A043-24943591B5D3}" srcOrd="0" destOrd="0" presId="urn:microsoft.com/office/officeart/2005/8/layout/hierarchy2"/>
    <dgm:cxn modelId="{68185B9D-52A3-48A7-A9C8-A4EE29970434}" type="presParOf" srcId="{835F04FC-CB12-4320-B41A-2FAFDABC89DC}" destId="{12731610-6954-4547-BB6E-50B261DC477C}" srcOrd="1" destOrd="0" presId="urn:microsoft.com/office/officeart/2005/8/layout/hierarchy2"/>
    <dgm:cxn modelId="{D40AB4B7-6014-46DA-A39B-92FDC5E39DF6}" type="presParOf" srcId="{12731610-6954-4547-BB6E-50B261DC477C}" destId="{D98485F9-0E17-42BC-B819-2E9418290AB5}" srcOrd="0" destOrd="0" presId="urn:microsoft.com/office/officeart/2005/8/layout/hierarchy2"/>
    <dgm:cxn modelId="{E00F0C83-D37E-4538-9221-F16986DF9CB5}" type="presParOf" srcId="{12731610-6954-4547-BB6E-50B261DC477C}" destId="{3330645E-AA96-4965-95DD-7B2C2E9EF638}" srcOrd="1" destOrd="0" presId="urn:microsoft.com/office/officeart/2005/8/layout/hierarchy2"/>
    <dgm:cxn modelId="{2D12515C-AD8E-46B1-98D2-28D57016E0FA}" type="presParOf" srcId="{3330645E-AA96-4965-95DD-7B2C2E9EF638}" destId="{AA257320-C83C-4C1A-AAB3-889F74CC31FA}" srcOrd="0" destOrd="0" presId="urn:microsoft.com/office/officeart/2005/8/layout/hierarchy2"/>
    <dgm:cxn modelId="{7948F28D-17E8-4B0E-AEB6-30B94E07BE1A}" type="presParOf" srcId="{AA257320-C83C-4C1A-AAB3-889F74CC31FA}" destId="{6BC41DEF-1BE4-4AA8-A6D2-F1C3597D56EE}" srcOrd="0" destOrd="0" presId="urn:microsoft.com/office/officeart/2005/8/layout/hierarchy2"/>
    <dgm:cxn modelId="{11E54638-DA09-44D3-8308-2580CFCBDC42}" type="presParOf" srcId="{3330645E-AA96-4965-95DD-7B2C2E9EF638}" destId="{F5A5810B-8531-426E-9A0A-5663D9E4007E}" srcOrd="1" destOrd="0" presId="urn:microsoft.com/office/officeart/2005/8/layout/hierarchy2"/>
    <dgm:cxn modelId="{F89470C9-E441-4232-BD7C-B68475EF9426}" type="presParOf" srcId="{F5A5810B-8531-426E-9A0A-5663D9E4007E}" destId="{FE6BB853-B55A-4A29-B0D9-397C932ED6D4}" srcOrd="0" destOrd="0" presId="urn:microsoft.com/office/officeart/2005/8/layout/hierarchy2"/>
    <dgm:cxn modelId="{CB06AC01-143E-4F44-AA6D-980296059CDA}" type="presParOf" srcId="{F5A5810B-8531-426E-9A0A-5663D9E4007E}" destId="{3AF64AB2-50CD-4D9B-89B5-1CF3284BEBFD}" srcOrd="1" destOrd="0" presId="urn:microsoft.com/office/officeart/2005/8/layout/hierarchy2"/>
    <dgm:cxn modelId="{3456BFD6-45C3-4F9A-AD62-AF614F295E8F}" type="presParOf" srcId="{3330645E-AA96-4965-95DD-7B2C2E9EF638}" destId="{E5BDC889-92FE-4A02-AA4F-91914B5757DE}" srcOrd="2" destOrd="0" presId="urn:microsoft.com/office/officeart/2005/8/layout/hierarchy2"/>
    <dgm:cxn modelId="{040F407B-6BD1-4525-9A53-DB8B1C93010F}" type="presParOf" srcId="{E5BDC889-92FE-4A02-AA4F-91914B5757DE}" destId="{7ADCE959-095E-4D07-8112-FD16DDA21EC0}" srcOrd="0" destOrd="0" presId="urn:microsoft.com/office/officeart/2005/8/layout/hierarchy2"/>
    <dgm:cxn modelId="{8B32357F-8C8C-41B5-9451-9568976EE6FF}" type="presParOf" srcId="{3330645E-AA96-4965-95DD-7B2C2E9EF638}" destId="{D4E4A7D3-C2A3-4E99-BD73-1254EBB1816B}" srcOrd="3" destOrd="0" presId="urn:microsoft.com/office/officeart/2005/8/layout/hierarchy2"/>
    <dgm:cxn modelId="{9D3069F7-3335-4962-A462-2F6A015A6E63}" type="presParOf" srcId="{D4E4A7D3-C2A3-4E99-BD73-1254EBB1816B}" destId="{4A9A6822-CF4D-4429-95F7-CBC2368E1C70}" srcOrd="0" destOrd="0" presId="urn:microsoft.com/office/officeart/2005/8/layout/hierarchy2"/>
    <dgm:cxn modelId="{72DCC546-89C6-4D0B-B121-F23BD5EAD8C6}" type="presParOf" srcId="{D4E4A7D3-C2A3-4E99-BD73-1254EBB1816B}" destId="{F7310A6C-D3EB-4D4A-9676-2C6C701312C5}" srcOrd="1" destOrd="0" presId="urn:microsoft.com/office/officeart/2005/8/layout/hierarchy2"/>
    <dgm:cxn modelId="{98C7A570-76D5-4927-AFD5-B81E506815BE}" type="presParOf" srcId="{835F04FC-CB12-4320-B41A-2FAFDABC89DC}" destId="{C49E1C3E-32C3-4A7C-9EBF-9CDD6BD9E6F1}" srcOrd="2" destOrd="0" presId="urn:microsoft.com/office/officeart/2005/8/layout/hierarchy2"/>
    <dgm:cxn modelId="{E0B57E8F-B248-47AD-8BC1-DF913EA28823}" type="presParOf" srcId="{C49E1C3E-32C3-4A7C-9EBF-9CDD6BD9E6F1}" destId="{4A89A4D5-335B-488E-958F-1ABCB7934DF9}" srcOrd="0" destOrd="0" presId="urn:microsoft.com/office/officeart/2005/8/layout/hierarchy2"/>
    <dgm:cxn modelId="{3A90B8E0-9FD7-4404-90EE-A249CA34DEBE}" type="presParOf" srcId="{835F04FC-CB12-4320-B41A-2FAFDABC89DC}" destId="{34EA37FC-794F-4776-A470-6223050063E0}" srcOrd="3" destOrd="0" presId="urn:microsoft.com/office/officeart/2005/8/layout/hierarchy2"/>
    <dgm:cxn modelId="{609FB95B-377A-4946-A90A-28593B0780D8}" type="presParOf" srcId="{34EA37FC-794F-4776-A470-6223050063E0}" destId="{9685762F-C677-4445-95B8-75AB6E22CA57}" srcOrd="0" destOrd="0" presId="urn:microsoft.com/office/officeart/2005/8/layout/hierarchy2"/>
    <dgm:cxn modelId="{6935CF6E-F5CE-45A6-9A9C-08ED305338C1}" type="presParOf" srcId="{34EA37FC-794F-4776-A470-6223050063E0}" destId="{D1637078-0601-4900-B95A-0B7ADF329E77}" srcOrd="1" destOrd="0" presId="urn:microsoft.com/office/officeart/2005/8/layout/hierarchy2"/>
    <dgm:cxn modelId="{59F8A813-9C99-4074-99E8-192EFB1756DD}" type="presParOf" srcId="{D1637078-0601-4900-B95A-0B7ADF329E77}" destId="{1A61DC49-A4B6-46F8-8416-D1FDFE65D0B4}" srcOrd="0" destOrd="0" presId="urn:microsoft.com/office/officeart/2005/8/layout/hierarchy2"/>
    <dgm:cxn modelId="{D71DD38B-CC90-444E-840C-F29522DB7ECA}" type="presParOf" srcId="{1A61DC49-A4B6-46F8-8416-D1FDFE65D0B4}" destId="{7C5E67E2-54E1-428E-AE83-058990C3F488}" srcOrd="0" destOrd="0" presId="urn:microsoft.com/office/officeart/2005/8/layout/hierarchy2"/>
    <dgm:cxn modelId="{24E03C59-164E-48A1-AD3B-E8E7CCDE8ADC}" type="presParOf" srcId="{D1637078-0601-4900-B95A-0B7ADF329E77}" destId="{9E9D6567-4918-4994-9846-923290F0185D}" srcOrd="1" destOrd="0" presId="urn:microsoft.com/office/officeart/2005/8/layout/hierarchy2"/>
    <dgm:cxn modelId="{AA3341A4-00BC-45B7-A58A-7C2E71A90114}" type="presParOf" srcId="{9E9D6567-4918-4994-9846-923290F0185D}" destId="{21A9ED74-6C13-459B-9FAD-590307E3854B}" srcOrd="0" destOrd="0" presId="urn:microsoft.com/office/officeart/2005/8/layout/hierarchy2"/>
    <dgm:cxn modelId="{A98C3555-2B1F-4A12-A212-9F1113D6CB66}" type="presParOf" srcId="{9E9D6567-4918-4994-9846-923290F0185D}" destId="{528A9626-43CA-4768-A260-3C1564095433}" srcOrd="1" destOrd="0" presId="urn:microsoft.com/office/officeart/2005/8/layout/hierarchy2"/>
    <dgm:cxn modelId="{8CC17D05-C232-456B-A3C0-B4B3B66E4C7B}" type="presParOf" srcId="{D1637078-0601-4900-B95A-0B7ADF329E77}" destId="{9557709D-688B-4893-9C62-339DA3F4D71A}" srcOrd="2" destOrd="0" presId="urn:microsoft.com/office/officeart/2005/8/layout/hierarchy2"/>
    <dgm:cxn modelId="{4849F8AD-70A1-42AC-85BC-7D585572FDD9}" type="presParOf" srcId="{9557709D-688B-4893-9C62-339DA3F4D71A}" destId="{7CE6DA06-ADED-4ABF-A2F1-2D3C22912BFA}" srcOrd="0" destOrd="0" presId="urn:microsoft.com/office/officeart/2005/8/layout/hierarchy2"/>
    <dgm:cxn modelId="{ABAFBAD6-42A9-4EBC-8270-41405CA11C7C}" type="presParOf" srcId="{D1637078-0601-4900-B95A-0B7ADF329E77}" destId="{5AA0F6CB-701D-4B47-A6D5-B5D1A2249643}" srcOrd="3" destOrd="0" presId="urn:microsoft.com/office/officeart/2005/8/layout/hierarchy2"/>
    <dgm:cxn modelId="{3BD18964-9095-42D4-8A9C-2BEA1F77D047}" type="presParOf" srcId="{5AA0F6CB-701D-4B47-A6D5-B5D1A2249643}" destId="{DDBA5DD2-370C-437B-96F1-F6B34EEA7FD6}" srcOrd="0" destOrd="0" presId="urn:microsoft.com/office/officeart/2005/8/layout/hierarchy2"/>
    <dgm:cxn modelId="{8BD962FC-8951-462F-A1F1-A67161964BAF}" type="presParOf" srcId="{5AA0F6CB-701D-4B47-A6D5-B5D1A2249643}" destId="{CDE2FF0E-8CA7-4323-93A0-332A3F18FCAF}" srcOrd="1" destOrd="0" presId="urn:microsoft.com/office/officeart/2005/8/layout/hierarchy2"/>
    <dgm:cxn modelId="{3DFEDC95-21AA-4DDF-A066-A55E90D5DAEB}" type="presParOf" srcId="{D1637078-0601-4900-B95A-0B7ADF329E77}" destId="{598F9E6A-F965-4C5E-A086-7D3DEFAF69B1}" srcOrd="4" destOrd="0" presId="urn:microsoft.com/office/officeart/2005/8/layout/hierarchy2"/>
    <dgm:cxn modelId="{C37CEAC2-4D8F-4F47-8A35-D3F8811A181D}" type="presParOf" srcId="{598F9E6A-F965-4C5E-A086-7D3DEFAF69B1}" destId="{0E021F5E-1628-4EBF-9CAA-A3F705D65723}" srcOrd="0" destOrd="0" presId="urn:microsoft.com/office/officeart/2005/8/layout/hierarchy2"/>
    <dgm:cxn modelId="{43D1730B-D2A1-441A-9FCE-D44B8B3402FD}" type="presParOf" srcId="{D1637078-0601-4900-B95A-0B7ADF329E77}" destId="{DEDCE401-2E1A-4151-B8A8-A76BE6ECAF5F}" srcOrd="5" destOrd="0" presId="urn:microsoft.com/office/officeart/2005/8/layout/hierarchy2"/>
    <dgm:cxn modelId="{E38D3272-35DE-4527-A427-1281EF29ABE8}" type="presParOf" srcId="{DEDCE401-2E1A-4151-B8A8-A76BE6ECAF5F}" destId="{28F3AF98-A353-4DB6-8F61-ED57E45FC129}" srcOrd="0" destOrd="0" presId="urn:microsoft.com/office/officeart/2005/8/layout/hierarchy2"/>
    <dgm:cxn modelId="{E059DEF8-7AE8-497F-8A14-AF34076FEC52}" type="presParOf" srcId="{DEDCE401-2E1A-4151-B8A8-A76BE6ECAF5F}" destId="{96615F91-3B89-44AC-97AD-8F7D6A72E96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02222E-9871-4333-8CF6-55E20AF2089F}" type="doc">
      <dgm:prSet loTypeId="urn:microsoft.com/office/officeart/2005/8/layout/radial5" loCatId="relationship" qsTypeId="urn:microsoft.com/office/officeart/2005/8/quickstyle/simple1" qsCatId="simple" csTypeId="urn:microsoft.com/office/officeart/2005/8/colors/colorful5" csCatId="colorful" phldr="1"/>
      <dgm:spPr/>
      <dgm:t>
        <a:bodyPr/>
        <a:lstStyle/>
        <a:p>
          <a:endParaRPr lang="en-US"/>
        </a:p>
      </dgm:t>
    </dgm:pt>
    <dgm:pt modelId="{2F9C5DAD-369E-4657-8A00-92AFF9507AD4}">
      <dgm:prSet phldrT="[Text]" custT="1"/>
      <dgm:spPr/>
      <dgm:t>
        <a:bodyPr/>
        <a:lstStyle/>
        <a:p>
          <a:r>
            <a:rPr lang="fa-IR" sz="2800" b="1" dirty="0" smtClean="0">
              <a:cs typeface="B Nazanin" panose="00000400000000000000" pitchFamily="2" charset="-78"/>
            </a:rPr>
            <a:t>اولویت‌ صدور ضمانت‌نامه</a:t>
          </a:r>
          <a:endParaRPr lang="en-US" sz="2800" b="1" dirty="0">
            <a:cs typeface="B Nazanin" panose="00000400000000000000" pitchFamily="2" charset="-78"/>
          </a:endParaRPr>
        </a:p>
      </dgm:t>
    </dgm:pt>
    <dgm:pt modelId="{B721EAD4-24E7-4996-9D71-C4E354158C94}" type="parTrans" cxnId="{75C95DD5-18BF-439B-BFA2-B43FC908A556}">
      <dgm:prSet/>
      <dgm:spPr/>
      <dgm:t>
        <a:bodyPr/>
        <a:lstStyle/>
        <a:p>
          <a:endParaRPr lang="en-US" sz="2800" b="1">
            <a:cs typeface="B Nazanin" panose="00000400000000000000" pitchFamily="2" charset="-78"/>
          </a:endParaRPr>
        </a:p>
      </dgm:t>
    </dgm:pt>
    <dgm:pt modelId="{48BBD5D0-EED2-4EC7-B984-9D4B015DF3C0}" type="sibTrans" cxnId="{75C95DD5-18BF-439B-BFA2-B43FC908A556}">
      <dgm:prSet/>
      <dgm:spPr/>
      <dgm:t>
        <a:bodyPr/>
        <a:lstStyle/>
        <a:p>
          <a:endParaRPr lang="en-US" sz="2800" b="1">
            <a:cs typeface="B Nazanin" panose="00000400000000000000" pitchFamily="2" charset="-78"/>
          </a:endParaRPr>
        </a:p>
      </dgm:t>
    </dgm:pt>
    <dgm:pt modelId="{2BDC3AFC-98D4-4C3D-9C36-06DA120B204D}">
      <dgm:prSet phldrT="[Text]" custT="1"/>
      <dgm:spPr/>
      <dgm:t>
        <a:bodyPr/>
        <a:lstStyle/>
        <a:p>
          <a:r>
            <a:rPr lang="fa-IR" sz="1800" b="1" i="0" dirty="0" smtClean="0">
              <a:cs typeface="B Nazanin" panose="00000400000000000000" pitchFamily="2" charset="-78"/>
            </a:rPr>
            <a:t>طرح‌های دانش بنیان </a:t>
          </a:r>
          <a:endParaRPr lang="en-US" sz="1800" b="1" dirty="0">
            <a:cs typeface="B Nazanin" panose="00000400000000000000" pitchFamily="2" charset="-78"/>
          </a:endParaRPr>
        </a:p>
      </dgm:t>
    </dgm:pt>
    <dgm:pt modelId="{4BB7BF1F-7A4E-4D66-A041-9F910A2A44CE}" type="parTrans" cxnId="{CBF54611-555B-49D4-A222-540EA2921737}">
      <dgm:prSet custT="1"/>
      <dgm:spPr/>
      <dgm:t>
        <a:bodyPr/>
        <a:lstStyle/>
        <a:p>
          <a:endParaRPr lang="en-US" sz="1800" b="1">
            <a:cs typeface="B Nazanin" panose="00000400000000000000" pitchFamily="2" charset="-78"/>
          </a:endParaRPr>
        </a:p>
      </dgm:t>
    </dgm:pt>
    <dgm:pt modelId="{B47F869A-DBEE-4976-B7CB-F6719E8D82A5}" type="sibTrans" cxnId="{CBF54611-555B-49D4-A222-540EA2921737}">
      <dgm:prSet/>
      <dgm:spPr/>
      <dgm:t>
        <a:bodyPr/>
        <a:lstStyle/>
        <a:p>
          <a:endParaRPr lang="en-US" sz="2800" b="1">
            <a:cs typeface="B Nazanin" panose="00000400000000000000" pitchFamily="2" charset="-78"/>
          </a:endParaRPr>
        </a:p>
      </dgm:t>
    </dgm:pt>
    <dgm:pt modelId="{E57AE3E4-6C93-4AB1-AB01-DC1FBB6CDB48}">
      <dgm:prSet phldrT="[Text]" custT="1"/>
      <dgm:spPr/>
      <dgm:t>
        <a:bodyPr/>
        <a:lstStyle/>
        <a:p>
          <a:r>
            <a:rPr lang="fa-IR" sz="1800" b="1" i="0" dirty="0" smtClean="0">
              <a:cs typeface="B Nazanin" panose="00000400000000000000" pitchFamily="2" charset="-78"/>
            </a:rPr>
            <a:t>واحد های صادراتی</a:t>
          </a:r>
          <a:endParaRPr lang="en-US" sz="1800" b="1" dirty="0">
            <a:cs typeface="B Nazanin" panose="00000400000000000000" pitchFamily="2" charset="-78"/>
          </a:endParaRPr>
        </a:p>
      </dgm:t>
    </dgm:pt>
    <dgm:pt modelId="{3B8D301C-A48B-432D-96D2-995625FFB9FC}" type="parTrans" cxnId="{A79FD327-5B27-40DC-85EF-CF0EB410115E}">
      <dgm:prSet custT="1"/>
      <dgm:spPr/>
      <dgm:t>
        <a:bodyPr/>
        <a:lstStyle/>
        <a:p>
          <a:endParaRPr lang="en-US" sz="1800" b="1">
            <a:cs typeface="B Nazanin" panose="00000400000000000000" pitchFamily="2" charset="-78"/>
          </a:endParaRPr>
        </a:p>
      </dgm:t>
    </dgm:pt>
    <dgm:pt modelId="{58C0551B-04DB-4BD2-AC6D-2772A2C4226A}" type="sibTrans" cxnId="{A79FD327-5B27-40DC-85EF-CF0EB410115E}">
      <dgm:prSet/>
      <dgm:spPr/>
      <dgm:t>
        <a:bodyPr/>
        <a:lstStyle/>
        <a:p>
          <a:endParaRPr lang="en-US" sz="2800" b="1">
            <a:cs typeface="B Nazanin" panose="00000400000000000000" pitchFamily="2" charset="-78"/>
          </a:endParaRPr>
        </a:p>
      </dgm:t>
    </dgm:pt>
    <dgm:pt modelId="{FDE62127-C8A6-43A2-B3CA-5F8B05EC5D31}">
      <dgm:prSet phldrT="[Text]" custT="1"/>
      <dgm:spPr/>
      <dgm:t>
        <a:bodyPr/>
        <a:lstStyle/>
        <a:p>
          <a:r>
            <a:rPr lang="fa-IR" sz="1800" b="1" i="0" dirty="0" smtClean="0">
              <a:cs typeface="B Nazanin" panose="00000400000000000000" pitchFamily="2" charset="-78"/>
            </a:rPr>
            <a:t>طرح های ایجادی با پیشرفت بیش از 60%</a:t>
          </a:r>
          <a:endParaRPr lang="en-US" sz="1800" b="1" dirty="0">
            <a:cs typeface="B Nazanin" panose="00000400000000000000" pitchFamily="2" charset="-78"/>
          </a:endParaRPr>
        </a:p>
      </dgm:t>
    </dgm:pt>
    <dgm:pt modelId="{6C83E43E-3DA3-491C-A407-664D0BC38C8C}" type="parTrans" cxnId="{0841B7B2-43C1-43E7-B3A0-009A16FEB262}">
      <dgm:prSet custT="1"/>
      <dgm:spPr/>
      <dgm:t>
        <a:bodyPr/>
        <a:lstStyle/>
        <a:p>
          <a:endParaRPr lang="en-US" sz="1800" b="1">
            <a:cs typeface="B Nazanin" panose="00000400000000000000" pitchFamily="2" charset="-78"/>
          </a:endParaRPr>
        </a:p>
      </dgm:t>
    </dgm:pt>
    <dgm:pt modelId="{E8EF93AF-C1D8-4CBA-8992-C604C5B5902D}" type="sibTrans" cxnId="{0841B7B2-43C1-43E7-B3A0-009A16FEB262}">
      <dgm:prSet/>
      <dgm:spPr/>
      <dgm:t>
        <a:bodyPr/>
        <a:lstStyle/>
        <a:p>
          <a:endParaRPr lang="en-US" sz="2800" b="1">
            <a:cs typeface="B Nazanin" panose="00000400000000000000" pitchFamily="2" charset="-78"/>
          </a:endParaRPr>
        </a:p>
      </dgm:t>
    </dgm:pt>
    <dgm:pt modelId="{80304861-B6E9-4B15-B577-5133E398FBE1}">
      <dgm:prSet custT="1"/>
      <dgm:spPr/>
      <dgm:t>
        <a:bodyPr/>
        <a:lstStyle/>
        <a:p>
          <a:r>
            <a:rPr lang="fa-IR" sz="1800" b="1" i="0" smtClean="0">
              <a:cs typeface="B Nazanin" panose="00000400000000000000" pitchFamily="2" charset="-78"/>
            </a:rPr>
            <a:t>تامین سرمایه در گردش</a:t>
          </a:r>
          <a:endParaRPr lang="fa-IR" sz="1800" b="1">
            <a:cs typeface="B Nazanin" panose="00000400000000000000" pitchFamily="2" charset="-78"/>
          </a:endParaRPr>
        </a:p>
      </dgm:t>
    </dgm:pt>
    <dgm:pt modelId="{5721F61F-8F8D-4BF6-9CBD-4733CB853601}" type="parTrans" cxnId="{995114B1-AC0A-41DF-9396-A6EE8E6DD45A}">
      <dgm:prSet custT="1"/>
      <dgm:spPr/>
      <dgm:t>
        <a:bodyPr/>
        <a:lstStyle/>
        <a:p>
          <a:endParaRPr lang="en-US" sz="1800" b="1">
            <a:cs typeface="B Nazanin" panose="00000400000000000000" pitchFamily="2" charset="-78"/>
          </a:endParaRPr>
        </a:p>
      </dgm:t>
    </dgm:pt>
    <dgm:pt modelId="{49449B03-3B83-42BB-8C50-8D06D978E604}" type="sibTrans" cxnId="{995114B1-AC0A-41DF-9396-A6EE8E6DD45A}">
      <dgm:prSet/>
      <dgm:spPr/>
      <dgm:t>
        <a:bodyPr/>
        <a:lstStyle/>
        <a:p>
          <a:endParaRPr lang="en-US" sz="2800" b="1">
            <a:cs typeface="B Nazanin" panose="00000400000000000000" pitchFamily="2" charset="-78"/>
          </a:endParaRPr>
        </a:p>
      </dgm:t>
    </dgm:pt>
    <dgm:pt modelId="{A017A1EA-6A49-4EF4-ADE0-DB63C970C6D0}">
      <dgm:prSet custT="1"/>
      <dgm:spPr/>
      <dgm:t>
        <a:bodyPr/>
        <a:lstStyle/>
        <a:p>
          <a:r>
            <a:rPr lang="fa-IR" sz="1800" b="1" dirty="0" smtClean="0">
              <a:cs typeface="B Nazanin" panose="00000400000000000000" pitchFamily="2" charset="-78"/>
            </a:rPr>
            <a:t>طرح های توسعه ای فعال با ظرفیت کامل</a:t>
          </a:r>
          <a:endParaRPr lang="en-US" sz="1800" b="1" dirty="0">
            <a:cs typeface="B Nazanin" panose="00000400000000000000" pitchFamily="2" charset="-78"/>
          </a:endParaRPr>
        </a:p>
      </dgm:t>
    </dgm:pt>
    <dgm:pt modelId="{F2876228-239C-40D7-90C2-597B421F57EB}" type="parTrans" cxnId="{F703ACE1-8EF6-49D5-A98D-EFF452C251F4}">
      <dgm:prSet custT="1"/>
      <dgm:spPr/>
      <dgm:t>
        <a:bodyPr/>
        <a:lstStyle/>
        <a:p>
          <a:endParaRPr lang="en-US" sz="1800" b="1">
            <a:cs typeface="B Nazanin" panose="00000400000000000000" pitchFamily="2" charset="-78"/>
          </a:endParaRPr>
        </a:p>
      </dgm:t>
    </dgm:pt>
    <dgm:pt modelId="{F8C518CC-DF0F-4BCA-8EAE-06BA910EFE80}" type="sibTrans" cxnId="{F703ACE1-8EF6-49D5-A98D-EFF452C251F4}">
      <dgm:prSet/>
      <dgm:spPr/>
      <dgm:t>
        <a:bodyPr/>
        <a:lstStyle/>
        <a:p>
          <a:endParaRPr lang="en-US" sz="2800" b="1">
            <a:cs typeface="B Nazanin" panose="00000400000000000000" pitchFamily="2" charset="-78"/>
          </a:endParaRPr>
        </a:p>
      </dgm:t>
    </dgm:pt>
    <dgm:pt modelId="{F5C1B0AA-630B-4C5F-914C-A5AD4681DD66}">
      <dgm:prSet custT="1"/>
      <dgm:spPr/>
      <dgm:t>
        <a:bodyPr/>
        <a:lstStyle/>
        <a:p>
          <a:r>
            <a:rPr lang="fa-IR" sz="1800" b="1" i="0" smtClean="0">
              <a:cs typeface="B Nazanin" panose="00000400000000000000" pitchFamily="2" charset="-78"/>
            </a:rPr>
            <a:t>طرح های اشتغال‌زا</a:t>
          </a:r>
          <a:endParaRPr lang="fa-IR" sz="1800" b="1">
            <a:cs typeface="B Nazanin" panose="00000400000000000000" pitchFamily="2" charset="-78"/>
          </a:endParaRPr>
        </a:p>
      </dgm:t>
    </dgm:pt>
    <dgm:pt modelId="{BAADFFD5-431B-4C34-A2C7-53B77BF9F6CD}" type="parTrans" cxnId="{54551AF9-17B0-4BF9-AA91-449621AF68E6}">
      <dgm:prSet custT="1"/>
      <dgm:spPr/>
      <dgm:t>
        <a:bodyPr/>
        <a:lstStyle/>
        <a:p>
          <a:endParaRPr lang="en-US" sz="1800" b="1">
            <a:cs typeface="B Nazanin" panose="00000400000000000000" pitchFamily="2" charset="-78"/>
          </a:endParaRPr>
        </a:p>
      </dgm:t>
    </dgm:pt>
    <dgm:pt modelId="{5E309CEA-0316-4EDA-BAF8-D1EAF8903B5F}" type="sibTrans" cxnId="{54551AF9-17B0-4BF9-AA91-449621AF68E6}">
      <dgm:prSet/>
      <dgm:spPr/>
      <dgm:t>
        <a:bodyPr/>
        <a:lstStyle/>
        <a:p>
          <a:endParaRPr lang="en-US" sz="2800" b="1">
            <a:cs typeface="B Nazanin" panose="00000400000000000000" pitchFamily="2" charset="-78"/>
          </a:endParaRPr>
        </a:p>
      </dgm:t>
    </dgm:pt>
    <dgm:pt modelId="{55CA716F-A64E-4D6B-B2B8-6C6659BFDF16}" type="pres">
      <dgm:prSet presAssocID="{D702222E-9871-4333-8CF6-55E20AF2089F}" presName="Name0" presStyleCnt="0">
        <dgm:presLayoutVars>
          <dgm:chMax val="1"/>
          <dgm:dir/>
          <dgm:animLvl val="ctr"/>
          <dgm:resizeHandles val="exact"/>
        </dgm:presLayoutVars>
      </dgm:prSet>
      <dgm:spPr/>
      <dgm:t>
        <a:bodyPr/>
        <a:lstStyle/>
        <a:p>
          <a:endParaRPr lang="en-US"/>
        </a:p>
      </dgm:t>
    </dgm:pt>
    <dgm:pt modelId="{84250A29-2D2C-4212-A498-A8E07D667834}" type="pres">
      <dgm:prSet presAssocID="{2F9C5DAD-369E-4657-8A00-92AFF9507AD4}" presName="centerShape" presStyleLbl="node0" presStyleIdx="0" presStyleCnt="1" custScaleX="131384" custScaleY="123280"/>
      <dgm:spPr/>
      <dgm:t>
        <a:bodyPr/>
        <a:lstStyle/>
        <a:p>
          <a:endParaRPr lang="en-US"/>
        </a:p>
      </dgm:t>
    </dgm:pt>
    <dgm:pt modelId="{260AB72A-4D37-4C0F-9A6D-D240E30C22ED}" type="pres">
      <dgm:prSet presAssocID="{4BB7BF1F-7A4E-4D66-A041-9F910A2A44CE}" presName="parTrans" presStyleLbl="sibTrans2D1" presStyleIdx="0" presStyleCnt="6"/>
      <dgm:spPr/>
      <dgm:t>
        <a:bodyPr/>
        <a:lstStyle/>
        <a:p>
          <a:endParaRPr lang="en-US"/>
        </a:p>
      </dgm:t>
    </dgm:pt>
    <dgm:pt modelId="{C316D2C7-532F-4EE5-B826-64E0C7EBA6C3}" type="pres">
      <dgm:prSet presAssocID="{4BB7BF1F-7A4E-4D66-A041-9F910A2A44CE}" presName="connectorText" presStyleLbl="sibTrans2D1" presStyleIdx="0" presStyleCnt="6"/>
      <dgm:spPr/>
      <dgm:t>
        <a:bodyPr/>
        <a:lstStyle/>
        <a:p>
          <a:endParaRPr lang="en-US"/>
        </a:p>
      </dgm:t>
    </dgm:pt>
    <dgm:pt modelId="{43896966-40F4-4B88-82E3-D1C111FAE03D}" type="pres">
      <dgm:prSet presAssocID="{2BDC3AFC-98D4-4C3D-9C36-06DA120B204D}" presName="node" presStyleLbl="node1" presStyleIdx="0" presStyleCnt="6">
        <dgm:presLayoutVars>
          <dgm:bulletEnabled val="1"/>
        </dgm:presLayoutVars>
      </dgm:prSet>
      <dgm:spPr/>
      <dgm:t>
        <a:bodyPr/>
        <a:lstStyle/>
        <a:p>
          <a:endParaRPr lang="en-US"/>
        </a:p>
      </dgm:t>
    </dgm:pt>
    <dgm:pt modelId="{FED963AA-5BFB-450F-AA7C-598C9840F60D}" type="pres">
      <dgm:prSet presAssocID="{3B8D301C-A48B-432D-96D2-995625FFB9FC}" presName="parTrans" presStyleLbl="sibTrans2D1" presStyleIdx="1" presStyleCnt="6"/>
      <dgm:spPr/>
      <dgm:t>
        <a:bodyPr/>
        <a:lstStyle/>
        <a:p>
          <a:endParaRPr lang="en-US"/>
        </a:p>
      </dgm:t>
    </dgm:pt>
    <dgm:pt modelId="{D07A2B69-EDEC-4E65-8EFB-88201FDBB296}" type="pres">
      <dgm:prSet presAssocID="{3B8D301C-A48B-432D-96D2-995625FFB9FC}" presName="connectorText" presStyleLbl="sibTrans2D1" presStyleIdx="1" presStyleCnt="6"/>
      <dgm:spPr/>
      <dgm:t>
        <a:bodyPr/>
        <a:lstStyle/>
        <a:p>
          <a:endParaRPr lang="en-US"/>
        </a:p>
      </dgm:t>
    </dgm:pt>
    <dgm:pt modelId="{A0FEA39A-45DF-4F21-B12A-B31BDDB95A30}" type="pres">
      <dgm:prSet presAssocID="{E57AE3E4-6C93-4AB1-AB01-DC1FBB6CDB48}" presName="node" presStyleLbl="node1" presStyleIdx="1" presStyleCnt="6">
        <dgm:presLayoutVars>
          <dgm:bulletEnabled val="1"/>
        </dgm:presLayoutVars>
      </dgm:prSet>
      <dgm:spPr/>
      <dgm:t>
        <a:bodyPr/>
        <a:lstStyle/>
        <a:p>
          <a:endParaRPr lang="en-US"/>
        </a:p>
      </dgm:t>
    </dgm:pt>
    <dgm:pt modelId="{927BF515-DF51-4287-9EBF-E91BC1EA3D46}" type="pres">
      <dgm:prSet presAssocID="{5721F61F-8F8D-4BF6-9CBD-4733CB853601}" presName="parTrans" presStyleLbl="sibTrans2D1" presStyleIdx="2" presStyleCnt="6"/>
      <dgm:spPr/>
      <dgm:t>
        <a:bodyPr/>
        <a:lstStyle/>
        <a:p>
          <a:endParaRPr lang="en-US"/>
        </a:p>
      </dgm:t>
    </dgm:pt>
    <dgm:pt modelId="{4443F802-609A-46DD-AC96-CB79C414CA12}" type="pres">
      <dgm:prSet presAssocID="{5721F61F-8F8D-4BF6-9CBD-4733CB853601}" presName="connectorText" presStyleLbl="sibTrans2D1" presStyleIdx="2" presStyleCnt="6"/>
      <dgm:spPr/>
      <dgm:t>
        <a:bodyPr/>
        <a:lstStyle/>
        <a:p>
          <a:endParaRPr lang="en-US"/>
        </a:p>
      </dgm:t>
    </dgm:pt>
    <dgm:pt modelId="{D86920C3-8F72-4268-A5FB-66F1F21E784E}" type="pres">
      <dgm:prSet presAssocID="{80304861-B6E9-4B15-B577-5133E398FBE1}" presName="node" presStyleLbl="node1" presStyleIdx="2" presStyleCnt="6">
        <dgm:presLayoutVars>
          <dgm:bulletEnabled val="1"/>
        </dgm:presLayoutVars>
      </dgm:prSet>
      <dgm:spPr/>
      <dgm:t>
        <a:bodyPr/>
        <a:lstStyle/>
        <a:p>
          <a:endParaRPr lang="en-US"/>
        </a:p>
      </dgm:t>
    </dgm:pt>
    <dgm:pt modelId="{9B344F16-A67E-4600-B05C-5CBDDD82A8A7}" type="pres">
      <dgm:prSet presAssocID="{6C83E43E-3DA3-491C-A407-664D0BC38C8C}" presName="parTrans" presStyleLbl="sibTrans2D1" presStyleIdx="3" presStyleCnt="6"/>
      <dgm:spPr/>
      <dgm:t>
        <a:bodyPr/>
        <a:lstStyle/>
        <a:p>
          <a:endParaRPr lang="en-US"/>
        </a:p>
      </dgm:t>
    </dgm:pt>
    <dgm:pt modelId="{9B341C41-7B1A-411E-9232-1DDC36641C9B}" type="pres">
      <dgm:prSet presAssocID="{6C83E43E-3DA3-491C-A407-664D0BC38C8C}" presName="connectorText" presStyleLbl="sibTrans2D1" presStyleIdx="3" presStyleCnt="6"/>
      <dgm:spPr/>
      <dgm:t>
        <a:bodyPr/>
        <a:lstStyle/>
        <a:p>
          <a:endParaRPr lang="en-US"/>
        </a:p>
      </dgm:t>
    </dgm:pt>
    <dgm:pt modelId="{34667B65-0368-4273-A1A3-48B05D37C8A6}" type="pres">
      <dgm:prSet presAssocID="{FDE62127-C8A6-43A2-B3CA-5F8B05EC5D31}" presName="node" presStyleLbl="node1" presStyleIdx="3" presStyleCnt="6">
        <dgm:presLayoutVars>
          <dgm:bulletEnabled val="1"/>
        </dgm:presLayoutVars>
      </dgm:prSet>
      <dgm:spPr/>
      <dgm:t>
        <a:bodyPr/>
        <a:lstStyle/>
        <a:p>
          <a:endParaRPr lang="en-US"/>
        </a:p>
      </dgm:t>
    </dgm:pt>
    <dgm:pt modelId="{FA43F4B3-9019-411F-915F-061A7E6926F9}" type="pres">
      <dgm:prSet presAssocID="{BAADFFD5-431B-4C34-A2C7-53B77BF9F6CD}" presName="parTrans" presStyleLbl="sibTrans2D1" presStyleIdx="4" presStyleCnt="6"/>
      <dgm:spPr/>
      <dgm:t>
        <a:bodyPr/>
        <a:lstStyle/>
        <a:p>
          <a:endParaRPr lang="en-US"/>
        </a:p>
      </dgm:t>
    </dgm:pt>
    <dgm:pt modelId="{531A8A03-A904-4D60-8639-418E8F8CB284}" type="pres">
      <dgm:prSet presAssocID="{BAADFFD5-431B-4C34-A2C7-53B77BF9F6CD}" presName="connectorText" presStyleLbl="sibTrans2D1" presStyleIdx="4" presStyleCnt="6"/>
      <dgm:spPr/>
      <dgm:t>
        <a:bodyPr/>
        <a:lstStyle/>
        <a:p>
          <a:endParaRPr lang="en-US"/>
        </a:p>
      </dgm:t>
    </dgm:pt>
    <dgm:pt modelId="{6EE39DB3-FC7D-401F-9077-8786A24EBC73}" type="pres">
      <dgm:prSet presAssocID="{F5C1B0AA-630B-4C5F-914C-A5AD4681DD66}" presName="node" presStyleLbl="node1" presStyleIdx="4" presStyleCnt="6">
        <dgm:presLayoutVars>
          <dgm:bulletEnabled val="1"/>
        </dgm:presLayoutVars>
      </dgm:prSet>
      <dgm:spPr/>
      <dgm:t>
        <a:bodyPr/>
        <a:lstStyle/>
        <a:p>
          <a:endParaRPr lang="en-US"/>
        </a:p>
      </dgm:t>
    </dgm:pt>
    <dgm:pt modelId="{4EAC2984-B200-435E-8AF8-AFD14918E880}" type="pres">
      <dgm:prSet presAssocID="{F2876228-239C-40D7-90C2-597B421F57EB}" presName="parTrans" presStyleLbl="sibTrans2D1" presStyleIdx="5" presStyleCnt="6"/>
      <dgm:spPr/>
      <dgm:t>
        <a:bodyPr/>
        <a:lstStyle/>
        <a:p>
          <a:endParaRPr lang="en-US"/>
        </a:p>
      </dgm:t>
    </dgm:pt>
    <dgm:pt modelId="{EEE5C823-8025-4E9A-BDC7-5241CA3E1B63}" type="pres">
      <dgm:prSet presAssocID="{F2876228-239C-40D7-90C2-597B421F57EB}" presName="connectorText" presStyleLbl="sibTrans2D1" presStyleIdx="5" presStyleCnt="6"/>
      <dgm:spPr/>
      <dgm:t>
        <a:bodyPr/>
        <a:lstStyle/>
        <a:p>
          <a:endParaRPr lang="en-US"/>
        </a:p>
      </dgm:t>
    </dgm:pt>
    <dgm:pt modelId="{7EAB1539-26F8-42D3-83E5-EA2C1BDE3588}" type="pres">
      <dgm:prSet presAssocID="{A017A1EA-6A49-4EF4-ADE0-DB63C970C6D0}" presName="node" presStyleLbl="node1" presStyleIdx="5" presStyleCnt="6">
        <dgm:presLayoutVars>
          <dgm:bulletEnabled val="1"/>
        </dgm:presLayoutVars>
      </dgm:prSet>
      <dgm:spPr/>
      <dgm:t>
        <a:bodyPr/>
        <a:lstStyle/>
        <a:p>
          <a:endParaRPr lang="en-US"/>
        </a:p>
      </dgm:t>
    </dgm:pt>
  </dgm:ptLst>
  <dgm:cxnLst>
    <dgm:cxn modelId="{995114B1-AC0A-41DF-9396-A6EE8E6DD45A}" srcId="{2F9C5DAD-369E-4657-8A00-92AFF9507AD4}" destId="{80304861-B6E9-4B15-B577-5133E398FBE1}" srcOrd="2" destOrd="0" parTransId="{5721F61F-8F8D-4BF6-9CBD-4733CB853601}" sibTransId="{49449B03-3B83-42BB-8C50-8D06D978E604}"/>
    <dgm:cxn modelId="{F1580A66-34D6-47A7-A821-2BD7000CD603}" type="presOf" srcId="{F2876228-239C-40D7-90C2-597B421F57EB}" destId="{EEE5C823-8025-4E9A-BDC7-5241CA3E1B63}" srcOrd="1" destOrd="0" presId="urn:microsoft.com/office/officeart/2005/8/layout/radial5"/>
    <dgm:cxn modelId="{6443ED92-D204-4DBE-A793-49AD3CA5A077}" type="presOf" srcId="{4BB7BF1F-7A4E-4D66-A041-9F910A2A44CE}" destId="{260AB72A-4D37-4C0F-9A6D-D240E30C22ED}" srcOrd="0" destOrd="0" presId="urn:microsoft.com/office/officeart/2005/8/layout/radial5"/>
    <dgm:cxn modelId="{F703ACE1-8EF6-49D5-A98D-EFF452C251F4}" srcId="{2F9C5DAD-369E-4657-8A00-92AFF9507AD4}" destId="{A017A1EA-6A49-4EF4-ADE0-DB63C970C6D0}" srcOrd="5" destOrd="0" parTransId="{F2876228-239C-40D7-90C2-597B421F57EB}" sibTransId="{F8C518CC-DF0F-4BCA-8EAE-06BA910EFE80}"/>
    <dgm:cxn modelId="{F5E20073-EE77-4DBE-9608-7B39A422E682}" type="presOf" srcId="{5721F61F-8F8D-4BF6-9CBD-4733CB853601}" destId="{4443F802-609A-46DD-AC96-CB79C414CA12}" srcOrd="1" destOrd="0" presId="urn:microsoft.com/office/officeart/2005/8/layout/radial5"/>
    <dgm:cxn modelId="{2F8345B9-0720-4A1F-B470-EEA5F344DCDF}" type="presOf" srcId="{80304861-B6E9-4B15-B577-5133E398FBE1}" destId="{D86920C3-8F72-4268-A5FB-66F1F21E784E}" srcOrd="0" destOrd="0" presId="urn:microsoft.com/office/officeart/2005/8/layout/radial5"/>
    <dgm:cxn modelId="{ED728254-36EF-4A4C-99E1-DBB3BAB4D7BD}" type="presOf" srcId="{2F9C5DAD-369E-4657-8A00-92AFF9507AD4}" destId="{84250A29-2D2C-4212-A498-A8E07D667834}" srcOrd="0" destOrd="0" presId="urn:microsoft.com/office/officeart/2005/8/layout/radial5"/>
    <dgm:cxn modelId="{7866FFFE-B188-45A9-B606-B42CA6912C9E}" type="presOf" srcId="{F5C1B0AA-630B-4C5F-914C-A5AD4681DD66}" destId="{6EE39DB3-FC7D-401F-9077-8786A24EBC73}" srcOrd="0" destOrd="0" presId="urn:microsoft.com/office/officeart/2005/8/layout/radial5"/>
    <dgm:cxn modelId="{75C95DD5-18BF-439B-BFA2-B43FC908A556}" srcId="{D702222E-9871-4333-8CF6-55E20AF2089F}" destId="{2F9C5DAD-369E-4657-8A00-92AFF9507AD4}" srcOrd="0" destOrd="0" parTransId="{B721EAD4-24E7-4996-9D71-C4E354158C94}" sibTransId="{48BBD5D0-EED2-4EC7-B984-9D4B015DF3C0}"/>
    <dgm:cxn modelId="{5735AB26-E0A9-4CD2-85A9-112F74F495D6}" type="presOf" srcId="{A017A1EA-6A49-4EF4-ADE0-DB63C970C6D0}" destId="{7EAB1539-26F8-42D3-83E5-EA2C1BDE3588}" srcOrd="0" destOrd="0" presId="urn:microsoft.com/office/officeart/2005/8/layout/radial5"/>
    <dgm:cxn modelId="{B1B24EDB-C344-44C7-842F-137FA873CE46}" type="presOf" srcId="{E57AE3E4-6C93-4AB1-AB01-DC1FBB6CDB48}" destId="{A0FEA39A-45DF-4F21-B12A-B31BDDB95A30}" srcOrd="0" destOrd="0" presId="urn:microsoft.com/office/officeart/2005/8/layout/radial5"/>
    <dgm:cxn modelId="{54551AF9-17B0-4BF9-AA91-449621AF68E6}" srcId="{2F9C5DAD-369E-4657-8A00-92AFF9507AD4}" destId="{F5C1B0AA-630B-4C5F-914C-A5AD4681DD66}" srcOrd="4" destOrd="0" parTransId="{BAADFFD5-431B-4C34-A2C7-53B77BF9F6CD}" sibTransId="{5E309CEA-0316-4EDA-BAF8-D1EAF8903B5F}"/>
    <dgm:cxn modelId="{A79FD327-5B27-40DC-85EF-CF0EB410115E}" srcId="{2F9C5DAD-369E-4657-8A00-92AFF9507AD4}" destId="{E57AE3E4-6C93-4AB1-AB01-DC1FBB6CDB48}" srcOrd="1" destOrd="0" parTransId="{3B8D301C-A48B-432D-96D2-995625FFB9FC}" sibTransId="{58C0551B-04DB-4BD2-AC6D-2772A2C4226A}"/>
    <dgm:cxn modelId="{5F060D36-AFC0-494B-8A84-888335AF400D}" type="presOf" srcId="{FDE62127-C8A6-43A2-B3CA-5F8B05EC5D31}" destId="{34667B65-0368-4273-A1A3-48B05D37C8A6}" srcOrd="0" destOrd="0" presId="urn:microsoft.com/office/officeart/2005/8/layout/radial5"/>
    <dgm:cxn modelId="{C0218416-40E3-49C9-B00A-6766F2A7EC0B}" type="presOf" srcId="{3B8D301C-A48B-432D-96D2-995625FFB9FC}" destId="{D07A2B69-EDEC-4E65-8EFB-88201FDBB296}" srcOrd="1" destOrd="0" presId="urn:microsoft.com/office/officeart/2005/8/layout/radial5"/>
    <dgm:cxn modelId="{6643B039-BA09-4D28-8F52-1A0EB38FAFE6}" type="presOf" srcId="{BAADFFD5-431B-4C34-A2C7-53B77BF9F6CD}" destId="{531A8A03-A904-4D60-8639-418E8F8CB284}" srcOrd="1" destOrd="0" presId="urn:microsoft.com/office/officeart/2005/8/layout/radial5"/>
    <dgm:cxn modelId="{DB40D354-F592-4347-B26F-9CC33BAE5BC2}" type="presOf" srcId="{6C83E43E-3DA3-491C-A407-664D0BC38C8C}" destId="{9B341C41-7B1A-411E-9232-1DDC36641C9B}" srcOrd="1" destOrd="0" presId="urn:microsoft.com/office/officeart/2005/8/layout/radial5"/>
    <dgm:cxn modelId="{0841B7B2-43C1-43E7-B3A0-009A16FEB262}" srcId="{2F9C5DAD-369E-4657-8A00-92AFF9507AD4}" destId="{FDE62127-C8A6-43A2-B3CA-5F8B05EC5D31}" srcOrd="3" destOrd="0" parTransId="{6C83E43E-3DA3-491C-A407-664D0BC38C8C}" sibTransId="{E8EF93AF-C1D8-4CBA-8992-C604C5B5902D}"/>
    <dgm:cxn modelId="{C5309C9C-3791-401D-9331-2E7B579C1F4B}" type="presOf" srcId="{2BDC3AFC-98D4-4C3D-9C36-06DA120B204D}" destId="{43896966-40F4-4B88-82E3-D1C111FAE03D}" srcOrd="0" destOrd="0" presId="urn:microsoft.com/office/officeart/2005/8/layout/radial5"/>
    <dgm:cxn modelId="{61D33D2C-B39B-4EBA-9241-72684D9580BF}" type="presOf" srcId="{3B8D301C-A48B-432D-96D2-995625FFB9FC}" destId="{FED963AA-5BFB-450F-AA7C-598C9840F60D}" srcOrd="0" destOrd="0" presId="urn:microsoft.com/office/officeart/2005/8/layout/radial5"/>
    <dgm:cxn modelId="{CBF54611-555B-49D4-A222-540EA2921737}" srcId="{2F9C5DAD-369E-4657-8A00-92AFF9507AD4}" destId="{2BDC3AFC-98D4-4C3D-9C36-06DA120B204D}" srcOrd="0" destOrd="0" parTransId="{4BB7BF1F-7A4E-4D66-A041-9F910A2A44CE}" sibTransId="{B47F869A-DBEE-4976-B7CB-F6719E8D82A5}"/>
    <dgm:cxn modelId="{0A7A1AC5-5BBF-4CAD-80D9-7DCB5731F4C9}" type="presOf" srcId="{6C83E43E-3DA3-491C-A407-664D0BC38C8C}" destId="{9B344F16-A67E-4600-B05C-5CBDDD82A8A7}" srcOrd="0" destOrd="0" presId="urn:microsoft.com/office/officeart/2005/8/layout/radial5"/>
    <dgm:cxn modelId="{297C5FFF-6FBC-453C-8751-E3604F4CD955}" type="presOf" srcId="{4BB7BF1F-7A4E-4D66-A041-9F910A2A44CE}" destId="{C316D2C7-532F-4EE5-B826-64E0C7EBA6C3}" srcOrd="1" destOrd="0" presId="urn:microsoft.com/office/officeart/2005/8/layout/radial5"/>
    <dgm:cxn modelId="{28058DB8-E355-420F-ACCB-47E1BB8D4E57}" type="presOf" srcId="{F2876228-239C-40D7-90C2-597B421F57EB}" destId="{4EAC2984-B200-435E-8AF8-AFD14918E880}" srcOrd="0" destOrd="0" presId="urn:microsoft.com/office/officeart/2005/8/layout/radial5"/>
    <dgm:cxn modelId="{11BB05DA-CA61-4AD0-8926-552F6F3E3FBA}" type="presOf" srcId="{BAADFFD5-431B-4C34-A2C7-53B77BF9F6CD}" destId="{FA43F4B3-9019-411F-915F-061A7E6926F9}" srcOrd="0" destOrd="0" presId="urn:microsoft.com/office/officeart/2005/8/layout/radial5"/>
    <dgm:cxn modelId="{823F2D38-566D-4C4D-A9A7-5C8B51DB1325}" type="presOf" srcId="{5721F61F-8F8D-4BF6-9CBD-4733CB853601}" destId="{927BF515-DF51-4287-9EBF-E91BC1EA3D46}" srcOrd="0" destOrd="0" presId="urn:microsoft.com/office/officeart/2005/8/layout/radial5"/>
    <dgm:cxn modelId="{452AE35D-C5F8-455A-9EAF-232C57CA3AC9}" type="presOf" srcId="{D702222E-9871-4333-8CF6-55E20AF2089F}" destId="{55CA716F-A64E-4D6B-B2B8-6C6659BFDF16}" srcOrd="0" destOrd="0" presId="urn:microsoft.com/office/officeart/2005/8/layout/radial5"/>
    <dgm:cxn modelId="{A6386FDC-531F-4FA9-887D-B09104348C93}" type="presParOf" srcId="{55CA716F-A64E-4D6B-B2B8-6C6659BFDF16}" destId="{84250A29-2D2C-4212-A498-A8E07D667834}" srcOrd="0" destOrd="0" presId="urn:microsoft.com/office/officeart/2005/8/layout/radial5"/>
    <dgm:cxn modelId="{32EDC600-5709-4007-8AAF-EF54159FE107}" type="presParOf" srcId="{55CA716F-A64E-4D6B-B2B8-6C6659BFDF16}" destId="{260AB72A-4D37-4C0F-9A6D-D240E30C22ED}" srcOrd="1" destOrd="0" presId="urn:microsoft.com/office/officeart/2005/8/layout/radial5"/>
    <dgm:cxn modelId="{C7217234-E0F7-4924-B85F-8D88D6B20902}" type="presParOf" srcId="{260AB72A-4D37-4C0F-9A6D-D240E30C22ED}" destId="{C316D2C7-532F-4EE5-B826-64E0C7EBA6C3}" srcOrd="0" destOrd="0" presId="urn:microsoft.com/office/officeart/2005/8/layout/radial5"/>
    <dgm:cxn modelId="{C2D48978-8456-4A35-8AD7-F582A8FCA5F6}" type="presParOf" srcId="{55CA716F-A64E-4D6B-B2B8-6C6659BFDF16}" destId="{43896966-40F4-4B88-82E3-D1C111FAE03D}" srcOrd="2" destOrd="0" presId="urn:microsoft.com/office/officeart/2005/8/layout/radial5"/>
    <dgm:cxn modelId="{9D2FF3FE-9369-49B8-8115-B82C6965503F}" type="presParOf" srcId="{55CA716F-A64E-4D6B-B2B8-6C6659BFDF16}" destId="{FED963AA-5BFB-450F-AA7C-598C9840F60D}" srcOrd="3" destOrd="0" presId="urn:microsoft.com/office/officeart/2005/8/layout/radial5"/>
    <dgm:cxn modelId="{6D877498-AF46-40CE-B80D-D47B3BFFA20E}" type="presParOf" srcId="{FED963AA-5BFB-450F-AA7C-598C9840F60D}" destId="{D07A2B69-EDEC-4E65-8EFB-88201FDBB296}" srcOrd="0" destOrd="0" presId="urn:microsoft.com/office/officeart/2005/8/layout/radial5"/>
    <dgm:cxn modelId="{731D2173-3AE1-4102-88D4-2EC4586623D2}" type="presParOf" srcId="{55CA716F-A64E-4D6B-B2B8-6C6659BFDF16}" destId="{A0FEA39A-45DF-4F21-B12A-B31BDDB95A30}" srcOrd="4" destOrd="0" presId="urn:microsoft.com/office/officeart/2005/8/layout/radial5"/>
    <dgm:cxn modelId="{F3120CCD-B334-4A43-BDAF-59B51EBEC497}" type="presParOf" srcId="{55CA716F-A64E-4D6B-B2B8-6C6659BFDF16}" destId="{927BF515-DF51-4287-9EBF-E91BC1EA3D46}" srcOrd="5" destOrd="0" presId="urn:microsoft.com/office/officeart/2005/8/layout/radial5"/>
    <dgm:cxn modelId="{3273132B-9250-4E61-AAD3-51159A833522}" type="presParOf" srcId="{927BF515-DF51-4287-9EBF-E91BC1EA3D46}" destId="{4443F802-609A-46DD-AC96-CB79C414CA12}" srcOrd="0" destOrd="0" presId="urn:microsoft.com/office/officeart/2005/8/layout/radial5"/>
    <dgm:cxn modelId="{7469058B-45C9-4B4C-B8D1-A8C6216F210D}" type="presParOf" srcId="{55CA716F-A64E-4D6B-B2B8-6C6659BFDF16}" destId="{D86920C3-8F72-4268-A5FB-66F1F21E784E}" srcOrd="6" destOrd="0" presId="urn:microsoft.com/office/officeart/2005/8/layout/radial5"/>
    <dgm:cxn modelId="{7EE0639A-E125-49E4-8DB5-53275B99CBFB}" type="presParOf" srcId="{55CA716F-A64E-4D6B-B2B8-6C6659BFDF16}" destId="{9B344F16-A67E-4600-B05C-5CBDDD82A8A7}" srcOrd="7" destOrd="0" presId="urn:microsoft.com/office/officeart/2005/8/layout/radial5"/>
    <dgm:cxn modelId="{78D5DC52-9449-4756-A5F1-989A0893A409}" type="presParOf" srcId="{9B344F16-A67E-4600-B05C-5CBDDD82A8A7}" destId="{9B341C41-7B1A-411E-9232-1DDC36641C9B}" srcOrd="0" destOrd="0" presId="urn:microsoft.com/office/officeart/2005/8/layout/radial5"/>
    <dgm:cxn modelId="{63C55AD6-4A9A-40D5-BAF4-7AE1E367B394}" type="presParOf" srcId="{55CA716F-A64E-4D6B-B2B8-6C6659BFDF16}" destId="{34667B65-0368-4273-A1A3-48B05D37C8A6}" srcOrd="8" destOrd="0" presId="urn:microsoft.com/office/officeart/2005/8/layout/radial5"/>
    <dgm:cxn modelId="{F30CB0E1-7032-4D87-87C9-B87EF11856A8}" type="presParOf" srcId="{55CA716F-A64E-4D6B-B2B8-6C6659BFDF16}" destId="{FA43F4B3-9019-411F-915F-061A7E6926F9}" srcOrd="9" destOrd="0" presId="urn:microsoft.com/office/officeart/2005/8/layout/radial5"/>
    <dgm:cxn modelId="{4C259775-D99C-48B0-9559-24EC17A911BF}" type="presParOf" srcId="{FA43F4B3-9019-411F-915F-061A7E6926F9}" destId="{531A8A03-A904-4D60-8639-418E8F8CB284}" srcOrd="0" destOrd="0" presId="urn:microsoft.com/office/officeart/2005/8/layout/radial5"/>
    <dgm:cxn modelId="{5A81F569-C07B-48C3-ACC2-485651213B6D}" type="presParOf" srcId="{55CA716F-A64E-4D6B-B2B8-6C6659BFDF16}" destId="{6EE39DB3-FC7D-401F-9077-8786A24EBC73}" srcOrd="10" destOrd="0" presId="urn:microsoft.com/office/officeart/2005/8/layout/radial5"/>
    <dgm:cxn modelId="{0D40CB9E-7702-480B-81BF-299D2D31499D}" type="presParOf" srcId="{55CA716F-A64E-4D6B-B2B8-6C6659BFDF16}" destId="{4EAC2984-B200-435E-8AF8-AFD14918E880}" srcOrd="11" destOrd="0" presId="urn:microsoft.com/office/officeart/2005/8/layout/radial5"/>
    <dgm:cxn modelId="{7C37A084-F6B4-4F84-8C6C-44C1A69D3253}" type="presParOf" srcId="{4EAC2984-B200-435E-8AF8-AFD14918E880}" destId="{EEE5C823-8025-4E9A-BDC7-5241CA3E1B63}" srcOrd="0" destOrd="0" presId="urn:microsoft.com/office/officeart/2005/8/layout/radial5"/>
    <dgm:cxn modelId="{EDD976AE-EB9C-4172-A136-A0F76826268E}" type="presParOf" srcId="{55CA716F-A64E-4D6B-B2B8-6C6659BFDF16}" destId="{7EAB1539-26F8-42D3-83E5-EA2C1BDE3588}"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1D5424-3FB8-4676-BABA-2DE511A9B444}" type="doc">
      <dgm:prSet loTypeId="urn:microsoft.com/office/officeart/2005/8/layout/hierarchy2" loCatId="hierarchy" qsTypeId="urn:microsoft.com/office/officeart/2005/8/quickstyle/simple1" qsCatId="simple" csTypeId="urn:microsoft.com/office/officeart/2005/8/colors/colorful3" csCatId="colorful" phldr="1"/>
      <dgm:spPr/>
      <dgm:t>
        <a:bodyPr/>
        <a:lstStyle/>
        <a:p>
          <a:endParaRPr lang="en-US"/>
        </a:p>
      </dgm:t>
    </dgm:pt>
    <dgm:pt modelId="{486E5975-CC57-4ED4-9F1A-5F389F819418}" type="pres">
      <dgm:prSet presAssocID="{331D5424-3FB8-4676-BABA-2DE511A9B444}" presName="diagram" presStyleCnt="0">
        <dgm:presLayoutVars>
          <dgm:chPref val="1"/>
          <dgm:dir val="rev"/>
          <dgm:animOne val="branch"/>
          <dgm:animLvl val="lvl"/>
          <dgm:resizeHandles val="exact"/>
        </dgm:presLayoutVars>
      </dgm:prSet>
      <dgm:spPr/>
      <dgm:t>
        <a:bodyPr/>
        <a:lstStyle/>
        <a:p>
          <a:endParaRPr lang="en-US"/>
        </a:p>
      </dgm:t>
    </dgm:pt>
  </dgm:ptLst>
  <dgm:cxnLst>
    <dgm:cxn modelId="{09204A5C-BE3D-4B9A-9E79-C395075B8B29}" type="presOf" srcId="{331D5424-3FB8-4676-BABA-2DE511A9B444}" destId="{486E5975-CC57-4ED4-9F1A-5F389F819418}" srcOrd="0"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02222E-9871-4333-8CF6-55E20AF2089F}" type="doc">
      <dgm:prSet loTypeId="urn:microsoft.com/office/officeart/2005/8/layout/radial5" loCatId="relationship" qsTypeId="urn:microsoft.com/office/officeart/2005/8/quickstyle/simple1" qsCatId="simple" csTypeId="urn:microsoft.com/office/officeart/2005/8/colors/colorful5" csCatId="colorful" phldr="1"/>
      <dgm:spPr/>
      <dgm:t>
        <a:bodyPr/>
        <a:lstStyle/>
        <a:p>
          <a:endParaRPr lang="en-US"/>
        </a:p>
      </dgm:t>
    </dgm:pt>
    <dgm:pt modelId="{2F9C5DAD-369E-4657-8A00-92AFF9507AD4}">
      <dgm:prSet phldrT="[Text]" custT="1"/>
      <dgm:spPr/>
      <dgm:t>
        <a:bodyPr/>
        <a:lstStyle/>
        <a:p>
          <a:r>
            <a:rPr lang="fa-IR" sz="2800" b="1" dirty="0" smtClean="0">
              <a:cs typeface="B Nazanin" panose="00000400000000000000" pitchFamily="2" charset="-78"/>
            </a:rPr>
            <a:t>شاخص‌های مهم در اعتبارسنجی</a:t>
          </a:r>
          <a:endParaRPr lang="en-US" sz="2800" b="1" dirty="0">
            <a:cs typeface="B Nazanin" panose="00000400000000000000" pitchFamily="2" charset="-78"/>
          </a:endParaRPr>
        </a:p>
      </dgm:t>
    </dgm:pt>
    <dgm:pt modelId="{B721EAD4-24E7-4996-9D71-C4E354158C94}" type="parTrans" cxnId="{75C95DD5-18BF-439B-BFA2-B43FC908A556}">
      <dgm:prSet/>
      <dgm:spPr/>
      <dgm:t>
        <a:bodyPr/>
        <a:lstStyle/>
        <a:p>
          <a:endParaRPr lang="en-US" sz="2800" b="1">
            <a:cs typeface="B Nazanin" panose="00000400000000000000" pitchFamily="2" charset="-78"/>
          </a:endParaRPr>
        </a:p>
      </dgm:t>
    </dgm:pt>
    <dgm:pt modelId="{48BBD5D0-EED2-4EC7-B984-9D4B015DF3C0}" type="sibTrans" cxnId="{75C95DD5-18BF-439B-BFA2-B43FC908A556}">
      <dgm:prSet/>
      <dgm:spPr/>
      <dgm:t>
        <a:bodyPr/>
        <a:lstStyle/>
        <a:p>
          <a:endParaRPr lang="en-US" sz="2800" b="1">
            <a:cs typeface="B Nazanin" panose="00000400000000000000" pitchFamily="2" charset="-78"/>
          </a:endParaRPr>
        </a:p>
      </dgm:t>
    </dgm:pt>
    <dgm:pt modelId="{2BDC3AFC-98D4-4C3D-9C36-06DA120B204D}">
      <dgm:prSet phldrT="[Text]" custT="1"/>
      <dgm:spPr/>
      <dgm:t>
        <a:bodyPr/>
        <a:lstStyle/>
        <a:p>
          <a:r>
            <a:rPr lang="fa-IR" sz="1800" b="1" i="0" dirty="0" smtClean="0">
              <a:cs typeface="B Nazanin" panose="00000400000000000000" pitchFamily="2" charset="-78"/>
            </a:rPr>
            <a:t>وضعیت بازار</a:t>
          </a:r>
          <a:endParaRPr lang="en-US" sz="1800" b="1" dirty="0">
            <a:cs typeface="B Nazanin" panose="00000400000000000000" pitchFamily="2" charset="-78"/>
          </a:endParaRPr>
        </a:p>
      </dgm:t>
    </dgm:pt>
    <dgm:pt modelId="{4BB7BF1F-7A4E-4D66-A041-9F910A2A44CE}" type="parTrans" cxnId="{CBF54611-555B-49D4-A222-540EA2921737}">
      <dgm:prSet custT="1"/>
      <dgm:spPr/>
      <dgm:t>
        <a:bodyPr/>
        <a:lstStyle/>
        <a:p>
          <a:endParaRPr lang="en-US" sz="1800" b="1">
            <a:cs typeface="B Nazanin" panose="00000400000000000000" pitchFamily="2" charset="-78"/>
          </a:endParaRPr>
        </a:p>
      </dgm:t>
    </dgm:pt>
    <dgm:pt modelId="{B47F869A-DBEE-4976-B7CB-F6719E8D82A5}" type="sibTrans" cxnId="{CBF54611-555B-49D4-A222-540EA2921737}">
      <dgm:prSet/>
      <dgm:spPr/>
      <dgm:t>
        <a:bodyPr/>
        <a:lstStyle/>
        <a:p>
          <a:endParaRPr lang="en-US" sz="2800" b="1">
            <a:cs typeface="B Nazanin" panose="00000400000000000000" pitchFamily="2" charset="-78"/>
          </a:endParaRPr>
        </a:p>
      </dgm:t>
    </dgm:pt>
    <dgm:pt modelId="{E57AE3E4-6C93-4AB1-AB01-DC1FBB6CDB48}">
      <dgm:prSet phldrT="[Text]" custT="1"/>
      <dgm:spPr/>
      <dgm:t>
        <a:bodyPr/>
        <a:lstStyle/>
        <a:p>
          <a:r>
            <a:rPr lang="fa-IR" sz="1800" b="1" i="0" dirty="0" smtClean="0">
              <a:cs typeface="B Nazanin" panose="00000400000000000000" pitchFamily="2" charset="-78"/>
            </a:rPr>
            <a:t>وضعیت سرمایه گذاری</a:t>
          </a:r>
          <a:endParaRPr lang="en-US" sz="1800" b="1" dirty="0">
            <a:cs typeface="B Nazanin" panose="00000400000000000000" pitchFamily="2" charset="-78"/>
          </a:endParaRPr>
        </a:p>
      </dgm:t>
    </dgm:pt>
    <dgm:pt modelId="{3B8D301C-A48B-432D-96D2-995625FFB9FC}" type="parTrans" cxnId="{A79FD327-5B27-40DC-85EF-CF0EB410115E}">
      <dgm:prSet custT="1"/>
      <dgm:spPr/>
      <dgm:t>
        <a:bodyPr/>
        <a:lstStyle/>
        <a:p>
          <a:endParaRPr lang="en-US" sz="1800" b="1">
            <a:cs typeface="B Nazanin" panose="00000400000000000000" pitchFamily="2" charset="-78"/>
          </a:endParaRPr>
        </a:p>
      </dgm:t>
    </dgm:pt>
    <dgm:pt modelId="{58C0551B-04DB-4BD2-AC6D-2772A2C4226A}" type="sibTrans" cxnId="{A79FD327-5B27-40DC-85EF-CF0EB410115E}">
      <dgm:prSet/>
      <dgm:spPr/>
      <dgm:t>
        <a:bodyPr/>
        <a:lstStyle/>
        <a:p>
          <a:endParaRPr lang="en-US" sz="2800" b="1">
            <a:cs typeface="B Nazanin" panose="00000400000000000000" pitchFamily="2" charset="-78"/>
          </a:endParaRPr>
        </a:p>
      </dgm:t>
    </dgm:pt>
    <dgm:pt modelId="{FDE62127-C8A6-43A2-B3CA-5F8B05EC5D31}">
      <dgm:prSet phldrT="[Text]" custT="1"/>
      <dgm:spPr/>
      <dgm:t>
        <a:bodyPr/>
        <a:lstStyle/>
        <a:p>
          <a:r>
            <a:rPr lang="fa-IR" sz="1800" b="1" i="0" dirty="0" smtClean="0">
              <a:cs typeface="B Nazanin" panose="00000400000000000000" pitchFamily="2" charset="-78"/>
            </a:rPr>
            <a:t>ثبات فعالیت</a:t>
          </a:r>
          <a:endParaRPr lang="en-US" sz="1800" b="1" dirty="0">
            <a:cs typeface="B Nazanin" panose="00000400000000000000" pitchFamily="2" charset="-78"/>
          </a:endParaRPr>
        </a:p>
      </dgm:t>
    </dgm:pt>
    <dgm:pt modelId="{6C83E43E-3DA3-491C-A407-664D0BC38C8C}" type="parTrans" cxnId="{0841B7B2-43C1-43E7-B3A0-009A16FEB262}">
      <dgm:prSet custT="1"/>
      <dgm:spPr/>
      <dgm:t>
        <a:bodyPr/>
        <a:lstStyle/>
        <a:p>
          <a:endParaRPr lang="en-US" sz="1800" b="1">
            <a:cs typeface="B Nazanin" panose="00000400000000000000" pitchFamily="2" charset="-78"/>
          </a:endParaRPr>
        </a:p>
      </dgm:t>
    </dgm:pt>
    <dgm:pt modelId="{E8EF93AF-C1D8-4CBA-8992-C604C5B5902D}" type="sibTrans" cxnId="{0841B7B2-43C1-43E7-B3A0-009A16FEB262}">
      <dgm:prSet/>
      <dgm:spPr/>
      <dgm:t>
        <a:bodyPr/>
        <a:lstStyle/>
        <a:p>
          <a:endParaRPr lang="en-US" sz="2800" b="1">
            <a:cs typeface="B Nazanin" panose="00000400000000000000" pitchFamily="2" charset="-78"/>
          </a:endParaRPr>
        </a:p>
      </dgm:t>
    </dgm:pt>
    <dgm:pt modelId="{80304861-B6E9-4B15-B577-5133E398FBE1}">
      <dgm:prSet custT="1"/>
      <dgm:spPr/>
      <dgm:t>
        <a:bodyPr/>
        <a:lstStyle/>
        <a:p>
          <a:r>
            <a:rPr lang="fa-IR" sz="1800" b="1" i="0" dirty="0" smtClean="0">
              <a:cs typeface="B Nazanin" panose="00000400000000000000" pitchFamily="2" charset="-78"/>
            </a:rPr>
            <a:t>وضعیت صورتهای مالی</a:t>
          </a:r>
          <a:endParaRPr lang="fa-IR" sz="1800" b="1" dirty="0">
            <a:cs typeface="B Nazanin" panose="00000400000000000000" pitchFamily="2" charset="-78"/>
          </a:endParaRPr>
        </a:p>
      </dgm:t>
    </dgm:pt>
    <dgm:pt modelId="{5721F61F-8F8D-4BF6-9CBD-4733CB853601}" type="parTrans" cxnId="{995114B1-AC0A-41DF-9396-A6EE8E6DD45A}">
      <dgm:prSet custT="1"/>
      <dgm:spPr/>
      <dgm:t>
        <a:bodyPr/>
        <a:lstStyle/>
        <a:p>
          <a:endParaRPr lang="en-US" sz="1800" b="1">
            <a:cs typeface="B Nazanin" panose="00000400000000000000" pitchFamily="2" charset="-78"/>
          </a:endParaRPr>
        </a:p>
      </dgm:t>
    </dgm:pt>
    <dgm:pt modelId="{49449B03-3B83-42BB-8C50-8D06D978E604}" type="sibTrans" cxnId="{995114B1-AC0A-41DF-9396-A6EE8E6DD45A}">
      <dgm:prSet/>
      <dgm:spPr/>
      <dgm:t>
        <a:bodyPr/>
        <a:lstStyle/>
        <a:p>
          <a:endParaRPr lang="en-US" sz="2800" b="1">
            <a:cs typeface="B Nazanin" panose="00000400000000000000" pitchFamily="2" charset="-78"/>
          </a:endParaRPr>
        </a:p>
      </dgm:t>
    </dgm:pt>
    <dgm:pt modelId="{A017A1EA-6A49-4EF4-ADE0-DB63C970C6D0}">
      <dgm:prSet custT="1"/>
      <dgm:spPr/>
      <dgm:t>
        <a:bodyPr/>
        <a:lstStyle/>
        <a:p>
          <a:r>
            <a:rPr lang="fa-IR" sz="1800" b="1" dirty="0" smtClean="0">
              <a:cs typeface="B Nazanin" panose="00000400000000000000" pitchFamily="2" charset="-78"/>
            </a:rPr>
            <a:t>شخصیت قانونی متقاضی و سوابق مدیران</a:t>
          </a:r>
          <a:endParaRPr lang="en-US" sz="1800" b="1" dirty="0">
            <a:cs typeface="B Nazanin" panose="00000400000000000000" pitchFamily="2" charset="-78"/>
          </a:endParaRPr>
        </a:p>
      </dgm:t>
    </dgm:pt>
    <dgm:pt modelId="{F2876228-239C-40D7-90C2-597B421F57EB}" type="parTrans" cxnId="{F703ACE1-8EF6-49D5-A98D-EFF452C251F4}">
      <dgm:prSet custT="1"/>
      <dgm:spPr/>
      <dgm:t>
        <a:bodyPr/>
        <a:lstStyle/>
        <a:p>
          <a:endParaRPr lang="en-US" sz="1800" b="1">
            <a:cs typeface="B Nazanin" panose="00000400000000000000" pitchFamily="2" charset="-78"/>
          </a:endParaRPr>
        </a:p>
      </dgm:t>
    </dgm:pt>
    <dgm:pt modelId="{F8C518CC-DF0F-4BCA-8EAE-06BA910EFE80}" type="sibTrans" cxnId="{F703ACE1-8EF6-49D5-A98D-EFF452C251F4}">
      <dgm:prSet/>
      <dgm:spPr/>
      <dgm:t>
        <a:bodyPr/>
        <a:lstStyle/>
        <a:p>
          <a:endParaRPr lang="en-US" sz="2800" b="1">
            <a:cs typeface="B Nazanin" panose="00000400000000000000" pitchFamily="2" charset="-78"/>
          </a:endParaRPr>
        </a:p>
      </dgm:t>
    </dgm:pt>
    <dgm:pt modelId="{F5C1B0AA-630B-4C5F-914C-A5AD4681DD66}">
      <dgm:prSet custT="1"/>
      <dgm:spPr/>
      <dgm:t>
        <a:bodyPr/>
        <a:lstStyle/>
        <a:p>
          <a:r>
            <a:rPr lang="fa-IR" sz="1800" b="1" i="0" dirty="0" smtClean="0">
              <a:cs typeface="B Nazanin" panose="00000400000000000000" pitchFamily="2" charset="-78"/>
            </a:rPr>
            <a:t>سوابق ایفای تعهدات بانکی و صندوق</a:t>
          </a:r>
          <a:endParaRPr lang="fa-IR" sz="1800" b="1" dirty="0">
            <a:cs typeface="B Nazanin" panose="00000400000000000000" pitchFamily="2" charset="-78"/>
          </a:endParaRPr>
        </a:p>
      </dgm:t>
    </dgm:pt>
    <dgm:pt modelId="{BAADFFD5-431B-4C34-A2C7-53B77BF9F6CD}" type="parTrans" cxnId="{54551AF9-17B0-4BF9-AA91-449621AF68E6}">
      <dgm:prSet custT="1"/>
      <dgm:spPr/>
      <dgm:t>
        <a:bodyPr/>
        <a:lstStyle/>
        <a:p>
          <a:endParaRPr lang="en-US" sz="1800" b="1">
            <a:cs typeface="B Nazanin" panose="00000400000000000000" pitchFamily="2" charset="-78"/>
          </a:endParaRPr>
        </a:p>
      </dgm:t>
    </dgm:pt>
    <dgm:pt modelId="{5E309CEA-0316-4EDA-BAF8-D1EAF8903B5F}" type="sibTrans" cxnId="{54551AF9-17B0-4BF9-AA91-449621AF68E6}">
      <dgm:prSet/>
      <dgm:spPr/>
      <dgm:t>
        <a:bodyPr/>
        <a:lstStyle/>
        <a:p>
          <a:endParaRPr lang="en-US" sz="2800" b="1">
            <a:cs typeface="B Nazanin" panose="00000400000000000000" pitchFamily="2" charset="-78"/>
          </a:endParaRPr>
        </a:p>
      </dgm:t>
    </dgm:pt>
    <dgm:pt modelId="{55CA716F-A64E-4D6B-B2B8-6C6659BFDF16}" type="pres">
      <dgm:prSet presAssocID="{D702222E-9871-4333-8CF6-55E20AF2089F}" presName="Name0" presStyleCnt="0">
        <dgm:presLayoutVars>
          <dgm:chMax val="1"/>
          <dgm:dir/>
          <dgm:animLvl val="ctr"/>
          <dgm:resizeHandles val="exact"/>
        </dgm:presLayoutVars>
      </dgm:prSet>
      <dgm:spPr/>
      <dgm:t>
        <a:bodyPr/>
        <a:lstStyle/>
        <a:p>
          <a:endParaRPr lang="en-US"/>
        </a:p>
      </dgm:t>
    </dgm:pt>
    <dgm:pt modelId="{84250A29-2D2C-4212-A498-A8E07D667834}" type="pres">
      <dgm:prSet presAssocID="{2F9C5DAD-369E-4657-8A00-92AFF9507AD4}" presName="centerShape" presStyleLbl="node0" presStyleIdx="0" presStyleCnt="1" custScaleX="131384" custScaleY="123280"/>
      <dgm:spPr/>
      <dgm:t>
        <a:bodyPr/>
        <a:lstStyle/>
        <a:p>
          <a:endParaRPr lang="en-US"/>
        </a:p>
      </dgm:t>
    </dgm:pt>
    <dgm:pt modelId="{260AB72A-4D37-4C0F-9A6D-D240E30C22ED}" type="pres">
      <dgm:prSet presAssocID="{4BB7BF1F-7A4E-4D66-A041-9F910A2A44CE}" presName="parTrans" presStyleLbl="sibTrans2D1" presStyleIdx="0" presStyleCnt="6"/>
      <dgm:spPr/>
      <dgm:t>
        <a:bodyPr/>
        <a:lstStyle/>
        <a:p>
          <a:endParaRPr lang="en-US"/>
        </a:p>
      </dgm:t>
    </dgm:pt>
    <dgm:pt modelId="{C316D2C7-532F-4EE5-B826-64E0C7EBA6C3}" type="pres">
      <dgm:prSet presAssocID="{4BB7BF1F-7A4E-4D66-A041-9F910A2A44CE}" presName="connectorText" presStyleLbl="sibTrans2D1" presStyleIdx="0" presStyleCnt="6"/>
      <dgm:spPr/>
      <dgm:t>
        <a:bodyPr/>
        <a:lstStyle/>
        <a:p>
          <a:endParaRPr lang="en-US"/>
        </a:p>
      </dgm:t>
    </dgm:pt>
    <dgm:pt modelId="{43896966-40F4-4B88-82E3-D1C111FAE03D}" type="pres">
      <dgm:prSet presAssocID="{2BDC3AFC-98D4-4C3D-9C36-06DA120B204D}" presName="node" presStyleLbl="node1" presStyleIdx="0" presStyleCnt="6">
        <dgm:presLayoutVars>
          <dgm:bulletEnabled val="1"/>
        </dgm:presLayoutVars>
      </dgm:prSet>
      <dgm:spPr/>
      <dgm:t>
        <a:bodyPr/>
        <a:lstStyle/>
        <a:p>
          <a:endParaRPr lang="en-US"/>
        </a:p>
      </dgm:t>
    </dgm:pt>
    <dgm:pt modelId="{FED963AA-5BFB-450F-AA7C-598C9840F60D}" type="pres">
      <dgm:prSet presAssocID="{3B8D301C-A48B-432D-96D2-995625FFB9FC}" presName="parTrans" presStyleLbl="sibTrans2D1" presStyleIdx="1" presStyleCnt="6"/>
      <dgm:spPr/>
      <dgm:t>
        <a:bodyPr/>
        <a:lstStyle/>
        <a:p>
          <a:endParaRPr lang="en-US"/>
        </a:p>
      </dgm:t>
    </dgm:pt>
    <dgm:pt modelId="{D07A2B69-EDEC-4E65-8EFB-88201FDBB296}" type="pres">
      <dgm:prSet presAssocID="{3B8D301C-A48B-432D-96D2-995625FFB9FC}" presName="connectorText" presStyleLbl="sibTrans2D1" presStyleIdx="1" presStyleCnt="6"/>
      <dgm:spPr/>
      <dgm:t>
        <a:bodyPr/>
        <a:lstStyle/>
        <a:p>
          <a:endParaRPr lang="en-US"/>
        </a:p>
      </dgm:t>
    </dgm:pt>
    <dgm:pt modelId="{A0FEA39A-45DF-4F21-B12A-B31BDDB95A30}" type="pres">
      <dgm:prSet presAssocID="{E57AE3E4-6C93-4AB1-AB01-DC1FBB6CDB48}" presName="node" presStyleLbl="node1" presStyleIdx="1" presStyleCnt="6">
        <dgm:presLayoutVars>
          <dgm:bulletEnabled val="1"/>
        </dgm:presLayoutVars>
      </dgm:prSet>
      <dgm:spPr/>
      <dgm:t>
        <a:bodyPr/>
        <a:lstStyle/>
        <a:p>
          <a:endParaRPr lang="en-US"/>
        </a:p>
      </dgm:t>
    </dgm:pt>
    <dgm:pt modelId="{927BF515-DF51-4287-9EBF-E91BC1EA3D46}" type="pres">
      <dgm:prSet presAssocID="{5721F61F-8F8D-4BF6-9CBD-4733CB853601}" presName="parTrans" presStyleLbl="sibTrans2D1" presStyleIdx="2" presStyleCnt="6"/>
      <dgm:spPr/>
      <dgm:t>
        <a:bodyPr/>
        <a:lstStyle/>
        <a:p>
          <a:endParaRPr lang="en-US"/>
        </a:p>
      </dgm:t>
    </dgm:pt>
    <dgm:pt modelId="{4443F802-609A-46DD-AC96-CB79C414CA12}" type="pres">
      <dgm:prSet presAssocID="{5721F61F-8F8D-4BF6-9CBD-4733CB853601}" presName="connectorText" presStyleLbl="sibTrans2D1" presStyleIdx="2" presStyleCnt="6"/>
      <dgm:spPr/>
      <dgm:t>
        <a:bodyPr/>
        <a:lstStyle/>
        <a:p>
          <a:endParaRPr lang="en-US"/>
        </a:p>
      </dgm:t>
    </dgm:pt>
    <dgm:pt modelId="{D86920C3-8F72-4268-A5FB-66F1F21E784E}" type="pres">
      <dgm:prSet presAssocID="{80304861-B6E9-4B15-B577-5133E398FBE1}" presName="node" presStyleLbl="node1" presStyleIdx="2" presStyleCnt="6">
        <dgm:presLayoutVars>
          <dgm:bulletEnabled val="1"/>
        </dgm:presLayoutVars>
      </dgm:prSet>
      <dgm:spPr/>
      <dgm:t>
        <a:bodyPr/>
        <a:lstStyle/>
        <a:p>
          <a:endParaRPr lang="en-US"/>
        </a:p>
      </dgm:t>
    </dgm:pt>
    <dgm:pt modelId="{9B344F16-A67E-4600-B05C-5CBDDD82A8A7}" type="pres">
      <dgm:prSet presAssocID="{6C83E43E-3DA3-491C-A407-664D0BC38C8C}" presName="parTrans" presStyleLbl="sibTrans2D1" presStyleIdx="3" presStyleCnt="6"/>
      <dgm:spPr/>
      <dgm:t>
        <a:bodyPr/>
        <a:lstStyle/>
        <a:p>
          <a:endParaRPr lang="en-US"/>
        </a:p>
      </dgm:t>
    </dgm:pt>
    <dgm:pt modelId="{9B341C41-7B1A-411E-9232-1DDC36641C9B}" type="pres">
      <dgm:prSet presAssocID="{6C83E43E-3DA3-491C-A407-664D0BC38C8C}" presName="connectorText" presStyleLbl="sibTrans2D1" presStyleIdx="3" presStyleCnt="6"/>
      <dgm:spPr/>
      <dgm:t>
        <a:bodyPr/>
        <a:lstStyle/>
        <a:p>
          <a:endParaRPr lang="en-US"/>
        </a:p>
      </dgm:t>
    </dgm:pt>
    <dgm:pt modelId="{34667B65-0368-4273-A1A3-48B05D37C8A6}" type="pres">
      <dgm:prSet presAssocID="{FDE62127-C8A6-43A2-B3CA-5F8B05EC5D31}" presName="node" presStyleLbl="node1" presStyleIdx="3" presStyleCnt="6">
        <dgm:presLayoutVars>
          <dgm:bulletEnabled val="1"/>
        </dgm:presLayoutVars>
      </dgm:prSet>
      <dgm:spPr/>
      <dgm:t>
        <a:bodyPr/>
        <a:lstStyle/>
        <a:p>
          <a:endParaRPr lang="en-US"/>
        </a:p>
      </dgm:t>
    </dgm:pt>
    <dgm:pt modelId="{FA43F4B3-9019-411F-915F-061A7E6926F9}" type="pres">
      <dgm:prSet presAssocID="{BAADFFD5-431B-4C34-A2C7-53B77BF9F6CD}" presName="parTrans" presStyleLbl="sibTrans2D1" presStyleIdx="4" presStyleCnt="6"/>
      <dgm:spPr/>
      <dgm:t>
        <a:bodyPr/>
        <a:lstStyle/>
        <a:p>
          <a:endParaRPr lang="en-US"/>
        </a:p>
      </dgm:t>
    </dgm:pt>
    <dgm:pt modelId="{531A8A03-A904-4D60-8639-418E8F8CB284}" type="pres">
      <dgm:prSet presAssocID="{BAADFFD5-431B-4C34-A2C7-53B77BF9F6CD}" presName="connectorText" presStyleLbl="sibTrans2D1" presStyleIdx="4" presStyleCnt="6"/>
      <dgm:spPr/>
      <dgm:t>
        <a:bodyPr/>
        <a:lstStyle/>
        <a:p>
          <a:endParaRPr lang="en-US"/>
        </a:p>
      </dgm:t>
    </dgm:pt>
    <dgm:pt modelId="{6EE39DB3-FC7D-401F-9077-8786A24EBC73}" type="pres">
      <dgm:prSet presAssocID="{F5C1B0AA-630B-4C5F-914C-A5AD4681DD66}" presName="node" presStyleLbl="node1" presStyleIdx="4" presStyleCnt="6">
        <dgm:presLayoutVars>
          <dgm:bulletEnabled val="1"/>
        </dgm:presLayoutVars>
      </dgm:prSet>
      <dgm:spPr/>
      <dgm:t>
        <a:bodyPr/>
        <a:lstStyle/>
        <a:p>
          <a:endParaRPr lang="en-US"/>
        </a:p>
      </dgm:t>
    </dgm:pt>
    <dgm:pt modelId="{4EAC2984-B200-435E-8AF8-AFD14918E880}" type="pres">
      <dgm:prSet presAssocID="{F2876228-239C-40D7-90C2-597B421F57EB}" presName="parTrans" presStyleLbl="sibTrans2D1" presStyleIdx="5" presStyleCnt="6"/>
      <dgm:spPr/>
      <dgm:t>
        <a:bodyPr/>
        <a:lstStyle/>
        <a:p>
          <a:endParaRPr lang="en-US"/>
        </a:p>
      </dgm:t>
    </dgm:pt>
    <dgm:pt modelId="{EEE5C823-8025-4E9A-BDC7-5241CA3E1B63}" type="pres">
      <dgm:prSet presAssocID="{F2876228-239C-40D7-90C2-597B421F57EB}" presName="connectorText" presStyleLbl="sibTrans2D1" presStyleIdx="5" presStyleCnt="6"/>
      <dgm:spPr/>
      <dgm:t>
        <a:bodyPr/>
        <a:lstStyle/>
        <a:p>
          <a:endParaRPr lang="en-US"/>
        </a:p>
      </dgm:t>
    </dgm:pt>
    <dgm:pt modelId="{7EAB1539-26F8-42D3-83E5-EA2C1BDE3588}" type="pres">
      <dgm:prSet presAssocID="{A017A1EA-6A49-4EF4-ADE0-DB63C970C6D0}" presName="node" presStyleLbl="node1" presStyleIdx="5" presStyleCnt="6">
        <dgm:presLayoutVars>
          <dgm:bulletEnabled val="1"/>
        </dgm:presLayoutVars>
      </dgm:prSet>
      <dgm:spPr/>
      <dgm:t>
        <a:bodyPr/>
        <a:lstStyle/>
        <a:p>
          <a:endParaRPr lang="en-US"/>
        </a:p>
      </dgm:t>
    </dgm:pt>
  </dgm:ptLst>
  <dgm:cxnLst>
    <dgm:cxn modelId="{995114B1-AC0A-41DF-9396-A6EE8E6DD45A}" srcId="{2F9C5DAD-369E-4657-8A00-92AFF9507AD4}" destId="{80304861-B6E9-4B15-B577-5133E398FBE1}" srcOrd="2" destOrd="0" parTransId="{5721F61F-8F8D-4BF6-9CBD-4733CB853601}" sibTransId="{49449B03-3B83-42BB-8C50-8D06D978E604}"/>
    <dgm:cxn modelId="{F1580A66-34D6-47A7-A821-2BD7000CD603}" type="presOf" srcId="{F2876228-239C-40D7-90C2-597B421F57EB}" destId="{EEE5C823-8025-4E9A-BDC7-5241CA3E1B63}" srcOrd="1" destOrd="0" presId="urn:microsoft.com/office/officeart/2005/8/layout/radial5"/>
    <dgm:cxn modelId="{6443ED92-D204-4DBE-A793-49AD3CA5A077}" type="presOf" srcId="{4BB7BF1F-7A4E-4D66-A041-9F910A2A44CE}" destId="{260AB72A-4D37-4C0F-9A6D-D240E30C22ED}" srcOrd="0" destOrd="0" presId="urn:microsoft.com/office/officeart/2005/8/layout/radial5"/>
    <dgm:cxn modelId="{F703ACE1-8EF6-49D5-A98D-EFF452C251F4}" srcId="{2F9C5DAD-369E-4657-8A00-92AFF9507AD4}" destId="{A017A1EA-6A49-4EF4-ADE0-DB63C970C6D0}" srcOrd="5" destOrd="0" parTransId="{F2876228-239C-40D7-90C2-597B421F57EB}" sibTransId="{F8C518CC-DF0F-4BCA-8EAE-06BA910EFE80}"/>
    <dgm:cxn modelId="{F5E20073-EE77-4DBE-9608-7B39A422E682}" type="presOf" srcId="{5721F61F-8F8D-4BF6-9CBD-4733CB853601}" destId="{4443F802-609A-46DD-AC96-CB79C414CA12}" srcOrd="1" destOrd="0" presId="urn:microsoft.com/office/officeart/2005/8/layout/radial5"/>
    <dgm:cxn modelId="{2F8345B9-0720-4A1F-B470-EEA5F344DCDF}" type="presOf" srcId="{80304861-B6E9-4B15-B577-5133E398FBE1}" destId="{D86920C3-8F72-4268-A5FB-66F1F21E784E}" srcOrd="0" destOrd="0" presId="urn:microsoft.com/office/officeart/2005/8/layout/radial5"/>
    <dgm:cxn modelId="{ED728254-36EF-4A4C-99E1-DBB3BAB4D7BD}" type="presOf" srcId="{2F9C5DAD-369E-4657-8A00-92AFF9507AD4}" destId="{84250A29-2D2C-4212-A498-A8E07D667834}" srcOrd="0" destOrd="0" presId="urn:microsoft.com/office/officeart/2005/8/layout/radial5"/>
    <dgm:cxn modelId="{7866FFFE-B188-45A9-B606-B42CA6912C9E}" type="presOf" srcId="{F5C1B0AA-630B-4C5F-914C-A5AD4681DD66}" destId="{6EE39DB3-FC7D-401F-9077-8786A24EBC73}" srcOrd="0" destOrd="0" presId="urn:microsoft.com/office/officeart/2005/8/layout/radial5"/>
    <dgm:cxn modelId="{75C95DD5-18BF-439B-BFA2-B43FC908A556}" srcId="{D702222E-9871-4333-8CF6-55E20AF2089F}" destId="{2F9C5DAD-369E-4657-8A00-92AFF9507AD4}" srcOrd="0" destOrd="0" parTransId="{B721EAD4-24E7-4996-9D71-C4E354158C94}" sibTransId="{48BBD5D0-EED2-4EC7-B984-9D4B015DF3C0}"/>
    <dgm:cxn modelId="{5735AB26-E0A9-4CD2-85A9-112F74F495D6}" type="presOf" srcId="{A017A1EA-6A49-4EF4-ADE0-DB63C970C6D0}" destId="{7EAB1539-26F8-42D3-83E5-EA2C1BDE3588}" srcOrd="0" destOrd="0" presId="urn:microsoft.com/office/officeart/2005/8/layout/radial5"/>
    <dgm:cxn modelId="{B1B24EDB-C344-44C7-842F-137FA873CE46}" type="presOf" srcId="{E57AE3E4-6C93-4AB1-AB01-DC1FBB6CDB48}" destId="{A0FEA39A-45DF-4F21-B12A-B31BDDB95A30}" srcOrd="0" destOrd="0" presId="urn:microsoft.com/office/officeart/2005/8/layout/radial5"/>
    <dgm:cxn modelId="{54551AF9-17B0-4BF9-AA91-449621AF68E6}" srcId="{2F9C5DAD-369E-4657-8A00-92AFF9507AD4}" destId="{F5C1B0AA-630B-4C5F-914C-A5AD4681DD66}" srcOrd="4" destOrd="0" parTransId="{BAADFFD5-431B-4C34-A2C7-53B77BF9F6CD}" sibTransId="{5E309CEA-0316-4EDA-BAF8-D1EAF8903B5F}"/>
    <dgm:cxn modelId="{A79FD327-5B27-40DC-85EF-CF0EB410115E}" srcId="{2F9C5DAD-369E-4657-8A00-92AFF9507AD4}" destId="{E57AE3E4-6C93-4AB1-AB01-DC1FBB6CDB48}" srcOrd="1" destOrd="0" parTransId="{3B8D301C-A48B-432D-96D2-995625FFB9FC}" sibTransId="{58C0551B-04DB-4BD2-AC6D-2772A2C4226A}"/>
    <dgm:cxn modelId="{5F060D36-AFC0-494B-8A84-888335AF400D}" type="presOf" srcId="{FDE62127-C8A6-43A2-B3CA-5F8B05EC5D31}" destId="{34667B65-0368-4273-A1A3-48B05D37C8A6}" srcOrd="0" destOrd="0" presId="urn:microsoft.com/office/officeart/2005/8/layout/radial5"/>
    <dgm:cxn modelId="{C0218416-40E3-49C9-B00A-6766F2A7EC0B}" type="presOf" srcId="{3B8D301C-A48B-432D-96D2-995625FFB9FC}" destId="{D07A2B69-EDEC-4E65-8EFB-88201FDBB296}" srcOrd="1" destOrd="0" presId="urn:microsoft.com/office/officeart/2005/8/layout/radial5"/>
    <dgm:cxn modelId="{6643B039-BA09-4D28-8F52-1A0EB38FAFE6}" type="presOf" srcId="{BAADFFD5-431B-4C34-A2C7-53B77BF9F6CD}" destId="{531A8A03-A904-4D60-8639-418E8F8CB284}" srcOrd="1" destOrd="0" presId="urn:microsoft.com/office/officeart/2005/8/layout/radial5"/>
    <dgm:cxn modelId="{DB40D354-F592-4347-B26F-9CC33BAE5BC2}" type="presOf" srcId="{6C83E43E-3DA3-491C-A407-664D0BC38C8C}" destId="{9B341C41-7B1A-411E-9232-1DDC36641C9B}" srcOrd="1" destOrd="0" presId="urn:microsoft.com/office/officeart/2005/8/layout/radial5"/>
    <dgm:cxn modelId="{0841B7B2-43C1-43E7-B3A0-009A16FEB262}" srcId="{2F9C5DAD-369E-4657-8A00-92AFF9507AD4}" destId="{FDE62127-C8A6-43A2-B3CA-5F8B05EC5D31}" srcOrd="3" destOrd="0" parTransId="{6C83E43E-3DA3-491C-A407-664D0BC38C8C}" sibTransId="{E8EF93AF-C1D8-4CBA-8992-C604C5B5902D}"/>
    <dgm:cxn modelId="{C5309C9C-3791-401D-9331-2E7B579C1F4B}" type="presOf" srcId="{2BDC3AFC-98D4-4C3D-9C36-06DA120B204D}" destId="{43896966-40F4-4B88-82E3-D1C111FAE03D}" srcOrd="0" destOrd="0" presId="urn:microsoft.com/office/officeart/2005/8/layout/radial5"/>
    <dgm:cxn modelId="{61D33D2C-B39B-4EBA-9241-72684D9580BF}" type="presOf" srcId="{3B8D301C-A48B-432D-96D2-995625FFB9FC}" destId="{FED963AA-5BFB-450F-AA7C-598C9840F60D}" srcOrd="0" destOrd="0" presId="urn:microsoft.com/office/officeart/2005/8/layout/radial5"/>
    <dgm:cxn modelId="{CBF54611-555B-49D4-A222-540EA2921737}" srcId="{2F9C5DAD-369E-4657-8A00-92AFF9507AD4}" destId="{2BDC3AFC-98D4-4C3D-9C36-06DA120B204D}" srcOrd="0" destOrd="0" parTransId="{4BB7BF1F-7A4E-4D66-A041-9F910A2A44CE}" sibTransId="{B47F869A-DBEE-4976-B7CB-F6719E8D82A5}"/>
    <dgm:cxn modelId="{0A7A1AC5-5BBF-4CAD-80D9-7DCB5731F4C9}" type="presOf" srcId="{6C83E43E-3DA3-491C-A407-664D0BC38C8C}" destId="{9B344F16-A67E-4600-B05C-5CBDDD82A8A7}" srcOrd="0" destOrd="0" presId="urn:microsoft.com/office/officeart/2005/8/layout/radial5"/>
    <dgm:cxn modelId="{297C5FFF-6FBC-453C-8751-E3604F4CD955}" type="presOf" srcId="{4BB7BF1F-7A4E-4D66-A041-9F910A2A44CE}" destId="{C316D2C7-532F-4EE5-B826-64E0C7EBA6C3}" srcOrd="1" destOrd="0" presId="urn:microsoft.com/office/officeart/2005/8/layout/radial5"/>
    <dgm:cxn modelId="{28058DB8-E355-420F-ACCB-47E1BB8D4E57}" type="presOf" srcId="{F2876228-239C-40D7-90C2-597B421F57EB}" destId="{4EAC2984-B200-435E-8AF8-AFD14918E880}" srcOrd="0" destOrd="0" presId="urn:microsoft.com/office/officeart/2005/8/layout/radial5"/>
    <dgm:cxn modelId="{11BB05DA-CA61-4AD0-8926-552F6F3E3FBA}" type="presOf" srcId="{BAADFFD5-431B-4C34-A2C7-53B77BF9F6CD}" destId="{FA43F4B3-9019-411F-915F-061A7E6926F9}" srcOrd="0" destOrd="0" presId="urn:microsoft.com/office/officeart/2005/8/layout/radial5"/>
    <dgm:cxn modelId="{823F2D38-566D-4C4D-A9A7-5C8B51DB1325}" type="presOf" srcId="{5721F61F-8F8D-4BF6-9CBD-4733CB853601}" destId="{927BF515-DF51-4287-9EBF-E91BC1EA3D46}" srcOrd="0" destOrd="0" presId="urn:microsoft.com/office/officeart/2005/8/layout/radial5"/>
    <dgm:cxn modelId="{452AE35D-C5F8-455A-9EAF-232C57CA3AC9}" type="presOf" srcId="{D702222E-9871-4333-8CF6-55E20AF2089F}" destId="{55CA716F-A64E-4D6B-B2B8-6C6659BFDF16}" srcOrd="0" destOrd="0" presId="urn:microsoft.com/office/officeart/2005/8/layout/radial5"/>
    <dgm:cxn modelId="{A6386FDC-531F-4FA9-887D-B09104348C93}" type="presParOf" srcId="{55CA716F-A64E-4D6B-B2B8-6C6659BFDF16}" destId="{84250A29-2D2C-4212-A498-A8E07D667834}" srcOrd="0" destOrd="0" presId="urn:microsoft.com/office/officeart/2005/8/layout/radial5"/>
    <dgm:cxn modelId="{32EDC600-5709-4007-8AAF-EF54159FE107}" type="presParOf" srcId="{55CA716F-A64E-4D6B-B2B8-6C6659BFDF16}" destId="{260AB72A-4D37-4C0F-9A6D-D240E30C22ED}" srcOrd="1" destOrd="0" presId="urn:microsoft.com/office/officeart/2005/8/layout/radial5"/>
    <dgm:cxn modelId="{C7217234-E0F7-4924-B85F-8D88D6B20902}" type="presParOf" srcId="{260AB72A-4D37-4C0F-9A6D-D240E30C22ED}" destId="{C316D2C7-532F-4EE5-B826-64E0C7EBA6C3}" srcOrd="0" destOrd="0" presId="urn:microsoft.com/office/officeart/2005/8/layout/radial5"/>
    <dgm:cxn modelId="{C2D48978-8456-4A35-8AD7-F582A8FCA5F6}" type="presParOf" srcId="{55CA716F-A64E-4D6B-B2B8-6C6659BFDF16}" destId="{43896966-40F4-4B88-82E3-D1C111FAE03D}" srcOrd="2" destOrd="0" presId="urn:microsoft.com/office/officeart/2005/8/layout/radial5"/>
    <dgm:cxn modelId="{9D2FF3FE-9369-49B8-8115-B82C6965503F}" type="presParOf" srcId="{55CA716F-A64E-4D6B-B2B8-6C6659BFDF16}" destId="{FED963AA-5BFB-450F-AA7C-598C9840F60D}" srcOrd="3" destOrd="0" presId="urn:microsoft.com/office/officeart/2005/8/layout/radial5"/>
    <dgm:cxn modelId="{6D877498-AF46-40CE-B80D-D47B3BFFA20E}" type="presParOf" srcId="{FED963AA-5BFB-450F-AA7C-598C9840F60D}" destId="{D07A2B69-EDEC-4E65-8EFB-88201FDBB296}" srcOrd="0" destOrd="0" presId="urn:microsoft.com/office/officeart/2005/8/layout/radial5"/>
    <dgm:cxn modelId="{731D2173-3AE1-4102-88D4-2EC4586623D2}" type="presParOf" srcId="{55CA716F-A64E-4D6B-B2B8-6C6659BFDF16}" destId="{A0FEA39A-45DF-4F21-B12A-B31BDDB95A30}" srcOrd="4" destOrd="0" presId="urn:microsoft.com/office/officeart/2005/8/layout/radial5"/>
    <dgm:cxn modelId="{F3120CCD-B334-4A43-BDAF-59B51EBEC497}" type="presParOf" srcId="{55CA716F-A64E-4D6B-B2B8-6C6659BFDF16}" destId="{927BF515-DF51-4287-9EBF-E91BC1EA3D46}" srcOrd="5" destOrd="0" presId="urn:microsoft.com/office/officeart/2005/8/layout/radial5"/>
    <dgm:cxn modelId="{3273132B-9250-4E61-AAD3-51159A833522}" type="presParOf" srcId="{927BF515-DF51-4287-9EBF-E91BC1EA3D46}" destId="{4443F802-609A-46DD-AC96-CB79C414CA12}" srcOrd="0" destOrd="0" presId="urn:microsoft.com/office/officeart/2005/8/layout/radial5"/>
    <dgm:cxn modelId="{7469058B-45C9-4B4C-B8D1-A8C6216F210D}" type="presParOf" srcId="{55CA716F-A64E-4D6B-B2B8-6C6659BFDF16}" destId="{D86920C3-8F72-4268-A5FB-66F1F21E784E}" srcOrd="6" destOrd="0" presId="urn:microsoft.com/office/officeart/2005/8/layout/radial5"/>
    <dgm:cxn modelId="{7EE0639A-E125-49E4-8DB5-53275B99CBFB}" type="presParOf" srcId="{55CA716F-A64E-4D6B-B2B8-6C6659BFDF16}" destId="{9B344F16-A67E-4600-B05C-5CBDDD82A8A7}" srcOrd="7" destOrd="0" presId="urn:microsoft.com/office/officeart/2005/8/layout/radial5"/>
    <dgm:cxn modelId="{78D5DC52-9449-4756-A5F1-989A0893A409}" type="presParOf" srcId="{9B344F16-A67E-4600-B05C-5CBDDD82A8A7}" destId="{9B341C41-7B1A-411E-9232-1DDC36641C9B}" srcOrd="0" destOrd="0" presId="urn:microsoft.com/office/officeart/2005/8/layout/radial5"/>
    <dgm:cxn modelId="{63C55AD6-4A9A-40D5-BAF4-7AE1E367B394}" type="presParOf" srcId="{55CA716F-A64E-4D6B-B2B8-6C6659BFDF16}" destId="{34667B65-0368-4273-A1A3-48B05D37C8A6}" srcOrd="8" destOrd="0" presId="urn:microsoft.com/office/officeart/2005/8/layout/radial5"/>
    <dgm:cxn modelId="{F30CB0E1-7032-4D87-87C9-B87EF11856A8}" type="presParOf" srcId="{55CA716F-A64E-4D6B-B2B8-6C6659BFDF16}" destId="{FA43F4B3-9019-411F-915F-061A7E6926F9}" srcOrd="9" destOrd="0" presId="urn:microsoft.com/office/officeart/2005/8/layout/radial5"/>
    <dgm:cxn modelId="{4C259775-D99C-48B0-9559-24EC17A911BF}" type="presParOf" srcId="{FA43F4B3-9019-411F-915F-061A7E6926F9}" destId="{531A8A03-A904-4D60-8639-418E8F8CB284}" srcOrd="0" destOrd="0" presId="urn:microsoft.com/office/officeart/2005/8/layout/radial5"/>
    <dgm:cxn modelId="{5A81F569-C07B-48C3-ACC2-485651213B6D}" type="presParOf" srcId="{55CA716F-A64E-4D6B-B2B8-6C6659BFDF16}" destId="{6EE39DB3-FC7D-401F-9077-8786A24EBC73}" srcOrd="10" destOrd="0" presId="urn:microsoft.com/office/officeart/2005/8/layout/radial5"/>
    <dgm:cxn modelId="{0D40CB9E-7702-480B-81BF-299D2D31499D}" type="presParOf" srcId="{55CA716F-A64E-4D6B-B2B8-6C6659BFDF16}" destId="{4EAC2984-B200-435E-8AF8-AFD14918E880}" srcOrd="11" destOrd="0" presId="urn:microsoft.com/office/officeart/2005/8/layout/radial5"/>
    <dgm:cxn modelId="{7C37A084-F6B4-4F84-8C6C-44C1A69D3253}" type="presParOf" srcId="{4EAC2984-B200-435E-8AF8-AFD14918E880}" destId="{EEE5C823-8025-4E9A-BDC7-5241CA3E1B63}" srcOrd="0" destOrd="0" presId="urn:microsoft.com/office/officeart/2005/8/layout/radial5"/>
    <dgm:cxn modelId="{EDD976AE-EB9C-4172-A136-A0F76826268E}" type="presParOf" srcId="{55CA716F-A64E-4D6B-B2B8-6C6659BFDF16}" destId="{7EAB1539-26F8-42D3-83E5-EA2C1BDE3588}"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20217-C580-498E-B20A-6AA98AF065B3}">
      <dsp:nvSpPr>
        <dsp:cNvPr id="0" name=""/>
        <dsp:cNvSpPr/>
      </dsp:nvSpPr>
      <dsp:spPr>
        <a:xfrm>
          <a:off x="7100804" y="1911380"/>
          <a:ext cx="1895382" cy="94769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انواع ضمانت‌نامه</a:t>
          </a:r>
          <a:endParaRPr lang="en-US" sz="2800" b="1" kern="1200" dirty="0">
            <a:cs typeface="B Nazanin" panose="00000400000000000000" pitchFamily="2" charset="-78"/>
          </a:endParaRPr>
        </a:p>
      </dsp:txBody>
      <dsp:txXfrm>
        <a:off x="7128561" y="1939137"/>
        <a:ext cx="1839868" cy="892177"/>
      </dsp:txXfrm>
    </dsp:sp>
    <dsp:sp modelId="{E9CDAE4D-FB5C-4E46-AA73-4E9315F57736}">
      <dsp:nvSpPr>
        <dsp:cNvPr id="0" name=""/>
        <dsp:cNvSpPr/>
      </dsp:nvSpPr>
      <dsp:spPr>
        <a:xfrm rot="14454187">
          <a:off x="5942196" y="1688026"/>
          <a:ext cx="1559062" cy="32092"/>
        </a:xfrm>
        <a:custGeom>
          <a:avLst/>
          <a:gdLst/>
          <a:ahLst/>
          <a:cxnLst/>
          <a:rect l="0" t="0" r="0" b="0"/>
          <a:pathLst>
            <a:path>
              <a:moveTo>
                <a:pt x="0" y="16046"/>
              </a:moveTo>
              <a:lnTo>
                <a:pt x="1559062" y="1604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b="1" kern="1200">
            <a:cs typeface="B Nazanin" panose="00000400000000000000" pitchFamily="2" charset="-78"/>
          </a:endParaRPr>
        </a:p>
      </dsp:txBody>
      <dsp:txXfrm rot="10800000">
        <a:off x="6682751" y="1665095"/>
        <a:ext cx="77953" cy="77953"/>
      </dsp:txXfrm>
    </dsp:sp>
    <dsp:sp modelId="{D98485F9-0E17-42BC-B819-2E9418290AB5}">
      <dsp:nvSpPr>
        <dsp:cNvPr id="0" name=""/>
        <dsp:cNvSpPr/>
      </dsp:nvSpPr>
      <dsp:spPr>
        <a:xfrm>
          <a:off x="4447268" y="549073"/>
          <a:ext cx="1895382" cy="94769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اعتباری</a:t>
          </a:r>
          <a:endParaRPr lang="en-US" sz="2800" b="1" kern="1200" dirty="0">
            <a:cs typeface="B Nazanin" panose="00000400000000000000" pitchFamily="2" charset="-78"/>
          </a:endParaRPr>
        </a:p>
      </dsp:txBody>
      <dsp:txXfrm>
        <a:off x="4475025" y="576830"/>
        <a:ext cx="1839868" cy="892177"/>
      </dsp:txXfrm>
    </dsp:sp>
    <dsp:sp modelId="{AA257320-C83C-4C1A-AAB3-889F74CC31FA}">
      <dsp:nvSpPr>
        <dsp:cNvPr id="0" name=""/>
        <dsp:cNvSpPr/>
      </dsp:nvSpPr>
      <dsp:spPr>
        <a:xfrm rot="12942401">
          <a:off x="3601357" y="734411"/>
          <a:ext cx="933668" cy="32092"/>
        </a:xfrm>
        <a:custGeom>
          <a:avLst/>
          <a:gdLst/>
          <a:ahLst/>
          <a:cxnLst/>
          <a:rect l="0" t="0" r="0" b="0"/>
          <a:pathLst>
            <a:path>
              <a:moveTo>
                <a:pt x="0" y="16046"/>
              </a:moveTo>
              <a:lnTo>
                <a:pt x="933668" y="1604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cs typeface="B Nazanin" panose="00000400000000000000" pitchFamily="2" charset="-78"/>
          </a:endParaRPr>
        </a:p>
      </dsp:txBody>
      <dsp:txXfrm rot="10800000">
        <a:off x="4044850" y="727116"/>
        <a:ext cx="46683" cy="46683"/>
      </dsp:txXfrm>
    </dsp:sp>
    <dsp:sp modelId="{FE6BB853-B55A-4A29-B0D9-397C932ED6D4}">
      <dsp:nvSpPr>
        <dsp:cNvPr id="0" name=""/>
        <dsp:cNvSpPr/>
      </dsp:nvSpPr>
      <dsp:spPr>
        <a:xfrm>
          <a:off x="1793732" y="4151"/>
          <a:ext cx="1895382" cy="947691"/>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بانکی</a:t>
          </a:r>
          <a:endParaRPr lang="en-US" sz="2800" b="1" kern="1200" dirty="0">
            <a:cs typeface="B Nazanin" panose="00000400000000000000" pitchFamily="2" charset="-78"/>
          </a:endParaRPr>
        </a:p>
      </dsp:txBody>
      <dsp:txXfrm>
        <a:off x="1821489" y="31908"/>
        <a:ext cx="1839868" cy="892177"/>
      </dsp:txXfrm>
    </dsp:sp>
    <dsp:sp modelId="{E5BDC889-92FE-4A02-AA4F-91914B5757DE}">
      <dsp:nvSpPr>
        <dsp:cNvPr id="0" name=""/>
        <dsp:cNvSpPr/>
      </dsp:nvSpPr>
      <dsp:spPr>
        <a:xfrm rot="8657599">
          <a:off x="3601357" y="1279334"/>
          <a:ext cx="933668" cy="32092"/>
        </a:xfrm>
        <a:custGeom>
          <a:avLst/>
          <a:gdLst/>
          <a:ahLst/>
          <a:cxnLst/>
          <a:rect l="0" t="0" r="0" b="0"/>
          <a:pathLst>
            <a:path>
              <a:moveTo>
                <a:pt x="0" y="16046"/>
              </a:moveTo>
              <a:lnTo>
                <a:pt x="933668" y="1604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cs typeface="B Nazanin" panose="00000400000000000000" pitchFamily="2" charset="-78"/>
          </a:endParaRPr>
        </a:p>
      </dsp:txBody>
      <dsp:txXfrm rot="10800000">
        <a:off x="4044850" y="1272038"/>
        <a:ext cx="46683" cy="46683"/>
      </dsp:txXfrm>
    </dsp:sp>
    <dsp:sp modelId="{4A9A6822-CF4D-4429-95F7-CBC2368E1C70}">
      <dsp:nvSpPr>
        <dsp:cNvPr id="0" name=""/>
        <dsp:cNvSpPr/>
      </dsp:nvSpPr>
      <dsp:spPr>
        <a:xfrm>
          <a:off x="1793732" y="1093996"/>
          <a:ext cx="1895382" cy="947691"/>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خرید مواد اولیه</a:t>
          </a:r>
          <a:endParaRPr lang="en-US" sz="2800" b="1" kern="1200" dirty="0">
            <a:cs typeface="B Nazanin" panose="00000400000000000000" pitchFamily="2" charset="-78"/>
          </a:endParaRPr>
        </a:p>
      </dsp:txBody>
      <dsp:txXfrm>
        <a:off x="1821489" y="1121753"/>
        <a:ext cx="1839868" cy="892177"/>
      </dsp:txXfrm>
    </dsp:sp>
    <dsp:sp modelId="{C49E1C3E-32C3-4A7C-9EBF-9CDD6BD9E6F1}">
      <dsp:nvSpPr>
        <dsp:cNvPr id="0" name=""/>
        <dsp:cNvSpPr/>
      </dsp:nvSpPr>
      <dsp:spPr>
        <a:xfrm rot="7145813">
          <a:off x="5942196" y="3050332"/>
          <a:ext cx="1559062" cy="32092"/>
        </a:xfrm>
        <a:custGeom>
          <a:avLst/>
          <a:gdLst/>
          <a:ahLst/>
          <a:cxnLst/>
          <a:rect l="0" t="0" r="0" b="0"/>
          <a:pathLst>
            <a:path>
              <a:moveTo>
                <a:pt x="0" y="16046"/>
              </a:moveTo>
              <a:lnTo>
                <a:pt x="1559062" y="16046"/>
              </a:lnTo>
            </a:path>
          </a:pathLst>
        </a:custGeom>
        <a:noFill/>
        <a:ln w="12700" cap="flat" cmpd="sng" algn="ctr">
          <a:solidFill>
            <a:schemeClr val="accent4">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b="1" kern="1200">
            <a:cs typeface="B Nazanin" panose="00000400000000000000" pitchFamily="2" charset="-78"/>
          </a:endParaRPr>
        </a:p>
      </dsp:txBody>
      <dsp:txXfrm rot="10800000">
        <a:off x="6682751" y="3027402"/>
        <a:ext cx="77953" cy="77953"/>
      </dsp:txXfrm>
    </dsp:sp>
    <dsp:sp modelId="{9685762F-C677-4445-95B8-75AB6E22CA57}">
      <dsp:nvSpPr>
        <dsp:cNvPr id="0" name=""/>
        <dsp:cNvSpPr/>
      </dsp:nvSpPr>
      <dsp:spPr>
        <a:xfrm>
          <a:off x="4447268" y="3273686"/>
          <a:ext cx="1895382" cy="94769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پیمانکاری</a:t>
          </a:r>
          <a:endParaRPr lang="en-US" sz="2800" b="1" kern="1200" dirty="0">
            <a:cs typeface="B Nazanin" panose="00000400000000000000" pitchFamily="2" charset="-78"/>
          </a:endParaRPr>
        </a:p>
      </dsp:txBody>
      <dsp:txXfrm>
        <a:off x="4475025" y="3301443"/>
        <a:ext cx="1839868" cy="892177"/>
      </dsp:txXfrm>
    </dsp:sp>
    <dsp:sp modelId="{1A61DC49-A4B6-46F8-8416-D1FDFE65D0B4}">
      <dsp:nvSpPr>
        <dsp:cNvPr id="0" name=""/>
        <dsp:cNvSpPr/>
      </dsp:nvSpPr>
      <dsp:spPr>
        <a:xfrm rot="14110531">
          <a:off x="3404385" y="3186563"/>
          <a:ext cx="1327613" cy="32092"/>
        </a:xfrm>
        <a:custGeom>
          <a:avLst/>
          <a:gdLst/>
          <a:ahLst/>
          <a:cxnLst/>
          <a:rect l="0" t="0" r="0" b="0"/>
          <a:pathLst>
            <a:path>
              <a:moveTo>
                <a:pt x="0" y="16046"/>
              </a:moveTo>
              <a:lnTo>
                <a:pt x="1327613" y="1604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cs typeface="B Nazanin" panose="00000400000000000000" pitchFamily="2" charset="-78"/>
          </a:endParaRPr>
        </a:p>
      </dsp:txBody>
      <dsp:txXfrm rot="10800000">
        <a:off x="4035001" y="3169419"/>
        <a:ext cx="66380" cy="66380"/>
      </dsp:txXfrm>
    </dsp:sp>
    <dsp:sp modelId="{21A9ED74-6C13-459B-9FAD-590307E3854B}">
      <dsp:nvSpPr>
        <dsp:cNvPr id="0" name=""/>
        <dsp:cNvSpPr/>
      </dsp:nvSpPr>
      <dsp:spPr>
        <a:xfrm>
          <a:off x="1793732" y="2183841"/>
          <a:ext cx="1895382" cy="947691"/>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شرکت در مزایده/مناقصه</a:t>
          </a:r>
          <a:endParaRPr lang="en-US" sz="2800" b="1" kern="1200" dirty="0">
            <a:cs typeface="B Nazanin" panose="00000400000000000000" pitchFamily="2" charset="-78"/>
          </a:endParaRPr>
        </a:p>
      </dsp:txBody>
      <dsp:txXfrm>
        <a:off x="1821489" y="2211598"/>
        <a:ext cx="1839868" cy="892177"/>
      </dsp:txXfrm>
    </dsp:sp>
    <dsp:sp modelId="{9557709D-688B-4893-9C62-339DA3F4D71A}">
      <dsp:nvSpPr>
        <dsp:cNvPr id="0" name=""/>
        <dsp:cNvSpPr/>
      </dsp:nvSpPr>
      <dsp:spPr>
        <a:xfrm rot="10800000">
          <a:off x="3689115" y="3731485"/>
          <a:ext cx="758153" cy="32092"/>
        </a:xfrm>
        <a:custGeom>
          <a:avLst/>
          <a:gdLst/>
          <a:ahLst/>
          <a:cxnLst/>
          <a:rect l="0" t="0" r="0" b="0"/>
          <a:pathLst>
            <a:path>
              <a:moveTo>
                <a:pt x="0" y="16046"/>
              </a:moveTo>
              <a:lnTo>
                <a:pt x="758153" y="1604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cs typeface="B Nazanin" panose="00000400000000000000" pitchFamily="2" charset="-78"/>
          </a:endParaRPr>
        </a:p>
      </dsp:txBody>
      <dsp:txXfrm rot="10800000">
        <a:off x="4049238" y="3728578"/>
        <a:ext cx="37907" cy="37907"/>
      </dsp:txXfrm>
    </dsp:sp>
    <dsp:sp modelId="{DDBA5DD2-370C-437B-96F1-F6B34EEA7FD6}">
      <dsp:nvSpPr>
        <dsp:cNvPr id="0" name=""/>
        <dsp:cNvSpPr/>
      </dsp:nvSpPr>
      <dsp:spPr>
        <a:xfrm>
          <a:off x="1793732" y="3273686"/>
          <a:ext cx="1895382" cy="947691"/>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حسن انجام کار</a:t>
          </a:r>
          <a:endParaRPr lang="en-US" sz="2800" b="1" kern="1200" dirty="0">
            <a:cs typeface="B Nazanin" panose="00000400000000000000" pitchFamily="2" charset="-78"/>
          </a:endParaRPr>
        </a:p>
      </dsp:txBody>
      <dsp:txXfrm>
        <a:off x="1821489" y="3301443"/>
        <a:ext cx="1839868" cy="892177"/>
      </dsp:txXfrm>
    </dsp:sp>
    <dsp:sp modelId="{598F9E6A-F965-4C5E-A086-7D3DEFAF69B1}">
      <dsp:nvSpPr>
        <dsp:cNvPr id="0" name=""/>
        <dsp:cNvSpPr/>
      </dsp:nvSpPr>
      <dsp:spPr>
        <a:xfrm rot="7489469">
          <a:off x="3404385" y="4276408"/>
          <a:ext cx="1327613" cy="32092"/>
        </a:xfrm>
        <a:custGeom>
          <a:avLst/>
          <a:gdLst/>
          <a:ahLst/>
          <a:cxnLst/>
          <a:rect l="0" t="0" r="0" b="0"/>
          <a:pathLst>
            <a:path>
              <a:moveTo>
                <a:pt x="0" y="16046"/>
              </a:moveTo>
              <a:lnTo>
                <a:pt x="1327613" y="1604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b="1" kern="1200">
            <a:cs typeface="B Nazanin" panose="00000400000000000000" pitchFamily="2" charset="-78"/>
          </a:endParaRPr>
        </a:p>
      </dsp:txBody>
      <dsp:txXfrm rot="10800000">
        <a:off x="4035001" y="4259264"/>
        <a:ext cx="66380" cy="66380"/>
      </dsp:txXfrm>
    </dsp:sp>
    <dsp:sp modelId="{28F3AF98-A353-4DB6-8F61-ED57E45FC129}">
      <dsp:nvSpPr>
        <dsp:cNvPr id="0" name=""/>
        <dsp:cNvSpPr/>
      </dsp:nvSpPr>
      <dsp:spPr>
        <a:xfrm>
          <a:off x="1793732" y="4363531"/>
          <a:ext cx="1895382" cy="947691"/>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پیش‌پرداخت</a:t>
          </a:r>
          <a:endParaRPr lang="en-US" sz="2800" b="1" kern="1200" dirty="0">
            <a:cs typeface="B Nazanin" panose="00000400000000000000" pitchFamily="2" charset="-78"/>
          </a:endParaRPr>
        </a:p>
      </dsp:txBody>
      <dsp:txXfrm>
        <a:off x="1821489" y="4391288"/>
        <a:ext cx="1839868" cy="892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250A29-2D2C-4212-A498-A8E07D667834}">
      <dsp:nvSpPr>
        <dsp:cNvPr id="0" name=""/>
        <dsp:cNvSpPr/>
      </dsp:nvSpPr>
      <dsp:spPr>
        <a:xfrm>
          <a:off x="6212327" y="2225795"/>
          <a:ext cx="2272246" cy="213208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اولویت‌ صدور ضمانت‌نامه</a:t>
          </a:r>
          <a:endParaRPr lang="en-US" sz="2800" b="1" kern="1200" dirty="0">
            <a:cs typeface="B Nazanin" panose="00000400000000000000" pitchFamily="2" charset="-78"/>
          </a:endParaRPr>
        </a:p>
      </dsp:txBody>
      <dsp:txXfrm>
        <a:off x="6545090" y="2538032"/>
        <a:ext cx="1606720" cy="1507615"/>
      </dsp:txXfrm>
    </dsp:sp>
    <dsp:sp modelId="{260AB72A-4D37-4C0F-9A6D-D240E30C22ED}">
      <dsp:nvSpPr>
        <dsp:cNvPr id="0" name=""/>
        <dsp:cNvSpPr/>
      </dsp:nvSpPr>
      <dsp:spPr>
        <a:xfrm rot="16200000">
          <a:off x="7218085" y="1693192"/>
          <a:ext cx="260730" cy="58801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a:off x="7257195" y="1849906"/>
        <a:ext cx="182511" cy="352811"/>
      </dsp:txXfrm>
    </dsp:sp>
    <dsp:sp modelId="{43896966-40F4-4B88-82E3-D1C111FAE03D}">
      <dsp:nvSpPr>
        <dsp:cNvPr id="0" name=""/>
        <dsp:cNvSpPr/>
      </dsp:nvSpPr>
      <dsp:spPr>
        <a:xfrm>
          <a:off x="6483716" y="4381"/>
          <a:ext cx="1729469" cy="172946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dirty="0" smtClean="0">
              <a:cs typeface="B Nazanin" panose="00000400000000000000" pitchFamily="2" charset="-78"/>
            </a:rPr>
            <a:t>طرح‌های دانش بنیان </a:t>
          </a:r>
          <a:endParaRPr lang="en-US" sz="1800" b="1" kern="1200" dirty="0">
            <a:cs typeface="B Nazanin" panose="00000400000000000000" pitchFamily="2" charset="-78"/>
          </a:endParaRPr>
        </a:p>
      </dsp:txBody>
      <dsp:txXfrm>
        <a:off x="6736991" y="257656"/>
        <a:ext cx="1222919" cy="1222919"/>
      </dsp:txXfrm>
    </dsp:sp>
    <dsp:sp modelId="{FED963AA-5BFB-450F-AA7C-598C9840F60D}">
      <dsp:nvSpPr>
        <dsp:cNvPr id="0" name=""/>
        <dsp:cNvSpPr/>
      </dsp:nvSpPr>
      <dsp:spPr>
        <a:xfrm rot="19800000">
          <a:off x="8384389" y="2332308"/>
          <a:ext cx="233557" cy="588019"/>
        </a:xfrm>
        <a:prstGeom prst="rightArrow">
          <a:avLst>
            <a:gd name="adj1" fmla="val 60000"/>
            <a:gd name="adj2" fmla="val 50000"/>
          </a:avLst>
        </a:prstGeom>
        <a:solidFill>
          <a:schemeClr val="accent5">
            <a:hueOff val="-1470669"/>
            <a:satOff val="-2046"/>
            <a:lumOff val="-7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a:off x="8389083" y="2467429"/>
        <a:ext cx="163490" cy="352811"/>
      </dsp:txXfrm>
    </dsp:sp>
    <dsp:sp modelId="{A0FEA39A-45DF-4F21-B12A-B31BDDB95A30}">
      <dsp:nvSpPr>
        <dsp:cNvPr id="0" name=""/>
        <dsp:cNvSpPr/>
      </dsp:nvSpPr>
      <dsp:spPr>
        <a:xfrm>
          <a:off x="8581856" y="1215743"/>
          <a:ext cx="1729469" cy="1729469"/>
        </a:xfrm>
        <a:prstGeom prst="ellipse">
          <a:avLst/>
        </a:prstGeom>
        <a:solidFill>
          <a:schemeClr val="accent5">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dirty="0" smtClean="0">
              <a:cs typeface="B Nazanin" panose="00000400000000000000" pitchFamily="2" charset="-78"/>
            </a:rPr>
            <a:t>واحد های صادراتی</a:t>
          </a:r>
          <a:endParaRPr lang="en-US" sz="1800" b="1" kern="1200" dirty="0">
            <a:cs typeface="B Nazanin" panose="00000400000000000000" pitchFamily="2" charset="-78"/>
          </a:endParaRPr>
        </a:p>
      </dsp:txBody>
      <dsp:txXfrm>
        <a:off x="8835131" y="1469018"/>
        <a:ext cx="1222919" cy="1222919"/>
      </dsp:txXfrm>
    </dsp:sp>
    <dsp:sp modelId="{927BF515-DF51-4287-9EBF-E91BC1EA3D46}">
      <dsp:nvSpPr>
        <dsp:cNvPr id="0" name=""/>
        <dsp:cNvSpPr/>
      </dsp:nvSpPr>
      <dsp:spPr>
        <a:xfrm rot="1800000">
          <a:off x="8384389" y="3663351"/>
          <a:ext cx="233557" cy="588019"/>
        </a:xfrm>
        <a:prstGeom prst="rightArrow">
          <a:avLst>
            <a:gd name="adj1" fmla="val 60000"/>
            <a:gd name="adj2" fmla="val 50000"/>
          </a:avLst>
        </a:prstGeom>
        <a:solidFill>
          <a:schemeClr val="accent5">
            <a:hueOff val="-2941338"/>
            <a:satOff val="-4091"/>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a:off x="8389083" y="3763438"/>
        <a:ext cx="163490" cy="352811"/>
      </dsp:txXfrm>
    </dsp:sp>
    <dsp:sp modelId="{D86920C3-8F72-4268-A5FB-66F1F21E784E}">
      <dsp:nvSpPr>
        <dsp:cNvPr id="0" name=""/>
        <dsp:cNvSpPr/>
      </dsp:nvSpPr>
      <dsp:spPr>
        <a:xfrm>
          <a:off x="8581856" y="3638467"/>
          <a:ext cx="1729469" cy="1729469"/>
        </a:xfrm>
        <a:prstGeom prst="ellipse">
          <a:avLst/>
        </a:prstGeom>
        <a:solidFill>
          <a:schemeClr val="accent5">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smtClean="0">
              <a:cs typeface="B Nazanin" panose="00000400000000000000" pitchFamily="2" charset="-78"/>
            </a:rPr>
            <a:t>تامین سرمایه در گردش</a:t>
          </a:r>
          <a:endParaRPr lang="fa-IR" sz="1800" b="1" kern="1200">
            <a:cs typeface="B Nazanin" panose="00000400000000000000" pitchFamily="2" charset="-78"/>
          </a:endParaRPr>
        </a:p>
      </dsp:txBody>
      <dsp:txXfrm>
        <a:off x="8835131" y="3891742"/>
        <a:ext cx="1222919" cy="1222919"/>
      </dsp:txXfrm>
    </dsp:sp>
    <dsp:sp modelId="{9B344F16-A67E-4600-B05C-5CBDDD82A8A7}">
      <dsp:nvSpPr>
        <dsp:cNvPr id="0" name=""/>
        <dsp:cNvSpPr/>
      </dsp:nvSpPr>
      <dsp:spPr>
        <a:xfrm rot="5400000">
          <a:off x="7218085" y="4302468"/>
          <a:ext cx="260730" cy="588019"/>
        </a:xfrm>
        <a:prstGeom prst="rightArrow">
          <a:avLst>
            <a:gd name="adj1" fmla="val 60000"/>
            <a:gd name="adj2" fmla="val 50000"/>
          </a:avLst>
        </a:prstGeom>
        <a:solidFill>
          <a:schemeClr val="accent5">
            <a:hueOff val="-4412007"/>
            <a:satOff val="-6137"/>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a:off x="7257195" y="4380963"/>
        <a:ext cx="182511" cy="352811"/>
      </dsp:txXfrm>
    </dsp:sp>
    <dsp:sp modelId="{34667B65-0368-4273-A1A3-48B05D37C8A6}">
      <dsp:nvSpPr>
        <dsp:cNvPr id="0" name=""/>
        <dsp:cNvSpPr/>
      </dsp:nvSpPr>
      <dsp:spPr>
        <a:xfrm>
          <a:off x="6483716" y="4849829"/>
          <a:ext cx="1729469" cy="1729469"/>
        </a:xfrm>
        <a:prstGeom prst="ellipse">
          <a:avLst/>
        </a:prstGeom>
        <a:solidFill>
          <a:schemeClr val="accent5">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dirty="0" smtClean="0">
              <a:cs typeface="B Nazanin" panose="00000400000000000000" pitchFamily="2" charset="-78"/>
            </a:rPr>
            <a:t>طرح های ایجادی با پیشرفت بیش از 60%</a:t>
          </a:r>
          <a:endParaRPr lang="en-US" sz="1800" b="1" kern="1200" dirty="0">
            <a:cs typeface="B Nazanin" panose="00000400000000000000" pitchFamily="2" charset="-78"/>
          </a:endParaRPr>
        </a:p>
      </dsp:txBody>
      <dsp:txXfrm>
        <a:off x="6736991" y="5103104"/>
        <a:ext cx="1222919" cy="1222919"/>
      </dsp:txXfrm>
    </dsp:sp>
    <dsp:sp modelId="{FA43F4B3-9019-411F-915F-061A7E6926F9}">
      <dsp:nvSpPr>
        <dsp:cNvPr id="0" name=""/>
        <dsp:cNvSpPr/>
      </dsp:nvSpPr>
      <dsp:spPr>
        <a:xfrm rot="9000000">
          <a:off x="6078955" y="3663351"/>
          <a:ext cx="233557" cy="588019"/>
        </a:xfrm>
        <a:prstGeom prst="rightArrow">
          <a:avLst>
            <a:gd name="adj1" fmla="val 60000"/>
            <a:gd name="adj2" fmla="val 50000"/>
          </a:avLst>
        </a:prstGeom>
        <a:solidFill>
          <a:schemeClr val="accent5">
            <a:hueOff val="-5882676"/>
            <a:satOff val="-8182"/>
            <a:lumOff val="-313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rot="10800000">
        <a:off x="6144328" y="3763438"/>
        <a:ext cx="163490" cy="352811"/>
      </dsp:txXfrm>
    </dsp:sp>
    <dsp:sp modelId="{6EE39DB3-FC7D-401F-9077-8786A24EBC73}">
      <dsp:nvSpPr>
        <dsp:cNvPr id="0" name=""/>
        <dsp:cNvSpPr/>
      </dsp:nvSpPr>
      <dsp:spPr>
        <a:xfrm>
          <a:off x="4385575" y="3638467"/>
          <a:ext cx="1729469" cy="1729469"/>
        </a:xfrm>
        <a:prstGeom prst="ellipse">
          <a:avLst/>
        </a:prstGeom>
        <a:solidFill>
          <a:schemeClr val="accent5">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smtClean="0">
              <a:cs typeface="B Nazanin" panose="00000400000000000000" pitchFamily="2" charset="-78"/>
            </a:rPr>
            <a:t>طرح های اشتغال‌زا</a:t>
          </a:r>
          <a:endParaRPr lang="fa-IR" sz="1800" b="1" kern="1200">
            <a:cs typeface="B Nazanin" panose="00000400000000000000" pitchFamily="2" charset="-78"/>
          </a:endParaRPr>
        </a:p>
      </dsp:txBody>
      <dsp:txXfrm>
        <a:off x="4638850" y="3891742"/>
        <a:ext cx="1222919" cy="1222919"/>
      </dsp:txXfrm>
    </dsp:sp>
    <dsp:sp modelId="{4EAC2984-B200-435E-8AF8-AFD14918E880}">
      <dsp:nvSpPr>
        <dsp:cNvPr id="0" name=""/>
        <dsp:cNvSpPr/>
      </dsp:nvSpPr>
      <dsp:spPr>
        <a:xfrm rot="12600000">
          <a:off x="6078955" y="2332308"/>
          <a:ext cx="233557" cy="588019"/>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rot="10800000">
        <a:off x="6144328" y="2467429"/>
        <a:ext cx="163490" cy="352811"/>
      </dsp:txXfrm>
    </dsp:sp>
    <dsp:sp modelId="{7EAB1539-26F8-42D3-83E5-EA2C1BDE3588}">
      <dsp:nvSpPr>
        <dsp:cNvPr id="0" name=""/>
        <dsp:cNvSpPr/>
      </dsp:nvSpPr>
      <dsp:spPr>
        <a:xfrm>
          <a:off x="4385575" y="1215743"/>
          <a:ext cx="1729469" cy="1729469"/>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kern="1200" dirty="0" smtClean="0">
              <a:cs typeface="B Nazanin" panose="00000400000000000000" pitchFamily="2" charset="-78"/>
            </a:rPr>
            <a:t>طرح های توسعه ای فعال با ظرفیت کامل</a:t>
          </a:r>
          <a:endParaRPr lang="en-US" sz="1800" b="1" kern="1200" dirty="0">
            <a:cs typeface="B Nazanin" panose="00000400000000000000" pitchFamily="2" charset="-78"/>
          </a:endParaRPr>
        </a:p>
      </dsp:txBody>
      <dsp:txXfrm>
        <a:off x="4638850" y="1469018"/>
        <a:ext cx="1222919" cy="12229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250A29-2D2C-4212-A498-A8E07D667834}">
      <dsp:nvSpPr>
        <dsp:cNvPr id="0" name=""/>
        <dsp:cNvSpPr/>
      </dsp:nvSpPr>
      <dsp:spPr>
        <a:xfrm>
          <a:off x="6212327" y="2225795"/>
          <a:ext cx="2272246" cy="2132089"/>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a-IR" sz="2800" b="1" kern="1200" dirty="0" smtClean="0">
              <a:cs typeface="B Nazanin" panose="00000400000000000000" pitchFamily="2" charset="-78"/>
            </a:rPr>
            <a:t>شاخص‌های مهم در اعتبارسنجی</a:t>
          </a:r>
          <a:endParaRPr lang="en-US" sz="2800" b="1" kern="1200" dirty="0">
            <a:cs typeface="B Nazanin" panose="00000400000000000000" pitchFamily="2" charset="-78"/>
          </a:endParaRPr>
        </a:p>
      </dsp:txBody>
      <dsp:txXfrm>
        <a:off x="6545090" y="2538032"/>
        <a:ext cx="1606720" cy="1507615"/>
      </dsp:txXfrm>
    </dsp:sp>
    <dsp:sp modelId="{260AB72A-4D37-4C0F-9A6D-D240E30C22ED}">
      <dsp:nvSpPr>
        <dsp:cNvPr id="0" name=""/>
        <dsp:cNvSpPr/>
      </dsp:nvSpPr>
      <dsp:spPr>
        <a:xfrm rot="16200000">
          <a:off x="7218085" y="1693192"/>
          <a:ext cx="260730" cy="58801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a:off x="7257195" y="1849906"/>
        <a:ext cx="182511" cy="352811"/>
      </dsp:txXfrm>
    </dsp:sp>
    <dsp:sp modelId="{43896966-40F4-4B88-82E3-D1C111FAE03D}">
      <dsp:nvSpPr>
        <dsp:cNvPr id="0" name=""/>
        <dsp:cNvSpPr/>
      </dsp:nvSpPr>
      <dsp:spPr>
        <a:xfrm>
          <a:off x="6483716" y="4381"/>
          <a:ext cx="1729469" cy="1729469"/>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dirty="0" smtClean="0">
              <a:cs typeface="B Nazanin" panose="00000400000000000000" pitchFamily="2" charset="-78"/>
            </a:rPr>
            <a:t>وضعیت بازار</a:t>
          </a:r>
          <a:endParaRPr lang="en-US" sz="1800" b="1" kern="1200" dirty="0">
            <a:cs typeface="B Nazanin" panose="00000400000000000000" pitchFamily="2" charset="-78"/>
          </a:endParaRPr>
        </a:p>
      </dsp:txBody>
      <dsp:txXfrm>
        <a:off x="6736991" y="257656"/>
        <a:ext cx="1222919" cy="1222919"/>
      </dsp:txXfrm>
    </dsp:sp>
    <dsp:sp modelId="{FED963AA-5BFB-450F-AA7C-598C9840F60D}">
      <dsp:nvSpPr>
        <dsp:cNvPr id="0" name=""/>
        <dsp:cNvSpPr/>
      </dsp:nvSpPr>
      <dsp:spPr>
        <a:xfrm rot="19800000">
          <a:off x="8384389" y="2332308"/>
          <a:ext cx="233557" cy="588019"/>
        </a:xfrm>
        <a:prstGeom prst="rightArrow">
          <a:avLst>
            <a:gd name="adj1" fmla="val 60000"/>
            <a:gd name="adj2" fmla="val 50000"/>
          </a:avLst>
        </a:prstGeom>
        <a:solidFill>
          <a:schemeClr val="accent5">
            <a:hueOff val="-1470669"/>
            <a:satOff val="-2046"/>
            <a:lumOff val="-7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a:off x="8389083" y="2467429"/>
        <a:ext cx="163490" cy="352811"/>
      </dsp:txXfrm>
    </dsp:sp>
    <dsp:sp modelId="{A0FEA39A-45DF-4F21-B12A-B31BDDB95A30}">
      <dsp:nvSpPr>
        <dsp:cNvPr id="0" name=""/>
        <dsp:cNvSpPr/>
      </dsp:nvSpPr>
      <dsp:spPr>
        <a:xfrm>
          <a:off x="8581856" y="1215743"/>
          <a:ext cx="1729469" cy="1729469"/>
        </a:xfrm>
        <a:prstGeom prst="ellipse">
          <a:avLst/>
        </a:prstGeom>
        <a:solidFill>
          <a:schemeClr val="accent5">
            <a:hueOff val="-1470669"/>
            <a:satOff val="-2046"/>
            <a:lumOff val="-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dirty="0" smtClean="0">
              <a:cs typeface="B Nazanin" panose="00000400000000000000" pitchFamily="2" charset="-78"/>
            </a:rPr>
            <a:t>وضعیت سرمایه گذاری</a:t>
          </a:r>
          <a:endParaRPr lang="en-US" sz="1800" b="1" kern="1200" dirty="0">
            <a:cs typeface="B Nazanin" panose="00000400000000000000" pitchFamily="2" charset="-78"/>
          </a:endParaRPr>
        </a:p>
      </dsp:txBody>
      <dsp:txXfrm>
        <a:off x="8835131" y="1469018"/>
        <a:ext cx="1222919" cy="1222919"/>
      </dsp:txXfrm>
    </dsp:sp>
    <dsp:sp modelId="{927BF515-DF51-4287-9EBF-E91BC1EA3D46}">
      <dsp:nvSpPr>
        <dsp:cNvPr id="0" name=""/>
        <dsp:cNvSpPr/>
      </dsp:nvSpPr>
      <dsp:spPr>
        <a:xfrm rot="1800000">
          <a:off x="8384389" y="3663351"/>
          <a:ext cx="233557" cy="588019"/>
        </a:xfrm>
        <a:prstGeom prst="rightArrow">
          <a:avLst>
            <a:gd name="adj1" fmla="val 60000"/>
            <a:gd name="adj2" fmla="val 50000"/>
          </a:avLst>
        </a:prstGeom>
        <a:solidFill>
          <a:schemeClr val="accent5">
            <a:hueOff val="-2941338"/>
            <a:satOff val="-4091"/>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a:off x="8389083" y="3763438"/>
        <a:ext cx="163490" cy="352811"/>
      </dsp:txXfrm>
    </dsp:sp>
    <dsp:sp modelId="{D86920C3-8F72-4268-A5FB-66F1F21E784E}">
      <dsp:nvSpPr>
        <dsp:cNvPr id="0" name=""/>
        <dsp:cNvSpPr/>
      </dsp:nvSpPr>
      <dsp:spPr>
        <a:xfrm>
          <a:off x="8581856" y="3638467"/>
          <a:ext cx="1729469" cy="1729469"/>
        </a:xfrm>
        <a:prstGeom prst="ellipse">
          <a:avLst/>
        </a:prstGeom>
        <a:solidFill>
          <a:schemeClr val="accent5">
            <a:hueOff val="-2941338"/>
            <a:satOff val="-4091"/>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dirty="0" smtClean="0">
              <a:cs typeface="B Nazanin" panose="00000400000000000000" pitchFamily="2" charset="-78"/>
            </a:rPr>
            <a:t>وضعیت صورتهای مالی</a:t>
          </a:r>
          <a:endParaRPr lang="fa-IR" sz="1800" b="1" kern="1200" dirty="0">
            <a:cs typeface="B Nazanin" panose="00000400000000000000" pitchFamily="2" charset="-78"/>
          </a:endParaRPr>
        </a:p>
      </dsp:txBody>
      <dsp:txXfrm>
        <a:off x="8835131" y="3891742"/>
        <a:ext cx="1222919" cy="1222919"/>
      </dsp:txXfrm>
    </dsp:sp>
    <dsp:sp modelId="{9B344F16-A67E-4600-B05C-5CBDDD82A8A7}">
      <dsp:nvSpPr>
        <dsp:cNvPr id="0" name=""/>
        <dsp:cNvSpPr/>
      </dsp:nvSpPr>
      <dsp:spPr>
        <a:xfrm rot="5400000">
          <a:off x="7218085" y="4302468"/>
          <a:ext cx="260730" cy="588019"/>
        </a:xfrm>
        <a:prstGeom prst="rightArrow">
          <a:avLst>
            <a:gd name="adj1" fmla="val 60000"/>
            <a:gd name="adj2" fmla="val 50000"/>
          </a:avLst>
        </a:prstGeom>
        <a:solidFill>
          <a:schemeClr val="accent5">
            <a:hueOff val="-4412007"/>
            <a:satOff val="-6137"/>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a:off x="7257195" y="4380963"/>
        <a:ext cx="182511" cy="352811"/>
      </dsp:txXfrm>
    </dsp:sp>
    <dsp:sp modelId="{34667B65-0368-4273-A1A3-48B05D37C8A6}">
      <dsp:nvSpPr>
        <dsp:cNvPr id="0" name=""/>
        <dsp:cNvSpPr/>
      </dsp:nvSpPr>
      <dsp:spPr>
        <a:xfrm>
          <a:off x="6483716" y="4849829"/>
          <a:ext cx="1729469" cy="1729469"/>
        </a:xfrm>
        <a:prstGeom prst="ellipse">
          <a:avLst/>
        </a:prstGeom>
        <a:solidFill>
          <a:schemeClr val="accent5">
            <a:hueOff val="-4412007"/>
            <a:satOff val="-6137"/>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dirty="0" smtClean="0">
              <a:cs typeface="B Nazanin" panose="00000400000000000000" pitchFamily="2" charset="-78"/>
            </a:rPr>
            <a:t>ثبات فعالیت</a:t>
          </a:r>
          <a:endParaRPr lang="en-US" sz="1800" b="1" kern="1200" dirty="0">
            <a:cs typeface="B Nazanin" panose="00000400000000000000" pitchFamily="2" charset="-78"/>
          </a:endParaRPr>
        </a:p>
      </dsp:txBody>
      <dsp:txXfrm>
        <a:off x="6736991" y="5103104"/>
        <a:ext cx="1222919" cy="1222919"/>
      </dsp:txXfrm>
    </dsp:sp>
    <dsp:sp modelId="{FA43F4B3-9019-411F-915F-061A7E6926F9}">
      <dsp:nvSpPr>
        <dsp:cNvPr id="0" name=""/>
        <dsp:cNvSpPr/>
      </dsp:nvSpPr>
      <dsp:spPr>
        <a:xfrm rot="9000000">
          <a:off x="6078955" y="3663351"/>
          <a:ext cx="233557" cy="588019"/>
        </a:xfrm>
        <a:prstGeom prst="rightArrow">
          <a:avLst>
            <a:gd name="adj1" fmla="val 60000"/>
            <a:gd name="adj2" fmla="val 50000"/>
          </a:avLst>
        </a:prstGeom>
        <a:solidFill>
          <a:schemeClr val="accent5">
            <a:hueOff val="-5882676"/>
            <a:satOff val="-8182"/>
            <a:lumOff val="-313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rot="10800000">
        <a:off x="6144328" y="3763438"/>
        <a:ext cx="163490" cy="352811"/>
      </dsp:txXfrm>
    </dsp:sp>
    <dsp:sp modelId="{6EE39DB3-FC7D-401F-9077-8786A24EBC73}">
      <dsp:nvSpPr>
        <dsp:cNvPr id="0" name=""/>
        <dsp:cNvSpPr/>
      </dsp:nvSpPr>
      <dsp:spPr>
        <a:xfrm>
          <a:off x="4385575" y="3638467"/>
          <a:ext cx="1729469" cy="1729469"/>
        </a:xfrm>
        <a:prstGeom prst="ellipse">
          <a:avLst/>
        </a:prstGeom>
        <a:solidFill>
          <a:schemeClr val="accent5">
            <a:hueOff val="-5882676"/>
            <a:satOff val="-8182"/>
            <a:lumOff val="-313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i="0" kern="1200" dirty="0" smtClean="0">
              <a:cs typeface="B Nazanin" panose="00000400000000000000" pitchFamily="2" charset="-78"/>
            </a:rPr>
            <a:t>سوابق ایفای تعهدات بانکی و صندوق</a:t>
          </a:r>
          <a:endParaRPr lang="fa-IR" sz="1800" b="1" kern="1200" dirty="0">
            <a:cs typeface="B Nazanin" panose="00000400000000000000" pitchFamily="2" charset="-78"/>
          </a:endParaRPr>
        </a:p>
      </dsp:txBody>
      <dsp:txXfrm>
        <a:off x="4638850" y="3891742"/>
        <a:ext cx="1222919" cy="1222919"/>
      </dsp:txXfrm>
    </dsp:sp>
    <dsp:sp modelId="{4EAC2984-B200-435E-8AF8-AFD14918E880}">
      <dsp:nvSpPr>
        <dsp:cNvPr id="0" name=""/>
        <dsp:cNvSpPr/>
      </dsp:nvSpPr>
      <dsp:spPr>
        <a:xfrm rot="12600000">
          <a:off x="6078955" y="2332308"/>
          <a:ext cx="233557" cy="588019"/>
        </a:xfrm>
        <a:prstGeom prst="rightArrow">
          <a:avLst>
            <a:gd name="adj1" fmla="val 60000"/>
            <a:gd name="adj2" fmla="val 50000"/>
          </a:avLst>
        </a:prstGeom>
        <a:solidFill>
          <a:schemeClr val="accent5">
            <a:hueOff val="-7353344"/>
            <a:satOff val="-10228"/>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b="1" kern="1200">
            <a:cs typeface="B Nazanin" panose="00000400000000000000" pitchFamily="2" charset="-78"/>
          </a:endParaRPr>
        </a:p>
      </dsp:txBody>
      <dsp:txXfrm rot="10800000">
        <a:off x="6144328" y="2467429"/>
        <a:ext cx="163490" cy="352811"/>
      </dsp:txXfrm>
    </dsp:sp>
    <dsp:sp modelId="{7EAB1539-26F8-42D3-83E5-EA2C1BDE3588}">
      <dsp:nvSpPr>
        <dsp:cNvPr id="0" name=""/>
        <dsp:cNvSpPr/>
      </dsp:nvSpPr>
      <dsp:spPr>
        <a:xfrm>
          <a:off x="4385575" y="1215743"/>
          <a:ext cx="1729469" cy="1729469"/>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fa-IR" sz="1800" b="1" kern="1200" dirty="0" smtClean="0">
              <a:cs typeface="B Nazanin" panose="00000400000000000000" pitchFamily="2" charset="-78"/>
            </a:rPr>
            <a:t>شخصیت قانونی متقاضی و سوابق مدیران</a:t>
          </a:r>
          <a:endParaRPr lang="en-US" sz="1800" b="1" kern="1200" dirty="0">
            <a:cs typeface="B Nazanin" panose="00000400000000000000" pitchFamily="2" charset="-78"/>
          </a:endParaRPr>
        </a:p>
      </dsp:txBody>
      <dsp:txXfrm>
        <a:off x="4638850" y="1469018"/>
        <a:ext cx="1222919" cy="122291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FFD9468-3323-485E-93DA-87625CA4EEE1}" type="datetimeFigureOut">
              <a:rPr lang="en-US" smtClean="0"/>
              <a:t>1/9/2023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D17D7C9-D23E-4E8F-95E0-CC02A7F26640}" type="slidenum">
              <a:rPr lang="en-US" smtClean="0"/>
              <a:t>‹#›</a:t>
            </a:fld>
            <a:endParaRPr lang="en-US"/>
          </a:p>
        </p:txBody>
      </p:sp>
    </p:spTree>
    <p:extLst>
      <p:ext uri="{BB962C8B-B14F-4D97-AF65-F5344CB8AC3E}">
        <p14:creationId xmlns:p14="http://schemas.microsoft.com/office/powerpoint/2010/main" val="2029964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fld id="{F897C22A-43F9-41AF-9AD1-899BFF6DD36F}" type="slidenum">
              <a:rPr lang="ko-KR" altLang="en-US" smtClean="0"/>
              <a:pPr/>
              <a:t>4</a:t>
            </a:fld>
            <a:endParaRPr lang="ko-KR" altLang="en-US"/>
          </a:p>
        </p:txBody>
      </p:sp>
    </p:spTree>
    <p:extLst>
      <p:ext uri="{BB962C8B-B14F-4D97-AF65-F5344CB8AC3E}">
        <p14:creationId xmlns:p14="http://schemas.microsoft.com/office/powerpoint/2010/main" val="2695625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EC5999-2B30-491F-BE13-C11BFD48F6C2}"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690590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53B797-380F-4FAF-8729-12F2D4FC0B44}"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3682740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0C631D0-B5D3-4C2F-9F70-377FE49B44F3}"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1279670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4F4933-D2B7-41DB-8775-8C06738B2427}"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3392095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16434F-D90E-4B3B-94E2-0AA1D9554A61}" type="datetime1">
              <a:rPr lang="en-US" smtClean="0"/>
              <a:t>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649243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175EEA-33D1-4D2B-A834-BD0D47892A9B}" type="datetime1">
              <a:rPr lang="en-US" smtClean="0"/>
              <a:t>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796548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CE240-50E7-48B7-B1BC-CD265498C229}" type="datetime1">
              <a:rPr lang="en-US" smtClean="0"/>
              <a:t>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2568624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46D19E-4E4E-474C-AD7E-212705A887B0}"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3852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1CB1DF-BAD5-4E46-9E72-B5A1E59A6DEA}" type="datetime1">
              <a:rPr lang="en-US" smtClean="0"/>
              <a:t>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670959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980212-AFAB-4351-984C-CC87CE865820}"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702428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C83514-9FD7-43C4-947D-65146221BD0E}" type="datetime1">
              <a:rPr lang="en-US" smtClean="0"/>
              <a:t>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C61CE4-9731-46AC-8B23-4193A14B7976}" type="slidenum">
              <a:rPr lang="en-US" smtClean="0"/>
              <a:t>‹#›</a:t>
            </a:fld>
            <a:endParaRPr lang="en-US"/>
          </a:p>
        </p:txBody>
      </p:sp>
    </p:spTree>
    <p:extLst>
      <p:ext uri="{BB962C8B-B14F-4D97-AF65-F5344CB8AC3E}">
        <p14:creationId xmlns:p14="http://schemas.microsoft.com/office/powerpoint/2010/main" val="2124172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사용자 지정 레이아웃">
    <p:bg>
      <p:bgPr>
        <a:solidFill>
          <a:schemeClr val="bg1">
            <a:lumMod val="95000"/>
            <a:alpha val="16000"/>
          </a:schemeClr>
        </a:solidFill>
        <a:effectLst/>
      </p:bgPr>
    </p:bg>
    <p:spTree>
      <p:nvGrpSpPr>
        <p:cNvPr id="1" name=""/>
        <p:cNvGrpSpPr/>
        <p:nvPr/>
      </p:nvGrpSpPr>
      <p:grpSpPr>
        <a:xfrm>
          <a:off x="0" y="0"/>
          <a:ext cx="0" cy="0"/>
          <a:chOff x="0" y="0"/>
          <a:chExt cx="0" cy="0"/>
        </a:xfrm>
      </p:grpSpPr>
      <p:pic>
        <p:nvPicPr>
          <p:cNvPr id="4" name="Picture 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724" y="116632"/>
            <a:ext cx="12203724"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1"/>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723" y="-27384"/>
            <a:ext cx="12220062" cy="793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a:xfrm>
            <a:off x="5770598" y="6524625"/>
            <a:ext cx="452367" cy="276999"/>
          </a:xfrm>
          <a:prstGeom prst="rect">
            <a:avLst/>
          </a:prstGeom>
          <a:noFill/>
        </p:spPr>
        <p:txBody>
          <a:bodyPr wrap="none">
            <a:spAutoFit/>
          </a:bodyPr>
          <a:lstStyle/>
          <a:p>
            <a:pPr algn="ctr" fontAlgn="auto">
              <a:spcBef>
                <a:spcPts val="0"/>
              </a:spcBef>
              <a:spcAft>
                <a:spcPts val="0"/>
              </a:spcAft>
              <a:defRPr/>
            </a:pPr>
            <a:fld id="{CC9B7000-10B4-45E7-98BF-1E37E927BFFF}" type="slidenum">
              <a:rPr kumimoji="0" lang="ko-KR" altLang="en-US" sz="1200">
                <a:latin typeface="Verdana" pitchFamily="34" charset="0"/>
                <a:ea typeface="HY울릉도L" pitchFamily="18" charset="-127"/>
              </a:rPr>
              <a:pPr algn="ctr" fontAlgn="auto">
                <a:spcBef>
                  <a:spcPts val="0"/>
                </a:spcBef>
                <a:spcAft>
                  <a:spcPts val="0"/>
                </a:spcAft>
                <a:defRPr/>
              </a:pPr>
              <a:t>‹#›</a:t>
            </a:fld>
            <a:endParaRPr kumimoji="0" lang="ko-KR" altLang="en-US" sz="1200" dirty="0">
              <a:latin typeface="Verdana" pitchFamily="34" charset="0"/>
              <a:ea typeface="HY울릉도L" pitchFamily="18" charset="-127"/>
            </a:endParaRPr>
          </a:p>
        </p:txBody>
      </p:sp>
      <p:pic>
        <p:nvPicPr>
          <p:cNvPr id="5" name="그림 4"/>
          <p:cNvPicPr/>
          <p:nvPr userDrawn="1"/>
        </p:nvPicPr>
        <p:blipFill>
          <a:blip r:embed="rId4" cstate="print">
            <a:extLst>
              <a:ext uri="{28A0092B-C50C-407E-A947-70E740481C1C}">
                <a14:useLocalDpi xmlns:a14="http://schemas.microsoft.com/office/drawing/2010/main" val="0"/>
              </a:ext>
            </a:extLst>
          </a:blip>
          <a:stretch>
            <a:fillRect/>
          </a:stretch>
        </p:blipFill>
        <p:spPr>
          <a:xfrm>
            <a:off x="10824400" y="6580418"/>
            <a:ext cx="1240753" cy="201622"/>
          </a:xfrm>
          <a:prstGeom prst="rect">
            <a:avLst/>
          </a:prstGeom>
        </p:spPr>
      </p:pic>
    </p:spTree>
    <p:extLst>
      <p:ext uri="{BB962C8B-B14F-4D97-AF65-F5344CB8AC3E}">
        <p14:creationId xmlns:p14="http://schemas.microsoft.com/office/powerpoint/2010/main" val="4677663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25600" y="228600"/>
            <a:ext cx="98552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0"/>
            <a:ext cx="53848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09600" y="6467476"/>
            <a:ext cx="2844800" cy="301625"/>
          </a:xfrm>
        </p:spPr>
        <p:txBody>
          <a:bodyPr/>
          <a:lstStyle>
            <a:lvl1pPr>
              <a:defRPr/>
            </a:lvl1pPr>
          </a:lstStyle>
          <a:p>
            <a:endParaRPr lang="en-US"/>
          </a:p>
        </p:txBody>
      </p:sp>
      <p:sp>
        <p:nvSpPr>
          <p:cNvPr id="6" name="Footer Placeholder 5"/>
          <p:cNvSpPr>
            <a:spLocks noGrp="1"/>
          </p:cNvSpPr>
          <p:nvPr>
            <p:ph type="ftr" sz="quarter" idx="11"/>
          </p:nvPr>
        </p:nvSpPr>
        <p:spPr>
          <a:xfrm>
            <a:off x="4165600" y="6467476"/>
            <a:ext cx="3860800" cy="301625"/>
          </a:xfrm>
        </p:spPr>
        <p:txBody>
          <a:bodyPr/>
          <a:lstStyle>
            <a:lvl1pPr>
              <a:defRPr/>
            </a:lvl1pPr>
          </a:lstStyle>
          <a:p>
            <a:endParaRPr lang="en-US"/>
          </a:p>
        </p:txBody>
      </p:sp>
      <p:sp>
        <p:nvSpPr>
          <p:cNvPr id="7" name="Slide Number Placeholder 6"/>
          <p:cNvSpPr>
            <a:spLocks noGrp="1"/>
          </p:cNvSpPr>
          <p:nvPr>
            <p:ph type="sldNum" sz="quarter" idx="12"/>
          </p:nvPr>
        </p:nvSpPr>
        <p:spPr>
          <a:xfrm>
            <a:off x="8737600" y="6467476"/>
            <a:ext cx="2844800" cy="301625"/>
          </a:xfrm>
        </p:spPr>
        <p:txBody>
          <a:bodyPr/>
          <a:lstStyle>
            <a:lvl1pPr>
              <a:defRPr/>
            </a:lvl1pPr>
          </a:lstStyle>
          <a:p>
            <a:fld id="{D67BD3A3-5C9F-41B8-8C94-5C384CBDDB8B}" type="slidenum">
              <a:rPr lang="en-US"/>
              <a:pPr/>
              <a:t>‹#›</a:t>
            </a:fld>
            <a:endParaRPr lang="en-US"/>
          </a:p>
        </p:txBody>
      </p:sp>
    </p:spTree>
    <p:extLst>
      <p:ext uri="{BB962C8B-B14F-4D97-AF65-F5344CB8AC3E}">
        <p14:creationId xmlns:p14="http://schemas.microsoft.com/office/powerpoint/2010/main" val="271392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8000">
              <a:schemeClr val="bg1"/>
            </a:gs>
            <a:gs pos="100000">
              <a:schemeClr val="accent6">
                <a:lumMod val="40000"/>
                <a:lumOff val="6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9939C-676B-47AE-A421-30EFE120626F}" type="datetime1">
              <a:rPr lang="en-US" smtClean="0"/>
              <a:t>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C61CE4-9731-46AC-8B23-4193A14B7976}" type="slidenum">
              <a:rPr lang="en-US" smtClean="0"/>
              <a:t>‹#›</a:t>
            </a:fld>
            <a:endParaRPr lang="en-US"/>
          </a:p>
        </p:txBody>
      </p:sp>
    </p:spTree>
    <p:extLst>
      <p:ext uri="{BB962C8B-B14F-4D97-AF65-F5344CB8AC3E}">
        <p14:creationId xmlns:p14="http://schemas.microsoft.com/office/powerpoint/2010/main" val="3138117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www.sif.ir/"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jpe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6.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6.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6.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6.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www.sif.i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0046" y="-1706873"/>
            <a:ext cx="4357466" cy="8941531"/>
          </a:xfrm>
          <a:prstGeom prst="rect">
            <a:avLst/>
          </a:prstGeom>
        </p:spPr>
      </p:pic>
      <p:pic>
        <p:nvPicPr>
          <p:cNvPr id="3" name="Picture 2" descr="F:\arm-2-j-copy.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71540" y="410766"/>
            <a:ext cx="2391508" cy="2223511"/>
          </a:xfrm>
          <a:prstGeom prst="rect">
            <a:avLst/>
          </a:prstGeom>
          <a:noFill/>
          <a:ln>
            <a:noFill/>
          </a:ln>
        </p:spPr>
      </p:pic>
      <p:sp>
        <p:nvSpPr>
          <p:cNvPr id="4" name="Slide Number Placeholder 3"/>
          <p:cNvSpPr>
            <a:spLocks noGrp="1"/>
          </p:cNvSpPr>
          <p:nvPr>
            <p:ph type="sldNum" sz="quarter" idx="12"/>
          </p:nvPr>
        </p:nvSpPr>
        <p:spPr/>
        <p:txBody>
          <a:bodyPr/>
          <a:lstStyle/>
          <a:p>
            <a:fld id="{6CC61CE4-9731-46AC-8B23-4193A14B7976}" type="slidenum">
              <a:rPr lang="en-US" smtClean="0"/>
              <a:t>1</a:t>
            </a:fld>
            <a:endParaRPr lang="en-US"/>
          </a:p>
        </p:txBody>
      </p:sp>
      <p:sp>
        <p:nvSpPr>
          <p:cNvPr id="6" name="TextBox 5"/>
          <p:cNvSpPr txBox="1"/>
          <p:nvPr/>
        </p:nvSpPr>
        <p:spPr>
          <a:xfrm>
            <a:off x="2742715" y="5233371"/>
            <a:ext cx="6190270" cy="1015663"/>
          </a:xfrm>
          <a:prstGeom prst="rect">
            <a:avLst/>
          </a:prstGeom>
          <a:noFill/>
        </p:spPr>
        <p:txBody>
          <a:bodyPr wrap="square" rtlCol="0">
            <a:spAutoFit/>
          </a:bodyPr>
          <a:lstStyle/>
          <a:p>
            <a:pPr algn="ctr" rtl="1"/>
            <a:r>
              <a:rPr lang="en-US" sz="6000" b="1"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hlinkClick r:id="rId4"/>
              </a:rPr>
              <a:t>www.sif.ir</a:t>
            </a:r>
            <a:endParaRPr lang="fa-IR" sz="6000" b="1"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endParaRPr>
          </a:p>
        </p:txBody>
      </p:sp>
      <p:sp>
        <p:nvSpPr>
          <p:cNvPr id="2" name="Rectangle 1"/>
          <p:cNvSpPr/>
          <p:nvPr/>
        </p:nvSpPr>
        <p:spPr>
          <a:xfrm>
            <a:off x="2160301" y="3141893"/>
            <a:ext cx="7994496" cy="1754326"/>
          </a:xfrm>
          <a:prstGeom prst="rect">
            <a:avLst/>
          </a:prstGeom>
        </p:spPr>
        <p:txBody>
          <a:bodyPr wrap="none">
            <a:spAutoFit/>
          </a:bodyPr>
          <a:lstStyle/>
          <a:p>
            <a:pPr algn="ctr" rtl="1"/>
            <a:r>
              <a:rPr lang="fa-IR" sz="2800" b="1" dirty="0" smtClean="0">
                <a:ln w="9525">
                  <a:solidFill>
                    <a:schemeClr val="bg1"/>
                  </a:solidFill>
                  <a:prstDash val="solid"/>
                </a:ln>
                <a:solidFill>
                  <a:schemeClr val="accent1"/>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وزارت صنعت ، معدن و تجارت</a:t>
            </a:r>
          </a:p>
          <a:p>
            <a:pPr algn="ctr" rtl="1"/>
            <a:endParaRPr lang="fa-IR" sz="4000" b="1"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endParaRPr>
          </a:p>
          <a:p>
            <a:pPr algn="ctr" rtl="1"/>
            <a:r>
              <a:rPr lang="fa-IR" sz="4000" b="1" dirty="0" smtClean="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صندوق </a:t>
            </a:r>
            <a:r>
              <a:rPr lang="fa-IR" sz="40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ضمانت سرمایه گذاری صنایع کوچک</a:t>
            </a:r>
            <a:endParaRPr lang="en-US" sz="4000" b="1" dirty="0">
              <a:ln w="9525">
                <a:solidFill>
                  <a:schemeClr val="bg1"/>
                </a:solidFill>
                <a:prstDash val="solid"/>
              </a:ln>
              <a:solidFill>
                <a:schemeClr val="accent2">
                  <a:lumMod val="75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endParaRP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024" y="56391"/>
            <a:ext cx="6175051" cy="3064877"/>
          </a:xfrm>
          <a:prstGeom prst="rect">
            <a:avLst/>
          </a:prstGeom>
        </p:spPr>
      </p:pic>
    </p:spTree>
    <p:extLst>
      <p:ext uri="{BB962C8B-B14F-4D97-AF65-F5344CB8AC3E}">
        <p14:creationId xmlns:p14="http://schemas.microsoft.com/office/powerpoint/2010/main" val="24480991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70421" y="260647"/>
            <a:ext cx="7956376" cy="83820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a:r>
              <a:rPr lang="fa-IR" sz="2800" dirty="0">
                <a:cs typeface="B Titr" pitchFamily="2" charset="-78"/>
              </a:rPr>
              <a:t>حمایت مالی از صنایع کوچک و متوسط - تاریخچه</a:t>
            </a:r>
            <a:endParaRPr lang="en-US" sz="2800" dirty="0">
              <a:cs typeface="B Titr" pitchFamily="2" charset="-78"/>
            </a:endParaRPr>
          </a:p>
        </p:txBody>
      </p:sp>
      <p:pic>
        <p:nvPicPr>
          <p:cNvPr id="4" name="Picture 3"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75190" y="260648"/>
            <a:ext cx="892810" cy="720081"/>
          </a:xfrm>
          <a:prstGeom prst="rect">
            <a:avLst/>
          </a:prstGeom>
          <a:noFill/>
          <a:ln>
            <a:noFill/>
          </a:ln>
        </p:spPr>
      </p:pic>
      <p:sp>
        <p:nvSpPr>
          <p:cNvPr id="2" name="Rectangle 1"/>
          <p:cNvSpPr/>
          <p:nvPr/>
        </p:nvSpPr>
        <p:spPr>
          <a:xfrm>
            <a:off x="2135560" y="1237490"/>
            <a:ext cx="8424936" cy="5624617"/>
          </a:xfrm>
          <a:prstGeom prst="rect">
            <a:avLst/>
          </a:prstGeom>
        </p:spPr>
        <p:txBody>
          <a:bodyPr wrap="square">
            <a:spAutoFit/>
          </a:bodyPr>
          <a:lstStyle/>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درگذشته حمایت های دولت ها از بنگاه های کوچک و متوسط از طریق حمایت مستقیم و پرداخت تسهیلات ارزان قیمت صورت می‌گرفته است که مهم ترین نقاط ضعف آن عبارت است از:</a:t>
            </a:r>
          </a:p>
          <a:p>
            <a:pPr algn="just" rtl="1">
              <a:lnSpc>
                <a:spcPct val="107000"/>
              </a:lnSpc>
              <a:buClr>
                <a:srgbClr val="C00000"/>
              </a:buClr>
            </a:pPr>
            <a:endParaRPr lang="fa-IR" sz="2800" dirty="0">
              <a:latin typeface="Times New Roman" panose="02020603050405020304" pitchFamily="18" charset="0"/>
              <a:ea typeface="Calibri" panose="020F0502020204030204" pitchFamily="34" charset="0"/>
              <a:cs typeface="B Mitra" panose="00000400000000000000" pitchFamily="2" charset="-78"/>
            </a:endParaRPr>
          </a:p>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1- نرخ بهره سرمایه گذاری برای بنگاه های کوچک و متوسط را بصورت مصنوعی پایین می آورد.</a:t>
            </a:r>
          </a:p>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2- باعث می شود بنگاه ها بیشتر تمایل به بدهکار شدن داشته باشند.</a:t>
            </a:r>
          </a:p>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3- منجر به زنده ماندن بنگاه های غیر سودآور می شوند</a:t>
            </a:r>
          </a:p>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4- به شدت امکان انحراف از هدف وجود دارد.</a:t>
            </a:r>
          </a:p>
          <a:p>
            <a:pPr algn="just" rtl="1">
              <a:lnSpc>
                <a:spcPct val="107000"/>
              </a:lnSpc>
              <a:buClr>
                <a:srgbClr val="C00000"/>
              </a:buClr>
            </a:pPr>
            <a:endParaRPr lang="fa-IR" sz="2800" dirty="0">
              <a:latin typeface="Times New Roman" panose="02020603050405020304" pitchFamily="18" charset="0"/>
              <a:ea typeface="Calibri" panose="020F0502020204030204" pitchFamily="34" charset="0"/>
              <a:cs typeface="B Mitra" panose="00000400000000000000" pitchFamily="2" charset="-78"/>
            </a:endParaRPr>
          </a:p>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این برنامه ها بجای از بین بردن محدودیت ها، یک بازار جدید ناکارآمد ایجاد کرد و باعث افزایش بهره وری در تخصیص منابع بانکها نشد.</a:t>
            </a:r>
          </a:p>
        </p:txBody>
      </p:sp>
    </p:spTree>
    <p:extLst>
      <p:ext uri="{BB962C8B-B14F-4D97-AF65-F5344CB8AC3E}">
        <p14:creationId xmlns:p14="http://schemas.microsoft.com/office/powerpoint/2010/main" val="603781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70421" y="260647"/>
            <a:ext cx="7956376" cy="83820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rtl="1"/>
            <a:r>
              <a:rPr lang="fa-IR" sz="2800" dirty="0">
                <a:cs typeface="B Titr" pitchFamily="2" charset="-78"/>
              </a:rPr>
              <a:t>حمایت مالی از صنایع کوچک و متوسط – وضعیت فعلی</a:t>
            </a:r>
            <a:endParaRPr lang="en-US" sz="2800" dirty="0">
              <a:cs typeface="B Titr" pitchFamily="2" charset="-78"/>
            </a:endParaRPr>
          </a:p>
        </p:txBody>
      </p:sp>
      <p:pic>
        <p:nvPicPr>
          <p:cNvPr id="4" name="Picture 3"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75190" y="260648"/>
            <a:ext cx="892810" cy="720081"/>
          </a:xfrm>
          <a:prstGeom prst="rect">
            <a:avLst/>
          </a:prstGeom>
          <a:noFill/>
          <a:ln>
            <a:noFill/>
          </a:ln>
        </p:spPr>
      </p:pic>
      <p:sp>
        <p:nvSpPr>
          <p:cNvPr id="2" name="Rectangle 1"/>
          <p:cNvSpPr/>
          <p:nvPr/>
        </p:nvSpPr>
        <p:spPr>
          <a:xfrm>
            <a:off x="2063552" y="1237490"/>
            <a:ext cx="8496944" cy="4702569"/>
          </a:xfrm>
          <a:prstGeom prst="rect">
            <a:avLst/>
          </a:prstGeom>
        </p:spPr>
        <p:txBody>
          <a:bodyPr wrap="square">
            <a:spAutoFit/>
          </a:bodyPr>
          <a:lstStyle/>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با توجه به اشکالات گفته شده، در دهه‌های پایانی قرن گذشته، دولت ها به دنبال ابزارهای حمایت غیر مستقیم از بنگاه های کوچک و متوسط بودند و پس از آن برنامه های ضمانت اعتبار بعنوان ابزاری کارا برای کمک به این بنگاه ها در بازارهای اعتباری و تامین منابع مالی توسط دولت ها شناسایی شد.</a:t>
            </a:r>
          </a:p>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در این نوع ضمانت، تمام یا بخشی از ریسک سرمایه گذاری به یک نهاد سوم(ضمانت کننده) منتقل می شود، به عبارت دیگر ضمانت اعتبار، تعهد ضمانت کننده برای بازپرداخت وام در صورت نکول وام گیرنده است.</a:t>
            </a:r>
          </a:p>
          <a:p>
            <a:pPr algn="just" rtl="1">
              <a:lnSpc>
                <a:spcPct val="107000"/>
              </a:lnSpc>
              <a:buClr>
                <a:srgbClr val="C00000"/>
              </a:buClr>
            </a:pPr>
            <a:r>
              <a:rPr lang="fa-IR" sz="2800" dirty="0">
                <a:latin typeface="Times New Roman" panose="02020603050405020304" pitchFamily="18" charset="0"/>
                <a:ea typeface="Calibri" panose="020F0502020204030204" pitchFamily="34" charset="0"/>
                <a:cs typeface="B Mitra" panose="00000400000000000000" pitchFamily="2" charset="-78"/>
              </a:rPr>
              <a:t>دراین سازوکار وام دهنده، ریسکهای مشخصی (مانند ریسک ورشکستگی، ریسک تاخیر در پرداخت یا ریسک شکست پروژه) را به ضمانت کننده منتقل می کند و با اخذ پوشش‌های مناسب و با خیالی آسوده، اقدام به تامین مالی می‌کنند.</a:t>
            </a:r>
          </a:p>
        </p:txBody>
      </p:sp>
    </p:spTree>
    <p:extLst>
      <p:ext uri="{BB962C8B-B14F-4D97-AF65-F5344CB8AC3E}">
        <p14:creationId xmlns:p14="http://schemas.microsoft.com/office/powerpoint/2010/main" val="34607597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모서리가 둥근 직사각형 13"/>
          <p:cNvSpPr/>
          <p:nvPr/>
        </p:nvSpPr>
        <p:spPr>
          <a:xfrm>
            <a:off x="1415480" y="1500606"/>
            <a:ext cx="9361040" cy="5024739"/>
          </a:xfrm>
          <a:prstGeom prst="roundRect">
            <a:avLst>
              <a:gd name="adj" fmla="val 4703"/>
            </a:avLst>
          </a:prstGeom>
          <a:solidFill>
            <a:schemeClr val="bg1">
              <a:alpha val="43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b="1" dirty="0">
              <a:latin typeface="+mn-ea"/>
            </a:endParaRPr>
          </a:p>
        </p:txBody>
      </p:sp>
      <p:sp>
        <p:nvSpPr>
          <p:cNvPr id="8" name="TextBox 7"/>
          <p:cNvSpPr txBox="1"/>
          <p:nvPr/>
        </p:nvSpPr>
        <p:spPr>
          <a:xfrm>
            <a:off x="1487489" y="908721"/>
            <a:ext cx="6301725" cy="461665"/>
          </a:xfrm>
          <a:prstGeom prst="rect">
            <a:avLst/>
          </a:prstGeom>
          <a:noFill/>
        </p:spPr>
        <p:txBody>
          <a:bodyPr wrap="none" rtlCol="0">
            <a:spAutoFit/>
          </a:bodyPr>
          <a:lstStyle/>
          <a:p>
            <a:r>
              <a:rPr lang="en-US" altLang="ko-KR" sz="2400" b="1" dirty="0">
                <a:latin typeface="Tahoma" panose="020B0604030504040204" pitchFamily="34" charset="0"/>
                <a:ea typeface="Tahoma" panose="020B0604030504040204" pitchFamily="34" charset="0"/>
                <a:cs typeface="Tahoma" panose="020B0604030504040204" pitchFamily="34" charset="0"/>
              </a:rPr>
              <a:t>2. Magic Tool : Credit Data and Analysis</a:t>
            </a:r>
            <a:endParaRPr lang="ko-KR" altLang="en-US" sz="2400" b="1" dirty="0">
              <a:latin typeface="Tahoma" panose="020B0604030504040204" pitchFamily="34" charset="0"/>
              <a:cs typeface="Tahoma" panose="020B0604030504040204" pitchFamily="34" charset="0"/>
            </a:endParaRPr>
          </a:p>
        </p:txBody>
      </p:sp>
      <p:sp>
        <p:nvSpPr>
          <p:cNvPr id="13" name="제목 18"/>
          <p:cNvSpPr txBox="1">
            <a:spLocks/>
          </p:cNvSpPr>
          <p:nvPr/>
        </p:nvSpPr>
        <p:spPr>
          <a:xfrm>
            <a:off x="1415480" y="-12055"/>
            <a:ext cx="6840760" cy="776759"/>
          </a:xfrm>
          <a:prstGeom prst="rect">
            <a:avLst/>
          </a:prstGeom>
        </p:spPr>
        <p:txBody>
          <a:bodyPr vert="horz" lIns="91440" tIns="45720" rIns="91440" bIns="45720" rtlCol="0" anchor="ctr">
            <a:normAutofit fontScale="97500"/>
          </a:bodyPr>
          <a:lstStyle>
            <a:lvl1pPr marL="0" marR="0" indent="0" algn="l" defTabSz="914400" rtl="0" eaLnBrk="1" fontAlgn="auto" latinLnBrk="1" hangingPunct="1">
              <a:lnSpc>
                <a:spcPct val="100000"/>
              </a:lnSpc>
              <a:spcBef>
                <a:spcPct val="0"/>
              </a:spcBef>
              <a:spcAft>
                <a:spcPts val="0"/>
              </a:spcAft>
              <a:buNone/>
              <a:tabLst/>
              <a:defRPr sz="4400" kern="1200">
                <a:solidFill>
                  <a:schemeClr val="tx1"/>
                </a:solidFill>
                <a:latin typeface="+mj-lt"/>
                <a:ea typeface="+mj-ea"/>
                <a:cs typeface="+mj-cs"/>
              </a:defRPr>
            </a:lvl1pPr>
          </a:lstStyle>
          <a:p>
            <a:r>
              <a:rPr lang="en-US" altLang="ko-KR" sz="2800" b="1" dirty="0">
                <a:solidFill>
                  <a:schemeClr val="bg1"/>
                </a:solidFill>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IV. Conclusion and Implications</a:t>
            </a:r>
            <a:endParaRPr lang="ko-KR" altLang="en-US" sz="2800" b="1" dirty="0">
              <a:solidFill>
                <a:schemeClr val="bg1"/>
              </a:solidFill>
              <a:effectLst>
                <a:outerShdw blurRad="38100" dist="38100" dir="2700000" algn="tl">
                  <a:srgbClr val="000000">
                    <a:alpha val="43137"/>
                  </a:srgbClr>
                </a:outerShdw>
              </a:effectLst>
              <a:latin typeface="Tahoma" panose="020B0604030504040204" pitchFamily="34" charset="0"/>
              <a:cs typeface="Tahoma" panose="020B0604030504040204" pitchFamily="34" charset="0"/>
            </a:endParaRPr>
          </a:p>
        </p:txBody>
      </p:sp>
      <p:sp>
        <p:nvSpPr>
          <p:cNvPr id="5" name="TextBox 4"/>
          <p:cNvSpPr txBox="1"/>
          <p:nvPr/>
        </p:nvSpPr>
        <p:spPr>
          <a:xfrm>
            <a:off x="2345336" y="3057283"/>
            <a:ext cx="1152963" cy="244260"/>
          </a:xfrm>
          <a:prstGeom prst="rect">
            <a:avLst/>
          </a:prstGeom>
          <a:noFill/>
          <a:ln w="12700">
            <a:noFill/>
            <a:prstDash val="sysDash"/>
          </a:ln>
        </p:spPr>
        <p:txBody>
          <a:bodyPr wrap="square" rtlCol="0" anchor="ctr" anchorCtr="0">
            <a:noAutofit/>
          </a:bodyPr>
          <a:lstStyle/>
          <a:p>
            <a:pPr algn="ctr">
              <a:defRPr/>
            </a:pPr>
            <a:r>
              <a:rPr lang="en-US" altLang="ko-KR" sz="1600" kern="0" dirty="0">
                <a:solidFill>
                  <a:schemeClr val="tx1">
                    <a:lumMod val="85000"/>
                    <a:lumOff val="15000"/>
                  </a:schemeClr>
                </a:solidFill>
                <a:latin typeface="Tahoma" pitchFamily="34" charset="0"/>
                <a:ea typeface="Tahoma" pitchFamily="34" charset="0"/>
                <a:cs typeface="Tahoma" pitchFamily="34" charset="0"/>
              </a:rPr>
              <a:t>SMEs</a:t>
            </a:r>
            <a:endParaRPr lang="ko-KR" altLang="en-US" sz="1600" kern="0" dirty="0">
              <a:solidFill>
                <a:schemeClr val="tx1">
                  <a:lumMod val="85000"/>
                  <a:lumOff val="15000"/>
                </a:schemeClr>
              </a:solidFill>
              <a:latin typeface="Tahoma" pitchFamily="34" charset="0"/>
              <a:cs typeface="Tahoma" pitchFamily="34" charset="0"/>
            </a:endParaRPr>
          </a:p>
        </p:txBody>
      </p:sp>
      <p:pic>
        <p:nvPicPr>
          <p:cNvPr id="6" name="Picture 2"/>
          <p:cNvPicPr>
            <a:picLocks noChangeAspect="1" noChangeArrowheads="1"/>
          </p:cNvPicPr>
          <p:nvPr/>
        </p:nvPicPr>
        <p:blipFill>
          <a:blip r:embed="rId3" cstate="print"/>
          <a:srcRect/>
          <a:stretch>
            <a:fillRect/>
          </a:stretch>
        </p:blipFill>
        <p:spPr bwMode="auto">
          <a:xfrm>
            <a:off x="2209703" y="1826214"/>
            <a:ext cx="1381125" cy="1276350"/>
          </a:xfrm>
          <a:prstGeom prst="rect">
            <a:avLst/>
          </a:prstGeom>
          <a:noFill/>
          <a:ln w="9525">
            <a:noFill/>
            <a:miter lim="800000"/>
            <a:headEnd/>
            <a:tailEnd/>
          </a:ln>
        </p:spPr>
      </p:pic>
      <p:sp>
        <p:nvSpPr>
          <p:cNvPr id="10" name="모서리가 둥근 직사각형 35"/>
          <p:cNvSpPr>
            <a:spLocks noChangeArrowheads="1"/>
          </p:cNvSpPr>
          <p:nvPr/>
        </p:nvSpPr>
        <p:spPr bwMode="auto">
          <a:xfrm>
            <a:off x="1705647" y="3832132"/>
            <a:ext cx="2736303" cy="1363506"/>
          </a:xfrm>
          <a:prstGeom prst="roundRect">
            <a:avLst>
              <a:gd name="adj" fmla="val 2495"/>
            </a:avLst>
          </a:prstGeom>
          <a:solidFill>
            <a:schemeClr val="bg1"/>
          </a:solidFill>
          <a:ln w="38100" algn="ctr">
            <a:solidFill>
              <a:srgbClr val="92C7E7"/>
            </a:solidFill>
            <a:round/>
            <a:headEnd/>
            <a:tailEnd/>
          </a:ln>
        </p:spPr>
        <p:txBody>
          <a:bodyPr anchor="ctr"/>
          <a:lstStyle/>
          <a:p>
            <a:pPr marL="266700" indent="-174625">
              <a:lnSpc>
                <a:spcPct val="150000"/>
              </a:lnSpc>
              <a:spcBef>
                <a:spcPct val="0"/>
              </a:spcBef>
              <a:buFont typeface="Arial" pitchFamily="34" charset="0"/>
              <a:buChar char="•"/>
            </a:pPr>
            <a:endParaRPr lang="en-US" altLang="ko-KR" sz="500" spc="-100" dirty="0">
              <a:solidFill>
                <a:schemeClr val="accent4">
                  <a:lumMod val="50000"/>
                </a:schemeClr>
              </a:solidFill>
              <a:latin typeface="HY동녘B" pitchFamily="18" charset="-127"/>
              <a:ea typeface="HY동녘B" pitchFamily="18" charset="-127"/>
            </a:endParaRPr>
          </a:p>
          <a:p>
            <a:pPr marL="266700" indent="-174625">
              <a:lnSpc>
                <a:spcPct val="150000"/>
              </a:lnSpc>
              <a:spcBef>
                <a:spcPct val="0"/>
              </a:spcBef>
              <a:buFont typeface="Arial" pitchFamily="34" charset="0"/>
              <a:buChar char="•"/>
            </a:pPr>
            <a:r>
              <a:rPr lang="en-US" altLang="ko-KR" sz="1600" dirty="0">
                <a:solidFill>
                  <a:schemeClr val="tx1">
                    <a:lumMod val="85000"/>
                    <a:lumOff val="15000"/>
                  </a:schemeClr>
                </a:solidFill>
                <a:latin typeface="Tahoma" pitchFamily="34" charset="0"/>
                <a:ea typeface="Tahoma" pitchFamily="34" charset="0"/>
                <a:cs typeface="Tahoma" pitchFamily="34" charset="0"/>
              </a:rPr>
              <a:t>Insufficient collateral </a:t>
            </a:r>
          </a:p>
          <a:p>
            <a:pPr marL="266700" indent="-174625">
              <a:lnSpc>
                <a:spcPct val="150000"/>
              </a:lnSpc>
              <a:spcBef>
                <a:spcPct val="0"/>
              </a:spcBef>
              <a:buFont typeface="Arial" pitchFamily="34" charset="0"/>
              <a:buChar char="•"/>
            </a:pPr>
            <a:r>
              <a:rPr lang="en-US" altLang="ko-KR" sz="1600" dirty="0">
                <a:solidFill>
                  <a:schemeClr val="tx1">
                    <a:lumMod val="85000"/>
                    <a:lumOff val="15000"/>
                  </a:schemeClr>
                </a:solidFill>
                <a:latin typeface="Tahoma" pitchFamily="34" charset="0"/>
                <a:ea typeface="Tahoma" pitchFamily="34" charset="0"/>
                <a:cs typeface="Tahoma" pitchFamily="34" charset="0"/>
              </a:rPr>
              <a:t>High default risk </a:t>
            </a:r>
          </a:p>
          <a:p>
            <a:pPr marL="266700" indent="-174625">
              <a:lnSpc>
                <a:spcPct val="150000"/>
              </a:lnSpc>
              <a:spcBef>
                <a:spcPct val="0"/>
              </a:spcBef>
              <a:buFont typeface="Arial" pitchFamily="34" charset="0"/>
              <a:buChar char="•"/>
            </a:pPr>
            <a:r>
              <a:rPr lang="en-US" altLang="ko-KR" sz="1600" dirty="0">
                <a:solidFill>
                  <a:schemeClr val="tx1">
                    <a:lumMod val="85000"/>
                    <a:lumOff val="15000"/>
                  </a:schemeClr>
                </a:solidFill>
                <a:latin typeface="Tahoma" pitchFamily="34" charset="0"/>
                <a:ea typeface="Tahoma" pitchFamily="34" charset="0"/>
                <a:cs typeface="Tahoma" pitchFamily="34" charset="0"/>
              </a:rPr>
              <a:t>Asymmetric information </a:t>
            </a:r>
            <a:endParaRPr lang="ko-KR" altLang="en-US" sz="1600" dirty="0">
              <a:solidFill>
                <a:schemeClr val="tx1">
                  <a:lumMod val="85000"/>
                  <a:lumOff val="15000"/>
                </a:schemeClr>
              </a:solidFill>
              <a:latin typeface="Tahoma" pitchFamily="34" charset="0"/>
              <a:ea typeface="HY동녘B" pitchFamily="18" charset="-127"/>
              <a:cs typeface="Tahoma" pitchFamily="34" charset="0"/>
            </a:endParaRPr>
          </a:p>
        </p:txBody>
      </p:sp>
      <p:sp>
        <p:nvSpPr>
          <p:cNvPr id="11" name="모서리가 둥근 직사각형 10"/>
          <p:cNvSpPr/>
          <p:nvPr/>
        </p:nvSpPr>
        <p:spPr bwMode="auto">
          <a:xfrm>
            <a:off x="2149808" y="3494023"/>
            <a:ext cx="1570229" cy="537088"/>
          </a:xfrm>
          <a:prstGeom prst="roundRect">
            <a:avLst>
              <a:gd name="adj" fmla="val 11659"/>
            </a:avLst>
          </a:prstGeom>
          <a:solidFill>
            <a:srgbClr val="349DD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ko-KR" altLang="en-US" sz="1600" b="1" dirty="0">
                <a:solidFill>
                  <a:srgbClr val="FFFFFF"/>
                </a:solidFill>
                <a:latin typeface="HY울릉도M" pitchFamily="18" charset="-127"/>
                <a:ea typeface="HY울릉도M" pitchFamily="18" charset="-127"/>
              </a:rPr>
              <a:t> </a:t>
            </a:r>
            <a:r>
              <a:rPr lang="en-US" altLang="ko-KR" sz="1600" dirty="0">
                <a:solidFill>
                  <a:srgbClr val="FFFFFF"/>
                </a:solidFill>
                <a:latin typeface="Tahoma" pitchFamily="34" charset="0"/>
                <a:ea typeface="Tahoma" pitchFamily="34" charset="0"/>
                <a:cs typeface="Tahoma" pitchFamily="34" charset="0"/>
              </a:rPr>
              <a:t>Characteristics</a:t>
            </a:r>
            <a:endParaRPr lang="ko-KR" altLang="en-US" sz="1600" dirty="0">
              <a:solidFill>
                <a:srgbClr val="FFFFFF"/>
              </a:solidFill>
              <a:latin typeface="Tahoma" pitchFamily="34" charset="0"/>
              <a:ea typeface="HY울릉도M" pitchFamily="18" charset="-127"/>
              <a:cs typeface="Tahoma" pitchFamily="34" charset="0"/>
            </a:endParaRPr>
          </a:p>
        </p:txBody>
      </p:sp>
      <p:sp>
        <p:nvSpPr>
          <p:cNvPr id="12" name="TextBox 11"/>
          <p:cNvSpPr txBox="1"/>
          <p:nvPr/>
        </p:nvSpPr>
        <p:spPr>
          <a:xfrm>
            <a:off x="8357252" y="2991736"/>
            <a:ext cx="1106080" cy="261865"/>
          </a:xfrm>
          <a:prstGeom prst="rect">
            <a:avLst/>
          </a:prstGeom>
          <a:noFill/>
          <a:ln w="12700">
            <a:noFill/>
            <a:prstDash val="sysDash"/>
          </a:ln>
        </p:spPr>
        <p:txBody>
          <a:bodyPr wrap="square" rtlCol="0" anchor="ctr" anchorCtr="0">
            <a:noAutofit/>
          </a:bodyPr>
          <a:lstStyle/>
          <a:p>
            <a:pPr algn="ctr">
              <a:defRPr/>
            </a:pPr>
            <a:r>
              <a:rPr lang="en-US" altLang="ko-KR" sz="1600" kern="0" dirty="0">
                <a:solidFill>
                  <a:schemeClr val="tx1">
                    <a:lumMod val="85000"/>
                    <a:lumOff val="15000"/>
                  </a:schemeClr>
                </a:solidFill>
                <a:latin typeface="Tahoma" pitchFamily="34" charset="0"/>
                <a:ea typeface="Tahoma" pitchFamily="34" charset="0"/>
                <a:cs typeface="Tahoma" pitchFamily="34" charset="0"/>
              </a:rPr>
              <a:t>Banks</a:t>
            </a:r>
            <a:endParaRPr lang="ko-KR" altLang="en-US" sz="1600" kern="0" dirty="0">
              <a:solidFill>
                <a:schemeClr val="tx1">
                  <a:lumMod val="85000"/>
                  <a:lumOff val="15000"/>
                </a:schemeClr>
              </a:solidFill>
              <a:latin typeface="Tahoma" pitchFamily="34" charset="0"/>
              <a:cs typeface="Tahoma" pitchFamily="34" charset="0"/>
            </a:endParaRPr>
          </a:p>
        </p:txBody>
      </p:sp>
      <p:pic>
        <p:nvPicPr>
          <p:cNvPr id="15" name="Picture 5" descr="D:\yuneun\work\신용보증기금\images_png\건물1.png"/>
          <p:cNvPicPr>
            <a:picLocks noChangeAspect="1" noChangeArrowheads="1"/>
          </p:cNvPicPr>
          <p:nvPr/>
        </p:nvPicPr>
        <p:blipFill>
          <a:blip r:embed="rId4" cstate="print"/>
          <a:srcRect/>
          <a:stretch>
            <a:fillRect/>
          </a:stretch>
        </p:blipFill>
        <p:spPr bwMode="auto">
          <a:xfrm>
            <a:off x="8223289" y="1826214"/>
            <a:ext cx="1415409" cy="1224136"/>
          </a:xfrm>
          <a:prstGeom prst="rect">
            <a:avLst/>
          </a:prstGeom>
          <a:noFill/>
          <a:ln w="9525">
            <a:noFill/>
            <a:miter lim="800000"/>
            <a:headEnd/>
            <a:tailEnd/>
          </a:ln>
        </p:spPr>
      </p:pic>
      <p:sp>
        <p:nvSpPr>
          <p:cNvPr id="16" name="TextBox 15"/>
          <p:cNvSpPr txBox="1"/>
          <p:nvPr/>
        </p:nvSpPr>
        <p:spPr>
          <a:xfrm>
            <a:off x="4968586" y="5738578"/>
            <a:ext cx="1835256" cy="498735"/>
          </a:xfrm>
          <a:prstGeom prst="rect">
            <a:avLst/>
          </a:prstGeom>
          <a:noFill/>
          <a:ln w="12700">
            <a:noFill/>
            <a:prstDash val="sysDash"/>
          </a:ln>
        </p:spPr>
        <p:txBody>
          <a:bodyPr wrap="square" rtlCol="0" anchor="ctr" anchorCtr="0">
            <a:noAutofit/>
          </a:bodyPr>
          <a:lstStyle/>
          <a:p>
            <a:pPr algn="ctr">
              <a:defRPr/>
            </a:pPr>
            <a:r>
              <a:rPr lang="en-US" altLang="ko-KR" sz="1600" kern="0" dirty="0">
                <a:solidFill>
                  <a:schemeClr val="tx1">
                    <a:lumMod val="85000"/>
                    <a:lumOff val="15000"/>
                  </a:schemeClr>
                </a:solidFill>
                <a:latin typeface="Tahoma" pitchFamily="34" charset="0"/>
                <a:ea typeface="Tahoma" pitchFamily="34" charset="0"/>
                <a:cs typeface="Tahoma" pitchFamily="34" charset="0"/>
              </a:rPr>
              <a:t>Guarantee Institution</a:t>
            </a:r>
            <a:endParaRPr lang="ko-KR" altLang="en-US" sz="1600" kern="0" dirty="0">
              <a:solidFill>
                <a:schemeClr val="tx1">
                  <a:lumMod val="85000"/>
                  <a:lumOff val="15000"/>
                </a:schemeClr>
              </a:solidFill>
              <a:latin typeface="Tahoma" pitchFamily="34" charset="0"/>
              <a:cs typeface="Tahoma" pitchFamily="34" charset="0"/>
            </a:endParaRPr>
          </a:p>
        </p:txBody>
      </p:sp>
      <p:pic>
        <p:nvPicPr>
          <p:cNvPr id="17" name="그림 104" descr="건물2.png"/>
          <p:cNvPicPr>
            <a:picLocks noChangeAspect="1"/>
          </p:cNvPicPr>
          <p:nvPr/>
        </p:nvPicPr>
        <p:blipFill>
          <a:blip r:embed="rId5" cstate="print"/>
          <a:srcRect/>
          <a:stretch>
            <a:fillRect/>
          </a:stretch>
        </p:blipFill>
        <p:spPr bwMode="auto">
          <a:xfrm>
            <a:off x="5075000" y="4540554"/>
            <a:ext cx="1457050" cy="1352978"/>
          </a:xfrm>
          <a:prstGeom prst="rect">
            <a:avLst/>
          </a:prstGeom>
          <a:noFill/>
          <a:ln w="9525">
            <a:noFill/>
            <a:miter lim="800000"/>
            <a:headEnd/>
            <a:tailEnd/>
          </a:ln>
        </p:spPr>
      </p:pic>
      <p:pic>
        <p:nvPicPr>
          <p:cNvPr id="18" name="그림 17" descr="logo_eng.JPG"/>
          <p:cNvPicPr>
            <a:picLocks noChangeAspect="1"/>
          </p:cNvPicPr>
          <p:nvPr/>
        </p:nvPicPr>
        <p:blipFill>
          <a:blip r:embed="rId6" cstate="print"/>
          <a:stretch>
            <a:fillRect/>
          </a:stretch>
        </p:blipFill>
        <p:spPr>
          <a:xfrm>
            <a:off x="6155120" y="5044611"/>
            <a:ext cx="635964" cy="314895"/>
          </a:xfrm>
          <a:prstGeom prst="rect">
            <a:avLst/>
          </a:prstGeom>
        </p:spPr>
      </p:pic>
      <p:pic>
        <p:nvPicPr>
          <p:cNvPr id="19" name="그림 18" descr="brick_wall.png"/>
          <p:cNvPicPr>
            <a:picLocks noChangeAspect="1"/>
          </p:cNvPicPr>
          <p:nvPr/>
        </p:nvPicPr>
        <p:blipFill>
          <a:blip r:embed="rId7" cstate="print"/>
          <a:stretch>
            <a:fillRect/>
          </a:stretch>
        </p:blipFill>
        <p:spPr>
          <a:xfrm>
            <a:off x="4836372" y="1754206"/>
            <a:ext cx="2016224" cy="1499395"/>
          </a:xfrm>
          <a:prstGeom prst="rect">
            <a:avLst/>
          </a:prstGeom>
          <a:noFill/>
        </p:spPr>
      </p:pic>
      <p:pic>
        <p:nvPicPr>
          <p:cNvPr id="2" name="그림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63052" y="5445224"/>
            <a:ext cx="773108" cy="797154"/>
          </a:xfrm>
          <a:prstGeom prst="rect">
            <a:avLst/>
          </a:prstGeom>
        </p:spPr>
      </p:pic>
      <p:pic>
        <p:nvPicPr>
          <p:cNvPr id="3" name="그림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57345" y="4461258"/>
            <a:ext cx="1055974" cy="1055974"/>
          </a:xfrm>
          <a:prstGeom prst="rect">
            <a:avLst/>
          </a:prstGeom>
        </p:spPr>
      </p:pic>
      <p:sp>
        <p:nvSpPr>
          <p:cNvPr id="26" name="모서리가 둥근 직사각형 25"/>
          <p:cNvSpPr/>
          <p:nvPr/>
        </p:nvSpPr>
        <p:spPr>
          <a:xfrm>
            <a:off x="8727344" y="4677654"/>
            <a:ext cx="969057" cy="623554"/>
          </a:xfrm>
          <a:prstGeom prst="roundRect">
            <a:avLst/>
          </a:prstGeom>
          <a:solidFill>
            <a:srgbClr val="FFFF00">
              <a:alpha val="62000"/>
            </a:srgbClr>
          </a:solidFill>
          <a:ln w="12700">
            <a:solidFill>
              <a:srgbClr val="FF0000"/>
            </a:solidFill>
          </a:ln>
          <a:effectLst>
            <a:outerShdw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dirty="0">
                <a:solidFill>
                  <a:srgbClr val="FF0000"/>
                </a:solidFill>
                <a:latin typeface="Tahoma" pitchFamily="34" charset="0"/>
                <a:ea typeface="Tahoma" pitchFamily="34" charset="0"/>
                <a:cs typeface="Tahoma" pitchFamily="34" charset="0"/>
              </a:rPr>
              <a:t>Credit</a:t>
            </a:r>
          </a:p>
          <a:p>
            <a:pPr algn="ctr"/>
            <a:r>
              <a:rPr lang="en-US" altLang="ko-KR" sz="1600" dirty="0">
                <a:solidFill>
                  <a:srgbClr val="FF0000"/>
                </a:solidFill>
                <a:latin typeface="Tahoma" pitchFamily="34" charset="0"/>
                <a:ea typeface="Tahoma" pitchFamily="34" charset="0"/>
                <a:cs typeface="Tahoma" pitchFamily="34" charset="0"/>
              </a:rPr>
              <a:t>Data</a:t>
            </a:r>
            <a:endParaRPr lang="ko-KR" altLang="en-US" sz="1600" dirty="0">
              <a:solidFill>
                <a:srgbClr val="FF0000"/>
              </a:solidFill>
              <a:latin typeface="Tahoma" pitchFamily="34" charset="0"/>
              <a:cs typeface="Tahoma" pitchFamily="34" charset="0"/>
            </a:endParaRPr>
          </a:p>
        </p:txBody>
      </p:sp>
      <p:cxnSp>
        <p:nvCxnSpPr>
          <p:cNvPr id="27" name="직선 화살표 연결선 26"/>
          <p:cNvCxnSpPr>
            <a:endCxn id="19" idx="2"/>
          </p:cNvCxnSpPr>
          <p:nvPr/>
        </p:nvCxnSpPr>
        <p:spPr>
          <a:xfrm flipV="1">
            <a:off x="5824004" y="3253601"/>
            <a:ext cx="20480" cy="1260285"/>
          </a:xfrm>
          <a:prstGeom prst="straightConnector1">
            <a:avLst/>
          </a:prstGeom>
          <a:noFill/>
          <a:ln w="38100" cap="flat" cmpd="sng" algn="ctr">
            <a:solidFill>
              <a:schemeClr val="accent1"/>
            </a:solidFill>
            <a:prstDash val="sysDash"/>
            <a:headEnd type="none" w="lg" len="med"/>
            <a:tailEnd type="triangle" w="lg" len="med"/>
          </a:ln>
          <a:effectLst/>
        </p:spPr>
      </p:cxnSp>
      <p:sp>
        <p:nvSpPr>
          <p:cNvPr id="20" name="모서리가 둥근 직사각형 19"/>
          <p:cNvSpPr/>
          <p:nvPr/>
        </p:nvSpPr>
        <p:spPr>
          <a:xfrm>
            <a:off x="5139184" y="3573016"/>
            <a:ext cx="1440160" cy="648072"/>
          </a:xfrm>
          <a:prstGeom prst="roundRect">
            <a:avLst/>
          </a:prstGeom>
          <a:solidFill>
            <a:schemeClr val="bg1">
              <a:lumMod val="75000"/>
            </a:schemeClr>
          </a:solidFill>
          <a:ln w="12700">
            <a:solidFill>
              <a:srgbClr val="349DD5"/>
            </a:solidFill>
          </a:ln>
          <a:effectLst>
            <a:outerShdw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b="1" dirty="0">
                <a:solidFill>
                  <a:schemeClr val="tx2"/>
                </a:solidFill>
                <a:effectLst>
                  <a:outerShdw blurRad="38100" dist="38100" dir="2700000" algn="tl">
                    <a:srgbClr val="000000">
                      <a:alpha val="43137"/>
                    </a:srgbClr>
                  </a:outerShdw>
                </a:effectLst>
                <a:latin typeface="Tahoma" pitchFamily="34" charset="0"/>
                <a:ea typeface="Tahoma" pitchFamily="34" charset="0"/>
                <a:cs typeface="Tahoma" pitchFamily="34" charset="0"/>
              </a:rPr>
              <a:t>Credit</a:t>
            </a:r>
          </a:p>
          <a:p>
            <a:pPr algn="ctr"/>
            <a:r>
              <a:rPr lang="en-US" altLang="ko-KR" b="1" dirty="0">
                <a:solidFill>
                  <a:schemeClr val="tx2"/>
                </a:solidFill>
                <a:effectLst>
                  <a:outerShdw blurRad="38100" dist="38100" dir="2700000" algn="tl">
                    <a:srgbClr val="000000">
                      <a:alpha val="43137"/>
                    </a:srgbClr>
                  </a:outerShdw>
                </a:effectLst>
                <a:latin typeface="Tahoma" pitchFamily="34" charset="0"/>
                <a:ea typeface="Tahoma" pitchFamily="34" charset="0"/>
                <a:cs typeface="Tahoma" pitchFamily="34" charset="0"/>
              </a:rPr>
              <a:t>Analysis</a:t>
            </a:r>
            <a:endParaRPr lang="ko-KR" altLang="en-US" b="1" dirty="0">
              <a:solidFill>
                <a:schemeClr val="tx2"/>
              </a:solidFill>
              <a:effectLst>
                <a:outerShdw blurRad="38100" dist="38100" dir="2700000" algn="tl">
                  <a:srgbClr val="000000">
                    <a:alpha val="43137"/>
                  </a:srgbClr>
                </a:outerShdw>
              </a:effectLst>
              <a:latin typeface="Tahoma" pitchFamily="34" charset="0"/>
              <a:cs typeface="Tahoma" pitchFamily="34" charset="0"/>
            </a:endParaRPr>
          </a:p>
        </p:txBody>
      </p:sp>
      <p:cxnSp>
        <p:nvCxnSpPr>
          <p:cNvPr id="29" name="직선 연결선 28"/>
          <p:cNvCxnSpPr/>
          <p:nvPr/>
        </p:nvCxnSpPr>
        <p:spPr>
          <a:xfrm>
            <a:off x="1993678" y="5095804"/>
            <a:ext cx="2304256" cy="1588"/>
          </a:xfrm>
          <a:prstGeom prst="line">
            <a:avLst/>
          </a:prstGeom>
          <a:ln w="25400" cmpd="sng">
            <a:solidFill>
              <a:schemeClr val="accent2"/>
            </a:solidFill>
            <a:prstDash val="sysDash"/>
          </a:ln>
        </p:spPr>
        <p:style>
          <a:lnRef idx="1">
            <a:schemeClr val="accent1"/>
          </a:lnRef>
          <a:fillRef idx="0">
            <a:schemeClr val="accent1"/>
          </a:fillRef>
          <a:effectRef idx="0">
            <a:schemeClr val="accent1"/>
          </a:effectRef>
          <a:fontRef idx="minor">
            <a:schemeClr val="tx1"/>
          </a:fontRef>
        </p:style>
      </p:cxnSp>
      <p:pic>
        <p:nvPicPr>
          <p:cNvPr id="31" name="그림 3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44072" y="3140968"/>
            <a:ext cx="1305018" cy="761868"/>
          </a:xfrm>
          <a:prstGeom prst="rect">
            <a:avLst/>
          </a:prstGeom>
        </p:spPr>
      </p:pic>
      <p:pic>
        <p:nvPicPr>
          <p:cNvPr id="102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8819862">
            <a:off x="6468817" y="3982960"/>
            <a:ext cx="1354137"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942211">
            <a:off x="8465469" y="3329740"/>
            <a:ext cx="1354137"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1956489">
            <a:off x="8040071" y="5573586"/>
            <a:ext cx="1354137"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Rounded Rectangle 24"/>
          <p:cNvSpPr/>
          <p:nvPr/>
        </p:nvSpPr>
        <p:spPr>
          <a:xfrm>
            <a:off x="1" y="-38723"/>
            <a:ext cx="12192000" cy="800244"/>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rtl="1"/>
            <a:r>
              <a:rPr lang="fa-IR" sz="2800" b="1" dirty="0" smtClean="0">
                <a:ln w="9525">
                  <a:solidFill>
                    <a:schemeClr val="bg1"/>
                  </a:solidFill>
                  <a:prstDash val="solid"/>
                </a:ln>
                <a:solidFill>
                  <a:schemeClr val="accent6">
                    <a:lumMod val="50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نقش صندوق‌های ضمانت در حمایت از بنگاههای  کوچک و متوسط</a:t>
            </a:r>
            <a:endParaRPr lang="en-US" sz="2800" b="1" dirty="0">
              <a:ln w="9525">
                <a:solidFill>
                  <a:schemeClr val="bg1"/>
                </a:solidFill>
                <a:prstDash val="solid"/>
              </a:ln>
              <a:solidFill>
                <a:schemeClr val="accent6">
                  <a:lumMod val="50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endParaRPr>
          </a:p>
        </p:txBody>
      </p:sp>
    </p:spTree>
    <p:extLst>
      <p:ext uri="{BB962C8B-B14F-4D97-AF65-F5344CB8AC3E}">
        <p14:creationId xmlns:p14="http://schemas.microsoft.com/office/powerpoint/2010/main" val="5741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right)">
                                      <p:cBhvr>
                                        <p:cTn id="1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743200" y="228600"/>
            <a:ext cx="7031990" cy="838200"/>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normAutofit/>
          </a:bodyPr>
          <a:lstStyle/>
          <a:p>
            <a:pPr algn="ctr" rtl="1"/>
            <a:r>
              <a:rPr lang="fa-IR" sz="2400" dirty="0">
                <a:cs typeface="B Titr" pitchFamily="2" charset="-78"/>
              </a:rPr>
              <a:t> صندوق ضمانت سرمایه گذاری صنایع کوچک</a:t>
            </a:r>
            <a:endParaRPr lang="en-US" sz="2400" dirty="0">
              <a:cs typeface="B Titr" pitchFamily="2" charset="-78"/>
            </a:endParaRPr>
          </a:p>
        </p:txBody>
      </p:sp>
      <p:pic>
        <p:nvPicPr>
          <p:cNvPr id="4" name="Picture 3"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75190" y="260648"/>
            <a:ext cx="892810" cy="720081"/>
          </a:xfrm>
          <a:prstGeom prst="rect">
            <a:avLst/>
          </a:prstGeom>
          <a:noFill/>
          <a:ln>
            <a:noFill/>
          </a:ln>
        </p:spPr>
      </p:pic>
      <p:sp>
        <p:nvSpPr>
          <p:cNvPr id="2" name="Rectangle 1"/>
          <p:cNvSpPr/>
          <p:nvPr/>
        </p:nvSpPr>
        <p:spPr>
          <a:xfrm>
            <a:off x="2444731" y="2348880"/>
            <a:ext cx="7776864" cy="2759666"/>
          </a:xfrm>
          <a:prstGeom prst="rect">
            <a:avLst/>
          </a:prstGeom>
        </p:spPr>
        <p:txBody>
          <a:bodyPr wrap="square">
            <a:spAutoFit/>
          </a:bodyPr>
          <a:lstStyle/>
          <a:p>
            <a:pPr marL="285750" indent="-285750" algn="just" rtl="1">
              <a:lnSpc>
                <a:spcPct val="107000"/>
              </a:lnSpc>
              <a:buClr>
                <a:srgbClr val="C00000"/>
              </a:buClr>
              <a:buFont typeface="Wingdings" panose="05000000000000000000" pitchFamily="2" charset="2"/>
              <a:buChar char="q"/>
            </a:pPr>
            <a:r>
              <a:rPr lang="ar-SA" sz="2300" dirty="0">
                <a:latin typeface="Times New Roman" panose="02020603050405020304" pitchFamily="18" charset="0"/>
                <a:ea typeface="Calibri" panose="020F0502020204030204" pitchFamily="34" charset="0"/>
                <a:cs typeface="B Mitra" panose="00000400000000000000" pitchFamily="2" charset="-78"/>
              </a:rPr>
              <a:t>قانون تاسیس صندوق ضمانت سرمایه گذاری صنایع کوچک به منظور «فراهم آوردن موجبات توسعه سرمایه‌گذاری بخش غیردولتی در </a:t>
            </a:r>
            <a:r>
              <a:rPr lang="ar-SA" sz="2300" u="sng" dirty="0">
                <a:solidFill>
                  <a:srgbClr val="FF0000"/>
                </a:solidFill>
                <a:latin typeface="Times New Roman" panose="02020603050405020304" pitchFamily="18" charset="0"/>
                <a:ea typeface="Calibri" panose="020F0502020204030204" pitchFamily="34" charset="0"/>
                <a:cs typeface="B Mitra" panose="00000400000000000000" pitchFamily="2" charset="-78"/>
              </a:rPr>
              <a:t>صنایع کوچک</a:t>
            </a:r>
            <a:r>
              <a:rPr lang="ar-SA" sz="2300" dirty="0">
                <a:latin typeface="Times New Roman" panose="02020603050405020304" pitchFamily="18" charset="0"/>
                <a:ea typeface="Calibri" panose="020F0502020204030204" pitchFamily="34" charset="0"/>
                <a:cs typeface="B Mitra" panose="00000400000000000000" pitchFamily="2" charset="-78"/>
              </a:rPr>
              <a:t>، کوتاه کردن مدت زمان اجرای طرح‌های اشتغالزا و </a:t>
            </a:r>
            <a:r>
              <a:rPr lang="ar-SA" sz="2300" u="sng" dirty="0">
                <a:solidFill>
                  <a:srgbClr val="FF0000"/>
                </a:solidFill>
                <a:latin typeface="Times New Roman" panose="02020603050405020304" pitchFamily="18" charset="0"/>
                <a:ea typeface="Calibri" panose="020F0502020204030204" pitchFamily="34" charset="0"/>
                <a:cs typeface="B Mitra" panose="00000400000000000000" pitchFamily="2" charset="-78"/>
              </a:rPr>
              <a:t>دارای توجیه اقتصادی</a:t>
            </a:r>
            <a:r>
              <a:rPr lang="ar-SA" sz="2300" dirty="0">
                <a:latin typeface="Times New Roman" panose="02020603050405020304" pitchFamily="18" charset="0"/>
                <a:ea typeface="Calibri" panose="020F0502020204030204" pitchFamily="34" charset="0"/>
                <a:cs typeface="B Mitra" panose="00000400000000000000" pitchFamily="2" charset="-78"/>
              </a:rPr>
              <a:t>، با اولویت مناطق کمتر توسعه یافته و تضمین و تسهیل در توثیق تسهیلات اعطایی به طرح‌های مذکور» زیر نظر وزارت صنایع و معادن وقت </a:t>
            </a:r>
            <a:r>
              <a:rPr lang="fa-IR" sz="2300" dirty="0">
                <a:latin typeface="Times New Roman" panose="02020603050405020304" pitchFamily="18" charset="0"/>
                <a:ea typeface="Calibri" panose="020F0502020204030204" pitchFamily="34" charset="0"/>
                <a:cs typeface="B Mitra" panose="00000400000000000000" pitchFamily="2" charset="-78"/>
              </a:rPr>
              <a:t>در تاریخ 1383/09/24</a:t>
            </a:r>
            <a:r>
              <a:rPr lang="ar-SA" sz="2300" dirty="0">
                <a:latin typeface="Times New Roman" panose="02020603050405020304" pitchFamily="18" charset="0"/>
                <a:ea typeface="Calibri" panose="020F0502020204030204" pitchFamily="34" charset="0"/>
                <a:cs typeface="B Mitra" panose="00000400000000000000" pitchFamily="2" charset="-78"/>
              </a:rPr>
              <a:t>به تصویب مجلس محترم شورای اسلامی رسید.</a:t>
            </a:r>
            <a:endParaRPr lang="fa-IR" sz="2300" dirty="0">
              <a:latin typeface="Times New Roman" panose="02020603050405020304" pitchFamily="18" charset="0"/>
              <a:ea typeface="Calibri" panose="020F0502020204030204" pitchFamily="34" charset="0"/>
              <a:cs typeface="B Mitra" panose="00000400000000000000" pitchFamily="2" charset="-78"/>
            </a:endParaRPr>
          </a:p>
          <a:p>
            <a:pPr marL="285750" indent="-285750" algn="just" rtl="1">
              <a:lnSpc>
                <a:spcPct val="107000"/>
              </a:lnSpc>
              <a:buFont typeface="Wingdings" panose="05000000000000000000" pitchFamily="2" charset="2"/>
              <a:buChar char="q"/>
            </a:pPr>
            <a:endParaRPr lang="fa-IR" sz="2400" dirty="0">
              <a:latin typeface="Times New Roman" panose="02020603050405020304" pitchFamily="18" charset="0"/>
              <a:ea typeface="Calibri" panose="020F0502020204030204" pitchFamily="34" charset="0"/>
              <a:cs typeface="B Mitra" panose="00000400000000000000" pitchFamily="2" charset="-78"/>
            </a:endParaRPr>
          </a:p>
          <a:p>
            <a:pPr marL="285750" indent="-285750" algn="just" rtl="1">
              <a:lnSpc>
                <a:spcPct val="107000"/>
              </a:lnSpc>
              <a:buClr>
                <a:srgbClr val="C00000"/>
              </a:buClr>
              <a:buFont typeface="Wingdings" panose="05000000000000000000" pitchFamily="2" charset="2"/>
              <a:buChar char="q"/>
            </a:pPr>
            <a:endParaRPr lang="fa-IR" sz="2300" dirty="0">
              <a:latin typeface="Times New Roman" panose="02020603050405020304" pitchFamily="18" charset="0"/>
              <a:ea typeface="Calibri" panose="020F0502020204030204" pitchFamily="34" charset="0"/>
              <a:cs typeface="B Mitra" panose="00000400000000000000" pitchFamily="2" charset="-78"/>
            </a:endParaRPr>
          </a:p>
        </p:txBody>
      </p:sp>
    </p:spTree>
    <p:extLst>
      <p:ext uri="{BB962C8B-B14F-4D97-AF65-F5344CB8AC3E}">
        <p14:creationId xmlns:p14="http://schemas.microsoft.com/office/powerpoint/2010/main" val="32966719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4008" y="114093"/>
            <a:ext cx="1033259" cy="993738"/>
          </a:xfrm>
          <a:prstGeom prst="rect">
            <a:avLst/>
          </a:prstGeom>
          <a:noFill/>
          <a:ln>
            <a:noFill/>
          </a:ln>
        </p:spPr>
      </p:pic>
      <p:sp>
        <p:nvSpPr>
          <p:cNvPr id="5" name="TextBox 4"/>
          <p:cNvSpPr txBox="1"/>
          <p:nvPr/>
        </p:nvSpPr>
        <p:spPr>
          <a:xfrm>
            <a:off x="1115814" y="1089164"/>
            <a:ext cx="10014798" cy="5632311"/>
          </a:xfrm>
          <a:prstGeom prst="rect">
            <a:avLst/>
          </a:prstGeom>
          <a:noFill/>
        </p:spPr>
        <p:txBody>
          <a:bodyPr wrap="square" rtlCol="0">
            <a:spAutoFit/>
          </a:bodyPr>
          <a:lstStyle/>
          <a:p>
            <a:pPr marL="742950" indent="-742950" algn="just" rtl="1">
              <a:lnSpc>
                <a:spcPct val="150000"/>
              </a:lnSpc>
              <a:buClr>
                <a:schemeClr val="accent2"/>
              </a:buClr>
              <a:buFont typeface="Wingdings" panose="05000000000000000000" pitchFamily="2" charset="2"/>
              <a:buChar char="§"/>
            </a:pPr>
            <a:r>
              <a:rPr lang="fa-IR" sz="4000" kern="0" dirty="0" smtClean="0">
                <a:solidFill>
                  <a:schemeClr val="accent6">
                    <a:lumMod val="50000"/>
                  </a:schemeClr>
                </a:solidFill>
                <a:latin typeface="Constantia" pitchFamily="18" charset="0"/>
                <a:cs typeface="B Mitra" panose="00000400000000000000" pitchFamily="2" charset="-78"/>
              </a:rPr>
              <a:t>فراهم </a:t>
            </a:r>
            <a:r>
              <a:rPr lang="fa-IR" sz="4000" kern="0" dirty="0">
                <a:solidFill>
                  <a:schemeClr val="accent6">
                    <a:lumMod val="50000"/>
                  </a:schemeClr>
                </a:solidFill>
                <a:latin typeface="Constantia" pitchFamily="18" charset="0"/>
                <a:cs typeface="B Mitra" panose="00000400000000000000" pitchFamily="2" charset="-78"/>
              </a:rPr>
              <a:t>آوردن موجبات توسعه </a:t>
            </a:r>
            <a:r>
              <a:rPr lang="fa-IR" sz="4000" kern="0" dirty="0" smtClean="0">
                <a:solidFill>
                  <a:schemeClr val="accent6">
                    <a:lumMod val="50000"/>
                  </a:schemeClr>
                </a:solidFill>
                <a:latin typeface="Constantia" pitchFamily="18" charset="0"/>
                <a:cs typeface="B Mitra" panose="00000400000000000000" pitchFamily="2" charset="-78"/>
              </a:rPr>
              <a:t>سرمایه‌گذاری </a:t>
            </a:r>
            <a:r>
              <a:rPr lang="fa-IR" sz="4000" kern="0" dirty="0">
                <a:solidFill>
                  <a:schemeClr val="accent6">
                    <a:lumMod val="50000"/>
                  </a:schemeClr>
                </a:solidFill>
                <a:latin typeface="Constantia" pitchFamily="18" charset="0"/>
                <a:cs typeface="B Mitra" panose="00000400000000000000" pitchFamily="2" charset="-78"/>
              </a:rPr>
              <a:t>بخش غیردولتی در صنایع </a:t>
            </a:r>
            <a:r>
              <a:rPr lang="fa-IR" sz="4000" kern="0" dirty="0" smtClean="0">
                <a:solidFill>
                  <a:schemeClr val="accent6">
                    <a:lumMod val="50000"/>
                  </a:schemeClr>
                </a:solidFill>
                <a:latin typeface="Constantia" pitchFamily="18" charset="0"/>
                <a:cs typeface="B Mitra" panose="00000400000000000000" pitchFamily="2" charset="-78"/>
              </a:rPr>
              <a:t>کوچک</a:t>
            </a:r>
          </a:p>
          <a:p>
            <a:pPr marL="742950" indent="-742950" algn="just" rtl="1">
              <a:lnSpc>
                <a:spcPct val="150000"/>
              </a:lnSpc>
              <a:buClr>
                <a:schemeClr val="accent2"/>
              </a:buClr>
              <a:buFont typeface="Wingdings" panose="05000000000000000000" pitchFamily="2" charset="2"/>
              <a:buChar char="§"/>
            </a:pPr>
            <a:r>
              <a:rPr lang="fa-IR" sz="4000" kern="0" dirty="0" smtClean="0">
                <a:solidFill>
                  <a:schemeClr val="accent6">
                    <a:lumMod val="50000"/>
                  </a:schemeClr>
                </a:solidFill>
                <a:latin typeface="Constantia" pitchFamily="18" charset="0"/>
                <a:cs typeface="B Mitra" panose="00000400000000000000" pitchFamily="2" charset="-78"/>
              </a:rPr>
              <a:t>کوتاه </a:t>
            </a:r>
            <a:r>
              <a:rPr lang="fa-IR" sz="4000" kern="0" dirty="0">
                <a:solidFill>
                  <a:schemeClr val="accent6">
                    <a:lumMod val="50000"/>
                  </a:schemeClr>
                </a:solidFill>
                <a:latin typeface="Constantia" pitchFamily="18" charset="0"/>
                <a:cs typeface="B Mitra" panose="00000400000000000000" pitchFamily="2" charset="-78"/>
              </a:rPr>
              <a:t>کردن مدت اجرای </a:t>
            </a:r>
            <a:r>
              <a:rPr lang="fa-IR" sz="4000" kern="0" dirty="0" smtClean="0">
                <a:solidFill>
                  <a:schemeClr val="accent6">
                    <a:lumMod val="50000"/>
                  </a:schemeClr>
                </a:solidFill>
                <a:latin typeface="Constantia" pitchFamily="18" charset="0"/>
                <a:cs typeface="B Mitra" panose="00000400000000000000" pitchFamily="2" charset="-78"/>
              </a:rPr>
              <a:t>طرح‌های </a:t>
            </a:r>
            <a:r>
              <a:rPr lang="fa-IR" sz="4000" kern="0" dirty="0">
                <a:solidFill>
                  <a:schemeClr val="accent6">
                    <a:lumMod val="50000"/>
                  </a:schemeClr>
                </a:solidFill>
                <a:latin typeface="Constantia" pitchFamily="18" charset="0"/>
                <a:cs typeface="B Mitra" panose="00000400000000000000" pitchFamily="2" charset="-78"/>
              </a:rPr>
              <a:t>اشتغالزا و </a:t>
            </a:r>
            <a:r>
              <a:rPr lang="fa-IR" sz="4000" kern="0" dirty="0">
                <a:solidFill>
                  <a:srgbClr val="FF0000"/>
                </a:solidFill>
                <a:latin typeface="Constantia" pitchFamily="18" charset="0"/>
                <a:cs typeface="B Mitra" panose="00000400000000000000" pitchFamily="2" charset="-78"/>
              </a:rPr>
              <a:t>دارای توجیه </a:t>
            </a:r>
            <a:r>
              <a:rPr lang="fa-IR" sz="4000" kern="0" dirty="0" smtClean="0">
                <a:solidFill>
                  <a:srgbClr val="FF0000"/>
                </a:solidFill>
                <a:latin typeface="Constantia" pitchFamily="18" charset="0"/>
                <a:cs typeface="B Mitra" panose="00000400000000000000" pitchFamily="2" charset="-78"/>
              </a:rPr>
              <a:t>اقتصادی</a:t>
            </a:r>
            <a:r>
              <a:rPr lang="fa-IR" sz="4000" kern="0" dirty="0" smtClean="0">
                <a:solidFill>
                  <a:schemeClr val="accent6">
                    <a:lumMod val="50000"/>
                  </a:schemeClr>
                </a:solidFill>
                <a:latin typeface="Constantia" pitchFamily="18" charset="0"/>
                <a:cs typeface="B Mitra" panose="00000400000000000000" pitchFamily="2" charset="-78"/>
              </a:rPr>
              <a:t> </a:t>
            </a:r>
            <a:r>
              <a:rPr lang="fa-IR" sz="4000" kern="0" dirty="0">
                <a:solidFill>
                  <a:schemeClr val="accent6">
                    <a:lumMod val="50000"/>
                  </a:schemeClr>
                </a:solidFill>
                <a:latin typeface="Constantia" pitchFamily="18" charset="0"/>
                <a:cs typeface="B Mitra" panose="00000400000000000000" pitchFamily="2" charset="-78"/>
              </a:rPr>
              <a:t>با اولویت مناطق کمتر توسعه </a:t>
            </a:r>
            <a:r>
              <a:rPr lang="fa-IR" sz="4000" kern="0" dirty="0" smtClean="0">
                <a:solidFill>
                  <a:schemeClr val="accent6">
                    <a:lumMod val="50000"/>
                  </a:schemeClr>
                </a:solidFill>
                <a:latin typeface="Constantia" pitchFamily="18" charset="0"/>
                <a:cs typeface="B Mitra" panose="00000400000000000000" pitchFamily="2" charset="-78"/>
              </a:rPr>
              <a:t>یافته</a:t>
            </a:r>
          </a:p>
          <a:p>
            <a:pPr algn="just" rtl="1">
              <a:lnSpc>
                <a:spcPct val="150000"/>
              </a:lnSpc>
              <a:buClr>
                <a:schemeClr val="accent2"/>
              </a:buClr>
            </a:pPr>
            <a:r>
              <a:rPr lang="fa-IR" sz="4000" kern="0" dirty="0" smtClean="0">
                <a:solidFill>
                  <a:schemeClr val="accent1"/>
                </a:solidFill>
                <a:latin typeface="Constantia" pitchFamily="18" charset="0"/>
                <a:cs typeface="B Mitra" panose="00000400000000000000" pitchFamily="2" charset="-78"/>
              </a:rPr>
              <a:t>از طریق تضمین </a:t>
            </a:r>
            <a:r>
              <a:rPr lang="fa-IR" sz="4000" kern="0" dirty="0">
                <a:solidFill>
                  <a:schemeClr val="accent1"/>
                </a:solidFill>
                <a:latin typeface="Constantia" pitchFamily="18" charset="0"/>
                <a:cs typeface="B Mitra" panose="00000400000000000000" pitchFamily="2" charset="-78"/>
              </a:rPr>
              <a:t>و تسهیل در توثیق تسهیلات اعطایی به </a:t>
            </a:r>
            <a:r>
              <a:rPr lang="fa-IR" sz="4000" kern="0" dirty="0" smtClean="0">
                <a:solidFill>
                  <a:schemeClr val="accent1"/>
                </a:solidFill>
                <a:latin typeface="Constantia" pitchFamily="18" charset="0"/>
                <a:cs typeface="B Mitra" panose="00000400000000000000" pitchFamily="2" charset="-78"/>
              </a:rPr>
              <a:t>طرح‌های </a:t>
            </a:r>
            <a:r>
              <a:rPr lang="fa-IR" sz="4000" kern="0" dirty="0">
                <a:solidFill>
                  <a:schemeClr val="accent1"/>
                </a:solidFill>
                <a:latin typeface="Constantia" pitchFamily="18" charset="0"/>
                <a:cs typeface="B Mitra" panose="00000400000000000000" pitchFamily="2" charset="-78"/>
              </a:rPr>
              <a:t>مذکور</a:t>
            </a:r>
            <a:endParaRPr lang="en-US" sz="4000" dirty="0" smtClean="0">
              <a:solidFill>
                <a:schemeClr val="accent1"/>
              </a:solidFill>
              <a:latin typeface="IranNastaliq" panose="02000503000000020003" pitchFamily="2" charset="0"/>
              <a:cs typeface="B Mitra" panose="00000400000000000000" pitchFamily="2" charset="-78"/>
            </a:endParaRPr>
          </a:p>
        </p:txBody>
      </p:sp>
      <p:sp>
        <p:nvSpPr>
          <p:cNvPr id="6" name="Slide Number Placeholder 5"/>
          <p:cNvSpPr>
            <a:spLocks noGrp="1"/>
          </p:cNvSpPr>
          <p:nvPr>
            <p:ph type="sldNum" sz="quarter" idx="12"/>
          </p:nvPr>
        </p:nvSpPr>
        <p:spPr/>
        <p:txBody>
          <a:bodyPr/>
          <a:lstStyle/>
          <a:p>
            <a:fld id="{6CC61CE4-9731-46AC-8B23-4193A14B7976}" type="slidenum">
              <a:rPr lang="en-US" smtClean="0"/>
              <a:t>6</a:t>
            </a:fld>
            <a:endParaRPr lang="en-US"/>
          </a:p>
        </p:txBody>
      </p:sp>
      <p:sp>
        <p:nvSpPr>
          <p:cNvPr id="7" name="Rounded Rectangle 6"/>
          <p:cNvSpPr/>
          <p:nvPr/>
        </p:nvSpPr>
        <p:spPr>
          <a:xfrm>
            <a:off x="2552700" y="114093"/>
            <a:ext cx="6057900" cy="68580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rtl="1"/>
            <a:r>
              <a:rPr lang="fa-IR" sz="2800" b="1" dirty="0" smtClean="0">
                <a:ln w="9525">
                  <a:solidFill>
                    <a:schemeClr val="bg1"/>
                  </a:solidFill>
                  <a:prstDash val="solid"/>
                </a:ln>
                <a:solidFill>
                  <a:schemeClr val="accent6">
                    <a:lumMod val="50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موضوع </a:t>
            </a:r>
            <a:r>
              <a:rPr lang="fa-IR" sz="2800" b="1" dirty="0">
                <a:ln w="9525">
                  <a:solidFill>
                    <a:schemeClr val="bg1"/>
                  </a:solidFill>
                  <a:prstDash val="solid"/>
                </a:ln>
                <a:solidFill>
                  <a:schemeClr val="accent6">
                    <a:lumMod val="50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فعالیت </a:t>
            </a:r>
            <a:r>
              <a:rPr lang="fa-IR" sz="2800" b="1" dirty="0" smtClean="0">
                <a:ln w="9525">
                  <a:solidFill>
                    <a:schemeClr val="bg1"/>
                  </a:solidFill>
                  <a:prstDash val="solid"/>
                </a:ln>
                <a:solidFill>
                  <a:schemeClr val="accent6">
                    <a:lumMod val="50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صندوق</a:t>
            </a:r>
            <a:endParaRPr lang="fa-IR" sz="2800" b="1" dirty="0">
              <a:ln w="9525">
                <a:solidFill>
                  <a:schemeClr val="bg1"/>
                </a:solidFill>
                <a:prstDash val="solid"/>
              </a:ln>
              <a:solidFill>
                <a:schemeClr val="accent6">
                  <a:lumMod val="50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2602" y="-1398963"/>
            <a:ext cx="4646715" cy="8941531"/>
          </a:xfrm>
          <a:prstGeom prst="rect">
            <a:avLst/>
          </a:prstGeom>
        </p:spPr>
      </p:pic>
    </p:spTree>
    <p:extLst>
      <p:ext uri="{BB962C8B-B14F-4D97-AF65-F5344CB8AC3E}">
        <p14:creationId xmlns:p14="http://schemas.microsoft.com/office/powerpoint/2010/main" val="26120063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522548" y="137776"/>
          <a:ext cx="10789920" cy="53153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sif.i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45743" y="329234"/>
            <a:ext cx="933450" cy="971551"/>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2510287" y="5734214"/>
            <a:ext cx="5812851" cy="9975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smtClean="0">
                <a:ln>
                  <a:noFill/>
                </a:ln>
                <a:solidFill>
                  <a:prstClr val="black"/>
                </a:solidFill>
                <a:effectLst/>
                <a:uLnTx/>
                <a:uFillTx/>
                <a:latin typeface="Tw Cen MT" panose="020B0602020104020603"/>
                <a:ea typeface="+mn-ea"/>
                <a:cs typeface="B Nazanin" panose="00000400000000000000" pitchFamily="2" charset="-78"/>
              </a:rPr>
              <a:t>سقف هر ضمانت‌نامه : 30 میلیارد ریال</a:t>
            </a: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B Nazanin" panose="00000400000000000000" pitchFamily="2" charset="-78"/>
            </a:endParaRPr>
          </a:p>
        </p:txBody>
      </p:sp>
    </p:spTree>
    <p:extLst>
      <p:ext uri="{BB962C8B-B14F-4D97-AF65-F5344CB8AC3E}">
        <p14:creationId xmlns:p14="http://schemas.microsoft.com/office/powerpoint/2010/main" val="4638515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7007" y="942820"/>
            <a:ext cx="774944" cy="745304"/>
          </a:xfrm>
          <a:prstGeom prst="rect">
            <a:avLst/>
          </a:prstGeom>
          <a:noFill/>
          <a:ln>
            <a:noFill/>
          </a:ln>
        </p:spPr>
      </p:pic>
      <p:sp>
        <p:nvSpPr>
          <p:cNvPr id="4" name="Rounded Rectangle 3"/>
          <p:cNvSpPr/>
          <p:nvPr/>
        </p:nvSpPr>
        <p:spPr>
          <a:xfrm>
            <a:off x="4511825" y="260648"/>
            <a:ext cx="3171825" cy="5143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a-IR" sz="33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cs typeface="B Titr" panose="00000700000000000000" pitchFamily="2" charset="-78"/>
              </a:rPr>
              <a:t>انواع ضمانت‌نامه</a:t>
            </a:r>
            <a:endParaRPr lang="en-US" sz="33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cs typeface="B Titr" panose="00000700000000000000" pitchFamily="2" charset="-78"/>
            </a:endParaRPr>
          </a:p>
        </p:txBody>
      </p:sp>
      <p:sp>
        <p:nvSpPr>
          <p:cNvPr id="5" name="TextBox 4"/>
          <p:cNvSpPr txBox="1"/>
          <p:nvPr/>
        </p:nvSpPr>
        <p:spPr>
          <a:xfrm>
            <a:off x="2063552" y="1459484"/>
            <a:ext cx="8070927" cy="5216813"/>
          </a:xfrm>
          <a:prstGeom prst="rect">
            <a:avLst/>
          </a:prstGeom>
          <a:noFill/>
        </p:spPr>
        <p:txBody>
          <a:bodyPr wrap="square" rtlCol="0">
            <a:spAutoFit/>
          </a:bodyPr>
          <a:lstStyle/>
          <a:p>
            <a:pPr algn="just" rtl="1">
              <a:buClr>
                <a:schemeClr val="accent2"/>
              </a:buClr>
            </a:pPr>
            <a:r>
              <a:rPr lang="fa-IR" sz="2100" b="1" dirty="0">
                <a:solidFill>
                  <a:srgbClr val="FF0000"/>
                </a:solidFill>
                <a:latin typeface="IranNastaliq" panose="02000503000000020003" pitchFamily="2" charset="0"/>
                <a:cs typeface="B Titr" pitchFamily="2" charset="-78"/>
              </a:rPr>
              <a:t>گروه اول - ضمانت‌نامه‌های اعتباری شامل :</a:t>
            </a:r>
          </a:p>
          <a:p>
            <a:pPr algn="just" rtl="1">
              <a:buClr>
                <a:schemeClr val="accent2"/>
              </a:buClr>
            </a:pPr>
            <a:endParaRPr lang="fa-IR" sz="2100" b="1" dirty="0">
              <a:solidFill>
                <a:srgbClr val="FF0000"/>
              </a:solidFill>
              <a:latin typeface="IranNastaliq" panose="02000503000000020003" pitchFamily="2" charset="0"/>
              <a:cs typeface="B Titr" pitchFamily="2" charset="-78"/>
            </a:endParaRPr>
          </a:p>
          <a:p>
            <a:pPr algn="just" rtl="1">
              <a:buClr>
                <a:schemeClr val="accent2"/>
              </a:buClr>
            </a:pPr>
            <a:r>
              <a:rPr lang="fa-IR" sz="2400" b="1" dirty="0">
                <a:solidFill>
                  <a:srgbClr val="002060"/>
                </a:solidFill>
                <a:latin typeface="IranNastaliq" panose="02000503000000020003" pitchFamily="2" charset="0"/>
                <a:cs typeface="B Zar" pitchFamily="2" charset="-78"/>
              </a:rPr>
              <a:t>1-</a:t>
            </a:r>
            <a:r>
              <a:rPr lang="fa-IR" sz="2400" dirty="0">
                <a:solidFill>
                  <a:srgbClr val="002060"/>
                </a:solidFill>
                <a:latin typeface="IranNastaliq" panose="02000503000000020003" pitchFamily="2" charset="0"/>
                <a:cs typeface="B Zar" pitchFamily="2" charset="-78"/>
              </a:rPr>
              <a:t> </a:t>
            </a:r>
            <a:r>
              <a:rPr lang="fa-IR" sz="2850" b="1" dirty="0">
                <a:solidFill>
                  <a:srgbClr val="002060"/>
                </a:solidFill>
                <a:latin typeface="IranNastaliq" panose="02000503000000020003" pitchFamily="2" charset="0"/>
                <a:cs typeface="B Zar" pitchFamily="2" charset="-78"/>
              </a:rPr>
              <a:t>ضمانت‌نامه‌های اعتباری بانکی</a:t>
            </a:r>
          </a:p>
          <a:p>
            <a:pPr algn="just" rtl="1">
              <a:buClr>
                <a:schemeClr val="accent2"/>
              </a:buClr>
            </a:pPr>
            <a:r>
              <a:rPr lang="fa-IR" sz="2850" dirty="0">
                <a:solidFill>
                  <a:srgbClr val="002060"/>
                </a:solidFill>
                <a:latin typeface="IranNastaliq" panose="02000503000000020003" pitchFamily="2" charset="0"/>
                <a:cs typeface="B Zar" pitchFamily="2" charset="-78"/>
              </a:rPr>
              <a:t>تضمین تسهیلات طرح‌های ایجادی،  سرمایه در گردش و توسعه‌ای حداکثر به میزان </a:t>
            </a:r>
            <a:r>
              <a:rPr lang="fa-IR" sz="3000" b="1" u="sng" dirty="0">
                <a:solidFill>
                  <a:srgbClr val="C00000"/>
                </a:solidFill>
                <a:latin typeface="IranNastaliq" panose="02000503000000020003" pitchFamily="2" charset="0"/>
                <a:cs typeface="B Zar" pitchFamily="2" charset="-78"/>
              </a:rPr>
              <a:t>70</a:t>
            </a:r>
            <a:r>
              <a:rPr lang="fa-IR" sz="2400" b="1" u="sng" dirty="0">
                <a:solidFill>
                  <a:srgbClr val="C00000"/>
                </a:solidFill>
                <a:latin typeface="IranNastaliq" panose="02000503000000020003" pitchFamily="2" charset="0"/>
                <a:cs typeface="B Zar" pitchFamily="2" charset="-78"/>
              </a:rPr>
              <a:t>% اصل و سود </a:t>
            </a:r>
            <a:r>
              <a:rPr lang="fa-IR" sz="2850" dirty="0">
                <a:solidFill>
                  <a:srgbClr val="002060"/>
                </a:solidFill>
                <a:latin typeface="IranNastaliq" panose="02000503000000020003" pitchFamily="2" charset="0"/>
                <a:cs typeface="B Zar" pitchFamily="2" charset="-78"/>
              </a:rPr>
              <a:t>تسهیلات اعطایی (برای مناطق کمتر برخوردار حداکثر 85% اصل و سود) و نهایتا تا</a:t>
            </a:r>
            <a:r>
              <a:rPr lang="fa-IR" sz="2400" dirty="0">
                <a:solidFill>
                  <a:srgbClr val="002060"/>
                </a:solidFill>
                <a:latin typeface="IranNastaliq" panose="02000503000000020003" pitchFamily="2" charset="0"/>
                <a:cs typeface="B Zar" pitchFamily="2" charset="-78"/>
              </a:rPr>
              <a:t> </a:t>
            </a:r>
            <a:r>
              <a:rPr lang="fa-IR" sz="2400" b="1" u="sng" dirty="0">
                <a:solidFill>
                  <a:srgbClr val="C00000"/>
                </a:solidFill>
                <a:latin typeface="IranNastaliq" panose="02000503000000020003" pitchFamily="2" charset="0"/>
                <a:cs typeface="B Zar" pitchFamily="2" charset="-78"/>
              </a:rPr>
              <a:t>سقف </a:t>
            </a:r>
            <a:r>
              <a:rPr lang="fa-IR" sz="3000" b="1" u="sng" dirty="0">
                <a:solidFill>
                  <a:srgbClr val="C00000"/>
                </a:solidFill>
                <a:latin typeface="IranNastaliq" panose="02000503000000020003" pitchFamily="2" charset="0"/>
                <a:cs typeface="B Zar" pitchFamily="2" charset="-78"/>
              </a:rPr>
              <a:t>30</a:t>
            </a:r>
            <a:r>
              <a:rPr lang="fa-IR" sz="2400" b="1" u="sng" dirty="0">
                <a:solidFill>
                  <a:srgbClr val="C00000"/>
                </a:solidFill>
                <a:latin typeface="IranNastaliq" panose="02000503000000020003" pitchFamily="2" charset="0"/>
                <a:cs typeface="B Zar" pitchFamily="2" charset="-78"/>
              </a:rPr>
              <a:t> میلیارد ریال </a:t>
            </a:r>
            <a:r>
              <a:rPr lang="fa-IR" sz="2850" dirty="0">
                <a:solidFill>
                  <a:srgbClr val="002060"/>
                </a:solidFill>
                <a:latin typeface="IranNastaliq" panose="02000503000000020003" pitchFamily="2" charset="0"/>
                <a:cs typeface="B Zar" pitchFamily="2" charset="-78"/>
              </a:rPr>
              <a:t>برای هر واحد صنعتی صادره به نفع بانک‌ها و موسسات مالی و اعتباری مجاز </a:t>
            </a:r>
          </a:p>
          <a:p>
            <a:pPr algn="ctr" rtl="1">
              <a:buClr>
                <a:schemeClr val="accent2"/>
              </a:buClr>
            </a:pPr>
            <a:r>
              <a:rPr lang="fa-IR" b="1" dirty="0">
                <a:solidFill>
                  <a:srgbClr val="00B0F0"/>
                </a:solidFill>
                <a:latin typeface="IranNastaliq" panose="02000503000000020003" pitchFamily="2" charset="0"/>
                <a:cs typeface="B Zar" pitchFamily="2" charset="-78"/>
              </a:rPr>
              <a:t>تا اواسط سال 1394 در صندوق ضمانت سرمایه‌گذاری صنایع کوچک، تنها محصول صادره ضمانت نامه اعتباری بانکی بوده است.</a:t>
            </a:r>
          </a:p>
          <a:p>
            <a:pPr algn="just" rtl="1">
              <a:buClr>
                <a:schemeClr val="accent2"/>
              </a:buClr>
            </a:pPr>
            <a:r>
              <a:rPr lang="fa-IR" sz="2850" b="1" dirty="0">
                <a:solidFill>
                  <a:srgbClr val="002060"/>
                </a:solidFill>
                <a:latin typeface="IranNastaliq" panose="02000503000000020003" pitchFamily="2" charset="0"/>
                <a:cs typeface="B Mitra" panose="00000400000000000000" pitchFamily="2" charset="-78"/>
              </a:rPr>
              <a:t>2- </a:t>
            </a:r>
            <a:r>
              <a:rPr lang="fa-IR" sz="2850" b="1" dirty="0">
                <a:solidFill>
                  <a:srgbClr val="002060"/>
                </a:solidFill>
                <a:latin typeface="IranNastaliq" panose="02000503000000020003" pitchFamily="2" charset="0"/>
                <a:cs typeface="B Zar" pitchFamily="2" charset="-78"/>
              </a:rPr>
              <a:t>ضمانت‌نامه اعتبار خرید کالا</a:t>
            </a:r>
          </a:p>
          <a:p>
            <a:pPr algn="just" rtl="1">
              <a:buClr>
                <a:schemeClr val="accent2"/>
              </a:buClr>
            </a:pPr>
            <a:r>
              <a:rPr lang="fa-IR" sz="2850" dirty="0">
                <a:solidFill>
                  <a:srgbClr val="002060"/>
                </a:solidFill>
                <a:latin typeface="IranNastaliq" panose="02000503000000020003" pitchFamily="2" charset="0"/>
                <a:cs typeface="B Zar" pitchFamily="2" charset="-78"/>
              </a:rPr>
              <a:t>تضمین معامله مدت‌دار فیمابین تامین کننده مواد اولیه و واحد صنعتی، صادره به نفع تامین‌کنندگان مواد اولیه</a:t>
            </a:r>
          </a:p>
          <a:p>
            <a:pPr algn="just" rtl="1">
              <a:buClr>
                <a:schemeClr val="accent2"/>
              </a:buClr>
            </a:pPr>
            <a:endParaRPr lang="fa-IR" sz="2400" b="1" dirty="0">
              <a:solidFill>
                <a:srgbClr val="002060"/>
              </a:solidFill>
              <a:latin typeface="IranNastaliq" panose="02000503000000020003" pitchFamily="2" charset="0"/>
              <a:cs typeface="B Zar" pitchFamily="2" charset="-78"/>
            </a:endParaRPr>
          </a:p>
        </p:txBody>
      </p:sp>
      <p:sp>
        <p:nvSpPr>
          <p:cNvPr id="6" name="Slide Number Placeholder 5"/>
          <p:cNvSpPr>
            <a:spLocks noGrp="1"/>
          </p:cNvSpPr>
          <p:nvPr>
            <p:ph type="sldNum" sz="quarter" idx="12"/>
          </p:nvPr>
        </p:nvSpPr>
        <p:spPr/>
        <p:txBody>
          <a:bodyPr/>
          <a:lstStyle/>
          <a:p>
            <a:fld id="{6CC61CE4-9731-46AC-8B23-4193A14B7976}" type="slidenum">
              <a:rPr lang="en-US" smtClean="0"/>
              <a:t>8</a:t>
            </a:fld>
            <a:endParaRPr lang="en-US"/>
          </a:p>
        </p:txBody>
      </p:sp>
    </p:spTree>
    <p:extLst>
      <p:ext uri="{BB962C8B-B14F-4D97-AF65-F5344CB8AC3E}">
        <p14:creationId xmlns:p14="http://schemas.microsoft.com/office/powerpoint/2010/main" val="19407427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7007" y="942820"/>
            <a:ext cx="774944" cy="745304"/>
          </a:xfrm>
          <a:prstGeom prst="rect">
            <a:avLst/>
          </a:prstGeom>
          <a:noFill/>
          <a:ln>
            <a:noFill/>
          </a:ln>
        </p:spPr>
      </p:pic>
      <p:sp>
        <p:nvSpPr>
          <p:cNvPr id="4" name="Rounded Rectangle 3"/>
          <p:cNvSpPr/>
          <p:nvPr/>
        </p:nvSpPr>
        <p:spPr>
          <a:xfrm>
            <a:off x="4135436" y="1093052"/>
            <a:ext cx="3171825" cy="5143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a-IR" sz="33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cs typeface="B Titr" panose="00000700000000000000" pitchFamily="2" charset="-78"/>
              </a:rPr>
              <a:t>انواع ضمانت‌نامه</a:t>
            </a:r>
            <a:endParaRPr lang="en-US" sz="33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cs typeface="B Titr" panose="00000700000000000000" pitchFamily="2" charset="-78"/>
            </a:endParaRPr>
          </a:p>
        </p:txBody>
      </p:sp>
      <p:sp>
        <p:nvSpPr>
          <p:cNvPr id="5" name="TextBox 4"/>
          <p:cNvSpPr txBox="1"/>
          <p:nvPr/>
        </p:nvSpPr>
        <p:spPr>
          <a:xfrm>
            <a:off x="2229583" y="1597189"/>
            <a:ext cx="7715250" cy="4487382"/>
          </a:xfrm>
          <a:prstGeom prst="rect">
            <a:avLst/>
          </a:prstGeom>
          <a:noFill/>
        </p:spPr>
        <p:txBody>
          <a:bodyPr wrap="square" rtlCol="0">
            <a:spAutoFit/>
          </a:bodyPr>
          <a:lstStyle/>
          <a:p>
            <a:pPr algn="just" rtl="1">
              <a:buClr>
                <a:schemeClr val="accent2"/>
              </a:buClr>
            </a:pPr>
            <a:endParaRPr lang="fa-IR" sz="2400" b="1" dirty="0">
              <a:solidFill>
                <a:srgbClr val="002060"/>
              </a:solidFill>
              <a:latin typeface="IranNastaliq" panose="02000503000000020003" pitchFamily="2" charset="0"/>
              <a:cs typeface="B Zar" pitchFamily="2" charset="-78"/>
            </a:endParaRPr>
          </a:p>
          <a:p>
            <a:pPr algn="just" rtl="1">
              <a:buClr>
                <a:schemeClr val="accent2"/>
              </a:buClr>
            </a:pPr>
            <a:r>
              <a:rPr lang="fa-IR" sz="2700" b="1" dirty="0">
                <a:solidFill>
                  <a:srgbClr val="FF0000"/>
                </a:solidFill>
                <a:latin typeface="IranNastaliq" panose="02000503000000020003" pitchFamily="2" charset="0"/>
                <a:cs typeface="B Titr" pitchFamily="2" charset="-78"/>
              </a:rPr>
              <a:t>گروه دوم - ضمانت‌نامه‌های پیمانکاری</a:t>
            </a:r>
          </a:p>
          <a:p>
            <a:pPr algn="just" rtl="1">
              <a:buClr>
                <a:schemeClr val="accent2"/>
              </a:buClr>
            </a:pPr>
            <a:r>
              <a:rPr lang="fa-IR" sz="2700" b="1" dirty="0">
                <a:latin typeface="IranNastaliq" panose="02000503000000020003" pitchFamily="2" charset="0"/>
                <a:cs typeface="B Mitra" panose="00000400000000000000" pitchFamily="2" charset="-78"/>
              </a:rPr>
              <a:t> </a:t>
            </a:r>
            <a:r>
              <a:rPr lang="fa-IR" sz="2400" dirty="0">
                <a:latin typeface="IranNastaliq" panose="02000503000000020003" pitchFamily="2" charset="0"/>
                <a:cs typeface="B Zar" pitchFamily="2" charset="-78"/>
              </a:rPr>
              <a:t>(برای اجرای برخی قراردادهای پیمانکاری توسط واحدهای صنعتی کوچک) صادره به نفع کارفرمایان شامل:</a:t>
            </a:r>
          </a:p>
          <a:p>
            <a:pPr algn="just" rtl="1">
              <a:lnSpc>
                <a:spcPct val="70000"/>
              </a:lnSpc>
              <a:buClr>
                <a:schemeClr val="accent2"/>
              </a:buClr>
            </a:pPr>
            <a:r>
              <a:rPr lang="fa-IR" sz="2400" b="1" dirty="0">
                <a:solidFill>
                  <a:srgbClr val="002060"/>
                </a:solidFill>
                <a:latin typeface="IranNastaliq" panose="02000503000000020003" pitchFamily="2" charset="0"/>
                <a:cs typeface="B Zar" pitchFamily="2" charset="-78"/>
              </a:rPr>
              <a:t>	1- ضمانت‌نامه شرکت در مزایده و مناقصه</a:t>
            </a:r>
          </a:p>
          <a:p>
            <a:pPr algn="just" rtl="1">
              <a:lnSpc>
                <a:spcPct val="70000"/>
              </a:lnSpc>
              <a:buClr>
                <a:schemeClr val="accent2"/>
              </a:buClr>
            </a:pPr>
            <a:endParaRPr lang="fa-IR" sz="2400" b="1" dirty="0">
              <a:solidFill>
                <a:srgbClr val="002060"/>
              </a:solidFill>
              <a:latin typeface="IranNastaliq" panose="02000503000000020003" pitchFamily="2" charset="0"/>
              <a:cs typeface="B Zar" pitchFamily="2" charset="-78"/>
            </a:endParaRPr>
          </a:p>
          <a:p>
            <a:pPr algn="just" rtl="1">
              <a:lnSpc>
                <a:spcPct val="70000"/>
              </a:lnSpc>
              <a:buClr>
                <a:schemeClr val="accent2"/>
              </a:buClr>
            </a:pPr>
            <a:r>
              <a:rPr lang="fa-IR" sz="2400" b="1" dirty="0">
                <a:solidFill>
                  <a:srgbClr val="002060"/>
                </a:solidFill>
                <a:latin typeface="IranNastaliq" panose="02000503000000020003" pitchFamily="2" charset="0"/>
                <a:cs typeface="B Zar" pitchFamily="2" charset="-78"/>
              </a:rPr>
              <a:t>	3- ضمانت‌نامه پیش‌پرداخت</a:t>
            </a:r>
          </a:p>
          <a:p>
            <a:pPr algn="just" rtl="1">
              <a:lnSpc>
                <a:spcPct val="70000"/>
              </a:lnSpc>
              <a:buClr>
                <a:schemeClr val="accent2"/>
              </a:buClr>
            </a:pPr>
            <a:endParaRPr lang="fa-IR" sz="2400" b="1" dirty="0">
              <a:solidFill>
                <a:srgbClr val="002060"/>
              </a:solidFill>
              <a:latin typeface="IranNastaliq" panose="02000503000000020003" pitchFamily="2" charset="0"/>
              <a:cs typeface="B Zar" pitchFamily="2" charset="-78"/>
            </a:endParaRPr>
          </a:p>
          <a:p>
            <a:pPr algn="just" rtl="1">
              <a:lnSpc>
                <a:spcPct val="70000"/>
              </a:lnSpc>
              <a:buClr>
                <a:schemeClr val="accent2"/>
              </a:buClr>
            </a:pPr>
            <a:r>
              <a:rPr lang="fa-IR" sz="2400" b="1" dirty="0">
                <a:solidFill>
                  <a:srgbClr val="002060"/>
                </a:solidFill>
                <a:latin typeface="IranNastaliq" panose="02000503000000020003" pitchFamily="2" charset="0"/>
                <a:cs typeface="B Zar" pitchFamily="2" charset="-78"/>
              </a:rPr>
              <a:t>	2- ضمانت‌نامه حسن انجام کار</a:t>
            </a:r>
          </a:p>
          <a:p>
            <a:pPr algn="just" rtl="1">
              <a:lnSpc>
                <a:spcPct val="70000"/>
              </a:lnSpc>
              <a:buClr>
                <a:schemeClr val="accent2"/>
              </a:buClr>
            </a:pPr>
            <a:endParaRPr lang="fa-IR" sz="2400" b="1" dirty="0">
              <a:solidFill>
                <a:srgbClr val="002060"/>
              </a:solidFill>
              <a:latin typeface="IranNastaliq" panose="02000503000000020003" pitchFamily="2" charset="0"/>
              <a:cs typeface="B Zar" pitchFamily="2" charset="-78"/>
            </a:endParaRPr>
          </a:p>
          <a:p>
            <a:pPr algn="just" rtl="1">
              <a:lnSpc>
                <a:spcPct val="70000"/>
              </a:lnSpc>
              <a:buClr>
                <a:schemeClr val="accent2"/>
              </a:buClr>
            </a:pPr>
            <a:r>
              <a:rPr lang="fa-IR" sz="2400" b="1" dirty="0">
                <a:solidFill>
                  <a:srgbClr val="002060"/>
                </a:solidFill>
                <a:latin typeface="IranNastaliq" panose="02000503000000020003" pitchFamily="2" charset="0"/>
                <a:cs typeface="B Zar" pitchFamily="2" charset="-78"/>
              </a:rPr>
              <a:t>	4- ضمانت‌نامه استرداد کسور وجه‌الضمان</a:t>
            </a:r>
          </a:p>
          <a:p>
            <a:pPr algn="ctr" rtl="1">
              <a:buClr>
                <a:schemeClr val="accent2"/>
              </a:buClr>
            </a:pPr>
            <a:r>
              <a:rPr lang="fa-IR" sz="2100" b="1" dirty="0">
                <a:solidFill>
                  <a:srgbClr val="00B0F0"/>
                </a:solidFill>
                <a:latin typeface="IranNastaliq" panose="02000503000000020003" pitchFamily="2" charset="0"/>
                <a:cs typeface="B Zar" pitchFamily="2" charset="-78"/>
              </a:rPr>
              <a:t>این محصولات، بعلاوه ضمانت‌نامه اعتبارخرید کالا از اواسط سال 1394 در سبد محصولات صندوق قرار گرفته است.</a:t>
            </a:r>
          </a:p>
          <a:p>
            <a:pPr algn="just" rtl="1">
              <a:buClr>
                <a:schemeClr val="accent2"/>
              </a:buClr>
            </a:pPr>
            <a:endParaRPr lang="en-US" sz="2400" b="1" dirty="0">
              <a:solidFill>
                <a:srgbClr val="002060"/>
              </a:solidFill>
              <a:latin typeface="IranNastaliq" panose="02000503000000020003" pitchFamily="2" charset="0"/>
              <a:cs typeface="B Zar" pitchFamily="2" charset="-78"/>
            </a:endParaRPr>
          </a:p>
        </p:txBody>
      </p:sp>
      <p:sp>
        <p:nvSpPr>
          <p:cNvPr id="6" name="Slide Number Placeholder 5"/>
          <p:cNvSpPr>
            <a:spLocks noGrp="1"/>
          </p:cNvSpPr>
          <p:nvPr>
            <p:ph type="sldNum" sz="quarter" idx="12"/>
          </p:nvPr>
        </p:nvSpPr>
        <p:spPr/>
        <p:txBody>
          <a:bodyPr/>
          <a:lstStyle/>
          <a:p>
            <a:fld id="{6CC61CE4-9731-46AC-8B23-4193A14B7976}" type="slidenum">
              <a:rPr lang="en-US" smtClean="0"/>
              <a:t>9</a:t>
            </a:fld>
            <a:endParaRPr lang="en-US"/>
          </a:p>
        </p:txBody>
      </p:sp>
    </p:spTree>
    <p:extLst>
      <p:ext uri="{BB962C8B-B14F-4D97-AF65-F5344CB8AC3E}">
        <p14:creationId xmlns:p14="http://schemas.microsoft.com/office/powerpoint/2010/main" val="2111168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1645920" y="116378"/>
          <a:ext cx="14696902" cy="6583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sif.i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45743" y="329234"/>
            <a:ext cx="933450" cy="971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7322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7007" y="942820"/>
            <a:ext cx="774944" cy="745304"/>
          </a:xfrm>
          <a:prstGeom prst="rect">
            <a:avLst/>
          </a:prstGeom>
          <a:noFill/>
          <a:ln>
            <a:noFill/>
          </a:ln>
        </p:spPr>
      </p:pic>
      <p:sp>
        <p:nvSpPr>
          <p:cNvPr id="4" name="Rounded Rectangle 3"/>
          <p:cNvSpPr/>
          <p:nvPr/>
        </p:nvSpPr>
        <p:spPr>
          <a:xfrm>
            <a:off x="3503712" y="763089"/>
            <a:ext cx="5220882" cy="5143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rtl="1"/>
            <a:r>
              <a:rPr lang="fa-IR" sz="21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cs typeface="B Titr" panose="00000700000000000000" pitchFamily="2" charset="-78"/>
              </a:rPr>
              <a:t>بانک‌ها و موسسات مالی دارای تفاهم نامه با صندوق</a:t>
            </a:r>
            <a:endParaRPr lang="en-US" sz="21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cs typeface="B Titr" panose="00000700000000000000" pitchFamily="2" charset="-78"/>
            </a:endParaRPr>
          </a:p>
        </p:txBody>
      </p:sp>
      <p:sp>
        <p:nvSpPr>
          <p:cNvPr id="5" name="Slide Number Placeholder 4"/>
          <p:cNvSpPr>
            <a:spLocks noGrp="1"/>
          </p:cNvSpPr>
          <p:nvPr>
            <p:ph type="sldNum" sz="quarter" idx="12"/>
          </p:nvPr>
        </p:nvSpPr>
        <p:spPr/>
        <p:txBody>
          <a:bodyPr/>
          <a:lstStyle/>
          <a:p>
            <a:fld id="{6CC61CE4-9731-46AC-8B23-4193A14B7976}" type="slidenum">
              <a:rPr lang="en-US" smtClean="0"/>
              <a:t>11</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5074" y="2427551"/>
            <a:ext cx="8572501" cy="2368002"/>
          </a:xfrm>
          <a:prstGeom prst="rect">
            <a:avLst/>
          </a:prstGeom>
        </p:spPr>
      </p:pic>
    </p:spTree>
    <p:extLst>
      <p:ext uri="{BB962C8B-B14F-4D97-AF65-F5344CB8AC3E}">
        <p14:creationId xmlns:p14="http://schemas.microsoft.com/office/powerpoint/2010/main" val="2361511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522548" y="137776"/>
          <a:ext cx="10789920" cy="53153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sif.i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45743" y="329234"/>
            <a:ext cx="933450" cy="971551"/>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p:cNvSpPr/>
          <p:nvPr/>
        </p:nvSpPr>
        <p:spPr>
          <a:xfrm>
            <a:off x="2739108" y="5713308"/>
            <a:ext cx="5812851" cy="9975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smtClean="0">
                <a:ln>
                  <a:noFill/>
                </a:ln>
                <a:solidFill>
                  <a:prstClr val="black"/>
                </a:solidFill>
                <a:effectLst/>
                <a:uLnTx/>
                <a:uFillTx/>
                <a:latin typeface="Tw Cen MT" panose="020B0602020104020603"/>
                <a:ea typeface="+mn-ea"/>
                <a:cs typeface="B Nazanin" panose="00000400000000000000" pitchFamily="2" charset="-78"/>
              </a:rPr>
              <a:t>سقف هر متقاضی: 30 میلیارد ریال</a:t>
            </a: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B Nazanin" panose="00000400000000000000" pitchFamily="2" charset="-78"/>
            </a:endParaRPr>
          </a:p>
        </p:txBody>
      </p:sp>
      <p:sp>
        <p:nvSpPr>
          <p:cNvPr id="6" name="Rounded Rectangle 5"/>
          <p:cNvSpPr/>
          <p:nvPr/>
        </p:nvSpPr>
        <p:spPr>
          <a:xfrm>
            <a:off x="2826551" y="935979"/>
            <a:ext cx="5637961" cy="9975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2800" b="1" i="0" u="none" strike="noStrike" kern="1200" cap="none" spc="0" normalizeH="0" baseline="0" noProof="0" dirty="0" smtClean="0">
                <a:ln>
                  <a:noFill/>
                </a:ln>
                <a:solidFill>
                  <a:prstClr val="black"/>
                </a:solidFill>
                <a:effectLst/>
                <a:uLnTx/>
                <a:uFillTx/>
                <a:latin typeface="Tw Cen MT" panose="020B0602020104020603"/>
                <a:ea typeface="+mn-ea"/>
                <a:cs typeface="B Nazanin" panose="00000400000000000000" pitchFamily="2" charset="-78"/>
              </a:rPr>
              <a:t>کل فرایند صدور بصورت الکترونیکی است</a:t>
            </a: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B Nazanin" panose="00000400000000000000" pitchFamily="2" charset="-78"/>
            </a:endParaRPr>
          </a:p>
        </p:txBody>
      </p:sp>
      <p:sp>
        <p:nvSpPr>
          <p:cNvPr id="7" name="Rounded Rectangle 6"/>
          <p:cNvSpPr/>
          <p:nvPr/>
        </p:nvSpPr>
        <p:spPr>
          <a:xfrm>
            <a:off x="9049109" y="183385"/>
            <a:ext cx="1796634" cy="685800"/>
          </a:xfrm>
          <a:prstGeom prst="roundRect">
            <a:avLst/>
          </a:prstGeom>
          <a:gradFill rotWithShape="1">
            <a:gsLst>
              <a:gs pos="0">
                <a:srgbClr val="2683C6">
                  <a:lumMod val="110000"/>
                  <a:satMod val="105000"/>
                  <a:tint val="67000"/>
                </a:srgbClr>
              </a:gs>
              <a:gs pos="50000">
                <a:srgbClr val="2683C6">
                  <a:lumMod val="105000"/>
                  <a:satMod val="103000"/>
                  <a:tint val="73000"/>
                </a:srgbClr>
              </a:gs>
              <a:gs pos="100000">
                <a:srgbClr val="2683C6">
                  <a:lumMod val="105000"/>
                  <a:satMod val="109000"/>
                  <a:tint val="81000"/>
                </a:srgbClr>
              </a:gs>
            </a:gsLst>
            <a:lin ang="5400000" scaled="0"/>
          </a:gradFill>
          <a:ln w="6350" cap="flat" cmpd="sng" algn="ctr">
            <a:solidFill>
              <a:srgbClr val="2683C6"/>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2800" b="1" i="0" u="none" strike="noStrike" kern="0" cap="none" spc="0" normalizeH="0" baseline="0" noProof="0" dirty="0" smtClean="0">
                <a:ln w="9525">
                  <a:solidFill>
                    <a:prstClr val="white"/>
                  </a:solidFill>
                  <a:prstDash val="solid"/>
                </a:ln>
                <a:solidFill>
                  <a:srgbClr val="2683C6">
                    <a:lumMod val="50000"/>
                  </a:srgbClr>
                </a:solidFill>
                <a:effectLst>
                  <a:outerShdw blurRad="12700" dist="38100" dir="2700000" algn="tl" rotWithShape="0">
                    <a:srgbClr val="84ACB6">
                      <a:lumMod val="60000"/>
                      <a:lumOff val="40000"/>
                    </a:srgbClr>
                  </a:outerShdw>
                </a:effectLst>
                <a:uLnTx/>
                <a:uFillTx/>
                <a:latin typeface="IranNastaliq" panose="02000503000000020003" pitchFamily="2" charset="0"/>
                <a:ea typeface="+mn-ea"/>
                <a:cs typeface="B Titr" panose="00000700000000000000" pitchFamily="2" charset="-78"/>
              </a:rPr>
              <a:t>چند نکته</a:t>
            </a:r>
          </a:p>
        </p:txBody>
      </p:sp>
      <p:sp>
        <p:nvSpPr>
          <p:cNvPr id="10" name="Rounded Rectangle 9"/>
          <p:cNvSpPr/>
          <p:nvPr/>
        </p:nvSpPr>
        <p:spPr>
          <a:xfrm>
            <a:off x="2826551" y="2193664"/>
            <a:ext cx="5637961" cy="9975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a-IR" sz="2800" b="1" dirty="0" smtClean="0">
                <a:solidFill>
                  <a:prstClr val="black"/>
                </a:solidFill>
                <a:latin typeface="Tw Cen MT" panose="020B0602020104020603"/>
                <a:cs typeface="B Nazanin" panose="00000400000000000000" pitchFamily="2" charset="-78"/>
              </a:rPr>
              <a:t>معاونین صنایع کوچک شهرکهای صنعتی در کلیه استانها نماینده صندوق هستند</a:t>
            </a: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B Nazanin" panose="00000400000000000000" pitchFamily="2" charset="-78"/>
            </a:endParaRPr>
          </a:p>
        </p:txBody>
      </p:sp>
      <p:sp>
        <p:nvSpPr>
          <p:cNvPr id="11" name="Rounded Rectangle 10"/>
          <p:cNvSpPr/>
          <p:nvPr/>
        </p:nvSpPr>
        <p:spPr>
          <a:xfrm>
            <a:off x="2826551" y="3451349"/>
            <a:ext cx="5637961" cy="202720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a-IR" sz="2800" b="1" dirty="0" smtClean="0">
                <a:solidFill>
                  <a:prstClr val="black"/>
                </a:solidFill>
                <a:latin typeface="Tw Cen MT" panose="020B0602020104020603"/>
                <a:cs typeface="B Nazanin" panose="00000400000000000000" pitchFamily="2" charset="-78"/>
              </a:rPr>
              <a:t>صندوق برای مناطق برخوردار 70 و برای مناطق محروم 85 درصد از اصل و سود تسهیلات را تضمین می‌کند</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Tw Cen MT" panose="020B0602020104020603"/>
              <a:ea typeface="+mn-ea"/>
              <a:cs typeface="B Nazanin" panose="00000400000000000000" pitchFamily="2" charset="-78"/>
            </a:endParaRPr>
          </a:p>
        </p:txBody>
      </p:sp>
    </p:spTree>
    <p:extLst>
      <p:ext uri="{BB962C8B-B14F-4D97-AF65-F5344CB8AC3E}">
        <p14:creationId xmlns:p14="http://schemas.microsoft.com/office/powerpoint/2010/main" val="13332972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3FB8576-5A33-41EF-89D8-9B21F31F0975}" type="slidenum">
              <a:rPr lang="en-US" smtClean="0"/>
              <a:pPr>
                <a:defRPr/>
              </a:pPr>
              <a:t>13</a:t>
            </a:fld>
            <a:endParaRPr lang="en-US"/>
          </a:p>
        </p:txBody>
      </p:sp>
      <p:pic>
        <p:nvPicPr>
          <p:cNvPr id="6147" name="Picture 2" descr="C:\Users\m.souri\Desktop\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7251" y="1392238"/>
            <a:ext cx="7802563" cy="481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026543" y="292502"/>
            <a:ext cx="9113919" cy="461665"/>
          </a:xfrm>
          <a:prstGeom prst="rect">
            <a:avLst/>
          </a:prstGeom>
          <a:noFill/>
        </p:spPr>
        <p:txBody>
          <a:bodyPr wrap="square">
            <a:spAutoFit/>
          </a:bodyPr>
          <a:lstStyle/>
          <a:p>
            <a:pPr algn="r" defTabSz="457200" rtl="1">
              <a:defRPr/>
            </a:pPr>
            <a:r>
              <a:rPr lang="fa-IR" sz="2400" b="1" dirty="0">
                <a:ln w="12700">
                  <a:solidFill>
                    <a:srgbClr val="696464">
                      <a:satMod val="155000"/>
                    </a:srgbClr>
                  </a:solidFill>
                  <a:prstDash val="solid"/>
                </a:ln>
                <a:solidFill>
                  <a:srgbClr val="0070C0"/>
                </a:solidFill>
                <a:effectLst>
                  <a:outerShdw blurRad="41275" dist="20320" dir="1800000" algn="tl" rotWithShape="0">
                    <a:srgbClr val="000000">
                      <a:alpha val="40000"/>
                    </a:srgbClr>
                  </a:outerShdw>
                </a:effectLst>
                <a:cs typeface="B Mitra" pitchFamily="2" charset="-78"/>
              </a:rPr>
              <a:t>درگاه صندوق ضمانت سرمایه گذاری صنایع کوچک و لینک سامانه صدور ضمانت‌نامه</a:t>
            </a:r>
            <a:endParaRPr lang="en-US" sz="2400" b="1" dirty="0">
              <a:ln w="12700">
                <a:solidFill>
                  <a:srgbClr val="696464">
                    <a:satMod val="155000"/>
                  </a:srgbClr>
                </a:solidFill>
                <a:prstDash val="solid"/>
              </a:ln>
              <a:solidFill>
                <a:srgbClr val="0070C0"/>
              </a:solidFill>
              <a:effectLst>
                <a:outerShdw blurRad="41275" dist="20320" dir="1800000" algn="tl" rotWithShape="0">
                  <a:srgbClr val="000000">
                    <a:alpha val="40000"/>
                  </a:srgbClr>
                </a:outerShdw>
              </a:effectLst>
              <a:cs typeface="B Mitra" pitchFamily="2" charset="-78"/>
            </a:endParaRPr>
          </a:p>
        </p:txBody>
      </p:sp>
      <p:sp>
        <p:nvSpPr>
          <p:cNvPr id="7" name="Oval 6"/>
          <p:cNvSpPr/>
          <p:nvPr/>
        </p:nvSpPr>
        <p:spPr>
          <a:xfrm>
            <a:off x="1928814" y="4633914"/>
            <a:ext cx="2092325" cy="1177925"/>
          </a:xfrm>
          <a:prstGeom prst="ellipse">
            <a:avLst/>
          </a:prstGeom>
          <a:noFill/>
          <a:ln w="412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n-US">
              <a:solidFill>
                <a:prstClr val="white"/>
              </a:solidFill>
            </a:endParaRPr>
          </a:p>
        </p:txBody>
      </p:sp>
      <p:sp>
        <p:nvSpPr>
          <p:cNvPr id="9" name="Rectangle 8"/>
          <p:cNvSpPr/>
          <p:nvPr/>
        </p:nvSpPr>
        <p:spPr>
          <a:xfrm>
            <a:off x="4583393" y="5979469"/>
            <a:ext cx="3811426" cy="461665"/>
          </a:xfrm>
          <a:prstGeom prst="rect">
            <a:avLst/>
          </a:prstGeom>
        </p:spPr>
        <p:txBody>
          <a:bodyPr>
            <a:spAutoFit/>
          </a:bodyPr>
          <a:lstStyle/>
          <a:p>
            <a:pPr algn="ctr" defTabSz="457200">
              <a:defRPr/>
            </a:pPr>
            <a:r>
              <a:rPr lang="fa-IR" sz="2400" b="1" dirty="0">
                <a:ln w="12700">
                  <a:solidFill>
                    <a:srgbClr val="696464">
                      <a:satMod val="155000"/>
                    </a:srgbClr>
                  </a:solidFill>
                  <a:prstDash val="solid"/>
                </a:ln>
                <a:solidFill>
                  <a:srgbClr val="9B2D1F"/>
                </a:solidFill>
                <a:effectLst>
                  <a:outerShdw blurRad="41275" dist="20320" dir="1800000" algn="tl" rotWithShape="0">
                    <a:srgbClr val="000000">
                      <a:alpha val="40000"/>
                    </a:srgbClr>
                  </a:outerShdw>
                </a:effectLst>
                <a:cs typeface="B Mitra" pitchFamily="2" charset="-78"/>
              </a:rPr>
              <a:t>لینک سامانه صدور ضمانت‌نامه</a:t>
            </a:r>
            <a:endParaRPr lang="en-US" sz="2400" b="1" dirty="0">
              <a:ln w="12700">
                <a:solidFill>
                  <a:srgbClr val="696464">
                    <a:satMod val="155000"/>
                  </a:srgbClr>
                </a:solidFill>
                <a:prstDash val="solid"/>
              </a:ln>
              <a:solidFill>
                <a:srgbClr val="9B2D1F"/>
              </a:solidFill>
              <a:effectLst>
                <a:outerShdw blurRad="41275" dist="20320" dir="1800000" algn="tl" rotWithShape="0">
                  <a:srgbClr val="000000">
                    <a:alpha val="40000"/>
                  </a:srgbClr>
                </a:outerShdw>
              </a:effectLst>
              <a:cs typeface="B Mitra" pitchFamily="2" charset="-78"/>
            </a:endParaRPr>
          </a:p>
        </p:txBody>
      </p:sp>
      <p:cxnSp>
        <p:nvCxnSpPr>
          <p:cNvPr id="10" name="Curved Connector 9"/>
          <p:cNvCxnSpPr>
            <a:stCxn id="9" idx="1"/>
          </p:cNvCxnSpPr>
          <p:nvPr/>
        </p:nvCxnSpPr>
        <p:spPr>
          <a:xfrm rot="10800000">
            <a:off x="3919539" y="5435600"/>
            <a:ext cx="663575" cy="774700"/>
          </a:xfrm>
          <a:prstGeom prst="curvedConnector2">
            <a:avLst/>
          </a:prstGeom>
          <a:ln>
            <a:tailEnd type="arrow"/>
          </a:ln>
        </p:spPr>
        <p:style>
          <a:lnRef idx="3">
            <a:schemeClr val="accent1"/>
          </a:lnRef>
          <a:fillRef idx="0">
            <a:schemeClr val="accent1"/>
          </a:fillRef>
          <a:effectRef idx="2">
            <a:schemeClr val="accent1"/>
          </a:effectRef>
          <a:fontRef idx="minor">
            <a:schemeClr val="tx1"/>
          </a:fontRef>
        </p:style>
      </p:cxnSp>
      <p:sp>
        <p:nvSpPr>
          <p:cNvPr id="13" name="Rectangle 12"/>
          <p:cNvSpPr/>
          <p:nvPr/>
        </p:nvSpPr>
        <p:spPr>
          <a:xfrm>
            <a:off x="3057776" y="608686"/>
            <a:ext cx="1096454" cy="707886"/>
          </a:xfrm>
          <a:prstGeom prst="rect">
            <a:avLst/>
          </a:prstGeom>
          <a:noFill/>
        </p:spPr>
        <p:txBody>
          <a:bodyPr wrap="none">
            <a:spAutoFit/>
          </a:bodyPr>
          <a:lstStyle/>
          <a:p>
            <a:pPr algn="ctr" defTabSz="457200">
              <a:defRPr/>
            </a:pPr>
            <a:r>
              <a:rPr lang="en-US" sz="4000" b="1" dirty="0">
                <a:ln w="12700">
                  <a:solidFill>
                    <a:srgbClr val="696464">
                      <a:satMod val="155000"/>
                    </a:srgbClr>
                  </a:solidFill>
                  <a:prstDash val="solid"/>
                </a:ln>
                <a:solidFill>
                  <a:srgbClr val="D34817">
                    <a:lumMod val="60000"/>
                    <a:lumOff val="40000"/>
                  </a:srgbClr>
                </a:solidFill>
                <a:effectLst>
                  <a:outerShdw blurRad="41275" dist="20320" dir="1800000" algn="tl" rotWithShape="0">
                    <a:srgbClr val="000000">
                      <a:alpha val="40000"/>
                    </a:srgbClr>
                  </a:outerShdw>
                </a:effectLst>
                <a:cs typeface="B Mitra" pitchFamily="2" charset="-78"/>
              </a:rPr>
              <a:t>sif.ir</a:t>
            </a:r>
          </a:p>
        </p:txBody>
      </p:sp>
    </p:spTree>
    <p:extLst>
      <p:ext uri="{BB962C8B-B14F-4D97-AF65-F5344CB8AC3E}">
        <p14:creationId xmlns:p14="http://schemas.microsoft.com/office/powerpoint/2010/main" val="31500440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21792" y="0"/>
            <a:ext cx="774944" cy="745304"/>
          </a:xfrm>
          <a:prstGeom prst="rect">
            <a:avLst/>
          </a:prstGeom>
          <a:noFill/>
          <a:ln>
            <a:noFill/>
          </a:ln>
        </p:spPr>
      </p:pic>
      <p:sp>
        <p:nvSpPr>
          <p:cNvPr id="4" name="Rounded Rectangle 3"/>
          <p:cNvSpPr/>
          <p:nvPr/>
        </p:nvSpPr>
        <p:spPr>
          <a:xfrm>
            <a:off x="2242868" y="745304"/>
            <a:ext cx="7159924" cy="5143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fa-IR" sz="3300" b="1" dirty="0" smtClean="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cs typeface="B Titr" panose="00000700000000000000" pitchFamily="2" charset="-78"/>
              </a:rPr>
              <a:t>نمایندگان صندوق دراستانها</a:t>
            </a:r>
            <a:endParaRPr lang="en-US" sz="3300" b="1" dirty="0">
              <a:ln w="9525">
                <a:solidFill>
                  <a:schemeClr val="bg1"/>
                </a:solidFill>
                <a:prstDash val="solid"/>
              </a:ln>
              <a:solidFill>
                <a:schemeClr val="accent1">
                  <a:lumMod val="50000"/>
                </a:schemeClr>
              </a:solidFill>
              <a:effectLst>
                <a:outerShdw blurRad="12700" dist="38100" dir="2700000" algn="tl" rotWithShape="0">
                  <a:schemeClr val="accent5">
                    <a:lumMod val="60000"/>
                    <a:lumOff val="40000"/>
                  </a:schemeClr>
                </a:outerShdw>
              </a:effectLst>
              <a:cs typeface="B Titr" panose="00000700000000000000" pitchFamily="2" charset="-78"/>
            </a:endParaRPr>
          </a:p>
        </p:txBody>
      </p:sp>
      <p:sp>
        <p:nvSpPr>
          <p:cNvPr id="5" name="TextBox 4"/>
          <p:cNvSpPr txBox="1"/>
          <p:nvPr/>
        </p:nvSpPr>
        <p:spPr>
          <a:xfrm>
            <a:off x="508959" y="1057837"/>
            <a:ext cx="10212834" cy="784830"/>
          </a:xfrm>
          <a:prstGeom prst="rect">
            <a:avLst/>
          </a:prstGeom>
          <a:noFill/>
        </p:spPr>
        <p:txBody>
          <a:bodyPr wrap="square" rtlCol="0">
            <a:spAutoFit/>
          </a:bodyPr>
          <a:lstStyle/>
          <a:p>
            <a:pPr algn="just" rtl="1">
              <a:buClr>
                <a:schemeClr val="accent2"/>
              </a:buClr>
            </a:pPr>
            <a:endParaRPr lang="fa-IR" sz="2100" b="1" dirty="0">
              <a:solidFill>
                <a:srgbClr val="FF0000"/>
              </a:solidFill>
              <a:latin typeface="IranNastaliq" panose="02000503000000020003" pitchFamily="2" charset="0"/>
              <a:cs typeface="B Titr" pitchFamily="2" charset="-78"/>
            </a:endParaRPr>
          </a:p>
          <a:p>
            <a:pPr algn="just" rtl="1">
              <a:buClr>
                <a:schemeClr val="accent2"/>
              </a:buClr>
            </a:pPr>
            <a:endParaRPr lang="fa-IR" sz="2400" b="1" dirty="0">
              <a:solidFill>
                <a:srgbClr val="002060"/>
              </a:solidFill>
              <a:latin typeface="IranNastaliq" panose="02000503000000020003" pitchFamily="2" charset="0"/>
              <a:cs typeface="B Zar" pitchFamily="2" charset="-78"/>
            </a:endParaRPr>
          </a:p>
        </p:txBody>
      </p:sp>
      <p:sp>
        <p:nvSpPr>
          <p:cNvPr id="6" name="Slide Number Placeholder 5"/>
          <p:cNvSpPr>
            <a:spLocks noGrp="1"/>
          </p:cNvSpPr>
          <p:nvPr>
            <p:ph type="sldNum" sz="quarter" idx="12"/>
          </p:nvPr>
        </p:nvSpPr>
        <p:spPr/>
        <p:txBody>
          <a:bodyPr/>
          <a:lstStyle/>
          <a:p>
            <a:fld id="{6CC61CE4-9731-46AC-8B23-4193A14B7976}" type="slidenum">
              <a:rPr lang="en-US" smtClean="0"/>
              <a:t>14</a:t>
            </a:fld>
            <a:endParaRPr lang="en-US"/>
          </a:p>
        </p:txBody>
      </p:sp>
      <p:sp>
        <p:nvSpPr>
          <p:cNvPr id="7" name="Rectangle 6"/>
          <p:cNvSpPr/>
          <p:nvPr/>
        </p:nvSpPr>
        <p:spPr>
          <a:xfrm>
            <a:off x="1714500" y="1582341"/>
            <a:ext cx="9007292" cy="4031873"/>
          </a:xfrm>
          <a:prstGeom prst="rect">
            <a:avLst/>
          </a:prstGeom>
        </p:spPr>
        <p:txBody>
          <a:bodyPr wrap="square">
            <a:spAutoFit/>
          </a:bodyPr>
          <a:lstStyle/>
          <a:p>
            <a:pPr lvl="0" algn="justLow" rtl="1" eaLnBrk="0" fontAlgn="base" hangingPunct="0">
              <a:spcBef>
                <a:spcPct val="0"/>
              </a:spcBef>
              <a:spcAft>
                <a:spcPct val="0"/>
              </a:spcAft>
            </a:pPr>
            <a:r>
              <a:rPr lang="fa-IR" altLang="en-US" sz="3200" b="1" dirty="0" smtClean="0">
                <a:latin typeface="Calibri" panose="020F0502020204030204" pitchFamily="34" charset="0"/>
                <a:ea typeface="Calibri" panose="020F0502020204030204" pitchFamily="34" charset="0"/>
                <a:cs typeface="B Nazanin" panose="00000400000000000000" pitchFamily="2" charset="-78"/>
              </a:rPr>
              <a:t>چند </a:t>
            </a:r>
            <a:r>
              <a:rPr lang="fa-IR" altLang="en-US" sz="3200" b="1" dirty="0">
                <a:latin typeface="Calibri" panose="020F0502020204030204" pitchFamily="34" charset="0"/>
                <a:ea typeface="Calibri" panose="020F0502020204030204" pitchFamily="34" charset="0"/>
                <a:cs typeface="B Nazanin" panose="00000400000000000000" pitchFamily="2" charset="-78"/>
              </a:rPr>
              <a:t>سالی است که با توجه به گسترده شدن دامنه خدمات صندوق و افزایش صدور ضمانت نامه،به منظور تسهیل در امور متقاضیان و کاهش پروسه زمانی بررسی درخواست و هزینه های ناشی از آن معاونین صنایع کوچک شرکت های تابعه آن سازمان به عنوان نمایندگان استانی این صندوق نیز ایفای نقش می نمایند و بخش قابل توجهی از بررسی های اولیه و بازدیدهای میدانی توسط ایشان صورت پذیرفته و در قالب گزارش به صندوق منعکس می </a:t>
            </a:r>
            <a:r>
              <a:rPr lang="fa-IR" altLang="en-US" sz="3200" b="1" dirty="0" smtClean="0">
                <a:latin typeface="Calibri" panose="020F0502020204030204" pitchFamily="34" charset="0"/>
                <a:ea typeface="Calibri" panose="020F0502020204030204" pitchFamily="34" charset="0"/>
                <a:cs typeface="B Nazanin" panose="00000400000000000000" pitchFamily="2" charset="-78"/>
              </a:rPr>
              <a:t>گردد.</a:t>
            </a:r>
            <a:endParaRPr lang="fa-IR" altLang="en-US" sz="3200" b="1" dirty="0">
              <a:latin typeface="Arial" panose="020B0604020202020204" pitchFamily="34" charset="0"/>
            </a:endParaRPr>
          </a:p>
        </p:txBody>
      </p:sp>
    </p:spTree>
    <p:extLst>
      <p:ext uri="{BB962C8B-B14F-4D97-AF65-F5344CB8AC3E}">
        <p14:creationId xmlns:p14="http://schemas.microsoft.com/office/powerpoint/2010/main" val="2231270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rm-2-j-cop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64008" y="114093"/>
            <a:ext cx="1033259" cy="993738"/>
          </a:xfrm>
          <a:prstGeom prst="rect">
            <a:avLst/>
          </a:prstGeom>
          <a:noFill/>
          <a:ln>
            <a:noFill/>
          </a:ln>
        </p:spPr>
      </p:pic>
      <p:sp>
        <p:nvSpPr>
          <p:cNvPr id="6" name="AutoShape 3"/>
          <p:cNvSpPr>
            <a:spLocks noChangeArrowheads="1"/>
          </p:cNvSpPr>
          <p:nvPr/>
        </p:nvSpPr>
        <p:spPr bwMode="gray">
          <a:xfrm>
            <a:off x="3036306" y="3633138"/>
            <a:ext cx="6854825" cy="1257421"/>
          </a:xfrm>
          <a:prstGeom prst="roundRect">
            <a:avLst>
              <a:gd name="adj" fmla="val 16667"/>
            </a:avLst>
          </a:prstGeom>
          <a:gradFill rotWithShape="1">
            <a:gsLst>
              <a:gs pos="0">
                <a:srgbClr val="EAEAEA">
                  <a:gamma/>
                  <a:tint val="29412"/>
                  <a:invGamma/>
                </a:srgbClr>
              </a:gs>
              <a:gs pos="100000">
                <a:srgbClr val="EAEAEA"/>
              </a:gs>
            </a:gsLst>
            <a:lin ang="5400000" scaled="1"/>
          </a:gradFill>
          <a:ln w="19050">
            <a:solidFill>
              <a:srgbClr val="5A90C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sp>
        <p:nvSpPr>
          <p:cNvPr id="7" name="AutoShape 4"/>
          <p:cNvSpPr>
            <a:spLocks noChangeArrowheads="1"/>
          </p:cNvSpPr>
          <p:nvPr/>
        </p:nvSpPr>
        <p:spPr bwMode="gray">
          <a:xfrm>
            <a:off x="3049343" y="2581287"/>
            <a:ext cx="6854825" cy="787988"/>
          </a:xfrm>
          <a:prstGeom prst="roundRect">
            <a:avLst>
              <a:gd name="adj" fmla="val 16667"/>
            </a:avLst>
          </a:prstGeom>
          <a:gradFill rotWithShape="1">
            <a:gsLst>
              <a:gs pos="0">
                <a:srgbClr val="EAEAEA">
                  <a:gamma/>
                  <a:tint val="29412"/>
                  <a:invGamma/>
                </a:srgbClr>
              </a:gs>
              <a:gs pos="100000">
                <a:srgbClr val="EAEAEA"/>
              </a:gs>
            </a:gsLst>
            <a:lin ang="5400000" scaled="1"/>
          </a:gradFill>
          <a:ln w="19050">
            <a:solidFill>
              <a:srgbClr val="EFC82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sp>
        <p:nvSpPr>
          <p:cNvPr id="8" name="AutoShape 5"/>
          <p:cNvSpPr>
            <a:spLocks noChangeArrowheads="1"/>
          </p:cNvSpPr>
          <p:nvPr/>
        </p:nvSpPr>
        <p:spPr bwMode="gray">
          <a:xfrm>
            <a:off x="3079172" y="1454294"/>
            <a:ext cx="6854825" cy="796925"/>
          </a:xfrm>
          <a:prstGeom prst="roundRect">
            <a:avLst>
              <a:gd name="adj" fmla="val 16667"/>
            </a:avLst>
          </a:prstGeom>
          <a:gradFill rotWithShape="1">
            <a:gsLst>
              <a:gs pos="0">
                <a:srgbClr val="EAEAEA">
                  <a:gamma/>
                  <a:tint val="29412"/>
                  <a:invGamma/>
                </a:srgbClr>
              </a:gs>
              <a:gs pos="100000">
                <a:srgbClr val="EAEAEA"/>
              </a:gs>
            </a:gsLst>
            <a:lin ang="5400000" scaled="1"/>
          </a:gradFill>
          <a:ln w="19050">
            <a:solidFill>
              <a:srgbClr val="8AC24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Arial" charset="0"/>
            </a:endParaRPr>
          </a:p>
        </p:txBody>
      </p:sp>
      <p:grpSp>
        <p:nvGrpSpPr>
          <p:cNvPr id="9" name="Group 6"/>
          <p:cNvGrpSpPr>
            <a:grpSpLocks/>
          </p:cNvGrpSpPr>
          <p:nvPr/>
        </p:nvGrpSpPr>
        <p:grpSpPr bwMode="auto">
          <a:xfrm>
            <a:off x="4125668" y="2360624"/>
            <a:ext cx="4686300" cy="463550"/>
            <a:chOff x="720" y="1392"/>
            <a:chExt cx="4058" cy="480"/>
          </a:xfrm>
        </p:grpSpPr>
        <p:sp>
          <p:nvSpPr>
            <p:cNvPr id="10" name="AutoShape 7"/>
            <p:cNvSpPr>
              <a:spLocks noChangeArrowheads="1"/>
            </p:cNvSpPr>
            <p:nvPr/>
          </p:nvSpPr>
          <p:spPr bwMode="blackGray">
            <a:xfrm>
              <a:off x="720" y="1392"/>
              <a:ext cx="4058" cy="480"/>
            </a:xfrm>
            <a:prstGeom prst="roundRect">
              <a:avLst>
                <a:gd name="adj" fmla="val 17509"/>
              </a:avLst>
            </a:prstGeom>
            <a:solidFill>
              <a:srgbClr val="EFC82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grpSp>
          <p:nvGrpSpPr>
            <p:cNvPr id="11" name="Group 8"/>
            <p:cNvGrpSpPr>
              <a:grpSpLocks/>
            </p:cNvGrpSpPr>
            <p:nvPr/>
          </p:nvGrpSpPr>
          <p:grpSpPr bwMode="auto">
            <a:xfrm>
              <a:off x="730" y="1407"/>
              <a:ext cx="4043" cy="444"/>
              <a:chOff x="744" y="1407"/>
              <a:chExt cx="3988" cy="444"/>
            </a:xfrm>
          </p:grpSpPr>
          <p:sp>
            <p:nvSpPr>
              <p:cNvPr id="12" name="AutoShape 9"/>
              <p:cNvSpPr>
                <a:spLocks noChangeArrowheads="1"/>
              </p:cNvSpPr>
              <p:nvPr/>
            </p:nvSpPr>
            <p:spPr bwMode="blackGray">
              <a:xfrm>
                <a:off x="744" y="1736"/>
                <a:ext cx="3988" cy="115"/>
              </a:xfrm>
              <a:prstGeom prst="roundRect">
                <a:avLst>
                  <a:gd name="adj" fmla="val 50000"/>
                </a:avLst>
              </a:prstGeom>
              <a:gradFill rotWithShape="1">
                <a:gsLst>
                  <a:gs pos="0">
                    <a:srgbClr val="EFC821">
                      <a:alpha val="0"/>
                    </a:srgbClr>
                  </a:gs>
                  <a:gs pos="100000">
                    <a:srgbClr val="EFC821">
                      <a:gamma/>
                      <a:tint val="34902"/>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sp>
            <p:nvSpPr>
              <p:cNvPr id="13" name="AutoShape 10"/>
              <p:cNvSpPr>
                <a:spLocks noChangeArrowheads="1"/>
              </p:cNvSpPr>
              <p:nvPr/>
            </p:nvSpPr>
            <p:spPr bwMode="blackGray">
              <a:xfrm>
                <a:off x="744" y="1407"/>
                <a:ext cx="3988" cy="115"/>
              </a:xfrm>
              <a:prstGeom prst="roundRect">
                <a:avLst>
                  <a:gd name="adj" fmla="val 50000"/>
                </a:avLst>
              </a:prstGeom>
              <a:gradFill rotWithShape="1">
                <a:gsLst>
                  <a:gs pos="0">
                    <a:srgbClr val="EFC821">
                      <a:gamma/>
                      <a:tint val="38039"/>
                      <a:invGamma/>
                    </a:srgbClr>
                  </a:gs>
                  <a:gs pos="100000">
                    <a:srgbClr val="EFC821">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grpSp>
      </p:grpSp>
      <p:grpSp>
        <p:nvGrpSpPr>
          <p:cNvPr id="14" name="Group 11"/>
          <p:cNvGrpSpPr>
            <a:grpSpLocks/>
          </p:cNvGrpSpPr>
          <p:nvPr/>
        </p:nvGrpSpPr>
        <p:grpSpPr bwMode="auto">
          <a:xfrm>
            <a:off x="4163434" y="3767964"/>
            <a:ext cx="4686300" cy="463550"/>
            <a:chOff x="720" y="1392"/>
            <a:chExt cx="4058" cy="480"/>
          </a:xfrm>
        </p:grpSpPr>
        <p:sp>
          <p:nvSpPr>
            <p:cNvPr id="15" name="AutoShape 12"/>
            <p:cNvSpPr>
              <a:spLocks noChangeArrowheads="1"/>
            </p:cNvSpPr>
            <p:nvPr/>
          </p:nvSpPr>
          <p:spPr bwMode="ltGray">
            <a:xfrm>
              <a:off x="720" y="1392"/>
              <a:ext cx="4058" cy="480"/>
            </a:xfrm>
            <a:prstGeom prst="roundRect">
              <a:avLst>
                <a:gd name="adj" fmla="val 17509"/>
              </a:avLst>
            </a:prstGeom>
            <a:solidFill>
              <a:srgbClr val="5A90C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grpSp>
          <p:nvGrpSpPr>
            <p:cNvPr id="16" name="Group 13"/>
            <p:cNvGrpSpPr>
              <a:grpSpLocks/>
            </p:cNvGrpSpPr>
            <p:nvPr/>
          </p:nvGrpSpPr>
          <p:grpSpPr bwMode="auto">
            <a:xfrm>
              <a:off x="730" y="1407"/>
              <a:ext cx="4043" cy="444"/>
              <a:chOff x="744" y="1407"/>
              <a:chExt cx="3988" cy="444"/>
            </a:xfrm>
          </p:grpSpPr>
          <p:sp>
            <p:nvSpPr>
              <p:cNvPr id="17" name="AutoShape 14"/>
              <p:cNvSpPr>
                <a:spLocks noChangeArrowheads="1"/>
              </p:cNvSpPr>
              <p:nvPr/>
            </p:nvSpPr>
            <p:spPr bwMode="ltGray">
              <a:xfrm>
                <a:off x="744" y="1736"/>
                <a:ext cx="3988" cy="115"/>
              </a:xfrm>
              <a:prstGeom prst="roundRect">
                <a:avLst>
                  <a:gd name="adj" fmla="val 50000"/>
                </a:avLst>
              </a:prstGeom>
              <a:gradFill rotWithShape="1">
                <a:gsLst>
                  <a:gs pos="0">
                    <a:srgbClr val="5A90C2">
                      <a:alpha val="0"/>
                    </a:srgbClr>
                  </a:gs>
                  <a:gs pos="100000">
                    <a:srgbClr val="5A90C2">
                      <a:gamma/>
                      <a:tint val="38039"/>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sp>
            <p:nvSpPr>
              <p:cNvPr id="18" name="AutoShape 15"/>
              <p:cNvSpPr>
                <a:spLocks noChangeArrowheads="1"/>
              </p:cNvSpPr>
              <p:nvPr/>
            </p:nvSpPr>
            <p:spPr bwMode="ltGray">
              <a:xfrm>
                <a:off x="744" y="1407"/>
                <a:ext cx="3988" cy="115"/>
              </a:xfrm>
              <a:prstGeom prst="roundRect">
                <a:avLst>
                  <a:gd name="adj" fmla="val 50000"/>
                </a:avLst>
              </a:prstGeom>
              <a:gradFill rotWithShape="1">
                <a:gsLst>
                  <a:gs pos="0">
                    <a:srgbClr val="5A90C2">
                      <a:gamma/>
                      <a:tint val="34902"/>
                      <a:invGamma/>
                    </a:srgbClr>
                  </a:gs>
                  <a:gs pos="100000">
                    <a:srgbClr val="5A90C2">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grpSp>
      </p:grpSp>
      <p:grpSp>
        <p:nvGrpSpPr>
          <p:cNvPr id="19" name="Group 16"/>
          <p:cNvGrpSpPr>
            <a:grpSpLocks/>
          </p:cNvGrpSpPr>
          <p:nvPr/>
        </p:nvGrpSpPr>
        <p:grpSpPr bwMode="auto">
          <a:xfrm>
            <a:off x="4133606" y="1196487"/>
            <a:ext cx="4686300" cy="463550"/>
            <a:chOff x="720" y="1392"/>
            <a:chExt cx="4058" cy="480"/>
          </a:xfrm>
        </p:grpSpPr>
        <p:sp>
          <p:nvSpPr>
            <p:cNvPr id="20" name="AutoShape 17"/>
            <p:cNvSpPr>
              <a:spLocks noChangeArrowheads="1"/>
            </p:cNvSpPr>
            <p:nvPr/>
          </p:nvSpPr>
          <p:spPr bwMode="ltGray">
            <a:xfrm>
              <a:off x="720" y="1392"/>
              <a:ext cx="4058" cy="480"/>
            </a:xfrm>
            <a:prstGeom prst="roundRect">
              <a:avLst>
                <a:gd name="adj" fmla="val 17509"/>
              </a:avLst>
            </a:prstGeom>
            <a:solidFill>
              <a:srgbClr val="8AC24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grpSp>
          <p:nvGrpSpPr>
            <p:cNvPr id="21" name="Group 18"/>
            <p:cNvGrpSpPr>
              <a:grpSpLocks/>
            </p:cNvGrpSpPr>
            <p:nvPr/>
          </p:nvGrpSpPr>
          <p:grpSpPr bwMode="auto">
            <a:xfrm>
              <a:off x="730" y="1407"/>
              <a:ext cx="4043" cy="444"/>
              <a:chOff x="744" y="1407"/>
              <a:chExt cx="3988" cy="444"/>
            </a:xfrm>
          </p:grpSpPr>
          <p:sp>
            <p:nvSpPr>
              <p:cNvPr id="22" name="AutoShape 19"/>
              <p:cNvSpPr>
                <a:spLocks noChangeArrowheads="1"/>
              </p:cNvSpPr>
              <p:nvPr/>
            </p:nvSpPr>
            <p:spPr bwMode="ltGray">
              <a:xfrm>
                <a:off x="744" y="1736"/>
                <a:ext cx="3988" cy="115"/>
              </a:xfrm>
              <a:prstGeom prst="roundRect">
                <a:avLst>
                  <a:gd name="adj" fmla="val 50000"/>
                </a:avLst>
              </a:prstGeom>
              <a:gradFill rotWithShape="1">
                <a:gsLst>
                  <a:gs pos="0">
                    <a:srgbClr val="8AC246">
                      <a:alpha val="0"/>
                    </a:srgbClr>
                  </a:gs>
                  <a:gs pos="100000">
                    <a:srgbClr val="8AC246">
                      <a:gamma/>
                      <a:tint val="34902"/>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sp>
            <p:nvSpPr>
              <p:cNvPr id="23" name="AutoShape 20"/>
              <p:cNvSpPr>
                <a:spLocks noChangeArrowheads="1"/>
              </p:cNvSpPr>
              <p:nvPr/>
            </p:nvSpPr>
            <p:spPr bwMode="ltGray">
              <a:xfrm>
                <a:off x="744" y="1407"/>
                <a:ext cx="3988" cy="115"/>
              </a:xfrm>
              <a:prstGeom prst="roundRect">
                <a:avLst>
                  <a:gd name="adj" fmla="val 50000"/>
                </a:avLst>
              </a:prstGeom>
              <a:gradFill rotWithShape="1">
                <a:gsLst>
                  <a:gs pos="0">
                    <a:srgbClr val="8AC246">
                      <a:gamma/>
                      <a:tint val="31765"/>
                      <a:invGamma/>
                    </a:srgbClr>
                  </a:gs>
                  <a:gs pos="100000">
                    <a:srgbClr val="8AC246">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grpSp>
      </p:grpSp>
      <p:sp>
        <p:nvSpPr>
          <p:cNvPr id="24" name="Rectangle 21"/>
          <p:cNvSpPr>
            <a:spLocks noChangeArrowheads="1"/>
          </p:cNvSpPr>
          <p:nvPr/>
        </p:nvSpPr>
        <p:spPr bwMode="black">
          <a:xfrm>
            <a:off x="4641522" y="1230611"/>
            <a:ext cx="370325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fontAlgn="base">
              <a:spcBef>
                <a:spcPct val="50000"/>
              </a:spcBef>
              <a:spcAft>
                <a:spcPct val="0"/>
              </a:spcAft>
            </a:pPr>
            <a:r>
              <a:rPr lang="en-US" b="1" dirty="0">
                <a:solidFill>
                  <a:srgbClr val="000000"/>
                </a:solidFill>
                <a:cs typeface="B Nazanin" pitchFamily="2" charset="-78"/>
              </a:rPr>
              <a:t> </a:t>
            </a:r>
            <a:r>
              <a:rPr lang="fa-IR" b="1" dirty="0">
                <a:solidFill>
                  <a:srgbClr val="000000"/>
                </a:solidFill>
                <a:cs typeface="B Nazanin" pitchFamily="2" charset="-78"/>
              </a:rPr>
              <a:t>سرمایه اولیه صندوق بر اساس قانون تاسیس </a:t>
            </a:r>
            <a:endParaRPr lang="en-US" b="1" dirty="0">
              <a:solidFill>
                <a:srgbClr val="000000"/>
              </a:solidFill>
              <a:cs typeface="B Nazanin" pitchFamily="2" charset="-78"/>
            </a:endParaRPr>
          </a:p>
        </p:txBody>
      </p:sp>
      <p:sp>
        <p:nvSpPr>
          <p:cNvPr id="25" name="Rectangle 22"/>
          <p:cNvSpPr>
            <a:spLocks noChangeArrowheads="1"/>
          </p:cNvSpPr>
          <p:nvPr/>
        </p:nvSpPr>
        <p:spPr bwMode="black">
          <a:xfrm>
            <a:off x="4125668" y="2403487"/>
            <a:ext cx="46805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rtl="1" fontAlgn="base">
              <a:spcBef>
                <a:spcPct val="50000"/>
              </a:spcBef>
              <a:spcAft>
                <a:spcPct val="0"/>
              </a:spcAft>
            </a:pPr>
            <a:r>
              <a:rPr lang="fa-IR" b="1" dirty="0" smtClean="0">
                <a:solidFill>
                  <a:srgbClr val="000000"/>
                </a:solidFill>
                <a:cs typeface="B Nazanin" pitchFamily="2" charset="-78"/>
              </a:rPr>
              <a:t>مبلغ </a:t>
            </a:r>
            <a:r>
              <a:rPr lang="fa-IR" b="1" dirty="0">
                <a:solidFill>
                  <a:srgbClr val="000000"/>
                </a:solidFill>
                <a:cs typeface="B Nazanin" pitchFamily="2" charset="-78"/>
              </a:rPr>
              <a:t>پرداخت </a:t>
            </a:r>
            <a:r>
              <a:rPr lang="fa-IR" b="1" dirty="0" smtClean="0">
                <a:solidFill>
                  <a:srgbClr val="000000"/>
                </a:solidFill>
                <a:cs typeface="B Nazanin" pitchFamily="2" charset="-78"/>
              </a:rPr>
              <a:t>شده از 500 میلیارد ریال </a:t>
            </a:r>
            <a:r>
              <a:rPr lang="fa-IR" b="1" dirty="0">
                <a:solidFill>
                  <a:srgbClr val="000000"/>
                </a:solidFill>
                <a:cs typeface="B Nazanin" pitchFamily="2" charset="-78"/>
              </a:rPr>
              <a:t>تا پايان سال </a:t>
            </a:r>
            <a:r>
              <a:rPr lang="fa-IR" b="1" dirty="0" smtClean="0">
                <a:solidFill>
                  <a:srgbClr val="000000"/>
                </a:solidFill>
                <a:cs typeface="B Nazanin" pitchFamily="2" charset="-78"/>
              </a:rPr>
              <a:t>1396</a:t>
            </a:r>
            <a:endParaRPr lang="en-US" b="1" dirty="0">
              <a:solidFill>
                <a:srgbClr val="000000"/>
              </a:solidFill>
              <a:cs typeface="B Nazanin" pitchFamily="2" charset="-78"/>
            </a:endParaRPr>
          </a:p>
        </p:txBody>
      </p:sp>
      <p:sp>
        <p:nvSpPr>
          <p:cNvPr id="26" name="Rectangle 23"/>
          <p:cNvSpPr>
            <a:spLocks noChangeArrowheads="1"/>
          </p:cNvSpPr>
          <p:nvPr/>
        </p:nvSpPr>
        <p:spPr bwMode="black">
          <a:xfrm>
            <a:off x="4274297" y="3820964"/>
            <a:ext cx="42162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fontAlgn="base">
              <a:spcBef>
                <a:spcPct val="50000"/>
              </a:spcBef>
              <a:spcAft>
                <a:spcPct val="0"/>
              </a:spcAft>
            </a:pPr>
            <a:r>
              <a:rPr lang="en-US" b="1" dirty="0">
                <a:solidFill>
                  <a:srgbClr val="000000"/>
                </a:solidFill>
                <a:cs typeface="B Nazanin" pitchFamily="2" charset="-78"/>
              </a:rPr>
              <a:t> </a:t>
            </a:r>
            <a:r>
              <a:rPr lang="fa-IR" b="1" dirty="0">
                <a:solidFill>
                  <a:srgbClr val="000000"/>
                </a:solidFill>
                <a:cs typeface="B Nazanin" pitchFamily="2" charset="-78"/>
              </a:rPr>
              <a:t>افزایش سرمایه صندوق در قانون بودجه سال 1394</a:t>
            </a:r>
            <a:endParaRPr lang="en-US" b="1" dirty="0">
              <a:solidFill>
                <a:srgbClr val="000000"/>
              </a:solidFill>
              <a:cs typeface="B Nazanin" pitchFamily="2" charset="-78"/>
            </a:endParaRPr>
          </a:p>
        </p:txBody>
      </p:sp>
      <p:sp>
        <p:nvSpPr>
          <p:cNvPr id="27" name="Text Box 29"/>
          <p:cNvSpPr txBox="1">
            <a:spLocks noChangeArrowheads="1"/>
          </p:cNvSpPr>
          <p:nvPr/>
        </p:nvSpPr>
        <p:spPr bwMode="black">
          <a:xfrm>
            <a:off x="4819073" y="1752800"/>
            <a:ext cx="3375025"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rtl="1" fontAlgn="base">
              <a:spcBef>
                <a:spcPct val="50000"/>
              </a:spcBef>
              <a:spcAft>
                <a:spcPct val="0"/>
              </a:spcAft>
            </a:pPr>
            <a:r>
              <a:rPr lang="fa-IR" b="1" dirty="0">
                <a:solidFill>
                  <a:srgbClr val="000000"/>
                </a:solidFill>
                <a:cs typeface="B Titr" panose="00000700000000000000" pitchFamily="2" charset="-78"/>
              </a:rPr>
              <a:t>500 ميليارد ريال</a:t>
            </a:r>
            <a:endParaRPr lang="en-US" b="1" dirty="0">
              <a:solidFill>
                <a:srgbClr val="000000"/>
              </a:solidFill>
              <a:cs typeface="B Titr" panose="00000700000000000000" pitchFamily="2" charset="-78"/>
            </a:endParaRPr>
          </a:p>
        </p:txBody>
      </p:sp>
      <p:sp>
        <p:nvSpPr>
          <p:cNvPr id="28" name="Text Box 29"/>
          <p:cNvSpPr txBox="1">
            <a:spLocks noChangeArrowheads="1"/>
          </p:cNvSpPr>
          <p:nvPr/>
        </p:nvSpPr>
        <p:spPr bwMode="black">
          <a:xfrm>
            <a:off x="4819073" y="2933579"/>
            <a:ext cx="3375025"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ctr" rtl="1" fontAlgn="base">
              <a:spcBef>
                <a:spcPct val="50000"/>
              </a:spcBef>
              <a:spcAft>
                <a:spcPct val="0"/>
              </a:spcAft>
              <a:defRPr b="1">
                <a:solidFill>
                  <a:srgbClr val="000000"/>
                </a:solidFill>
                <a:cs typeface="B Titr" panose="00000700000000000000" pitchFamily="2" charset="-78"/>
              </a:defRPr>
            </a:lvl1pPr>
          </a:lstStyle>
          <a:p>
            <a:r>
              <a:rPr lang="fa-IR" dirty="0"/>
              <a:t>359 ميليارد ريال</a:t>
            </a:r>
            <a:endParaRPr lang="en-US" dirty="0"/>
          </a:p>
        </p:txBody>
      </p:sp>
      <p:sp>
        <p:nvSpPr>
          <p:cNvPr id="29" name="Text Box 29"/>
          <p:cNvSpPr txBox="1">
            <a:spLocks noChangeArrowheads="1"/>
          </p:cNvSpPr>
          <p:nvPr/>
        </p:nvSpPr>
        <p:spPr bwMode="black">
          <a:xfrm>
            <a:off x="4437064" y="4427001"/>
            <a:ext cx="3838486"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rtl="1" fontAlgn="base">
              <a:spcBef>
                <a:spcPct val="50000"/>
              </a:spcBef>
              <a:spcAft>
                <a:spcPct val="0"/>
              </a:spcAft>
            </a:pPr>
            <a:r>
              <a:rPr lang="fa-IR" b="1" dirty="0" smtClean="0">
                <a:solidFill>
                  <a:srgbClr val="000000"/>
                </a:solidFill>
                <a:cs typeface="B Titr" panose="00000700000000000000" pitchFamily="2" charset="-78"/>
              </a:rPr>
              <a:t>742 میلیارد ریال</a:t>
            </a:r>
            <a:endParaRPr lang="en-US" b="1" dirty="0">
              <a:solidFill>
                <a:srgbClr val="000000"/>
              </a:solidFill>
              <a:cs typeface="B Titr" panose="00000700000000000000" pitchFamily="2" charset="-78"/>
            </a:endParaRPr>
          </a:p>
        </p:txBody>
      </p:sp>
      <p:sp>
        <p:nvSpPr>
          <p:cNvPr id="5" name="Slide Number Placeholder 4"/>
          <p:cNvSpPr>
            <a:spLocks noGrp="1"/>
          </p:cNvSpPr>
          <p:nvPr>
            <p:ph type="sldNum" sz="quarter" idx="12"/>
          </p:nvPr>
        </p:nvSpPr>
        <p:spPr>
          <a:xfrm>
            <a:off x="3631222" y="6520830"/>
            <a:ext cx="5697415" cy="365125"/>
          </a:xfrm>
        </p:spPr>
        <p:txBody>
          <a:bodyPr/>
          <a:lstStyle/>
          <a:p>
            <a:pPr algn="ctr" fontAlgn="base">
              <a:spcBef>
                <a:spcPct val="0"/>
              </a:spcBef>
              <a:spcAft>
                <a:spcPct val="0"/>
              </a:spcAft>
              <a:defRPr/>
            </a:pPr>
            <a:r>
              <a:rPr lang="fa-IR" sz="2000" b="1" dirty="0" smtClean="0">
                <a:solidFill>
                  <a:srgbClr val="000000"/>
                </a:solidFill>
                <a:cs typeface="B Nazanin" pitchFamily="2" charset="-78"/>
              </a:rPr>
              <a:t>جمع کل سرمایه 2000 میلیارد ریال</a:t>
            </a:r>
            <a:endParaRPr lang="en-US" sz="2000" b="1" dirty="0">
              <a:solidFill>
                <a:srgbClr val="000000"/>
              </a:solidFill>
              <a:cs typeface="B Nazanin" pitchFamily="2" charset="-78"/>
            </a:endParaRPr>
          </a:p>
        </p:txBody>
      </p:sp>
      <p:sp>
        <p:nvSpPr>
          <p:cNvPr id="30" name="TextBox 29"/>
          <p:cNvSpPr txBox="1"/>
          <p:nvPr/>
        </p:nvSpPr>
        <p:spPr>
          <a:xfrm>
            <a:off x="10527323" y="2099014"/>
            <a:ext cx="826477" cy="523220"/>
          </a:xfrm>
          <a:prstGeom prst="rect">
            <a:avLst/>
          </a:prstGeom>
          <a:noFill/>
        </p:spPr>
        <p:txBody>
          <a:bodyPr wrap="square" rtlCol="0">
            <a:spAutoFit/>
          </a:bodyPr>
          <a:lstStyle/>
          <a:p>
            <a:pPr algn="ctr" rtl="1"/>
            <a:r>
              <a:rPr lang="fa-IR" sz="2800" dirty="0" smtClean="0">
                <a:solidFill>
                  <a:schemeClr val="accent6">
                    <a:lumMod val="75000"/>
                  </a:schemeClr>
                </a:solidFill>
                <a:latin typeface="IranNastaliq" panose="02000503000000020003" pitchFamily="2" charset="0"/>
                <a:cs typeface="B Titr" panose="00000700000000000000" pitchFamily="2" charset="-78"/>
              </a:rPr>
              <a:t>الف)</a:t>
            </a:r>
            <a:endParaRPr lang="en-US" sz="2800" dirty="0" smtClean="0">
              <a:solidFill>
                <a:schemeClr val="accent6">
                  <a:lumMod val="75000"/>
                </a:schemeClr>
              </a:solidFill>
              <a:latin typeface="IranNastaliq" panose="02000503000000020003" pitchFamily="2" charset="0"/>
              <a:cs typeface="B Titr" panose="00000700000000000000" pitchFamily="2" charset="-78"/>
            </a:endParaRPr>
          </a:p>
        </p:txBody>
      </p:sp>
      <p:sp>
        <p:nvSpPr>
          <p:cNvPr id="32" name="TextBox 31"/>
          <p:cNvSpPr txBox="1"/>
          <p:nvPr/>
        </p:nvSpPr>
        <p:spPr>
          <a:xfrm>
            <a:off x="10654160" y="3968682"/>
            <a:ext cx="826477" cy="523220"/>
          </a:xfrm>
          <a:prstGeom prst="rect">
            <a:avLst/>
          </a:prstGeom>
          <a:noFill/>
        </p:spPr>
        <p:txBody>
          <a:bodyPr wrap="square" rtlCol="0">
            <a:spAutoFit/>
          </a:bodyPr>
          <a:lstStyle/>
          <a:p>
            <a:pPr algn="ctr" rtl="1"/>
            <a:r>
              <a:rPr lang="fa-IR" sz="2800" dirty="0" smtClean="0">
                <a:solidFill>
                  <a:schemeClr val="accent6">
                    <a:lumMod val="75000"/>
                  </a:schemeClr>
                </a:solidFill>
                <a:latin typeface="IranNastaliq" panose="02000503000000020003" pitchFamily="2" charset="0"/>
                <a:cs typeface="B Titr" panose="00000700000000000000" pitchFamily="2" charset="-78"/>
              </a:rPr>
              <a:t>ب)</a:t>
            </a:r>
            <a:endParaRPr lang="en-US" sz="2800" dirty="0" smtClean="0">
              <a:solidFill>
                <a:schemeClr val="accent6">
                  <a:lumMod val="75000"/>
                </a:schemeClr>
              </a:solidFill>
              <a:latin typeface="IranNastaliq" panose="02000503000000020003" pitchFamily="2" charset="0"/>
              <a:cs typeface="B Titr" panose="00000700000000000000" pitchFamily="2" charset="-78"/>
            </a:endParaRPr>
          </a:p>
        </p:txBody>
      </p:sp>
      <p:sp>
        <p:nvSpPr>
          <p:cNvPr id="33" name="Rounded Rectangle 32"/>
          <p:cNvSpPr/>
          <p:nvPr/>
        </p:nvSpPr>
        <p:spPr>
          <a:xfrm>
            <a:off x="2812473" y="232434"/>
            <a:ext cx="7169727" cy="68580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rtl="1"/>
            <a:r>
              <a:rPr lang="fa-IR" sz="2800" b="1" dirty="0" smtClean="0">
                <a:ln w="9525">
                  <a:solidFill>
                    <a:schemeClr val="bg1"/>
                  </a:solidFill>
                  <a:prstDash val="solid"/>
                </a:ln>
                <a:solidFill>
                  <a:schemeClr val="accent6">
                    <a:lumMod val="50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سرمایه صندوق</a:t>
            </a:r>
            <a:endParaRPr lang="en-US" sz="2800" b="1" dirty="0">
              <a:ln w="9525">
                <a:solidFill>
                  <a:schemeClr val="bg1"/>
                </a:solidFill>
                <a:prstDash val="solid"/>
              </a:ln>
              <a:solidFill>
                <a:schemeClr val="accent6">
                  <a:lumMod val="50000"/>
                </a:schemeClr>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endParaRPr>
          </a:p>
        </p:txBody>
      </p:sp>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5908" y="-1818841"/>
            <a:ext cx="4646715" cy="8941531"/>
          </a:xfrm>
          <a:prstGeom prst="rect">
            <a:avLst/>
          </a:prstGeom>
        </p:spPr>
      </p:pic>
      <p:sp>
        <p:nvSpPr>
          <p:cNvPr id="35" name="AutoShape 3"/>
          <p:cNvSpPr>
            <a:spLocks noChangeArrowheads="1"/>
          </p:cNvSpPr>
          <p:nvPr/>
        </p:nvSpPr>
        <p:spPr bwMode="gray">
          <a:xfrm>
            <a:off x="3079172" y="5263409"/>
            <a:ext cx="6854825" cy="1257421"/>
          </a:xfrm>
          <a:prstGeom prst="roundRect">
            <a:avLst>
              <a:gd name="adj" fmla="val 16667"/>
            </a:avLst>
          </a:prstGeom>
          <a:gradFill rotWithShape="1">
            <a:gsLst>
              <a:gs pos="0">
                <a:srgbClr val="EAEAEA">
                  <a:gamma/>
                  <a:tint val="29412"/>
                  <a:invGamma/>
                </a:srgbClr>
              </a:gs>
              <a:gs pos="100000">
                <a:srgbClr val="EAEAEA"/>
              </a:gs>
            </a:gsLst>
            <a:lin ang="5400000" scaled="1"/>
          </a:gradFill>
          <a:ln w="19050">
            <a:solidFill>
              <a:srgbClr val="5A90C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sp>
        <p:nvSpPr>
          <p:cNvPr id="36" name="TextBox 35"/>
          <p:cNvSpPr txBox="1"/>
          <p:nvPr/>
        </p:nvSpPr>
        <p:spPr>
          <a:xfrm>
            <a:off x="10654160" y="5630509"/>
            <a:ext cx="826477" cy="523220"/>
          </a:xfrm>
          <a:prstGeom prst="rect">
            <a:avLst/>
          </a:prstGeom>
          <a:noFill/>
        </p:spPr>
        <p:txBody>
          <a:bodyPr wrap="square" rtlCol="0">
            <a:spAutoFit/>
          </a:bodyPr>
          <a:lstStyle/>
          <a:p>
            <a:pPr algn="ctr" rtl="1"/>
            <a:r>
              <a:rPr lang="fa-IR" sz="2800" dirty="0" smtClean="0">
                <a:solidFill>
                  <a:schemeClr val="accent6">
                    <a:lumMod val="75000"/>
                  </a:schemeClr>
                </a:solidFill>
                <a:latin typeface="IranNastaliq" panose="02000503000000020003" pitchFamily="2" charset="0"/>
                <a:cs typeface="B Titr" panose="00000700000000000000" pitchFamily="2" charset="-78"/>
              </a:rPr>
              <a:t>ج)</a:t>
            </a:r>
            <a:endParaRPr lang="en-US" sz="2800" dirty="0" smtClean="0">
              <a:solidFill>
                <a:schemeClr val="accent6">
                  <a:lumMod val="75000"/>
                </a:schemeClr>
              </a:solidFill>
              <a:latin typeface="IranNastaliq" panose="02000503000000020003" pitchFamily="2" charset="0"/>
              <a:cs typeface="B Titr" panose="00000700000000000000" pitchFamily="2" charset="-78"/>
            </a:endParaRPr>
          </a:p>
        </p:txBody>
      </p:sp>
      <p:grpSp>
        <p:nvGrpSpPr>
          <p:cNvPr id="38" name="Group 11"/>
          <p:cNvGrpSpPr>
            <a:grpSpLocks/>
          </p:cNvGrpSpPr>
          <p:nvPr/>
        </p:nvGrpSpPr>
        <p:grpSpPr bwMode="auto">
          <a:xfrm>
            <a:off x="4128555" y="5372301"/>
            <a:ext cx="4686300" cy="573643"/>
            <a:chOff x="720" y="1278"/>
            <a:chExt cx="4058" cy="594"/>
          </a:xfrm>
        </p:grpSpPr>
        <p:sp>
          <p:nvSpPr>
            <p:cNvPr id="39" name="AutoShape 12"/>
            <p:cNvSpPr>
              <a:spLocks noChangeArrowheads="1"/>
            </p:cNvSpPr>
            <p:nvPr/>
          </p:nvSpPr>
          <p:spPr bwMode="ltGray">
            <a:xfrm>
              <a:off x="720" y="1392"/>
              <a:ext cx="4058" cy="480"/>
            </a:xfrm>
            <a:prstGeom prst="roundRect">
              <a:avLst>
                <a:gd name="adj" fmla="val 17509"/>
              </a:avLst>
            </a:prstGeom>
            <a:solidFill>
              <a:srgbClr val="5A90C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defRPr/>
              </a:pPr>
              <a:r>
                <a:rPr lang="en-US" b="1" dirty="0">
                  <a:solidFill>
                    <a:srgbClr val="000000"/>
                  </a:solidFill>
                  <a:cs typeface="B Nazanin" pitchFamily="2" charset="-78"/>
                </a:rPr>
                <a:t> </a:t>
              </a:r>
              <a:endParaRPr lang="fa-IR" b="1" dirty="0" smtClean="0">
                <a:solidFill>
                  <a:srgbClr val="000000"/>
                </a:solidFill>
                <a:cs typeface="B Nazanin" pitchFamily="2" charset="-78"/>
              </a:endParaRPr>
            </a:p>
            <a:p>
              <a:pPr algn="ctr" fontAlgn="base">
                <a:spcBef>
                  <a:spcPct val="0"/>
                </a:spcBef>
                <a:spcAft>
                  <a:spcPct val="0"/>
                </a:spcAft>
                <a:defRPr/>
              </a:pPr>
              <a:r>
                <a:rPr lang="fa-IR" b="1" dirty="0" smtClean="0">
                  <a:solidFill>
                    <a:srgbClr val="000000"/>
                  </a:solidFill>
                  <a:cs typeface="B Nazanin" pitchFamily="2" charset="-78"/>
                </a:rPr>
                <a:t>افزایش </a:t>
              </a:r>
              <a:r>
                <a:rPr lang="fa-IR" b="1" dirty="0">
                  <a:solidFill>
                    <a:srgbClr val="000000"/>
                  </a:solidFill>
                  <a:cs typeface="B Nazanin" pitchFamily="2" charset="-78"/>
                </a:rPr>
                <a:t>سرمایه صندوق در </a:t>
              </a:r>
              <a:r>
                <a:rPr lang="fa-IR" b="1" dirty="0" smtClean="0">
                  <a:solidFill>
                    <a:srgbClr val="000000"/>
                  </a:solidFill>
                  <a:cs typeface="B Nazanin" pitchFamily="2" charset="-78"/>
                </a:rPr>
                <a:t>پایان سال </a:t>
              </a:r>
              <a:r>
                <a:rPr lang="fa-IR" b="1" dirty="0">
                  <a:solidFill>
                    <a:srgbClr val="000000"/>
                  </a:solidFill>
                  <a:cs typeface="B Nazanin" pitchFamily="2" charset="-78"/>
                </a:rPr>
                <a:t>1394</a:t>
              </a:r>
              <a:endParaRPr lang="en-US" b="1" dirty="0">
                <a:solidFill>
                  <a:srgbClr val="000000"/>
                </a:solidFill>
                <a:cs typeface="B Nazanin" pitchFamily="2" charset="-78"/>
              </a:endParaRPr>
            </a:p>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000000"/>
                </a:solidFill>
                <a:effectLst/>
                <a:uLnTx/>
                <a:uFillTx/>
                <a:latin typeface="Arial" charset="0"/>
              </a:endParaRPr>
            </a:p>
          </p:txBody>
        </p:sp>
        <p:grpSp>
          <p:nvGrpSpPr>
            <p:cNvPr id="40" name="Group 13"/>
            <p:cNvGrpSpPr>
              <a:grpSpLocks/>
            </p:cNvGrpSpPr>
            <p:nvPr/>
          </p:nvGrpSpPr>
          <p:grpSpPr bwMode="auto">
            <a:xfrm>
              <a:off x="720" y="1278"/>
              <a:ext cx="4053" cy="573"/>
              <a:chOff x="734" y="1278"/>
              <a:chExt cx="3998" cy="573"/>
            </a:xfrm>
          </p:grpSpPr>
          <p:sp>
            <p:nvSpPr>
              <p:cNvPr id="41" name="AutoShape 14"/>
              <p:cNvSpPr>
                <a:spLocks noChangeArrowheads="1"/>
              </p:cNvSpPr>
              <p:nvPr/>
            </p:nvSpPr>
            <p:spPr bwMode="ltGray">
              <a:xfrm>
                <a:off x="744" y="1736"/>
                <a:ext cx="3988" cy="115"/>
              </a:xfrm>
              <a:prstGeom prst="roundRect">
                <a:avLst>
                  <a:gd name="adj" fmla="val 50000"/>
                </a:avLst>
              </a:prstGeom>
              <a:gradFill rotWithShape="1">
                <a:gsLst>
                  <a:gs pos="0">
                    <a:srgbClr val="5A90C2">
                      <a:alpha val="0"/>
                    </a:srgbClr>
                  </a:gs>
                  <a:gs pos="100000">
                    <a:srgbClr val="5A90C2">
                      <a:gamma/>
                      <a:tint val="38039"/>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sp>
            <p:nvSpPr>
              <p:cNvPr id="42" name="AutoShape 15"/>
              <p:cNvSpPr>
                <a:spLocks noChangeArrowheads="1"/>
              </p:cNvSpPr>
              <p:nvPr/>
            </p:nvSpPr>
            <p:spPr bwMode="ltGray">
              <a:xfrm>
                <a:off x="734" y="1278"/>
                <a:ext cx="3988" cy="115"/>
              </a:xfrm>
              <a:prstGeom prst="roundRect">
                <a:avLst>
                  <a:gd name="adj" fmla="val 50000"/>
                </a:avLst>
              </a:prstGeom>
              <a:gradFill rotWithShape="1">
                <a:gsLst>
                  <a:gs pos="0">
                    <a:srgbClr val="5A90C2">
                      <a:gamma/>
                      <a:tint val="34902"/>
                      <a:invGamma/>
                    </a:srgbClr>
                  </a:gs>
                  <a:gs pos="100000">
                    <a:srgbClr val="5A90C2">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1" i="0" u="none" strike="noStrike" kern="0" cap="none" spc="0" normalizeH="0" baseline="0" noProof="0">
                  <a:ln>
                    <a:noFill/>
                  </a:ln>
                  <a:solidFill>
                    <a:srgbClr val="000000"/>
                  </a:solidFill>
                  <a:effectLst/>
                  <a:uLnTx/>
                  <a:uFillTx/>
                  <a:latin typeface="Arial" charset="0"/>
                </a:endParaRPr>
              </a:p>
            </p:txBody>
          </p:sp>
        </p:grpSp>
      </p:grpSp>
      <p:sp>
        <p:nvSpPr>
          <p:cNvPr id="44" name="Text Box 29"/>
          <p:cNvSpPr txBox="1">
            <a:spLocks noChangeArrowheads="1"/>
          </p:cNvSpPr>
          <p:nvPr/>
        </p:nvSpPr>
        <p:spPr bwMode="black">
          <a:xfrm>
            <a:off x="4536350" y="6023802"/>
            <a:ext cx="3838486" cy="36933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rtl="1" fontAlgn="base">
              <a:spcBef>
                <a:spcPct val="50000"/>
              </a:spcBef>
              <a:spcAft>
                <a:spcPct val="0"/>
              </a:spcAft>
            </a:pPr>
            <a:r>
              <a:rPr lang="fa-IR" b="1" dirty="0" smtClean="0">
                <a:solidFill>
                  <a:srgbClr val="000000"/>
                </a:solidFill>
                <a:cs typeface="B Titr" panose="00000700000000000000" pitchFamily="2" charset="-78"/>
              </a:rPr>
              <a:t>1000 میلیارد ریال</a:t>
            </a:r>
            <a:endParaRPr lang="en-US" b="1" dirty="0">
              <a:solidFill>
                <a:srgbClr val="000000"/>
              </a:solidFill>
              <a:cs typeface="B Titr" panose="00000700000000000000" pitchFamily="2" charset="-78"/>
            </a:endParaRPr>
          </a:p>
        </p:txBody>
      </p:sp>
    </p:spTree>
    <p:extLst>
      <p:ext uri="{BB962C8B-B14F-4D97-AF65-F5344CB8AC3E}">
        <p14:creationId xmlns:p14="http://schemas.microsoft.com/office/powerpoint/2010/main" val="22482812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nvPr>
        </p:nvGraphicFramePr>
        <p:xfrm>
          <a:off x="-1645920" y="116378"/>
          <a:ext cx="14696902" cy="6583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sif.i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45743" y="329234"/>
            <a:ext cx="933450" cy="971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9407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CC61CE4-9731-46AC-8B23-4193A14B7976}" type="slidenum">
              <a:rPr lang="en-US" smtClean="0"/>
              <a:t>17</a:t>
            </a:fld>
            <a:endParaRPr lang="en-US"/>
          </a:p>
        </p:txBody>
      </p:sp>
      <p:pic>
        <p:nvPicPr>
          <p:cNvPr id="3" name="Picture 2"/>
          <p:cNvPicPr>
            <a:picLocks noChangeAspect="1"/>
          </p:cNvPicPr>
          <p:nvPr/>
        </p:nvPicPr>
        <p:blipFill>
          <a:blip r:embed="rId2"/>
          <a:stretch>
            <a:fillRect/>
          </a:stretch>
        </p:blipFill>
        <p:spPr>
          <a:xfrm>
            <a:off x="109537" y="-1042988"/>
            <a:ext cx="11972925" cy="8943975"/>
          </a:xfrm>
          <a:prstGeom prst="rect">
            <a:avLst/>
          </a:prstGeom>
        </p:spPr>
      </p:pic>
    </p:spTree>
    <p:extLst>
      <p:ext uri="{BB962C8B-B14F-4D97-AF65-F5344CB8AC3E}">
        <p14:creationId xmlns:p14="http://schemas.microsoft.com/office/powerpoint/2010/main" val="641859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CC61CE4-9731-46AC-8B23-4193A14B7976}" type="slidenum">
              <a:rPr lang="en-US" smtClean="0"/>
              <a:t>18</a:t>
            </a:fld>
            <a:endParaRPr lang="en-US"/>
          </a:p>
        </p:txBody>
      </p:sp>
      <p:pic>
        <p:nvPicPr>
          <p:cNvPr id="3" name="Picture 2"/>
          <p:cNvPicPr>
            <a:picLocks noChangeAspect="1"/>
          </p:cNvPicPr>
          <p:nvPr/>
        </p:nvPicPr>
        <p:blipFill>
          <a:blip r:embed="rId2"/>
          <a:stretch>
            <a:fillRect/>
          </a:stretch>
        </p:blipFill>
        <p:spPr>
          <a:xfrm>
            <a:off x="147637" y="-1081088"/>
            <a:ext cx="11896725" cy="9020175"/>
          </a:xfrm>
          <a:prstGeom prst="rect">
            <a:avLst/>
          </a:prstGeom>
        </p:spPr>
      </p:pic>
    </p:spTree>
    <p:extLst>
      <p:ext uri="{BB962C8B-B14F-4D97-AF65-F5344CB8AC3E}">
        <p14:creationId xmlns:p14="http://schemas.microsoft.com/office/powerpoint/2010/main" val="29136468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0046" y="-1706873"/>
            <a:ext cx="4357466" cy="8941531"/>
          </a:xfrm>
          <a:prstGeom prst="rect">
            <a:avLst/>
          </a:prstGeom>
        </p:spPr>
      </p:pic>
      <p:pic>
        <p:nvPicPr>
          <p:cNvPr id="3" name="Picture 2" descr="F:\arm-2-j-copy.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34346" y="114093"/>
            <a:ext cx="962921" cy="932192"/>
          </a:xfrm>
          <a:prstGeom prst="rect">
            <a:avLst/>
          </a:prstGeom>
          <a:noFill/>
          <a:ln>
            <a:noFill/>
          </a:ln>
        </p:spPr>
      </p:pic>
      <p:sp>
        <p:nvSpPr>
          <p:cNvPr id="4" name="Slide Number Placeholder 3"/>
          <p:cNvSpPr>
            <a:spLocks noGrp="1"/>
          </p:cNvSpPr>
          <p:nvPr>
            <p:ph type="sldNum" sz="quarter" idx="12"/>
          </p:nvPr>
        </p:nvSpPr>
        <p:spPr/>
        <p:txBody>
          <a:bodyPr/>
          <a:lstStyle/>
          <a:p>
            <a:fld id="{6CC61CE4-9731-46AC-8B23-4193A14B7976}" type="slidenum">
              <a:rPr lang="en-US" smtClean="0"/>
              <a:t>19</a:t>
            </a:fld>
            <a:endParaRPr lang="en-US"/>
          </a:p>
        </p:txBody>
      </p:sp>
      <p:sp>
        <p:nvSpPr>
          <p:cNvPr id="6" name="TextBox 5"/>
          <p:cNvSpPr txBox="1"/>
          <p:nvPr/>
        </p:nvSpPr>
        <p:spPr>
          <a:xfrm>
            <a:off x="1112715" y="2945749"/>
            <a:ext cx="10241085" cy="1754326"/>
          </a:xfrm>
          <a:prstGeom prst="rect">
            <a:avLst/>
          </a:prstGeom>
          <a:noFill/>
        </p:spPr>
        <p:txBody>
          <a:bodyPr wrap="square" rtlCol="0">
            <a:spAutoFit/>
          </a:bodyPr>
          <a:lstStyle/>
          <a:p>
            <a:pPr algn="ctr" rtl="1"/>
            <a:r>
              <a:rPr lang="en-US" sz="8000" b="1"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hlinkClick r:id="rId4"/>
              </a:rPr>
              <a:t>www.sif.ir</a:t>
            </a:r>
            <a:endParaRPr lang="en-US" sz="8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endParaRPr>
          </a:p>
          <a:p>
            <a:pPr algn="ctr" rtl="1"/>
            <a:r>
              <a:rPr lang="fa-IR" sz="2800" b="1"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rPr>
              <a:t>صندوق ضمانت سرمایه گذاری صنایع کوچک</a:t>
            </a:r>
            <a:endParaRPr lang="en-US" sz="2800" b="1"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IranNastaliq" panose="02000503000000020003" pitchFamily="2" charset="0"/>
              <a:cs typeface="B Titr" panose="00000700000000000000" pitchFamily="2" charset="-78"/>
            </a:endParaRPr>
          </a:p>
        </p:txBody>
      </p:sp>
      <p:sp>
        <p:nvSpPr>
          <p:cNvPr id="9" name="Rounded Rectangle 8"/>
          <p:cNvSpPr/>
          <p:nvPr/>
        </p:nvSpPr>
        <p:spPr>
          <a:xfrm>
            <a:off x="3288323" y="1434007"/>
            <a:ext cx="5644662" cy="1423492"/>
          </a:xfrm>
          <a:prstGeom prst="roundRect">
            <a:avLst/>
          </a:prstGeom>
          <a:gradFill rotWithShape="1">
            <a:gsLst>
              <a:gs pos="0">
                <a:srgbClr val="2683C6">
                  <a:lumMod val="110000"/>
                  <a:satMod val="105000"/>
                  <a:tint val="67000"/>
                </a:srgbClr>
              </a:gs>
              <a:gs pos="50000">
                <a:srgbClr val="2683C6">
                  <a:lumMod val="105000"/>
                  <a:satMod val="103000"/>
                  <a:tint val="73000"/>
                </a:srgbClr>
              </a:gs>
              <a:gs pos="100000">
                <a:srgbClr val="2683C6">
                  <a:lumMod val="105000"/>
                  <a:satMod val="109000"/>
                  <a:tint val="81000"/>
                </a:srgbClr>
              </a:gs>
            </a:gsLst>
            <a:lin ang="5400000" scaled="0"/>
          </a:gradFill>
          <a:ln w="6350" cap="flat" cmpd="sng" algn="ctr">
            <a:solidFill>
              <a:srgbClr val="2683C6"/>
            </a:solid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a-IR" sz="9600" b="1" i="0" u="none" strike="noStrike" kern="0" cap="none" spc="0" normalizeH="0" baseline="0" noProof="0" dirty="0" smtClean="0">
                <a:ln w="9525">
                  <a:solidFill>
                    <a:prstClr val="white"/>
                  </a:solidFill>
                  <a:prstDash val="solid"/>
                </a:ln>
                <a:solidFill>
                  <a:srgbClr val="2683C6">
                    <a:lumMod val="50000"/>
                  </a:srgbClr>
                </a:solidFill>
                <a:effectLst>
                  <a:outerShdw blurRad="12700" dist="38100" dir="2700000" algn="tl" rotWithShape="0">
                    <a:srgbClr val="84ACB6">
                      <a:lumMod val="60000"/>
                      <a:lumOff val="40000"/>
                    </a:srgbClr>
                  </a:outerShdw>
                </a:effectLst>
                <a:uLnTx/>
                <a:uFillTx/>
                <a:latin typeface="IranNastaliq" panose="02000503000000020003" pitchFamily="2" charset="0"/>
                <a:ea typeface="+mn-ea"/>
                <a:cs typeface="B Titr" panose="00000700000000000000" pitchFamily="2" charset="-78"/>
              </a:rPr>
              <a:t>با تشکر</a:t>
            </a:r>
          </a:p>
        </p:txBody>
      </p:sp>
    </p:spTree>
    <p:extLst>
      <p:ext uri="{BB962C8B-B14F-4D97-AF65-F5344CB8AC3E}">
        <p14:creationId xmlns:p14="http://schemas.microsoft.com/office/powerpoint/2010/main" val="42651443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rtl="1">
          <a:defRPr sz="2800" dirty="0" smtClean="0">
            <a:solidFill>
              <a:srgbClr val="0070C0"/>
            </a:solidFill>
            <a:latin typeface="IranNastaliq" panose="02000503000000020003" pitchFamily="2" charset="0"/>
            <a:cs typeface="B Titr" panose="00000700000000000000" pitchFamily="2" charset="-7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3159</TotalTime>
  <Words>897</Words>
  <Application>Microsoft Office PowerPoint</Application>
  <PresentationFormat>Widescreen</PresentationFormat>
  <Paragraphs>120</Paragraphs>
  <Slides>19</Slides>
  <Notes>1</Notes>
  <HiddenSlides>0</HiddenSlides>
  <MMClips>0</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19</vt:i4>
      </vt:variant>
    </vt:vector>
  </HeadingPairs>
  <TitlesOfParts>
    <vt:vector size="38" baseType="lpstr">
      <vt:lpstr>맑은 고딕</vt:lpstr>
      <vt:lpstr>Arial</vt:lpstr>
      <vt:lpstr>B Mitra</vt:lpstr>
      <vt:lpstr>B Nazanin</vt:lpstr>
      <vt:lpstr>B Titr</vt:lpstr>
      <vt:lpstr>B Zar</vt:lpstr>
      <vt:lpstr>Calibri</vt:lpstr>
      <vt:lpstr>Calibri Light</vt:lpstr>
      <vt:lpstr>Constantia</vt:lpstr>
      <vt:lpstr>HY동녘B</vt:lpstr>
      <vt:lpstr>HY울릉도L</vt:lpstr>
      <vt:lpstr>HY울릉도M</vt:lpstr>
      <vt:lpstr>IranNastaliq</vt:lpstr>
      <vt:lpstr>Tahoma</vt:lpstr>
      <vt:lpstr>Times New Roman</vt:lpstr>
      <vt:lpstr>Tw Cen MT</vt:lpstr>
      <vt:lpstr>Verdana</vt:lpstr>
      <vt:lpstr>Wingdings</vt:lpstr>
      <vt:lpstr>Office Theme</vt:lpstr>
      <vt:lpstr>PowerPoint Presentation</vt:lpstr>
      <vt:lpstr>حمایت مالی از صنایع کوچک و متوسط - تاریخچه</vt:lpstr>
      <vt:lpstr>حمایت مالی از صنایع کوچک و متوسط – وضعیت فعلی</vt:lpstr>
      <vt:lpstr>PowerPoint Presentation</vt:lpstr>
      <vt:lpstr> صندوق ضمانت سرمایه گذاری صنایع کوچک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Shadbakht</dc:creator>
  <cp:lastModifiedBy>Marjan Salehi</cp:lastModifiedBy>
  <cp:revision>207</cp:revision>
  <cp:lastPrinted>2017-09-17T05:28:32Z</cp:lastPrinted>
  <dcterms:created xsi:type="dcterms:W3CDTF">2017-08-08T06:46:22Z</dcterms:created>
  <dcterms:modified xsi:type="dcterms:W3CDTF">2023-01-09T07:09:54Z</dcterms:modified>
</cp:coreProperties>
</file>