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75" r:id="rId5"/>
    <p:sldId id="280" r:id="rId6"/>
    <p:sldId id="282" r:id="rId7"/>
    <p:sldId id="290" r:id="rId8"/>
    <p:sldId id="307" r:id="rId9"/>
    <p:sldId id="300" r:id="rId10"/>
    <p:sldId id="309" r:id="rId11"/>
    <p:sldId id="301" r:id="rId12"/>
    <p:sldId id="3738" r:id="rId13"/>
    <p:sldId id="305" r:id="rId14"/>
    <p:sldId id="3746" r:id="rId15"/>
    <p:sldId id="3750" r:id="rId16"/>
    <p:sldId id="3751" r:id="rId17"/>
    <p:sldId id="3753" r:id="rId18"/>
    <p:sldId id="3752" r:id="rId19"/>
    <p:sldId id="3754" r:id="rId20"/>
    <p:sldId id="3740" r:id="rId21"/>
    <p:sldId id="30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4" autoAdjust="0"/>
    <p:restoredTop sz="94660"/>
  </p:normalViewPr>
  <p:slideViewPr>
    <p:cSldViewPr snapToGrid="0">
      <p:cViewPr varScale="1">
        <p:scale>
          <a:sx n="83" d="100"/>
          <a:sy n="83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4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6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0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5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16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0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3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55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8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4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8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F66CE-E0FC-416B-9894-F0E29EFA41F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C064A-F27A-438B-8DC0-B020E9AB3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8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67423" y="4476479"/>
            <a:ext cx="1726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6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ابوالمحسن والی زاده</a:t>
            </a:r>
            <a:endParaRPr lang="en-US" sz="1600" b="1" dirty="0">
              <a:ln/>
              <a:gradFill flip="none" rotWithShape="1">
                <a:gsLst>
                  <a:gs pos="23000">
                    <a:schemeClr val="tx1"/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cs typeface="B Titr" panose="000007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2883" y="4815033"/>
            <a:ext cx="1595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12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تاریخ ارائه</a:t>
            </a:r>
            <a:r>
              <a:rPr lang="en-US" sz="12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 1402/05/30: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203474" y="2381521"/>
            <a:ext cx="97850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1"/>
            <a:r>
              <a:rPr lang="fa-IR" sz="24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برآورد میزان و آثار ناتراژی انرژی در حوزه فرآورده</a:t>
            </a:r>
            <a:r>
              <a:rPr lang="en-US" sz="24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 </a:t>
            </a:r>
            <a:r>
              <a:rPr lang="fa-IR" sz="24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های نفتی</a:t>
            </a:r>
            <a:r>
              <a:rPr lang="en-US" sz="24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 </a:t>
            </a:r>
            <a:r>
              <a:rPr lang="fa-IR" sz="24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در افق برنامه هفتم توسعه</a:t>
            </a:r>
            <a:endParaRPr lang="en-US" sz="2400" b="1" dirty="0">
              <a:ln/>
              <a:gradFill flip="none" rotWithShape="1">
                <a:gsLst>
                  <a:gs pos="23000">
                    <a:schemeClr val="tx1"/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cs typeface="B Titr" panose="00000700000000000000" pitchFamily="2" charset="-78"/>
            </a:endParaRPr>
          </a:p>
          <a:p>
            <a:pPr algn="ctr" rtl="1"/>
            <a:r>
              <a:rPr lang="fa-IR" sz="2400" b="1" dirty="0">
                <a:ln/>
                <a:gradFill flip="none" rotWithShape="1">
                  <a:gsLst>
                    <a:gs pos="23000">
                      <a:schemeClr val="tx1"/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B Titr" panose="00000700000000000000" pitchFamily="2" charset="-78"/>
              </a:rPr>
              <a:t> و ارائه راهکاری سیاستی از منظر بخش خصوصی</a:t>
            </a:r>
            <a:endParaRPr lang="en-US" sz="2400" b="1" dirty="0">
              <a:ln/>
              <a:gradFill flip="none" rotWithShape="1">
                <a:gsLst>
                  <a:gs pos="23000">
                    <a:schemeClr val="tx1"/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cs typeface="B Titr" panose="000007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 dirty="0" err="1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861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 dirty="0" err="1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74799" y="18937"/>
            <a:ext cx="226785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 rtl="1"/>
            <a:r>
              <a:rPr lang="fa-IR" b="1" dirty="0">
                <a:ln/>
                <a:cs typeface="B Titr" panose="00000700000000000000" pitchFamily="2" charset="-78"/>
              </a:rPr>
              <a:t>فهرست مطالب</a:t>
            </a:r>
            <a:endParaRPr lang="en-US" b="1" dirty="0">
              <a:ln/>
              <a:cs typeface="B Titr" panose="00000700000000000000" pitchFamily="2" charset="-78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0C32637-F9CD-C5F7-E455-D71B6BB51339}"/>
              </a:ext>
            </a:extLst>
          </p:cNvPr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9C9FE52-AFF5-4421-A190-26AC60CE3BBE}"/>
              </a:ext>
            </a:extLst>
          </p:cNvPr>
          <p:cNvGrpSpPr/>
          <p:nvPr/>
        </p:nvGrpSpPr>
        <p:grpSpPr>
          <a:xfrm>
            <a:off x="3673247" y="1061694"/>
            <a:ext cx="7184536" cy="943590"/>
            <a:chOff x="3342133" y="1606588"/>
            <a:chExt cx="4520777" cy="943590"/>
          </a:xfrm>
        </p:grpSpPr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0AF3591D-2E51-9D18-6B4B-C561DBE1AACA}"/>
                </a:ext>
              </a:extLst>
            </p:cNvPr>
            <p:cNvSpPr/>
            <p:nvPr/>
          </p:nvSpPr>
          <p:spPr>
            <a:xfrm>
              <a:off x="3342133" y="1606588"/>
              <a:ext cx="4520777" cy="943590"/>
            </a:xfrm>
            <a:prstGeom prst="round2SameRect">
              <a:avLst>
                <a:gd name="adj1" fmla="val 16670"/>
                <a:gd name="adj2" fmla="val 0"/>
              </a:avLst>
            </a:prstGeom>
            <a:solidFill>
              <a:srgbClr val="A5300F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A5300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: Top Corners Rounded 4">
              <a:extLst>
                <a:ext uri="{FF2B5EF4-FFF2-40B4-BE49-F238E27FC236}">
                  <a16:creationId xmlns:a16="http://schemas.microsoft.com/office/drawing/2014/main" id="{ABA5E987-6B7F-02D2-31B4-D528A4560F50}"/>
                </a:ext>
              </a:extLst>
            </p:cNvPr>
            <p:cNvSpPr txBox="1"/>
            <p:nvPr/>
          </p:nvSpPr>
          <p:spPr>
            <a:xfrm>
              <a:off x="3388204" y="1652659"/>
              <a:ext cx="4428635" cy="897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lvl="0" indent="0"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a-IR" sz="1600" b="1" kern="1200" dirty="0">
                  <a:solidFill>
                    <a:schemeClr val="bg1"/>
                  </a:solidFill>
                  <a:latin typeface="Arial"/>
                  <a:ea typeface="+mn-ea"/>
                  <a:cs typeface="B Titr" panose="00000700000000000000" pitchFamily="2" charset="-78"/>
                </a:rPr>
                <a:t>بخش اول: </a:t>
              </a:r>
              <a:r>
                <a:rPr lang="fa-IR" sz="1600" b="1" kern="1200" dirty="0">
                  <a:solidFill>
                    <a:schemeClr val="bg1"/>
                  </a:solidFill>
                  <a:cs typeface="B Mitra" panose="00000400000000000000" pitchFamily="2" charset="-78"/>
                </a:rPr>
                <a:t>معرفی مدل برنامه‌ریزی مالی و سیاست‌گذاری </a:t>
              </a:r>
              <a:r>
                <a:rPr lang="en-US" sz="1600" b="1" kern="1200" dirty="0">
                  <a:solidFill>
                    <a:schemeClr val="bg1"/>
                  </a:solidFill>
                  <a:cs typeface="B Mitra" panose="00000400000000000000" pitchFamily="2" charset="-78"/>
                </a:rPr>
                <a:t>(FPP)</a:t>
              </a:r>
              <a:endParaRPr lang="en-US" sz="1600" kern="1200" dirty="0">
                <a:solidFill>
                  <a:schemeClr val="bg1"/>
                </a:solidFill>
                <a:latin typeface="Arial"/>
                <a:ea typeface="+mn-ea"/>
                <a:cs typeface="B Mitra" panose="00000400000000000000" pitchFamily="2" charset="-7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0F63DB-F089-A692-AA41-4F23AF870B5A}"/>
              </a:ext>
            </a:extLst>
          </p:cNvPr>
          <p:cNvGrpSpPr/>
          <p:nvPr/>
        </p:nvGrpSpPr>
        <p:grpSpPr>
          <a:xfrm>
            <a:off x="2373746" y="2666868"/>
            <a:ext cx="8484038" cy="943590"/>
            <a:chOff x="2524438" y="1606588"/>
            <a:chExt cx="5338472" cy="943590"/>
          </a:xfrm>
        </p:grpSpPr>
        <p:sp>
          <p:nvSpPr>
            <p:cNvPr id="12" name="Rectangle: Top Corners Rounded 11">
              <a:extLst>
                <a:ext uri="{FF2B5EF4-FFF2-40B4-BE49-F238E27FC236}">
                  <a16:creationId xmlns:a16="http://schemas.microsoft.com/office/drawing/2014/main" id="{B9028F4B-0AA0-6A82-2076-EEEC9F73BECD}"/>
                </a:ext>
              </a:extLst>
            </p:cNvPr>
            <p:cNvSpPr/>
            <p:nvPr/>
          </p:nvSpPr>
          <p:spPr>
            <a:xfrm>
              <a:off x="3342133" y="1606588"/>
              <a:ext cx="4520777" cy="943590"/>
            </a:xfrm>
            <a:prstGeom prst="round2SameRect">
              <a:avLst>
                <a:gd name="adj1" fmla="val 16670"/>
                <a:gd name="adj2" fmla="val 0"/>
              </a:avLst>
            </a:prstGeom>
            <a:solidFill>
              <a:srgbClr val="A5300F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A5300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Rectangle: Top Corners Rounded 4">
              <a:extLst>
                <a:ext uri="{FF2B5EF4-FFF2-40B4-BE49-F238E27FC236}">
                  <a16:creationId xmlns:a16="http://schemas.microsoft.com/office/drawing/2014/main" id="{945078F0-EFB0-EBF0-94CE-DC62A8909612}"/>
                </a:ext>
              </a:extLst>
            </p:cNvPr>
            <p:cNvSpPr txBox="1"/>
            <p:nvPr/>
          </p:nvSpPr>
          <p:spPr>
            <a:xfrm>
              <a:off x="2524438" y="1652659"/>
              <a:ext cx="5292401" cy="897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600" b="1" kern="1200" dirty="0">
                  <a:solidFill>
                    <a:schemeClr val="bg1"/>
                  </a:solidFill>
                  <a:latin typeface="Arial"/>
                  <a:ea typeface="+mn-ea"/>
                  <a:cs typeface="B Titr" panose="00000700000000000000" pitchFamily="2" charset="-78"/>
                </a:rPr>
                <a:t>بخش </a:t>
              </a:r>
              <a:r>
                <a:rPr lang="fa-IR" sz="1600" b="1" dirty="0">
                  <a:solidFill>
                    <a:schemeClr val="bg1"/>
                  </a:solidFill>
                  <a:latin typeface="Arial"/>
                  <a:cs typeface="B Titr" panose="00000700000000000000" pitchFamily="2" charset="-78"/>
                </a:rPr>
                <a:t>دوم</a:t>
              </a:r>
              <a:r>
                <a:rPr lang="fa-IR" sz="1600" b="1" kern="1200" dirty="0">
                  <a:solidFill>
                    <a:schemeClr val="bg1"/>
                  </a:solidFill>
                  <a:latin typeface="Arial"/>
                  <a:ea typeface="+mn-ea"/>
                  <a:cs typeface="B Titr" panose="00000700000000000000" pitchFamily="2" charset="-78"/>
                </a:rPr>
                <a:t>: </a:t>
              </a:r>
              <a:r>
                <a:rPr lang="fa-IR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برآورد میزان و آثار ناتراژی انرژی در حوزه فرآورده</a:t>
              </a:r>
              <a:r>
                <a:rPr 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 </a:t>
              </a:r>
              <a:r>
                <a:rPr lang="fa-IR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های نفتی</a:t>
              </a:r>
              <a:r>
                <a:rPr lang="en-US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 </a:t>
              </a:r>
              <a:r>
                <a:rPr lang="fa-IR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 در 3 سناریو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F8881-2101-4E8D-EE08-DFE663F4F581}"/>
              </a:ext>
            </a:extLst>
          </p:cNvPr>
          <p:cNvGrpSpPr/>
          <p:nvPr/>
        </p:nvGrpSpPr>
        <p:grpSpPr>
          <a:xfrm>
            <a:off x="3673247" y="4380922"/>
            <a:ext cx="7184536" cy="943590"/>
            <a:chOff x="3342133" y="1606588"/>
            <a:chExt cx="4520777" cy="943590"/>
          </a:xfrm>
        </p:grpSpPr>
        <p:sp>
          <p:nvSpPr>
            <p:cNvPr id="15" name="Rectangle: Top Corners Rounded 14">
              <a:extLst>
                <a:ext uri="{FF2B5EF4-FFF2-40B4-BE49-F238E27FC236}">
                  <a16:creationId xmlns:a16="http://schemas.microsoft.com/office/drawing/2014/main" id="{1168627E-4F34-F3B7-60B4-31192CA7DD47}"/>
                </a:ext>
              </a:extLst>
            </p:cNvPr>
            <p:cNvSpPr/>
            <p:nvPr/>
          </p:nvSpPr>
          <p:spPr>
            <a:xfrm>
              <a:off x="3342133" y="1606588"/>
              <a:ext cx="4520777" cy="943590"/>
            </a:xfrm>
            <a:prstGeom prst="round2SameRect">
              <a:avLst>
                <a:gd name="adj1" fmla="val 16670"/>
                <a:gd name="adj2" fmla="val 0"/>
              </a:avLst>
            </a:prstGeom>
            <a:solidFill>
              <a:srgbClr val="A5300F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A5300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Rectangle: Top Corners Rounded 4">
              <a:extLst>
                <a:ext uri="{FF2B5EF4-FFF2-40B4-BE49-F238E27FC236}">
                  <a16:creationId xmlns:a16="http://schemas.microsoft.com/office/drawing/2014/main" id="{80559CAA-EF06-D73F-9088-22CD4D961F1B}"/>
                </a:ext>
              </a:extLst>
            </p:cNvPr>
            <p:cNvSpPr txBox="1"/>
            <p:nvPr/>
          </p:nvSpPr>
          <p:spPr>
            <a:xfrm>
              <a:off x="3388204" y="1652659"/>
              <a:ext cx="4428635" cy="8975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algn="r" defTabSz="711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600" b="1" kern="1200" dirty="0">
                  <a:solidFill>
                    <a:schemeClr val="bg1"/>
                  </a:solidFill>
                  <a:latin typeface="Arial"/>
                  <a:ea typeface="+mn-ea"/>
                  <a:cs typeface="B Titr" panose="00000700000000000000" pitchFamily="2" charset="-78"/>
                </a:rPr>
                <a:t>بخش </a:t>
              </a:r>
              <a:r>
                <a:rPr lang="fa-IR" sz="1600" b="1" dirty="0">
                  <a:solidFill>
                    <a:schemeClr val="bg1"/>
                  </a:solidFill>
                  <a:latin typeface="Arial"/>
                  <a:cs typeface="B Titr" panose="00000700000000000000" pitchFamily="2" charset="-78"/>
                </a:rPr>
                <a:t>سوم</a:t>
              </a:r>
              <a:r>
                <a:rPr lang="fa-IR" sz="1600" b="1" kern="1200" dirty="0">
                  <a:solidFill>
                    <a:schemeClr val="bg1"/>
                  </a:solidFill>
                  <a:latin typeface="Arial"/>
                  <a:ea typeface="+mn-ea"/>
                  <a:cs typeface="B Titr" panose="00000700000000000000" pitchFamily="2" charset="-78"/>
                </a:rPr>
                <a:t>: </a:t>
              </a:r>
              <a:r>
                <a:rPr lang="fa-IR" sz="1600" b="1" dirty="0">
                  <a:solidFill>
                    <a:schemeClr val="bg1"/>
                  </a:solidFill>
                  <a:cs typeface="B Mitra" panose="00000400000000000000" pitchFamily="2" charset="-78"/>
                </a:rPr>
                <a:t>شرح خدمات تحقیق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63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 dirty="0" err="1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1302" y="2693398"/>
            <a:ext cx="7378995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400" b="1" dirty="0">
                <a:cs typeface="B Titr" panose="00000700000000000000" pitchFamily="2" charset="-78"/>
              </a:rPr>
              <a:t>بخش اول: معرفی مدل برنامه‌ریزی مالی و سیاست‌گذاری </a:t>
            </a:r>
            <a:r>
              <a:rPr lang="en-US" sz="2400" b="1" dirty="0">
                <a:cs typeface="B Titr" panose="00000700000000000000" pitchFamily="2" charset="-78"/>
              </a:rPr>
              <a:t>(FPP)</a:t>
            </a:r>
            <a:endParaRPr lang="fa-IR" sz="2400" b="1" dirty="0">
              <a:cs typeface="B Titr" panose="00000700000000000000" pitchFamily="2" charset="-78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DD4DCE-9001-D362-1888-FC41CC6EA42E}"/>
              </a:ext>
            </a:extLst>
          </p:cNvPr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88632B3-25E0-7361-D304-35640EAD5A79}"/>
              </a:ext>
            </a:extLst>
          </p:cNvPr>
          <p:cNvSpPr txBox="1"/>
          <p:nvPr/>
        </p:nvSpPr>
        <p:spPr>
          <a:xfrm>
            <a:off x="7512442" y="6650449"/>
            <a:ext cx="18258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7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موسسه عالی آموزش و پژوهش مدیریت و برنامه‌ریزی</a:t>
            </a:r>
            <a:endParaRPr lang="en-US" sz="700" b="1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204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 dirty="0" err="1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0856C0-8B10-64F1-0AC0-D0E47A6783A2}"/>
              </a:ext>
            </a:extLst>
          </p:cNvPr>
          <p:cNvSpPr txBox="1">
            <a:spLocks/>
          </p:cNvSpPr>
          <p:nvPr/>
        </p:nvSpPr>
        <p:spPr>
          <a:xfrm>
            <a:off x="520108" y="1179484"/>
            <a:ext cx="10972800" cy="131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fa-IR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پیشینه در جهان: </a:t>
            </a:r>
            <a:r>
              <a:rPr lang="fa-IR" sz="2600" dirty="0">
                <a:cs typeface="B Mitra" panose="00000400000000000000" pitchFamily="2" charset="-78"/>
              </a:rPr>
              <a:t>از نیمه دوم دهه 1990 به بعد، برنامه‌ریزی مالی مهمترین ابزار ارزیابی و اعطای حمایت مالی صندوق بین‌المللی پول</a:t>
            </a:r>
            <a:r>
              <a:rPr lang="en-US" sz="2600" dirty="0">
                <a:cs typeface="B Mitra" panose="00000400000000000000" pitchFamily="2" charset="-78"/>
              </a:rPr>
              <a:t>(IMF)</a:t>
            </a:r>
            <a:r>
              <a:rPr lang="fa-IR" sz="2600" dirty="0">
                <a:cs typeface="B Mitra" panose="00000400000000000000" pitchFamily="2" charset="-78"/>
              </a:rPr>
              <a:t> به کشورها بوده است. به طور کلی، لازم است هر کشور، قبل از دریافت حمایت مالی از صندوق بین‌المللی پول، چارچوب برنامه‌ریزی مالی را پیاده سازی کند.</a:t>
            </a:r>
            <a:endParaRPr lang="en-US" sz="2600" dirty="0">
              <a:cs typeface="B Mitra" panose="00000400000000000000" pitchFamily="2" charset="-78"/>
            </a:endParaRPr>
          </a:p>
          <a:p>
            <a:pPr algn="just" rtl="1"/>
            <a:endParaRPr lang="fa-IR" sz="2600" dirty="0">
              <a:cs typeface="B Mitra" panose="00000400000000000000" pitchFamily="2" charset="-78"/>
            </a:endParaRPr>
          </a:p>
          <a:p>
            <a:pPr rtl="1"/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5EA7D2-8672-5674-2885-E8B9E2FA79AA}"/>
              </a:ext>
            </a:extLst>
          </p:cNvPr>
          <p:cNvSpPr txBox="1">
            <a:spLocks/>
          </p:cNvSpPr>
          <p:nvPr/>
        </p:nvSpPr>
        <p:spPr>
          <a:xfrm>
            <a:off x="520108" y="3641497"/>
            <a:ext cx="10960692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a-IR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تعریف: </a:t>
            </a:r>
            <a:r>
              <a:rPr lang="fa-IR" sz="2600" dirty="0">
                <a:cs typeface="B Mitra" panose="00000400000000000000" pitchFamily="2" charset="-78"/>
              </a:rPr>
              <a:t>برنامه‌ریزی مالی و سیاست‌گذاری </a:t>
            </a:r>
            <a:r>
              <a:rPr lang="en-US" sz="2600" dirty="0">
                <a:cs typeface="B Mitra" panose="00000400000000000000" pitchFamily="2" charset="-78"/>
              </a:rPr>
              <a:t>(FPP)</a:t>
            </a:r>
            <a:r>
              <a:rPr lang="fa-IR" sz="2600" dirty="0">
                <a:cs typeface="B Mitra" panose="00000400000000000000" pitchFamily="2" charset="-78"/>
              </a:rPr>
              <a:t> یک چارچوب کمی برای تجزیه و تحلیل وضعیت فعلی و پیش بینی وضعیت آینده اقتصاد و شناسایی ابزارها و سیاست های اقتصادی جامع و سازگار برای دستیابی به مجموعه معینی از اهداف کلان اقتصادی است.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4EA57C-131B-777C-EAB7-AA70B80FA518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معرفی مدل برنامه‌ریزی و سیاست‌گذاری مالی </a:t>
            </a:r>
            <a:r>
              <a:rPr lang="en-US" sz="2000" dirty="0">
                <a:solidFill>
                  <a:srgbClr val="0000FF"/>
                </a:solidFill>
                <a:cs typeface="B Titr" panose="00000700000000000000" pitchFamily="2" charset="-78"/>
              </a:rPr>
              <a:t>(FPP)</a:t>
            </a:r>
            <a:endParaRPr lang="en-US" sz="20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3683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5610D9-186E-4AD8-1968-123B94E1260A}"/>
              </a:ext>
            </a:extLst>
          </p:cNvPr>
          <p:cNvSpPr/>
          <p:nvPr/>
        </p:nvSpPr>
        <p:spPr>
          <a:xfrm>
            <a:off x="958702" y="1146545"/>
            <a:ext cx="104648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b="1" dirty="0">
                <a:cs typeface="B Mitra" panose="00000400000000000000" pitchFamily="2" charset="-78"/>
              </a:rPr>
              <a:t>FPP</a:t>
            </a:r>
            <a:r>
              <a:rPr lang="fa-IR" sz="2800" b="1" dirty="0">
                <a:cs typeface="B Mitra" panose="00000400000000000000" pitchFamily="2" charset="-78"/>
              </a:rPr>
              <a:t>، به طور متعارف، شامل چهار بخش (حساب کلان) زیر است:</a:t>
            </a:r>
          </a:p>
          <a:p>
            <a:pPr marL="257175" lvl="1" algn="just" rtl="1"/>
            <a:r>
              <a:rPr lang="fa-IR" sz="2800" dirty="0">
                <a:cs typeface="B Mitra" panose="00000400000000000000" pitchFamily="2" charset="-78"/>
              </a:rPr>
              <a:t>1- بخش حقیقی: بر مبنای سیستم حساب های ملی </a:t>
            </a:r>
            <a:r>
              <a:rPr lang="en-US" sz="2800" dirty="0">
                <a:cs typeface="B Mitra" panose="00000400000000000000" pitchFamily="2" charset="-78"/>
              </a:rPr>
              <a:t>(System of National Accounts)</a:t>
            </a:r>
            <a:endParaRPr lang="fa-IR" sz="2800" dirty="0">
              <a:cs typeface="B Mitra" panose="00000400000000000000" pitchFamily="2" charset="-78"/>
            </a:endParaRPr>
          </a:p>
          <a:p>
            <a:pPr marL="257175" lvl="1" algn="just" rtl="1"/>
            <a:endParaRPr lang="fa-IR" sz="2800" dirty="0">
              <a:cs typeface="B Mitra" panose="00000400000000000000" pitchFamily="2" charset="-78"/>
            </a:endParaRPr>
          </a:p>
          <a:p>
            <a:pPr marL="257175" lvl="1" algn="just" rtl="1"/>
            <a:r>
              <a:rPr lang="fa-IR" sz="2800" dirty="0">
                <a:cs typeface="B Mitra" panose="00000400000000000000" pitchFamily="2" charset="-78"/>
              </a:rPr>
              <a:t>2- بخش خارجی:  بر مبنای تراز پرداخت های خارجی            </a:t>
            </a:r>
            <a:r>
              <a:rPr lang="en-US" sz="2800" dirty="0">
                <a:cs typeface="B Mitra" panose="00000400000000000000" pitchFamily="2" charset="-78"/>
              </a:rPr>
              <a:t>(Balance of Payments)</a:t>
            </a:r>
            <a:endParaRPr lang="fa-IR" sz="2800" dirty="0">
              <a:cs typeface="B Mitra" panose="00000400000000000000" pitchFamily="2" charset="-78"/>
            </a:endParaRPr>
          </a:p>
          <a:p>
            <a:pPr marL="257175" lvl="1" algn="just" rtl="1"/>
            <a:endParaRPr lang="fa-IR" sz="2800" dirty="0">
              <a:cs typeface="B Mitra" panose="00000400000000000000" pitchFamily="2" charset="-78"/>
            </a:endParaRPr>
          </a:p>
          <a:p>
            <a:pPr marL="257175" lvl="1" algn="just" rtl="1"/>
            <a:r>
              <a:rPr lang="fa-IR" sz="2800" dirty="0">
                <a:cs typeface="B Mitra" panose="00000400000000000000" pitchFamily="2" charset="-78"/>
              </a:rPr>
              <a:t>3- بخش دولت:  بر مبنای آمارهای مالی دولت     </a:t>
            </a:r>
            <a:r>
              <a:rPr lang="en-US" sz="2800" dirty="0">
                <a:cs typeface="B Mitra" panose="00000400000000000000" pitchFamily="2" charset="-78"/>
              </a:rPr>
              <a:t>(Government Finance Statistics)</a:t>
            </a:r>
            <a:endParaRPr lang="fa-IR" sz="2800" dirty="0">
              <a:cs typeface="B Mitra" panose="00000400000000000000" pitchFamily="2" charset="-78"/>
            </a:endParaRPr>
          </a:p>
          <a:p>
            <a:pPr marL="257175" lvl="1" algn="just" rtl="1"/>
            <a:endParaRPr lang="fa-IR" sz="2800" dirty="0">
              <a:cs typeface="B Mitra" panose="00000400000000000000" pitchFamily="2" charset="-78"/>
            </a:endParaRPr>
          </a:p>
          <a:p>
            <a:pPr marL="257175" lvl="1" algn="just" rtl="1"/>
            <a:r>
              <a:rPr lang="fa-IR" sz="2800" dirty="0">
                <a:cs typeface="B Mitra" panose="00000400000000000000" pitchFamily="2" charset="-78"/>
              </a:rPr>
              <a:t>4- بخش پولی: بر مبنای آمارهای پولی و مالی </a:t>
            </a:r>
            <a:r>
              <a:rPr lang="en-US" sz="2800" dirty="0">
                <a:cs typeface="B Mitra" panose="00000400000000000000" pitchFamily="2" charset="-78"/>
              </a:rPr>
              <a:t>(Monetary and Financial Statistics)</a:t>
            </a:r>
            <a:endParaRPr lang="fa-IR" sz="2800" dirty="0">
              <a:cs typeface="B Mitra" panose="00000400000000000000" pitchFamily="2" charset="-78"/>
            </a:endParaRPr>
          </a:p>
          <a:p>
            <a:pPr marL="257175" lvl="1" algn="just" rtl="1"/>
            <a:endParaRPr lang="fa-IR" sz="2800" dirty="0">
              <a:cs typeface="B Mitra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معرفی مدل برنامه‌ریزی و سیاست‌گذاری مالی </a:t>
            </a:r>
            <a:r>
              <a:rPr lang="en-US" sz="2000" dirty="0">
                <a:solidFill>
                  <a:srgbClr val="0000FF"/>
                </a:solidFill>
                <a:cs typeface="B Titr" panose="00000700000000000000" pitchFamily="2" charset="-78"/>
              </a:rPr>
              <a:t>(FPP)</a:t>
            </a:r>
            <a:endParaRPr lang="en-US" sz="20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0810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معرفی مدل برنامه‌ریزی و سیاست‌گذاری مالی </a:t>
            </a:r>
            <a:r>
              <a:rPr lang="en-US" sz="2000" dirty="0">
                <a:solidFill>
                  <a:srgbClr val="0000FF"/>
                </a:solidFill>
                <a:cs typeface="B Titr" panose="00000700000000000000" pitchFamily="2" charset="-78"/>
              </a:rPr>
              <a:t>(FPP)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84676E-FEE9-6658-FE15-D078A09E7889}"/>
              </a:ext>
            </a:extLst>
          </p:cNvPr>
          <p:cNvSpPr/>
          <p:nvPr/>
        </p:nvSpPr>
        <p:spPr>
          <a:xfrm>
            <a:off x="775291" y="875414"/>
            <a:ext cx="10896600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fa-IR" sz="2400" b="1" dirty="0">
                <a:cs typeface="B Mitra" panose="00000400000000000000" pitchFamily="2" charset="-78"/>
              </a:rPr>
              <a:t>حداقل، چهار اتحاد اصلی زیر ارتباط بین بخش‌های</a:t>
            </a:r>
            <a:r>
              <a:rPr lang="en-US" sz="2400" b="1" dirty="0">
                <a:cs typeface="B Mitra" panose="00000400000000000000" pitchFamily="2" charset="-78"/>
              </a:rPr>
              <a:t>FPP </a:t>
            </a:r>
            <a:r>
              <a:rPr lang="fa-IR" sz="2400" b="1" dirty="0">
                <a:cs typeface="B Mitra" panose="00000400000000000000" pitchFamily="2" charset="-78"/>
              </a:rPr>
              <a:t> برقرار می‌کنند:</a:t>
            </a:r>
          </a:p>
          <a:p>
            <a:pPr algn="just" rtl="1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fa-IR" sz="2800" b="1" dirty="0">
              <a:cs typeface="B Mitra" panose="00000400000000000000" pitchFamily="2" charset="-78"/>
            </a:endParaRPr>
          </a:p>
          <a:p>
            <a:pPr marL="260604" algn="just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1- اتحاد درآمد ملی (ارتباط بین بخش حقیقی، بخش خارجی و بخش دولت برقرار می‌کند.)</a:t>
            </a:r>
          </a:p>
          <a:p>
            <a:pPr marL="260604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                                                                                  </a:t>
            </a:r>
            <a:r>
              <a:rPr lang="en-US" sz="2800" dirty="0">
                <a:cs typeface="B Mitra" panose="00000400000000000000" pitchFamily="2" charset="-78"/>
              </a:rPr>
              <a:t>CAB= S-I</a:t>
            </a:r>
            <a:endParaRPr lang="fa-IR" sz="2800" dirty="0">
              <a:cs typeface="B Mitra" panose="00000400000000000000" pitchFamily="2" charset="-78"/>
            </a:endParaRPr>
          </a:p>
          <a:p>
            <a:pPr marL="260604" algn="just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2- اتحاد تراز پرداخت ها   (ارتباط بین بخش خارجی، بخش پولی و بخش حقیقی را برقرار می‌کند.)</a:t>
            </a:r>
          </a:p>
          <a:p>
            <a:pPr marL="260604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   </a:t>
            </a:r>
            <a:r>
              <a:rPr lang="en-US" sz="2800" dirty="0">
                <a:cs typeface="B Mitra" panose="00000400000000000000" pitchFamily="2" charset="-78"/>
              </a:rPr>
              <a:t>CAB+KAB+FAB-</a:t>
            </a:r>
            <a:r>
              <a:rPr lang="el-GR" sz="2800" dirty="0">
                <a:cs typeface="B Mitra" panose="00000400000000000000" pitchFamily="2" charset="-78"/>
              </a:rPr>
              <a:t>Δ</a:t>
            </a:r>
            <a:r>
              <a:rPr lang="en-US" sz="2800" dirty="0">
                <a:cs typeface="B Mitra" panose="00000400000000000000" pitchFamily="2" charset="-78"/>
              </a:rPr>
              <a:t>R=0                                                                  </a:t>
            </a:r>
            <a:endParaRPr lang="fa-IR" sz="2800" dirty="0">
              <a:cs typeface="B Mitra" panose="00000400000000000000" pitchFamily="2" charset="-78"/>
            </a:endParaRPr>
          </a:p>
          <a:p>
            <a:pPr marL="260604" algn="just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3- اتحاد کسری بودجه (ارتباط بین بخش دولت و بخش پولی را برقرار می‌کند)</a:t>
            </a:r>
          </a:p>
          <a:p>
            <a:pPr marL="260604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                                                                  </a:t>
            </a:r>
            <a:r>
              <a:rPr lang="en-US" sz="2800" dirty="0">
                <a:cs typeface="B Mitra" panose="00000400000000000000" pitchFamily="2" charset="-78"/>
              </a:rPr>
              <a:t>BD=O+</a:t>
            </a:r>
            <a:r>
              <a:rPr lang="el-GR" sz="2800" dirty="0">
                <a:cs typeface="B Mitra" panose="00000400000000000000" pitchFamily="2" charset="-78"/>
              </a:rPr>
              <a:t>Δ</a:t>
            </a:r>
            <a:r>
              <a:rPr lang="en-US" sz="2800" dirty="0" err="1">
                <a:cs typeface="B Mitra" panose="00000400000000000000" pitchFamily="2" charset="-78"/>
              </a:rPr>
              <a:t>EFg</a:t>
            </a:r>
            <a:r>
              <a:rPr lang="en-US" sz="2800" dirty="0">
                <a:cs typeface="B Mitra" panose="00000400000000000000" pitchFamily="2" charset="-78"/>
              </a:rPr>
              <a:t>+</a:t>
            </a:r>
            <a:r>
              <a:rPr lang="el-GR" sz="2800" dirty="0">
                <a:cs typeface="B Mitra" panose="00000400000000000000" pitchFamily="2" charset="-78"/>
              </a:rPr>
              <a:t>Δ</a:t>
            </a:r>
            <a:r>
              <a:rPr lang="en-US" sz="2800" dirty="0" err="1">
                <a:cs typeface="B Mitra" panose="00000400000000000000" pitchFamily="2" charset="-78"/>
              </a:rPr>
              <a:t>DCg</a:t>
            </a:r>
            <a:endParaRPr lang="fa-IR" sz="2800" dirty="0">
              <a:cs typeface="B Mitra" panose="00000400000000000000" pitchFamily="2" charset="-78"/>
            </a:endParaRPr>
          </a:p>
          <a:p>
            <a:pPr marL="260604" algn="just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4- اتحاد پولی (ارتباط بین بخش پولی، بخش خارجی و بخش دولت را برقرار می‌کند)</a:t>
            </a:r>
          </a:p>
          <a:p>
            <a:pPr marL="260604" rtl="1" eaLnBrk="0" fontAlgn="base" hangingPunct="0">
              <a:spcAft>
                <a:spcPct val="0"/>
              </a:spcAft>
              <a:defRPr/>
            </a:pPr>
            <a:r>
              <a:rPr lang="fa-IR" sz="2800" dirty="0">
                <a:cs typeface="B Mitra" panose="00000400000000000000" pitchFamily="2" charset="-78"/>
              </a:rPr>
              <a:t>                                                                 </a:t>
            </a:r>
            <a:r>
              <a:rPr lang="en-US" sz="2800" dirty="0">
                <a:cs typeface="B Mitra" panose="00000400000000000000" pitchFamily="2" charset="-78"/>
              </a:rPr>
              <a:t>∆NDA+E*∆R=</a:t>
            </a:r>
            <a:r>
              <a:rPr lang="el-GR" sz="2800" dirty="0">
                <a:cs typeface="B Mitra" panose="00000400000000000000" pitchFamily="2" charset="-78"/>
              </a:rPr>
              <a:t> Δ</a:t>
            </a:r>
            <a:r>
              <a:rPr lang="en-US" sz="2800" dirty="0">
                <a:cs typeface="B Mitra" panose="00000400000000000000" pitchFamily="2" charset="-78"/>
              </a:rPr>
              <a:t>MB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endParaRPr lang="en-US" sz="2800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8922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معرفی مدل برنامه‌ریزی و سیاست‌گذاری مالی </a:t>
            </a:r>
            <a:r>
              <a:rPr lang="en-US" sz="2000" dirty="0">
                <a:solidFill>
                  <a:srgbClr val="0000FF"/>
                </a:solidFill>
                <a:cs typeface="B Titr" panose="00000700000000000000" pitchFamily="2" charset="-78"/>
              </a:rPr>
              <a:t>(FPP)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808E5E0-C59D-CC45-81A3-9DB6DD3A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56372" y="6016393"/>
            <a:ext cx="2844800" cy="365125"/>
          </a:xfrm>
        </p:spPr>
        <p:txBody>
          <a:bodyPr/>
          <a:lstStyle/>
          <a:p>
            <a:fld id="{DDD03AA6-4458-49D3-8F35-915B344BC4EC}" type="slidenum">
              <a:rPr lang="fa-IR" smtClean="0"/>
              <a:pPr/>
              <a:t>7</a:t>
            </a:fld>
            <a:endParaRPr lang="fa-I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FCD31D-B67D-0DCE-126F-EC414D76A7BD}"/>
              </a:ext>
            </a:extLst>
          </p:cNvPr>
          <p:cNvGrpSpPr/>
          <p:nvPr/>
        </p:nvGrpSpPr>
        <p:grpSpPr>
          <a:xfrm>
            <a:off x="2922817" y="841606"/>
            <a:ext cx="6717055" cy="5174787"/>
            <a:chOff x="1016044" y="1167941"/>
            <a:chExt cx="6717055" cy="517478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A763BE8-C71E-E5A3-2BBF-14681D5BBF84}"/>
                </a:ext>
              </a:extLst>
            </p:cNvPr>
            <p:cNvSpPr/>
            <p:nvPr/>
          </p:nvSpPr>
          <p:spPr>
            <a:xfrm>
              <a:off x="1016044" y="1167941"/>
              <a:ext cx="2909455" cy="1824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r"/>
              <a:r>
                <a:rPr lang="fa-IR" b="1" dirty="0">
                  <a:solidFill>
                    <a:srgbClr val="FF0000"/>
                  </a:solidFill>
                  <a:cs typeface="B Mitra" panose="00000400000000000000" pitchFamily="2" charset="-78"/>
                </a:rPr>
                <a:t>بخش حقیقی (جریان-ریال)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تولید ناخالص داخلی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مصرف خصوصی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مصرف دولتی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سرمایه‌گذاری </a:t>
              </a:r>
              <a:r>
                <a:rPr lang="fa-IR" sz="1200" dirty="0">
                  <a:solidFill>
                    <a:srgbClr val="00B050"/>
                  </a:solidFill>
                  <a:cs typeface="B Mitra" panose="00000400000000000000" pitchFamily="2" charset="-78"/>
                </a:rPr>
                <a:t>(پسماند اتحاد درآمد ملی)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 خصوصی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 دولتی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صادرات کالاها و خدمات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واردات کالاها و خدمات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3885723-A08E-99C4-AFCB-3B8FE5A0A37C}"/>
                </a:ext>
              </a:extLst>
            </p:cNvPr>
            <p:cNvSpPr/>
            <p:nvPr/>
          </p:nvSpPr>
          <p:spPr>
            <a:xfrm>
              <a:off x="4821979" y="3685490"/>
              <a:ext cx="2909455" cy="2133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r"/>
              <a:r>
                <a:rPr lang="fa-IR" b="1" dirty="0">
                  <a:solidFill>
                    <a:srgbClr val="FF0000"/>
                  </a:solidFill>
                  <a:cs typeface="B Mitra" panose="00000400000000000000" pitchFamily="2" charset="-78"/>
                </a:rPr>
                <a:t>بخش پولی (انباره-ریال)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ترازنامه موسسات سپرده‌پذیر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دارایی‌ها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خالص دارایی‌های خارجی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     بانک مرکزی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     سایر موسسات سپرده‌پذیر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خالص بدهی دولت به بانک مرکزی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مطالبات از سایر بخش‌ها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خالص سایر اقلام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تعهدات</a:t>
              </a:r>
            </a:p>
            <a:p>
              <a:pPr algn="r" rtl="1"/>
              <a:r>
                <a:rPr lang="fa-IR" sz="1200" dirty="0">
                  <a:solidFill>
                    <a:schemeClr val="tx1"/>
                  </a:solidFill>
                  <a:cs typeface="B Mitra" panose="00000400000000000000" pitchFamily="2" charset="-78"/>
                </a:rPr>
                <a:t>   نقدینگی </a:t>
              </a:r>
              <a:r>
                <a:rPr lang="fa-IR" sz="1200" dirty="0">
                  <a:solidFill>
                    <a:srgbClr val="00B050"/>
                  </a:solidFill>
                  <a:cs typeface="B Mitra" panose="00000400000000000000" pitchFamily="2" charset="-78"/>
                </a:rPr>
                <a:t>(پسماند اتحاد پولی)</a:t>
              </a:r>
              <a:endParaRPr lang="fa-IR" sz="1200" dirty="0">
                <a:solidFill>
                  <a:schemeClr val="tx1"/>
                </a:solidFill>
                <a:cs typeface="B Mitra" panose="00000400000000000000" pitchFamily="2" charset="-78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8A1D56B-5645-50E5-DC96-B08F412CD15F}"/>
                </a:ext>
              </a:extLst>
            </p:cNvPr>
            <p:cNvGrpSpPr/>
            <p:nvPr/>
          </p:nvGrpSpPr>
          <p:grpSpPr>
            <a:xfrm>
              <a:off x="4815052" y="1167941"/>
              <a:ext cx="2918047" cy="2300072"/>
              <a:chOff x="4792008" y="1600199"/>
              <a:chExt cx="2918047" cy="2300072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82BF746-315E-D90F-5BFE-E5CDDCFB1283}"/>
                  </a:ext>
                </a:extLst>
              </p:cNvPr>
              <p:cNvSpPr/>
              <p:nvPr/>
            </p:nvSpPr>
            <p:spPr>
              <a:xfrm>
                <a:off x="4800600" y="1600199"/>
                <a:ext cx="2909455" cy="23000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r"/>
                <a:r>
                  <a:rPr lang="fa-IR" b="1" dirty="0">
                    <a:solidFill>
                      <a:srgbClr val="FF0000"/>
                    </a:solidFill>
                    <a:cs typeface="B Mitra" panose="00000400000000000000" pitchFamily="2" charset="-78"/>
                  </a:rPr>
                  <a:t>بخش دولت (جریان-ریال)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درآمدها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کمک‌های مالی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مخارج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 مخارج جاری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 مخارج سرمایه‌ای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تراز کل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تامین مالی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استقراض داخلی بانکی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استقراض داخلی غیربانکی </a:t>
                </a:r>
                <a:r>
                  <a:rPr lang="fa-IR" sz="1200" dirty="0">
                    <a:solidFill>
                      <a:srgbClr val="00B050"/>
                    </a:solidFill>
                    <a:cs typeface="B Mitra" panose="00000400000000000000" pitchFamily="2" charset="-78"/>
                  </a:rPr>
                  <a:t>(پسماند اتحاد کسری بودجه)</a:t>
                </a:r>
                <a:endParaRPr lang="fa-IR" sz="1200" dirty="0">
                  <a:solidFill>
                    <a:schemeClr val="tx1"/>
                  </a:solidFill>
                  <a:cs typeface="B Mitra" panose="00000400000000000000" pitchFamily="2" charset="-78"/>
                </a:endParaRP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خالص استقراض خارجی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1552E54-699D-F9B7-6C4C-5947BC134BA2}"/>
                  </a:ext>
                </a:extLst>
              </p:cNvPr>
              <p:cNvSpPr/>
              <p:nvPr/>
            </p:nvSpPr>
            <p:spPr>
              <a:xfrm>
                <a:off x="4792008" y="2882498"/>
                <a:ext cx="2898000" cy="180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fa-IR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87A9037-1363-2EFD-05CF-14EDAC900226}"/>
                </a:ext>
              </a:extLst>
            </p:cNvPr>
            <p:cNvGrpSpPr/>
            <p:nvPr/>
          </p:nvGrpSpPr>
          <p:grpSpPr>
            <a:xfrm>
              <a:off x="1016044" y="3614652"/>
              <a:ext cx="2909455" cy="2728076"/>
              <a:chOff x="990600" y="3615529"/>
              <a:chExt cx="2909455" cy="278527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53EC756-62D0-E67F-B840-62C1A7C4E6AA}"/>
                  </a:ext>
                </a:extLst>
              </p:cNvPr>
              <p:cNvSpPr/>
              <p:nvPr/>
            </p:nvSpPr>
            <p:spPr>
              <a:xfrm>
                <a:off x="990600" y="3615529"/>
                <a:ext cx="2909455" cy="27852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r"/>
                <a:r>
                  <a:rPr lang="fa-IR" b="1" dirty="0">
                    <a:solidFill>
                      <a:srgbClr val="FF0000"/>
                    </a:solidFill>
                    <a:cs typeface="B Mitra" panose="00000400000000000000" pitchFamily="2" charset="-78"/>
                  </a:rPr>
                  <a:t>بخش خارجی (جریان-دلار)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حساب جاری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صادرات کالاها و خدمات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واردات کالاها و خدمات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خالص درآمد دریافتی عوامل تولید از خارج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خالص کمک‌های انتقالی از خارج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    رسمی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    خصوصی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حساب مالی و سرمایه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سرمایه‌گذاری مستقیم خارجی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سرمایه‌گذاری خارجی در سبد دارایی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   خالص سایر سرمایه‌گذاری‌ها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تراز کل</a:t>
                </a:r>
              </a:p>
              <a:p>
                <a:pPr algn="r" rtl="1"/>
                <a:r>
                  <a:rPr lang="fa-IR" sz="1200" dirty="0">
                    <a:solidFill>
                      <a:schemeClr val="tx1"/>
                    </a:solidFill>
                    <a:cs typeface="B Mitra" panose="00000400000000000000" pitchFamily="2" charset="-78"/>
                  </a:rPr>
                  <a:t>تغییر در ذخایر </a:t>
                </a:r>
                <a:r>
                  <a:rPr lang="fa-IR" sz="1200" dirty="0">
                    <a:solidFill>
                      <a:srgbClr val="00B050"/>
                    </a:solidFill>
                    <a:cs typeface="B Mitra" panose="00000400000000000000" pitchFamily="2" charset="-78"/>
                  </a:rPr>
                  <a:t>(پسماند اتحاد تراز پرداخت‌ها)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6C9CB90-DDB0-DB53-6E4F-5043DFAEA135}"/>
                  </a:ext>
                </a:extLst>
              </p:cNvPr>
              <p:cNvSpPr/>
              <p:nvPr/>
            </p:nvSpPr>
            <p:spPr>
              <a:xfrm>
                <a:off x="1002055" y="5979638"/>
                <a:ext cx="2898000" cy="18377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fa-IR"/>
              </a:p>
            </p:txBody>
          </p:sp>
        </p:grpSp>
      </p:grpSp>
      <p:cxnSp>
        <p:nvCxnSpPr>
          <p:cNvPr id="16" name="Elbow Connector 14">
            <a:extLst>
              <a:ext uri="{FF2B5EF4-FFF2-40B4-BE49-F238E27FC236}">
                <a16:creationId xmlns:a16="http://schemas.microsoft.com/office/drawing/2014/main" id="{2495D434-E61F-E139-CD8F-9D533DCC14DD}"/>
              </a:ext>
            </a:extLst>
          </p:cNvPr>
          <p:cNvCxnSpPr>
            <a:cxnSpLocks/>
          </p:cNvCxnSpPr>
          <p:nvPr/>
        </p:nvCxnSpPr>
        <p:spPr>
          <a:xfrm>
            <a:off x="5795372" y="1616317"/>
            <a:ext cx="3045600" cy="267147"/>
          </a:xfrm>
          <a:prstGeom prst="bentConnector3">
            <a:avLst>
              <a:gd name="adj1" fmla="val 50000"/>
            </a:avLst>
          </a:prstGeom>
          <a:ln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02D05120-522B-2A93-C734-65936B34757F}"/>
              </a:ext>
            </a:extLst>
          </p:cNvPr>
          <p:cNvCxnSpPr>
            <a:cxnSpLocks/>
          </p:cNvCxnSpPr>
          <p:nvPr/>
        </p:nvCxnSpPr>
        <p:spPr>
          <a:xfrm flipV="1">
            <a:off x="5640572" y="2035864"/>
            <a:ext cx="2971800" cy="149133"/>
          </a:xfrm>
          <a:prstGeom prst="bentConnector3">
            <a:avLst>
              <a:gd name="adj1" fmla="val 50000"/>
            </a:avLst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20625F-EDD0-DABC-6FA0-4F7B6F523DA9}"/>
              </a:ext>
            </a:extLst>
          </p:cNvPr>
          <p:cNvGrpSpPr/>
          <p:nvPr/>
        </p:nvGrpSpPr>
        <p:grpSpPr>
          <a:xfrm>
            <a:off x="2581111" y="2331719"/>
            <a:ext cx="1992660" cy="1524000"/>
            <a:chOff x="674339" y="2658055"/>
            <a:chExt cx="1992660" cy="1524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0536F3-DD42-0AFB-2EF3-1C36C9E73EC7}"/>
                </a:ext>
              </a:extLst>
            </p:cNvPr>
            <p:cNvCxnSpPr/>
            <p:nvPr/>
          </p:nvCxnSpPr>
          <p:spPr>
            <a:xfrm flipH="1">
              <a:off x="674339" y="2658055"/>
              <a:ext cx="0" cy="152400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AB0D19E-8A02-E0A5-8293-5B100483A828}"/>
                </a:ext>
              </a:extLst>
            </p:cNvPr>
            <p:cNvCxnSpPr/>
            <p:nvPr/>
          </p:nvCxnSpPr>
          <p:spPr>
            <a:xfrm>
              <a:off x="674339" y="2658055"/>
              <a:ext cx="1992660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4C0227D-ED14-A816-FB2C-7FC552E0C1D5}"/>
                </a:ext>
              </a:extLst>
            </p:cNvPr>
            <p:cNvCxnSpPr/>
            <p:nvPr/>
          </p:nvCxnSpPr>
          <p:spPr>
            <a:xfrm>
              <a:off x="674339" y="4168201"/>
              <a:ext cx="1992660" cy="13854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A5A78D1-26CB-356B-BB22-09EFFD3902D7}"/>
              </a:ext>
            </a:extLst>
          </p:cNvPr>
          <p:cNvGrpSpPr/>
          <p:nvPr/>
        </p:nvGrpSpPr>
        <p:grpSpPr>
          <a:xfrm>
            <a:off x="2329335" y="2520631"/>
            <a:ext cx="2320637" cy="1524000"/>
            <a:chOff x="422562" y="2846967"/>
            <a:chExt cx="2320637" cy="1524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60E59E-3671-2008-5DBA-24B5BA6CA232}"/>
                </a:ext>
              </a:extLst>
            </p:cNvPr>
            <p:cNvCxnSpPr/>
            <p:nvPr/>
          </p:nvCxnSpPr>
          <p:spPr>
            <a:xfrm flipH="1">
              <a:off x="422562" y="2846967"/>
              <a:ext cx="0" cy="152400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90F7E8B-4BDF-0602-B1CD-65E3081C49EC}"/>
                </a:ext>
              </a:extLst>
            </p:cNvPr>
            <p:cNvCxnSpPr/>
            <p:nvPr/>
          </p:nvCxnSpPr>
          <p:spPr>
            <a:xfrm>
              <a:off x="422562" y="2846967"/>
              <a:ext cx="2320637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F1171B5-DDE5-5222-B5A5-E908CC1DC26A}"/>
                </a:ext>
              </a:extLst>
            </p:cNvPr>
            <p:cNvCxnSpPr/>
            <p:nvPr/>
          </p:nvCxnSpPr>
          <p:spPr>
            <a:xfrm>
              <a:off x="422562" y="4357113"/>
              <a:ext cx="2320637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26" name="Elbow Connector 52">
            <a:extLst>
              <a:ext uri="{FF2B5EF4-FFF2-40B4-BE49-F238E27FC236}">
                <a16:creationId xmlns:a16="http://schemas.microsoft.com/office/drawing/2014/main" id="{D083E046-05F4-C977-17CF-4D61D3659AA3}"/>
              </a:ext>
            </a:extLst>
          </p:cNvPr>
          <p:cNvCxnSpPr/>
          <p:nvPr/>
        </p:nvCxnSpPr>
        <p:spPr>
          <a:xfrm rot="10800000" flipV="1">
            <a:off x="5843728" y="4321864"/>
            <a:ext cx="2768644" cy="1596269"/>
          </a:xfrm>
          <a:prstGeom prst="bentConnector3">
            <a:avLst>
              <a:gd name="adj1" fmla="val 75521"/>
            </a:avLst>
          </a:prstGeom>
          <a:ln>
            <a:solidFill>
              <a:schemeClr val="accent5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7916957-2A61-B28A-F40C-8CC48E28E190}"/>
              </a:ext>
            </a:extLst>
          </p:cNvPr>
          <p:cNvGrpSpPr/>
          <p:nvPr/>
        </p:nvGrpSpPr>
        <p:grpSpPr>
          <a:xfrm>
            <a:off x="9447304" y="2559152"/>
            <a:ext cx="583690" cy="2089203"/>
            <a:chOff x="7540532" y="2885487"/>
            <a:chExt cx="583690" cy="208920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17695A8-8079-0129-916E-FA0A3D23B4C0}"/>
                </a:ext>
              </a:extLst>
            </p:cNvPr>
            <p:cNvCxnSpPr/>
            <p:nvPr/>
          </p:nvCxnSpPr>
          <p:spPr>
            <a:xfrm>
              <a:off x="8124221" y="2885487"/>
              <a:ext cx="0" cy="208920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FF9DAF9-E2CD-D11A-835C-5A387BFF5EAB}"/>
                </a:ext>
              </a:extLst>
            </p:cNvPr>
            <p:cNvCxnSpPr/>
            <p:nvPr/>
          </p:nvCxnSpPr>
          <p:spPr>
            <a:xfrm flipH="1">
              <a:off x="7540532" y="2885487"/>
              <a:ext cx="583689" cy="0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DD022C0-A689-E3B6-4C5E-0CACDBB75779}"/>
                </a:ext>
              </a:extLst>
            </p:cNvPr>
            <p:cNvCxnSpPr/>
            <p:nvPr/>
          </p:nvCxnSpPr>
          <p:spPr>
            <a:xfrm flipH="1" flipV="1">
              <a:off x="7540532" y="4952346"/>
              <a:ext cx="583690" cy="3352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4339EC8-6BD5-8463-AB3F-4807BA6206D2}"/>
              </a:ext>
            </a:extLst>
          </p:cNvPr>
          <p:cNvGrpSpPr/>
          <p:nvPr/>
        </p:nvGrpSpPr>
        <p:grpSpPr>
          <a:xfrm>
            <a:off x="5708781" y="2608137"/>
            <a:ext cx="2683705" cy="2897482"/>
            <a:chOff x="3810000" y="2937358"/>
            <a:chExt cx="2683705" cy="2897482"/>
          </a:xfrm>
        </p:grpSpPr>
        <p:cxnSp>
          <p:nvCxnSpPr>
            <p:cNvPr id="32" name="Elbow Connector 59">
              <a:extLst>
                <a:ext uri="{FF2B5EF4-FFF2-40B4-BE49-F238E27FC236}">
                  <a16:creationId xmlns:a16="http://schemas.microsoft.com/office/drawing/2014/main" id="{AAA8AE9A-979B-6148-F5AD-A6521D38C9E0}"/>
                </a:ext>
              </a:extLst>
            </p:cNvPr>
            <p:cNvCxnSpPr/>
            <p:nvPr/>
          </p:nvCxnSpPr>
          <p:spPr>
            <a:xfrm rot="10800000" flipV="1">
              <a:off x="3810000" y="4767105"/>
              <a:ext cx="2438402" cy="1067735"/>
            </a:xfrm>
            <a:prstGeom prst="bentConnector3">
              <a:avLst>
                <a:gd name="adj1" fmla="val 75568"/>
              </a:avLst>
            </a:prstGeom>
            <a:ln>
              <a:solidFill>
                <a:srgbClr val="FF00FF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427C5B4-F514-590A-CBFC-43FA758332A2}"/>
                </a:ext>
              </a:extLst>
            </p:cNvPr>
            <p:cNvGrpSpPr/>
            <p:nvPr/>
          </p:nvGrpSpPr>
          <p:grpSpPr>
            <a:xfrm>
              <a:off x="4399280" y="2937358"/>
              <a:ext cx="2094425" cy="1934774"/>
              <a:chOff x="4509188" y="3124200"/>
              <a:chExt cx="1987294" cy="1818566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777D03B-4328-F072-82A9-34038AD441EA}"/>
                  </a:ext>
                </a:extLst>
              </p:cNvPr>
              <p:cNvCxnSpPr/>
              <p:nvPr/>
            </p:nvCxnSpPr>
            <p:spPr>
              <a:xfrm flipV="1">
                <a:off x="4509188" y="3143225"/>
                <a:ext cx="0" cy="1799541"/>
              </a:xfrm>
              <a:prstGeom prst="line">
                <a:avLst/>
              </a:prstGeom>
              <a:ln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546D99D9-6274-061E-8B5F-C3A35A6785F5}"/>
                  </a:ext>
                </a:extLst>
              </p:cNvPr>
              <p:cNvCxnSpPr/>
              <p:nvPr/>
            </p:nvCxnSpPr>
            <p:spPr>
              <a:xfrm>
                <a:off x="4509188" y="3124200"/>
                <a:ext cx="1987294" cy="0"/>
              </a:xfrm>
              <a:prstGeom prst="straightConnector1">
                <a:avLst/>
              </a:prstGeom>
              <a:ln>
                <a:solidFill>
                  <a:srgbClr val="FF00FF"/>
                </a:solidFill>
                <a:prstDash val="sysDash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Elbow Connector 25">
            <a:extLst>
              <a:ext uri="{FF2B5EF4-FFF2-40B4-BE49-F238E27FC236}">
                <a16:creationId xmlns:a16="http://schemas.microsoft.com/office/drawing/2014/main" id="{B61B954A-B403-47C3-0A97-1E189585A359}"/>
              </a:ext>
            </a:extLst>
          </p:cNvPr>
          <p:cNvCxnSpPr/>
          <p:nvPr/>
        </p:nvCxnSpPr>
        <p:spPr>
          <a:xfrm flipV="1">
            <a:off x="5632580" y="1529660"/>
            <a:ext cx="3208392" cy="2884650"/>
          </a:xfrm>
          <a:prstGeom prst="bentConnector3">
            <a:avLst>
              <a:gd name="adj1" fmla="val 14051"/>
            </a:avLst>
          </a:prstGeom>
          <a:ln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342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معرفی مدل برنامه‌ریزی و سیاست‌گذاری مالی ایران</a:t>
            </a:r>
            <a:endParaRPr lang="en-US" sz="2000" dirty="0">
              <a:cs typeface="B Titr" panose="00000700000000000000" pitchFamily="2" charset="-78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AACAAB7-2C43-5D4E-EF02-E98E3A1D5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66" b="13363"/>
          <a:stretch/>
        </p:blipFill>
        <p:spPr bwMode="auto">
          <a:xfrm>
            <a:off x="967563" y="1274281"/>
            <a:ext cx="10557843" cy="41262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659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معرفی مدل برنامه‌ریزی و سیاست‌گذاری مالی ایران</a:t>
            </a:r>
            <a:endParaRPr lang="en-US" sz="2000" dirty="0">
              <a:cs typeface="B Titr" panose="00000700000000000000" pitchFamily="2" charset="-7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1889C0C-A5D9-9C57-6E2F-DEE3860FC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861603"/>
              </p:ext>
            </p:extLst>
          </p:nvPr>
        </p:nvGraphicFramePr>
        <p:xfrm>
          <a:off x="2410046" y="1498757"/>
          <a:ext cx="7381654" cy="284845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023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algn="r" rtl="1"/>
                      <a:r>
                        <a:rPr lang="fa-IR" sz="1100" dirty="0">
                          <a:cs typeface="B Mitra" panose="00000400000000000000" pitchFamily="2" charset="-78"/>
                        </a:rPr>
                        <a:t>بخش های مدل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100" dirty="0">
                          <a:cs typeface="B Mitra" panose="00000400000000000000" pitchFamily="2" charset="-78"/>
                        </a:rPr>
                        <a:t>تعداد  </a:t>
                      </a:r>
                      <a:r>
                        <a:rPr lang="fa-IR" sz="1100" dirty="0" err="1">
                          <a:cs typeface="B Mitra" panose="00000400000000000000" pitchFamily="2" charset="-78"/>
                        </a:rPr>
                        <a:t>متغیرها</a:t>
                      </a:r>
                      <a:endParaRPr lang="fa-IR" sz="1100" dirty="0">
                        <a:cs typeface="B Mitra" panose="00000400000000000000" pitchFamily="2" charset="-78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102"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بخش حقیقی (حساب‌های ملی)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726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102"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بخش حقیقی (شاخص‌های قیمت)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218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97940839"/>
                  </a:ext>
                </a:extLst>
              </a:tr>
              <a:tr h="323102"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بخش حقیقی (بازار کار)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272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77485601"/>
                  </a:ext>
                </a:extLst>
              </a:tr>
              <a:tr h="323102"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بخش حقیقی (فقر و نابرابری)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401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07645094"/>
                  </a:ext>
                </a:extLst>
              </a:tr>
              <a:tr h="323102"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بخش خارجی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156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102"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بخش دولت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341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102">
                <a:tc>
                  <a:txBody>
                    <a:bodyPr/>
                    <a:lstStyle/>
                    <a:p>
                      <a:pPr algn="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بخش پولی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>
                          <a:cs typeface="B Mitra" panose="00000400000000000000" pitchFamily="2" charset="-78"/>
                        </a:rPr>
                        <a:t>93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181">
                <a:tc>
                  <a:txBody>
                    <a:bodyPr/>
                    <a:lstStyle/>
                    <a:p>
                      <a:pPr algn="r" rtl="1"/>
                      <a:r>
                        <a:rPr lang="fa-IR" sz="1400" b="1" dirty="0">
                          <a:cs typeface="B Mitra" panose="00000400000000000000" pitchFamily="2" charset="-78"/>
                        </a:rPr>
                        <a:t>جمع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b="1" dirty="0">
                          <a:cs typeface="B Mitra" panose="00000400000000000000" pitchFamily="2" charset="-78"/>
                        </a:rPr>
                        <a:t>2207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252D826-625D-388A-2CEB-81D3B337D195}"/>
              </a:ext>
            </a:extLst>
          </p:cNvPr>
          <p:cNvSpPr txBox="1"/>
          <p:nvPr/>
        </p:nvSpPr>
        <p:spPr>
          <a:xfrm>
            <a:off x="3817088" y="1041411"/>
            <a:ext cx="281231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ساختار کلی مدل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79BD4C-0D39-6D61-379B-0F3AFBBB5991}"/>
              </a:ext>
            </a:extLst>
          </p:cNvPr>
          <p:cNvSpPr txBox="1"/>
          <p:nvPr/>
        </p:nvSpPr>
        <p:spPr>
          <a:xfrm>
            <a:off x="2410046" y="4644423"/>
            <a:ext cx="7381654" cy="116955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pPr algn="r" rtl="1"/>
            <a:r>
              <a:rPr lang="fa-IR" sz="1400" b="1" dirty="0">
                <a:solidFill>
                  <a:schemeClr val="accent2">
                    <a:lumMod val="75000"/>
                  </a:schemeClr>
                </a:solidFill>
                <a:cs typeface="B Mitra" panose="00000400000000000000" pitchFamily="2" charset="-78"/>
              </a:rPr>
              <a:t>تواتر داده ها فصلی است و شروع سری های زمانی از ابتدای سال 1379 است.</a:t>
            </a:r>
          </a:p>
          <a:p>
            <a:pPr algn="r" rtl="1"/>
            <a:r>
              <a:rPr lang="fa-IR" sz="1400" b="1" dirty="0">
                <a:solidFill>
                  <a:schemeClr val="accent2">
                    <a:lumMod val="75000"/>
                  </a:schemeClr>
                </a:solidFill>
                <a:cs typeface="B Mitra" panose="00000400000000000000" pitchFamily="2" charset="-78"/>
              </a:rPr>
              <a:t>هر متغیر: </a:t>
            </a:r>
          </a:p>
          <a:p>
            <a:pPr marL="171450" indent="-171450" algn="r" rtl="1">
              <a:buFont typeface="Arial" panose="020B0604020202020204" pitchFamily="34" charset="0"/>
              <a:buChar char="•"/>
            </a:pPr>
            <a:r>
              <a:rPr lang="fa-IR" sz="1400" b="1" dirty="0">
                <a:solidFill>
                  <a:schemeClr val="accent2">
                    <a:lumMod val="75000"/>
                  </a:schemeClr>
                </a:solidFill>
                <a:cs typeface="B Mitra" panose="00000400000000000000" pitchFamily="2" charset="-78"/>
              </a:rPr>
              <a:t>یا برون‌زاست که باید به صورت فرض به مدل داده شود، </a:t>
            </a:r>
          </a:p>
          <a:p>
            <a:pPr marL="171450" indent="-171450" algn="r" rtl="1">
              <a:buFont typeface="Arial" panose="020B0604020202020204" pitchFamily="34" charset="0"/>
              <a:buChar char="•"/>
            </a:pPr>
            <a:r>
              <a:rPr lang="fa-IR" sz="1400" b="1" dirty="0">
                <a:solidFill>
                  <a:schemeClr val="accent2">
                    <a:lumMod val="75000"/>
                  </a:schemeClr>
                </a:solidFill>
                <a:cs typeface="B Mitra" panose="00000400000000000000" pitchFamily="2" charset="-78"/>
              </a:rPr>
              <a:t>یا محصول یک اتحاد از متغیرهای درون‌بخشی یا میان‌بخشی است، </a:t>
            </a:r>
          </a:p>
          <a:p>
            <a:pPr marL="171450" indent="-171450" algn="r" rtl="1">
              <a:buFont typeface="Arial" panose="020B0604020202020204" pitchFamily="34" charset="0"/>
              <a:buChar char="•"/>
            </a:pPr>
            <a:r>
              <a:rPr lang="fa-IR" sz="1400" b="1" dirty="0">
                <a:solidFill>
                  <a:schemeClr val="accent2">
                    <a:lumMod val="75000"/>
                  </a:schemeClr>
                </a:solidFill>
                <a:cs typeface="B Mitra" panose="00000400000000000000" pitchFamily="2" charset="-78"/>
              </a:rPr>
              <a:t>یا با استفاده از یک تک‌معادله‌ی رفتاری که با رویکرد 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cs typeface="B Mitra" panose="00000400000000000000" pitchFamily="2" charset="-78"/>
              </a:rPr>
              <a:t>ARDL </a:t>
            </a:r>
            <a:r>
              <a:rPr lang="fa-IR" sz="1400" b="1" dirty="0">
                <a:solidFill>
                  <a:schemeClr val="accent2">
                    <a:lumMod val="75000"/>
                  </a:schemeClr>
                </a:solidFill>
                <a:cs typeface="B Mitra" panose="00000400000000000000" pitchFamily="2" charset="-78"/>
              </a:rPr>
              <a:t> تخمین زده شده، پیش‌بینی می‌شود.</a:t>
            </a:r>
          </a:p>
        </p:txBody>
      </p:sp>
    </p:spTree>
    <p:extLst>
      <p:ext uri="{BB962C8B-B14F-4D97-AF65-F5344CB8AC3E}">
        <p14:creationId xmlns:p14="http://schemas.microsoft.com/office/powerpoint/2010/main" val="3540102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معرفی مدل برنامه‌ریزی و سیاست‌گذاری مالی ایران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52D826-625D-388A-2CEB-81D3B337D195}"/>
              </a:ext>
            </a:extLst>
          </p:cNvPr>
          <p:cNvSpPr txBox="1"/>
          <p:nvPr/>
        </p:nvSpPr>
        <p:spPr>
          <a:xfrm>
            <a:off x="892275" y="902154"/>
            <a:ext cx="10637875" cy="50536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مهم ترین خروجی های مدل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FPP</a:t>
            </a:r>
          </a:p>
          <a:p>
            <a:pPr marL="342900" lvl="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رشد اقتصادی به تفکیک بخش‌های 19 گانه اقتصادی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مصرف نهایی خصوصی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پیش‌بینی مصرف نهایی دولت 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تشکیل سرمایه ثابت و موجودی سرمایه به تفکیک 10 بخش اقتصادی عمده</a:t>
            </a:r>
          </a:p>
          <a:p>
            <a:pPr marL="342900" lvl="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روندهای شاخص مصرف کننده به تفکیک اجزای 12 گانه این شاخص</a:t>
            </a:r>
          </a:p>
          <a:p>
            <a:pPr marL="342900" lvl="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شاخص تولید کننده به تفکیک اجزای 10 گانه این شاخص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نرخ ارز</a:t>
            </a:r>
          </a:p>
          <a:p>
            <a:pPr marL="342900" lvl="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متغیرهای مهم بازار کار (اشتغال به تفکیک 5 بخش عمده اقصادی) </a:t>
            </a:r>
          </a:p>
          <a:p>
            <a:pPr marL="342900" lvl="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روندهای فقر و نابرابری (نرخ فقر، خط فقر و ضریب جینی) 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متغیرهای مهم حساب جاری (صادرات و واردات کالا و خدمت) و حساب مالی و سرمایه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پیش‌بینی منابع و مصارف، و کسری بودجه عمومی 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پیش‌بینی منابع، مصارف و کسری سازمان هدفمندی یارانه ها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پیش‌بینی منابع، مصارف و کسری صندوق های بازنشستگی</a:t>
            </a:r>
          </a:p>
          <a:p>
            <a:pPr marL="342900" indent="-342900" algn="just" rt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a-I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پیش‌بینی کل های پولی (نقدینگی، پایه پول و اجزای آن)</a:t>
            </a:r>
          </a:p>
        </p:txBody>
      </p:sp>
    </p:spTree>
    <p:extLst>
      <p:ext uri="{BB962C8B-B14F-4D97-AF65-F5344CB8AC3E}">
        <p14:creationId xmlns:p14="http://schemas.microsoft.com/office/powerpoint/2010/main" val="3252094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 dirty="0" err="1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7537" y="2693398"/>
            <a:ext cx="8856920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400" b="1" dirty="0">
                <a:cs typeface="B Titr" panose="00000700000000000000" pitchFamily="2" charset="-78"/>
              </a:rPr>
              <a:t>بخش سوم: برآورد میزان و آثار ناتراژی فرآورده</a:t>
            </a:r>
            <a:r>
              <a:rPr lang="en-US" sz="2400" b="1" dirty="0">
                <a:cs typeface="B Titr" panose="00000700000000000000" pitchFamily="2" charset="-78"/>
              </a:rPr>
              <a:t> </a:t>
            </a:r>
            <a:r>
              <a:rPr lang="fa-IR" sz="2400" b="1" dirty="0">
                <a:cs typeface="B Titr" panose="00000700000000000000" pitchFamily="2" charset="-78"/>
              </a:rPr>
              <a:t>های نفتی در 3 سناریو</a:t>
            </a:r>
            <a:r>
              <a:rPr lang="en-US" sz="2400" b="1" dirty="0">
                <a:cs typeface="B Titr" panose="00000700000000000000" pitchFamily="2" charset="-78"/>
              </a:rPr>
              <a:t> </a:t>
            </a:r>
            <a:endParaRPr lang="fa-IR" sz="2400" b="1" dirty="0">
              <a:cs typeface="B Titr" panose="00000700000000000000" pitchFamily="2" charset="-78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DD4DCE-9001-D362-1888-FC41CC6EA42E}"/>
              </a:ext>
            </a:extLst>
          </p:cNvPr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88632B3-25E0-7361-D304-35640EAD5A79}"/>
              </a:ext>
            </a:extLst>
          </p:cNvPr>
          <p:cNvSpPr txBox="1"/>
          <p:nvPr/>
        </p:nvSpPr>
        <p:spPr>
          <a:xfrm>
            <a:off x="7512442" y="6650449"/>
            <a:ext cx="18258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7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موسسه عالی آموزش و پژوهش مدیریت و برنامه‌ریزی</a:t>
            </a:r>
            <a:endParaRPr lang="en-US" sz="700" b="1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4118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3351504" y="15389"/>
            <a:ext cx="83203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مدل برنامه‌ریزی و سیاست‌گذاری مالی ایران: گسترش بخش انرژی در مدل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F97857-E6CD-6B3F-D144-921652C48661}"/>
              </a:ext>
            </a:extLst>
          </p:cNvPr>
          <p:cNvSpPr txBox="1"/>
          <p:nvPr/>
        </p:nvSpPr>
        <p:spPr>
          <a:xfrm>
            <a:off x="5237892" y="620826"/>
            <a:ext cx="1428750" cy="30008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1">
            <a:spAutoFit/>
          </a:bodyPr>
          <a:lstStyle/>
          <a:p>
            <a:pPr algn="r"/>
            <a:r>
              <a:rPr lang="fa-IR" sz="135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ساختار کلی مدل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98D643-25BC-D350-8CB0-90642F025E72}"/>
              </a:ext>
            </a:extLst>
          </p:cNvPr>
          <p:cNvSpPr/>
          <p:nvPr/>
        </p:nvSpPr>
        <p:spPr>
          <a:xfrm>
            <a:off x="3089035" y="3054699"/>
            <a:ext cx="1447800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حساب های ملی</a:t>
            </a:r>
            <a:endParaRPr lang="en-US" sz="1200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FE96B7F-8A9F-4E24-E094-E30C5A30E6E2}"/>
              </a:ext>
            </a:extLst>
          </p:cNvPr>
          <p:cNvSpPr/>
          <p:nvPr/>
        </p:nvSpPr>
        <p:spPr>
          <a:xfrm>
            <a:off x="1148455" y="3097573"/>
            <a:ext cx="1323967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شاخص های قیمت</a:t>
            </a:r>
            <a:endParaRPr lang="en-US" sz="1200" b="1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8DEB26-C0CF-EB88-C40F-A2C4C0BF3533}"/>
              </a:ext>
            </a:extLst>
          </p:cNvPr>
          <p:cNvSpPr/>
          <p:nvPr/>
        </p:nvSpPr>
        <p:spPr>
          <a:xfrm>
            <a:off x="1900868" y="2080526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بازار کار</a:t>
            </a:r>
            <a:endParaRPr lang="en-US" sz="1200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EA7AC5D-5340-E5D5-C8F2-A2E518A73343}"/>
              </a:ext>
            </a:extLst>
          </p:cNvPr>
          <p:cNvSpPr/>
          <p:nvPr/>
        </p:nvSpPr>
        <p:spPr>
          <a:xfrm>
            <a:off x="8331119" y="2942750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بودجه عمومی</a:t>
            </a:r>
            <a:endParaRPr lang="en-US" sz="12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DE88592-4A8D-B651-A635-72B4B1F607AB}"/>
              </a:ext>
            </a:extLst>
          </p:cNvPr>
          <p:cNvSpPr/>
          <p:nvPr/>
        </p:nvSpPr>
        <p:spPr>
          <a:xfrm>
            <a:off x="9031543" y="4044951"/>
            <a:ext cx="1325638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سازمان هدفندی</a:t>
            </a:r>
            <a:endParaRPr lang="en-US" sz="12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2048D8-11FA-19C7-121B-150CF13F3E8B}"/>
              </a:ext>
            </a:extLst>
          </p:cNvPr>
          <p:cNvSpPr/>
          <p:nvPr/>
        </p:nvSpPr>
        <p:spPr>
          <a:xfrm>
            <a:off x="9011632" y="1777962"/>
            <a:ext cx="1365015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صندوق های بازنشتگی</a:t>
            </a:r>
            <a:endParaRPr lang="en-US" sz="12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4FB8838-E33F-2191-B0B2-44CF2066691A}"/>
              </a:ext>
            </a:extLst>
          </p:cNvPr>
          <p:cNvSpPr/>
          <p:nvPr/>
        </p:nvSpPr>
        <p:spPr>
          <a:xfrm>
            <a:off x="10376647" y="2888822"/>
            <a:ext cx="1174752" cy="8382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DSA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91262F7-BEBE-4067-3C85-708DF51C3E71}"/>
              </a:ext>
            </a:extLst>
          </p:cNvPr>
          <p:cNvSpPr/>
          <p:nvPr/>
        </p:nvSpPr>
        <p:spPr>
          <a:xfrm>
            <a:off x="5434487" y="1167100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بخش خارجی</a:t>
            </a:r>
            <a:endParaRPr lang="en-US" sz="1200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A37392-7789-5E2C-83B0-B775BBF14DB1}"/>
              </a:ext>
            </a:extLst>
          </p:cNvPr>
          <p:cNvSpPr/>
          <p:nvPr/>
        </p:nvSpPr>
        <p:spPr>
          <a:xfrm>
            <a:off x="5487544" y="5182363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بخش پولی</a:t>
            </a:r>
            <a:endParaRPr lang="en-US" sz="1200" b="1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96EA485-E4EB-8D93-490E-7B7D0A8618DF}"/>
              </a:ext>
            </a:extLst>
          </p:cNvPr>
          <p:cNvSpPr/>
          <p:nvPr/>
        </p:nvSpPr>
        <p:spPr>
          <a:xfrm>
            <a:off x="2007304" y="4026217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/>
              <a:t>فقر و نابرابری</a:t>
            </a:r>
            <a:endParaRPr lang="en-US" sz="1200" b="1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8ED32F5-D4A0-5E23-E06A-AC499C46A5BB}"/>
              </a:ext>
            </a:extLst>
          </p:cNvPr>
          <p:cNvSpPr/>
          <p:nvPr/>
        </p:nvSpPr>
        <p:spPr>
          <a:xfrm>
            <a:off x="1048320" y="1704547"/>
            <a:ext cx="3720925" cy="3403151"/>
          </a:xfrm>
          <a:prstGeom prst="ellipse">
            <a:avLst/>
          </a:prstGeom>
          <a:solidFill>
            <a:schemeClr val="accent1">
              <a:alpha val="6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B768032-501B-46C6-6549-C8FCC4D71C3A}"/>
              </a:ext>
            </a:extLst>
          </p:cNvPr>
          <p:cNvSpPr/>
          <p:nvPr/>
        </p:nvSpPr>
        <p:spPr>
          <a:xfrm>
            <a:off x="7939461" y="1619776"/>
            <a:ext cx="3651002" cy="3403094"/>
          </a:xfrm>
          <a:prstGeom prst="ellipse">
            <a:avLst/>
          </a:prstGeom>
          <a:solidFill>
            <a:schemeClr val="accent1">
              <a:alpha val="6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560505-2738-45E8-2CC2-99F4F99EDF41}"/>
              </a:ext>
            </a:extLst>
          </p:cNvPr>
          <p:cNvSpPr txBox="1"/>
          <p:nvPr/>
        </p:nvSpPr>
        <p:spPr>
          <a:xfrm>
            <a:off x="8072035" y="2540249"/>
            <a:ext cx="119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200" b="1" dirty="0"/>
              <a:t>بخش دولت عمومی</a:t>
            </a:r>
            <a:endParaRPr lang="en-US" sz="12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35B5AB-5A20-F964-DEA5-C303D3B246A9}"/>
              </a:ext>
            </a:extLst>
          </p:cNvPr>
          <p:cNvSpPr txBox="1"/>
          <p:nvPr/>
        </p:nvSpPr>
        <p:spPr>
          <a:xfrm>
            <a:off x="3641034" y="2473247"/>
            <a:ext cx="1028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200" b="1" dirty="0"/>
              <a:t>بخش حقیقی</a:t>
            </a:r>
            <a:endParaRPr lang="en-US" sz="1200" b="1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50BCF6E-9CEB-A896-E8C0-09B5247BCBF1}"/>
              </a:ext>
            </a:extLst>
          </p:cNvPr>
          <p:cNvCxnSpPr>
            <a:cxnSpLocks/>
          </p:cNvCxnSpPr>
          <p:nvPr/>
        </p:nvCxnSpPr>
        <p:spPr>
          <a:xfrm flipV="1">
            <a:off x="9167539" y="2627871"/>
            <a:ext cx="369858" cy="26935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921C290-EF0C-88C2-869E-0F8827657285}"/>
              </a:ext>
            </a:extLst>
          </p:cNvPr>
          <p:cNvCxnSpPr>
            <a:cxnSpLocks/>
          </p:cNvCxnSpPr>
          <p:nvPr/>
        </p:nvCxnSpPr>
        <p:spPr>
          <a:xfrm flipH="1">
            <a:off x="9298046" y="2663826"/>
            <a:ext cx="353878" cy="24490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7E0D49A-636A-93DD-9847-7AED6C1C058B}"/>
              </a:ext>
            </a:extLst>
          </p:cNvPr>
          <p:cNvCxnSpPr>
            <a:cxnSpLocks/>
          </p:cNvCxnSpPr>
          <p:nvPr/>
        </p:nvCxnSpPr>
        <p:spPr>
          <a:xfrm flipH="1" flipV="1">
            <a:off x="9293354" y="3782193"/>
            <a:ext cx="272325" cy="20194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87D2F4D-4403-A824-B4FA-197B5B6DE52A}"/>
              </a:ext>
            </a:extLst>
          </p:cNvPr>
          <p:cNvCxnSpPr>
            <a:cxnSpLocks/>
          </p:cNvCxnSpPr>
          <p:nvPr/>
        </p:nvCxnSpPr>
        <p:spPr>
          <a:xfrm>
            <a:off x="9173836" y="3794888"/>
            <a:ext cx="306926" cy="25006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4B35BB0-12B7-AB44-55E1-B264E5189B22}"/>
              </a:ext>
            </a:extLst>
          </p:cNvPr>
          <p:cNvCxnSpPr>
            <a:cxnSpLocks/>
          </p:cNvCxnSpPr>
          <p:nvPr/>
        </p:nvCxnSpPr>
        <p:spPr>
          <a:xfrm>
            <a:off x="2764756" y="2969554"/>
            <a:ext cx="2631" cy="97519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B6891F7-939C-C99D-43E5-5D3E7F65073D}"/>
              </a:ext>
            </a:extLst>
          </p:cNvPr>
          <p:cNvCxnSpPr>
            <a:cxnSpLocks/>
          </p:cNvCxnSpPr>
          <p:nvPr/>
        </p:nvCxnSpPr>
        <p:spPr>
          <a:xfrm flipH="1" flipV="1">
            <a:off x="3162822" y="2882007"/>
            <a:ext cx="188682" cy="19645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583067-AA50-57C9-5B8E-FA0912AEC95E}"/>
              </a:ext>
            </a:extLst>
          </p:cNvPr>
          <p:cNvCxnSpPr>
            <a:cxnSpLocks/>
          </p:cNvCxnSpPr>
          <p:nvPr/>
        </p:nvCxnSpPr>
        <p:spPr>
          <a:xfrm flipV="1">
            <a:off x="3192221" y="3855105"/>
            <a:ext cx="185424" cy="15478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19E4E2-E6B2-DC63-9D24-28FD059E2A4A}"/>
              </a:ext>
            </a:extLst>
          </p:cNvPr>
          <p:cNvCxnSpPr>
            <a:cxnSpLocks/>
          </p:cNvCxnSpPr>
          <p:nvPr/>
        </p:nvCxnSpPr>
        <p:spPr>
          <a:xfrm>
            <a:off x="1951680" y="3952098"/>
            <a:ext cx="227376" cy="22050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B6F62D8-4B64-176B-62A3-938AA52C61B5}"/>
              </a:ext>
            </a:extLst>
          </p:cNvPr>
          <p:cNvCxnSpPr>
            <a:cxnSpLocks/>
          </p:cNvCxnSpPr>
          <p:nvPr/>
        </p:nvCxnSpPr>
        <p:spPr>
          <a:xfrm flipV="1">
            <a:off x="2497409" y="3514922"/>
            <a:ext cx="573867" cy="175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8754C57E-04DF-802B-8396-65A9965270E4}"/>
              </a:ext>
            </a:extLst>
          </p:cNvPr>
          <p:cNvSpPr/>
          <p:nvPr/>
        </p:nvSpPr>
        <p:spPr>
          <a:xfrm>
            <a:off x="5433224" y="2882007"/>
            <a:ext cx="1799576" cy="127597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cs typeface="B Mitra" panose="00000400000000000000" pitchFamily="2" charset="-78"/>
              </a:rPr>
              <a:t>بخش انرژی (فرآورده های نفنی)</a:t>
            </a:r>
            <a:endParaRPr lang="en-US" sz="1600" b="1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01C8544-7ACC-4E2F-9F16-C681FAD7967E}"/>
              </a:ext>
            </a:extLst>
          </p:cNvPr>
          <p:cNvCxnSpPr>
            <a:cxnSpLocks/>
          </p:cNvCxnSpPr>
          <p:nvPr/>
        </p:nvCxnSpPr>
        <p:spPr>
          <a:xfrm flipH="1">
            <a:off x="4853658" y="3498276"/>
            <a:ext cx="509851" cy="1664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1085060-1C92-A64A-CBB1-AFB288ADCDA6}"/>
              </a:ext>
            </a:extLst>
          </p:cNvPr>
          <p:cNvCxnSpPr>
            <a:cxnSpLocks/>
          </p:cNvCxnSpPr>
          <p:nvPr/>
        </p:nvCxnSpPr>
        <p:spPr>
          <a:xfrm>
            <a:off x="10042805" y="3382685"/>
            <a:ext cx="314376" cy="199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02F168C-FF3C-ABD9-5FF6-8E17225082C1}"/>
              </a:ext>
            </a:extLst>
          </p:cNvPr>
          <p:cNvCxnSpPr>
            <a:cxnSpLocks/>
          </p:cNvCxnSpPr>
          <p:nvPr/>
        </p:nvCxnSpPr>
        <p:spPr>
          <a:xfrm flipH="1" flipV="1">
            <a:off x="10018748" y="3286792"/>
            <a:ext cx="316442" cy="804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418844-3E9E-9B85-1B6A-3B191E9D601D}"/>
              </a:ext>
            </a:extLst>
          </p:cNvPr>
          <p:cNvCxnSpPr>
            <a:cxnSpLocks/>
          </p:cNvCxnSpPr>
          <p:nvPr/>
        </p:nvCxnSpPr>
        <p:spPr>
          <a:xfrm>
            <a:off x="7303946" y="3514922"/>
            <a:ext cx="564369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330E13F-4294-FF08-270C-49F21688997A}"/>
              </a:ext>
            </a:extLst>
          </p:cNvPr>
          <p:cNvCxnSpPr>
            <a:cxnSpLocks/>
          </p:cNvCxnSpPr>
          <p:nvPr/>
        </p:nvCxnSpPr>
        <p:spPr>
          <a:xfrm flipV="1">
            <a:off x="6279955" y="2153397"/>
            <a:ext cx="0" cy="663851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3541550-C995-28C0-F3EE-874D45199A76}"/>
              </a:ext>
            </a:extLst>
          </p:cNvPr>
          <p:cNvCxnSpPr>
            <a:cxnSpLocks/>
          </p:cNvCxnSpPr>
          <p:nvPr/>
        </p:nvCxnSpPr>
        <p:spPr>
          <a:xfrm flipH="1">
            <a:off x="7135374" y="4371975"/>
            <a:ext cx="1135188" cy="94928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320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4699591" y="15389"/>
            <a:ext cx="6972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سوالات اصلی تحقیق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61D32E-1571-1711-7ED6-53FE1CF66BDF}"/>
              </a:ext>
            </a:extLst>
          </p:cNvPr>
          <p:cNvSpPr txBox="1"/>
          <p:nvPr/>
        </p:nvSpPr>
        <p:spPr>
          <a:xfrm>
            <a:off x="503274" y="771520"/>
            <a:ext cx="11185451" cy="505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30000"/>
              </a:lnSpc>
              <a:spcAft>
                <a:spcPts val="800"/>
              </a:spcAft>
            </a:pPr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سوالات اصلی:</a:t>
            </a:r>
          </a:p>
          <a:p>
            <a:pPr marL="285750" indent="-285750" algn="just" rtl="1">
              <a:lnSpc>
                <a:spcPct val="13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2000" b="1" dirty="0">
                <a:cs typeface="B Mitra" panose="00000400000000000000" pitchFamily="2" charset="-78"/>
              </a:rPr>
              <a:t>میزان ناترازی انرژی در حوزه فرآورده های نفتی در چشم انداز برنامه هفتم توسعه چقدر خواهد بود؟</a:t>
            </a:r>
          </a:p>
          <a:p>
            <a:pPr marL="742950" lvl="1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سناریو پایه: ادامه وضع موجود و کاهش مستمر قیمت نسبی فرآورده های نفتی </a:t>
            </a:r>
          </a:p>
          <a:p>
            <a:pPr marL="742950" lvl="1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سناریو اصلاحی اول: اصلاح تدریجی قیمت نسبی فرآورده های نفتی در افق برنامه هفتم</a:t>
            </a:r>
          </a:p>
          <a:p>
            <a:pPr marL="742950" lvl="1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سناریو اصلاحی دوم: افزایش سرمایه گذاری در طرح های پالایشگاهی و افزایش تولید در راستای کاهش ناترازی</a:t>
            </a:r>
          </a:p>
          <a:p>
            <a:pPr marL="285750" indent="-285750" algn="just" rtl="1">
              <a:lnSpc>
                <a:spcPct val="13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b="1" dirty="0">
              <a:cs typeface="B Mitra" panose="00000400000000000000" pitchFamily="2" charset="-78"/>
            </a:endParaRPr>
          </a:p>
          <a:p>
            <a:pPr marL="285750" indent="-285750" algn="just" rtl="1">
              <a:lnSpc>
                <a:spcPct val="13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2000" b="1" dirty="0">
                <a:cs typeface="B Mitra" panose="00000400000000000000" pitchFamily="2" charset="-78"/>
              </a:rPr>
              <a:t>آثار ناترازی انرژی بر اقتصاد (تولید، سرمایه گذاری، اشتغال، تورم و فقر) چقدر خواهد بود؟</a:t>
            </a:r>
          </a:p>
          <a:p>
            <a:pPr marL="742950" lvl="1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سناریو پایه: ادامه وضع موجود و کاهش مستمر قیمت نسبی فرآورده های نفتی </a:t>
            </a:r>
          </a:p>
          <a:p>
            <a:pPr marL="742950" lvl="1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سناریو اصلاحی اول: اصلاح تدریجی قیمت نسبی فرآورده های نفتی در افق برنامه هفتم</a:t>
            </a:r>
          </a:p>
          <a:p>
            <a:pPr marL="742950" lvl="1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سناریو اصلاحی دوم: افزایش سرمایه گذاری در طرح های پالایشگاهی و افزایش تولید در راستای کاهش ناترازی</a:t>
            </a:r>
          </a:p>
          <a:p>
            <a:pPr marL="285750" indent="-285750" algn="just" rtl="1">
              <a:lnSpc>
                <a:spcPct val="13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a-IR" sz="2000" b="1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4739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3491345" y="15389"/>
            <a:ext cx="81805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برآورد  تقاضای فرآورده های نفتی در افق برنامه هفتم توسعه در 3 سناریو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D0EB28-8425-33A3-D735-4589DE2D97BF}"/>
              </a:ext>
            </a:extLst>
          </p:cNvPr>
          <p:cNvSpPr txBox="1"/>
          <p:nvPr/>
        </p:nvSpPr>
        <p:spPr>
          <a:xfrm>
            <a:off x="379602" y="971621"/>
            <a:ext cx="11292289" cy="4925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برآورد تقاضا به تفکیک مصرف کنندگان عمده فرآورده های نفتی در افق برنامه هفتم توسعه:</a:t>
            </a:r>
            <a:endParaRPr lang="en-US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مصرف فرآورده های نفتی بخش کشاورزی به تفکیک نوع فرآورده 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 مصرف فرآورده های نفتی بخش صنعت  به تفکیک نوع فرآورده 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 مصرف فرآورده های نفتی بخش حمل و نقل به تفکیک نوع فرآورده  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 مصرف فرآورده های نفتی بخش تجاری به تفکیک نوع فرآورده 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 مصرف فرآورده های نفتی بخش خانگی به تفکیک نوع فرآورده</a:t>
            </a:r>
            <a:endParaRPr lang="en-US" sz="1400" b="1" dirty="0">
              <a:cs typeface="B Mitra" panose="00000400000000000000" pitchFamily="2" charset="-78"/>
            </a:endParaRP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صادرات قاچاق فرآورده های نفتی به تفکیک نوع فرآورده</a:t>
            </a:r>
          </a:p>
          <a:p>
            <a:pPr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endParaRPr lang="fa-IR" sz="1400" b="1" dirty="0">
              <a:cs typeface="B Mitra" panose="00000400000000000000" pitchFamily="2" charset="-78"/>
            </a:endParaRPr>
          </a:p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روش برآورد:</a:t>
            </a:r>
          </a:p>
          <a:p>
            <a:pPr marL="285750" indent="-285750" algn="r" rtl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معادلات اقتصاد سنجی </a:t>
            </a:r>
          </a:p>
          <a:p>
            <a:pPr marL="285750" indent="-285750" algn="r" rtl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جداول داده- ستانده اقتصاد ایران</a:t>
            </a:r>
            <a:endParaRPr lang="en-US" sz="1400" b="1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1997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3491345" y="15389"/>
            <a:ext cx="81805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برآورد عرضه فرآورده های نفتی در افق برنامه هفتم توسعه در 3 سناریو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D0EB28-8425-33A3-D735-4589DE2D97BF}"/>
              </a:ext>
            </a:extLst>
          </p:cNvPr>
          <p:cNvSpPr txBox="1"/>
          <p:nvPr/>
        </p:nvSpPr>
        <p:spPr>
          <a:xfrm>
            <a:off x="379602" y="1387259"/>
            <a:ext cx="11292289" cy="3226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برآورد عرضه فرآورده های نفتی در افق برنامه هفتم توسعه:</a:t>
            </a:r>
            <a:endParaRPr lang="en-US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742950" lvl="1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برآورد عرضه پالایشگاه های فعال به تفکیک نوع فرآورده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 برآورد عرضه طرح های پالایشگاهی جدید به تفکیک نوع فرآورده</a:t>
            </a:r>
          </a:p>
          <a:p>
            <a:pPr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endParaRPr lang="fa-IR" sz="1400" b="1" dirty="0">
              <a:cs typeface="B Mitra" panose="00000400000000000000" pitchFamily="2" charset="-78"/>
            </a:endParaRPr>
          </a:p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روش برآورد:</a:t>
            </a:r>
          </a:p>
          <a:p>
            <a:pPr marL="285750" indent="-285750" algn="r" rtl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مطالعات کتابخانه ای</a:t>
            </a:r>
          </a:p>
          <a:p>
            <a:pPr marL="285750" indent="-285750" algn="r" rtl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تشکیل جلسات کارشناسی</a:t>
            </a:r>
          </a:p>
        </p:txBody>
      </p:sp>
    </p:spTree>
    <p:extLst>
      <p:ext uri="{BB962C8B-B14F-4D97-AF65-F5344CB8AC3E}">
        <p14:creationId xmlns:p14="http://schemas.microsoft.com/office/powerpoint/2010/main" val="1305253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3491345" y="15389"/>
            <a:ext cx="81805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آثار  ناترازی فرآورده های نفتی در افق برنامه هفتم توسعه در 3 سناریو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D0EB28-8425-33A3-D735-4589DE2D97BF}"/>
              </a:ext>
            </a:extLst>
          </p:cNvPr>
          <p:cNvSpPr txBox="1"/>
          <p:nvPr/>
        </p:nvSpPr>
        <p:spPr>
          <a:xfrm>
            <a:off x="379602" y="1294895"/>
            <a:ext cx="11292289" cy="3857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برآورد آثار ناترازی فرآورده های نفتی به تفکیک نوع فرآورده در افق برنامه هفتم توسعه:</a:t>
            </a:r>
            <a:endParaRPr lang="en-US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برآورد ناترازی بنزین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برآورد ناترازی نفت گاز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برآورد ناترازی نفت سفید</a:t>
            </a:r>
          </a:p>
          <a:p>
            <a:pPr marL="285750" indent="-285750" algn="r" rtl="1" fontAlgn="b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برآورد ناترازی نفت کوره</a:t>
            </a:r>
          </a:p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endParaRPr lang="fa-IR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روش برآورد:</a:t>
            </a:r>
          </a:p>
          <a:p>
            <a:pPr marL="285750" indent="-285750" algn="r" rtl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400" b="1" dirty="0">
                <a:cs typeface="B Mitra" panose="00000400000000000000" pitchFamily="2" charset="-78"/>
              </a:rPr>
              <a:t>مدل برنامه ریزی مالی و سیاستگذاری </a:t>
            </a:r>
            <a:r>
              <a:rPr lang="en-US" sz="1400" b="1" dirty="0">
                <a:cs typeface="B Mitra" panose="00000400000000000000" pitchFamily="2" charset="-78"/>
              </a:rPr>
              <a:t>(FPP)</a:t>
            </a:r>
            <a:endParaRPr lang="fa-IR" sz="1400" b="1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8571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3491345" y="15389"/>
            <a:ext cx="81805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آثار  ناترازی فرآورده های نفتی در افق برنامه هفتم توسعه در سناریو پایه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CC48475-31FB-2BAB-350D-1312E914A949}"/>
              </a:ext>
            </a:extLst>
          </p:cNvPr>
          <p:cNvSpPr/>
          <p:nvPr/>
        </p:nvSpPr>
        <p:spPr>
          <a:xfrm>
            <a:off x="2015770" y="1730518"/>
            <a:ext cx="1429394" cy="94040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solidFill>
                  <a:schemeClr val="tx1"/>
                </a:solidFill>
                <a:cs typeface="B Mitra" panose="00000400000000000000" pitchFamily="2" charset="-78"/>
              </a:rPr>
              <a:t>ناترازی فرآورده های نفتی</a:t>
            </a:r>
            <a:endParaRPr lang="en-US" sz="1200" dirty="0">
              <a:cs typeface="B Mitra" panose="00000400000000000000" pitchFamily="2" charset="-7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0DF5C0-8EA4-3549-FC2C-5EE85AC9C93E}"/>
              </a:ext>
            </a:extLst>
          </p:cNvPr>
          <p:cNvSpPr/>
          <p:nvPr/>
        </p:nvSpPr>
        <p:spPr>
          <a:xfrm>
            <a:off x="4134182" y="1781621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واردات فرآورده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94F9A8-0241-D6B4-073A-8B6570682ECF}"/>
              </a:ext>
            </a:extLst>
          </p:cNvPr>
          <p:cNvSpPr txBox="1"/>
          <p:nvPr/>
        </p:nvSpPr>
        <p:spPr>
          <a:xfrm>
            <a:off x="2455529" y="767925"/>
            <a:ext cx="6739177" cy="431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مهمترین کانال های اثر گذاری ناترازی فرآورده های نفتی بر بخش خارجی اقتصاد</a:t>
            </a:r>
            <a:endParaRPr lang="en-US" sz="1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54C0AEF-0CA7-3CFD-58F1-5BA5279B326C}"/>
              </a:ext>
            </a:extLst>
          </p:cNvPr>
          <p:cNvSpPr/>
          <p:nvPr/>
        </p:nvSpPr>
        <p:spPr>
          <a:xfrm>
            <a:off x="6514137" y="1826753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کسری تجاری کشور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C0C3265-411C-EB0E-FE05-49F4BEA7B8CD}"/>
              </a:ext>
            </a:extLst>
          </p:cNvPr>
          <p:cNvSpPr/>
          <p:nvPr/>
        </p:nvSpPr>
        <p:spPr>
          <a:xfrm>
            <a:off x="5714907" y="3313627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فشار بر بازار ارز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E796DD-1B0F-1749-FE55-065E87F80F24}"/>
              </a:ext>
            </a:extLst>
          </p:cNvPr>
          <p:cNvSpPr/>
          <p:nvPr/>
        </p:nvSpPr>
        <p:spPr>
          <a:xfrm>
            <a:off x="7678134" y="3295529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منابع ارزی برای واردات واسطه ای و سرمایه ای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C8CE4D-AF0A-B57F-985B-C917AC4EBDB6}"/>
              </a:ext>
            </a:extLst>
          </p:cNvPr>
          <p:cNvCxnSpPr>
            <a:cxnSpLocks/>
          </p:cNvCxnSpPr>
          <p:nvPr/>
        </p:nvCxnSpPr>
        <p:spPr>
          <a:xfrm>
            <a:off x="3445164" y="2212595"/>
            <a:ext cx="564369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64F23FA-A8F2-8222-3A5D-7701B977B87C}"/>
              </a:ext>
            </a:extLst>
          </p:cNvPr>
          <p:cNvCxnSpPr>
            <a:cxnSpLocks/>
          </p:cNvCxnSpPr>
          <p:nvPr/>
        </p:nvCxnSpPr>
        <p:spPr>
          <a:xfrm>
            <a:off x="5825118" y="2212595"/>
            <a:ext cx="564369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5A3C5BC-3C7B-B543-7100-B70059978827}"/>
              </a:ext>
            </a:extLst>
          </p:cNvPr>
          <p:cNvCxnSpPr>
            <a:cxnSpLocks/>
          </p:cNvCxnSpPr>
          <p:nvPr/>
        </p:nvCxnSpPr>
        <p:spPr>
          <a:xfrm flipH="1">
            <a:off x="6514137" y="2710472"/>
            <a:ext cx="675772" cy="60665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743E3C7-B7B0-8519-A091-D80F507A2D5F}"/>
              </a:ext>
            </a:extLst>
          </p:cNvPr>
          <p:cNvCxnSpPr>
            <a:cxnSpLocks/>
          </p:cNvCxnSpPr>
          <p:nvPr/>
        </p:nvCxnSpPr>
        <p:spPr>
          <a:xfrm>
            <a:off x="7467186" y="2710472"/>
            <a:ext cx="737887" cy="569221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54D03FA-A90C-B1EA-D80D-4E1E356D9076}"/>
              </a:ext>
            </a:extLst>
          </p:cNvPr>
          <p:cNvCxnSpPr>
            <a:cxnSpLocks/>
          </p:cNvCxnSpPr>
          <p:nvPr/>
        </p:nvCxnSpPr>
        <p:spPr>
          <a:xfrm flipH="1">
            <a:off x="6497018" y="4189694"/>
            <a:ext cx="17119" cy="45750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3ED65A-37AE-39BA-2468-C61FDB261A45}"/>
              </a:ext>
            </a:extLst>
          </p:cNvPr>
          <p:cNvCxnSpPr>
            <a:cxnSpLocks/>
          </p:cNvCxnSpPr>
          <p:nvPr/>
        </p:nvCxnSpPr>
        <p:spPr>
          <a:xfrm>
            <a:off x="8523602" y="4145219"/>
            <a:ext cx="0" cy="50197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59C6C400-BFB9-1EB3-26C6-227A14522077}"/>
              </a:ext>
            </a:extLst>
          </p:cNvPr>
          <p:cNvSpPr/>
          <p:nvPr/>
        </p:nvSpPr>
        <p:spPr>
          <a:xfrm>
            <a:off x="5651550" y="4701309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بی ثباتی اقصاد کلان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F7A1F6-CF2E-79DF-A46C-567AE907EA45}"/>
              </a:ext>
            </a:extLst>
          </p:cNvPr>
          <p:cNvSpPr/>
          <p:nvPr/>
        </p:nvSpPr>
        <p:spPr>
          <a:xfrm>
            <a:off x="7774177" y="4701984"/>
            <a:ext cx="1690936" cy="838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رشد اقتصادی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C4F6AB9-F27A-4F70-8A4B-1E625A6A4367}"/>
              </a:ext>
            </a:extLst>
          </p:cNvPr>
          <p:cNvCxnSpPr>
            <a:cxnSpLocks/>
          </p:cNvCxnSpPr>
          <p:nvPr/>
        </p:nvCxnSpPr>
        <p:spPr>
          <a:xfrm>
            <a:off x="7342486" y="5114636"/>
            <a:ext cx="378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442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842611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1745673" y="15389"/>
            <a:ext cx="9926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آثار سناریوی اصلاحی اول:  اصلاح قیمت فرآورده های نفتی در افق برنامه هفتم توسعه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CC48475-31FB-2BAB-350D-1312E914A949}"/>
              </a:ext>
            </a:extLst>
          </p:cNvPr>
          <p:cNvSpPr/>
          <p:nvPr/>
        </p:nvSpPr>
        <p:spPr>
          <a:xfrm>
            <a:off x="4054160" y="1837435"/>
            <a:ext cx="1429394" cy="94040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solidFill>
                  <a:schemeClr val="tx1"/>
                </a:solidFill>
                <a:cs typeface="B Mitra" panose="00000400000000000000" pitchFamily="2" charset="-78"/>
              </a:rPr>
              <a:t>اصلاح قیمت فرآورده های نفتی</a:t>
            </a:r>
            <a:endParaRPr lang="en-US" sz="1200" dirty="0">
              <a:cs typeface="B Mitra" panose="00000400000000000000" pitchFamily="2" charset="-7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0DF5C0-8EA4-3549-FC2C-5EE85AC9C93E}"/>
              </a:ext>
            </a:extLst>
          </p:cNvPr>
          <p:cNvSpPr/>
          <p:nvPr/>
        </p:nvSpPr>
        <p:spPr>
          <a:xfrm>
            <a:off x="5982817" y="3275526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کسری سازمان هدفمندی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94F9A8-0241-D6B4-073A-8B6570682ECF}"/>
              </a:ext>
            </a:extLst>
          </p:cNvPr>
          <p:cNvSpPr txBox="1"/>
          <p:nvPr/>
        </p:nvSpPr>
        <p:spPr>
          <a:xfrm>
            <a:off x="2355685" y="482460"/>
            <a:ext cx="6160654" cy="431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مهمترین کانال های اثر گذاری </a:t>
            </a:r>
            <a:r>
              <a:rPr lang="fa-IR" sz="1800" dirty="0">
                <a:solidFill>
                  <a:srgbClr val="0000FF"/>
                </a:solidFill>
                <a:cs typeface="B Titr" panose="00000700000000000000" pitchFamily="2" charset="-78"/>
              </a:rPr>
              <a:t>اصلاح قیمت فرآورده های نفتی</a:t>
            </a:r>
            <a:endParaRPr lang="en-US" sz="1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54C0AEF-0CA7-3CFD-58F1-5BA5279B326C}"/>
              </a:ext>
            </a:extLst>
          </p:cNvPr>
          <p:cNvSpPr/>
          <p:nvPr/>
        </p:nvSpPr>
        <p:spPr>
          <a:xfrm>
            <a:off x="7897152" y="3259212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کسری بودجه دولت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C0C3265-411C-EB0E-FE05-49F4BEA7B8CD}"/>
              </a:ext>
            </a:extLst>
          </p:cNvPr>
          <p:cNvSpPr/>
          <p:nvPr/>
        </p:nvSpPr>
        <p:spPr>
          <a:xfrm>
            <a:off x="2794702" y="5914138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فشار بر بازار ارز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E796DD-1B0F-1749-FE55-065E87F80F24}"/>
              </a:ext>
            </a:extLst>
          </p:cNvPr>
          <p:cNvSpPr/>
          <p:nvPr/>
        </p:nvSpPr>
        <p:spPr>
          <a:xfrm>
            <a:off x="7874845" y="2157888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رشد نقدینگی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C8CE4D-AF0A-B57F-985B-C917AC4EBDB6}"/>
              </a:ext>
            </a:extLst>
          </p:cNvPr>
          <p:cNvCxnSpPr>
            <a:cxnSpLocks/>
          </p:cNvCxnSpPr>
          <p:nvPr/>
        </p:nvCxnSpPr>
        <p:spPr>
          <a:xfrm flipV="1">
            <a:off x="5370434" y="1641017"/>
            <a:ext cx="509580" cy="35899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64F23FA-A8F2-8222-3A5D-7701B977B87C}"/>
              </a:ext>
            </a:extLst>
          </p:cNvPr>
          <p:cNvCxnSpPr>
            <a:cxnSpLocks/>
          </p:cNvCxnSpPr>
          <p:nvPr/>
        </p:nvCxnSpPr>
        <p:spPr>
          <a:xfrm>
            <a:off x="7534998" y="1415103"/>
            <a:ext cx="360508" cy="2101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3ED65A-37AE-39BA-2468-C61FDB261A45}"/>
              </a:ext>
            </a:extLst>
          </p:cNvPr>
          <p:cNvCxnSpPr>
            <a:cxnSpLocks/>
          </p:cNvCxnSpPr>
          <p:nvPr/>
        </p:nvCxnSpPr>
        <p:spPr>
          <a:xfrm flipV="1">
            <a:off x="8760137" y="1869976"/>
            <a:ext cx="0" cy="281608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59C6C400-BFB9-1EB3-26C6-227A14522077}"/>
              </a:ext>
            </a:extLst>
          </p:cNvPr>
          <p:cNvSpPr/>
          <p:nvPr/>
        </p:nvSpPr>
        <p:spPr>
          <a:xfrm>
            <a:off x="4909707" y="5913744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 بی ثباتی اقصاد کلان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F7A1F6-CF2E-79DF-A46C-567AE907EA45}"/>
              </a:ext>
            </a:extLst>
          </p:cNvPr>
          <p:cNvSpPr/>
          <p:nvPr/>
        </p:nvSpPr>
        <p:spPr>
          <a:xfrm>
            <a:off x="7077222" y="4923729"/>
            <a:ext cx="1690936" cy="838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رشد اقتصادی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C4F6AB9-F27A-4F70-8A4B-1E625A6A4367}"/>
              </a:ext>
            </a:extLst>
          </p:cNvPr>
          <p:cNvCxnSpPr>
            <a:cxnSpLocks/>
          </p:cNvCxnSpPr>
          <p:nvPr/>
        </p:nvCxnSpPr>
        <p:spPr>
          <a:xfrm flipH="1">
            <a:off x="2536553" y="2336576"/>
            <a:ext cx="1451898" cy="1692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52B350A6-9D99-4CE0-5900-581B2900E930}"/>
              </a:ext>
            </a:extLst>
          </p:cNvPr>
          <p:cNvSpPr/>
          <p:nvPr/>
        </p:nvSpPr>
        <p:spPr>
          <a:xfrm>
            <a:off x="2274093" y="3285553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صادرات قاچاق فرآورده های نفتی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ABA527A-DA77-B42C-4755-E7EFE76DA3C9}"/>
              </a:ext>
            </a:extLst>
          </p:cNvPr>
          <p:cNvSpPr/>
          <p:nvPr/>
        </p:nvSpPr>
        <p:spPr>
          <a:xfrm>
            <a:off x="751687" y="4660140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بهبود تراز تجاری کشور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FD8493A-92C3-6490-E20F-86498E65E6F4}"/>
              </a:ext>
            </a:extLst>
          </p:cNvPr>
          <p:cNvSpPr/>
          <p:nvPr/>
        </p:nvSpPr>
        <p:spPr>
          <a:xfrm>
            <a:off x="673580" y="5920458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بهبود منابع ارزی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3890473-A8B5-1ED1-F278-C684F963440C}"/>
              </a:ext>
            </a:extLst>
          </p:cNvPr>
          <p:cNvSpPr/>
          <p:nvPr/>
        </p:nvSpPr>
        <p:spPr>
          <a:xfrm>
            <a:off x="708240" y="1961303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مصرف (واسطه و نهایی) فرآورده های نفتی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DF469B1-4231-9812-5795-28A908D6BC97}"/>
              </a:ext>
            </a:extLst>
          </p:cNvPr>
          <p:cNvSpPr/>
          <p:nvPr/>
        </p:nvSpPr>
        <p:spPr>
          <a:xfrm>
            <a:off x="511879" y="3234809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بهبود تراز تجاری فرآورده ای نفتی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C605490-820E-B5DA-ED55-B1FD36BF4B0C}"/>
              </a:ext>
            </a:extLst>
          </p:cNvPr>
          <p:cNvSpPr/>
          <p:nvPr/>
        </p:nvSpPr>
        <p:spPr>
          <a:xfrm>
            <a:off x="2978219" y="4793148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منابع ارزی برای واردات واسطه ای و سرمایه ای 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1588E8C-BD4B-3F00-BB88-40D107513727}"/>
              </a:ext>
            </a:extLst>
          </p:cNvPr>
          <p:cNvSpPr/>
          <p:nvPr/>
        </p:nvSpPr>
        <p:spPr>
          <a:xfrm>
            <a:off x="8019253" y="996003"/>
            <a:ext cx="1690936" cy="838200"/>
          </a:xfrm>
          <a:prstGeom prst="ellipse">
            <a:avLst/>
          </a:prstGeom>
          <a:ln w="41275">
            <a:solidFill>
              <a:schemeClr val="accent2">
                <a:alpha val="94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تورم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7605C79-A9AF-D6E3-A845-088559656EC1}"/>
              </a:ext>
            </a:extLst>
          </p:cNvPr>
          <p:cNvCxnSpPr>
            <a:cxnSpLocks/>
          </p:cNvCxnSpPr>
          <p:nvPr/>
        </p:nvCxnSpPr>
        <p:spPr>
          <a:xfrm>
            <a:off x="5297525" y="2634158"/>
            <a:ext cx="798475" cy="66351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DA2A6C2-6AD5-4357-9307-9A22D33EF245}"/>
              </a:ext>
            </a:extLst>
          </p:cNvPr>
          <p:cNvCxnSpPr>
            <a:cxnSpLocks/>
          </p:cNvCxnSpPr>
          <p:nvPr/>
        </p:nvCxnSpPr>
        <p:spPr>
          <a:xfrm>
            <a:off x="10843770" y="3995509"/>
            <a:ext cx="0" cy="28092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87087CB-54F6-40C2-7E0B-4C5CE05EE0C1}"/>
              </a:ext>
            </a:extLst>
          </p:cNvPr>
          <p:cNvCxnSpPr>
            <a:cxnSpLocks/>
          </p:cNvCxnSpPr>
          <p:nvPr/>
        </p:nvCxnSpPr>
        <p:spPr>
          <a:xfrm flipH="1">
            <a:off x="1519048" y="2865474"/>
            <a:ext cx="15399" cy="35614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4F5C860-9C34-C496-36AB-78A4B71001CC}"/>
              </a:ext>
            </a:extLst>
          </p:cNvPr>
          <p:cNvCxnSpPr>
            <a:cxnSpLocks/>
          </p:cNvCxnSpPr>
          <p:nvPr/>
        </p:nvCxnSpPr>
        <p:spPr>
          <a:xfrm flipH="1">
            <a:off x="3386826" y="2755918"/>
            <a:ext cx="964641" cy="503294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906E3F5-EF25-C78D-ECC7-90A8890F79C5}"/>
              </a:ext>
            </a:extLst>
          </p:cNvPr>
          <p:cNvCxnSpPr>
            <a:cxnSpLocks/>
          </p:cNvCxnSpPr>
          <p:nvPr/>
        </p:nvCxnSpPr>
        <p:spPr>
          <a:xfrm>
            <a:off x="2355685" y="5141636"/>
            <a:ext cx="544993" cy="15074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9F6DEA0-AFE0-9A9E-6BC0-9CE6DF346C16}"/>
              </a:ext>
            </a:extLst>
          </p:cNvPr>
          <p:cNvCxnSpPr>
            <a:cxnSpLocks/>
          </p:cNvCxnSpPr>
          <p:nvPr/>
        </p:nvCxnSpPr>
        <p:spPr>
          <a:xfrm>
            <a:off x="1467326" y="5498340"/>
            <a:ext cx="0" cy="338165"/>
          </a:xfrm>
          <a:prstGeom prst="straightConnector1">
            <a:avLst/>
          </a:prstGeom>
          <a:ln w="25400" cap="flat">
            <a:solidFill>
              <a:schemeClr val="accent2"/>
            </a:solidFill>
            <a:beve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6679A79-DB6F-4F14-87BF-F77A2D3A9967}"/>
              </a:ext>
            </a:extLst>
          </p:cNvPr>
          <p:cNvCxnSpPr>
            <a:cxnSpLocks/>
          </p:cNvCxnSpPr>
          <p:nvPr/>
        </p:nvCxnSpPr>
        <p:spPr>
          <a:xfrm>
            <a:off x="2376876" y="6326326"/>
            <a:ext cx="338615" cy="1323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6228EA9-B9B1-9904-5F5B-6913E89AA5DB}"/>
              </a:ext>
            </a:extLst>
          </p:cNvPr>
          <p:cNvCxnSpPr>
            <a:cxnSpLocks/>
          </p:cNvCxnSpPr>
          <p:nvPr/>
        </p:nvCxnSpPr>
        <p:spPr>
          <a:xfrm>
            <a:off x="4681214" y="5342829"/>
            <a:ext cx="2396008" cy="115168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841B3AD-95AE-A49B-427D-13ACCF038BE0}"/>
              </a:ext>
            </a:extLst>
          </p:cNvPr>
          <p:cNvCxnSpPr>
            <a:cxnSpLocks/>
          </p:cNvCxnSpPr>
          <p:nvPr/>
        </p:nvCxnSpPr>
        <p:spPr>
          <a:xfrm flipV="1">
            <a:off x="7843405" y="5225389"/>
            <a:ext cx="0" cy="38051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F17D478-646D-E6A0-E6A5-E0ECF62A7562}"/>
              </a:ext>
            </a:extLst>
          </p:cNvPr>
          <p:cNvCxnSpPr>
            <a:cxnSpLocks/>
          </p:cNvCxnSpPr>
          <p:nvPr/>
        </p:nvCxnSpPr>
        <p:spPr>
          <a:xfrm flipH="1">
            <a:off x="1467326" y="4010865"/>
            <a:ext cx="6805" cy="63388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35F4C1BF-114C-8AD6-909E-10140120A192}"/>
              </a:ext>
            </a:extLst>
          </p:cNvPr>
          <p:cNvCxnSpPr>
            <a:cxnSpLocks/>
          </p:cNvCxnSpPr>
          <p:nvPr/>
        </p:nvCxnSpPr>
        <p:spPr>
          <a:xfrm flipH="1">
            <a:off x="1745673" y="4042668"/>
            <a:ext cx="712967" cy="56713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6B373E8F-6384-15DD-587D-78CB2A060819}"/>
              </a:ext>
            </a:extLst>
          </p:cNvPr>
          <p:cNvSpPr/>
          <p:nvPr/>
        </p:nvSpPr>
        <p:spPr>
          <a:xfrm>
            <a:off x="5927945" y="1917718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200" b="1" dirty="0">
                <a:cs typeface="B Mitra" panose="00000400000000000000" pitchFamily="2" charset="-78"/>
              </a:rPr>
              <a:t>افزایش قیمت فرآورده ها برای  بخش تولید</a:t>
            </a:r>
            <a:r>
              <a:rPr lang="en-US" sz="1200" b="1" dirty="0">
                <a:cs typeface="B Mitra" panose="00000400000000000000" pitchFamily="2" charset="-78"/>
              </a:rPr>
              <a:t>(PPI)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6A6C72D-60E1-0E3E-EEE0-B4AE3D728EA4}"/>
              </a:ext>
            </a:extLst>
          </p:cNvPr>
          <p:cNvSpPr/>
          <p:nvPr/>
        </p:nvSpPr>
        <p:spPr>
          <a:xfrm>
            <a:off x="5844062" y="997609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200" b="1" dirty="0">
                <a:cs typeface="B Mitra" panose="00000400000000000000" pitchFamily="2" charset="-78"/>
              </a:rPr>
              <a:t>افزایش قیمت فرآورده ها برای مصرف کنند </a:t>
            </a:r>
            <a:r>
              <a:rPr lang="en-US" sz="1200" b="1" dirty="0">
                <a:cs typeface="B Mitra" panose="00000400000000000000" pitchFamily="2" charset="-78"/>
              </a:rPr>
              <a:t>(CPI)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BAC4B69-71C5-8FCF-76FB-5608BDD200B3}"/>
              </a:ext>
            </a:extLst>
          </p:cNvPr>
          <p:cNvCxnSpPr>
            <a:cxnSpLocks/>
          </p:cNvCxnSpPr>
          <p:nvPr/>
        </p:nvCxnSpPr>
        <p:spPr>
          <a:xfrm flipV="1">
            <a:off x="7512598" y="1674153"/>
            <a:ext cx="527112" cy="39164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AE75E32-4B6E-AFBC-4603-2ED0C13DA5D6}"/>
              </a:ext>
            </a:extLst>
          </p:cNvPr>
          <p:cNvCxnSpPr>
            <a:cxnSpLocks/>
          </p:cNvCxnSpPr>
          <p:nvPr/>
        </p:nvCxnSpPr>
        <p:spPr>
          <a:xfrm flipV="1">
            <a:off x="5457715" y="2318650"/>
            <a:ext cx="386347" cy="1792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C2EBD984-3B0D-973E-3CCE-1A025FBA1A22}"/>
              </a:ext>
            </a:extLst>
          </p:cNvPr>
          <p:cNvSpPr/>
          <p:nvPr/>
        </p:nvSpPr>
        <p:spPr>
          <a:xfrm>
            <a:off x="9930990" y="3119998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هزینه تامین مالی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1857640-5DCA-607E-5C61-549D6CA8FC14}"/>
              </a:ext>
            </a:extLst>
          </p:cNvPr>
          <p:cNvSpPr/>
          <p:nvPr/>
        </p:nvSpPr>
        <p:spPr>
          <a:xfrm>
            <a:off x="10085908" y="4346309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سرمایه گذاری بخش خصوصی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2C14817-09F9-F6F9-7562-0074F30E2446}"/>
              </a:ext>
            </a:extLst>
          </p:cNvPr>
          <p:cNvCxnSpPr>
            <a:cxnSpLocks/>
          </p:cNvCxnSpPr>
          <p:nvPr/>
        </p:nvCxnSpPr>
        <p:spPr>
          <a:xfrm>
            <a:off x="7673753" y="3636316"/>
            <a:ext cx="19436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7B62301-F663-A080-0D93-C37C1EB09393}"/>
              </a:ext>
            </a:extLst>
          </p:cNvPr>
          <p:cNvCxnSpPr>
            <a:cxnSpLocks/>
          </p:cNvCxnSpPr>
          <p:nvPr/>
        </p:nvCxnSpPr>
        <p:spPr>
          <a:xfrm flipV="1">
            <a:off x="9562465" y="3623265"/>
            <a:ext cx="293242" cy="12301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42F5D96-D9E3-5921-A931-207BD869A887}"/>
              </a:ext>
            </a:extLst>
          </p:cNvPr>
          <p:cNvCxnSpPr>
            <a:cxnSpLocks/>
          </p:cNvCxnSpPr>
          <p:nvPr/>
        </p:nvCxnSpPr>
        <p:spPr>
          <a:xfrm flipH="1">
            <a:off x="8864721" y="4846279"/>
            <a:ext cx="1166024" cy="36596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EFA9E3D-7BCD-04BE-8BB6-9A7FCDBB5E4C}"/>
              </a:ext>
            </a:extLst>
          </p:cNvPr>
          <p:cNvCxnSpPr>
            <a:cxnSpLocks/>
          </p:cNvCxnSpPr>
          <p:nvPr/>
        </p:nvCxnSpPr>
        <p:spPr>
          <a:xfrm flipV="1">
            <a:off x="8701286" y="2993918"/>
            <a:ext cx="0" cy="281608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3BA12E98-233F-9298-9047-496EE7E13171}"/>
              </a:ext>
            </a:extLst>
          </p:cNvPr>
          <p:cNvSpPr/>
          <p:nvPr/>
        </p:nvSpPr>
        <p:spPr>
          <a:xfrm>
            <a:off x="4074745" y="3277224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اعمال سیاست های بازتوزیع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04C3556-765D-87DD-0EB4-C76ED20A492D}"/>
              </a:ext>
            </a:extLst>
          </p:cNvPr>
          <p:cNvCxnSpPr>
            <a:cxnSpLocks/>
          </p:cNvCxnSpPr>
          <p:nvPr/>
        </p:nvCxnSpPr>
        <p:spPr>
          <a:xfrm>
            <a:off x="4909707" y="2799602"/>
            <a:ext cx="0" cy="363244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3F4F916-A834-3F23-6F92-0664D1EC6A73}"/>
              </a:ext>
            </a:extLst>
          </p:cNvPr>
          <p:cNvCxnSpPr>
            <a:cxnSpLocks/>
          </p:cNvCxnSpPr>
          <p:nvPr/>
        </p:nvCxnSpPr>
        <p:spPr>
          <a:xfrm>
            <a:off x="5380250" y="4031471"/>
            <a:ext cx="316512" cy="36359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DF9973E-1DE5-2E3D-1B02-141032AE6177}"/>
              </a:ext>
            </a:extLst>
          </p:cNvPr>
          <p:cNvCxnSpPr>
            <a:cxnSpLocks/>
          </p:cNvCxnSpPr>
          <p:nvPr/>
        </p:nvCxnSpPr>
        <p:spPr>
          <a:xfrm>
            <a:off x="5793323" y="3687849"/>
            <a:ext cx="155590" cy="1008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CCFFAB1-222B-7C3B-03C3-B23D59250AF9}"/>
              </a:ext>
            </a:extLst>
          </p:cNvPr>
          <p:cNvCxnSpPr>
            <a:cxnSpLocks/>
          </p:cNvCxnSpPr>
          <p:nvPr/>
        </p:nvCxnSpPr>
        <p:spPr>
          <a:xfrm flipH="1" flipV="1">
            <a:off x="6711409" y="5040981"/>
            <a:ext cx="365813" cy="17126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>
            <a:extLst>
              <a:ext uri="{FF2B5EF4-FFF2-40B4-BE49-F238E27FC236}">
                <a16:creationId xmlns:a16="http://schemas.microsoft.com/office/drawing/2014/main" id="{736C7B14-CBA5-C021-E3F5-7E13BBB05A12}"/>
              </a:ext>
            </a:extLst>
          </p:cNvPr>
          <p:cNvSpPr/>
          <p:nvPr/>
        </p:nvSpPr>
        <p:spPr>
          <a:xfrm>
            <a:off x="5533268" y="4334506"/>
            <a:ext cx="1273176" cy="838200"/>
          </a:xfrm>
          <a:prstGeom prst="ellipse">
            <a:avLst/>
          </a:prstGeom>
          <a:ln w="41275">
            <a:solidFill>
              <a:schemeClr val="accent2">
                <a:alpha val="94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رفاه خانوارها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2CF59519-C1BB-68EE-C9AF-7D5BC50F2AB0}"/>
              </a:ext>
            </a:extLst>
          </p:cNvPr>
          <p:cNvCxnSpPr>
            <a:cxnSpLocks/>
          </p:cNvCxnSpPr>
          <p:nvPr/>
        </p:nvCxnSpPr>
        <p:spPr>
          <a:xfrm>
            <a:off x="4504111" y="6432874"/>
            <a:ext cx="338615" cy="1323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2DC489DC-F056-46C1-7758-8AFFC1E8D915}"/>
              </a:ext>
            </a:extLst>
          </p:cNvPr>
          <p:cNvCxnSpPr>
            <a:cxnSpLocks/>
          </p:cNvCxnSpPr>
          <p:nvPr/>
        </p:nvCxnSpPr>
        <p:spPr>
          <a:xfrm flipV="1">
            <a:off x="6529218" y="5693932"/>
            <a:ext cx="791931" cy="439624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20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842611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1745673" y="15389"/>
            <a:ext cx="9926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آثار سناریوی اصلاحی دوم:  افزایش سرمایه گذاری در تولید فرآورده های نفتی در افق برنامه هفتم توسعه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CC48475-31FB-2BAB-350D-1312E914A949}"/>
              </a:ext>
            </a:extLst>
          </p:cNvPr>
          <p:cNvSpPr/>
          <p:nvPr/>
        </p:nvSpPr>
        <p:spPr>
          <a:xfrm>
            <a:off x="1911035" y="1860060"/>
            <a:ext cx="1429394" cy="94040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solidFill>
                  <a:schemeClr val="tx1"/>
                </a:solidFill>
                <a:cs typeface="B Mitra" panose="00000400000000000000" pitchFamily="2" charset="-78"/>
              </a:rPr>
              <a:t>افزایش سرمایه گذاری در بخش پالایش فرآورده های نفتی</a:t>
            </a:r>
            <a:endParaRPr lang="en-US" sz="1200" dirty="0">
              <a:cs typeface="B Mitra" panose="00000400000000000000" pitchFamily="2" charset="-7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0DF5C0-8EA4-3549-FC2C-5EE85AC9C93E}"/>
              </a:ext>
            </a:extLst>
          </p:cNvPr>
          <p:cNvSpPr/>
          <p:nvPr/>
        </p:nvSpPr>
        <p:spPr>
          <a:xfrm>
            <a:off x="4057292" y="1919215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دسترسی سایر بخش های اقتصادی به منابع مالی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94F9A8-0241-D6B4-073A-8B6570682ECF}"/>
              </a:ext>
            </a:extLst>
          </p:cNvPr>
          <p:cNvSpPr txBox="1"/>
          <p:nvPr/>
        </p:nvSpPr>
        <p:spPr>
          <a:xfrm>
            <a:off x="1981541" y="811035"/>
            <a:ext cx="7356769" cy="431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</a:pPr>
            <a:r>
              <a:rPr lang="fa-IR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مهمترین کانال های اثر گذاری </a:t>
            </a:r>
            <a:r>
              <a:rPr lang="fa-IR" sz="1800" dirty="0">
                <a:solidFill>
                  <a:srgbClr val="0000FF"/>
                </a:solidFill>
                <a:cs typeface="B Titr" panose="00000700000000000000" pitchFamily="2" charset="-78"/>
              </a:rPr>
              <a:t>افزایش سرمایه گذاری در بخش پالایش فرآورده های نفتی</a:t>
            </a:r>
            <a:endParaRPr lang="en-US" sz="1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E796DD-1B0F-1749-FE55-065E87F80F24}"/>
              </a:ext>
            </a:extLst>
          </p:cNvPr>
          <p:cNvSpPr/>
          <p:nvPr/>
        </p:nvSpPr>
        <p:spPr>
          <a:xfrm>
            <a:off x="6465091" y="1884262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نرخ تامین مالی در اقتصاد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F7A1F6-CF2E-79DF-A46C-567AE907EA45}"/>
              </a:ext>
            </a:extLst>
          </p:cNvPr>
          <p:cNvSpPr/>
          <p:nvPr/>
        </p:nvSpPr>
        <p:spPr>
          <a:xfrm>
            <a:off x="3489245" y="3723225"/>
            <a:ext cx="1690936" cy="838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رشد سایر بخش های  اقتصادی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DA2A6C2-6AD5-4357-9307-9A22D33EF245}"/>
              </a:ext>
            </a:extLst>
          </p:cNvPr>
          <p:cNvCxnSpPr>
            <a:cxnSpLocks/>
          </p:cNvCxnSpPr>
          <p:nvPr/>
        </p:nvCxnSpPr>
        <p:spPr>
          <a:xfrm flipH="1">
            <a:off x="6770046" y="2768447"/>
            <a:ext cx="441667" cy="80832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DF553B2-3FF2-18B8-5458-DD15F708B946}"/>
              </a:ext>
            </a:extLst>
          </p:cNvPr>
          <p:cNvCxnSpPr>
            <a:cxnSpLocks/>
          </p:cNvCxnSpPr>
          <p:nvPr/>
        </p:nvCxnSpPr>
        <p:spPr>
          <a:xfrm>
            <a:off x="3340429" y="2325428"/>
            <a:ext cx="621971" cy="1288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6228EA9-B9B1-9904-5F5B-6913E89AA5DB}"/>
              </a:ext>
            </a:extLst>
          </p:cNvPr>
          <p:cNvCxnSpPr>
            <a:cxnSpLocks/>
          </p:cNvCxnSpPr>
          <p:nvPr/>
        </p:nvCxnSpPr>
        <p:spPr>
          <a:xfrm>
            <a:off x="5748228" y="2344654"/>
            <a:ext cx="623997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02025EE2-2222-363C-E14D-9FA728DD13D6}"/>
              </a:ext>
            </a:extLst>
          </p:cNvPr>
          <p:cNvSpPr/>
          <p:nvPr/>
        </p:nvSpPr>
        <p:spPr>
          <a:xfrm>
            <a:off x="5720756" y="3662495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کاهش سرمایه گذاری سایر بخش های اقتصادی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52C2E3D-8721-A6CB-0B79-1D870C4B20A8}"/>
              </a:ext>
            </a:extLst>
          </p:cNvPr>
          <p:cNvSpPr/>
          <p:nvPr/>
        </p:nvSpPr>
        <p:spPr>
          <a:xfrm>
            <a:off x="7647374" y="3549461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هزینه تامین مالی دولت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4DB3874-9E27-AC91-F0A5-7D6CF4B67328}"/>
              </a:ext>
            </a:extLst>
          </p:cNvPr>
          <p:cNvCxnSpPr>
            <a:cxnSpLocks/>
          </p:cNvCxnSpPr>
          <p:nvPr/>
        </p:nvCxnSpPr>
        <p:spPr>
          <a:xfrm>
            <a:off x="7491661" y="2768447"/>
            <a:ext cx="590550" cy="75104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1DC8A43B-326C-1FC5-ED69-9F385D2EDC86}"/>
              </a:ext>
            </a:extLst>
          </p:cNvPr>
          <p:cNvSpPr/>
          <p:nvPr/>
        </p:nvSpPr>
        <p:spPr>
          <a:xfrm>
            <a:off x="7786936" y="4873641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کسری بودجه دولت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A8ADFF3-4D34-D976-3A4B-A67BCE2B989A}"/>
              </a:ext>
            </a:extLst>
          </p:cNvPr>
          <p:cNvCxnSpPr>
            <a:cxnSpLocks/>
          </p:cNvCxnSpPr>
          <p:nvPr/>
        </p:nvCxnSpPr>
        <p:spPr>
          <a:xfrm>
            <a:off x="8492842" y="4387661"/>
            <a:ext cx="0" cy="41293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EDFBE4F1-BA99-3CAD-8DE3-4DE461794AD9}"/>
              </a:ext>
            </a:extLst>
          </p:cNvPr>
          <p:cNvSpPr/>
          <p:nvPr/>
        </p:nvSpPr>
        <p:spPr>
          <a:xfrm>
            <a:off x="5720756" y="4961682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رشد نقدینگی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EECEB3-A1D5-1550-94B4-5AF59BF1D8DC}"/>
              </a:ext>
            </a:extLst>
          </p:cNvPr>
          <p:cNvSpPr/>
          <p:nvPr/>
        </p:nvSpPr>
        <p:spPr>
          <a:xfrm>
            <a:off x="3489245" y="5019926"/>
            <a:ext cx="1690936" cy="838200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b="1" dirty="0">
                <a:cs typeface="B Mitra" panose="00000400000000000000" pitchFamily="2" charset="-78"/>
              </a:rPr>
              <a:t>افزایش تورم</a:t>
            </a:r>
            <a:endParaRPr lang="en-US" sz="1200" b="1" dirty="0">
              <a:cs typeface="B Mitra" panose="00000400000000000000" pitchFamily="2" charset="-78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66B6D73-BA3E-7539-EECB-13199B11F5CA}"/>
              </a:ext>
            </a:extLst>
          </p:cNvPr>
          <p:cNvCxnSpPr>
            <a:cxnSpLocks/>
          </p:cNvCxnSpPr>
          <p:nvPr/>
        </p:nvCxnSpPr>
        <p:spPr>
          <a:xfrm flipH="1">
            <a:off x="7491661" y="5307663"/>
            <a:ext cx="295275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7F2799C-1A69-A1CC-81BC-A257A4656228}"/>
              </a:ext>
            </a:extLst>
          </p:cNvPr>
          <p:cNvCxnSpPr>
            <a:cxnSpLocks/>
          </p:cNvCxnSpPr>
          <p:nvPr/>
        </p:nvCxnSpPr>
        <p:spPr>
          <a:xfrm flipH="1">
            <a:off x="5248275" y="5441264"/>
            <a:ext cx="472481" cy="16436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5B9D9D7-682B-ED69-7C7F-8ED58744C00F}"/>
              </a:ext>
            </a:extLst>
          </p:cNvPr>
          <p:cNvCxnSpPr>
            <a:cxnSpLocks/>
            <a:endCxn id="37" idx="6"/>
          </p:cNvCxnSpPr>
          <p:nvPr/>
        </p:nvCxnSpPr>
        <p:spPr>
          <a:xfrm flipH="1">
            <a:off x="5180181" y="4142325"/>
            <a:ext cx="540574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287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69672-1E49-C311-9E52-D120323F9A9C}"/>
              </a:ext>
            </a:extLst>
          </p:cNvPr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71D83-C808-E945-4984-7293E5CD99BB}"/>
              </a:ext>
            </a:extLst>
          </p:cNvPr>
          <p:cNvSpPr txBox="1"/>
          <p:nvPr/>
        </p:nvSpPr>
        <p:spPr>
          <a:xfrm>
            <a:off x="5971142" y="15389"/>
            <a:ext cx="57007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solidFill>
                  <a:srgbClr val="0000FF"/>
                </a:solidFill>
                <a:cs typeface="B Titr" panose="00000700000000000000" pitchFamily="2" charset="-78"/>
              </a:rPr>
              <a:t>شرح خدمات تحقیق</a:t>
            </a:r>
            <a:endParaRPr lang="en-US" sz="2000" dirty="0">
              <a:solidFill>
                <a:srgbClr val="0000FF"/>
              </a:solidFill>
              <a:cs typeface="B Titr" panose="00000700000000000000" pitchFamily="2" charset="-78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294D704-C8E5-06EE-F591-A14556F9E1C2}"/>
              </a:ext>
            </a:extLst>
          </p:cNvPr>
          <p:cNvSpPr txBox="1">
            <a:spLocks/>
          </p:cNvSpPr>
          <p:nvPr/>
        </p:nvSpPr>
        <p:spPr>
          <a:xfrm>
            <a:off x="609600" y="1037475"/>
            <a:ext cx="109728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شرح خدمات تحقیق </a:t>
            </a:r>
            <a:endParaRPr lang="en-US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  <a:p>
            <a:pPr algn="r" rtl="1"/>
            <a:endParaRPr lang="fa-IR" b="1" dirty="0">
              <a:cs typeface="B Mitra" panose="00000400000000000000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fa-IR" b="1" dirty="0">
                <a:cs typeface="B Mitra" panose="00000400000000000000" pitchFamily="2" charset="-78"/>
              </a:rPr>
              <a:t>برآورد ناترازی فرآورده های نفتی در افق برنامه هفتم توسعه </a:t>
            </a:r>
            <a:r>
              <a:rPr lang="en-US" b="1" dirty="0">
                <a:cs typeface="B Mitra" panose="00000400000000000000" pitchFamily="2" charset="-78"/>
              </a:rPr>
              <a:t>FPP</a:t>
            </a:r>
            <a:r>
              <a:rPr lang="fa-IR" b="1" dirty="0">
                <a:cs typeface="B Mitra" panose="00000400000000000000" pitchFamily="2" charset="-78"/>
              </a:rPr>
              <a:t> در 3 سناریو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b="1" dirty="0">
                <a:cs typeface="B Mitra" panose="00000400000000000000" pitchFamily="2" charset="-78"/>
              </a:rPr>
              <a:t>بررسی آثار ناترازی انرژی بر حوزه های مختلف اقتصاد کلان در 3 سناریو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b="1" dirty="0">
                <a:cs typeface="B Mitra" panose="00000400000000000000" pitchFamily="2" charset="-78"/>
              </a:rPr>
              <a:t>رائه مدلی برای مدیریت ناترازی فرآورده های نفتی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b="1" dirty="0">
                <a:cs typeface="B Mitra" panose="00000400000000000000" pitchFamily="2" charset="-78"/>
              </a:rPr>
              <a:t>ارائه سند راهبردی اتحادیه صادرکنندگان نفت، فرآورده های نفت، گاز و پتروشیمی ایران برای مدیریت ناترازی انرژی در حوزه فرآوردههای نفتی</a:t>
            </a:r>
          </a:p>
        </p:txBody>
      </p:sp>
    </p:spTree>
    <p:extLst>
      <p:ext uri="{BB962C8B-B14F-4D97-AF65-F5344CB8AC3E}">
        <p14:creationId xmlns:p14="http://schemas.microsoft.com/office/powerpoint/2010/main" val="3667814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gradFill flip="none" rotWithShape="1">
            <a:gsLst>
              <a:gs pos="100000">
                <a:srgbClr val="C14615"/>
              </a:gs>
              <a:gs pos="56000">
                <a:srgbClr val="D84B12"/>
              </a:gs>
              <a:gs pos="0">
                <a:srgbClr val="C89800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000" b="1" cap="none" spc="0" dirty="0" err="1">
                <a:ln/>
                <a:solidFill>
                  <a:schemeClr val="accent2">
                    <a:lumMod val="75000"/>
                  </a:schemeClr>
                </a:solidFill>
                <a:effectLst/>
              </a:rPr>
              <a:t>A.Valizadeh</a:t>
            </a:r>
            <a:endParaRPr lang="en-US" sz="2000" b="1" cap="none" spc="0" dirty="0">
              <a:ln/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3506" y="2967335"/>
            <a:ext cx="2052085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400" b="1" dirty="0">
                <a:cs typeface="B Titr" panose="00000700000000000000" pitchFamily="2" charset="-78"/>
              </a:rPr>
              <a:t>پایان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DD4DCE-9001-D362-1888-FC41CC6EA42E}"/>
              </a:ext>
            </a:extLst>
          </p:cNvPr>
          <p:cNvCxnSpPr>
            <a:cxnSpLocks/>
          </p:cNvCxnSpPr>
          <p:nvPr/>
        </p:nvCxnSpPr>
        <p:spPr>
          <a:xfrm>
            <a:off x="0" y="6749592"/>
            <a:ext cx="9338310" cy="0"/>
          </a:xfrm>
          <a:prstGeom prst="line">
            <a:avLst/>
          </a:prstGeom>
          <a:ln w="1238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314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1710</Words>
  <Application>Microsoft Office PowerPoint</Application>
  <PresentationFormat>Widescreen</PresentationFormat>
  <Paragraphs>250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 Mitra</vt:lpstr>
      <vt:lpstr>B Titr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Mohsen Valizadeh</cp:lastModifiedBy>
  <cp:revision>190</cp:revision>
  <dcterms:created xsi:type="dcterms:W3CDTF">2020-07-20T15:16:11Z</dcterms:created>
  <dcterms:modified xsi:type="dcterms:W3CDTF">2024-08-20T04:47:53Z</dcterms:modified>
</cp:coreProperties>
</file>