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10" r:id="rId4"/>
    <p:sldId id="311" r:id="rId5"/>
    <p:sldId id="291" r:id="rId6"/>
    <p:sldId id="312" r:id="rId7"/>
    <p:sldId id="300" r:id="rId8"/>
    <p:sldId id="302" r:id="rId9"/>
    <p:sldId id="305" r:id="rId10"/>
    <p:sldId id="303" r:id="rId11"/>
    <p:sldId id="313" r:id="rId12"/>
    <p:sldId id="314" r:id="rId13"/>
    <p:sldId id="262" r:id="rId14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20279C-8FE0-4789-9908-D57D29C2CAFD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432B2D69-4823-4C69-A293-888401CC1CBB}">
      <dgm:prSet phldrT="[Text]"/>
      <dgm:spPr/>
      <dgm:t>
        <a:bodyPr/>
        <a:lstStyle/>
        <a:p>
          <a:pPr rtl="1"/>
          <a:r>
            <a:rPr lang="en-US" dirty="0"/>
            <a:t>Morality</a:t>
          </a:r>
          <a:endParaRPr lang="fa-IR" dirty="0"/>
        </a:p>
      </dgm:t>
    </dgm:pt>
    <dgm:pt modelId="{C08FEF79-5C10-42C7-BE9E-A31FD751CE3E}" type="parTrans" cxnId="{910FBD76-40F3-4E5A-A7A3-B17862A5F63B}">
      <dgm:prSet/>
      <dgm:spPr/>
      <dgm:t>
        <a:bodyPr/>
        <a:lstStyle/>
        <a:p>
          <a:pPr rtl="1"/>
          <a:endParaRPr lang="fa-IR"/>
        </a:p>
      </dgm:t>
    </dgm:pt>
    <dgm:pt modelId="{8A843775-B00B-428B-A686-4AE5F58E0AE4}" type="sibTrans" cxnId="{910FBD76-40F3-4E5A-A7A3-B17862A5F63B}">
      <dgm:prSet/>
      <dgm:spPr/>
      <dgm:t>
        <a:bodyPr/>
        <a:lstStyle/>
        <a:p>
          <a:pPr rtl="1"/>
          <a:endParaRPr lang="fa-IR"/>
        </a:p>
      </dgm:t>
    </dgm:pt>
    <dgm:pt modelId="{972DB249-C09E-4BDD-A1E1-832B6D31EC65}">
      <dgm:prSet phldrT="[Text]"/>
      <dgm:spPr/>
      <dgm:t>
        <a:bodyPr/>
        <a:lstStyle/>
        <a:p>
          <a:pPr rtl="1"/>
          <a:r>
            <a:rPr lang="en-US" dirty="0"/>
            <a:t>Ethics</a:t>
          </a:r>
          <a:endParaRPr lang="fa-IR" dirty="0"/>
        </a:p>
      </dgm:t>
    </dgm:pt>
    <dgm:pt modelId="{3852B672-8B06-4B12-8608-219C07379B3F}" type="parTrans" cxnId="{C0B7AB3B-93C3-4254-9F11-468F45905E02}">
      <dgm:prSet/>
      <dgm:spPr/>
      <dgm:t>
        <a:bodyPr/>
        <a:lstStyle/>
        <a:p>
          <a:pPr rtl="1"/>
          <a:endParaRPr lang="fa-IR"/>
        </a:p>
      </dgm:t>
    </dgm:pt>
    <dgm:pt modelId="{049A963F-31DE-450E-9333-DCF6D228B8BE}" type="sibTrans" cxnId="{C0B7AB3B-93C3-4254-9F11-468F45905E02}">
      <dgm:prSet/>
      <dgm:spPr/>
      <dgm:t>
        <a:bodyPr/>
        <a:lstStyle/>
        <a:p>
          <a:pPr rtl="1"/>
          <a:endParaRPr lang="fa-IR"/>
        </a:p>
      </dgm:t>
    </dgm:pt>
    <dgm:pt modelId="{D21B3593-01E8-4FFB-A1DC-B80A3D008096}">
      <dgm:prSet phldrT="[Text]"/>
      <dgm:spPr/>
      <dgm:t>
        <a:bodyPr/>
        <a:lstStyle/>
        <a:p>
          <a:pPr rtl="0"/>
          <a:r>
            <a:rPr lang="en-US" dirty="0">
              <a:latin typeface="Arial Rounded MT Bold" panose="020F0704030504030204" pitchFamily="34" charset="0"/>
            </a:rPr>
            <a:t>Integrity</a:t>
          </a:r>
          <a:endParaRPr lang="fa-IR" dirty="0">
            <a:latin typeface="Arial Rounded MT Bold" panose="020F0704030504030204" pitchFamily="34" charset="0"/>
          </a:endParaRPr>
        </a:p>
      </dgm:t>
    </dgm:pt>
    <dgm:pt modelId="{4019AF69-DA38-4522-A3B4-BD3DD58C3C2F}" type="parTrans" cxnId="{744DA996-8683-496D-9C46-DCD5430879FD}">
      <dgm:prSet/>
      <dgm:spPr/>
      <dgm:t>
        <a:bodyPr/>
        <a:lstStyle/>
        <a:p>
          <a:pPr rtl="1"/>
          <a:endParaRPr lang="fa-IR"/>
        </a:p>
      </dgm:t>
    </dgm:pt>
    <dgm:pt modelId="{26C49346-2F11-434C-A153-562DA62285D2}" type="sibTrans" cxnId="{744DA996-8683-496D-9C46-DCD5430879FD}">
      <dgm:prSet/>
      <dgm:spPr/>
      <dgm:t>
        <a:bodyPr/>
        <a:lstStyle/>
        <a:p>
          <a:pPr rtl="1"/>
          <a:endParaRPr lang="fa-IR"/>
        </a:p>
      </dgm:t>
    </dgm:pt>
    <dgm:pt modelId="{DEA0BE0F-9E8A-4B04-B3CC-89D3DC481364}" type="pres">
      <dgm:prSet presAssocID="{ED20279C-8FE0-4789-9908-D57D29C2CAFD}" presName="Name0" presStyleCnt="0">
        <dgm:presLayoutVars>
          <dgm:chMax val="4"/>
          <dgm:resizeHandles val="exact"/>
        </dgm:presLayoutVars>
      </dgm:prSet>
      <dgm:spPr/>
    </dgm:pt>
    <dgm:pt modelId="{CDF40648-63B3-48FE-ACF4-72A98549A5BD}" type="pres">
      <dgm:prSet presAssocID="{ED20279C-8FE0-4789-9908-D57D29C2CAFD}" presName="ellipse" presStyleLbl="trBgShp" presStyleIdx="0" presStyleCnt="1"/>
      <dgm:spPr/>
    </dgm:pt>
    <dgm:pt modelId="{B41D919B-3BB8-42EE-8ACC-4FDD534E331F}" type="pres">
      <dgm:prSet presAssocID="{ED20279C-8FE0-4789-9908-D57D29C2CAFD}" presName="arrow1" presStyleLbl="fgShp" presStyleIdx="0" presStyleCnt="1" custLinFactNeighborY="37313"/>
      <dgm:spPr/>
    </dgm:pt>
    <dgm:pt modelId="{B5E37F13-93BA-4633-A492-8AA0B7F7231F}" type="pres">
      <dgm:prSet presAssocID="{ED20279C-8FE0-4789-9908-D57D29C2CAFD}" presName="rectangle" presStyleLbl="revTx" presStyleIdx="0" presStyleCnt="1">
        <dgm:presLayoutVars>
          <dgm:bulletEnabled val="1"/>
        </dgm:presLayoutVars>
      </dgm:prSet>
      <dgm:spPr/>
    </dgm:pt>
    <dgm:pt modelId="{447D7E47-EE11-411D-9734-675A490F2073}" type="pres">
      <dgm:prSet presAssocID="{972DB249-C09E-4BDD-A1E1-832B6D31EC65}" presName="item1" presStyleLbl="node1" presStyleIdx="0" presStyleCnt="2" custScaleX="235849" custLinFactX="22246" custLinFactNeighborX="100000" custLinFactNeighborY="-68149">
        <dgm:presLayoutVars>
          <dgm:bulletEnabled val="1"/>
        </dgm:presLayoutVars>
      </dgm:prSet>
      <dgm:spPr/>
    </dgm:pt>
    <dgm:pt modelId="{904DEBD2-1EA7-4C4F-B685-71C907C12957}" type="pres">
      <dgm:prSet presAssocID="{D21B3593-01E8-4FFB-A1DC-B80A3D008096}" presName="item2" presStyleLbl="node1" presStyleIdx="1" presStyleCnt="2" custScaleX="247650" custLinFactNeighborX="-55007" custLinFactNeighborY="4030">
        <dgm:presLayoutVars>
          <dgm:bulletEnabled val="1"/>
        </dgm:presLayoutVars>
      </dgm:prSet>
      <dgm:spPr/>
    </dgm:pt>
    <dgm:pt modelId="{83EAAB7E-BDA6-49DF-87ED-203DB0DD7287}" type="pres">
      <dgm:prSet presAssocID="{ED20279C-8FE0-4789-9908-D57D29C2CAFD}" presName="funnel" presStyleLbl="trAlignAcc1" presStyleIdx="0" presStyleCnt="1" custScaleX="194629" custScaleY="123988" custLinFactNeighborX="0" custLinFactNeighborY="6230"/>
      <dgm:spPr/>
    </dgm:pt>
  </dgm:ptLst>
  <dgm:cxnLst>
    <dgm:cxn modelId="{58A5FE38-5683-4872-BFAD-8C5D0B7CF4CA}" type="presOf" srcId="{972DB249-C09E-4BDD-A1E1-832B6D31EC65}" destId="{447D7E47-EE11-411D-9734-675A490F2073}" srcOrd="0" destOrd="0" presId="urn:microsoft.com/office/officeart/2005/8/layout/funnel1"/>
    <dgm:cxn modelId="{E8AC2539-18DB-47D6-B5A8-9C6CE90FA0B2}" type="presOf" srcId="{432B2D69-4823-4C69-A293-888401CC1CBB}" destId="{904DEBD2-1EA7-4C4F-B685-71C907C12957}" srcOrd="0" destOrd="0" presId="urn:microsoft.com/office/officeart/2005/8/layout/funnel1"/>
    <dgm:cxn modelId="{C0B7AB3B-93C3-4254-9F11-468F45905E02}" srcId="{ED20279C-8FE0-4789-9908-D57D29C2CAFD}" destId="{972DB249-C09E-4BDD-A1E1-832B6D31EC65}" srcOrd="1" destOrd="0" parTransId="{3852B672-8B06-4B12-8608-219C07379B3F}" sibTransId="{049A963F-31DE-450E-9333-DCF6D228B8BE}"/>
    <dgm:cxn modelId="{910FBD76-40F3-4E5A-A7A3-B17862A5F63B}" srcId="{ED20279C-8FE0-4789-9908-D57D29C2CAFD}" destId="{432B2D69-4823-4C69-A293-888401CC1CBB}" srcOrd="0" destOrd="0" parTransId="{C08FEF79-5C10-42C7-BE9E-A31FD751CE3E}" sibTransId="{8A843775-B00B-428B-A686-4AE5F58E0AE4}"/>
    <dgm:cxn modelId="{744DA996-8683-496D-9C46-DCD5430879FD}" srcId="{ED20279C-8FE0-4789-9908-D57D29C2CAFD}" destId="{D21B3593-01E8-4FFB-A1DC-B80A3D008096}" srcOrd="2" destOrd="0" parTransId="{4019AF69-DA38-4522-A3B4-BD3DD58C3C2F}" sibTransId="{26C49346-2F11-434C-A153-562DA62285D2}"/>
    <dgm:cxn modelId="{FE46B998-FD70-47BE-8616-14D740CF06B9}" type="presOf" srcId="{D21B3593-01E8-4FFB-A1DC-B80A3D008096}" destId="{B5E37F13-93BA-4633-A492-8AA0B7F7231F}" srcOrd="0" destOrd="0" presId="urn:microsoft.com/office/officeart/2005/8/layout/funnel1"/>
    <dgm:cxn modelId="{B063C4B5-E1DD-4209-BE8A-E229F2EBE9DC}" type="presOf" srcId="{ED20279C-8FE0-4789-9908-D57D29C2CAFD}" destId="{DEA0BE0F-9E8A-4B04-B3CC-89D3DC481364}" srcOrd="0" destOrd="0" presId="urn:microsoft.com/office/officeart/2005/8/layout/funnel1"/>
    <dgm:cxn modelId="{D0EEAF26-506D-4057-85B5-AD6FE65B3E27}" type="presParOf" srcId="{DEA0BE0F-9E8A-4B04-B3CC-89D3DC481364}" destId="{CDF40648-63B3-48FE-ACF4-72A98549A5BD}" srcOrd="0" destOrd="0" presId="urn:microsoft.com/office/officeart/2005/8/layout/funnel1"/>
    <dgm:cxn modelId="{3A32A2C9-4B3D-43C3-A719-75F190BA72FD}" type="presParOf" srcId="{DEA0BE0F-9E8A-4B04-B3CC-89D3DC481364}" destId="{B41D919B-3BB8-42EE-8ACC-4FDD534E331F}" srcOrd="1" destOrd="0" presId="urn:microsoft.com/office/officeart/2005/8/layout/funnel1"/>
    <dgm:cxn modelId="{06EC36DB-EF11-48A1-9432-0EA03B9581D0}" type="presParOf" srcId="{DEA0BE0F-9E8A-4B04-B3CC-89D3DC481364}" destId="{B5E37F13-93BA-4633-A492-8AA0B7F7231F}" srcOrd="2" destOrd="0" presId="urn:microsoft.com/office/officeart/2005/8/layout/funnel1"/>
    <dgm:cxn modelId="{AB698365-0502-42E6-9E43-67605A781CB9}" type="presParOf" srcId="{DEA0BE0F-9E8A-4B04-B3CC-89D3DC481364}" destId="{447D7E47-EE11-411D-9734-675A490F2073}" srcOrd="3" destOrd="0" presId="urn:microsoft.com/office/officeart/2005/8/layout/funnel1"/>
    <dgm:cxn modelId="{47EA9A7D-FC9B-4519-9F2D-D2CC91E3DB79}" type="presParOf" srcId="{DEA0BE0F-9E8A-4B04-B3CC-89D3DC481364}" destId="{904DEBD2-1EA7-4C4F-B685-71C907C12957}" srcOrd="4" destOrd="0" presId="urn:microsoft.com/office/officeart/2005/8/layout/funnel1"/>
    <dgm:cxn modelId="{A3765704-778C-4995-99FE-18FED72B8C03}" type="presParOf" srcId="{DEA0BE0F-9E8A-4B04-B3CC-89D3DC481364}" destId="{83EAAB7E-BDA6-49DF-87ED-203DB0DD7287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40648-63B3-48FE-ACF4-72A98549A5BD}">
      <dsp:nvSpPr>
        <dsp:cNvPr id="0" name=""/>
        <dsp:cNvSpPr/>
      </dsp:nvSpPr>
      <dsp:spPr>
        <a:xfrm>
          <a:off x="2618852" y="295208"/>
          <a:ext cx="2881360" cy="1000658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D919B-3BB8-42EE-8ACC-4FDD534E331F}">
      <dsp:nvSpPr>
        <dsp:cNvPr id="0" name=""/>
        <dsp:cNvSpPr/>
      </dsp:nvSpPr>
      <dsp:spPr>
        <a:xfrm>
          <a:off x="3784798" y="2878829"/>
          <a:ext cx="558403" cy="35737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37F13-93BA-4633-A492-8AA0B7F7231F}">
      <dsp:nvSpPr>
        <dsp:cNvPr id="0" name=""/>
        <dsp:cNvSpPr/>
      </dsp:nvSpPr>
      <dsp:spPr>
        <a:xfrm>
          <a:off x="2723832" y="3031383"/>
          <a:ext cx="2680335" cy="670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Integrity</a:t>
          </a:r>
          <a:endParaRPr lang="fa-IR" sz="2400" kern="1200" dirty="0">
            <a:latin typeface="Arial Rounded MT Bold" panose="020F0704030504030204" pitchFamily="34" charset="0"/>
          </a:endParaRPr>
        </a:p>
      </dsp:txBody>
      <dsp:txXfrm>
        <a:off x="2723832" y="3031383"/>
        <a:ext cx="2680335" cy="670083"/>
      </dsp:txXfrm>
    </dsp:sp>
    <dsp:sp modelId="{447D7E47-EE11-411D-9734-675A490F2073}">
      <dsp:nvSpPr>
        <dsp:cNvPr id="0" name=""/>
        <dsp:cNvSpPr/>
      </dsp:nvSpPr>
      <dsp:spPr>
        <a:xfrm>
          <a:off x="4212416" y="688166"/>
          <a:ext cx="2370578" cy="1005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Ethics</a:t>
          </a:r>
          <a:endParaRPr lang="fa-IR" sz="3800" kern="1200" dirty="0"/>
        </a:p>
      </dsp:txBody>
      <dsp:txXfrm>
        <a:off x="4559579" y="835363"/>
        <a:ext cx="1676252" cy="710731"/>
      </dsp:txXfrm>
    </dsp:sp>
    <dsp:sp modelId="{904DEBD2-1EA7-4C4F-B685-71C907C12957}">
      <dsp:nvSpPr>
        <dsp:cNvPr id="0" name=""/>
        <dsp:cNvSpPr/>
      </dsp:nvSpPr>
      <dsp:spPr>
        <a:xfrm>
          <a:off x="1652270" y="659588"/>
          <a:ext cx="2489193" cy="1005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Morality</a:t>
          </a:r>
          <a:endParaRPr lang="fa-IR" sz="3700" kern="1200" dirty="0"/>
        </a:p>
      </dsp:txBody>
      <dsp:txXfrm>
        <a:off x="2016804" y="806785"/>
        <a:ext cx="1760125" cy="710731"/>
      </dsp:txXfrm>
    </dsp:sp>
    <dsp:sp modelId="{83EAAB7E-BDA6-49DF-87ED-203DB0DD7287}">
      <dsp:nvSpPr>
        <dsp:cNvPr id="0" name=""/>
        <dsp:cNvSpPr/>
      </dsp:nvSpPr>
      <dsp:spPr>
        <a:xfrm>
          <a:off x="1020919" y="28164"/>
          <a:ext cx="6086160" cy="310174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8256-F815-4C95-A979-361F18AB0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CCFED-B301-4413-A45F-8E0245CE1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54A99-6393-49B9-8286-AB28D43F2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57ED8-3BF5-4621-A612-36B3641A0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86BE2-327F-43E6-9C97-F084D821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8781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6DC87-C198-4DF5-ACA9-140598E4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76FEF-9506-4F70-8A3C-E2FE42CCD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2183E-4C9F-4D7B-9F9B-32CA2758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D6B6F-70FA-4801-BB12-1363D5EF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0CDF8-9CD5-41B4-B4C3-3968C0F0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49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7B56-00E1-4EA4-8DC3-A54F9C244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E36EE-A49C-4BC8-AF99-153F41969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D8D21-33EB-4BBC-AB35-45F93A91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28647-776B-4AED-9729-73F8896D5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AB2D8-438F-4A75-843F-C5BC0F15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1754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2D8F-2815-4BFB-82CA-1B0276BF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EDEE7-A830-4B97-AE32-08BC2FC5B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FD0BD-D042-4E7F-A179-66E96B0C1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8D6F5-9C6D-4637-8C77-60B77273B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886FD9-26C5-4FAA-9E92-8DA0C42CA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AB094-8ABB-4718-89A8-A44652B5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8908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F7D8-F91A-4F08-AAE7-8A1636979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A82FF-46B6-406B-9356-81971480D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97FB3-E64A-4751-B3A5-4D37CA99E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575C9F-712A-4FA5-BB8C-B966882C9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B878EA-DEAA-45F6-B662-3178BDDA0A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65CEC-8E3E-48F5-9CA1-ACC69913F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B6A84A-3401-429D-BA14-84C4C6273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40F2B2-9982-4635-9F9B-41DB9925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2769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3D83-3334-4833-8798-5C14C603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8EFCE-3E67-446A-B86D-FAE4D6F66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DEBF5E-CE9F-494E-A084-BDBE4778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1BAD1-E67C-4C2E-A39D-0111C41E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0461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A7E3E2-809B-4AD6-BB4A-397600893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8CC73-ECD1-455E-BAD6-D6F407F20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32F05-4722-46AF-9509-4E3F56F19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5567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44B9-21CA-49C1-9C97-ACB8DB568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2A0D0-DB3C-485F-8266-450D2B101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15C5B-273F-42A4-A9D9-086334F13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444D5-7719-4587-A1D1-20B83306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8EC49-8C5A-4256-B4DB-CDBE4B9F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7A90F-01FD-4066-831A-16902C9C0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3492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6CBED-E154-4B75-9C66-4CB4598A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E5B8B-513D-4819-AD60-C1C77CB55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AF093-7687-4148-9121-1128C5357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EFFF8-71DD-4FE4-839C-811853EC8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5437E-7F86-4FAF-B369-F87DE684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1B336-55AC-468A-A83C-634D29649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4070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FB1C0-724F-4A77-A7D5-5F8882CF4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B1108D-3824-4A4D-9DD9-D1099B283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9D957-5CB0-4270-B46D-FCE97F73C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66C44-E9BD-49CD-A708-AB4FA6B89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154A6-80C1-44C4-B9FB-C86C3771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58955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7BB82-D188-464C-A77B-7EAAFEF2B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B1CE5-717D-4EC1-A699-90332E345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C8DC2-D5F4-48BB-B8B3-CBB64FC97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23822-7135-403B-9DB5-7F3BDE0D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CFDA0-084A-481A-88C0-7B751732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3391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6F42F-D5BB-4E69-B56D-BEF41B31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497BE-15F0-44E9-A1AA-D1F7B5305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CE10B-84C3-4BDA-83B9-A7EDC045B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E8090-09CA-4D5A-AF51-02CC083E82F1}" type="datetimeFigureOut">
              <a:rPr lang="fa-IR" smtClean="0"/>
              <a:t>28/01/1446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C0BCD-1829-4B24-8230-1C9D5CF50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58075-7E07-42A4-B52D-64F762279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ECAC8-1977-4677-A93D-D1C0D86C488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5503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ABA9D2-08CB-40D4-AE3B-494BAD20D95C}"/>
              </a:ext>
            </a:extLst>
          </p:cNvPr>
          <p:cNvSpPr/>
          <p:nvPr/>
        </p:nvSpPr>
        <p:spPr>
          <a:xfrm>
            <a:off x="-1838" y="-18696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61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308AE07-3B2B-449E-8DC5-A14281641054}"/>
              </a:ext>
            </a:extLst>
          </p:cNvPr>
          <p:cNvGrpSpPr/>
          <p:nvPr/>
        </p:nvGrpSpPr>
        <p:grpSpPr>
          <a:xfrm>
            <a:off x="1838" y="0"/>
            <a:ext cx="5826717" cy="5767252"/>
            <a:chOff x="1838" y="0"/>
            <a:chExt cx="5826717" cy="5767252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34645931-B8FE-4572-B3AD-783132465473}"/>
                </a:ext>
              </a:extLst>
            </p:cNvPr>
            <p:cNvSpPr/>
            <p:nvPr/>
          </p:nvSpPr>
          <p:spPr>
            <a:xfrm flipV="1">
              <a:off x="317356" y="0"/>
              <a:ext cx="551119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FF9D31E-CF32-4DD4-992C-C359615B6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" y="0"/>
              <a:ext cx="5647464" cy="5767252"/>
            </a:xfrm>
            <a:prstGeom prst="flowChartMerg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04FD0BC-208D-4D94-A068-FD38FC5CB8C6}"/>
              </a:ext>
            </a:extLst>
          </p:cNvPr>
          <p:cNvGrpSpPr/>
          <p:nvPr/>
        </p:nvGrpSpPr>
        <p:grpSpPr>
          <a:xfrm>
            <a:off x="2572441" y="1159245"/>
            <a:ext cx="5997972" cy="5767252"/>
            <a:chOff x="2777509" y="1047559"/>
            <a:chExt cx="5997972" cy="5767252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664DE8EC-FE5E-4511-BA66-5C3D20711359}"/>
                </a:ext>
              </a:extLst>
            </p:cNvPr>
            <p:cNvSpPr/>
            <p:nvPr/>
          </p:nvSpPr>
          <p:spPr>
            <a:xfrm>
              <a:off x="2777509" y="1047559"/>
              <a:ext cx="581871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074D51-3EA5-46FB-BC46-3ADC8291D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6762" y="1047559"/>
              <a:ext cx="5818719" cy="5718267"/>
            </a:xfrm>
            <a:prstGeom prst="triangle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E466D-6298-4231-856A-4E4B8BD537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72" y="18696"/>
            <a:ext cx="1124961" cy="1140549"/>
          </a:xfrm>
          <a:prstGeom prst="flowChartConnector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065FB3-5392-4272-965D-F312627B548A}"/>
              </a:ext>
            </a:extLst>
          </p:cNvPr>
          <p:cNvSpPr txBox="1"/>
          <p:nvPr/>
        </p:nvSpPr>
        <p:spPr>
          <a:xfrm>
            <a:off x="7282118" y="1505811"/>
            <a:ext cx="4584666" cy="14888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کمیسیون حکمرانی سازمانی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اتاق بازرگانی، صنایع، معادن و کشاورزی تهران</a:t>
            </a:r>
          </a:p>
          <a:p>
            <a:pPr algn="ctr">
              <a:lnSpc>
                <a:spcPct val="150000"/>
              </a:lnSpc>
            </a:pPr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729C7A-4448-4F58-AF50-D741EE5EC24F}"/>
              </a:ext>
            </a:extLst>
          </p:cNvPr>
          <p:cNvSpPr txBox="1"/>
          <p:nvPr/>
        </p:nvSpPr>
        <p:spPr>
          <a:xfrm>
            <a:off x="7148353" y="3338884"/>
            <a:ext cx="4514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راست کرداری و درستکاری</a:t>
            </a:r>
          </a:p>
          <a:p>
            <a:pPr algn="ctr" rtl="1"/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در کسب و کار</a:t>
            </a:r>
            <a:endParaRPr lang="en-US" sz="24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041FAF-7CD2-4F59-9DCF-100A1560796B}"/>
              </a:ext>
            </a:extLst>
          </p:cNvPr>
          <p:cNvSpPr txBox="1"/>
          <p:nvPr/>
        </p:nvSpPr>
        <p:spPr>
          <a:xfrm>
            <a:off x="7841842" y="5082845"/>
            <a:ext cx="382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ارائه دهنده: مصطفی رنجبر کبوترخانی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7722CE-75FA-4ED0-A782-3B090306CD48}"/>
              </a:ext>
            </a:extLst>
          </p:cNvPr>
          <p:cNvSpPr txBox="1"/>
          <p:nvPr/>
        </p:nvSpPr>
        <p:spPr>
          <a:xfrm>
            <a:off x="8858813" y="5582585"/>
            <a:ext cx="1787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مرداد ماه 1403</a:t>
            </a:r>
            <a:endParaRPr lang="en-US" sz="16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759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57248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7DAA4E-2BD2-44B8-9B0F-D129A6ADC0EE}"/>
              </a:ext>
            </a:extLst>
          </p:cNvPr>
          <p:cNvSpPr/>
          <p:nvPr/>
        </p:nvSpPr>
        <p:spPr>
          <a:xfrm>
            <a:off x="1562100" y="1495474"/>
            <a:ext cx="9220200" cy="1285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Koehn, Daryl. (2005):  "Integrity as a business asset ".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Business Ethics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.58. 125-136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E0AD6B-44DD-4DD5-8556-DE125471D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674" y="3000472"/>
            <a:ext cx="3705226" cy="1685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6A4F72-EF42-430B-A008-0222053FE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3000472"/>
            <a:ext cx="2992755" cy="358135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FA4966-6E09-45B8-9B70-5CC7FF817417}"/>
              </a:ext>
            </a:extLst>
          </p:cNvPr>
          <p:cNvSpPr/>
          <p:nvPr/>
        </p:nvSpPr>
        <p:spPr>
          <a:xfrm>
            <a:off x="3876674" y="4808220"/>
            <a:ext cx="3705225" cy="1773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Daryl Koehn is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Wicklander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Chair in Professional Ethics at DePaul University. She has published widely in the fields of ethics and corporate governance</a:t>
            </a: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DAABE4-2909-47D9-8EC2-CD69BD9DB569}"/>
              </a:ext>
            </a:extLst>
          </p:cNvPr>
          <p:cNvSpPr/>
          <p:nvPr/>
        </p:nvSpPr>
        <p:spPr>
          <a:xfrm>
            <a:off x="7720012" y="3000472"/>
            <a:ext cx="3953828" cy="35813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200000"/>
              </a:lnSpc>
            </a:pPr>
            <a:r>
              <a:rPr lang="en-US" dirty="0">
                <a:latin typeface="Arial Rounded MT Bold" panose="020F0704030504030204" pitchFamily="34" charset="0"/>
                <a:cs typeface="Arial" panose="020B0604020202020204" pitchFamily="34" charset="0"/>
              </a:rPr>
              <a:t>1.Journal of Business Ethics (Springer)</a:t>
            </a:r>
          </a:p>
          <a:p>
            <a:pPr algn="ctr">
              <a:lnSpc>
                <a:spcPct val="200000"/>
              </a:lnSpc>
            </a:pPr>
            <a:r>
              <a:rPr lang="en-US" dirty="0">
                <a:latin typeface="Arial Rounded MT Bold" panose="020F0704030504030204" pitchFamily="34" charset="0"/>
                <a:cs typeface="Arial" panose="020B0604020202020204" pitchFamily="34" charset="0"/>
              </a:rPr>
              <a:t>2.Business Ethics Quarterly (</a:t>
            </a:r>
            <a:r>
              <a:rPr lang="en-US" dirty="0" err="1">
                <a:latin typeface="Arial Rounded MT Bold" panose="020F0704030504030204" pitchFamily="34" charset="0"/>
                <a:cs typeface="Arial" panose="020B0604020202020204" pitchFamily="34" charset="0"/>
              </a:rPr>
              <a:t>Combridge</a:t>
            </a:r>
            <a:r>
              <a:rPr lang="en-US" dirty="0">
                <a:latin typeface="Arial Rounded MT Bold" panose="020F0704030504030204" pitchFamily="34" charset="0"/>
                <a:cs typeface="Arial" panose="020B0604020202020204" pitchFamily="34" charset="0"/>
              </a:rPr>
              <a:t> University press)</a:t>
            </a:r>
          </a:p>
          <a:p>
            <a:pPr algn="ctr">
              <a:lnSpc>
                <a:spcPct val="200000"/>
              </a:lnSpc>
            </a:pPr>
            <a:r>
              <a:rPr lang="en-US" dirty="0">
                <a:latin typeface="Arial Rounded MT Bold" panose="020F0704030504030204" pitchFamily="34" charset="0"/>
                <a:cs typeface="Arial" panose="020B0604020202020204" pitchFamily="34" charset="0"/>
              </a:rPr>
              <a:t>3. Ethics (University of Chicago)</a:t>
            </a:r>
            <a:endParaRPr lang="fa-IR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3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CE939C-EB61-4D94-9297-4B6A880AAAA8}"/>
              </a:ext>
            </a:extLst>
          </p:cNvPr>
          <p:cNvSpPr/>
          <p:nvPr/>
        </p:nvSpPr>
        <p:spPr>
          <a:xfrm>
            <a:off x="83820" y="1127760"/>
            <a:ext cx="11201400" cy="548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3200" b="1" dirty="0">
                <a:cs typeface="B Nazanin" panose="00000400000000000000" pitchFamily="2" charset="-78"/>
              </a:rPr>
              <a:t>مقدمه</a:t>
            </a:r>
          </a:p>
          <a:p>
            <a:pPr algn="ctr" rtl="1"/>
            <a:endParaRPr lang="fa-IR" sz="600" b="1" dirty="0">
              <a:cs typeface="B Nazanin" panose="00000400000000000000" pitchFamily="2" charset="-78"/>
            </a:endParaRP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رسوایی شرکت </a:t>
            </a:r>
            <a:r>
              <a:rPr lang="en-US" sz="2000" dirty="0">
                <a:latin typeface="Arial Black" panose="020B0A04020102020204" pitchFamily="34" charset="0"/>
                <a:cs typeface="+mj-cs"/>
              </a:rPr>
              <a:t>(Enron)</a:t>
            </a:r>
            <a:r>
              <a:rPr lang="fa-IR" sz="2000" dirty="0">
                <a:cs typeface="B Nazanin" panose="00000400000000000000" pitchFamily="2" charset="-78"/>
              </a:rPr>
              <a:t> نیاز به راست کرداری در شرکت دو چندان کرده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شرکت ها پس از این واقعه برای فرار از چنین رسوایی هایی سعی بر این دارند که در بین اذهان عمومی خودشان را پاک و منزه نشان دهند.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در چنین شرایطی راست کرداری به عنوان ابزار مدیران اجرایی و صاحبان کسب و کارها شده است تا از قِبَلِ آن برای خود اعتبار کسب کنند.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اکثر کسب و کارها در ایالات متحده بر مبنای سهامداری اداره می شود بنابراین مدیران اجرایی دغدغه منفعت را به خوبی می دانند.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به طور مثال بنیاد ملون </a:t>
            </a:r>
            <a:r>
              <a:rPr lang="en-US" sz="2000" dirty="0">
                <a:latin typeface="Arial Black" panose="020B0A04020102020204" pitchFamily="34" charset="0"/>
                <a:cs typeface="B Nazanin" panose="00000400000000000000" pitchFamily="2" charset="-78"/>
              </a:rPr>
              <a:t>(Mellon)</a:t>
            </a:r>
            <a:r>
              <a:rPr lang="fa-IR" sz="2000" dirty="0">
                <a:latin typeface="Arial Black" panose="020B0A04020102020204" pitchFamily="34" charset="0"/>
                <a:cs typeface="B Nazanin" panose="00000400000000000000" pitchFamily="2" charset="-78"/>
              </a:rPr>
              <a:t> مدعی است که </a:t>
            </a:r>
            <a:r>
              <a:rPr lang="fa-IR" sz="2000" dirty="0">
                <a:cs typeface="B Nazanin" panose="00000400000000000000" pitchFamily="2" charset="-78"/>
              </a:rPr>
              <a:t>راست کرداری قلب فرهنگ کسب و کارش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fa-IR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5042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CE939C-EB61-4D94-9297-4B6A880AAAA8}"/>
              </a:ext>
            </a:extLst>
          </p:cNvPr>
          <p:cNvSpPr/>
          <p:nvPr/>
        </p:nvSpPr>
        <p:spPr>
          <a:xfrm>
            <a:off x="83820" y="1127760"/>
            <a:ext cx="11201400" cy="548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3200" b="1" dirty="0">
                <a:cs typeface="B Nazanin" panose="00000400000000000000" pitchFamily="2" charset="-78"/>
              </a:rPr>
              <a:t>مقدمه</a:t>
            </a:r>
          </a:p>
          <a:p>
            <a:pPr algn="ctr" rtl="1"/>
            <a:endParaRPr lang="fa-IR" sz="2000" b="1" dirty="0">
              <a:cs typeface="B Nazanin" panose="00000400000000000000" pitchFamily="2" charset="-78"/>
            </a:endParaRPr>
          </a:p>
          <a:p>
            <a:pPr algn="ctr" rtl="1"/>
            <a:endParaRPr lang="fa-IR" sz="2000" b="1" dirty="0">
              <a:cs typeface="B Nazanin" panose="00000400000000000000" pitchFamily="2" charset="-78"/>
            </a:endParaRP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هنری فورد: خوش نامی یک شرکت یک دارایی کسب وکار محسوب می شود که از رفتارهای قابل اعتماد و مستمر حاصل می شود.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حتی اگر یک فرد یا شرکت خوش نام هم باشد، نمی توان آن را راست کردار تلقی کرد.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 در مواردی مشاهده می شود که افراد راست کردار حتی به عنوان انسان های گوشت تلخ در جامعه انگاشته می شوند.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خوش نامی نه شرط لازم و نه شرط کافی برای راست کرداری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000" dirty="0">
                <a:cs typeface="B Nazanin" panose="00000400000000000000" pitchFamily="2" charset="-78"/>
              </a:rPr>
              <a:t>توجه و تمرکز به راست کرداری نباید به خاطر کسب ارزش بازار باشد بلکه باید به عنوان یک ارزش والاتر یعنی حیات بشر باشد و این مفهوم ذاتا قابل ارزش است.</a:t>
            </a:r>
          </a:p>
        </p:txBody>
      </p:sp>
    </p:spTree>
    <p:extLst>
      <p:ext uri="{BB962C8B-B14F-4D97-AF65-F5344CB8AC3E}">
        <p14:creationId xmlns:p14="http://schemas.microsoft.com/office/powerpoint/2010/main" val="2497813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2832191" y="1642406"/>
            <a:ext cx="6831874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مفاهیم اصلی و کلیدی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4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445882"/>
              </p:ext>
            </p:extLst>
          </p:nvPr>
        </p:nvGraphicFramePr>
        <p:xfrm>
          <a:off x="514349" y="1406540"/>
          <a:ext cx="11070916" cy="505009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47559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2311558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711799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100750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مکاتب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تعریف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123501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fa-IR" sz="2000" dirty="0">
                          <a:latin typeface="Arial Rounded MT Bold" panose="020F0704030504030204" pitchFamily="34" charset="0"/>
                          <a:cs typeface="B Nazanin" panose="00000400000000000000" pitchFamily="2" charset="-78"/>
                        </a:rPr>
                        <a:t>کنفوسیوس</a:t>
                      </a:r>
                      <a:endParaRPr lang="en-US" sz="2000" dirty="0">
                        <a:latin typeface="Arial Rounded MT Bold" panose="020F0704030504030204" pitchFamily="34" charset="0"/>
                        <a:cs typeface="B Nazanin" panose="00000400000000000000" pitchFamily="2" charset="-78"/>
                      </a:endParaRPr>
                    </a:p>
                    <a:p>
                      <a:pPr lvl="0" algn="ctr" rtl="0"/>
                      <a:r>
                        <a:rPr lang="fa-IR" sz="1600" dirty="0">
                          <a:latin typeface="Arial Rounded MT Bold" panose="020F0704030504030204" pitchFamily="34" charset="0"/>
                        </a:rPr>
                        <a:t>)</a:t>
                      </a:r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Confucian)</a:t>
                      </a:r>
                      <a:endParaRPr lang="fa-IR" sz="16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Integrity is identical with the virtue of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jen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, a word translated as benevolence, kindness, humaneness, authoritative Humanity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114795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1"/>
                      <a:r>
                        <a:rPr lang="fa-IR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B Nazanin" panose="00000400000000000000" pitchFamily="2" charset="-78"/>
                        </a:rPr>
                        <a:t>بودائیست و مسیحیت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Arial Rounded MT Bold" panose="020F0704030504030204" pitchFamily="34" charset="0"/>
                        <a:ea typeface="+mn-ea"/>
                        <a:cs typeface="B Nazanin" panose="00000400000000000000" pitchFamily="2" charset="-78"/>
                      </a:endParaRPr>
                    </a:p>
                    <a:p>
                      <a:pPr lvl="0" algn="ctr" rtl="0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(Buddhist–Christian)</a:t>
                      </a:r>
                      <a:endParaRPr lang="fa-IR" sz="16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Integrity as the activity of the true self.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16596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1"/>
                      <a:r>
                        <a:rPr lang="fa-IR" sz="2000" dirty="0">
                          <a:latin typeface="Arial Rounded MT Bold" panose="020F0704030504030204" pitchFamily="34" charset="0"/>
                        </a:rPr>
                        <a:t>کارل یونگ</a:t>
                      </a:r>
                      <a:endParaRPr lang="en-US" sz="2000" dirty="0">
                        <a:latin typeface="Arial Rounded MT Bold" panose="020F0704030504030204" pitchFamily="34" charset="0"/>
                      </a:endParaRPr>
                    </a:p>
                    <a:p>
                      <a:pPr lvl="0" algn="ctr" rtl="0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(Carl Jung)</a:t>
                      </a:r>
                      <a:endParaRPr lang="fa-IR" sz="16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Jung reminds us that integrity does not mean being good all of the time – it means having the ability to doubt ourselves and the courage to confront our duplicity and feelings of shame and guilt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040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17985"/>
              </p:ext>
            </p:extLst>
          </p:nvPr>
        </p:nvGraphicFramePr>
        <p:xfrm>
          <a:off x="704153" y="1463360"/>
          <a:ext cx="10783693" cy="525064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0381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2251587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511725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83168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مفهوم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تعریف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94763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2000" dirty="0">
                          <a:latin typeface="Arial Rounded MT Bold" panose="020F0704030504030204" pitchFamily="34" charset="0"/>
                        </a:rPr>
                        <a:t>Integrity</a:t>
                      </a:r>
                      <a:endParaRPr lang="fa-IR" sz="20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indent="-34290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Integrity is often described as personal consistency</a:t>
                      </a:r>
                    </a:p>
                    <a:p>
                      <a:pPr marL="342900" indent="-34290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Integrity as compliance with moral norms or expectations</a:t>
                      </a:r>
                    </a:p>
                    <a:p>
                      <a:pPr marL="342900" indent="-34290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integrity suggests that we should carry out ethical principles in our daily lives and activities, rather than espousing an ideal and then doing something contradictory.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94763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2000" dirty="0">
                          <a:latin typeface="Arial Rounded MT Bold" panose="020F0704030504030204" pitchFamily="34" charset="0"/>
                        </a:rPr>
                        <a:t>Ethics</a:t>
                      </a:r>
                      <a:endParaRPr lang="fa-IR" sz="20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Ethics are principles that guide behavior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104975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2000" dirty="0">
                          <a:latin typeface="Arial Rounded MT Bold" panose="020F0704030504030204" pitchFamily="34" charset="0"/>
                        </a:rPr>
                        <a:t>Morality</a:t>
                      </a:r>
                      <a:endParaRPr lang="fa-IR" sz="2000" dirty="0">
                        <a:latin typeface="Arial Rounded MT Bold" panose="020F07040305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Morality is a test of our conformity rather than our integrity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843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C32ED-A14F-4299-8EBA-6CB8B7ACBF3B}"/>
              </a:ext>
            </a:extLst>
          </p:cNvPr>
          <p:cNvSpPr/>
          <p:nvPr/>
        </p:nvSpPr>
        <p:spPr>
          <a:xfrm>
            <a:off x="4221480" y="1188720"/>
            <a:ext cx="3009900" cy="1021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dirty="0">
                <a:solidFill>
                  <a:schemeClr val="tx1"/>
                </a:solidFill>
                <a:latin typeface="IranNastaliq" panose="02000503000000020003" pitchFamily="2" charset="0"/>
                <a:cs typeface="IranNastaliq" panose="02000503000000020003" pitchFamily="2" charset="0"/>
              </a:rPr>
              <a:t>مفهوم درست کرداری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CED666B-7C7C-4DFC-A886-D318471889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687574"/>
              </p:ext>
            </p:extLst>
          </p:nvPr>
        </p:nvGraphicFramePr>
        <p:xfrm>
          <a:off x="1662430" y="2682240"/>
          <a:ext cx="8128000" cy="3573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49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1470660" y="1501969"/>
            <a:ext cx="8458472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ارزش درست کرداری در کسب و کار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52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226262" y="111832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5F22F3-703B-4060-BC2E-0D8C228D83D2}"/>
              </a:ext>
            </a:extLst>
          </p:cNvPr>
          <p:cNvSpPr/>
          <p:nvPr/>
        </p:nvSpPr>
        <p:spPr>
          <a:xfrm>
            <a:off x="6145457" y="1314449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خودداری از فکر و اقدام کوتاه مدت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2910D4-CE2B-462F-8349-E1AEC6BA2B62}"/>
              </a:ext>
            </a:extLst>
          </p:cNvPr>
          <p:cNvSpPr/>
          <p:nvPr/>
        </p:nvSpPr>
        <p:spPr>
          <a:xfrm>
            <a:off x="5876925" y="2271711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حفظ روابط سالم با کلیه ذی نفعان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BD5976-F89A-45ED-B5BA-02967F778D5E}"/>
              </a:ext>
            </a:extLst>
          </p:cNvPr>
          <p:cNvSpPr/>
          <p:nvPr/>
        </p:nvSpPr>
        <p:spPr>
          <a:xfrm>
            <a:off x="5582977" y="3240880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cs typeface="B Nazanin" panose="00000400000000000000" pitchFamily="2" charset="-78"/>
              </a:rPr>
              <a:t>فروش به عنوان یک اصل مهم در کسب وکار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AB2F66-27FF-4094-A9EF-5E66ADDA9CE0}"/>
              </a:ext>
            </a:extLst>
          </p:cNvPr>
          <p:cNvSpPr/>
          <p:nvPr/>
        </p:nvSpPr>
        <p:spPr>
          <a:xfrm>
            <a:off x="5299075" y="4235008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شجاعتِ مقاومت در برابر اقدامات و رفتارهای غیرمنطقی  و اخلاقی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5CDCD16-4AD6-45D1-930B-87D8C53001C3}"/>
              </a:ext>
            </a:extLst>
          </p:cNvPr>
          <p:cNvSpPr/>
          <p:nvPr/>
        </p:nvSpPr>
        <p:spPr>
          <a:xfrm>
            <a:off x="5003800" y="5229136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دریافت دیدگاه های متفاوت </a:t>
            </a:r>
          </a:p>
          <a:p>
            <a:pPr algn="ctr" rtl="1"/>
            <a:r>
              <a:rPr lang="fa-IR" sz="2800" dirty="0">
                <a:cs typeface="B Nazanin" panose="00000400000000000000" pitchFamily="2" charset="-78"/>
              </a:rPr>
              <a:t>به منظور تصمیم گیری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EDD0C2E-9213-4D44-AA82-F208269B0CE9}"/>
              </a:ext>
            </a:extLst>
          </p:cNvPr>
          <p:cNvSpPr/>
          <p:nvPr/>
        </p:nvSpPr>
        <p:spPr>
          <a:xfrm>
            <a:off x="4559300" y="6101204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توانایی انجام کار به صورت خلاقانه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89BE200-8905-4BB8-9F12-1693CE5BE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3" y="1273545"/>
            <a:ext cx="4200612" cy="47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5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1470660" y="1501969"/>
            <a:ext cx="8458472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جمع بندی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895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CE939C-EB61-4D94-9297-4B6A880AAAA8}"/>
              </a:ext>
            </a:extLst>
          </p:cNvPr>
          <p:cNvSpPr/>
          <p:nvPr/>
        </p:nvSpPr>
        <p:spPr>
          <a:xfrm>
            <a:off x="600076" y="1127760"/>
            <a:ext cx="10240702" cy="548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فقدان راست کرداری شکست خود فرد و دیگران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چنین شکستی باعث ترس و اضطراب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رمز شادمانی راست کرداری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فقدان راست کرداری زندگی بشری را تضعیف می کند.</a:t>
            </a:r>
          </a:p>
          <a:p>
            <a:pPr algn="ctr" rtl="1">
              <a:lnSpc>
                <a:spcPct val="200000"/>
              </a:lnSpc>
            </a:pPr>
            <a:r>
              <a:rPr lang="fa-IR" sz="2800" dirty="0">
                <a:cs typeface="B Nazanin" panose="00000400000000000000" pitchFamily="2" charset="-78"/>
              </a:rPr>
              <a:t>نکته مهم: راست کرداری یک ویژگی افزودنی به کسب و کار نیست بلکه هسته و ذات کسب و کار است.</a:t>
            </a:r>
          </a:p>
          <a:p>
            <a:pPr algn="ctr" rtl="1">
              <a:lnSpc>
                <a:spcPct val="200000"/>
              </a:lnSpc>
            </a:pPr>
            <a:endParaRPr lang="fa-IR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3641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8BA133A-4E6E-2B02-22E2-45FAF5FE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1388386"/>
            <a:ext cx="5873750" cy="328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BE5AA-CD7E-69FF-C7BF-2EF5C21C4DB0}"/>
              </a:ext>
            </a:extLst>
          </p:cNvPr>
          <p:cNvSpPr txBox="1"/>
          <p:nvPr/>
        </p:nvSpPr>
        <p:spPr>
          <a:xfrm>
            <a:off x="4081666" y="5178136"/>
            <a:ext cx="4028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3600" b="1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از توجه شما سپاسگزارم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384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770</Words>
  <Application>Microsoft Office PowerPoint</Application>
  <PresentationFormat>Widescreen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Arial Black</vt:lpstr>
      <vt:lpstr>Arial Rounded MT Bold</vt:lpstr>
      <vt:lpstr>B Nazanin</vt:lpstr>
      <vt:lpstr>Calibri</vt:lpstr>
      <vt:lpstr>Calibri Light</vt:lpstr>
      <vt:lpstr>IranNastaliq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35</cp:revision>
  <dcterms:created xsi:type="dcterms:W3CDTF">2024-08-02T09:19:19Z</dcterms:created>
  <dcterms:modified xsi:type="dcterms:W3CDTF">2024-08-03T18:18:08Z</dcterms:modified>
</cp:coreProperties>
</file>