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81" r:id="rId1"/>
  </p:sldMasterIdLst>
  <p:notesMasterIdLst>
    <p:notesMasterId r:id="rId23"/>
  </p:notesMasterIdLst>
  <p:sldIdLst>
    <p:sldId id="256" r:id="rId2"/>
    <p:sldId id="392" r:id="rId3"/>
    <p:sldId id="450" r:id="rId4"/>
    <p:sldId id="364" r:id="rId5"/>
    <p:sldId id="446" r:id="rId6"/>
    <p:sldId id="456" r:id="rId7"/>
    <p:sldId id="447" r:id="rId8"/>
    <p:sldId id="448" r:id="rId9"/>
    <p:sldId id="449" r:id="rId10"/>
    <p:sldId id="451" r:id="rId11"/>
    <p:sldId id="454" r:id="rId12"/>
    <p:sldId id="453" r:id="rId13"/>
    <p:sldId id="462" r:id="rId14"/>
    <p:sldId id="455" r:id="rId15"/>
    <p:sldId id="457" r:id="rId16"/>
    <p:sldId id="458" r:id="rId17"/>
    <p:sldId id="459" r:id="rId18"/>
    <p:sldId id="460" r:id="rId19"/>
    <p:sldId id="461" r:id="rId20"/>
    <p:sldId id="463" r:id="rId21"/>
    <p:sldId id="421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IRANSansWeb Black" panose="020B0604020202020204" charset="-78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4094"/>
    <a:srgbClr val="F68634"/>
    <a:srgbClr val="387FB3"/>
    <a:srgbClr val="577299"/>
    <a:srgbClr val="46A3BC"/>
    <a:srgbClr val="00B76C"/>
    <a:srgbClr val="000000"/>
    <a:srgbClr val="D1D1D1"/>
    <a:srgbClr val="3CB596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65" autoAdjust="0"/>
    <p:restoredTop sz="94425" autoAdjust="0"/>
  </p:normalViewPr>
  <p:slideViewPr>
    <p:cSldViewPr snapToGrid="0" snapToObjects="1">
      <p:cViewPr varScale="1">
        <p:scale>
          <a:sx n="68" d="100"/>
          <a:sy n="68" d="100"/>
        </p:scale>
        <p:origin x="74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hape 3">
            <a:extLst>
              <a:ext uri="{FF2B5EF4-FFF2-40B4-BE49-F238E27FC236}">
                <a16:creationId xmlns:a16="http://schemas.microsoft.com/office/drawing/2014/main" id="{3FD72819-23D7-41E3-B40D-B9E1CC6B11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8C6D369E-8D99-4C22-BEF2-87AC16E759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pPr lvl="0"/>
            <a:endParaRPr noProof="0"/>
          </a:p>
        </p:txBody>
      </p:sp>
    </p:spTree>
    <p:extLst>
      <p:ext uri="{BB962C8B-B14F-4D97-AF65-F5344CB8AC3E}">
        <p14:creationId xmlns:p14="http://schemas.microsoft.com/office/powerpoint/2010/main" val="1569224884"/>
      </p:ext>
    </p:extLst>
  </p:cSld>
  <p:clrMap bg1="lt1" tx1="dk1" bg2="dk2" tx2="lt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64480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162274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16">
            <a:extLst>
              <a:ext uri="{FF2B5EF4-FFF2-40B4-BE49-F238E27FC236}">
                <a16:creationId xmlns:a16="http://schemas.microsoft.com/office/drawing/2014/main" id="{6DE25FFA-7229-4FDA-B855-812B5B59F6D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3" name="Shape 17">
            <a:extLst>
              <a:ext uri="{FF2B5EF4-FFF2-40B4-BE49-F238E27FC236}">
                <a16:creationId xmlns:a16="http://schemas.microsoft.com/office/drawing/2014/main" id="{D7546E5C-C101-47DF-BF40-6045A9A5CE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1042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4F8C0-A6E5-4306-82AE-41F1E02A0D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787D83-AEC6-48C8-9A8E-54834F84A2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507DF-C63F-41BD-A23B-F73DA6E1C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70D36-EF54-4EA3-9369-A8222EB0F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B1DEA-BB24-45E4-B6CC-14ABA7D8B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04B6-A29F-4F5B-9C21-236FEF7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3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5EB5E-30CF-491C-9550-109AB0F3B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F1E45-9E83-43AD-8F86-A42B56538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BE282-350F-4701-A6A3-A8D81470C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2C4AB-A43E-49C9-91E2-FF2512186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33D4F-CA65-4ACD-A65B-EE256F9EF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DD14-1997-44CB-8004-2C22EA6EE00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146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84D03-4A84-4EE3-AFCC-73AF857C7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BDB3A-54FA-4207-AD51-5BBA9B9F9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1CE9D-027B-47F0-8694-233DE875B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800C61-C3CD-49A5-9E40-A2913AB2E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DB511-3D2D-43A0-8B84-E5D350BED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04B6-A29F-4F5B-9C21-236FEF7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30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3F951-FFE3-4EC4-B7C9-E1EE7CBCE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A33FD-DA69-4278-8F50-AA324DA52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45234-25EB-4A9C-96B5-2CC06595DF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4E7F55-827B-4F1C-9AFF-D08AD0E4E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02375-E684-4D91-BC38-C79F15FEF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3E25A-D22D-4FE1-B404-BDE512E92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04B6-A29F-4F5B-9C21-236FEF7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0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66B-CB79-4B7C-BE72-D9D994717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9680D3-43DD-4315-82AB-6C73654AF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8AAC8-A125-445B-93CF-895C714E23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4DA484-EE0B-4F44-A267-EA256CEAF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E650CD-53F2-42A8-BFD6-297F5D174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C2EEC8-700E-469F-B083-4B2FB44A4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FDFEE3-1F8A-4A89-8C0B-2B9C3AEFD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04806E-65F8-49C6-97F5-2BFC95AF3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04B6-A29F-4F5B-9C21-236FEF7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723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9D2AB-5E4A-4B4A-8E60-817639B09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27044A-BFD5-463D-9BAD-CDB258115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1EE906-41A0-4CED-AC16-951C582CF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257AE9-F66B-41F9-9729-6C001B699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04B6-A29F-4F5B-9C21-236FEF7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80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7B52D6-3FFF-4368-B1BE-9E7D2F90B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0A2DF6-B329-4B9D-B8E9-5E2783890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42207A-7CE1-45CC-BC09-822C902FB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04B6-A29F-4F5B-9C21-236FEF7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8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D45C0-7E45-4B91-BEB7-C3B2AC20A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0FA7D-A99D-4567-B042-186291DB8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01A85-04B3-4CC8-A856-2B142922E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47C129-060D-4403-AC1B-C7239DE5A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056326-EB94-47C1-B2A6-4779A5A4D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E78AB-FB2B-46D5-8799-A3FF4A3BC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04B6-A29F-4F5B-9C21-236FEF7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02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67EA0-D4A5-4586-A76A-E6DBB5A8F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A9435C-E704-4F34-99BF-12F497AF10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BCE26-7C05-4D31-818C-C9E182D9D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CA00DB-99F4-4ADF-B617-3990D6FFB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A3647-EB9C-4BAF-B42C-8F1450717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DB832-CFD4-45E0-8F01-95308F51D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04B6-A29F-4F5B-9C21-236FEF7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0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6001F-0389-4F73-97C2-9B164E6F9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169793-C32C-4D91-80E9-CE521DFA4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0EF26-937B-4E85-A287-4E96BC41C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EFE88-1A09-410B-B4CC-26DAD5AD8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03FD4A-227D-469D-9EA6-EEEE9C058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04B6-A29F-4F5B-9C21-236FEF7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02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0CD831-F5ED-49EB-8A96-4DC45C7C23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FA2054-0AAF-4D4F-A9E0-E0F133ED31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6FE0B-8E37-45D7-893E-9399378AA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82977-DE2A-4C6B-A547-DF4BEA6A7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10244-DB87-457B-B7B3-9807B021D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04B6-A29F-4F5B-9C21-236FEF7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74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4FDADE-F19F-402B-845A-DEA720EEA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F88B5-752C-4D0F-9705-E0CCE3EBA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9A130-0C28-4C97-BBE0-9E347D0B3F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90F9E-748E-4B46-9082-F7A4F35034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24DD1-5570-4996-9E40-51AD80A0DC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B04B6-A29F-4F5B-9C21-236FEF7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65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25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6.jpe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6.jpe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6.jpe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26.jpe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6.jpe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FB0298D4-E2B8-48E5-A936-45E19EF3B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817" y="2636870"/>
            <a:ext cx="5440691" cy="42428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7E14A77-B957-4C32-A27D-55A97E4C58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12"/>
          <a:stretch/>
        </p:blipFill>
        <p:spPr>
          <a:xfrm>
            <a:off x="3234484" y="0"/>
            <a:ext cx="8957516" cy="684890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F481F5-3606-4FDC-854E-92F005E839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7373" r="22724"/>
          <a:stretch/>
        </p:blipFill>
        <p:spPr>
          <a:xfrm>
            <a:off x="6142481" y="0"/>
            <a:ext cx="6922022" cy="3678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16072B-CF98-A73F-4D9D-A16BF2B86E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4477" y="305849"/>
            <a:ext cx="5683046" cy="165766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3177134-3CF9-79FA-0234-3D8575B38FD9}"/>
              </a:ext>
            </a:extLst>
          </p:cNvPr>
          <p:cNvSpPr/>
          <p:nvPr/>
        </p:nvSpPr>
        <p:spPr>
          <a:xfrm>
            <a:off x="2484889" y="2586064"/>
            <a:ext cx="683660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fa-IR" sz="3200" dirty="0">
                <a:ln w="0"/>
                <a:solidFill>
                  <a:srgbClr val="F68634"/>
                </a:solidFill>
                <a:latin typeface="IRANSansWeb Black" panose="020B0506030804020204" pitchFamily="34" charset="-78"/>
                <a:cs typeface="IRANSansWeb Black" panose="020B0506030804020204" pitchFamily="34" charset="-78"/>
              </a:rPr>
              <a:t>صنعت مکمل در ایران: وضعیت موجود، چالش ها، موانع و راهکارها</a:t>
            </a:r>
            <a:endParaRPr lang="en-US" sz="3200" dirty="0">
              <a:ln w="0"/>
              <a:solidFill>
                <a:srgbClr val="F68634"/>
              </a:solidFill>
              <a:latin typeface="IRANSansWeb Black" panose="020B0506030804020204" pitchFamily="34" charset="-78"/>
              <a:cs typeface="IRANSansWeb Black" panose="020B0506030804020204" pitchFamily="34" charset="-78"/>
            </a:endParaRPr>
          </a:p>
        </p:txBody>
      </p:sp>
      <p:pic>
        <p:nvPicPr>
          <p:cNvPr id="1026" name="Picture 2" descr="اتاق بازرگانی، صنایع و معادن و کشاورزی تهران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042" y="3991122"/>
            <a:ext cx="4037152" cy="26414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FB0298D4-E2B8-48E5-A936-45E19EF3B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817" y="2636870"/>
            <a:ext cx="5440691" cy="42428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EDEE7B-CB54-4B54-88B7-19BF857D88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7373" r="22724"/>
          <a:stretch/>
        </p:blipFill>
        <p:spPr>
          <a:xfrm>
            <a:off x="-1445209" y="3185900"/>
            <a:ext cx="6922022" cy="3678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D6946F-6307-4464-B4A4-71798E327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0" y="0"/>
            <a:ext cx="5440691" cy="4242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1CCAE6-95FA-4455-AEFD-3A7BCFBAA8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76330"/>
            <a:ext cx="4636996" cy="164901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185F47F-99D7-4574-B10A-05CE5F13367D}"/>
              </a:ext>
            </a:extLst>
          </p:cNvPr>
          <p:cNvSpPr/>
          <p:nvPr/>
        </p:nvSpPr>
        <p:spPr>
          <a:xfrm>
            <a:off x="564205" y="1131475"/>
            <a:ext cx="2903193" cy="9387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4000" dirty="0">
                <a:ln w="0"/>
                <a:solidFill>
                  <a:schemeClr val="bg1"/>
                </a:solidFill>
                <a:latin typeface="IRANSansWeb Black" panose="020B0506030804020204" pitchFamily="34" charset="-78"/>
                <a:cs typeface="IRANSansWeb Black" panose="020B0506030804020204" pitchFamily="34" charset="-78"/>
              </a:rPr>
              <a:t>وضع موجود</a:t>
            </a:r>
          </a:p>
        </p:txBody>
      </p:sp>
      <p:pic>
        <p:nvPicPr>
          <p:cNvPr id="2050" name="Picture 2" descr="داروسازی اوژن دارو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09" y="2740326"/>
            <a:ext cx="4675633" cy="372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76813" y="643944"/>
            <a:ext cx="641038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cs typeface="B Koodak" panose="000007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>
                <a:cs typeface="B Koodak" panose="00000700000000000000" pitchFamily="2" charset="-78"/>
              </a:rPr>
              <a:t>بازار مکمل </a:t>
            </a:r>
            <a:r>
              <a:rPr lang="fa-IR" u="sng" dirty="0">
                <a:cs typeface="B Koodak" panose="00000700000000000000" pitchFamily="2" charset="-78"/>
              </a:rPr>
              <a:t>در دنیا تنوع زیادی دارد </a:t>
            </a:r>
            <a:r>
              <a:rPr lang="fa-IR" dirty="0">
                <a:cs typeface="B Koodak" panose="00000700000000000000" pitchFamily="2" charset="-78"/>
              </a:rPr>
              <a:t>(حدود 56 هزار محصول که سالانه حدود 5600 محصول جدید به بازار معرفی می شود)</a:t>
            </a:r>
          </a:p>
          <a:p>
            <a:pPr algn="r" rtl="1"/>
            <a:endParaRPr lang="fa-IR" dirty="0">
              <a:cs typeface="B Koodak" panose="000007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>
                <a:cs typeface="B Koodak" panose="00000700000000000000" pitchFamily="2" charset="-78"/>
              </a:rPr>
              <a:t>ارزش بازار مکمل در دنیا در سال 2022 حدود</a:t>
            </a:r>
            <a:r>
              <a:rPr lang="fa-IR" u="sng" dirty="0">
                <a:cs typeface="B Koodak" panose="00000700000000000000" pitchFamily="2" charset="-78"/>
              </a:rPr>
              <a:t> 164 میلیارد دلار </a:t>
            </a:r>
            <a:r>
              <a:rPr lang="fa-IR" dirty="0">
                <a:cs typeface="B Koodak" panose="00000700000000000000" pitchFamily="2" charset="-78"/>
              </a:rPr>
              <a:t>و برای سال 2030، </a:t>
            </a:r>
            <a:r>
              <a:rPr lang="fa-IR" u="sng" dirty="0">
                <a:cs typeface="B Koodak" panose="00000700000000000000" pitchFamily="2" charset="-78"/>
              </a:rPr>
              <a:t>327 میلیارد دلار </a:t>
            </a:r>
            <a:r>
              <a:rPr lang="fa-IR" dirty="0">
                <a:cs typeface="B Koodak" panose="00000700000000000000" pitchFamily="2" charset="-78"/>
              </a:rPr>
              <a:t>برآورد می شود</a:t>
            </a:r>
          </a:p>
          <a:p>
            <a:pPr rtl="1"/>
            <a:endParaRPr lang="fa-IR" dirty="0">
              <a:cs typeface="B Koodak" panose="000007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>
                <a:cs typeface="B Koodak" panose="00000700000000000000" pitchFamily="2" charset="-78"/>
              </a:rPr>
              <a:t>نرخ رشد مرکب سالیانه این بازار حدود </a:t>
            </a:r>
            <a:r>
              <a:rPr lang="fa-IR" u="sng" dirty="0">
                <a:cs typeface="B Koodak" panose="00000700000000000000" pitchFamily="2" charset="-78"/>
              </a:rPr>
              <a:t>8 و نیم درصد </a:t>
            </a:r>
            <a:r>
              <a:rPr lang="fa-IR" dirty="0">
                <a:cs typeface="B Koodak" panose="00000700000000000000" pitchFamily="2" charset="-78"/>
              </a:rPr>
              <a:t>است</a:t>
            </a:r>
          </a:p>
          <a:p>
            <a:pPr algn="r" rtl="1"/>
            <a:endParaRPr lang="fa-IR" dirty="0">
              <a:cs typeface="B Koodak" panose="000007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>
                <a:cs typeface="B Koodak" panose="00000700000000000000" pitchFamily="2" charset="-78"/>
              </a:rPr>
              <a:t>سبک </a:t>
            </a:r>
            <a:r>
              <a:rPr lang="fa-IR" u="sng" dirty="0">
                <a:cs typeface="B Koodak" panose="00000700000000000000" pitchFamily="2" charset="-78"/>
              </a:rPr>
              <a:t>زندگی دیجیتال</a:t>
            </a:r>
            <a:r>
              <a:rPr lang="fa-IR" dirty="0">
                <a:cs typeface="B Koodak" panose="00000700000000000000" pitchFamily="2" charset="-78"/>
              </a:rPr>
              <a:t>، جوامع رو به </a:t>
            </a:r>
            <a:r>
              <a:rPr lang="fa-IR" u="sng" dirty="0">
                <a:cs typeface="B Koodak" panose="00000700000000000000" pitchFamily="2" charset="-78"/>
              </a:rPr>
              <a:t>پیری</a:t>
            </a:r>
            <a:r>
              <a:rPr lang="fa-IR" dirty="0">
                <a:cs typeface="B Koodak" panose="00000700000000000000" pitchFamily="2" charset="-78"/>
              </a:rPr>
              <a:t>، شیوع </a:t>
            </a:r>
            <a:r>
              <a:rPr lang="fa-IR" u="sng" dirty="0">
                <a:cs typeface="B Koodak" panose="00000700000000000000" pitchFamily="2" charset="-78"/>
              </a:rPr>
              <a:t>بیماری های مزمن </a:t>
            </a:r>
            <a:r>
              <a:rPr lang="fa-IR" dirty="0">
                <a:cs typeface="B Koodak" panose="00000700000000000000" pitchFamily="2" charset="-78"/>
              </a:rPr>
              <a:t>همچون دیابت، سرطان، بیماری های قلبی و عروقی و مفاصل، </a:t>
            </a:r>
            <a:r>
              <a:rPr lang="fa-IR" u="sng" dirty="0">
                <a:cs typeface="B Koodak" panose="00000700000000000000" pitchFamily="2" charset="-78"/>
              </a:rPr>
              <a:t>رژیم های غذایی خاص </a:t>
            </a:r>
            <a:r>
              <a:rPr lang="fa-IR" dirty="0">
                <a:cs typeface="B Koodak" panose="00000700000000000000" pitchFamily="2" charset="-78"/>
              </a:rPr>
              <a:t>مانند ورزشکاران  از دلایل گرایش به مکمل ها بشمار می روند</a:t>
            </a:r>
          </a:p>
          <a:p>
            <a:pPr algn="r" rtl="1"/>
            <a:endParaRPr lang="fa-IR" dirty="0">
              <a:cs typeface="B Koodak" panose="000007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>
                <a:cs typeface="B Koodak" panose="00000700000000000000" pitchFamily="2" charset="-78"/>
              </a:rPr>
              <a:t>صنعت در دهه های اخیر </a:t>
            </a:r>
            <a:r>
              <a:rPr lang="fa-IR" u="sng" dirty="0">
                <a:cs typeface="B Koodak" panose="00000700000000000000" pitchFamily="2" charset="-78"/>
              </a:rPr>
              <a:t>رشد زیادی را در ایران </a:t>
            </a:r>
            <a:r>
              <a:rPr lang="fa-IR" dirty="0">
                <a:cs typeface="B Koodak" panose="00000700000000000000" pitchFamily="2" charset="-78"/>
              </a:rPr>
              <a:t>تجربه کرده است (در حال حاضر بخش قالب تقاضای مصرف کنندگان توسط </a:t>
            </a:r>
            <a:r>
              <a:rPr lang="fa-IR" u="sng" dirty="0">
                <a:cs typeface="B Koodak" panose="00000700000000000000" pitchFamily="2" charset="-78"/>
              </a:rPr>
              <a:t>تولید داخل </a:t>
            </a:r>
            <a:r>
              <a:rPr lang="fa-IR" dirty="0">
                <a:cs typeface="B Koodak" panose="00000700000000000000" pitchFamily="2" charset="-78"/>
              </a:rPr>
              <a:t>تامین می گردد)</a:t>
            </a:r>
            <a:endParaRPr lang="fa-IR" dirty="0">
              <a:solidFill>
                <a:srgbClr val="FF0000"/>
              </a:solidFill>
              <a:cs typeface="B Koodak" panose="00000700000000000000" pitchFamily="2" charset="-78"/>
            </a:endParaRPr>
          </a:p>
          <a:p>
            <a:pPr algn="r" rtl="1"/>
            <a:endParaRPr lang="fa-IR" dirty="0">
              <a:cs typeface="B Koodak" panose="000007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>
                <a:cs typeface="B Koodak" panose="00000700000000000000" pitchFamily="2" charset="-78"/>
              </a:rPr>
              <a:t>در </a:t>
            </a:r>
            <a:r>
              <a:rPr lang="fa-IR" u="sng" dirty="0">
                <a:cs typeface="B Koodak" panose="00000700000000000000" pitchFamily="2" charset="-78"/>
              </a:rPr>
              <a:t>ایران</a:t>
            </a:r>
            <a:r>
              <a:rPr lang="fa-IR" dirty="0">
                <a:cs typeface="B Koodak" panose="00000700000000000000" pitchFamily="2" charset="-78"/>
              </a:rPr>
              <a:t> پر فروش ترین اشکال مکمل ها متعلق به گروه </a:t>
            </a:r>
            <a:r>
              <a:rPr lang="fa-IR" u="sng" dirty="0">
                <a:cs typeface="B Koodak" panose="00000700000000000000" pitchFamily="2" charset="-78"/>
              </a:rPr>
              <a:t>مولتی ویتامین ها</a:t>
            </a:r>
            <a:r>
              <a:rPr lang="fa-IR" dirty="0">
                <a:cs typeface="B Koodak" panose="00000700000000000000" pitchFamily="2" charset="-78"/>
              </a:rPr>
              <a:t>، کلسیم و آهن هستند و بیشترین </a:t>
            </a:r>
            <a:r>
              <a:rPr lang="fa-IR" u="sng" dirty="0">
                <a:cs typeface="B Koodak" panose="00000700000000000000" pitchFamily="2" charset="-78"/>
              </a:rPr>
              <a:t>رشد</a:t>
            </a:r>
            <a:r>
              <a:rPr lang="fa-IR" dirty="0">
                <a:cs typeface="B Koodak" panose="00000700000000000000" pitchFamily="2" charset="-78"/>
              </a:rPr>
              <a:t> متعلق به محصولات </a:t>
            </a:r>
            <a:r>
              <a:rPr lang="fa-IR" u="sng" dirty="0">
                <a:cs typeface="B Koodak" panose="00000700000000000000" pitchFamily="2" charset="-78"/>
              </a:rPr>
              <a:t>سلامت آقایان و ضد دیابت</a:t>
            </a:r>
            <a:r>
              <a:rPr lang="fa-IR" dirty="0">
                <a:cs typeface="B Koodak" panose="00000700000000000000" pitchFamily="2" charset="-78"/>
              </a:rPr>
              <a:t> است.</a:t>
            </a:r>
            <a:endParaRPr lang="en-US" dirty="0">
              <a:cs typeface="B Koodak" panose="00000700000000000000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FB0298D4-E2B8-48E5-A936-45E19EF3B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817" y="2636870"/>
            <a:ext cx="5440691" cy="42428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EDEE7B-CB54-4B54-88B7-19BF857D88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t="47373" r="22724"/>
          <a:stretch/>
        </p:blipFill>
        <p:spPr>
          <a:xfrm>
            <a:off x="-1541343" y="3185900"/>
            <a:ext cx="6922022" cy="367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145808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3200" smtClean="0">
                <a:solidFill>
                  <a:schemeClr val="bg1"/>
                </a:solidFill>
                <a:latin typeface=" b titr"/>
              </a:rPr>
              <a:pPr/>
              <a:t>3</a:t>
            </a:fld>
            <a:endParaRPr lang="en-US" altLang="en-US" sz="36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3C9C6-5F6C-B70D-7374-DB6C3E73C5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1204518" y="310270"/>
            <a:ext cx="362170" cy="508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96896" y="383340"/>
            <a:ext cx="3438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B Koodak" panose="00000700000000000000" pitchFamily="2" charset="-78"/>
              </a:rPr>
              <a:t>نمایی کلی از وضعیت بازار مکمل</a:t>
            </a:r>
            <a:r>
              <a:rPr lang="en-US" dirty="0">
                <a:cs typeface="B Koodak" panose="00000700000000000000" pitchFamily="2" charset="-78"/>
              </a:rPr>
              <a:t> </a:t>
            </a:r>
            <a:r>
              <a:rPr lang="fa-IR" dirty="0">
                <a:cs typeface="B Koodak" panose="00000700000000000000" pitchFamily="2" charset="-78"/>
              </a:rPr>
              <a:t>ها در دنیا</a:t>
            </a:r>
            <a:endParaRPr lang="en-US" dirty="0">
              <a:cs typeface="B Koodak" panose="00000700000000000000" pitchFamily="2" charset="-78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751" y="1266825"/>
            <a:ext cx="6048375" cy="4324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All imag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62" y="94954"/>
            <a:ext cx="2215468" cy="13154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145808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3200" smtClean="0">
                <a:solidFill>
                  <a:schemeClr val="bg1"/>
                </a:solidFill>
                <a:latin typeface=" b titr"/>
              </a:rPr>
              <a:pPr/>
              <a:t>4</a:t>
            </a:fld>
            <a:endParaRPr lang="en-US" altLang="en-US" sz="36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3C9C6-5F6C-B70D-7374-DB6C3E73C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1204518" y="310270"/>
            <a:ext cx="362170" cy="508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767" y="3044837"/>
            <a:ext cx="4389482" cy="3066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86" y="1342765"/>
            <a:ext cx="5050988" cy="2588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0935" y="916397"/>
            <a:ext cx="4704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مکمل های محبوب و پرمصرف در اروپا</a:t>
            </a:r>
            <a:endParaRPr lang="en-US" dirty="0">
              <a:cs typeface="B Koodak" panose="00000700000000000000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95515" y="416150"/>
            <a:ext cx="1993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مصرف مکمل در اروپا </a:t>
            </a:r>
            <a:endParaRPr lang="en-US" dirty="0">
              <a:cs typeface="B Koodak" panose="000007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14227" y="777898"/>
            <a:ext cx="4621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fa-IR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Koodak" panose="00000700000000000000" pitchFamily="2" charset="-78"/>
              </a:rPr>
              <a:t>ارزش بازار در سال 2019: 15 میلیارد دلار</a:t>
            </a: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fa-IR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B Koodak" panose="00000700000000000000" pitchFamily="2" charset="-78"/>
              </a:rPr>
              <a:t>برآورد ارزش بازار در سال 2027: 34 میلیارد دلار 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B Koodak" panose="00000700000000000000" pitchFamily="2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19122" y="2571619"/>
            <a:ext cx="4860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وضعیت مصرف ویتامین در بزرگسالان اروپایی 2021-2022</a:t>
            </a:r>
            <a:endParaRPr lang="en-US" dirty="0">
              <a:cs typeface="B Koodak" panose="000007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7886" y="5025100"/>
            <a:ext cx="487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cs typeface="B Koodak" panose="00000700000000000000" pitchFamily="2" charset="-78"/>
              </a:rPr>
              <a:t>اهم دلایل مصرف ویتامین در اروپا: سلامت عمومی-تقویت سیستم ایمنی-تامین انرژی-پوست-سوء هاضمه</a:t>
            </a:r>
            <a:r>
              <a:rPr lang="en-US" dirty="0">
                <a:cs typeface="B Koodak" panose="00000700000000000000" pitchFamily="2" charset="-78"/>
              </a:rPr>
              <a:t> </a:t>
            </a:r>
            <a:r>
              <a:rPr lang="fa-IR" dirty="0">
                <a:cs typeface="B Koodak" panose="00000700000000000000" pitchFamily="2" charset="-78"/>
              </a:rPr>
              <a:t>-قلب و عروق</a:t>
            </a:r>
            <a:endParaRPr lang="en-US" dirty="0">
              <a:cs typeface="B Koodak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400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FB0298D4-E2B8-48E5-A936-45E19EF3B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817" y="2636870"/>
            <a:ext cx="5440691" cy="42428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EDEE7B-CB54-4B54-88B7-19BF857D88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t="47373" r="22724"/>
          <a:stretch/>
        </p:blipFill>
        <p:spPr>
          <a:xfrm>
            <a:off x="-1541343" y="3185900"/>
            <a:ext cx="6922022" cy="367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145808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3200" smtClean="0">
                <a:solidFill>
                  <a:schemeClr val="bg1"/>
                </a:solidFill>
                <a:latin typeface=" b titr"/>
              </a:rPr>
              <a:pPr/>
              <a:t>5</a:t>
            </a:fld>
            <a:endParaRPr lang="en-US" altLang="en-US" sz="36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3C9C6-5F6C-B70D-7374-DB6C3E73C5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1204518" y="310270"/>
            <a:ext cx="362170" cy="508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19" y="856272"/>
            <a:ext cx="5062959" cy="4659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46767" y="560844"/>
            <a:ext cx="4684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خلاصه وضعیت بازار مکمل در خاورمیانه و شمال آفریقا</a:t>
            </a:r>
            <a:endParaRPr lang="en-US" dirty="0">
              <a:cs typeface="B Koodak" panose="000007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69735" y="1963186"/>
            <a:ext cx="56917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B Koodak" panose="00000700000000000000" pitchFamily="2" charset="-78"/>
              </a:rPr>
              <a:t>مکمل ها عمدتا از طریق </a:t>
            </a:r>
            <a:r>
              <a:rPr lang="fa-IR" sz="20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B Koodak" panose="00000700000000000000" pitchFamily="2" charset="-78"/>
              </a:rPr>
              <a:t>داروساز</a:t>
            </a:r>
            <a:r>
              <a:rPr lang="fa-IR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B Koodak" panose="00000700000000000000" pitchFamily="2" charset="-78"/>
              </a:rPr>
              <a:t> یا از طریق </a:t>
            </a:r>
            <a:r>
              <a:rPr lang="fa-IR" sz="20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B Koodak" panose="00000700000000000000" pitchFamily="2" charset="-78"/>
              </a:rPr>
              <a:t>نسخه</a:t>
            </a:r>
            <a:r>
              <a:rPr lang="fa-IR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B Koodak" panose="00000700000000000000" pitchFamily="2" charset="-78"/>
              </a:rPr>
              <a:t> پزشک قابل خرید است (در عربستان داروخانه های </a:t>
            </a:r>
            <a:r>
              <a:rPr lang="fa-IR" sz="20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B Koodak" panose="00000700000000000000" pitchFamily="2" charset="-78"/>
              </a:rPr>
              <a:t>زنجیره ای </a:t>
            </a:r>
            <a:r>
              <a:rPr lang="fa-IR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B Koodak" panose="00000700000000000000" pitchFamily="2" charset="-78"/>
              </a:rPr>
              <a:t>محصولات تولیدی خود را عرضه می کنند)</a:t>
            </a:r>
          </a:p>
          <a:p>
            <a:pPr algn="r" rtl="1"/>
            <a:endParaRPr lang="fa-IR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cs typeface="B Koodak" panose="000007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B Koodak" panose="00000700000000000000" pitchFamily="2" charset="-78"/>
              </a:rPr>
              <a:t>پاندمی </a:t>
            </a:r>
            <a:r>
              <a:rPr lang="fa-IR" sz="20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B Koodak" panose="00000700000000000000" pitchFamily="2" charset="-78"/>
              </a:rPr>
              <a:t>کرونا</a:t>
            </a:r>
            <a:r>
              <a:rPr lang="fa-IR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B Koodak" panose="00000700000000000000" pitchFamily="2" charset="-78"/>
              </a:rPr>
              <a:t> بر کشورهای این حوزه بسیار موثر بوده و ضمن تغییر </a:t>
            </a:r>
            <a:r>
              <a:rPr lang="fa-IR" sz="20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B Koodak" panose="00000700000000000000" pitchFamily="2" charset="-78"/>
              </a:rPr>
              <a:t>عادات غذایی</a:t>
            </a:r>
            <a:r>
              <a:rPr lang="fa-IR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B Koodak" panose="00000700000000000000" pitchFamily="2" charset="-78"/>
              </a:rPr>
              <a:t>، بسیاری از افراد را نسبت به استفاده بیشتر از مکملها برای </a:t>
            </a:r>
            <a:r>
              <a:rPr lang="fa-IR" sz="20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B Koodak" panose="00000700000000000000" pitchFamily="2" charset="-78"/>
              </a:rPr>
              <a:t>مقاومت در برابر کرونا </a:t>
            </a:r>
            <a:r>
              <a:rPr lang="fa-IR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B Koodak" panose="00000700000000000000" pitchFamily="2" charset="-78"/>
              </a:rPr>
              <a:t>ترغیب کرد</a:t>
            </a:r>
          </a:p>
          <a:p>
            <a:pPr algn="r" rtl="1"/>
            <a:endParaRPr lang="en-U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cs typeface="B Koodak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6803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FB0298D4-E2B8-48E5-A936-45E19EF3B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817" y="2636870"/>
            <a:ext cx="5440691" cy="42428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EDEE7B-CB54-4B54-88B7-19BF857D88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t="47373" r="22724"/>
          <a:stretch/>
        </p:blipFill>
        <p:spPr>
          <a:xfrm>
            <a:off x="-1541343" y="3185900"/>
            <a:ext cx="6922022" cy="367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145808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3200" smtClean="0">
                <a:solidFill>
                  <a:schemeClr val="bg1"/>
                </a:solidFill>
                <a:latin typeface=" b titr"/>
              </a:rPr>
              <a:pPr/>
              <a:t>6</a:t>
            </a:fld>
            <a:endParaRPr lang="en-US" altLang="en-US" sz="36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3C9C6-5F6C-B70D-7374-DB6C3E73C5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1204518" y="310270"/>
            <a:ext cx="362170" cy="508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76524" y="1095931"/>
            <a:ext cx="4684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کشورهای خاورمیانه و شمال آفریقا</a:t>
            </a:r>
            <a:endParaRPr lang="en-US" dirty="0">
              <a:cs typeface="B Koodak" panose="00000700000000000000" pitchFamily="2" charset="-78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840" y="1883212"/>
            <a:ext cx="9903854" cy="3513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633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FB0298D4-E2B8-48E5-A936-45E19EF3B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817" y="2636870"/>
            <a:ext cx="5440691" cy="4242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145808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3200" smtClean="0">
                <a:solidFill>
                  <a:schemeClr val="bg1"/>
                </a:solidFill>
                <a:latin typeface=" b titr"/>
              </a:rPr>
              <a:pPr/>
              <a:t>7</a:t>
            </a:fld>
            <a:endParaRPr lang="en-US" altLang="en-US" sz="36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3C9C6-5F6C-B70D-7374-DB6C3E73C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1204518" y="310270"/>
            <a:ext cx="362170" cy="508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40503" y="383340"/>
            <a:ext cx="4684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خلاصه وضعیت بازار مکمل در ایران</a:t>
            </a:r>
            <a:endParaRPr lang="en-US" dirty="0">
              <a:cs typeface="B Koodak" panose="00000700000000000000" pitchFamily="2" charset="-78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13" y="745510"/>
            <a:ext cx="5112911" cy="4766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84610" y="2037629"/>
            <a:ext cx="57338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>
                <a:cs typeface="B Koodak" panose="00000700000000000000" pitchFamily="2" charset="-78"/>
              </a:rPr>
              <a:t>در ایران بدلیل سیاست های </a:t>
            </a:r>
            <a:r>
              <a:rPr lang="fa-IR" u="sng" dirty="0">
                <a:cs typeface="B Koodak" panose="00000700000000000000" pitchFamily="2" charset="-78"/>
              </a:rPr>
              <a:t>منع واردات</a:t>
            </a:r>
            <a:r>
              <a:rPr lang="fa-IR" dirty="0">
                <a:cs typeface="B Koodak" panose="00000700000000000000" pitchFamily="2" charset="-78"/>
              </a:rPr>
              <a:t>، بازار مختص تولیدکنندگان (</a:t>
            </a:r>
            <a:r>
              <a:rPr lang="fa-IR" u="sng" dirty="0">
                <a:cs typeface="B Koodak" panose="00000700000000000000" pitchFamily="2" charset="-78"/>
              </a:rPr>
              <a:t>کارخانه ای (64 درصد</a:t>
            </a:r>
            <a:r>
              <a:rPr lang="fa-IR" dirty="0">
                <a:cs typeface="B Koodak" panose="00000700000000000000" pitchFamily="2" charset="-78"/>
              </a:rPr>
              <a:t>) و </a:t>
            </a:r>
            <a:r>
              <a:rPr lang="fa-IR" u="sng" dirty="0">
                <a:cs typeface="B Koodak" panose="00000700000000000000" pitchFamily="2" charset="-78"/>
              </a:rPr>
              <a:t>قراردادی (35 درصد</a:t>
            </a:r>
            <a:r>
              <a:rPr lang="fa-IR" dirty="0">
                <a:cs typeface="B Koodak" panose="00000700000000000000" pitchFamily="2" charset="-78"/>
              </a:rPr>
              <a:t>)) است</a:t>
            </a:r>
            <a:endParaRPr lang="en-US" dirty="0">
              <a:cs typeface="B Koodak" panose="00000700000000000000" pitchFamily="2" charset="-78"/>
            </a:endParaRPr>
          </a:p>
          <a:p>
            <a:pPr algn="r" rtl="1"/>
            <a:endParaRPr lang="fa-IR" dirty="0">
              <a:cs typeface="B Koodak" panose="000007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>
                <a:cs typeface="B Koodak" panose="00000700000000000000" pitchFamily="2" charset="-78"/>
              </a:rPr>
              <a:t>تعداد شرکتهای فعال از 33 درسال 90 به 57 شرکت در سال 94 رسیده است</a:t>
            </a:r>
            <a:endParaRPr lang="en-US" dirty="0">
              <a:cs typeface="B Koodak" panose="00000700000000000000" pitchFamily="2" charset="-78"/>
            </a:endParaRPr>
          </a:p>
          <a:p>
            <a:pPr algn="r" rtl="1"/>
            <a:endParaRPr lang="fa-IR" dirty="0">
              <a:cs typeface="B Koodak" panose="000007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dirty="0">
                <a:cs typeface="B Koodak" panose="00000700000000000000" pitchFamily="2" charset="-78"/>
              </a:rPr>
              <a:t>تعداد شرکتها از سال 95 به 43 شرکت در سال 98 ریزش کرد ولی از سال 98 به 145 در سال 1400 رسیدند (ورود شرکتهای </a:t>
            </a:r>
            <a:r>
              <a:rPr lang="fa-IR" u="sng" dirty="0">
                <a:cs typeface="B Koodak" panose="00000700000000000000" pitchFamily="2" charset="-78"/>
              </a:rPr>
              <a:t>تک محصولی </a:t>
            </a:r>
            <a:r>
              <a:rPr lang="fa-IR" dirty="0">
                <a:cs typeface="B Koodak" panose="00000700000000000000" pitchFamily="2" charset="-78"/>
              </a:rPr>
              <a:t>به دلیل شیوع کرونا از دلایل اصلی این افزایش بشمار می رود)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en-US" dirty="0">
              <a:cs typeface="B Koodak" panose="00000700000000000000" pitchFamily="2" charset="-78"/>
            </a:endParaRPr>
          </a:p>
        </p:txBody>
      </p:sp>
      <p:pic>
        <p:nvPicPr>
          <p:cNvPr id="9218" name="Picture 2" descr="پرچم ایران از باستان تا کنون به همراه عکس | ایرانیان پابلیش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977" y="290173"/>
            <a:ext cx="940876" cy="9249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0131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145808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3200" smtClean="0">
                <a:solidFill>
                  <a:schemeClr val="bg1"/>
                </a:solidFill>
                <a:latin typeface=" b titr"/>
              </a:rPr>
              <a:pPr/>
              <a:t>8</a:t>
            </a:fld>
            <a:endParaRPr lang="en-US" altLang="en-US" sz="36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3C9C6-5F6C-B70D-7374-DB6C3E73C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1204518" y="310270"/>
            <a:ext cx="362170" cy="508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40503" y="383340"/>
            <a:ext cx="4684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خلاصه وضعیت بازار مکمل در ایران</a:t>
            </a:r>
            <a:endParaRPr lang="en-US" dirty="0">
              <a:cs typeface="B Koodak" panose="00000700000000000000" pitchFamily="2" charset="-78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983" y="2707491"/>
            <a:ext cx="5045775" cy="3076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97" y="915735"/>
            <a:ext cx="4935635" cy="2960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400" y="568006"/>
            <a:ext cx="462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روند تعداد شرکتهای تولید مکمل در ایران (1400-1390)</a:t>
            </a:r>
            <a:endParaRPr lang="en-US" dirty="0">
              <a:cs typeface="B Koodak" panose="000007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67779" y="2296801"/>
            <a:ext cx="5313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cs typeface="B Koodak" panose="00000700000000000000" pitchFamily="2" charset="-78"/>
              </a:rPr>
              <a:t>نمای کلی از سهم هرکدام از گروه های تامین کننده مکمل در ایران</a:t>
            </a:r>
            <a:endParaRPr lang="en-US" dirty="0">
              <a:cs typeface="B Koodak" panose="00000700000000000000" pitchFamily="2" charset="-78"/>
            </a:endParaRPr>
          </a:p>
        </p:txBody>
      </p:sp>
      <p:pic>
        <p:nvPicPr>
          <p:cNvPr id="11" name="Picture 2" descr="پرچم ایران از باستان تا کنون به همراه عکس | ایرانیان پابلیش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977" y="290173"/>
            <a:ext cx="940876" cy="9249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875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145808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3200" smtClean="0">
                <a:solidFill>
                  <a:schemeClr val="bg1"/>
                </a:solidFill>
                <a:latin typeface=" b titr"/>
              </a:rPr>
              <a:pPr/>
              <a:t>9</a:t>
            </a:fld>
            <a:endParaRPr lang="en-US" altLang="en-US" sz="36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3C9C6-5F6C-B70D-7374-DB6C3E73C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1204518" y="310270"/>
            <a:ext cx="362170" cy="508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40193" y="373152"/>
            <a:ext cx="5091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خلاصه وضعیت بازار مکمل در ایران (بازار و سهم شرکتهای فعال)</a:t>
            </a:r>
            <a:r>
              <a:rPr lang="en-US" dirty="0">
                <a:cs typeface="B Koodak" panose="00000700000000000000" pitchFamily="2" charset="-78"/>
              </a:rPr>
              <a:t>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55" y="564425"/>
            <a:ext cx="5009012" cy="2921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192" y="2794715"/>
            <a:ext cx="4995362" cy="3065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78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068534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2400" smtClean="0">
                <a:solidFill>
                  <a:schemeClr val="bg1"/>
                </a:solidFill>
                <a:latin typeface=" b titr"/>
              </a:rPr>
              <a:pPr/>
              <a:t>10</a:t>
            </a:fld>
            <a:endParaRPr lang="en-US" altLang="en-US" sz="36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3C9C6-5F6C-B70D-7374-DB6C3E73C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1204518" y="310270"/>
            <a:ext cx="362170" cy="508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62153" y="383340"/>
            <a:ext cx="6592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cs typeface="B Koodak" panose="00000700000000000000" pitchFamily="2" charset="-78"/>
              </a:rPr>
              <a:t> خلاصه وضعیت بازار مکمل در ایران (ترند عددی و ریالی از منظر فروش ترکیبات)</a:t>
            </a:r>
            <a:endParaRPr lang="en-US" dirty="0">
              <a:cs typeface="B Koodak" panose="00000700000000000000" pitchFamily="2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44" y="3417359"/>
            <a:ext cx="9347044" cy="2366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904" y="1035845"/>
            <a:ext cx="9350626" cy="2159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پرچم ایران از باستان تا کنون به همراه عکس | ایرانیان پابلیش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86" y="110848"/>
            <a:ext cx="940876" cy="9249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6904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081413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2400" smtClean="0">
                <a:solidFill>
                  <a:schemeClr val="bg1"/>
                </a:solidFill>
                <a:latin typeface=" b titr"/>
              </a:rPr>
              <a:pPr/>
              <a:t>11</a:t>
            </a:fld>
            <a:endParaRPr lang="en-US" altLang="en-US" sz="36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3C9C6-5F6C-B70D-7374-DB6C3E73C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1204518" y="310270"/>
            <a:ext cx="362170" cy="508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979" y="3400023"/>
            <a:ext cx="8759461" cy="2540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662153" y="383340"/>
            <a:ext cx="6592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cs typeface="B Koodak" panose="00000700000000000000" pitchFamily="2" charset="-78"/>
              </a:rPr>
              <a:t> خلاصه وضعیت بازار مکمل در ایران (ترند عددی و ریالی از منظر گروه عملکردی)</a:t>
            </a:r>
            <a:endParaRPr lang="en-US" dirty="0">
              <a:cs typeface="B Koodak" panose="00000700000000000000" pitchFamily="2" charset="-78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979" y="773121"/>
            <a:ext cx="8759461" cy="2485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پرچم ایران از باستان تا کنون به همراه عکس | ایرانیان پابلیش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01" y="227114"/>
            <a:ext cx="940876" cy="9249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2599418" y="4148529"/>
            <a:ext cx="400110" cy="14140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 کم خونی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16049" y="4124441"/>
            <a:ext cx="400110" cy="14140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ارتوپد و مفاصل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37028" y="4076479"/>
            <a:ext cx="400110" cy="14140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solidFill>
                  <a:srgbClr val="FF0000"/>
                </a:solidFill>
                <a:cs typeface="B Nazanin" panose="00000400000000000000" pitchFamily="2" charset="-78"/>
              </a:rPr>
              <a:t>پوست، مو و ناخن</a:t>
            </a:r>
            <a:endParaRPr lang="en-US" sz="1400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50727" y="4297195"/>
            <a:ext cx="400110" cy="14140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آنتی اکسیدان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87645" y="4783491"/>
            <a:ext cx="400110" cy="70701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کودکان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07994" y="4076479"/>
            <a:ext cx="400110" cy="159583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solidFill>
                  <a:srgbClr val="C00000"/>
                </a:solidFill>
                <a:cs typeface="B Nazanin" panose="00000400000000000000" pitchFamily="2" charset="-78"/>
              </a:rPr>
              <a:t>تقویت کننده (عمومی)</a:t>
            </a:r>
            <a:endParaRPr lang="en-US" sz="1400" b="1" dirty="0">
              <a:solidFill>
                <a:srgbClr val="C00000"/>
              </a:solidFill>
              <a:cs typeface="B Nazanin" panose="00000400000000000000" pitchFamily="2" charset="-78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87336" y="4670439"/>
            <a:ext cx="400110" cy="8417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ورزشی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25170" y="3726252"/>
            <a:ext cx="400110" cy="1848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تقویت کننده سیستم ایمنی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565079" y="4975320"/>
            <a:ext cx="400110" cy="61376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a-IR" sz="1400" b="1" dirty="0">
                <a:cs typeface="B Nazanin" panose="00000400000000000000" pitchFamily="2" charset="-78"/>
              </a:rPr>
              <a:t>کودکان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188918" y="4650277"/>
            <a:ext cx="400110" cy="93881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سلامت قلب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763347" y="4975320"/>
            <a:ext cx="400110" cy="7814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ورزشی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422184" y="4810399"/>
            <a:ext cx="400110" cy="7814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بانوان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110146" y="1401273"/>
            <a:ext cx="400110" cy="159583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solidFill>
                  <a:srgbClr val="C00000"/>
                </a:solidFill>
                <a:cs typeface="B Nazanin" panose="00000400000000000000" pitchFamily="2" charset="-78"/>
              </a:rPr>
              <a:t>تقویت کننده (عمومی)</a:t>
            </a:r>
            <a:endParaRPr lang="en-US" sz="1400" b="1" dirty="0">
              <a:solidFill>
                <a:srgbClr val="C00000"/>
              </a:solidFill>
              <a:cs typeface="B Nazanin" panose="00000400000000000000" pitchFamily="2" charset="-78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42870" y="1737831"/>
            <a:ext cx="400110" cy="14140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آنتی اکسیدان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10319" y="1575567"/>
            <a:ext cx="400110" cy="14140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solidFill>
                  <a:srgbClr val="FF0000"/>
                </a:solidFill>
                <a:cs typeface="B Nazanin" panose="00000400000000000000" pitchFamily="2" charset="-78"/>
              </a:rPr>
              <a:t>پوست، مو و ناخن</a:t>
            </a:r>
            <a:endParaRPr lang="en-US" sz="1400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190859" y="2160018"/>
            <a:ext cx="400110" cy="98138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لاغری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925170" y="1176215"/>
            <a:ext cx="400110" cy="1848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تقویت کننده سیستم ایمنی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65079" y="1575567"/>
            <a:ext cx="400110" cy="14140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سیستم اعصاب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70151" y="2217995"/>
            <a:ext cx="400110" cy="7814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ورزشی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963402" y="2015727"/>
            <a:ext cx="400110" cy="93881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سلامت قلب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622239" y="2185057"/>
            <a:ext cx="400110" cy="7814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بانوان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45602" y="1401273"/>
            <a:ext cx="400110" cy="14140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 کم خونی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39548" y="1540513"/>
            <a:ext cx="400110" cy="14140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a-IR" sz="1400" b="1" dirty="0">
                <a:cs typeface="B Nazanin" panose="00000400000000000000" pitchFamily="2" charset="-78"/>
              </a:rPr>
              <a:t>ارتوپد و مفاصل</a:t>
            </a:r>
            <a:endParaRPr lang="en-US" sz="14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229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068534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2400" smtClean="0">
                <a:solidFill>
                  <a:schemeClr val="bg1"/>
                </a:solidFill>
                <a:latin typeface=" b titr"/>
              </a:rPr>
              <a:pPr/>
              <a:t>12</a:t>
            </a:fld>
            <a:endParaRPr lang="en-US" altLang="en-US" sz="28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3C9C6-5F6C-B70D-7374-DB6C3E73C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1204518" y="310270"/>
            <a:ext cx="362170" cy="508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89935" y="383340"/>
            <a:ext cx="5971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خلاصه وضعیت بازار مکمل در ایران (از منظر نرخ رشد مرکب سالانه)</a:t>
            </a:r>
            <a:endParaRPr lang="en-US" dirty="0">
              <a:cs typeface="B Koodak" panose="00000700000000000000" pitchFamily="2" charset="-78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31" y="1090156"/>
            <a:ext cx="5447762" cy="4470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81105" y="1935617"/>
            <a:ext cx="488033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fa-IR" sz="1700" dirty="0">
              <a:cs typeface="B Koodak" panose="00000700000000000000" pitchFamily="2" charset="-78"/>
            </a:endParaRP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fa-IR" sz="1700" u="sng" dirty="0">
                <a:cs typeface="B Koodak" panose="00000700000000000000" pitchFamily="2" charset="-78"/>
              </a:rPr>
              <a:t>بیشترین نرخ </a:t>
            </a:r>
            <a:r>
              <a:rPr lang="fa-IR" sz="1700" dirty="0">
                <a:cs typeface="B Koodak" panose="00000700000000000000" pitchFamily="2" charset="-78"/>
              </a:rPr>
              <a:t>رشد مربوط به </a:t>
            </a:r>
            <a:r>
              <a:rPr lang="fa-IR" sz="1700" u="sng" dirty="0">
                <a:cs typeface="B Koodak" panose="00000700000000000000" pitchFamily="2" charset="-78"/>
              </a:rPr>
              <a:t>محصولات ویژه آقایان </a:t>
            </a:r>
            <a:r>
              <a:rPr lang="fa-IR" sz="1700" dirty="0">
                <a:cs typeface="B Koodak" panose="00000700000000000000" pitchFamily="2" charset="-78"/>
              </a:rPr>
              <a:t>و </a:t>
            </a:r>
            <a:r>
              <a:rPr lang="fa-IR" sz="1700" u="sng" dirty="0">
                <a:cs typeface="B Koodak" panose="00000700000000000000" pitchFamily="2" charset="-78"/>
              </a:rPr>
              <a:t>بیماران دیابتی </a:t>
            </a:r>
            <a:r>
              <a:rPr lang="fa-IR" sz="1700" dirty="0">
                <a:cs typeface="B Koodak" panose="00000700000000000000" pitchFamily="2" charset="-78"/>
              </a:rPr>
              <a:t>است و رشد گروه های عملکردی پروستات، کاهش علائم یائستگی و تامین فیبر منفی است</a:t>
            </a: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endParaRPr lang="fa-IR" sz="1700" dirty="0">
              <a:cs typeface="B Koodak" panose="00000700000000000000" pitchFamily="2" charset="-78"/>
            </a:endParaRP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fa-IR" sz="1700" u="sng" dirty="0">
                <a:cs typeface="B Koodak" panose="00000700000000000000" pitchFamily="2" charset="-78"/>
              </a:rPr>
              <a:t>توجه جامعه به سلامت آقایان </a:t>
            </a:r>
            <a:r>
              <a:rPr lang="fa-IR" sz="1700" dirty="0">
                <a:cs typeface="B Koodak" panose="00000700000000000000" pitchFamily="2" charset="-78"/>
              </a:rPr>
              <a:t>و نیز </a:t>
            </a:r>
            <a:r>
              <a:rPr lang="fa-IR" sz="1700" u="sng" dirty="0">
                <a:cs typeface="B Koodak" panose="00000700000000000000" pitchFamily="2" charset="-78"/>
              </a:rPr>
              <a:t>تمایل آقایان </a:t>
            </a:r>
            <a:r>
              <a:rPr lang="fa-IR" sz="1700" dirty="0">
                <a:cs typeface="B Koodak" panose="00000700000000000000" pitchFamily="2" charset="-78"/>
              </a:rPr>
              <a:t>به مصرف مکمل های خاص بیشتر شده که می تواند </a:t>
            </a:r>
            <a:r>
              <a:rPr lang="fa-IR" sz="1700" u="sng" dirty="0">
                <a:cs typeface="B Koodak" panose="00000700000000000000" pitchFamily="2" charset="-78"/>
              </a:rPr>
              <a:t>پیش آگهی </a:t>
            </a:r>
            <a:r>
              <a:rPr lang="fa-IR" sz="1700" dirty="0">
                <a:cs typeface="B Koodak" panose="00000700000000000000" pitchFamily="2" charset="-78"/>
              </a:rPr>
              <a:t>ورود فرآورده های جدید به بازار مکمل ایران را نشان دهد.</a:t>
            </a:r>
            <a:endParaRPr lang="en-US" sz="1700" dirty="0">
              <a:cs typeface="B Koodak" panose="00000700000000000000" pitchFamily="2" charset="-78"/>
            </a:endParaRPr>
          </a:p>
        </p:txBody>
      </p:sp>
      <p:pic>
        <p:nvPicPr>
          <p:cNvPr id="11" name="Picture 2" descr="پرچم ایران از باستان تا کنون به همراه عکس | ایرانیان پابلیش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12" y="88687"/>
            <a:ext cx="940876" cy="9249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2221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DFF481F5-3606-4FDC-854E-92F005E839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rcRect t="47373" r="22724"/>
          <a:stretch/>
        </p:blipFill>
        <p:spPr>
          <a:xfrm>
            <a:off x="5859146" y="729605"/>
            <a:ext cx="6922022" cy="367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068534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2400" smtClean="0">
                <a:solidFill>
                  <a:schemeClr val="bg1"/>
                </a:solidFill>
                <a:latin typeface=" b titr"/>
              </a:rPr>
              <a:pPr/>
              <a:t>13</a:t>
            </a:fld>
            <a:endParaRPr lang="en-US" altLang="en-US" sz="2800" dirty="0">
              <a:solidFill>
                <a:schemeClr val="bg1"/>
              </a:solidFill>
              <a:latin typeface=" b titr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7F06F6-EA45-7A8F-1C57-B7F285DFE036}"/>
              </a:ext>
            </a:extLst>
          </p:cNvPr>
          <p:cNvSpPr/>
          <p:nvPr/>
        </p:nvSpPr>
        <p:spPr>
          <a:xfrm>
            <a:off x="4881093" y="1087284"/>
            <a:ext cx="6154462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fa-IR" sz="2400" dirty="0">
                <a:ln w="0"/>
                <a:solidFill>
                  <a:srgbClr val="FF0000"/>
                </a:solidFill>
                <a:latin typeface="IRANSansWeb Black" panose="020B0506030804020204" pitchFamily="34" charset="-78"/>
                <a:cs typeface="IRANSansWeb Black" panose="020B0506030804020204" pitchFamily="34" charset="-78"/>
              </a:rPr>
              <a:t>چالش های حوزه مکمل ها در ایران</a:t>
            </a:r>
          </a:p>
          <a:p>
            <a:pPr marL="342900" indent="-342900" algn="r" rtl="1">
              <a:buFont typeface="Wingdings" panose="05000000000000000000" pitchFamily="2" charset="2"/>
              <a:buChar char="Ø"/>
            </a:pPr>
            <a:endParaRPr lang="fa-IR" sz="2400" dirty="0">
              <a:ln w="0"/>
              <a:solidFill>
                <a:srgbClr val="FF0000"/>
              </a:solidFill>
              <a:latin typeface="IRANSansWeb Black" panose="020B0506030804020204" pitchFamily="34" charset="-78"/>
              <a:cs typeface="IRANSansWeb Black" panose="020B0506030804020204" pitchFamily="34" charset="-78"/>
            </a:endParaRP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400" dirty="0">
                <a:ln w="0"/>
                <a:solidFill>
                  <a:srgbClr val="FF0000"/>
                </a:solidFill>
                <a:latin typeface="IRANSansWeb Black" panose="020B0506030804020204" pitchFamily="34" charset="-78"/>
                <a:cs typeface="IRANSansWeb Black" panose="020B0506030804020204" pitchFamily="34" charset="-78"/>
              </a:rPr>
              <a:t>قیمت گذاری انقباضی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400" dirty="0">
                <a:ln w="0"/>
                <a:solidFill>
                  <a:srgbClr val="FF0000"/>
                </a:solidFill>
                <a:latin typeface="IRANSansWeb Black" panose="020B0506030804020204" pitchFamily="34" charset="-78"/>
                <a:cs typeface="IRANSansWeb Black" panose="020B0506030804020204" pitchFamily="34" charset="-78"/>
              </a:rPr>
              <a:t>چالش های فرآیندی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400" dirty="0">
                <a:ln w="0"/>
                <a:solidFill>
                  <a:srgbClr val="FF0000"/>
                </a:solidFill>
                <a:latin typeface="IRANSansWeb Black" panose="020B0506030804020204" pitchFamily="34" charset="-78"/>
                <a:cs typeface="IRANSansWeb Black" panose="020B0506030804020204" pitchFamily="34" charset="-78"/>
              </a:rPr>
              <a:t>بازار کالاهای قاچاق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400" dirty="0">
                <a:ln w="0"/>
                <a:solidFill>
                  <a:srgbClr val="FF0000"/>
                </a:solidFill>
                <a:latin typeface="IRANSansWeb Black" panose="020B0506030804020204" pitchFamily="34" charset="-78"/>
                <a:cs typeface="IRANSansWeb Black" panose="020B0506030804020204" pitchFamily="34" charset="-78"/>
              </a:rPr>
              <a:t>محدودیت تبلیغات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400" dirty="0">
                <a:ln w="0"/>
                <a:solidFill>
                  <a:srgbClr val="FF0000"/>
                </a:solidFill>
                <a:latin typeface="IRANSansWeb Black" panose="020B0506030804020204" pitchFamily="34" charset="-78"/>
                <a:cs typeface="IRANSansWeb Black" panose="020B0506030804020204" pitchFamily="34" charset="-78"/>
              </a:rPr>
              <a:t>مشکلات نقدینگی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400" dirty="0">
                <a:ln w="0"/>
                <a:solidFill>
                  <a:srgbClr val="FF0000"/>
                </a:solidFill>
                <a:latin typeface="IRANSansWeb Black" panose="020B0506030804020204" pitchFamily="34" charset="-78"/>
                <a:cs typeface="IRANSansWeb Black" panose="020B0506030804020204" pitchFamily="34" charset="-78"/>
              </a:rPr>
              <a:t>ضعف آگاهی عمومی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3C9C6-5F6C-B70D-7374-DB6C3E73C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1204516" y="1018705"/>
            <a:ext cx="362170" cy="508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pic>
        <p:nvPicPr>
          <p:cNvPr id="9" name="Picture 2" descr="challenge dreams meaning What Woman Need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31" y="729605"/>
            <a:ext cx="3361387" cy="488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02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081413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2400" smtClean="0">
                <a:solidFill>
                  <a:schemeClr val="bg1"/>
                </a:solidFill>
                <a:latin typeface=" b titr"/>
              </a:rPr>
              <a:pPr/>
              <a:t>14</a:t>
            </a:fld>
            <a:endParaRPr lang="en-US" altLang="en-US" sz="36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94496" y="633012"/>
            <a:ext cx="327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چالش های صنعت مکمل در ایران</a:t>
            </a:r>
            <a:endParaRPr lang="en-US" dirty="0">
              <a:cs typeface="B Koodak" panose="00000700000000000000" pitchFamily="2" charset="-78"/>
            </a:endParaRPr>
          </a:p>
        </p:txBody>
      </p:sp>
      <p:pic>
        <p:nvPicPr>
          <p:cNvPr id="2050" name="Picture 2" descr="challenge dreams meaning What Woman Need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246" y="412124"/>
            <a:ext cx="1931831" cy="132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10 Classic Studies on Pricing Psychology | HuffPos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42" y="1998379"/>
            <a:ext cx="4514850" cy="337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56856" y="2258852"/>
            <a:ext cx="507427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Koodak" panose="00000700000000000000" pitchFamily="2" charset="-78"/>
              </a:rPr>
              <a:t>قیمتگذاری انقباضی (کفاف هزینه های بالای تولید را نمی دهد- منجر به ایجاد مشکل برای صادرات -به قیمت-محصول می شود ) </a:t>
            </a:r>
          </a:p>
          <a:p>
            <a:pPr algn="ctr" rtl="1"/>
            <a:endParaRPr lang="fa-IR" sz="2000" dirty="0">
              <a:cs typeface="B Koodak" panose="00000700000000000000" pitchFamily="2" charset="-78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Koodak" panose="00000700000000000000" pitchFamily="2" charset="-78"/>
              </a:rPr>
              <a:t>به اعتقاد صنعت، چون شامل ارز ترجیحی نمی شود اساسا مشمول قیمتگذاری نمی شود</a:t>
            </a:r>
          </a:p>
          <a:p>
            <a:pPr algn="r" rtl="1"/>
            <a:endParaRPr lang="fa-IR" sz="2000" dirty="0">
              <a:cs typeface="B Koodak" panose="00000700000000000000" pitchFamily="2" charset="-78"/>
            </a:endParaRPr>
          </a:p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Koodak" panose="00000700000000000000" pitchFamily="2" charset="-78"/>
              </a:rPr>
              <a:t>مطابق قانون برنامه هفتم توسعه، مکمل ها مشمول قیمتگذاری شده اند</a:t>
            </a:r>
          </a:p>
          <a:p>
            <a:pPr marL="457200" indent="-457200" algn="ctr" rtl="1">
              <a:buFont typeface="Wingdings" panose="05000000000000000000" pitchFamily="2" charset="2"/>
              <a:buChar char="q"/>
            </a:pPr>
            <a:endParaRPr lang="en-US" sz="2800" dirty="0">
              <a:cs typeface="B Titr" panose="000007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4778" y="1054806"/>
            <a:ext cx="27791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000" dirty="0">
                <a:cs typeface="B Titr" panose="00000700000000000000" pitchFamily="2" charset="-78"/>
              </a:rPr>
              <a:t>قیمت</a:t>
            </a:r>
            <a:r>
              <a:rPr lang="en-US" sz="4000" dirty="0">
                <a:cs typeface="B Titr" panose="00000700000000000000" pitchFamily="2" charset="-78"/>
              </a:rPr>
              <a:t> </a:t>
            </a:r>
            <a:r>
              <a:rPr lang="fa-IR" sz="4000" dirty="0">
                <a:cs typeface="B Titr" panose="00000700000000000000" pitchFamily="2" charset="-78"/>
              </a:rPr>
              <a:t>گذاری</a:t>
            </a:r>
            <a:endParaRPr lang="en-US" sz="4000" dirty="0">
              <a:cs typeface="B Titr" panose="00000700000000000000" pitchFamily="2" charset="-78"/>
            </a:endParaRPr>
          </a:p>
          <a:p>
            <a:endParaRPr lang="en-US" sz="40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075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081413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2400" smtClean="0">
                <a:solidFill>
                  <a:schemeClr val="bg1"/>
                </a:solidFill>
                <a:latin typeface=" b titr"/>
              </a:rPr>
              <a:pPr/>
              <a:t>15</a:t>
            </a:fld>
            <a:endParaRPr lang="en-US" altLang="en-US" sz="28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94496" y="633012"/>
            <a:ext cx="327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چالش های صنعت مکمل در ایران</a:t>
            </a:r>
            <a:endParaRPr lang="en-US" dirty="0">
              <a:cs typeface="B Koodak" panose="00000700000000000000" pitchFamily="2" charset="-78"/>
            </a:endParaRPr>
          </a:p>
        </p:txBody>
      </p:sp>
      <p:pic>
        <p:nvPicPr>
          <p:cNvPr id="2050" name="Picture 2" descr="challenge dreams meaning What Woman Need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246" y="231820"/>
            <a:ext cx="1931831" cy="150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53072" y="2336125"/>
            <a:ext cx="47780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Koodak" panose="00000700000000000000" pitchFamily="2" charset="-78"/>
              </a:rPr>
              <a:t>فرآیندهای غیرقابل انعطاف سامانه ها</a:t>
            </a:r>
            <a:endParaRPr lang="en-US" sz="2000" dirty="0">
              <a:cs typeface="B Koodak" panose="00000700000000000000" pitchFamily="2" charset="-78"/>
            </a:endParaRPr>
          </a:p>
          <a:p>
            <a:pPr algn="r" rtl="1"/>
            <a:endParaRPr lang="fa-IR" sz="2000" dirty="0">
              <a:cs typeface="B Koodak" panose="000007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Koodak" panose="00000700000000000000" pitchFamily="2" charset="-78"/>
              </a:rPr>
              <a:t>اقدامات جزیره ای واحدهای  ذیربط در دستگاه متولی</a:t>
            </a:r>
            <a:endParaRPr lang="en-US" sz="2000" dirty="0">
              <a:cs typeface="B Koodak" panose="00000700000000000000" pitchFamily="2" charset="-78"/>
            </a:endParaRPr>
          </a:p>
          <a:p>
            <a:pPr algn="r" rtl="1"/>
            <a:endParaRPr lang="fa-IR" sz="2000" dirty="0">
              <a:cs typeface="B Koodak" panose="000007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Koodak" panose="00000700000000000000" pitchFamily="2" charset="-78"/>
              </a:rPr>
              <a:t>عدم مشارکت کافی ذینفعان در طراحی و اصلاح فرآیندها</a:t>
            </a:r>
            <a:endParaRPr lang="en-US" sz="2000" dirty="0">
              <a:cs typeface="B Koodak" panose="000007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6669" y="832450"/>
            <a:ext cx="41083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000" dirty="0">
                <a:cs typeface="B Titr" panose="00000700000000000000" pitchFamily="2" charset="-78"/>
              </a:rPr>
              <a:t>چالش های فرآیندی</a:t>
            </a:r>
            <a:endParaRPr lang="en-US" sz="4000" dirty="0">
              <a:cs typeface="B Titr" panose="00000700000000000000" pitchFamily="2" charset="-78"/>
            </a:endParaRPr>
          </a:p>
          <a:p>
            <a:endParaRPr lang="en-US" sz="4000" dirty="0">
              <a:cs typeface="B Titr" panose="00000700000000000000" pitchFamily="2" charset="-78"/>
            </a:endParaRPr>
          </a:p>
        </p:txBody>
      </p:sp>
      <p:pic>
        <p:nvPicPr>
          <p:cNvPr id="3082" name="Picture 10" descr="QA Process Assessment | RTT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0" y="1798626"/>
            <a:ext cx="4108361" cy="299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37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081413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2400" smtClean="0">
                <a:solidFill>
                  <a:schemeClr val="bg1"/>
                </a:solidFill>
                <a:latin typeface=" b titr"/>
              </a:rPr>
              <a:pPr/>
              <a:t>16</a:t>
            </a:fld>
            <a:endParaRPr lang="en-US" altLang="en-US" sz="28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94496" y="633012"/>
            <a:ext cx="327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چالش های صنعت مکمل در ایران</a:t>
            </a:r>
            <a:endParaRPr lang="en-US" dirty="0">
              <a:cs typeface="B Koodak" panose="00000700000000000000" pitchFamily="2" charset="-78"/>
            </a:endParaRPr>
          </a:p>
        </p:txBody>
      </p:sp>
      <p:pic>
        <p:nvPicPr>
          <p:cNvPr id="2050" name="Picture 2" descr="challenge dreams meaning What Woman Need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246" y="231820"/>
            <a:ext cx="1931831" cy="150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31098" y="2413657"/>
            <a:ext cx="51000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Koodak" panose="00000700000000000000" pitchFamily="2" charset="-78"/>
              </a:rPr>
              <a:t>عرضه مکمل قاچاق توسط واحد های </a:t>
            </a:r>
            <a:r>
              <a:rPr lang="fa-IR" sz="2000" u="sng" dirty="0">
                <a:cs typeface="B Koodak" panose="00000700000000000000" pitchFamily="2" charset="-78"/>
              </a:rPr>
              <a:t>فاقد مجوز </a:t>
            </a:r>
            <a:r>
              <a:rPr lang="fa-IR" sz="2000" dirty="0">
                <a:cs typeface="B Koodak" panose="00000700000000000000" pitchFamily="2" charset="-78"/>
              </a:rPr>
              <a:t>فروش (</a:t>
            </a:r>
            <a:r>
              <a:rPr lang="fa-IR" sz="2000" u="sng" dirty="0">
                <a:cs typeface="B Koodak" panose="00000700000000000000" pitchFamily="2" charset="-78"/>
              </a:rPr>
              <a:t>رو به افزایش </a:t>
            </a:r>
            <a:r>
              <a:rPr lang="fa-IR" sz="2000" dirty="0">
                <a:cs typeface="B Koodak" panose="00000700000000000000" pitchFamily="2" charset="-78"/>
              </a:rPr>
              <a:t>و </a:t>
            </a:r>
            <a:r>
              <a:rPr lang="fa-IR" sz="2000" u="sng" dirty="0">
                <a:cs typeface="B Koodak" panose="00000700000000000000" pitchFamily="2" charset="-78"/>
              </a:rPr>
              <a:t>قبح</a:t>
            </a:r>
            <a:r>
              <a:rPr lang="fa-IR" sz="2000" dirty="0">
                <a:cs typeface="B Koodak" panose="00000700000000000000" pitchFamily="2" charset="-78"/>
              </a:rPr>
              <a:t> آن در حال ریختن است)</a:t>
            </a:r>
            <a:endParaRPr lang="en-US" sz="2000" dirty="0">
              <a:cs typeface="B Koodak" panose="00000700000000000000" pitchFamily="2" charset="-78"/>
            </a:endParaRPr>
          </a:p>
          <a:p>
            <a:pPr algn="r" rtl="1"/>
            <a:endParaRPr lang="fa-IR" sz="2000" dirty="0">
              <a:cs typeface="B Koodak" panose="000007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Koodak" panose="00000700000000000000" pitchFamily="2" charset="-78"/>
              </a:rPr>
              <a:t>ورود غیرقانونی کالاهای تقلبی از کشورهایی مثل </a:t>
            </a:r>
            <a:r>
              <a:rPr lang="fa-IR" sz="2000" u="sng" dirty="0">
                <a:cs typeface="B Koodak" panose="00000700000000000000" pitchFamily="2" charset="-78"/>
              </a:rPr>
              <a:t>ترکیه، پاکستان  </a:t>
            </a:r>
            <a:r>
              <a:rPr lang="fa-IR" sz="2000" dirty="0">
                <a:cs typeface="B Koodak" panose="00000700000000000000" pitchFamily="2" charset="-78"/>
              </a:rPr>
              <a:t>و ... و درج </a:t>
            </a:r>
            <a:r>
              <a:rPr lang="fa-IR" sz="2000" u="sng" dirty="0">
                <a:cs typeface="B Koodak" panose="00000700000000000000" pitchFamily="2" charset="-78"/>
              </a:rPr>
              <a:t>برچسب</a:t>
            </a:r>
            <a:r>
              <a:rPr lang="fa-IR" sz="2000" dirty="0">
                <a:cs typeface="B Koodak" panose="00000700000000000000" pitchFamily="2" charset="-78"/>
              </a:rPr>
              <a:t> کالای اصل روی آن</a:t>
            </a:r>
          </a:p>
          <a:p>
            <a:pPr algn="r" rtl="1"/>
            <a:endParaRPr lang="fa-IR" sz="2000" dirty="0">
              <a:cs typeface="B Koodak" panose="000007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q"/>
            </a:pPr>
            <a:r>
              <a:rPr lang="fa-IR" sz="2000" u="sng" dirty="0">
                <a:cs typeface="B Koodak" panose="00000700000000000000" pitchFamily="2" charset="-78"/>
              </a:rPr>
              <a:t>نگرش جامعه </a:t>
            </a:r>
            <a:r>
              <a:rPr lang="fa-IR" sz="2000" dirty="0">
                <a:cs typeface="B Koodak" panose="00000700000000000000" pitchFamily="2" charset="-78"/>
              </a:rPr>
              <a:t>مبنی بر کیفیت بهتر کالاهای خارجی</a:t>
            </a:r>
          </a:p>
          <a:p>
            <a:pPr marL="457200" indent="-457200" algn="r" rtl="1">
              <a:buFont typeface="Wingdings" panose="05000000000000000000" pitchFamily="2" charset="2"/>
              <a:buChar char="q"/>
            </a:pPr>
            <a:endParaRPr lang="en-US" sz="2000" dirty="0">
              <a:cs typeface="B Koodak" panose="000007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2579" y="986311"/>
            <a:ext cx="41083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4000" dirty="0">
                <a:cs typeface="B Titr" panose="00000700000000000000" pitchFamily="2" charset="-78"/>
              </a:rPr>
              <a:t>کالاهای قاچاق</a:t>
            </a:r>
            <a:endParaRPr lang="en-US" sz="4000" dirty="0">
              <a:cs typeface="B Titr" panose="00000700000000000000" pitchFamily="2" charset="-78"/>
            </a:endParaRPr>
          </a:p>
          <a:p>
            <a:endParaRPr lang="en-US" sz="4000" dirty="0">
              <a:cs typeface="B Titr" panose="00000700000000000000" pitchFamily="2" charset="-78"/>
            </a:endParaRPr>
          </a:p>
        </p:txBody>
      </p:sp>
      <p:pic>
        <p:nvPicPr>
          <p:cNvPr id="1026" name="Picture 2" descr="محموله قاچاق مکمل دارویی در گمرک مهران توقیف شد - ایرنا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008" y="1928165"/>
            <a:ext cx="3249637" cy="27282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1252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094292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2400" smtClean="0">
                <a:solidFill>
                  <a:schemeClr val="bg1"/>
                </a:solidFill>
                <a:latin typeface=" b titr"/>
              </a:rPr>
              <a:pPr/>
              <a:t>17</a:t>
            </a:fld>
            <a:endParaRPr lang="en-US" altLang="en-US" sz="36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94496" y="633012"/>
            <a:ext cx="327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چالش های صنعت مکمل در ایران</a:t>
            </a:r>
            <a:endParaRPr lang="en-US" dirty="0">
              <a:cs typeface="B Koodak" panose="00000700000000000000" pitchFamily="2" charset="-78"/>
            </a:endParaRPr>
          </a:p>
        </p:txBody>
      </p:sp>
      <p:pic>
        <p:nvPicPr>
          <p:cNvPr id="2050" name="Picture 2" descr="challenge dreams meaning What Woman Need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246" y="231820"/>
            <a:ext cx="1931831" cy="150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53072" y="2550017"/>
            <a:ext cx="47780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Koodak" panose="00000700000000000000" pitchFamily="2" charset="-78"/>
              </a:rPr>
              <a:t>محدودیت تبلیغات مکمل ها به مانند سایر کالاهای سلامت محور (همچون دارو ها) </a:t>
            </a:r>
          </a:p>
          <a:p>
            <a:pPr algn="r" rtl="1"/>
            <a:endParaRPr lang="fa-IR" sz="2000" dirty="0">
              <a:cs typeface="B Koodak" panose="00000700000000000000" pitchFamily="2" charset="-78"/>
            </a:endParaRPr>
          </a:p>
          <a:p>
            <a:pPr algn="ctr" rtl="1"/>
            <a:r>
              <a:rPr lang="fa-IR" sz="2000" dirty="0">
                <a:cs typeface="B Koodak" panose="00000700000000000000" pitchFamily="2" charset="-78"/>
              </a:rPr>
              <a:t>اجازه تبلیغ صرفا در نشریه های تخصصی پزشکی مجاز است</a:t>
            </a:r>
            <a:endParaRPr lang="en-US" sz="2000" dirty="0">
              <a:cs typeface="B Koodak" panose="000007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680" y="1226578"/>
            <a:ext cx="41083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4000" dirty="0">
                <a:cs typeface="B Titr" panose="00000700000000000000" pitchFamily="2" charset="-78"/>
              </a:rPr>
              <a:t>تبلیغات</a:t>
            </a:r>
            <a:endParaRPr lang="en-US" sz="4000" dirty="0">
              <a:cs typeface="B Titr" panose="00000700000000000000" pitchFamily="2" charset="-78"/>
            </a:endParaRPr>
          </a:p>
          <a:p>
            <a:endParaRPr lang="en-US" sz="4000" dirty="0">
              <a:cs typeface="B Titr" panose="00000700000000000000" pitchFamily="2" charset="-78"/>
            </a:endParaRPr>
          </a:p>
        </p:txBody>
      </p:sp>
      <p:pic>
        <p:nvPicPr>
          <p:cNvPr id="10" name="Picture 2" descr="انواع تبلیغات: راهنمای کامل تبلیغ در سال 2023 - جی ادز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76" y="2084769"/>
            <a:ext cx="3842565" cy="256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50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094292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2400" smtClean="0">
                <a:solidFill>
                  <a:schemeClr val="bg1"/>
                </a:solidFill>
                <a:latin typeface=" b titr"/>
              </a:rPr>
              <a:pPr/>
              <a:t>18</a:t>
            </a:fld>
            <a:endParaRPr lang="en-US" altLang="en-US" sz="36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94496" y="633012"/>
            <a:ext cx="327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چالش های صنعت مکمل در ایران</a:t>
            </a:r>
            <a:endParaRPr lang="en-US" dirty="0">
              <a:cs typeface="B Koodak" panose="00000700000000000000" pitchFamily="2" charset="-78"/>
            </a:endParaRPr>
          </a:p>
        </p:txBody>
      </p:sp>
      <p:pic>
        <p:nvPicPr>
          <p:cNvPr id="2050" name="Picture 2" descr="challenge dreams meaning What Woman Need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246" y="231820"/>
            <a:ext cx="1931831" cy="150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82579" y="986311"/>
            <a:ext cx="41083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4000" dirty="0">
                <a:cs typeface="B Titr" panose="00000700000000000000" pitchFamily="2" charset="-78"/>
              </a:rPr>
              <a:t>جریان نقدینگی</a:t>
            </a:r>
            <a:endParaRPr lang="en-US" sz="4000" dirty="0">
              <a:cs typeface="B Titr" panose="00000700000000000000" pitchFamily="2" charset="-78"/>
            </a:endParaRPr>
          </a:p>
          <a:p>
            <a:endParaRPr lang="en-US" sz="4000" dirty="0">
              <a:cs typeface="B Titr" panose="00000700000000000000" pitchFamily="2" charset="-78"/>
            </a:endParaRPr>
          </a:p>
        </p:txBody>
      </p:sp>
      <p:pic>
        <p:nvPicPr>
          <p:cNvPr id="6146" name="Picture 2" descr="Cash Flow Planning - A Key to Financial Planning - WISDOM WEALTH STRATEGI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07" y="1976850"/>
            <a:ext cx="3445903" cy="275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01555" y="2348317"/>
            <a:ext cx="46750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fa-IR" dirty="0">
                <a:cs typeface="B Koodak" panose="00000700000000000000" pitchFamily="2" charset="-78"/>
              </a:rPr>
              <a:t>محدود بودن </a:t>
            </a:r>
            <a:r>
              <a:rPr lang="fa-IR" u="sng" dirty="0">
                <a:cs typeface="B Koodak" panose="00000700000000000000" pitchFamily="2" charset="-78"/>
              </a:rPr>
              <a:t>عرضه مکمل ها </a:t>
            </a:r>
            <a:r>
              <a:rPr lang="fa-IR" dirty="0">
                <a:cs typeface="B Koodak" panose="00000700000000000000" pitchFamily="2" charset="-78"/>
              </a:rPr>
              <a:t>توسط </a:t>
            </a:r>
            <a:r>
              <a:rPr lang="fa-IR" u="sng" dirty="0">
                <a:cs typeface="B Koodak" panose="00000700000000000000" pitchFamily="2" charset="-78"/>
              </a:rPr>
              <a:t>شرکتهای پخش دارویی</a:t>
            </a:r>
            <a:r>
              <a:rPr lang="fa-IR" dirty="0">
                <a:cs typeface="B Koodak" panose="00000700000000000000" pitchFamily="2" charset="-78"/>
              </a:rPr>
              <a:t> که درگیر مشکلات </a:t>
            </a:r>
            <a:r>
              <a:rPr lang="fa-IR" u="sng" dirty="0">
                <a:cs typeface="B Koodak" panose="00000700000000000000" pitchFamily="2" charset="-78"/>
              </a:rPr>
              <a:t>دارویار</a:t>
            </a:r>
            <a:r>
              <a:rPr lang="fa-IR" dirty="0">
                <a:cs typeface="B Koodak" panose="00000700000000000000" pitchFamily="2" charset="-78"/>
              </a:rPr>
              <a:t> هستند منجر به ت</a:t>
            </a:r>
            <a:r>
              <a:rPr lang="fa-IR" u="sng" dirty="0">
                <a:cs typeface="B Koodak" panose="00000700000000000000" pitchFamily="2" charset="-78"/>
              </a:rPr>
              <a:t>سری چالش نقدینگی دارو</a:t>
            </a:r>
            <a:r>
              <a:rPr lang="fa-IR" dirty="0">
                <a:cs typeface="B Koodak" panose="00000700000000000000" pitchFamily="2" charset="-78"/>
              </a:rPr>
              <a:t> به این حوزه شده است</a:t>
            </a: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endParaRPr lang="fa-IR" dirty="0">
              <a:cs typeface="B Koodak" panose="00000700000000000000" pitchFamily="2" charset="-78"/>
            </a:endParaRP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fa-IR" dirty="0">
                <a:cs typeface="B Koodak" panose="00000700000000000000" pitchFamily="2" charset="-78"/>
              </a:rPr>
              <a:t>ضوابط ایجاد شرکت پخش مکمل </a:t>
            </a:r>
            <a:r>
              <a:rPr lang="fa-IR" u="sng" dirty="0">
                <a:cs typeface="B Koodak" panose="00000700000000000000" pitchFamily="2" charset="-78"/>
              </a:rPr>
              <a:t>سختگیرانه</a:t>
            </a:r>
            <a:r>
              <a:rPr lang="fa-IR" dirty="0">
                <a:cs typeface="B Koodak" panose="00000700000000000000" pitchFamily="2" charset="-78"/>
              </a:rPr>
              <a:t> بوده و از نظر اقتصادی به صرفه نیست</a:t>
            </a:r>
            <a:endParaRPr lang="en-US" dirty="0">
              <a:cs typeface="B Koodak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820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081413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2400" smtClean="0">
                <a:solidFill>
                  <a:schemeClr val="bg1"/>
                </a:solidFill>
                <a:latin typeface=" b titr"/>
              </a:rPr>
              <a:pPr/>
              <a:t>19</a:t>
            </a:fld>
            <a:endParaRPr lang="en-US" altLang="en-US" sz="36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94496" y="633012"/>
            <a:ext cx="327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چالش های صنعت مکمل در ایران</a:t>
            </a:r>
            <a:endParaRPr lang="en-US" dirty="0">
              <a:cs typeface="B Koodak" panose="00000700000000000000" pitchFamily="2" charset="-78"/>
            </a:endParaRPr>
          </a:p>
        </p:txBody>
      </p:sp>
      <p:pic>
        <p:nvPicPr>
          <p:cNvPr id="2050" name="Picture 2" descr="challenge dreams meaning What Woman Need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246" y="231820"/>
            <a:ext cx="1931831" cy="150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82579" y="986311"/>
            <a:ext cx="41083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4000" dirty="0">
                <a:cs typeface="B Titr" panose="00000700000000000000" pitchFamily="2" charset="-78"/>
              </a:rPr>
              <a:t>ضعف آگاهی عمومی</a:t>
            </a:r>
            <a:endParaRPr lang="en-US" sz="4000" dirty="0">
              <a:cs typeface="B Titr" panose="00000700000000000000" pitchFamily="2" charset="-78"/>
            </a:endParaRPr>
          </a:p>
          <a:p>
            <a:endParaRPr lang="en-US" sz="4000" dirty="0">
              <a:cs typeface="B Titr" panose="00000700000000000000" pitchFamily="2" charset="-78"/>
            </a:endParaRPr>
          </a:p>
        </p:txBody>
      </p:sp>
      <p:sp>
        <p:nvSpPr>
          <p:cNvPr id="3" name="AutoShape 2" descr="سواد سلامت چیست و چرا مهم است؟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سواد سلامت چیست و چرا مهم است؟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51" y="2024064"/>
            <a:ext cx="3993389" cy="261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00799" y="2337588"/>
            <a:ext cx="4043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400" dirty="0">
                <a:cs typeface="B Koodak" panose="00000700000000000000" pitchFamily="2" charset="-78"/>
              </a:rPr>
              <a:t>موجب سهم پایین مصرف مکمل در کشور به نسبت دنیا شده است</a:t>
            </a:r>
            <a:endParaRPr lang="en-US" sz="2400" dirty="0">
              <a:cs typeface="B Koodak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2081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5A264E-E5FA-EEF8-E195-FD5C5D176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4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202A3A95-6744-69C9-5ADE-B91B2BE786AD}"/>
              </a:ext>
            </a:extLst>
          </p:cNvPr>
          <p:cNvSpPr txBox="1">
            <a:spLocks/>
          </p:cNvSpPr>
          <p:nvPr/>
        </p:nvSpPr>
        <p:spPr>
          <a:xfrm>
            <a:off x="11131446" y="6081413"/>
            <a:ext cx="548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30DD14-1997-44CB-8004-2C22EA6EE00B}" type="slidenum">
              <a:rPr lang="en-US" altLang="en-US" sz="2400" smtClean="0">
                <a:solidFill>
                  <a:schemeClr val="bg1"/>
                </a:solidFill>
                <a:latin typeface=" b titr"/>
              </a:rPr>
              <a:pPr/>
              <a:t>20</a:t>
            </a:fld>
            <a:endParaRPr lang="en-US" altLang="en-US" sz="3600" dirty="0">
              <a:solidFill>
                <a:schemeClr val="bg1"/>
              </a:solidFill>
              <a:latin typeface=" b tit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863C76-DE9D-B6C1-7485-0F2B24B02F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sp>
        <p:nvSpPr>
          <p:cNvPr id="3" name="AutoShape 2" descr="سواد سلامت چیست و چرا مهم است؟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سواد سلامت چیست و چرا مهم است؟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24494" y="1405060"/>
            <a:ext cx="633694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000" dirty="0">
                <a:cs typeface="B Koodak" panose="00000700000000000000" pitchFamily="2" charset="-78"/>
              </a:rPr>
              <a:t> ایجاد سازوکار تقویت مشارکت ذینفعان در </a:t>
            </a:r>
            <a:r>
              <a:rPr lang="fa-IR" sz="2000" dirty="0">
                <a:solidFill>
                  <a:srgbClr val="FF0000"/>
                </a:solidFill>
                <a:cs typeface="B Koodak" panose="00000700000000000000" pitchFamily="2" charset="-78"/>
              </a:rPr>
              <a:t>قیمت گذاری </a:t>
            </a:r>
            <a:r>
              <a:rPr lang="fa-IR" sz="2000" dirty="0">
                <a:cs typeface="B Koodak" panose="00000700000000000000" pitchFamily="2" charset="-78"/>
              </a:rPr>
              <a:t>محصولات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000" dirty="0">
                <a:cs typeface="B Koodak" panose="00000700000000000000" pitchFamily="2" charset="-78"/>
              </a:rPr>
              <a:t>افزایش </a:t>
            </a:r>
            <a:r>
              <a:rPr lang="fa-IR" sz="2000" dirty="0">
                <a:solidFill>
                  <a:srgbClr val="FF0000"/>
                </a:solidFill>
                <a:cs typeface="B Koodak" panose="00000700000000000000" pitchFamily="2" charset="-78"/>
              </a:rPr>
              <a:t>نظارت</a:t>
            </a:r>
            <a:r>
              <a:rPr lang="fa-IR" sz="2000" dirty="0">
                <a:cs typeface="B Koodak" panose="00000700000000000000" pitchFamily="2" charset="-78"/>
              </a:rPr>
              <a:t> بر عرضه محصولات (به ویژه از طریق ح</a:t>
            </a:r>
            <a:r>
              <a:rPr lang="fa-IR" sz="2000" dirty="0">
                <a:solidFill>
                  <a:srgbClr val="FF0000"/>
                </a:solidFill>
                <a:cs typeface="B Koodak" panose="00000700000000000000" pitchFamily="2" charset="-78"/>
              </a:rPr>
              <a:t>مایت طلبی و جلب مشارکت ذینفعان فرابخشی</a:t>
            </a:r>
            <a:r>
              <a:rPr lang="fa-IR" sz="2000" dirty="0">
                <a:cs typeface="B Koodak" panose="00000700000000000000" pitchFamily="2" charset="-78"/>
              </a:rPr>
              <a:t>: صمت، ستاد مبارزه با قاچاق کالا، نهادهای اطلاعاتی و ...)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000" dirty="0">
                <a:cs typeface="B Koodak" panose="00000700000000000000" pitchFamily="2" charset="-78"/>
              </a:rPr>
              <a:t>ایجاد سازوکار افزایش </a:t>
            </a:r>
            <a:r>
              <a:rPr lang="fa-IR" sz="2000" dirty="0">
                <a:solidFill>
                  <a:srgbClr val="FF0000"/>
                </a:solidFill>
                <a:cs typeface="B Koodak" panose="00000700000000000000" pitchFamily="2" charset="-78"/>
              </a:rPr>
              <a:t>مشارکت</a:t>
            </a:r>
            <a:r>
              <a:rPr lang="fa-IR" sz="2000" dirty="0">
                <a:cs typeface="B Koodak" panose="00000700000000000000" pitchFamily="2" charset="-78"/>
              </a:rPr>
              <a:t> ذینفعان در </a:t>
            </a:r>
            <a:r>
              <a:rPr lang="fa-IR" sz="2000" dirty="0">
                <a:solidFill>
                  <a:srgbClr val="FF0000"/>
                </a:solidFill>
                <a:cs typeface="B Koodak" panose="00000700000000000000" pitchFamily="2" charset="-78"/>
              </a:rPr>
              <a:t>طراحی و اصلاح ضوابط </a:t>
            </a:r>
            <a:r>
              <a:rPr lang="fa-IR" sz="2000" dirty="0">
                <a:cs typeface="B Koodak" panose="00000700000000000000" pitchFamily="2" charset="-78"/>
              </a:rPr>
              <a:t>و آیین نامه های مربوطه (صدور مجوز، تبلیغات و ...)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000" dirty="0">
                <a:cs typeface="B Koodak" panose="00000700000000000000" pitchFamily="2" charset="-78"/>
              </a:rPr>
              <a:t>تقویت </a:t>
            </a:r>
            <a:r>
              <a:rPr lang="fa-IR" sz="2000" dirty="0">
                <a:solidFill>
                  <a:srgbClr val="FF0000"/>
                </a:solidFill>
                <a:cs typeface="B Koodak" panose="00000700000000000000" pitchFamily="2" charset="-78"/>
              </a:rPr>
              <a:t>هماهنگی درون بخشی</a:t>
            </a:r>
            <a:r>
              <a:rPr lang="fa-IR" sz="2000" dirty="0">
                <a:cs typeface="B Koodak" panose="00000700000000000000" pitchFamily="2" charset="-78"/>
              </a:rPr>
              <a:t> واحدهای موضوع مکمل ها در دستگاه متولی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rgbClr val="FF0000"/>
                </a:solidFill>
                <a:cs typeface="B Koodak" panose="00000700000000000000" pitchFamily="2" charset="-78"/>
              </a:rPr>
              <a:t>جانمایی</a:t>
            </a:r>
            <a:r>
              <a:rPr lang="fa-IR" sz="2000" dirty="0">
                <a:cs typeface="B Koodak" panose="00000700000000000000" pitchFamily="2" charset="-78"/>
              </a:rPr>
              <a:t> و مشخص کردن حوزه پخش مکمل ها در دستگاه متولی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000" dirty="0">
                <a:cs typeface="B Koodak" panose="00000700000000000000" pitchFamily="2" charset="-78"/>
              </a:rPr>
              <a:t>تقویت </a:t>
            </a:r>
            <a:r>
              <a:rPr lang="fa-IR" sz="2000" dirty="0">
                <a:solidFill>
                  <a:srgbClr val="FF0000"/>
                </a:solidFill>
                <a:cs typeface="B Koodak" panose="00000700000000000000" pitchFamily="2" charset="-78"/>
              </a:rPr>
              <a:t>نظارت بر فضای مجازی </a:t>
            </a:r>
            <a:r>
              <a:rPr lang="fa-IR" sz="2000" dirty="0">
                <a:cs typeface="B Koodak" panose="00000700000000000000" pitchFamily="2" charset="-78"/>
              </a:rPr>
              <a:t>(از منظر عرضه و تبلیغ کالاهای تقلبی و قاچاق)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rgbClr val="FF0000"/>
                </a:solidFill>
                <a:cs typeface="B Koodak" panose="00000700000000000000" pitchFamily="2" charset="-78"/>
              </a:rPr>
              <a:t>تقویت آگاهی </a:t>
            </a:r>
            <a:r>
              <a:rPr lang="fa-IR" sz="2000" dirty="0">
                <a:cs typeface="B Koodak" panose="00000700000000000000" pitchFamily="2" charset="-78"/>
              </a:rPr>
              <a:t>و اطلاع رسانی عمومی در خصوص </a:t>
            </a:r>
            <a:r>
              <a:rPr lang="fa-IR" sz="2000" dirty="0">
                <a:solidFill>
                  <a:srgbClr val="FF0000"/>
                </a:solidFill>
                <a:cs typeface="B Koodak" panose="00000700000000000000" pitchFamily="2" charset="-78"/>
              </a:rPr>
              <a:t>مضرات</a:t>
            </a:r>
            <a:r>
              <a:rPr lang="fa-IR" sz="2000" dirty="0">
                <a:cs typeface="B Koodak" panose="00000700000000000000" pitchFamily="2" charset="-78"/>
              </a:rPr>
              <a:t> کالای قاچاق و تقلبی موجود در بازار</a:t>
            </a:r>
            <a:endParaRPr lang="en-US" sz="2000" dirty="0">
              <a:cs typeface="B Koodak" panose="00000700000000000000" pitchFamily="2" charset="-78"/>
            </a:endParaRPr>
          </a:p>
        </p:txBody>
      </p:sp>
      <p:pic>
        <p:nvPicPr>
          <p:cNvPr id="1026" name="Picture 2" descr="6 راهکار برای هدایت موفقیت آمیز سازمان‌ها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136580"/>
            <a:ext cx="4514850" cy="2362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0375" y="1511458"/>
            <a:ext cx="3235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dirty="0">
                <a:cs typeface="B Titr" panose="00000700000000000000" pitchFamily="2" charset="-78"/>
              </a:rPr>
              <a:t>... مسیر پیش رو</a:t>
            </a:r>
            <a:endParaRPr lang="en-US" sz="20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139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rgbClr val="F68634"/>
            </a:gs>
            <a:gs pos="62000">
              <a:srgbClr val="F68634"/>
            </a:gs>
            <a:gs pos="91000">
              <a:srgbClr val="F6863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FB0298D4-E2B8-48E5-A936-45E19EF3B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817" y="2636870"/>
            <a:ext cx="5440691" cy="42428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7E14A77-B957-4C32-A27D-55A97E4C58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t="2012"/>
          <a:stretch/>
        </p:blipFill>
        <p:spPr>
          <a:xfrm>
            <a:off x="3234484" y="0"/>
            <a:ext cx="8957516" cy="684890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F481F5-3606-4FDC-854E-92F005E839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t="47373" r="22724"/>
          <a:stretch/>
        </p:blipFill>
        <p:spPr>
          <a:xfrm>
            <a:off x="6096000" y="9096"/>
            <a:ext cx="6922022" cy="3678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EDEE7B-CB54-4B54-88B7-19BF857D88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t="47373" r="22724"/>
          <a:stretch/>
        </p:blipFill>
        <p:spPr>
          <a:xfrm>
            <a:off x="-1562584" y="3201295"/>
            <a:ext cx="6922022" cy="3678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D6946F-6307-4464-B4A4-71798E3274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 rot="10800000">
            <a:off x="194868" y="77266"/>
            <a:ext cx="5440691" cy="4242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A919E8-E831-2791-9C2B-EB34A40BE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4147" y="5783690"/>
            <a:ext cx="659986" cy="926296"/>
          </a:xfrm>
          <a:prstGeom prst="rect">
            <a:avLst/>
          </a:prstGeom>
        </p:spPr>
      </p:pic>
      <p:sp>
        <p:nvSpPr>
          <p:cNvPr id="6" name="Slide Number Placeholder 35">
            <a:extLst>
              <a:ext uri="{FF2B5EF4-FFF2-40B4-BE49-F238E27FC236}">
                <a16:creationId xmlns:a16="http://schemas.microsoft.com/office/drawing/2014/main" id="{E5CC855E-9207-AEFD-6131-F7D43549C14F}"/>
              </a:ext>
            </a:extLst>
          </p:cNvPr>
          <p:cNvSpPr txBox="1">
            <a:spLocks/>
          </p:cNvSpPr>
          <p:nvPr/>
        </p:nvSpPr>
        <p:spPr>
          <a:xfrm>
            <a:off x="11106456" y="6102375"/>
            <a:ext cx="628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bg1"/>
                </a:solidFill>
                <a:latin typeface=" b titr"/>
                <a:cs typeface="B Titr" panose="00000700000000000000" pitchFamily="2" charset="-78"/>
              </a:rPr>
              <a:t>28</a:t>
            </a:r>
            <a:endParaRPr lang="en-US" altLang="en-US" sz="3600" dirty="0">
              <a:solidFill>
                <a:schemeClr val="bg1"/>
              </a:solidFill>
              <a:latin typeface=" b titr"/>
              <a:cs typeface="B Titr" panose="000007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F4FB73-E854-A12F-87F4-515B913B5FE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04" b="304"/>
          <a:stretch/>
        </p:blipFill>
        <p:spPr>
          <a:xfrm>
            <a:off x="1457979" y="6128492"/>
            <a:ext cx="9577576" cy="3575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EBA790-9D7C-1A32-841D-C420D69EF23B}"/>
              </a:ext>
            </a:extLst>
          </p:cNvPr>
          <p:cNvSpPr/>
          <p:nvPr/>
        </p:nvSpPr>
        <p:spPr>
          <a:xfrm>
            <a:off x="1135596" y="1174772"/>
            <a:ext cx="9931070" cy="36009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fa-IR" sz="7200" dirty="0">
                <a:ln w="0"/>
                <a:solidFill>
                  <a:srgbClr val="3F4094"/>
                </a:solidFill>
                <a:latin typeface="IRANSansWeb Black" panose="020B0506030804020204" pitchFamily="34" charset="-78"/>
                <a:cs typeface="IRANSansWeb Black" panose="020B0506030804020204" pitchFamily="34" charset="-78"/>
              </a:rPr>
              <a:t>با تشکر از توجه شما</a:t>
            </a:r>
          </a:p>
          <a:p>
            <a:pPr algn="ctr" rtl="1"/>
            <a:r>
              <a:rPr lang="fa-IR" sz="7200" dirty="0">
                <a:ln w="0"/>
                <a:solidFill>
                  <a:srgbClr val="3F4094"/>
                </a:solidFill>
                <a:latin typeface="IRANSansWeb Black" panose="020B0506030804020204" pitchFamily="34" charset="-78"/>
                <a:cs typeface="IRANSansWeb Black" panose="020B0506030804020204" pitchFamily="34" charset="-78"/>
              </a:rPr>
              <a:t>_____________</a:t>
            </a:r>
          </a:p>
          <a:p>
            <a:pPr algn="ctr" rtl="1"/>
            <a:endParaRPr lang="fa-IR" sz="4000" dirty="0">
              <a:ln w="0"/>
              <a:solidFill>
                <a:srgbClr val="3F4094"/>
              </a:solidFill>
              <a:latin typeface="IRANSansWeb Black" panose="020B0506030804020204" pitchFamily="34" charset="-78"/>
              <a:cs typeface="IRANSansWeb Black" panose="020B0506030804020204" pitchFamily="34" charset="-78"/>
            </a:endParaRPr>
          </a:p>
          <a:p>
            <a:pPr algn="r" rtl="1"/>
            <a:endParaRPr lang="fa-IR" sz="2400" dirty="0">
              <a:ln w="0"/>
              <a:solidFill>
                <a:srgbClr val="F68634"/>
              </a:solidFill>
              <a:latin typeface="IRANSansWeb Black" panose="020B0506030804020204" pitchFamily="34" charset="-78"/>
              <a:cs typeface="IRANSansWeb Black" panose="020B0506030804020204" pitchFamily="34" charset="-78"/>
            </a:endParaRPr>
          </a:p>
          <a:p>
            <a:pPr algn="r" rtl="1"/>
            <a:endParaRPr lang="fa-IR" sz="2000" dirty="0">
              <a:ln w="0"/>
              <a:solidFill>
                <a:srgbClr val="3F4094"/>
              </a:solidFill>
              <a:latin typeface="IRANSansWeb Black" panose="020B0506030804020204" pitchFamily="34" charset="-78"/>
              <a:cs typeface="IRANSansWeb Black" panose="020B0506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1713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7174</TotalTime>
  <Words>1023</Words>
  <Application>Microsoft Office PowerPoint</Application>
  <PresentationFormat>Widescreen</PresentationFormat>
  <Paragraphs>138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IRANSansWeb Black</vt:lpstr>
      <vt:lpstr>Calibri</vt:lpstr>
      <vt:lpstr> b titr</vt:lpstr>
      <vt:lpstr>Calibri Light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Record a Presentation</dc:title>
  <dc:subject/>
  <dc:creator>Orians, A.J.</dc:creator>
  <cp:keywords/>
  <dc:description/>
  <cp:lastModifiedBy>COM</cp:lastModifiedBy>
  <cp:revision>520</cp:revision>
  <dcterms:modified xsi:type="dcterms:W3CDTF">2024-05-05T05:01:24Z</dcterms:modified>
  <cp:category/>
</cp:coreProperties>
</file>